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61" r:id="rId4"/>
    <p:sldId id="262" r:id="rId5"/>
    <p:sldId id="263" r:id="rId6"/>
    <p:sldId id="266" r:id="rId7"/>
    <p:sldId id="258" r:id="rId8"/>
    <p:sldId id="259" r:id="rId9"/>
    <p:sldId id="260"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D9EDA-7F44-4DCD-9C1B-1F59AF9B8A02}" v="537" dt="2019-12-16T09:44:10.898"/>
    <p1510:client id="{D8E1AE4C-EEF8-484E-BF56-481272C062CF}" v="218" dt="2019-12-16T05:13:56.981"/>
    <p1510:client id="{F5752B36-7695-41A7-BCB7-2D9A9B109E37}" v="441" dt="2019-12-16T04:51:31.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523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69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3328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35496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59908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08454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6799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83076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206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5442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757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0965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0583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798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9328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9510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744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800999613"/>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6028" y="656701"/>
            <a:ext cx="11232815" cy="2761886"/>
          </a:xfrm>
        </p:spPr>
        <p:txBody>
          <a:bodyPr>
            <a:normAutofit fontScale="90000"/>
          </a:bodyPr>
          <a:lstStyle/>
          <a:p>
            <a:pPr algn="ctr"/>
            <a:r>
              <a:rPr lang="en-US" sz="8000" dirty="0"/>
              <a:t> </a:t>
            </a:r>
            <a:br>
              <a:rPr lang="en-US" sz="8000" dirty="0"/>
            </a:br>
            <a:r>
              <a:rPr lang="en-US" sz="8000"/>
              <a:t>COMPANY DATABASE </a:t>
            </a:r>
            <a:r>
              <a:rPr lang="en-US" sz="8000" dirty="0"/>
              <a:t>MANAGEMENT SYSTEM</a:t>
            </a:r>
          </a:p>
        </p:txBody>
      </p:sp>
      <p:sp>
        <p:nvSpPr>
          <p:cNvPr id="3" name="Subtitle 2"/>
          <p:cNvSpPr>
            <a:spLocks noGrp="1"/>
          </p:cNvSpPr>
          <p:nvPr>
            <p:ph type="subTitle" idx="1"/>
          </p:nvPr>
        </p:nvSpPr>
        <p:spPr>
          <a:xfrm>
            <a:off x="965505" y="4236250"/>
            <a:ext cx="10260990" cy="2115327"/>
          </a:xfrm>
        </p:spPr>
        <p:txBody>
          <a:bodyPr>
            <a:normAutofit fontScale="92500" lnSpcReduction="10000"/>
          </a:bodyPr>
          <a:lstStyle/>
          <a:p>
            <a:pPr algn="r"/>
            <a:r>
              <a:rPr lang="en-US" sz="2400">
                <a:solidFill>
                  <a:schemeClr val="bg2"/>
                </a:solidFill>
              </a:rPr>
              <a:t>                                                         SUBMITTED BY:            </a:t>
            </a:r>
            <a:endParaRPr lang="en-US">
              <a:solidFill>
                <a:schemeClr val="bg2"/>
              </a:solidFill>
            </a:endParaRPr>
          </a:p>
          <a:p>
            <a:pPr algn="r"/>
            <a:r>
              <a:rPr lang="en-US" sz="2400">
                <a:solidFill>
                  <a:schemeClr val="bg2"/>
                </a:solidFill>
              </a:rPr>
              <a:t>sPARSH GAGNEJA </a:t>
            </a:r>
          </a:p>
          <a:p>
            <a:pPr algn="r"/>
            <a:r>
              <a:rPr lang="en-US" sz="2400">
                <a:solidFill>
                  <a:schemeClr val="bg2"/>
                </a:solidFill>
              </a:rPr>
              <a:t>(rOLL NO. - 1706522)</a:t>
            </a:r>
            <a:endParaRPr lang="en-US">
              <a:solidFill>
                <a:schemeClr val="bg2"/>
              </a:solidFill>
            </a:endParaRPr>
          </a:p>
          <a:p>
            <a:pPr algn="r"/>
            <a:r>
              <a:rPr lang="en-US" sz="2400">
                <a:solidFill>
                  <a:schemeClr val="bg2"/>
                </a:solidFill>
              </a:rPr>
              <a:t>VARUNPREET SINGH</a:t>
            </a:r>
            <a:endParaRPr lang="en-US" sz="2400" dirty="0">
              <a:solidFill>
                <a:schemeClr val="bg2"/>
              </a:solidFill>
            </a:endParaRPr>
          </a:p>
          <a:p>
            <a:pPr algn="r"/>
            <a:r>
              <a:rPr lang="en-US" sz="2400">
                <a:solidFill>
                  <a:schemeClr val="bg2"/>
                </a:solidFill>
              </a:rPr>
              <a:t> (ROLL NO. - 1706535)</a:t>
            </a:r>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10" name="Picture 12">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4">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21" name="Picture 20">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23" name="Rectangle 22">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F576A5C-51BA-4F64-8224-13A251544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6F59DE4-6203-4DD3-AAB4-73B4CD21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16">
            <a:extLst>
              <a:ext uri="{FF2B5EF4-FFF2-40B4-BE49-F238E27FC236}">
                <a16:creationId xmlns:a16="http://schemas.microsoft.com/office/drawing/2014/main" id="{CC56C2D5-4646-4F60-A7B4-EADB83884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31" name="Freeform 5">
            <a:extLst>
              <a:ext uri="{FF2B5EF4-FFF2-40B4-BE49-F238E27FC236}">
                <a16:creationId xmlns:a16="http://schemas.microsoft.com/office/drawing/2014/main" id="{902B4FBC-AAA1-4643-96FC-DC635FC549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D496928E-68C1-4204-9D93-1964C2DB437B}"/>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700"/>
              <a:t>Linking Internal Databases to the Web</a:t>
            </a:r>
          </a:p>
        </p:txBody>
      </p:sp>
      <p:pic>
        <p:nvPicPr>
          <p:cNvPr id="4" name="Picture 4" descr="A drawing of a cartoon character&#10;&#10;Description generated with high confidence">
            <a:extLst>
              <a:ext uri="{FF2B5EF4-FFF2-40B4-BE49-F238E27FC236}">
                <a16:creationId xmlns:a16="http://schemas.microsoft.com/office/drawing/2014/main" id="{35B3C206-FC23-4C59-AD9C-168E0E791A75}"/>
              </a:ext>
            </a:extLst>
          </p:cNvPr>
          <p:cNvPicPr>
            <a:picLocks noGrp="1" noChangeAspect="1"/>
          </p:cNvPicPr>
          <p:nvPr>
            <p:ph idx="1"/>
          </p:nvPr>
        </p:nvPicPr>
        <p:blipFill>
          <a:blip r:embed="rId7"/>
          <a:stretch>
            <a:fillRect/>
          </a:stretch>
        </p:blipFill>
        <p:spPr>
          <a:xfrm>
            <a:off x="635458" y="1779761"/>
            <a:ext cx="9150807" cy="2152164"/>
          </a:xfrm>
          <a:prstGeom prst="rect">
            <a:avLst/>
          </a:prstGeom>
          <a:effectLst/>
        </p:spPr>
      </p:pic>
    </p:spTree>
    <p:extLst>
      <p:ext uri="{BB962C8B-B14F-4D97-AF65-F5344CB8AC3E}">
        <p14:creationId xmlns:p14="http://schemas.microsoft.com/office/powerpoint/2010/main" val="408077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A7167A-E479-4220-908B-0C692DF7AA9F}"/>
              </a:ext>
            </a:extLst>
          </p:cNvPr>
          <p:cNvSpPr>
            <a:spLocks noGrp="1"/>
          </p:cNvSpPr>
          <p:nvPr>
            <p:ph type="title"/>
          </p:nvPr>
        </p:nvSpPr>
        <p:spPr>
          <a:xfrm>
            <a:off x="653143" y="1645920"/>
            <a:ext cx="3522879" cy="4470821"/>
          </a:xfrm>
        </p:spPr>
        <p:txBody>
          <a:bodyPr>
            <a:normAutofit/>
          </a:bodyPr>
          <a:lstStyle/>
          <a:p>
            <a:pPr algn="r"/>
            <a:r>
              <a:rPr lang="en-GB" sz="3600">
                <a:solidFill>
                  <a:schemeClr val="bg2"/>
                </a:solidFill>
              </a:rPr>
              <a:t>Management Challenges and Solution Guidelines</a:t>
            </a:r>
          </a:p>
        </p:txBody>
      </p:sp>
      <p:sp>
        <p:nvSpPr>
          <p:cNvPr id="3" name="Content Placeholder 2">
            <a:extLst>
              <a:ext uri="{FF2B5EF4-FFF2-40B4-BE49-F238E27FC236}">
                <a16:creationId xmlns:a16="http://schemas.microsoft.com/office/drawing/2014/main" id="{362481C7-1B64-4D96-ABFC-B824E17DF693}"/>
              </a:ext>
            </a:extLst>
          </p:cNvPr>
          <p:cNvSpPr>
            <a:spLocks noGrp="1"/>
          </p:cNvSpPr>
          <p:nvPr>
            <p:ph idx="1"/>
          </p:nvPr>
        </p:nvSpPr>
        <p:spPr>
          <a:xfrm>
            <a:off x="5204109" y="1645920"/>
            <a:ext cx="6269434" cy="4470821"/>
          </a:xfrm>
        </p:spPr>
        <p:txBody>
          <a:bodyPr vert="horz" lIns="91440" tIns="45720" rIns="91440" bIns="45720" rtlCol="0">
            <a:normAutofit/>
          </a:bodyPr>
          <a:lstStyle/>
          <a:p>
            <a:pPr marL="0" indent="0">
              <a:lnSpc>
                <a:spcPct val="90000"/>
              </a:lnSpc>
              <a:buNone/>
            </a:pPr>
            <a:r>
              <a:rPr lang="en-GB" sz="1300">
                <a:ea typeface="+mj-lt"/>
                <a:cs typeface="+mj-lt"/>
              </a:rPr>
              <a:t>Management Challenges:</a:t>
            </a:r>
            <a:endParaRPr lang="en-US" sz="1300"/>
          </a:p>
          <a:p>
            <a:pPr marL="0" indent="0">
              <a:lnSpc>
                <a:spcPct val="90000"/>
              </a:lnSpc>
              <a:buNone/>
            </a:pPr>
            <a:endParaRPr lang="en-GB" sz="1300">
              <a:ea typeface="+mj-lt"/>
              <a:cs typeface="+mj-lt"/>
            </a:endParaRPr>
          </a:p>
          <a:p>
            <a:pPr>
              <a:lnSpc>
                <a:spcPct val="90000"/>
              </a:lnSpc>
            </a:pPr>
            <a:r>
              <a:rPr lang="en-GB" sz="1300">
                <a:ea typeface="+mj-lt"/>
                <a:cs typeface="+mj-lt"/>
              </a:rPr>
              <a:t>Organizational obstacles to a database environment :  Need for cooperation in developing corporate-wide data administration. </a:t>
            </a:r>
            <a:endParaRPr lang="en-GB" sz="1300"/>
          </a:p>
          <a:p>
            <a:pPr>
              <a:lnSpc>
                <a:spcPct val="90000"/>
              </a:lnSpc>
            </a:pPr>
            <a:r>
              <a:rPr lang="en-GB" sz="1300">
                <a:ea typeface="+mj-lt"/>
                <a:cs typeface="+mj-lt"/>
              </a:rPr>
              <a:t>Cost/benefit considerations: Bringing about significant change in the database environment of a firm can be very expensive and time consuming.</a:t>
            </a:r>
          </a:p>
          <a:p>
            <a:pPr>
              <a:lnSpc>
                <a:spcPct val="90000"/>
              </a:lnSpc>
            </a:pPr>
            <a:endParaRPr lang="en-GB" sz="1300">
              <a:ea typeface="+mj-lt"/>
              <a:cs typeface="+mj-lt"/>
            </a:endParaRPr>
          </a:p>
          <a:p>
            <a:pPr marL="0" indent="0">
              <a:lnSpc>
                <a:spcPct val="90000"/>
              </a:lnSpc>
              <a:buNone/>
            </a:pPr>
            <a:r>
              <a:rPr lang="en-GB" sz="1300">
                <a:ea typeface="+mj-lt"/>
                <a:cs typeface="+mj-lt"/>
              </a:rPr>
              <a:t>Solution Guidelines: </a:t>
            </a:r>
            <a:endParaRPr lang="en-GB" sz="1300"/>
          </a:p>
          <a:p>
            <a:pPr marL="0" indent="0">
              <a:lnSpc>
                <a:spcPct val="90000"/>
              </a:lnSpc>
              <a:buNone/>
            </a:pPr>
            <a:endParaRPr lang="en-GB" sz="1300">
              <a:ea typeface="+mj-lt"/>
              <a:cs typeface="+mj-lt"/>
            </a:endParaRPr>
          </a:p>
          <a:p>
            <a:pPr marL="0" indent="0">
              <a:lnSpc>
                <a:spcPct val="90000"/>
              </a:lnSpc>
              <a:buNone/>
            </a:pPr>
            <a:r>
              <a:rPr lang="en-GB" sz="1300">
                <a:ea typeface="+mj-lt"/>
                <a:cs typeface="+mj-lt"/>
              </a:rPr>
              <a:t>The critical elements for creating a database environment are: </a:t>
            </a:r>
          </a:p>
          <a:p>
            <a:pPr>
              <a:lnSpc>
                <a:spcPct val="90000"/>
              </a:lnSpc>
            </a:pPr>
            <a:endParaRPr lang="en-GB" sz="1300">
              <a:ea typeface="+mj-lt"/>
              <a:cs typeface="+mj-lt"/>
            </a:endParaRPr>
          </a:p>
          <a:p>
            <a:pPr>
              <a:lnSpc>
                <a:spcPct val="90000"/>
              </a:lnSpc>
            </a:pPr>
            <a:r>
              <a:rPr lang="en-GB" sz="1300">
                <a:ea typeface="+mj-lt"/>
                <a:cs typeface="+mj-lt"/>
              </a:rPr>
              <a:t>Data-planning and modelling methodology</a:t>
            </a:r>
            <a:endParaRPr lang="en-GB" sz="1300"/>
          </a:p>
          <a:p>
            <a:pPr>
              <a:lnSpc>
                <a:spcPct val="90000"/>
              </a:lnSpc>
            </a:pPr>
            <a:r>
              <a:rPr lang="en-GB" sz="1300">
                <a:ea typeface="+mj-lt"/>
                <a:cs typeface="+mj-lt"/>
              </a:rPr>
              <a:t>Data administration</a:t>
            </a:r>
          </a:p>
          <a:p>
            <a:pPr>
              <a:lnSpc>
                <a:spcPct val="90000"/>
              </a:lnSpc>
            </a:pPr>
            <a:r>
              <a:rPr lang="en-GB" sz="1300">
                <a:ea typeface="+mj-lt"/>
                <a:cs typeface="+mj-lt"/>
              </a:rPr>
              <a:t>Database technology and management</a:t>
            </a:r>
            <a:endParaRPr lang="en-GB" sz="1300"/>
          </a:p>
          <a:p>
            <a:pPr>
              <a:lnSpc>
                <a:spcPct val="90000"/>
              </a:lnSpc>
            </a:pPr>
            <a:r>
              <a:rPr lang="en-GB" sz="1300">
                <a:ea typeface="+mj-lt"/>
                <a:cs typeface="+mj-lt"/>
              </a:rPr>
              <a:t>Users </a:t>
            </a:r>
            <a:endParaRPr lang="en-GB" sz="1300"/>
          </a:p>
          <a:p>
            <a:pPr marL="0" indent="0">
              <a:lnSpc>
                <a:spcPct val="90000"/>
              </a:lnSpc>
              <a:buNone/>
            </a:pPr>
            <a:endParaRPr lang="en-GB" sz="1300">
              <a:ea typeface="+mj-lt"/>
              <a:cs typeface="+mj-lt"/>
            </a:endParaRPr>
          </a:p>
        </p:txBody>
      </p:sp>
    </p:spTree>
    <p:extLst>
      <p:ext uri="{BB962C8B-B14F-4D97-AF65-F5344CB8AC3E}">
        <p14:creationId xmlns:p14="http://schemas.microsoft.com/office/powerpoint/2010/main" val="130310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7"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B28A01-2501-4027-9460-7DCC30F7EFC5}"/>
              </a:ext>
            </a:extLst>
          </p:cNvPr>
          <p:cNvSpPr>
            <a:spLocks noGrp="1"/>
          </p:cNvSpPr>
          <p:nvPr>
            <p:ph type="title"/>
          </p:nvPr>
        </p:nvSpPr>
        <p:spPr>
          <a:xfrm>
            <a:off x="653143" y="1645920"/>
            <a:ext cx="3522879" cy="4470821"/>
          </a:xfrm>
        </p:spPr>
        <p:txBody>
          <a:bodyPr>
            <a:normAutofit/>
          </a:bodyPr>
          <a:lstStyle/>
          <a:p>
            <a:pPr algn="r"/>
            <a:r>
              <a:rPr lang="en-GB">
                <a:solidFill>
                  <a:srgbClr val="FFFFFF"/>
                </a:solidFill>
              </a:rPr>
              <a:t>Introduction to the project</a:t>
            </a:r>
          </a:p>
        </p:txBody>
      </p:sp>
      <p:sp>
        <p:nvSpPr>
          <p:cNvPr id="3" name="Content Placeholder 2">
            <a:extLst>
              <a:ext uri="{FF2B5EF4-FFF2-40B4-BE49-F238E27FC236}">
                <a16:creationId xmlns:a16="http://schemas.microsoft.com/office/drawing/2014/main" id="{DEE01288-A74B-4B4B-951E-31C47635ADA0}"/>
              </a:ext>
            </a:extLst>
          </p:cNvPr>
          <p:cNvSpPr>
            <a:spLocks noGrp="1"/>
          </p:cNvSpPr>
          <p:nvPr>
            <p:ph idx="1"/>
          </p:nvPr>
        </p:nvSpPr>
        <p:spPr>
          <a:xfrm>
            <a:off x="5204109" y="1645920"/>
            <a:ext cx="5919503" cy="4470821"/>
          </a:xfrm>
        </p:spPr>
        <p:txBody>
          <a:bodyPr vert="horz" lIns="91440" tIns="45720" rIns="91440" bIns="45720" rtlCol="0" anchor="t">
            <a:normAutofit/>
          </a:bodyPr>
          <a:lstStyle/>
          <a:p>
            <a:r>
              <a:rPr lang="en-GB" sz="1100">
                <a:ea typeface="+mj-lt"/>
                <a:cs typeface="+mj-lt"/>
              </a:rPr>
              <a:t>The company is organized into branches. Each branch has a name, unique</a:t>
            </a:r>
            <a:endParaRPr lang="en-GB" sz="1100" dirty="0">
              <a:ea typeface="+mj-lt"/>
              <a:cs typeface="+mj-lt"/>
            </a:endParaRPr>
          </a:p>
          <a:p>
            <a:pPr marL="0" indent="0">
              <a:buNone/>
            </a:pPr>
            <a:r>
              <a:rPr lang="en-GB" sz="1100">
                <a:ea typeface="+mj-lt"/>
                <a:cs typeface="+mj-lt"/>
              </a:rPr>
              <a:t>         ID and an employee who manages the branch. We keep track of the </a:t>
            </a:r>
            <a:r>
              <a:rPr lang="en-GB" sz="1100" dirty="0">
                <a:ea typeface="+mj-lt"/>
                <a:cs typeface="+mj-lt"/>
              </a:rPr>
              <a:t>branch</a:t>
            </a:r>
            <a:endParaRPr lang="en-GB" dirty="0"/>
          </a:p>
          <a:p>
            <a:pPr marL="0" indent="0">
              <a:buNone/>
            </a:pPr>
            <a:r>
              <a:rPr lang="en-GB" sz="1100">
                <a:ea typeface="+mj-lt"/>
                <a:cs typeface="+mj-lt"/>
              </a:rPr>
              <a:t>         supplier by storing the records of the supplier name and the supply type.</a:t>
            </a:r>
          </a:p>
          <a:p>
            <a:r>
              <a:rPr lang="en-GB" sz="1100">
                <a:ea typeface="+mj-lt"/>
                <a:cs typeface="+mj-lt"/>
              </a:rPr>
              <a:t>A branch may have several branch suppliers.</a:t>
            </a:r>
            <a:endParaRPr lang="en-GB">
              <a:ea typeface="+mj-lt"/>
              <a:cs typeface="+mj-lt"/>
            </a:endParaRPr>
          </a:p>
          <a:p>
            <a:r>
              <a:rPr lang="en-GB" sz="1100">
                <a:ea typeface="+mj-lt"/>
                <a:cs typeface="+mj-lt"/>
              </a:rPr>
              <a:t>Each branch handles a number of clients.</a:t>
            </a:r>
            <a:endParaRPr lang="en-GB">
              <a:ea typeface="+mj-lt"/>
              <a:cs typeface="+mj-lt"/>
            </a:endParaRPr>
          </a:p>
          <a:p>
            <a:r>
              <a:rPr lang="en-GB" sz="1100">
                <a:ea typeface="+mj-lt"/>
                <a:cs typeface="+mj-lt"/>
              </a:rPr>
              <a:t>We store each employee’s ID number, address, salary, sex, and birthdate.</a:t>
            </a:r>
            <a:endParaRPr lang="en-GB">
              <a:ea typeface="+mj-lt"/>
              <a:cs typeface="+mj-lt"/>
            </a:endParaRPr>
          </a:p>
          <a:p>
            <a:r>
              <a:rPr lang="en-GB" sz="1100">
                <a:ea typeface="+mj-lt"/>
                <a:cs typeface="+mj-lt"/>
              </a:rPr>
              <a:t>Each employee works for one branch but may work with several clients.</a:t>
            </a:r>
            <a:endParaRPr lang="en-GB">
              <a:ea typeface="+mj-lt"/>
              <a:cs typeface="+mj-lt"/>
            </a:endParaRPr>
          </a:p>
          <a:p>
            <a:r>
              <a:rPr lang="en-GB" sz="1100">
                <a:ea typeface="+mj-lt"/>
                <a:cs typeface="+mj-lt"/>
              </a:rPr>
              <a:t>One employee manages one branch. We keep a track of the start time of</a:t>
            </a:r>
            <a:endParaRPr lang="en-GB">
              <a:ea typeface="+mj-lt"/>
              <a:cs typeface="+mj-lt"/>
            </a:endParaRPr>
          </a:p>
          <a:p>
            <a:pPr marL="0" indent="0">
              <a:buNone/>
            </a:pPr>
            <a:r>
              <a:rPr lang="en-GB" sz="1100">
                <a:ea typeface="+mj-lt"/>
                <a:cs typeface="+mj-lt"/>
              </a:rPr>
              <a:t>         management for the employee for a branch.</a:t>
            </a:r>
            <a:endParaRPr lang="en-GB">
              <a:ea typeface="+mj-lt"/>
              <a:cs typeface="+mj-lt"/>
            </a:endParaRPr>
          </a:p>
          <a:p>
            <a:r>
              <a:rPr lang="en-GB" sz="1100">
                <a:ea typeface="+mj-lt"/>
                <a:cs typeface="+mj-lt"/>
              </a:rPr>
              <a:t>We also keep track of the directed supervisor of each employee and the</a:t>
            </a:r>
            <a:endParaRPr lang="en-GB"/>
          </a:p>
          <a:p>
            <a:pPr marL="0" indent="0">
              <a:buNone/>
            </a:pPr>
            <a:r>
              <a:rPr lang="en-GB" sz="1100">
                <a:ea typeface="+mj-lt"/>
                <a:cs typeface="+mj-lt"/>
              </a:rPr>
              <a:t>         supervisee associated with each employee.</a:t>
            </a:r>
            <a:endParaRPr lang="en-GB">
              <a:ea typeface="+mj-lt"/>
              <a:cs typeface="+mj-lt"/>
            </a:endParaRPr>
          </a:p>
          <a:p>
            <a:r>
              <a:rPr lang="en-GB" sz="1100">
                <a:ea typeface="+mj-lt"/>
                <a:cs typeface="+mj-lt"/>
              </a:rPr>
              <a:t>An employee may work with a number of clients.</a:t>
            </a:r>
            <a:endParaRPr lang="en-GB">
              <a:ea typeface="+mj-lt"/>
              <a:cs typeface="+mj-lt"/>
            </a:endParaRPr>
          </a:p>
          <a:p>
            <a:r>
              <a:rPr lang="en-GB" sz="1100">
                <a:ea typeface="+mj-lt"/>
                <a:cs typeface="+mj-lt"/>
              </a:rPr>
              <a:t>For each client, we keep track of their name, unique ID, relationship to the</a:t>
            </a:r>
            <a:endParaRPr lang="en-GB">
              <a:ea typeface="+mj-lt"/>
              <a:cs typeface="+mj-lt"/>
            </a:endParaRPr>
          </a:p>
          <a:p>
            <a:pPr marL="0" indent="0">
              <a:lnSpc>
                <a:spcPct val="90000"/>
              </a:lnSpc>
              <a:buNone/>
            </a:pPr>
            <a:r>
              <a:rPr lang="en-GB" sz="1100">
                <a:ea typeface="+mj-lt"/>
                <a:cs typeface="+mj-lt"/>
              </a:rPr>
              <a:t>         employee</a:t>
            </a:r>
            <a:r>
              <a:rPr lang="en-GB" sz="1100" dirty="0">
                <a:ea typeface="+mj-lt"/>
                <a:cs typeface="+mj-lt"/>
              </a:rPr>
              <a:t>.</a:t>
            </a:r>
            <a:endParaRPr lang="en-GB" dirty="0">
              <a:ea typeface="+mj-lt"/>
              <a:cs typeface="+mj-lt"/>
            </a:endParaRPr>
          </a:p>
        </p:txBody>
      </p:sp>
    </p:spTree>
    <p:extLst>
      <p:ext uri="{BB962C8B-B14F-4D97-AF65-F5344CB8AC3E}">
        <p14:creationId xmlns:p14="http://schemas.microsoft.com/office/powerpoint/2010/main" val="353877861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011A4B-0B18-41F3-9D0F-DD7A70B57E34}"/>
              </a:ext>
            </a:extLst>
          </p:cNvPr>
          <p:cNvSpPr>
            <a:spLocks noGrp="1"/>
          </p:cNvSpPr>
          <p:nvPr>
            <p:ph type="title"/>
          </p:nvPr>
        </p:nvSpPr>
        <p:spPr>
          <a:xfrm>
            <a:off x="653143" y="1645920"/>
            <a:ext cx="3522879" cy="4470821"/>
          </a:xfrm>
        </p:spPr>
        <p:txBody>
          <a:bodyPr>
            <a:normAutofit/>
          </a:bodyPr>
          <a:lstStyle/>
          <a:p>
            <a:pPr algn="r"/>
            <a:r>
              <a:rPr lang="en-GB" sz="2300">
                <a:solidFill>
                  <a:schemeClr val="bg2"/>
                </a:solidFill>
              </a:rPr>
              <a:t>                     Objectives</a:t>
            </a:r>
          </a:p>
        </p:txBody>
      </p:sp>
      <p:sp>
        <p:nvSpPr>
          <p:cNvPr id="3" name="Content Placeholder 2">
            <a:extLst>
              <a:ext uri="{FF2B5EF4-FFF2-40B4-BE49-F238E27FC236}">
                <a16:creationId xmlns:a16="http://schemas.microsoft.com/office/drawing/2014/main" id="{7CBA20B6-46C8-44BC-A165-BCD6CAB1CE8E}"/>
              </a:ext>
            </a:extLst>
          </p:cNvPr>
          <p:cNvSpPr>
            <a:spLocks noGrp="1"/>
          </p:cNvSpPr>
          <p:nvPr>
            <p:ph idx="1"/>
          </p:nvPr>
        </p:nvSpPr>
        <p:spPr>
          <a:xfrm>
            <a:off x="5204109" y="1645920"/>
            <a:ext cx="6269434" cy="4470821"/>
          </a:xfrm>
        </p:spPr>
        <p:txBody>
          <a:bodyPr vert="horz" lIns="91440" tIns="45720" rIns="91440" bIns="45720" rtlCol="0">
            <a:normAutofit/>
          </a:bodyPr>
          <a:lstStyle/>
          <a:p>
            <a:pPr>
              <a:lnSpc>
                <a:spcPct val="90000"/>
              </a:lnSpc>
            </a:pPr>
            <a:r>
              <a:rPr lang="en-GB" sz="1700">
                <a:ea typeface="+mj-lt"/>
                <a:cs typeface="+mj-lt"/>
              </a:rPr>
              <a:t>Describe basic file organization concepts and the problems of managing data resources in a traditional file environment </a:t>
            </a:r>
            <a:endParaRPr lang="en-GB" sz="1700"/>
          </a:p>
          <a:p>
            <a:pPr>
              <a:lnSpc>
                <a:spcPct val="90000"/>
              </a:lnSpc>
            </a:pPr>
            <a:endParaRPr lang="en-GB" sz="1700"/>
          </a:p>
          <a:p>
            <a:pPr>
              <a:lnSpc>
                <a:spcPct val="90000"/>
              </a:lnSpc>
            </a:pPr>
            <a:r>
              <a:rPr lang="en-GB" sz="1700">
                <a:ea typeface="+mj-lt"/>
                <a:cs typeface="+mj-lt"/>
              </a:rPr>
              <a:t>Describe how a database management system organizes information and compare the principal database models </a:t>
            </a:r>
            <a:endParaRPr lang="en-GB" sz="1700"/>
          </a:p>
          <a:p>
            <a:pPr>
              <a:lnSpc>
                <a:spcPct val="90000"/>
              </a:lnSpc>
            </a:pPr>
            <a:endParaRPr lang="en-GB" sz="1700"/>
          </a:p>
          <a:p>
            <a:pPr>
              <a:lnSpc>
                <a:spcPct val="90000"/>
              </a:lnSpc>
            </a:pPr>
            <a:r>
              <a:rPr lang="en-GB" sz="1700">
                <a:ea typeface="+mj-lt"/>
                <a:cs typeface="+mj-lt"/>
              </a:rPr>
              <a:t>Apply important database design principles </a:t>
            </a:r>
          </a:p>
          <a:p>
            <a:pPr>
              <a:lnSpc>
                <a:spcPct val="90000"/>
              </a:lnSpc>
            </a:pPr>
            <a:endParaRPr lang="en-GB" sz="1700">
              <a:ea typeface="+mj-lt"/>
              <a:cs typeface="+mj-lt"/>
            </a:endParaRPr>
          </a:p>
          <a:p>
            <a:pPr>
              <a:lnSpc>
                <a:spcPct val="90000"/>
              </a:lnSpc>
            </a:pPr>
            <a:r>
              <a:rPr lang="en-GB" sz="1700">
                <a:ea typeface="+mj-lt"/>
                <a:cs typeface="+mj-lt"/>
              </a:rPr>
              <a:t>Evaluate new database trends</a:t>
            </a:r>
            <a:endParaRPr lang="en-GB" sz="1700"/>
          </a:p>
          <a:p>
            <a:pPr>
              <a:lnSpc>
                <a:spcPct val="90000"/>
              </a:lnSpc>
            </a:pPr>
            <a:endParaRPr lang="en-GB" sz="1700"/>
          </a:p>
          <a:p>
            <a:pPr>
              <a:lnSpc>
                <a:spcPct val="90000"/>
              </a:lnSpc>
            </a:pPr>
            <a:r>
              <a:rPr lang="en-GB" sz="1700">
                <a:ea typeface="+mj-lt"/>
                <a:cs typeface="+mj-lt"/>
              </a:rPr>
              <a:t>Identify the challenges posed by data resource management and management solutions</a:t>
            </a:r>
            <a:endParaRPr lang="en-GB" sz="1700"/>
          </a:p>
        </p:txBody>
      </p:sp>
    </p:spTree>
    <p:extLst>
      <p:ext uri="{BB962C8B-B14F-4D97-AF65-F5344CB8AC3E}">
        <p14:creationId xmlns:p14="http://schemas.microsoft.com/office/powerpoint/2010/main" val="1211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3" name="Freeform: Shape 2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F052B1B-E978-4763-94D7-D3B55FE5EF18}"/>
              </a:ext>
            </a:extLst>
          </p:cNvPr>
          <p:cNvSpPr>
            <a:spLocks noGrp="1"/>
          </p:cNvSpPr>
          <p:nvPr>
            <p:ph type="title"/>
          </p:nvPr>
        </p:nvSpPr>
        <p:spPr>
          <a:xfrm>
            <a:off x="653143" y="1645920"/>
            <a:ext cx="3522879" cy="4470821"/>
          </a:xfrm>
        </p:spPr>
        <p:txBody>
          <a:bodyPr>
            <a:normAutofit/>
          </a:bodyPr>
          <a:lstStyle/>
          <a:p>
            <a:pPr algn="r"/>
            <a:r>
              <a:rPr lang="en-GB">
                <a:solidFill>
                  <a:srgbClr val="FFFFFF"/>
                </a:solidFill>
                <a:ea typeface="+mj-lt"/>
                <a:cs typeface="+mj-lt"/>
              </a:rPr>
              <a:t>Problems with the Traditional File Environment</a:t>
            </a:r>
            <a:endParaRPr lang="en-US">
              <a:solidFill>
                <a:srgbClr val="FFFFFF"/>
              </a:solidFill>
            </a:endParaRPr>
          </a:p>
        </p:txBody>
      </p:sp>
      <p:sp>
        <p:nvSpPr>
          <p:cNvPr id="3" name="Content Placeholder 2">
            <a:extLst>
              <a:ext uri="{FF2B5EF4-FFF2-40B4-BE49-F238E27FC236}">
                <a16:creationId xmlns:a16="http://schemas.microsoft.com/office/drawing/2014/main" id="{E3977D01-E097-4047-8594-7128D1EE04BF}"/>
              </a:ext>
            </a:extLst>
          </p:cNvPr>
          <p:cNvSpPr>
            <a:spLocks noGrp="1"/>
          </p:cNvSpPr>
          <p:nvPr>
            <p:ph idx="1"/>
          </p:nvPr>
        </p:nvSpPr>
        <p:spPr>
          <a:xfrm>
            <a:off x="5204109" y="1645920"/>
            <a:ext cx="5919503" cy="4470821"/>
          </a:xfrm>
        </p:spPr>
        <p:txBody>
          <a:bodyPr vert="horz" lIns="91440" tIns="45720" rIns="91440" bIns="45720" rtlCol="0">
            <a:normAutofit/>
          </a:bodyPr>
          <a:lstStyle/>
          <a:p>
            <a:pPr>
              <a:lnSpc>
                <a:spcPct val="90000"/>
              </a:lnSpc>
            </a:pPr>
            <a:r>
              <a:rPr lang="en-GB" sz="1400">
                <a:ea typeface="+mj-lt"/>
                <a:cs typeface="+mj-lt"/>
              </a:rPr>
              <a:t>Data redundancy: The presence of duplicate data in multiple data files so that the same data are stored in more than one place or location.</a:t>
            </a:r>
            <a:endParaRPr lang="en-GB" sz="1400"/>
          </a:p>
          <a:p>
            <a:pPr>
              <a:lnSpc>
                <a:spcPct val="90000"/>
              </a:lnSpc>
            </a:pPr>
            <a:r>
              <a:rPr lang="en-GB" sz="1400">
                <a:ea typeface="+mj-lt"/>
                <a:cs typeface="+mj-lt"/>
              </a:rPr>
              <a:t>Data inconsistency: The same attribute may have different values. </a:t>
            </a:r>
          </a:p>
          <a:p>
            <a:pPr>
              <a:lnSpc>
                <a:spcPct val="90000"/>
              </a:lnSpc>
            </a:pPr>
            <a:r>
              <a:rPr lang="en-GB" sz="1400">
                <a:ea typeface="+mj-lt"/>
                <a:cs typeface="+mj-lt"/>
              </a:rPr>
              <a:t>Program-data dependence: The coupling of data stored in files and the specific programs required to update and maintain those files such that changes in programs require changes to the data.</a:t>
            </a:r>
          </a:p>
          <a:p>
            <a:pPr>
              <a:lnSpc>
                <a:spcPct val="90000"/>
              </a:lnSpc>
            </a:pPr>
            <a:r>
              <a:rPr lang="en-GB" sz="1400">
                <a:ea typeface="+mj-lt"/>
                <a:cs typeface="+mj-lt"/>
              </a:rPr>
              <a:t>Lack of flexibility: A traditional file system can deliver routine scheduled reports after extensive programming efforts, but it cannot deliver ad-hoc reports or respond to unanticipated information requirements in a timely fashion.</a:t>
            </a:r>
          </a:p>
          <a:p>
            <a:pPr>
              <a:lnSpc>
                <a:spcPct val="90000"/>
              </a:lnSpc>
            </a:pPr>
            <a:r>
              <a:rPr lang="en-GB" sz="1400">
                <a:ea typeface="+mj-lt"/>
                <a:cs typeface="+mj-lt"/>
              </a:rPr>
              <a:t>Lack of data sharing and availability: Information cannot flow freely across different functional areas or different parts of the organization. Users find different values of the same piece of information in two different systems, and hence they may not use these systems because they cannot trust the accuracy of the data. </a:t>
            </a:r>
          </a:p>
          <a:p>
            <a:pPr>
              <a:lnSpc>
                <a:spcPct val="90000"/>
              </a:lnSpc>
            </a:pPr>
            <a:endParaRPr lang="en-GB" sz="1400"/>
          </a:p>
          <a:p>
            <a:pPr>
              <a:lnSpc>
                <a:spcPct val="90000"/>
              </a:lnSpc>
            </a:pPr>
            <a:endParaRPr lang="en-GB" sz="1400"/>
          </a:p>
        </p:txBody>
      </p:sp>
    </p:spTree>
    <p:extLst>
      <p:ext uri="{BB962C8B-B14F-4D97-AF65-F5344CB8AC3E}">
        <p14:creationId xmlns:p14="http://schemas.microsoft.com/office/powerpoint/2010/main" val="391102451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762F0C-32DA-44EB-8416-2E66C47E9C03}"/>
              </a:ext>
            </a:extLst>
          </p:cNvPr>
          <p:cNvSpPr>
            <a:spLocks noGrp="1"/>
          </p:cNvSpPr>
          <p:nvPr>
            <p:ph type="title"/>
          </p:nvPr>
        </p:nvSpPr>
        <p:spPr>
          <a:xfrm>
            <a:off x="653143" y="1645920"/>
            <a:ext cx="3522879" cy="4470821"/>
          </a:xfrm>
        </p:spPr>
        <p:txBody>
          <a:bodyPr>
            <a:normAutofit/>
          </a:bodyPr>
          <a:lstStyle/>
          <a:p>
            <a:pPr algn="r"/>
            <a:r>
              <a:rPr lang="en-GB" sz="3600">
                <a:solidFill>
                  <a:schemeClr val="bg2"/>
                </a:solidFill>
                <a:ea typeface="+mj-lt"/>
                <a:cs typeface="+mj-lt"/>
              </a:rPr>
              <a:t>Database Management System (DBMS)</a:t>
            </a:r>
            <a:endParaRPr lang="en-US" sz="3600">
              <a:solidFill>
                <a:schemeClr val="bg2"/>
              </a:solidFill>
            </a:endParaRPr>
          </a:p>
        </p:txBody>
      </p:sp>
      <p:sp>
        <p:nvSpPr>
          <p:cNvPr id="3" name="Content Placeholder 2">
            <a:extLst>
              <a:ext uri="{FF2B5EF4-FFF2-40B4-BE49-F238E27FC236}">
                <a16:creationId xmlns:a16="http://schemas.microsoft.com/office/drawing/2014/main" id="{A909E371-BEC3-444F-8868-BF0DA244A759}"/>
              </a:ext>
            </a:extLst>
          </p:cNvPr>
          <p:cNvSpPr>
            <a:spLocks noGrp="1"/>
          </p:cNvSpPr>
          <p:nvPr>
            <p:ph idx="1"/>
          </p:nvPr>
        </p:nvSpPr>
        <p:spPr>
          <a:xfrm>
            <a:off x="5204109" y="1645920"/>
            <a:ext cx="6269434" cy="4470821"/>
          </a:xfrm>
        </p:spPr>
        <p:txBody>
          <a:bodyPr vert="horz" lIns="91440" tIns="45720" rIns="91440" bIns="45720" rtlCol="0">
            <a:normAutofit/>
          </a:bodyPr>
          <a:lstStyle/>
          <a:p>
            <a:pPr>
              <a:lnSpc>
                <a:spcPct val="90000"/>
              </a:lnSpc>
            </a:pPr>
            <a:r>
              <a:rPr lang="en-GB" sz="1700">
                <a:ea typeface="+mj-lt"/>
                <a:cs typeface="+mj-lt"/>
              </a:rPr>
              <a:t>Software for creating and maintaining databases </a:t>
            </a:r>
            <a:endParaRPr lang="en-GB" sz="1700"/>
          </a:p>
          <a:p>
            <a:pPr>
              <a:lnSpc>
                <a:spcPct val="90000"/>
              </a:lnSpc>
            </a:pPr>
            <a:endParaRPr lang="en-GB" sz="1700"/>
          </a:p>
          <a:p>
            <a:pPr>
              <a:lnSpc>
                <a:spcPct val="90000"/>
              </a:lnSpc>
            </a:pPr>
            <a:r>
              <a:rPr lang="en-GB" sz="1700">
                <a:ea typeface="+mj-lt"/>
                <a:cs typeface="+mj-lt"/>
              </a:rPr>
              <a:t>Permits firms to rationally manage data for the entire firm </a:t>
            </a:r>
            <a:endParaRPr lang="en-GB" sz="1700"/>
          </a:p>
          <a:p>
            <a:pPr>
              <a:lnSpc>
                <a:spcPct val="90000"/>
              </a:lnSpc>
            </a:pPr>
            <a:endParaRPr lang="en-GB" sz="1700"/>
          </a:p>
          <a:p>
            <a:pPr>
              <a:lnSpc>
                <a:spcPct val="90000"/>
              </a:lnSpc>
            </a:pPr>
            <a:r>
              <a:rPr lang="en-GB" sz="1700">
                <a:ea typeface="+mj-lt"/>
                <a:cs typeface="+mj-lt"/>
              </a:rPr>
              <a:t>Acts as interface between application programs and physical data files </a:t>
            </a:r>
            <a:endParaRPr lang="en-GB" sz="1700"/>
          </a:p>
          <a:p>
            <a:pPr>
              <a:lnSpc>
                <a:spcPct val="90000"/>
              </a:lnSpc>
            </a:pPr>
            <a:endParaRPr lang="en-GB" sz="1700"/>
          </a:p>
          <a:p>
            <a:pPr>
              <a:lnSpc>
                <a:spcPct val="90000"/>
              </a:lnSpc>
            </a:pPr>
            <a:r>
              <a:rPr lang="en-GB" sz="1700">
                <a:ea typeface="+mj-lt"/>
                <a:cs typeface="+mj-lt"/>
              </a:rPr>
              <a:t>Separates logical and design views of data </a:t>
            </a:r>
            <a:endParaRPr lang="en-GB" sz="1700"/>
          </a:p>
          <a:p>
            <a:pPr>
              <a:lnSpc>
                <a:spcPct val="90000"/>
              </a:lnSpc>
            </a:pPr>
            <a:endParaRPr lang="en-GB" sz="1700"/>
          </a:p>
          <a:p>
            <a:pPr>
              <a:lnSpc>
                <a:spcPct val="90000"/>
              </a:lnSpc>
            </a:pPr>
            <a:r>
              <a:rPr lang="en-GB" sz="1700">
                <a:ea typeface="+mj-lt"/>
                <a:cs typeface="+mj-lt"/>
              </a:rPr>
              <a:t>Solves many problems of the traditional data file approach </a:t>
            </a:r>
            <a:endParaRPr lang="en-GB" sz="1700"/>
          </a:p>
        </p:txBody>
      </p:sp>
    </p:spTree>
    <p:extLst>
      <p:ext uri="{BB962C8B-B14F-4D97-AF65-F5344CB8AC3E}">
        <p14:creationId xmlns:p14="http://schemas.microsoft.com/office/powerpoint/2010/main" val="209912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16BC-2073-4DC0-9367-CFC1B2ED565A}"/>
              </a:ext>
            </a:extLst>
          </p:cNvPr>
          <p:cNvSpPr>
            <a:spLocks noGrp="1"/>
          </p:cNvSpPr>
          <p:nvPr>
            <p:ph type="title"/>
          </p:nvPr>
        </p:nvSpPr>
        <p:spPr>
          <a:xfrm>
            <a:off x="646111" y="452718"/>
            <a:ext cx="9675433" cy="1400530"/>
          </a:xfrm>
        </p:spPr>
        <p:txBody>
          <a:bodyPr/>
          <a:lstStyle/>
          <a:p>
            <a:r>
              <a:rPr lang="en-GB" dirty="0"/>
              <a:t>Entity description of the tables in the database</a:t>
            </a:r>
          </a:p>
        </p:txBody>
      </p:sp>
      <p:pic>
        <p:nvPicPr>
          <p:cNvPr id="4" name="Picture 4" descr="A screenshot of a cell phone&#10;&#10;Description generated with very high confidence">
            <a:extLst>
              <a:ext uri="{FF2B5EF4-FFF2-40B4-BE49-F238E27FC236}">
                <a16:creationId xmlns:a16="http://schemas.microsoft.com/office/drawing/2014/main" id="{C4FCD5C5-6FAF-4534-B0E6-F4C3F72B93DA}"/>
              </a:ext>
            </a:extLst>
          </p:cNvPr>
          <p:cNvPicPr>
            <a:picLocks noGrp="1" noChangeAspect="1"/>
          </p:cNvPicPr>
          <p:nvPr>
            <p:ph idx="1"/>
          </p:nvPr>
        </p:nvPicPr>
        <p:blipFill>
          <a:blip r:embed="rId2"/>
          <a:stretch>
            <a:fillRect/>
          </a:stretch>
        </p:blipFill>
        <p:spPr>
          <a:xfrm>
            <a:off x="612521" y="1892498"/>
            <a:ext cx="4533964" cy="3754324"/>
          </a:xfrm>
        </p:spPr>
      </p:pic>
      <p:pic>
        <p:nvPicPr>
          <p:cNvPr id="8" name="Picture 8" descr="A screenshot of a social media post&#10;&#10;Description generated with very high confidence">
            <a:extLst>
              <a:ext uri="{FF2B5EF4-FFF2-40B4-BE49-F238E27FC236}">
                <a16:creationId xmlns:a16="http://schemas.microsoft.com/office/drawing/2014/main" id="{82210F09-A43C-4A15-B3C5-408203C880C3}"/>
              </a:ext>
            </a:extLst>
          </p:cNvPr>
          <p:cNvPicPr>
            <a:picLocks noChangeAspect="1"/>
          </p:cNvPicPr>
          <p:nvPr/>
        </p:nvPicPr>
        <p:blipFill>
          <a:blip r:embed="rId3"/>
          <a:stretch>
            <a:fillRect/>
          </a:stretch>
        </p:blipFill>
        <p:spPr>
          <a:xfrm>
            <a:off x="5275848" y="1890688"/>
            <a:ext cx="3224463" cy="1372150"/>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9C467309-2F1D-444D-8EE4-FDE307AEA1C8}"/>
              </a:ext>
            </a:extLst>
          </p:cNvPr>
          <p:cNvPicPr>
            <a:picLocks noChangeAspect="1"/>
          </p:cNvPicPr>
          <p:nvPr/>
        </p:nvPicPr>
        <p:blipFill>
          <a:blip r:embed="rId4"/>
          <a:stretch>
            <a:fillRect/>
          </a:stretch>
        </p:blipFill>
        <p:spPr>
          <a:xfrm>
            <a:off x="8584532" y="1894974"/>
            <a:ext cx="3465094" cy="962526"/>
          </a:xfrm>
          <a:prstGeom prst="rect">
            <a:avLst/>
          </a:prstGeom>
        </p:spPr>
      </p:pic>
      <p:pic>
        <p:nvPicPr>
          <p:cNvPr id="16" name="Picture 16" descr="A screenshot of a cell phone&#10;&#10;Description generated with very high confidence">
            <a:extLst>
              <a:ext uri="{FF2B5EF4-FFF2-40B4-BE49-F238E27FC236}">
                <a16:creationId xmlns:a16="http://schemas.microsoft.com/office/drawing/2014/main" id="{69419095-B728-494D-B907-80D6A3D80F03}"/>
              </a:ext>
            </a:extLst>
          </p:cNvPr>
          <p:cNvPicPr>
            <a:picLocks noChangeAspect="1"/>
          </p:cNvPicPr>
          <p:nvPr/>
        </p:nvPicPr>
        <p:blipFill>
          <a:blip r:embed="rId5"/>
          <a:stretch>
            <a:fillRect/>
          </a:stretch>
        </p:blipFill>
        <p:spPr>
          <a:xfrm>
            <a:off x="5556584" y="3356279"/>
            <a:ext cx="4808620" cy="1268388"/>
          </a:xfrm>
          <a:prstGeom prst="rect">
            <a:avLst/>
          </a:prstGeom>
        </p:spPr>
      </p:pic>
      <p:pic>
        <p:nvPicPr>
          <p:cNvPr id="20" name="Picture 20" descr="A screenshot of a cell phone&#10;&#10;Description generated with very high confidence">
            <a:extLst>
              <a:ext uri="{FF2B5EF4-FFF2-40B4-BE49-F238E27FC236}">
                <a16:creationId xmlns:a16="http://schemas.microsoft.com/office/drawing/2014/main" id="{292FB296-1B60-4AEB-AD34-64F4D5F8543D}"/>
              </a:ext>
            </a:extLst>
          </p:cNvPr>
          <p:cNvPicPr>
            <a:picLocks noChangeAspect="1"/>
          </p:cNvPicPr>
          <p:nvPr/>
        </p:nvPicPr>
        <p:blipFill>
          <a:blip r:embed="rId6"/>
          <a:stretch>
            <a:fillRect/>
          </a:stretch>
        </p:blipFill>
        <p:spPr>
          <a:xfrm>
            <a:off x="5556584" y="4755895"/>
            <a:ext cx="4808621" cy="1186288"/>
          </a:xfrm>
          <a:prstGeom prst="rect">
            <a:avLst/>
          </a:prstGeom>
        </p:spPr>
      </p:pic>
    </p:spTree>
    <p:extLst>
      <p:ext uri="{BB962C8B-B14F-4D97-AF65-F5344CB8AC3E}">
        <p14:creationId xmlns:p14="http://schemas.microsoft.com/office/powerpoint/2010/main" val="25510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0" name="Freeform: Shape 29">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E643F0-EB96-4C43-960D-518FBF607D13}"/>
              </a:ext>
            </a:extLst>
          </p:cNvPr>
          <p:cNvSpPr>
            <a:spLocks noGrp="1"/>
          </p:cNvSpPr>
          <p:nvPr>
            <p:ph type="title"/>
          </p:nvPr>
        </p:nvSpPr>
        <p:spPr>
          <a:xfrm>
            <a:off x="653143" y="1645920"/>
            <a:ext cx="3522879" cy="4470821"/>
          </a:xfrm>
        </p:spPr>
        <p:txBody>
          <a:bodyPr>
            <a:normAutofit/>
          </a:bodyPr>
          <a:lstStyle/>
          <a:p>
            <a:pPr algn="r"/>
            <a:r>
              <a:rPr lang="en-GB" dirty="0">
                <a:solidFill>
                  <a:srgbClr val="FFFFFF"/>
                </a:solidFill>
                <a:ea typeface="+mj-lt"/>
                <a:cs typeface="+mj-lt"/>
              </a:rPr>
              <a:t>Entity-Relationship </a:t>
            </a:r>
            <a:r>
              <a:rPr lang="en-GB">
                <a:solidFill>
                  <a:srgbClr val="FFFFFF"/>
                </a:solidFill>
                <a:ea typeface="+mj-lt"/>
                <a:cs typeface="+mj-lt"/>
              </a:rPr>
              <a:t>(ER) Model</a:t>
            </a:r>
            <a:endParaRPr lang="en-GB" dirty="0">
              <a:solidFill>
                <a:srgbClr val="FFFFFF"/>
              </a:solidFill>
            </a:endParaRPr>
          </a:p>
        </p:txBody>
      </p:sp>
      <p:sp>
        <p:nvSpPr>
          <p:cNvPr id="3" name="Content Placeholder 2">
            <a:extLst>
              <a:ext uri="{FF2B5EF4-FFF2-40B4-BE49-F238E27FC236}">
                <a16:creationId xmlns:a16="http://schemas.microsoft.com/office/drawing/2014/main" id="{ECF5FBC3-FC47-457B-BB82-D6468F69C703}"/>
              </a:ext>
            </a:extLst>
          </p:cNvPr>
          <p:cNvSpPr>
            <a:spLocks noGrp="1"/>
          </p:cNvSpPr>
          <p:nvPr>
            <p:ph idx="1"/>
          </p:nvPr>
        </p:nvSpPr>
        <p:spPr>
          <a:xfrm>
            <a:off x="5038457" y="574703"/>
            <a:ext cx="6085155" cy="6005864"/>
          </a:xfrm>
        </p:spPr>
        <p:txBody>
          <a:bodyPr vert="horz" lIns="91440" tIns="45720" rIns="91440" bIns="45720" rtlCol="0" anchor="t">
            <a:normAutofit lnSpcReduction="10000"/>
          </a:bodyPr>
          <a:lstStyle/>
          <a:p>
            <a:r>
              <a:rPr lang="en-GB" b="1">
                <a:ea typeface="+mj-lt"/>
                <a:cs typeface="+mj-lt"/>
              </a:rPr>
              <a:t>Facts about ER Diagram Model:</a:t>
            </a:r>
            <a:endParaRPr lang="en-GB" b="1" dirty="0"/>
          </a:p>
          <a:p>
            <a:r>
              <a:rPr lang="en-GB" sz="1400">
                <a:ea typeface="+mj-lt"/>
                <a:cs typeface="+mj-lt"/>
              </a:rPr>
              <a:t>ER model allows you to draw Database Design</a:t>
            </a:r>
            <a:endParaRPr lang="en-GB"/>
          </a:p>
          <a:p>
            <a:r>
              <a:rPr lang="en-GB" sz="1400">
                <a:ea typeface="+mj-lt"/>
                <a:cs typeface="+mj-lt"/>
              </a:rPr>
              <a:t>It is an easy to use graphical tool for modeling data</a:t>
            </a:r>
            <a:endParaRPr lang="en-GB"/>
          </a:p>
          <a:p>
            <a:r>
              <a:rPr lang="en-GB" sz="1400">
                <a:ea typeface="+mj-lt"/>
                <a:cs typeface="+mj-lt"/>
              </a:rPr>
              <a:t>Widely used in Database Design</a:t>
            </a:r>
            <a:endParaRPr lang="en-GB"/>
          </a:p>
          <a:p>
            <a:r>
              <a:rPr lang="en-GB" sz="1400">
                <a:ea typeface="+mj-lt"/>
                <a:cs typeface="+mj-lt"/>
              </a:rPr>
              <a:t>It is a GUI representation of the logical structure of a Database</a:t>
            </a:r>
            <a:endParaRPr lang="en-GB"/>
          </a:p>
          <a:p>
            <a:r>
              <a:rPr lang="en-GB" sz="1400">
                <a:ea typeface="+mj-lt"/>
                <a:cs typeface="+mj-lt"/>
              </a:rPr>
              <a:t>It helps you to identifies the entities which exist in a system and the relationships between those entities</a:t>
            </a:r>
            <a:endParaRPr lang="en-GB"/>
          </a:p>
          <a:p>
            <a:r>
              <a:rPr lang="en-GB" b="1"/>
              <a:t>Why use ER Diagrams?</a:t>
            </a:r>
          </a:p>
          <a:p>
            <a:r>
              <a:rPr lang="en-GB" sz="1400">
                <a:ea typeface="+mj-lt"/>
                <a:cs typeface="+mj-lt"/>
              </a:rPr>
              <a:t>ER diagrams are translatable into relational tables which allows you to build databases quickly</a:t>
            </a:r>
            <a:endParaRPr lang="en-GB"/>
          </a:p>
          <a:p>
            <a:r>
              <a:rPr lang="en-GB" sz="1400">
                <a:ea typeface="+mj-lt"/>
                <a:cs typeface="+mj-lt"/>
              </a:rPr>
              <a:t>ER diagrams can be used by database designers as a blueprint for implementing data in specific software applications</a:t>
            </a:r>
            <a:endParaRPr lang="en-GB"/>
          </a:p>
          <a:p>
            <a:r>
              <a:rPr lang="en-GB" sz="1400">
                <a:ea typeface="+mj-lt"/>
                <a:cs typeface="+mj-lt"/>
              </a:rPr>
              <a:t>ERD is allowed you to communicate with the logical structure of the database to users</a:t>
            </a:r>
            <a:endParaRPr lang="en-GB"/>
          </a:p>
          <a:p>
            <a:r>
              <a:rPr lang="en-GB" b="1"/>
              <a:t>Components of the ER Diagram</a:t>
            </a:r>
          </a:p>
          <a:p>
            <a:r>
              <a:rPr lang="en-GB" sz="1400">
                <a:ea typeface="+mj-lt"/>
                <a:cs typeface="+mj-lt"/>
              </a:rPr>
              <a:t>This model is based on three basic concepts:</a:t>
            </a:r>
            <a:endParaRPr lang="en-GB"/>
          </a:p>
          <a:p>
            <a:r>
              <a:rPr lang="en-GB" sz="1400">
                <a:ea typeface="+mj-lt"/>
                <a:cs typeface="+mj-lt"/>
              </a:rPr>
              <a:t>Entities</a:t>
            </a:r>
            <a:endParaRPr lang="en-GB"/>
          </a:p>
          <a:p>
            <a:r>
              <a:rPr lang="en-GB" sz="1400">
                <a:ea typeface="+mj-lt"/>
                <a:cs typeface="+mj-lt"/>
              </a:rPr>
              <a:t>Attributes</a:t>
            </a:r>
            <a:endParaRPr lang="en-GB"/>
          </a:p>
          <a:p>
            <a:r>
              <a:rPr lang="en-GB" sz="1400">
                <a:ea typeface="+mj-lt"/>
                <a:cs typeface="+mj-lt"/>
              </a:rPr>
              <a:t>Relationships</a:t>
            </a:r>
            <a:endParaRPr lang="en-GB"/>
          </a:p>
          <a:p>
            <a:pPr>
              <a:lnSpc>
                <a:spcPct val="90000"/>
              </a:lnSpc>
            </a:pPr>
            <a:endParaRPr lang="en-GB" sz="1400" dirty="0"/>
          </a:p>
        </p:txBody>
      </p:sp>
    </p:spTree>
    <p:extLst>
      <p:ext uri="{BB962C8B-B14F-4D97-AF65-F5344CB8AC3E}">
        <p14:creationId xmlns:p14="http://schemas.microsoft.com/office/powerpoint/2010/main" val="243355857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5E83-5451-473C-8375-4C2DBC58BA5A}"/>
              </a:ext>
            </a:extLst>
          </p:cNvPr>
          <p:cNvSpPr>
            <a:spLocks noGrp="1"/>
          </p:cNvSpPr>
          <p:nvPr>
            <p:ph type="title"/>
          </p:nvPr>
        </p:nvSpPr>
        <p:spPr/>
        <p:txBody>
          <a:bodyPr/>
          <a:lstStyle/>
          <a:p>
            <a:r>
              <a:rPr lang="en-GB" dirty="0"/>
              <a:t>Company Database ER diagram</a:t>
            </a:r>
          </a:p>
        </p:txBody>
      </p:sp>
      <p:pic>
        <p:nvPicPr>
          <p:cNvPr id="12" name="Picture 12" descr="A picture containing text, map&#10;&#10;Description generated with very high confidence">
            <a:extLst>
              <a:ext uri="{FF2B5EF4-FFF2-40B4-BE49-F238E27FC236}">
                <a16:creationId xmlns:a16="http://schemas.microsoft.com/office/drawing/2014/main" id="{9BDA47BD-AD06-44A4-AEFB-EBC04C4643C6}"/>
              </a:ext>
            </a:extLst>
          </p:cNvPr>
          <p:cNvPicPr>
            <a:picLocks noGrp="1" noChangeAspect="1"/>
          </p:cNvPicPr>
          <p:nvPr>
            <p:ph idx="1"/>
          </p:nvPr>
        </p:nvPicPr>
        <p:blipFill>
          <a:blip r:embed="rId2"/>
          <a:stretch>
            <a:fillRect/>
          </a:stretch>
        </p:blipFill>
        <p:spPr>
          <a:xfrm>
            <a:off x="1025151" y="1714192"/>
            <a:ext cx="8749471" cy="4629977"/>
          </a:xfrm>
        </p:spPr>
      </p:pic>
    </p:spTree>
    <p:extLst>
      <p:ext uri="{BB962C8B-B14F-4D97-AF65-F5344CB8AC3E}">
        <p14:creationId xmlns:p14="http://schemas.microsoft.com/office/powerpoint/2010/main" val="56093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A7C9-6469-4E70-AA66-B58028C9673A}"/>
              </a:ext>
            </a:extLst>
          </p:cNvPr>
          <p:cNvSpPr>
            <a:spLocks noGrp="1"/>
          </p:cNvSpPr>
          <p:nvPr>
            <p:ph type="title"/>
          </p:nvPr>
        </p:nvSpPr>
        <p:spPr/>
        <p:txBody>
          <a:bodyPr/>
          <a:lstStyle/>
          <a:p>
            <a:r>
              <a:rPr lang="en-GB" dirty="0"/>
              <a:t>Company Database Schema</a:t>
            </a:r>
            <a:endParaRPr lang="en-US" dirty="0"/>
          </a:p>
          <a:p>
            <a:endParaRPr lang="en-GB" dirty="0"/>
          </a:p>
        </p:txBody>
      </p:sp>
      <p:pic>
        <p:nvPicPr>
          <p:cNvPr id="4" name="Picture 4" descr="A screenshot of a cell phone&#10;&#10;Description generated with very high confidence">
            <a:extLst>
              <a:ext uri="{FF2B5EF4-FFF2-40B4-BE49-F238E27FC236}">
                <a16:creationId xmlns:a16="http://schemas.microsoft.com/office/drawing/2014/main" id="{9E1CC571-537F-4682-B5A9-E8DC390339DF}"/>
              </a:ext>
            </a:extLst>
          </p:cNvPr>
          <p:cNvPicPr>
            <a:picLocks noGrp="1" noChangeAspect="1"/>
          </p:cNvPicPr>
          <p:nvPr>
            <p:ph idx="1"/>
          </p:nvPr>
        </p:nvPicPr>
        <p:blipFill>
          <a:blip r:embed="rId2"/>
          <a:stretch>
            <a:fillRect/>
          </a:stretch>
        </p:blipFill>
        <p:spPr>
          <a:xfrm>
            <a:off x="1656058" y="2131044"/>
            <a:ext cx="7841660" cy="4038950"/>
          </a:xfrm>
        </p:spPr>
      </p:pic>
    </p:spTree>
    <p:extLst>
      <p:ext uri="{BB962C8B-B14F-4D97-AF65-F5344CB8AC3E}">
        <p14:creationId xmlns:p14="http://schemas.microsoft.com/office/powerpoint/2010/main" val="1164813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  COMPANY DATABASE MANAGEMENT SYSTEM</vt:lpstr>
      <vt:lpstr>Introduction to the project</vt:lpstr>
      <vt:lpstr>                     Objectives</vt:lpstr>
      <vt:lpstr>Problems with the Traditional File Environment</vt:lpstr>
      <vt:lpstr>Database Management System (DBMS)</vt:lpstr>
      <vt:lpstr>Entity description of the tables in the database</vt:lpstr>
      <vt:lpstr>Entity-Relationship (ER) Model</vt:lpstr>
      <vt:lpstr>Company Database ER diagram</vt:lpstr>
      <vt:lpstr>Company Database Schema </vt:lpstr>
      <vt:lpstr>Linking Internal Databases to the Web</vt:lpstr>
      <vt:lpstr>Management Challenges and Solution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399</cp:revision>
  <dcterms:created xsi:type="dcterms:W3CDTF">2019-12-16T03:54:37Z</dcterms:created>
  <dcterms:modified xsi:type="dcterms:W3CDTF">2019-12-16T09:44:48Z</dcterms:modified>
</cp:coreProperties>
</file>