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 id="276" r:id="rId12"/>
    <p:sldId id="277" r:id="rId13"/>
    <p:sldId id="278" r:id="rId14"/>
    <p:sldId id="279" r:id="rId15"/>
    <p:sldId id="282" r:id="rId16"/>
    <p:sldId id="283" r:id="rId17"/>
    <p:sldId id="284" r:id="rId18"/>
    <p:sldId id="285" r:id="rId19"/>
    <p:sldId id="280" r:id="rId20"/>
    <p:sldId id="281" r:id="rId21"/>
    <p:sldId id="267" r:id="rId22"/>
    <p:sldId id="268" r:id="rId23"/>
    <p:sldId id="269" r:id="rId24"/>
    <p:sldId id="270" r:id="rId25"/>
    <p:sldId id="272" r:id="rId26"/>
    <p:sldId id="271" r:id="rId27"/>
    <p:sldId id="273" r:id="rId28"/>
    <p:sldId id="27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286456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D81E4-3BFF-4267-9D93-1DC9DA074276}"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21722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208150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5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254115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2992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2833885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694722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175909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71672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7997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D81E4-3BFF-4267-9D93-1DC9DA074276}"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67467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D81E4-3BFF-4267-9D93-1DC9DA074276}" type="datetimeFigureOut">
              <a:rPr lang="en-IN" smtClean="0"/>
              <a:t>23-12-2019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31993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38558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14958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3D81E4-3BFF-4267-9D93-1DC9DA074276}" type="datetimeFigureOut">
              <a:rPr lang="en-IN" smtClean="0"/>
              <a:t>23-12-2019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11946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D81E4-3BFF-4267-9D93-1DC9DA074276}"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9CFAC-C87F-4D22-8C45-711EAA10F2B5}" type="slidenum">
              <a:rPr lang="en-IN" smtClean="0"/>
              <a:t>‹#›</a:t>
            </a:fld>
            <a:endParaRPr lang="en-IN"/>
          </a:p>
        </p:txBody>
      </p:sp>
    </p:spTree>
    <p:extLst>
      <p:ext uri="{BB962C8B-B14F-4D97-AF65-F5344CB8AC3E}">
        <p14:creationId xmlns:p14="http://schemas.microsoft.com/office/powerpoint/2010/main" val="318337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3D81E4-3BFF-4267-9D93-1DC9DA074276}" type="datetimeFigureOut">
              <a:rPr lang="en-IN" smtClean="0"/>
              <a:t>23-12-2019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E9CFAC-C87F-4D22-8C45-711EAA10F2B5}" type="slidenum">
              <a:rPr lang="en-IN" smtClean="0"/>
              <a:t>‹#›</a:t>
            </a:fld>
            <a:endParaRPr lang="en-IN"/>
          </a:p>
        </p:txBody>
      </p:sp>
    </p:spTree>
    <p:extLst>
      <p:ext uri="{BB962C8B-B14F-4D97-AF65-F5344CB8AC3E}">
        <p14:creationId xmlns:p14="http://schemas.microsoft.com/office/powerpoint/2010/main" val="19510748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Logistic_regress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 xmlns:a16="http://schemas.microsoft.com/office/drawing/2014/main" xmlns:lc="http://schemas.openxmlformats.org/drawingml/2006/lockedCanvas" id="{0D537F64-4C96-4AA8-BB21-E8053A3186DD}"/>
              </a:ext>
            </a:extLst>
          </p:cNvPr>
          <p:cNvSpPr>
            <a:spLocks noGrp="1"/>
          </p:cNvSpPr>
          <p:nvPr/>
        </p:nvSpPr>
        <p:spPr>
          <a:xfrm>
            <a:off x="1876827" y="3145207"/>
            <a:ext cx="7077456" cy="86868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2000" dirty="0" smtClean="0"/>
          </a:p>
          <a:p>
            <a:pPr marL="0" indent="0" algn="r">
              <a:buNone/>
            </a:pPr>
            <a:r>
              <a:rPr lang="en-US" sz="2000" dirty="0" smtClean="0">
                <a:latin typeface="Bahnschrift Condensed" pitchFamily="34" charset="0"/>
              </a:rPr>
              <a:t>SUBMITTED BY: Sparsh Gagneja</a:t>
            </a:r>
          </a:p>
          <a:p>
            <a:pPr marL="0" indent="0" algn="r">
              <a:buNone/>
            </a:pPr>
            <a:r>
              <a:rPr lang="en-US" sz="2000" dirty="0" smtClean="0">
                <a:latin typeface="Bahnschrift Condensed" pitchFamily="34" charset="0"/>
              </a:rPr>
              <a:t>CLASS: D3CSE B1</a:t>
            </a:r>
          </a:p>
          <a:p>
            <a:pPr marL="0" indent="0" algn="r">
              <a:buNone/>
            </a:pPr>
            <a:r>
              <a:rPr lang="en-US" sz="2000" dirty="0" smtClean="0">
                <a:latin typeface="Bahnschrift Condensed" pitchFamily="34" charset="0"/>
              </a:rPr>
              <a:t>UNI ROLL NO.: 1706522</a:t>
            </a:r>
          </a:p>
          <a:p>
            <a:pPr marL="0" indent="0" algn="r">
              <a:buNone/>
            </a:pPr>
            <a:r>
              <a:rPr lang="en-US" sz="2000" dirty="0" smtClean="0">
                <a:latin typeface="Bahnschrift Condensed" pitchFamily="34" charset="0"/>
              </a:rPr>
              <a:t>CLASS ROLL NO.: 1715107</a:t>
            </a:r>
            <a:endParaRPr lang="en-US" sz="2000" dirty="0">
              <a:latin typeface="Bahnschrift Condensed" pitchFamily="34" charset="0"/>
            </a:endParaRPr>
          </a:p>
        </p:txBody>
      </p:sp>
      <p:sp>
        <p:nvSpPr>
          <p:cNvPr id="6" name="Rectangle 5"/>
          <p:cNvSpPr/>
          <p:nvPr/>
        </p:nvSpPr>
        <p:spPr>
          <a:xfrm>
            <a:off x="643932" y="1575141"/>
            <a:ext cx="10185802" cy="1015663"/>
          </a:xfrm>
          <a:prstGeom prst="rect">
            <a:avLst/>
          </a:prstGeom>
          <a:noFill/>
        </p:spPr>
        <p:txBody>
          <a:bodyPr wrap="non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HEART DISEASE PREDICTION</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52025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0139" y="471270"/>
            <a:ext cx="8353569" cy="1015663"/>
          </a:xfrm>
          <a:prstGeom prst="rect">
            <a:avLst/>
          </a:prstGeom>
          <a:noFill/>
        </p:spPr>
        <p:txBody>
          <a:bodyPr wrap="non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LOGISTIC REGRESSION</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593124" y="1651689"/>
            <a:ext cx="10313773"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hlinkClick r:id="rId2"/>
              </a:rPr>
              <a:t>Logistic Regression</a:t>
            </a:r>
            <a:r>
              <a:rPr lang="en-US" dirty="0"/>
              <a:t> is a Machine Learning classification algorithm that is used to predict the probability of a categorical dependent variable. In logistic regression, the dependent variable is a binary variable that contains data coded as 1 (yes, success, etc.) or 0 (no, failure, etc.). In other words, the logistic regression model predicts P(Y=1) as a function of X</a:t>
            </a:r>
            <a:r>
              <a:rPr lang="en-US" dirty="0" smtClean="0"/>
              <a:t>.</a:t>
            </a:r>
          </a:p>
          <a:p>
            <a:endParaRPr lang="en-US" dirty="0"/>
          </a:p>
          <a:p>
            <a:pPr marL="285750" indent="-285750">
              <a:buFont typeface="Arial" panose="020B0604020202020204" pitchFamily="34" charset="0"/>
              <a:buChar char="•"/>
            </a:pPr>
            <a:r>
              <a:rPr lang="en-US" b="1" dirty="0"/>
              <a:t>Logistic Regression </a:t>
            </a:r>
            <a:r>
              <a:rPr lang="en-US" b="1" dirty="0" smtClean="0"/>
              <a:t>Assumptions</a:t>
            </a:r>
            <a:r>
              <a:rPr lang="en-US" dirty="0" smtClean="0"/>
              <a:t>:</a:t>
            </a:r>
          </a:p>
          <a:p>
            <a:pPr marL="742950" lvl="1" indent="-285750">
              <a:buFont typeface="Wingdings" panose="05000000000000000000" pitchFamily="2" charset="2"/>
              <a:buChar char="q"/>
            </a:pPr>
            <a:r>
              <a:rPr lang="en-US" dirty="0"/>
              <a:t>Binary logistic regression requires the dependent variable to be </a:t>
            </a:r>
            <a:r>
              <a:rPr lang="en-US" dirty="0" smtClean="0"/>
              <a:t>binary</a:t>
            </a:r>
          </a:p>
          <a:p>
            <a:pPr marL="742950" lvl="1" indent="-285750">
              <a:buFont typeface="Wingdings" panose="05000000000000000000" pitchFamily="2" charset="2"/>
              <a:buChar char="q"/>
            </a:pPr>
            <a:r>
              <a:rPr lang="en-US" dirty="0"/>
              <a:t>For a binary regression, the factor level 1 of the dependent variable should represent the desired outcome</a:t>
            </a:r>
            <a:r>
              <a:rPr lang="en-US" dirty="0" smtClean="0"/>
              <a:t>.</a:t>
            </a:r>
          </a:p>
          <a:p>
            <a:pPr marL="742950" lvl="1" indent="-285750">
              <a:buFont typeface="Wingdings" panose="05000000000000000000" pitchFamily="2" charset="2"/>
              <a:buChar char="q"/>
            </a:pPr>
            <a:r>
              <a:rPr lang="en-US" dirty="0"/>
              <a:t>Only the meaningful variables should be included</a:t>
            </a:r>
            <a:r>
              <a:rPr lang="en-US" dirty="0" smtClean="0"/>
              <a:t>.</a:t>
            </a:r>
          </a:p>
          <a:p>
            <a:pPr marL="742950" lvl="1" indent="-285750">
              <a:buFont typeface="Wingdings" panose="05000000000000000000" pitchFamily="2" charset="2"/>
              <a:buChar char="q"/>
            </a:pPr>
            <a:r>
              <a:rPr lang="en-US" dirty="0"/>
              <a:t>The independent variables should be independent of each other. That is, the model should have little or no </a:t>
            </a:r>
            <a:r>
              <a:rPr lang="en-US" dirty="0" smtClean="0"/>
              <a:t>multi collinearity.</a:t>
            </a:r>
          </a:p>
          <a:p>
            <a:pPr marL="742950" lvl="1" indent="-285750">
              <a:buFont typeface="Wingdings" panose="05000000000000000000" pitchFamily="2" charset="2"/>
              <a:buChar char="q"/>
            </a:pPr>
            <a:r>
              <a:rPr lang="en-US" dirty="0" smtClean="0"/>
              <a:t>Logistic </a:t>
            </a:r>
            <a:r>
              <a:rPr lang="en-US" dirty="0"/>
              <a:t>regression requires quite large sample sizes.</a:t>
            </a:r>
          </a:p>
          <a:p>
            <a:endParaRPr lang="en-IN" dirty="0"/>
          </a:p>
        </p:txBody>
      </p:sp>
    </p:spTree>
    <p:extLst>
      <p:ext uri="{BB962C8B-B14F-4D97-AF65-F5344CB8AC3E}">
        <p14:creationId xmlns:p14="http://schemas.microsoft.com/office/powerpoint/2010/main" val="1585039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420" y="67616"/>
            <a:ext cx="8353569" cy="1015663"/>
          </a:xfrm>
          <a:prstGeom prst="rect">
            <a:avLst/>
          </a:prstGeom>
          <a:noFill/>
        </p:spPr>
        <p:txBody>
          <a:bodyPr wrap="non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LOGISTIC REGRESSION</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17838" y="1083279"/>
            <a:ext cx="9687697" cy="6463308"/>
          </a:xfrm>
          <a:prstGeom prst="rect">
            <a:avLst/>
          </a:prstGeom>
          <a:noFill/>
        </p:spPr>
        <p:txBody>
          <a:bodyPr wrap="square" rtlCol="0">
            <a:spAutoFit/>
          </a:bodyPr>
          <a:lstStyle/>
          <a:p>
            <a:r>
              <a:rPr lang="en-IN" dirty="0"/>
              <a:t>Logistic regression is a supervised learning classification algorithm used to predict the probability of a target variable. The nature of target or dependent variable is dichotomous, which means there would be only two possible classes</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In </a:t>
            </a:r>
            <a:r>
              <a:rPr lang="en-IN" dirty="0"/>
              <a:t>simple words, the dependent variable is binary in nature having data coded as either 1 (stands for success/yes) or 0 (stands for failure/no).</a:t>
            </a:r>
          </a:p>
          <a:p>
            <a:r>
              <a:rPr lang="en-IN" dirty="0"/>
              <a:t> </a:t>
            </a:r>
          </a:p>
          <a:p>
            <a:r>
              <a:rPr lang="en-IN" dirty="0"/>
              <a:t>Mathematically, a logistic regression model predicts P(Y=1) as a function of X. It is one of the simplest ML algorithms that can be used for various classification problems such as spam detection, Diabetes prediction, cancer </a:t>
            </a:r>
            <a:r>
              <a:rPr lang="en-IN" dirty="0" smtClean="0"/>
              <a:t>detection, heart disease prediction </a:t>
            </a:r>
            <a:r>
              <a:rPr lang="en-IN" dirty="0"/>
              <a:t>etc.</a:t>
            </a:r>
          </a:p>
          <a:p>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050656" y="2314896"/>
            <a:ext cx="3070860" cy="2301240"/>
          </a:xfrm>
          <a:prstGeom prst="rect">
            <a:avLst/>
          </a:prstGeom>
          <a:noFill/>
        </p:spPr>
      </p:pic>
    </p:spTree>
    <p:extLst>
      <p:ext uri="{BB962C8B-B14F-4D97-AF65-F5344CB8AC3E}">
        <p14:creationId xmlns:p14="http://schemas.microsoft.com/office/powerpoint/2010/main" val="2443925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228" y="0"/>
            <a:ext cx="7704353" cy="769441"/>
          </a:xfrm>
          <a:prstGeom prst="rect">
            <a:avLst/>
          </a:prstGeom>
          <a:noFill/>
        </p:spPr>
        <p:txBody>
          <a:bodyPr wrap="none" lIns="91440" tIns="45720" rIns="91440" bIns="45720">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Logistic Regression?</a:t>
            </a:r>
            <a:endPar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205946" y="769441"/>
            <a:ext cx="10149016" cy="6186309"/>
          </a:xfrm>
          <a:prstGeom prst="rect">
            <a:avLst/>
          </a:prstGeom>
          <a:noFill/>
        </p:spPr>
        <p:txBody>
          <a:bodyPr wrap="square" rtlCol="0">
            <a:spAutoFit/>
          </a:bodyPr>
          <a:lstStyle/>
          <a:p>
            <a:r>
              <a:rPr lang="en-IN" i="1" dirty="0"/>
              <a:t>Logistic regression is a statistical method for analysing a dataset in which there are one or more independent variables that determine an outcome. The outcome is measured with a dichotomous variable (in which there are only two possible outcomes). It is used to predict a binary outcome (1 / 0, Yes / No, True / False) given a set of independent variables</a:t>
            </a:r>
            <a:r>
              <a:rPr lang="en-IN" i="1" dirty="0" smtClean="0"/>
              <a:t>.</a:t>
            </a:r>
          </a:p>
          <a:p>
            <a:endParaRPr lang="en-IN" dirty="0"/>
          </a:p>
          <a:p>
            <a:r>
              <a:rPr lang="en-IN" dirty="0"/>
              <a:t>You can also think of logistic regression as a special case of linear regression when the outcome variable is categorical, where we are using log of odds as dependent variable. In simple words, it predicts the probability of occurrence of an event by fitting data to a </a:t>
            </a:r>
            <a:r>
              <a:rPr lang="en-IN" b="1" dirty="0" err="1"/>
              <a:t>logit</a:t>
            </a:r>
            <a:r>
              <a:rPr lang="en-IN" dirty="0"/>
              <a:t> function</a:t>
            </a:r>
            <a:r>
              <a:rPr lang="en-IN" dirty="0" smtClean="0"/>
              <a:t>.</a:t>
            </a:r>
          </a:p>
          <a:p>
            <a:endParaRPr lang="en-IN" dirty="0"/>
          </a:p>
          <a:p>
            <a:r>
              <a:rPr lang="en-IN" dirty="0"/>
              <a:t>Remember, there are some cases where dependent variables can have more than two outcomes, like married /unmarried/divorced such scenarios are classified as </a:t>
            </a:r>
            <a:r>
              <a:rPr lang="en-IN" b="1" dirty="0"/>
              <a:t>multinomial logistic regression.</a:t>
            </a:r>
            <a:r>
              <a:rPr lang="en-IN" dirty="0"/>
              <a:t> Though they work in the same manner to predict the outcome </a:t>
            </a:r>
            <a:r>
              <a:rPr lang="en-IN" dirty="0" smtClean="0"/>
              <a:t>.</a:t>
            </a:r>
          </a:p>
          <a:p>
            <a:endParaRPr lang="en-IN" dirty="0"/>
          </a:p>
          <a:p>
            <a:r>
              <a:rPr lang="en-IN" dirty="0"/>
              <a:t>Some Familiar Example Of Logistics Regression </a:t>
            </a:r>
            <a:r>
              <a:rPr lang="en-IN" dirty="0" smtClean="0"/>
              <a:t>:</a:t>
            </a:r>
          </a:p>
          <a:p>
            <a:endParaRPr lang="en-IN" dirty="0"/>
          </a:p>
          <a:p>
            <a:r>
              <a:rPr lang="en-IN" dirty="0"/>
              <a:t>Some prominent examples like:</a:t>
            </a:r>
          </a:p>
          <a:p>
            <a:pPr marL="285750" lvl="0" indent="-285750">
              <a:buFont typeface="Wingdings" panose="05000000000000000000" pitchFamily="2" charset="2"/>
              <a:buChar char="q"/>
            </a:pPr>
            <a:r>
              <a:rPr lang="en-IN" i="1" dirty="0"/>
              <a:t>Email Spam Filter: Spam /No Spam</a:t>
            </a:r>
            <a:endParaRPr lang="en-IN" dirty="0"/>
          </a:p>
          <a:p>
            <a:pPr marL="285750" lvl="0" indent="-285750">
              <a:buFont typeface="Wingdings" panose="05000000000000000000" pitchFamily="2" charset="2"/>
              <a:buChar char="q"/>
            </a:pPr>
            <a:r>
              <a:rPr lang="en-IN" i="1" dirty="0"/>
              <a:t>Fraud Detection : Transaction is fraudulent, Yes/No</a:t>
            </a:r>
            <a:endParaRPr lang="en-IN" dirty="0"/>
          </a:p>
          <a:p>
            <a:r>
              <a:rPr lang="en-IN" b="1" dirty="0"/>
              <a:t> </a:t>
            </a:r>
            <a:endParaRPr lang="en-IN" dirty="0"/>
          </a:p>
          <a:p>
            <a:endParaRPr lang="en-IN" dirty="0"/>
          </a:p>
        </p:txBody>
      </p:sp>
    </p:spTree>
    <p:extLst>
      <p:ext uri="{BB962C8B-B14F-4D97-AF65-F5344CB8AC3E}">
        <p14:creationId xmlns:p14="http://schemas.microsoft.com/office/powerpoint/2010/main" val="1543801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6470"/>
            <a:ext cx="10427855"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HOW DOES LOGISTIC REGRESSION WORK?</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295314" y="1146204"/>
            <a:ext cx="10132541" cy="1754326"/>
          </a:xfrm>
          <a:prstGeom prst="rect">
            <a:avLst/>
          </a:prstGeom>
          <a:noFill/>
        </p:spPr>
        <p:txBody>
          <a:bodyPr wrap="square" rtlCol="0">
            <a:spAutoFit/>
          </a:bodyPr>
          <a:lstStyle/>
          <a:p>
            <a:r>
              <a:rPr lang="en-IN" dirty="0"/>
              <a:t>As we are clear that logistics regression majorly makes predictions to handle problems which require a probability estimate as output, in the form of 0/1. Logistic regression is an extremely efficient mechanism for calculating probabilities. So you must be curious to understand how does it comes out with the value of 0 or 1 always. To understand more let’s try to decode some math behind Logistic Regression.</a:t>
            </a:r>
          </a:p>
          <a:p>
            <a:endParaRPr lang="en-IN" dirty="0"/>
          </a:p>
        </p:txBody>
      </p:sp>
      <p:sp>
        <p:nvSpPr>
          <p:cNvPr id="5" name="Rectangle 4"/>
          <p:cNvSpPr/>
          <p:nvPr/>
        </p:nvSpPr>
        <p:spPr>
          <a:xfrm>
            <a:off x="177170" y="2724319"/>
            <a:ext cx="9528571"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LOGISTIC MODEL: SIGMOID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p:cNvSpPr txBox="1"/>
          <p:nvPr/>
        </p:nvSpPr>
        <p:spPr>
          <a:xfrm>
            <a:off x="354227" y="3558746"/>
            <a:ext cx="11137557" cy="3139321"/>
          </a:xfrm>
          <a:prstGeom prst="rect">
            <a:avLst/>
          </a:prstGeom>
          <a:noFill/>
        </p:spPr>
        <p:txBody>
          <a:bodyPr wrap="square" rtlCol="0">
            <a:spAutoFit/>
          </a:bodyPr>
          <a:lstStyle/>
          <a:p>
            <a:r>
              <a:rPr lang="en-IN" dirty="0"/>
              <a:t>In order to map predicted values to probabilities, we use the Sigmoid function. The function maps any real value into another value between 0 and 1. In machine learning, we use sigmoid to map predictions to probabilities.</a:t>
            </a:r>
          </a:p>
          <a:p>
            <a:r>
              <a:rPr lang="en-IN" dirty="0"/>
              <a:t>Let us try to understand logistic regression by understanding the logistic model. As in linear regression let’s represent our hypothesis(Prediction Of Dependent Variable) in classification. In classification our hypothesis representation which tries to predict the binary outcome of either o or 1, will look like</a:t>
            </a:r>
            <a:r>
              <a:rPr lang="en-IN" dirty="0" smtClean="0"/>
              <a:t>,</a:t>
            </a:r>
          </a:p>
          <a:p>
            <a:endParaRPr lang="en-IN" dirty="0"/>
          </a:p>
          <a:p>
            <a:r>
              <a:rPr lang="en-IN" b="1" dirty="0" err="1"/>
              <a:t>hθ</a:t>
            </a:r>
            <a:r>
              <a:rPr lang="en-IN" b="1" dirty="0"/>
              <a:t>(x) = g(θ T x) = 1/ 1 + e −θ T x ,</a:t>
            </a:r>
            <a:endParaRPr lang="en-IN" dirty="0"/>
          </a:p>
          <a:p>
            <a:r>
              <a:rPr lang="en-IN" dirty="0"/>
              <a:t>Here g(z) = 1/( 1 + e ^−z), is called the l</a:t>
            </a:r>
            <a:r>
              <a:rPr lang="en-IN" b="1" dirty="0"/>
              <a:t>ogistic function or the sigmoid function:</a:t>
            </a:r>
            <a:endParaRPr lang="en-IN" dirty="0"/>
          </a:p>
          <a:p>
            <a:endParaRPr lang="en-IN" dirty="0"/>
          </a:p>
        </p:txBody>
      </p:sp>
    </p:spTree>
    <p:extLst>
      <p:ext uri="{BB962C8B-B14F-4D97-AF65-F5344CB8AC3E}">
        <p14:creationId xmlns:p14="http://schemas.microsoft.com/office/powerpoint/2010/main" val="572988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446" y="0"/>
            <a:ext cx="9528571"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LOGISTIC MODEL: SIGMOID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296562" y="707886"/>
            <a:ext cx="10000735" cy="5909310"/>
          </a:xfrm>
          <a:prstGeom prst="rect">
            <a:avLst/>
          </a:prstGeom>
          <a:noFill/>
        </p:spPr>
        <p:txBody>
          <a:bodyPr wrap="square" rtlCol="0">
            <a:sp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b="1" dirty="0" smtClean="0"/>
          </a:p>
          <a:p>
            <a:r>
              <a:rPr lang="en-IN" b="1" dirty="0" smtClean="0"/>
              <a:t>g(z</a:t>
            </a:r>
            <a:r>
              <a:rPr lang="en-IN" b="1" dirty="0"/>
              <a:t>)</a:t>
            </a:r>
            <a:r>
              <a:rPr lang="en-IN" dirty="0"/>
              <a:t>: is a representation of logistic function, which we also call a Sigmoid function. From the above visual representation of sigmoid function, we can easily decipher how this curve describes many real-world situations, like population growth. In the initial stages it shows an exponential growth, but after some time, due to the competition for certain resources (bottle neck), the growth rate decreases until it gets to a stalemate and there is no growth.</a:t>
            </a:r>
          </a:p>
          <a:p>
            <a:r>
              <a:rPr lang="en-IN" dirty="0"/>
              <a:t>The question here is, how does this </a:t>
            </a:r>
            <a:r>
              <a:rPr lang="en-IN" b="1" dirty="0" err="1"/>
              <a:t>logit</a:t>
            </a:r>
            <a:r>
              <a:rPr lang="en-IN" dirty="0"/>
              <a:t> (sigmoid function )helps us determine the probability of a classifying data into different classes. Let’s try to understand how our </a:t>
            </a:r>
            <a:r>
              <a:rPr lang="en-IN" dirty="0" err="1"/>
              <a:t>logit</a:t>
            </a:r>
            <a:r>
              <a:rPr lang="en-IN" dirty="0"/>
              <a:t> function is calculated which will give us some clarity</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67231" y="707886"/>
            <a:ext cx="4191000" cy="2752725"/>
          </a:xfrm>
          <a:prstGeom prst="rect">
            <a:avLst/>
          </a:prstGeom>
          <a:noFill/>
        </p:spPr>
      </p:pic>
    </p:spTree>
    <p:extLst>
      <p:ext uri="{BB962C8B-B14F-4D97-AF65-F5344CB8AC3E}">
        <p14:creationId xmlns:p14="http://schemas.microsoft.com/office/powerpoint/2010/main" val="2063270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505" y="0"/>
            <a:ext cx="9015610"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MATHS BEHIND LOGISTIC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115330" y="864973"/>
            <a:ext cx="10223156" cy="5909310"/>
          </a:xfrm>
          <a:prstGeom prst="rect">
            <a:avLst/>
          </a:prstGeom>
          <a:noFill/>
        </p:spPr>
        <p:txBody>
          <a:bodyPr wrap="square" rtlCol="0">
            <a:spAutoFit/>
          </a:bodyPr>
          <a:lstStyle/>
          <a:p>
            <a:r>
              <a:rPr lang="en-IN" b="1" dirty="0"/>
              <a:t>Step 1: Classifying inputs to be in class zero or one</a:t>
            </a:r>
            <a:r>
              <a:rPr lang="en-IN" b="1" dirty="0" smtClean="0"/>
              <a:t>.</a:t>
            </a:r>
          </a:p>
          <a:p>
            <a:endParaRPr lang="en-IN" dirty="0"/>
          </a:p>
          <a:p>
            <a:r>
              <a:rPr lang="en-IN" dirty="0"/>
              <a:t>First, we need to compute the probability that an observation belongs to class 1(we can also call it to be a positive class) using the Logistic Response Function. </a:t>
            </a:r>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	</a:t>
            </a:r>
            <a:r>
              <a:rPr lang="en-IN" dirty="0"/>
              <a:t> </a:t>
            </a:r>
            <a:r>
              <a:rPr lang="en-IN" dirty="0" smtClean="0"/>
              <a:t>      </a:t>
            </a:r>
            <a:r>
              <a:rPr lang="en-IN" b="1" dirty="0" smtClean="0"/>
              <a:t>Figure: </a:t>
            </a:r>
            <a:r>
              <a:rPr lang="en-IN" b="1" dirty="0"/>
              <a:t>Predicting a probability for observations belonging to class</a:t>
            </a:r>
            <a:endParaRPr lang="en-IN" dirty="0"/>
          </a:p>
          <a:p>
            <a:endParaRPr lang="en-IN" dirty="0" smtClean="0"/>
          </a:p>
          <a:p>
            <a:endParaRPr lang="en-IN" dirty="0"/>
          </a:p>
          <a:p>
            <a:endParaRPr lang="en-IN" dirty="0"/>
          </a:p>
        </p:txBody>
      </p:sp>
      <p:pic>
        <p:nvPicPr>
          <p:cNvPr id="6" name="Picture 5" descr="https://miro.medium.com/max/368/0*rBwLwDQygUu1rDU_.png"/>
          <p:cNvPicPr/>
          <p:nvPr/>
        </p:nvPicPr>
        <p:blipFill>
          <a:blip r:embed="rId2">
            <a:extLst>
              <a:ext uri="{28A0092B-C50C-407E-A947-70E740481C1C}">
                <a14:useLocalDpi xmlns:a14="http://schemas.microsoft.com/office/drawing/2010/main" val="0"/>
              </a:ext>
            </a:extLst>
          </a:blip>
          <a:srcRect/>
          <a:stretch>
            <a:fillRect/>
          </a:stretch>
        </p:blipFill>
        <p:spPr bwMode="auto">
          <a:xfrm>
            <a:off x="3090860" y="2932366"/>
            <a:ext cx="3898900" cy="2202892"/>
          </a:xfrm>
          <a:prstGeom prst="rect">
            <a:avLst/>
          </a:prstGeom>
          <a:noFill/>
          <a:ln>
            <a:noFill/>
          </a:ln>
        </p:spPr>
      </p:pic>
    </p:spTree>
    <p:extLst>
      <p:ext uri="{BB962C8B-B14F-4D97-AF65-F5344CB8AC3E}">
        <p14:creationId xmlns:p14="http://schemas.microsoft.com/office/powerpoint/2010/main" val="2410242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505" y="0"/>
            <a:ext cx="9015610"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MATHS BEHIND LOGISTIC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56519" y="823784"/>
            <a:ext cx="10190205" cy="2862322"/>
          </a:xfrm>
          <a:prstGeom prst="rect">
            <a:avLst/>
          </a:prstGeom>
          <a:noFill/>
        </p:spPr>
        <p:txBody>
          <a:bodyPr wrap="square" rtlCol="0">
            <a:spAutoFit/>
          </a:bodyPr>
          <a:lstStyle/>
          <a:p>
            <a:pPr marL="285750" lvl="0" indent="-285750">
              <a:buFont typeface="Arial" panose="020B0604020202020204" pitchFamily="34" charset="0"/>
              <a:buChar char="•"/>
            </a:pPr>
            <a:r>
              <a:rPr lang="en-IN" dirty="0"/>
              <a:t>The coefficient beta 0, beta 1, beta K as shown in the fig above are selected to maximize the likelihood of predicting a high probability for observations belonging to class 1,</a:t>
            </a:r>
          </a:p>
          <a:p>
            <a:pPr marL="285750" lvl="0" indent="-285750">
              <a:buFont typeface="Arial" panose="020B0604020202020204" pitchFamily="34" charset="0"/>
              <a:buChar char="•"/>
            </a:pPr>
            <a:r>
              <a:rPr lang="en-IN" dirty="0"/>
              <a:t>And predicting a low probability for observations actually belonging to class 0. Above fig is depicting what we are trying to do with the coefficients</a:t>
            </a:r>
            <a:r>
              <a:rPr lang="en-IN" i="1" dirty="0" smtClean="0"/>
              <a:t>.</a:t>
            </a:r>
          </a:p>
          <a:p>
            <a:pPr lvl="0"/>
            <a:endParaRPr lang="en-IN" i="1" dirty="0" smtClean="0"/>
          </a:p>
          <a:p>
            <a:r>
              <a:rPr lang="en-IN" b="1" dirty="0"/>
              <a:t>Log Odds( </a:t>
            </a:r>
            <a:r>
              <a:rPr lang="en-IN" b="1" dirty="0" err="1"/>
              <a:t>Logit</a:t>
            </a:r>
            <a:r>
              <a:rPr lang="en-IN" b="1" dirty="0"/>
              <a:t> Function</a:t>
            </a:r>
            <a:r>
              <a:rPr lang="en-IN" b="1" dirty="0" smtClean="0"/>
              <a:t>):</a:t>
            </a:r>
          </a:p>
          <a:p>
            <a:endParaRPr lang="en-IN" dirty="0"/>
          </a:p>
          <a:p>
            <a:r>
              <a:rPr lang="en-IN" dirty="0" smtClean="0"/>
              <a:t>Understanding </a:t>
            </a:r>
            <a:r>
              <a:rPr lang="en-IN" dirty="0"/>
              <a:t>the probabilities to classify elements into classes(1 or 0) is by using </a:t>
            </a:r>
            <a:r>
              <a:rPr lang="en-IN" b="1" dirty="0"/>
              <a:t>ODDS</a:t>
            </a:r>
            <a:endParaRPr lang="en-IN" dirty="0"/>
          </a:p>
          <a:p>
            <a:endParaRPr lang="en-IN" dirty="0"/>
          </a:p>
        </p:txBody>
      </p:sp>
      <p:pic>
        <p:nvPicPr>
          <p:cNvPr id="8" name="Picture 7" descr="https://miro.medium.com/max/628/0*PDCrwP_xRLh6QKsY.PNG"/>
          <p:cNvPicPr/>
          <p:nvPr/>
        </p:nvPicPr>
        <p:blipFill>
          <a:blip r:embed="rId2">
            <a:extLst>
              <a:ext uri="{28A0092B-C50C-407E-A947-70E740481C1C}">
                <a14:useLocalDpi xmlns:a14="http://schemas.microsoft.com/office/drawing/2010/main" val="0"/>
              </a:ext>
            </a:extLst>
          </a:blip>
          <a:srcRect/>
          <a:stretch>
            <a:fillRect/>
          </a:stretch>
        </p:blipFill>
        <p:spPr bwMode="auto">
          <a:xfrm>
            <a:off x="1938672" y="4242061"/>
            <a:ext cx="6469380" cy="966470"/>
          </a:xfrm>
          <a:prstGeom prst="rect">
            <a:avLst/>
          </a:prstGeom>
          <a:noFill/>
          <a:ln>
            <a:noFill/>
          </a:ln>
        </p:spPr>
      </p:pic>
      <p:pic>
        <p:nvPicPr>
          <p:cNvPr id="9" name="Picture 8" descr="https://miro.medium.com/max/527/0*LIxSazVhwCuH-QZ5.PNG"/>
          <p:cNvPicPr/>
          <p:nvPr/>
        </p:nvPicPr>
        <p:blipFill>
          <a:blip r:embed="rId3">
            <a:extLst>
              <a:ext uri="{28A0092B-C50C-407E-A947-70E740481C1C}">
                <a14:useLocalDpi xmlns:a14="http://schemas.microsoft.com/office/drawing/2010/main" val="0"/>
              </a:ext>
            </a:extLst>
          </a:blip>
          <a:srcRect/>
          <a:stretch>
            <a:fillRect/>
          </a:stretch>
        </p:blipFill>
        <p:spPr bwMode="auto">
          <a:xfrm>
            <a:off x="2078054" y="5764486"/>
            <a:ext cx="5581015" cy="551815"/>
          </a:xfrm>
          <a:prstGeom prst="rect">
            <a:avLst/>
          </a:prstGeom>
          <a:noFill/>
          <a:ln>
            <a:noFill/>
          </a:ln>
        </p:spPr>
      </p:pic>
    </p:spTree>
    <p:extLst>
      <p:ext uri="{BB962C8B-B14F-4D97-AF65-F5344CB8AC3E}">
        <p14:creationId xmlns:p14="http://schemas.microsoft.com/office/powerpoint/2010/main" val="1565013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505" y="0"/>
            <a:ext cx="9015610"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MATHS BEHIND LOGISTIC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115330" y="889686"/>
            <a:ext cx="10206681" cy="5601533"/>
          </a:xfrm>
          <a:prstGeom prst="rect">
            <a:avLst/>
          </a:prstGeom>
          <a:noFill/>
        </p:spPr>
        <p:txBody>
          <a:bodyPr wrap="square" rtlCol="0">
            <a:spAutoFit/>
          </a:bodyPr>
          <a:lstStyle/>
          <a:p>
            <a:r>
              <a:rPr lang="en-IN" i="1" dirty="0"/>
              <a:t> </a:t>
            </a:r>
            <a:r>
              <a:rPr lang="en-IN" i="1" dirty="0" smtClean="0"/>
              <a:t>These </a:t>
            </a:r>
            <a:r>
              <a:rPr lang="en-IN" i="1" dirty="0"/>
              <a:t>Odds which resembles similarity to a linear regression is called the </a:t>
            </a:r>
            <a:r>
              <a:rPr lang="en-IN" b="1" i="1" dirty="0" err="1"/>
              <a:t>logit</a:t>
            </a:r>
            <a:r>
              <a:rPr lang="en-IN" b="1" i="1" dirty="0"/>
              <a:t>.</a:t>
            </a:r>
            <a:endParaRPr lang="en-IN" dirty="0"/>
          </a:p>
          <a:p>
            <a:r>
              <a:rPr lang="en-IN" i="1" dirty="0"/>
              <a:t>So, a </a:t>
            </a:r>
            <a:r>
              <a:rPr lang="en-IN" i="1" dirty="0" err="1"/>
              <a:t>logit</a:t>
            </a:r>
            <a:r>
              <a:rPr lang="en-IN" i="1" dirty="0"/>
              <a:t> is a log of odds and odds are a function of P. In logistic regression, we find</a:t>
            </a:r>
            <a:endParaRPr lang="en-IN" dirty="0"/>
          </a:p>
          <a:p>
            <a:r>
              <a:rPr lang="en-IN" b="1" i="1" dirty="0" err="1"/>
              <a:t>logit</a:t>
            </a:r>
            <a:r>
              <a:rPr lang="en-IN" b="1" i="1" dirty="0"/>
              <a:t>(P) = a + </a:t>
            </a:r>
            <a:r>
              <a:rPr lang="en-IN" b="1" i="1" dirty="0" err="1"/>
              <a:t>bX</a:t>
            </a:r>
            <a:r>
              <a:rPr lang="en-IN" b="1" i="1" dirty="0" smtClean="0"/>
              <a:t>,</a:t>
            </a:r>
          </a:p>
          <a:p>
            <a:endParaRPr lang="en-IN" b="1" i="1" dirty="0" smtClean="0"/>
          </a:p>
          <a:p>
            <a:r>
              <a:rPr lang="en-IN" b="1" dirty="0"/>
              <a:t>Step 2: Defining a boundary values for the odds</a:t>
            </a:r>
            <a:endParaRPr lang="en-IN" dirty="0"/>
          </a:p>
          <a:p>
            <a:endParaRPr lang="en-IN" b="1" i="1" dirty="0"/>
          </a:p>
          <a:p>
            <a:r>
              <a:rPr lang="en-IN" dirty="0"/>
              <a:t>We now define a threshold boundary in-order to clearly classify each given input values into one of the classes.</a:t>
            </a:r>
          </a:p>
          <a:p>
            <a:r>
              <a:rPr lang="en-IN" i="1" dirty="0"/>
              <a:t>We can choose a threshold value as per the business problem we are trying to solve , generally which is circled around 0.5. So if your probability values come out to be &gt;0.5 we can classify such observation into class 1 type, and the rest into class 0. </a:t>
            </a:r>
            <a:r>
              <a:rPr lang="en-IN" dirty="0"/>
              <a:t>The choice of threshold value is generally based on error types, which are of two types , </a:t>
            </a:r>
            <a:r>
              <a:rPr lang="en-IN" i="1" dirty="0"/>
              <a:t>false positives, and false negatives.</a:t>
            </a:r>
            <a:endParaRPr lang="en-IN" dirty="0"/>
          </a:p>
          <a:p>
            <a:r>
              <a:rPr lang="en-IN" dirty="0"/>
              <a:t>A false positive error is made when the model predicts class 1, but the observation actually belongs to class 0. A false negative error is made when the model predicts class 0, but the observation actually belongs to class 1. The perfect model would classify all classes correctly: all 1´s (or trues) as 1´s, and all 0´s (or false) as 0´s. So we would have FN = FP = 0.</a:t>
            </a:r>
          </a:p>
          <a:p>
            <a:endParaRPr lang="en-IN" dirty="0"/>
          </a:p>
          <a:p>
            <a:endParaRPr lang="en-IN" dirty="0"/>
          </a:p>
        </p:txBody>
      </p:sp>
    </p:spTree>
    <p:extLst>
      <p:ext uri="{BB962C8B-B14F-4D97-AF65-F5344CB8AC3E}">
        <p14:creationId xmlns:p14="http://schemas.microsoft.com/office/powerpoint/2010/main" val="2992196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84887"/>
            <a:ext cx="9015610" cy="707886"/>
          </a:xfrm>
          <a:prstGeom prst="rect">
            <a:avLst/>
          </a:prstGeom>
          <a:noFill/>
        </p:spPr>
        <p:txBody>
          <a:bodyPr wrap="none" lIns="91440" tIns="45720" rIns="91440" bIns="45720">
            <a:spAutoFit/>
          </a:bodyPr>
          <a:lstStyle/>
          <a:p>
            <a:pPr algn="ctr"/>
            <a:r>
              <a:rPr lang="en-IN"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MATHS BEHIND LOGISTIC FUNCTION: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09600" y="2430162"/>
            <a:ext cx="10247870" cy="2585323"/>
          </a:xfrm>
          <a:prstGeom prst="rect">
            <a:avLst/>
          </a:prstGeom>
          <a:noFill/>
        </p:spPr>
        <p:txBody>
          <a:bodyPr wrap="square" rtlCol="0">
            <a:spAutoFit/>
          </a:bodyPr>
          <a:lstStyle/>
          <a:p>
            <a:pPr marL="342900" lvl="0" indent="-342900">
              <a:buFont typeface="+mj-lt"/>
              <a:buAutoNum type="arabicPeriod"/>
            </a:pPr>
            <a:r>
              <a:rPr lang="en-IN" b="1" i="1" dirty="0"/>
              <a:t>Higher threshold value</a:t>
            </a:r>
            <a:endParaRPr lang="en-IN" dirty="0"/>
          </a:p>
          <a:p>
            <a:r>
              <a:rPr lang="en-IN" i="1" dirty="0" smtClean="0"/>
              <a:t>	Suppose </a:t>
            </a:r>
            <a:r>
              <a:rPr lang="en-IN" i="1" dirty="0"/>
              <a:t>if P(y=1) &gt; 0.7. The model is being more restrictive when classifying as 1´s, </a:t>
            </a:r>
            <a:r>
              <a:rPr lang="en-IN" i="1" dirty="0" smtClean="0"/>
              <a:t>	and </a:t>
            </a:r>
            <a:r>
              <a:rPr lang="en-IN" i="1" dirty="0"/>
              <a:t>therefore, more False Negative errors will be made.</a:t>
            </a:r>
            <a:endParaRPr lang="en-IN" dirty="0"/>
          </a:p>
          <a:p>
            <a:r>
              <a:rPr lang="en-IN" b="1" i="1" dirty="0"/>
              <a:t>    </a:t>
            </a:r>
            <a:endParaRPr lang="en-IN" dirty="0"/>
          </a:p>
          <a:p>
            <a:pPr lvl="0"/>
            <a:r>
              <a:rPr lang="en-US" b="1" i="1" dirty="0" smtClean="0"/>
              <a:t>2.  Lower </a:t>
            </a:r>
            <a:r>
              <a:rPr lang="en-US" b="1" i="1" dirty="0"/>
              <a:t>threshold value:</a:t>
            </a:r>
            <a:endParaRPr lang="en-IN" dirty="0"/>
          </a:p>
          <a:p>
            <a:r>
              <a:rPr lang="en-US" dirty="0" smtClean="0"/>
              <a:t>	Suppose</a:t>
            </a:r>
            <a:r>
              <a:rPr lang="en-US" dirty="0"/>
              <a:t>, if P(y=1) &gt; 0.3.</a:t>
            </a:r>
            <a:endParaRPr lang="en-IN" dirty="0"/>
          </a:p>
          <a:p>
            <a:r>
              <a:rPr lang="en-IN" i="1" dirty="0" smtClean="0"/>
              <a:t>	The </a:t>
            </a:r>
            <a:r>
              <a:rPr lang="en-IN" i="1" dirty="0"/>
              <a:t>model is now being less strict and we are classifying more examples as class 1, </a:t>
            </a:r>
            <a:r>
              <a:rPr lang="en-IN" i="1" dirty="0" smtClean="0"/>
              <a:t>	therefore</a:t>
            </a:r>
            <a:r>
              <a:rPr lang="en-IN" i="1" dirty="0"/>
              <a:t>, we are making more false positives errors.</a:t>
            </a:r>
            <a:endParaRPr lang="en-IN" dirty="0"/>
          </a:p>
          <a:p>
            <a:endParaRPr lang="en-IN" dirty="0"/>
          </a:p>
        </p:txBody>
      </p:sp>
    </p:spTree>
    <p:extLst>
      <p:ext uri="{BB962C8B-B14F-4D97-AF65-F5344CB8AC3E}">
        <p14:creationId xmlns:p14="http://schemas.microsoft.com/office/powerpoint/2010/main" val="210463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972" y="584887"/>
            <a:ext cx="7680308" cy="769441"/>
          </a:xfrm>
          <a:prstGeom prst="rect">
            <a:avLst/>
          </a:prstGeom>
          <a:noFill/>
        </p:spPr>
        <p:txBody>
          <a:bodyPr wrap="none" lIns="91440" tIns="45720" rIns="91440" bIns="45720">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Types of Logistic Regression</a:t>
            </a:r>
            <a:endPar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436605" y="2161635"/>
            <a:ext cx="10124303" cy="3139321"/>
          </a:xfrm>
          <a:prstGeom prst="rect">
            <a:avLst/>
          </a:prstGeom>
          <a:noFill/>
        </p:spPr>
        <p:txBody>
          <a:bodyPr wrap="square" rtlCol="0">
            <a:spAutoFit/>
          </a:bodyPr>
          <a:lstStyle/>
          <a:p>
            <a:r>
              <a:rPr lang="en-IN" dirty="0"/>
              <a:t>Generally, logistic regression means binary logistic regression having binary target variables, but there can be two more categories of target variables that can be predicted by it. Based on those number of categories, Logistic regression can be divided into following types –</a:t>
            </a:r>
          </a:p>
          <a:p>
            <a:r>
              <a:rPr lang="en-IN" dirty="0"/>
              <a:t> </a:t>
            </a:r>
          </a:p>
          <a:p>
            <a:pPr marL="285750" lvl="0" indent="-285750">
              <a:buFont typeface="Arial" panose="020B0604020202020204" pitchFamily="34" charset="0"/>
              <a:buChar char="•"/>
            </a:pPr>
            <a:r>
              <a:rPr lang="en-IN" b="1" dirty="0"/>
              <a:t>Binary logistic regression</a:t>
            </a:r>
            <a:r>
              <a:rPr lang="en-IN" b="1" i="1" dirty="0"/>
              <a:t>: </a:t>
            </a:r>
            <a:r>
              <a:rPr lang="en-IN" dirty="0"/>
              <a:t>It has only two possible outcomes. Example- yes or no</a:t>
            </a:r>
          </a:p>
          <a:p>
            <a:pPr marL="285750" lvl="0" indent="-285750">
              <a:buFont typeface="Arial" panose="020B0604020202020204" pitchFamily="34" charset="0"/>
              <a:buChar char="•"/>
            </a:pPr>
            <a:r>
              <a:rPr lang="en-IN" b="1" dirty="0"/>
              <a:t>Multinomial logistic regression</a:t>
            </a:r>
            <a:r>
              <a:rPr lang="en-IN" dirty="0"/>
              <a:t>: It has three or more nominal categories</a:t>
            </a:r>
            <a:r>
              <a:rPr lang="en-IN" dirty="0" smtClean="0"/>
              <a:t>. Example- </a:t>
            </a:r>
            <a:r>
              <a:rPr lang="en-IN" dirty="0"/>
              <a:t>cat, dog, elephant.</a:t>
            </a:r>
          </a:p>
          <a:p>
            <a:pPr marL="285750" lvl="0" indent="-285750">
              <a:buFont typeface="Arial" panose="020B0604020202020204" pitchFamily="34" charset="0"/>
              <a:buChar char="•"/>
            </a:pPr>
            <a:r>
              <a:rPr lang="en-IN" b="1" dirty="0"/>
              <a:t>Ordinal logistic regression</a:t>
            </a:r>
            <a:r>
              <a:rPr lang="en-IN" dirty="0"/>
              <a:t>- It has three or more ordinal categories, ordinal meaning that the categories will be in a order. Example- user ratings(1–5).</a:t>
            </a:r>
          </a:p>
          <a:p>
            <a:endParaRPr lang="en-IN" dirty="0"/>
          </a:p>
        </p:txBody>
      </p:sp>
    </p:spTree>
    <p:extLst>
      <p:ext uri="{BB962C8B-B14F-4D97-AF65-F5344CB8AC3E}">
        <p14:creationId xmlns:p14="http://schemas.microsoft.com/office/powerpoint/2010/main" val="655615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9027" y="2075934"/>
            <a:ext cx="10008973" cy="3139321"/>
          </a:xfrm>
          <a:prstGeom prst="rect">
            <a:avLst/>
          </a:prstGeom>
          <a:noFill/>
        </p:spPr>
        <p:txBody>
          <a:bodyPr wrap="square" rtlCol="0">
            <a:spAutoFit/>
          </a:bodyPr>
          <a:lstStyle/>
          <a:p>
            <a:r>
              <a:rPr lang="en-IN" sz="2000" dirty="0"/>
              <a:t>Among various life-threatening diseases, heart disease has garnered a great deal of attention in medical research. The diagnosis of heart disease is a challenging task, which can offer automated prediction about the heart condition of patient so that further treatment can be made effective. The diagnosis of heart disease is usually based on signs, symptoms and physical examination of the patient. There are several factors that increase the risk of heart disease, such as body cholesterol level, family history of heart disease, high blood pressure, maximum heart rate achieved and lack of physical exercise.</a:t>
            </a:r>
          </a:p>
          <a:p>
            <a:endParaRPr lang="en-IN" dirty="0">
              <a:latin typeface="Arial" panose="020B0604020202020204" pitchFamily="34" charset="0"/>
              <a:cs typeface="Arial" panose="020B0604020202020204" pitchFamily="34" charset="0"/>
            </a:endParaRPr>
          </a:p>
        </p:txBody>
      </p:sp>
      <p:sp>
        <p:nvSpPr>
          <p:cNvPr id="10" name="Rectangle 9"/>
          <p:cNvSpPr/>
          <p:nvPr/>
        </p:nvSpPr>
        <p:spPr>
          <a:xfrm>
            <a:off x="548973" y="743118"/>
            <a:ext cx="9642383" cy="769441"/>
          </a:xfrm>
          <a:prstGeom prst="rect">
            <a:avLst/>
          </a:prstGeom>
          <a:noFill/>
        </p:spPr>
        <p:txBody>
          <a:bodyPr wrap="none" lIns="91440" tIns="45720" rIns="91440" bIns="45720">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HEART DISEASE PREDICTION SYSTEM</a:t>
            </a:r>
            <a:endPar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85536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495" y="584887"/>
            <a:ext cx="9259266" cy="769441"/>
          </a:xfrm>
          <a:prstGeom prst="rect">
            <a:avLst/>
          </a:prstGeom>
          <a:noFill/>
        </p:spPr>
        <p:txBody>
          <a:bodyPr wrap="none" lIns="91440" tIns="45720" rIns="91440" bIns="45720">
            <a:spAutoFit/>
          </a:bodyPr>
          <a:lstStyle/>
          <a:p>
            <a:pPr algn="ctr"/>
            <a:r>
              <a:rPr lang="en-US" sz="4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Implementing Logistic Regression</a:t>
            </a:r>
            <a:endPar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807309" y="2108886"/>
            <a:ext cx="9572367" cy="2585323"/>
          </a:xfrm>
          <a:prstGeom prst="rect">
            <a:avLst/>
          </a:prstGeom>
          <a:noFill/>
        </p:spPr>
        <p:txBody>
          <a:bodyPr wrap="square" rtlCol="0">
            <a:spAutoFit/>
          </a:bodyPr>
          <a:lstStyle/>
          <a:p>
            <a:r>
              <a:rPr lang="en-IN" dirty="0"/>
              <a:t>We are going to cover this model building exercise in the following steps:</a:t>
            </a:r>
          </a:p>
          <a:p>
            <a:pPr lvl="0"/>
            <a:endParaRPr lang="en-IN" i="1" dirty="0" smtClean="0"/>
          </a:p>
          <a:p>
            <a:pPr marL="285750" lvl="0" indent="-285750">
              <a:buFont typeface="Arial" panose="020B0604020202020204" pitchFamily="34" charset="0"/>
              <a:buChar char="•"/>
            </a:pPr>
            <a:r>
              <a:rPr lang="en-IN" i="1" dirty="0" smtClean="0"/>
              <a:t>Reading </a:t>
            </a:r>
            <a:r>
              <a:rPr lang="en-IN" i="1" dirty="0"/>
              <a:t>Data</a:t>
            </a:r>
            <a:endParaRPr lang="en-IN" dirty="0"/>
          </a:p>
          <a:p>
            <a:pPr marL="285750" lvl="0" indent="-285750">
              <a:buFont typeface="Arial" panose="020B0604020202020204" pitchFamily="34" charset="0"/>
              <a:buChar char="•"/>
            </a:pPr>
            <a:r>
              <a:rPr lang="en-IN" i="1" dirty="0" smtClean="0"/>
              <a:t>Analysing </a:t>
            </a:r>
            <a:r>
              <a:rPr lang="en-IN" i="1" dirty="0"/>
              <a:t>Data(Basic EDA/Descriptive analysis)</a:t>
            </a:r>
            <a:endParaRPr lang="en-IN" dirty="0"/>
          </a:p>
          <a:p>
            <a:pPr marL="285750" lvl="0" indent="-285750">
              <a:buFont typeface="Arial" panose="020B0604020202020204" pitchFamily="34" charset="0"/>
              <a:buChar char="•"/>
            </a:pPr>
            <a:r>
              <a:rPr lang="en-IN" i="1" dirty="0"/>
              <a:t>Train and Test(Break the sample data into two sets)</a:t>
            </a:r>
            <a:endParaRPr lang="en-IN" dirty="0"/>
          </a:p>
          <a:p>
            <a:pPr marL="285750" lvl="0" indent="-285750">
              <a:buFont typeface="Arial" panose="020B0604020202020204" pitchFamily="34" charset="0"/>
              <a:buChar char="•"/>
            </a:pPr>
            <a:r>
              <a:rPr lang="en-IN" i="1" dirty="0"/>
              <a:t>Accuracy Report(Measuring the model performance using confusion matrix </a:t>
            </a:r>
            <a:r>
              <a:rPr lang="en-IN" i="1" dirty="0" smtClean="0"/>
              <a:t>)</a:t>
            </a:r>
          </a:p>
          <a:p>
            <a:pPr marL="285750" lvl="0" indent="-285750">
              <a:buFont typeface="Arial" panose="020B0604020202020204" pitchFamily="34" charset="0"/>
              <a:buChar char="•"/>
            </a:pPr>
            <a:endParaRPr lang="en-IN" dirty="0"/>
          </a:p>
          <a:p>
            <a:r>
              <a:rPr lang="en-IN" b="1" i="1" dirty="0"/>
              <a:t>Main Objective : To predict heart disease using Logistic Regression Classifier.</a:t>
            </a:r>
            <a:endParaRPr lang="en-IN" dirty="0"/>
          </a:p>
          <a:p>
            <a:endParaRPr lang="en-IN" dirty="0"/>
          </a:p>
        </p:txBody>
      </p:sp>
    </p:spTree>
    <p:extLst>
      <p:ext uri="{BB962C8B-B14F-4D97-AF65-F5344CB8AC3E}">
        <p14:creationId xmlns:p14="http://schemas.microsoft.com/office/powerpoint/2010/main" val="652525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8317" y="2654297"/>
            <a:ext cx="9823523" cy="1200329"/>
          </a:xfrm>
          <a:prstGeom prst="rect">
            <a:avLst/>
          </a:prstGeom>
          <a:noFill/>
        </p:spPr>
        <p:txBody>
          <a:bodyPr wrap="none" lIns="91440" tIns="45720" rIns="91440" bIns="45720">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Now Lets see GUI Part</a:t>
            </a:r>
            <a:endPar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8030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98940" y="1951672"/>
            <a:ext cx="3863546" cy="1477328"/>
          </a:xfrm>
          <a:prstGeom prst="rect">
            <a:avLst/>
          </a:prstGeom>
          <a:noFill/>
        </p:spPr>
        <p:txBody>
          <a:bodyPr wrap="square" rtlCol="0">
            <a:spAutoFit/>
          </a:bodyPr>
          <a:lstStyle/>
          <a:p>
            <a:r>
              <a:rPr lang="en-US" b="1" dirty="0" smtClean="0"/>
              <a:t>It’s a first look of my project and it contain one button</a:t>
            </a:r>
          </a:p>
          <a:p>
            <a:endParaRPr lang="en-US" b="1" dirty="0" smtClean="0"/>
          </a:p>
          <a:p>
            <a:r>
              <a:rPr lang="en-US" b="1" dirty="0" smtClean="0"/>
              <a:t>1. START NOW</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998940" cy="6858000"/>
          </a:xfrm>
          <a:prstGeom prst="rect">
            <a:avLst/>
          </a:prstGeom>
        </p:spPr>
      </p:pic>
    </p:spTree>
    <p:extLst>
      <p:ext uri="{BB962C8B-B14F-4D97-AF65-F5344CB8AC3E}">
        <p14:creationId xmlns:p14="http://schemas.microsoft.com/office/powerpoint/2010/main" val="3923758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92995" cy="6858000"/>
          </a:xfrm>
          <a:prstGeom prst="rect">
            <a:avLst/>
          </a:prstGeom>
        </p:spPr>
      </p:pic>
      <p:sp>
        <p:nvSpPr>
          <p:cNvPr id="3" name="TextBox 2"/>
          <p:cNvSpPr txBox="1"/>
          <p:nvPr/>
        </p:nvSpPr>
        <p:spPr>
          <a:xfrm>
            <a:off x="7998940" y="1951672"/>
            <a:ext cx="3863546" cy="1477328"/>
          </a:xfrm>
          <a:prstGeom prst="rect">
            <a:avLst/>
          </a:prstGeom>
          <a:noFill/>
        </p:spPr>
        <p:txBody>
          <a:bodyPr wrap="square" rtlCol="0">
            <a:spAutoFit/>
          </a:bodyPr>
          <a:lstStyle/>
          <a:p>
            <a:r>
              <a:rPr lang="en-US" b="1" dirty="0" smtClean="0"/>
              <a:t>After clicking the start now button this window will open.</a:t>
            </a:r>
          </a:p>
          <a:p>
            <a:r>
              <a:rPr lang="en-US" b="1" dirty="0" smtClean="0"/>
              <a:t>In this window it have 2 buttons:</a:t>
            </a:r>
          </a:p>
          <a:p>
            <a:r>
              <a:rPr lang="en-US" b="1" dirty="0" smtClean="0"/>
              <a:t>1.NEW USER</a:t>
            </a:r>
          </a:p>
          <a:p>
            <a:r>
              <a:rPr lang="en-US" b="1" dirty="0" smtClean="0"/>
              <a:t>2.OLD USER</a:t>
            </a:r>
            <a:endParaRPr lang="en-IN" dirty="0"/>
          </a:p>
        </p:txBody>
      </p:sp>
    </p:spTree>
    <p:extLst>
      <p:ext uri="{BB962C8B-B14F-4D97-AF65-F5344CB8AC3E}">
        <p14:creationId xmlns:p14="http://schemas.microsoft.com/office/powerpoint/2010/main" val="831282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25955" cy="6858000"/>
          </a:xfrm>
          <a:prstGeom prst="rect">
            <a:avLst/>
          </a:prstGeom>
        </p:spPr>
      </p:pic>
      <p:sp>
        <p:nvSpPr>
          <p:cNvPr id="4" name="TextBox 3"/>
          <p:cNvSpPr txBox="1"/>
          <p:nvPr/>
        </p:nvSpPr>
        <p:spPr>
          <a:xfrm>
            <a:off x="8270788" y="1811629"/>
            <a:ext cx="3863546" cy="646331"/>
          </a:xfrm>
          <a:prstGeom prst="rect">
            <a:avLst/>
          </a:prstGeom>
          <a:noFill/>
        </p:spPr>
        <p:txBody>
          <a:bodyPr wrap="square" rtlCol="0">
            <a:spAutoFit/>
          </a:bodyPr>
          <a:lstStyle/>
          <a:p>
            <a:r>
              <a:rPr lang="en-US" b="1" dirty="0" smtClean="0"/>
              <a:t>After clicking the NEW USER  button this window will open.</a:t>
            </a:r>
          </a:p>
        </p:txBody>
      </p:sp>
    </p:spTree>
    <p:extLst>
      <p:ext uri="{BB962C8B-B14F-4D97-AF65-F5344CB8AC3E}">
        <p14:creationId xmlns:p14="http://schemas.microsoft.com/office/powerpoint/2010/main" val="16721718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50659" cy="6858000"/>
          </a:xfrm>
          <a:prstGeom prst="rect">
            <a:avLst/>
          </a:prstGeom>
        </p:spPr>
      </p:pic>
      <p:sp>
        <p:nvSpPr>
          <p:cNvPr id="3" name="TextBox 2"/>
          <p:cNvSpPr txBox="1"/>
          <p:nvPr/>
        </p:nvSpPr>
        <p:spPr>
          <a:xfrm>
            <a:off x="8188410" y="1655110"/>
            <a:ext cx="3863546" cy="646331"/>
          </a:xfrm>
          <a:prstGeom prst="rect">
            <a:avLst/>
          </a:prstGeom>
          <a:noFill/>
        </p:spPr>
        <p:txBody>
          <a:bodyPr wrap="square" rtlCol="0">
            <a:spAutoFit/>
          </a:bodyPr>
          <a:lstStyle/>
          <a:p>
            <a:r>
              <a:rPr lang="en-US" b="1" dirty="0" smtClean="0"/>
              <a:t>If you are OLD USER then this window will open.</a:t>
            </a:r>
          </a:p>
        </p:txBody>
      </p:sp>
    </p:spTree>
    <p:extLst>
      <p:ext uri="{BB962C8B-B14F-4D97-AF65-F5344CB8AC3E}">
        <p14:creationId xmlns:p14="http://schemas.microsoft.com/office/powerpoint/2010/main" val="2673070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13124" cy="6858000"/>
          </a:xfrm>
          <a:prstGeom prst="rect">
            <a:avLst/>
          </a:prstGeom>
        </p:spPr>
      </p:pic>
      <p:sp>
        <p:nvSpPr>
          <p:cNvPr id="3" name="TextBox 2"/>
          <p:cNvSpPr txBox="1"/>
          <p:nvPr/>
        </p:nvSpPr>
        <p:spPr>
          <a:xfrm>
            <a:off x="8270788" y="1811629"/>
            <a:ext cx="3863546" cy="1754326"/>
          </a:xfrm>
          <a:prstGeom prst="rect">
            <a:avLst/>
          </a:prstGeom>
          <a:noFill/>
        </p:spPr>
        <p:txBody>
          <a:bodyPr wrap="square" rtlCol="0">
            <a:spAutoFit/>
          </a:bodyPr>
          <a:lstStyle/>
          <a:p>
            <a:r>
              <a:rPr lang="en-US" b="1" dirty="0" smtClean="0"/>
              <a:t>After filling the details in NEW USER window, click on submit button. It will show you popup message of your “ID”.</a:t>
            </a:r>
          </a:p>
          <a:p>
            <a:r>
              <a:rPr lang="en-US" b="1" dirty="0" smtClean="0"/>
              <a:t>After clicking the ok button, new window will open.</a:t>
            </a:r>
          </a:p>
        </p:txBody>
      </p:sp>
    </p:spTree>
    <p:extLst>
      <p:ext uri="{BB962C8B-B14F-4D97-AF65-F5344CB8AC3E}">
        <p14:creationId xmlns:p14="http://schemas.microsoft.com/office/powerpoint/2010/main" val="12981676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4270" cy="6858000"/>
          </a:xfrm>
          <a:prstGeom prst="rect">
            <a:avLst/>
          </a:prstGeom>
        </p:spPr>
      </p:pic>
      <p:sp>
        <p:nvSpPr>
          <p:cNvPr id="3" name="TextBox 2"/>
          <p:cNvSpPr txBox="1"/>
          <p:nvPr/>
        </p:nvSpPr>
        <p:spPr>
          <a:xfrm>
            <a:off x="8270788" y="1811629"/>
            <a:ext cx="3863546" cy="646331"/>
          </a:xfrm>
          <a:prstGeom prst="rect">
            <a:avLst/>
          </a:prstGeom>
          <a:noFill/>
        </p:spPr>
        <p:txBody>
          <a:bodyPr wrap="square" rtlCol="0">
            <a:spAutoFit/>
          </a:bodyPr>
          <a:lstStyle/>
          <a:p>
            <a:r>
              <a:rPr lang="en-US" b="1" dirty="0" smtClean="0"/>
              <a:t>Fill the details given and click on submit button.</a:t>
            </a:r>
          </a:p>
        </p:txBody>
      </p:sp>
    </p:spTree>
    <p:extLst>
      <p:ext uri="{BB962C8B-B14F-4D97-AF65-F5344CB8AC3E}">
        <p14:creationId xmlns:p14="http://schemas.microsoft.com/office/powerpoint/2010/main" val="1489927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65"/>
            <a:ext cx="8097795" cy="6858000"/>
          </a:xfrm>
          <a:prstGeom prst="rect">
            <a:avLst/>
          </a:prstGeom>
        </p:spPr>
      </p:pic>
      <p:sp>
        <p:nvSpPr>
          <p:cNvPr id="3" name="TextBox 2"/>
          <p:cNvSpPr txBox="1"/>
          <p:nvPr/>
        </p:nvSpPr>
        <p:spPr>
          <a:xfrm>
            <a:off x="8270788" y="1811629"/>
            <a:ext cx="3863546" cy="1200329"/>
          </a:xfrm>
          <a:prstGeom prst="rect">
            <a:avLst/>
          </a:prstGeom>
          <a:noFill/>
        </p:spPr>
        <p:txBody>
          <a:bodyPr wrap="square" rtlCol="0">
            <a:spAutoFit/>
          </a:bodyPr>
          <a:lstStyle/>
          <a:p>
            <a:r>
              <a:rPr lang="en-US" b="1" dirty="0" smtClean="0"/>
              <a:t>After clicking the submit button then this popup message of prediction result will tell you that you have a heart disease or not.</a:t>
            </a:r>
          </a:p>
        </p:txBody>
      </p:sp>
    </p:spTree>
    <p:extLst>
      <p:ext uri="{BB962C8B-B14F-4D97-AF65-F5344CB8AC3E}">
        <p14:creationId xmlns:p14="http://schemas.microsoft.com/office/powerpoint/2010/main" val="17078515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6795" y="2563681"/>
            <a:ext cx="7053534" cy="1569660"/>
          </a:xfrm>
          <a:prstGeom prst="rect">
            <a:avLst/>
          </a:prstGeom>
          <a:noFill/>
        </p:spPr>
        <p:txBody>
          <a:bodyPr wrap="none" lIns="91440" tIns="45720" rIns="91440" bIns="45720">
            <a:spAutoFit/>
          </a:bodyPr>
          <a:lstStyle/>
          <a:p>
            <a:pPr algn="ct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616967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265" y="1960605"/>
            <a:ext cx="9910119"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t>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p>
          <a:p>
            <a:endParaRPr lang="en-IN" dirty="0">
              <a:latin typeface="Arial" panose="020B0604020202020204" pitchFamily="34" charset="0"/>
              <a:cs typeface="Arial" panose="020B0604020202020204" pitchFamily="34" charset="0"/>
            </a:endParaRPr>
          </a:p>
          <a:p>
            <a:endParaRPr lang="en-IN" dirty="0"/>
          </a:p>
        </p:txBody>
      </p:sp>
      <p:sp>
        <p:nvSpPr>
          <p:cNvPr id="6" name="Rectangle 5"/>
          <p:cNvSpPr/>
          <p:nvPr/>
        </p:nvSpPr>
        <p:spPr>
          <a:xfrm>
            <a:off x="524747" y="603076"/>
            <a:ext cx="9849171"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MACHINE LEARNING</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85208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24" y="716691"/>
            <a:ext cx="9951307" cy="6013623"/>
          </a:xfrm>
          <a:prstGeom prst="rect">
            <a:avLst/>
          </a:prstGeom>
        </p:spPr>
      </p:pic>
    </p:spTree>
    <p:extLst>
      <p:ext uri="{BB962C8B-B14F-4D97-AF65-F5344CB8AC3E}">
        <p14:creationId xmlns:p14="http://schemas.microsoft.com/office/powerpoint/2010/main" val="3476917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4009" y="471270"/>
            <a:ext cx="7600159"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SUPERVISED LEARNING</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667265" y="2224216"/>
            <a:ext cx="1035496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Supervised learning as the name indicates the presence of a supervisor as a teacher. Basically supervised learning is a learning in which we teach or train the machine using data which is well labeled that means some data is already tagged with the correct answer. After that, the machine is provided with a new set of examples(data) so that supervised learning algorithm analyses the training data(set of training examples) and produces a correct outcome from labeled data</a:t>
            </a:r>
            <a:r>
              <a:rPr lang="en-US" dirty="0" smtClean="0"/>
              <a:t>.</a:t>
            </a:r>
          </a:p>
          <a:p>
            <a:endParaRPr lang="en-US" dirty="0" smtClean="0"/>
          </a:p>
          <a:p>
            <a:pPr marL="285750" indent="-285750">
              <a:buFont typeface="Arial" panose="020B0604020202020204" pitchFamily="34" charset="0"/>
              <a:buChar char="•"/>
            </a:pPr>
            <a:r>
              <a:rPr lang="en-US" dirty="0"/>
              <a:t>i</a:t>
            </a:r>
            <a:r>
              <a:rPr lang="en-US" dirty="0" smtClean="0"/>
              <a:t>t is of 2 types:</a:t>
            </a:r>
          </a:p>
          <a:p>
            <a:pPr marL="742950" lvl="1" indent="-285750">
              <a:buFont typeface="Arial" panose="020B0604020202020204" pitchFamily="34" charset="0"/>
              <a:buChar char="•"/>
            </a:pPr>
            <a:r>
              <a:rPr lang="en-US" dirty="0" smtClean="0"/>
              <a:t>Classification</a:t>
            </a:r>
          </a:p>
          <a:p>
            <a:pPr marL="742950" lvl="1" indent="-285750">
              <a:buFont typeface="Arial" panose="020B0604020202020204" pitchFamily="34" charset="0"/>
              <a:buChar char="•"/>
            </a:pPr>
            <a:r>
              <a:rPr lang="en-US" dirty="0" smtClean="0"/>
              <a:t>Regression</a:t>
            </a:r>
            <a:endParaRPr lang="en-IN" dirty="0"/>
          </a:p>
        </p:txBody>
      </p:sp>
    </p:spTree>
    <p:extLst>
      <p:ext uri="{BB962C8B-B14F-4D97-AF65-F5344CB8AC3E}">
        <p14:creationId xmlns:p14="http://schemas.microsoft.com/office/powerpoint/2010/main" val="79886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4009" y="471270"/>
            <a:ext cx="7600159"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SUPERVISED LEARNING</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823784" y="1935892"/>
            <a:ext cx="10354962" cy="4247317"/>
          </a:xfrm>
          <a:prstGeom prst="rect">
            <a:avLst/>
          </a:prstGeom>
          <a:noFill/>
        </p:spPr>
        <p:txBody>
          <a:bodyPr wrap="square" rtlCol="0">
            <a:spAutoFit/>
          </a:bodyPr>
          <a:lstStyle/>
          <a:p>
            <a:pPr marL="285750" indent="-285750" fontAlgn="base">
              <a:buFont typeface="Wingdings" panose="05000000000000000000" pitchFamily="2" charset="2"/>
              <a:buChar char="q"/>
            </a:pPr>
            <a:r>
              <a:rPr lang="en-US" b="1" dirty="0"/>
              <a:t>Types of Supervised Learning</a:t>
            </a:r>
            <a:r>
              <a:rPr lang="en-US" b="1" dirty="0" smtClean="0"/>
              <a:t>:</a:t>
            </a:r>
          </a:p>
          <a:p>
            <a:pPr marL="742950" lvl="1" indent="-285750" fontAlgn="base">
              <a:buFont typeface="Wingdings" panose="05000000000000000000" pitchFamily="2" charset="2"/>
              <a:buChar char="q"/>
            </a:pPr>
            <a:r>
              <a:rPr lang="en-US" b="1" dirty="0"/>
              <a:t>Classification : </a:t>
            </a:r>
            <a:r>
              <a:rPr lang="en-US" dirty="0"/>
              <a:t>It is a Supervised Learning task where output is having defined labels(discrete value). The goal here is to predict discrete values belonging to a particular class and evaluate on the basis of accuracy.</a:t>
            </a:r>
            <a:r>
              <a:rPr lang="en-US" dirty="0" smtClean="0"/>
              <a:t/>
            </a:r>
            <a:br>
              <a:rPr lang="en-US" dirty="0" smtClean="0"/>
            </a:br>
            <a:r>
              <a:rPr lang="en-US" dirty="0"/>
              <a:t>It can be either binary or multi class classification. In </a:t>
            </a:r>
            <a:r>
              <a:rPr lang="en-US" b="1" dirty="0"/>
              <a:t>binary</a:t>
            </a:r>
            <a:r>
              <a:rPr lang="en-US" dirty="0"/>
              <a:t> classification, model predicts either 0 or 1 ; yes or no but in case of </a:t>
            </a:r>
            <a:r>
              <a:rPr lang="en-US" b="1" dirty="0"/>
              <a:t>multi class</a:t>
            </a:r>
            <a:r>
              <a:rPr lang="en-US" dirty="0"/>
              <a:t> classification, model predicts more than one class</a:t>
            </a:r>
            <a:r>
              <a:rPr lang="en-US" dirty="0" smtClean="0"/>
              <a:t>.</a:t>
            </a:r>
          </a:p>
          <a:p>
            <a:pPr lvl="1" fontAlgn="base"/>
            <a:r>
              <a:rPr lang="en-US" dirty="0" smtClean="0"/>
              <a:t>    E</a:t>
            </a:r>
            <a:r>
              <a:rPr lang="en-US" b="1" dirty="0" smtClean="0"/>
              <a:t>xample</a:t>
            </a:r>
            <a:r>
              <a:rPr lang="en-US" b="1" dirty="0"/>
              <a:t>:</a:t>
            </a:r>
            <a:r>
              <a:rPr lang="en-US" dirty="0"/>
              <a:t> Gmail classifies mails in more than one classes like social, </a:t>
            </a:r>
            <a:r>
              <a:rPr lang="en-US" dirty="0" smtClean="0"/>
              <a:t>promotions.</a:t>
            </a:r>
          </a:p>
          <a:p>
            <a:pPr lvl="1" fontAlgn="base"/>
            <a:r>
              <a:rPr lang="en-US" dirty="0" smtClean="0"/>
              <a:t>           </a:t>
            </a:r>
            <a:endParaRPr lang="en-US" dirty="0"/>
          </a:p>
          <a:p>
            <a:pPr marL="742950" lvl="1" indent="-285750" fontAlgn="base">
              <a:buFont typeface="Wingdings" panose="05000000000000000000" pitchFamily="2" charset="2"/>
              <a:buChar char="q"/>
            </a:pPr>
            <a:r>
              <a:rPr lang="en-US" b="1" dirty="0"/>
              <a:t>Regression : </a:t>
            </a:r>
            <a:r>
              <a:rPr lang="en-US" dirty="0"/>
              <a:t>It is a Supervised Learning task where output is having continuous value</a:t>
            </a:r>
            <a:r>
              <a:rPr lang="en-US" dirty="0" smtClean="0"/>
              <a:t>.</a:t>
            </a:r>
          </a:p>
          <a:p>
            <a:pPr lvl="1" fontAlgn="base"/>
            <a:r>
              <a:rPr lang="en-US" dirty="0"/>
              <a:t>The goal here is to predict a value as much closer to actual output value as our model can and then evaluation is done by calculating error value. The smaller the error the greater the accuracy of our regression model</a:t>
            </a:r>
            <a:r>
              <a:rPr lang="en-US" dirty="0" smtClean="0"/>
              <a:t>.</a:t>
            </a:r>
          </a:p>
          <a:p>
            <a:pPr fontAlgn="base"/>
            <a:r>
              <a:rPr lang="en-IN" b="1" dirty="0"/>
              <a:t> </a:t>
            </a:r>
            <a:r>
              <a:rPr lang="en-IN" b="1" dirty="0" smtClean="0"/>
              <a:t>      Example</a:t>
            </a:r>
            <a:r>
              <a:rPr lang="en-IN" b="1" dirty="0"/>
              <a:t> </a:t>
            </a:r>
            <a:r>
              <a:rPr lang="en-IN" b="1" dirty="0" smtClean="0"/>
              <a:t>: </a:t>
            </a:r>
            <a:r>
              <a:rPr lang="en-US" dirty="0"/>
              <a:t>Linear </a:t>
            </a:r>
            <a:r>
              <a:rPr lang="en-US" dirty="0" smtClean="0"/>
              <a:t>Regression, Nearest </a:t>
            </a:r>
            <a:r>
              <a:rPr lang="en-US" dirty="0" err="1" smtClean="0"/>
              <a:t>Neighbour,Guassian</a:t>
            </a:r>
            <a:r>
              <a:rPr lang="en-US" dirty="0" smtClean="0"/>
              <a:t> Naive Bayes.</a:t>
            </a:r>
          </a:p>
          <a:p>
            <a:pPr fontAlgn="base"/>
            <a:endParaRPr lang="en-US" dirty="0"/>
          </a:p>
        </p:txBody>
      </p:sp>
    </p:spTree>
    <p:extLst>
      <p:ext uri="{BB962C8B-B14F-4D97-AF65-F5344CB8AC3E}">
        <p14:creationId xmlns:p14="http://schemas.microsoft.com/office/powerpoint/2010/main" val="1065916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514" y="471270"/>
            <a:ext cx="8557151"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UNSUPERVISED LEARNING</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774357" y="1960606"/>
            <a:ext cx="1035496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Unsupervised learning is the training of machine using information that is neither classified nor labeled and allowing the algorithm to act on that information without guidance. Here the task of machine is to group unsorted information according to similarities, patterns and differences without any prior training of data</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It is of 2 types:</a:t>
            </a:r>
          </a:p>
          <a:p>
            <a:pPr marL="800100" lvl="1" indent="-342900">
              <a:buFont typeface="Wingdings" panose="05000000000000000000" pitchFamily="2" charset="2"/>
              <a:buChar char="q"/>
            </a:pPr>
            <a:r>
              <a:rPr lang="en-US" sz="2000" dirty="0" smtClean="0"/>
              <a:t>Clustering: </a:t>
            </a:r>
            <a:r>
              <a:rPr lang="en-US" sz="2000" dirty="0"/>
              <a:t>A clustering problem is where you want to discover the inherent groupings in the data, such as grouping customers by purchasing behavior</a:t>
            </a:r>
            <a:r>
              <a:rPr lang="en-US" sz="2000" dirty="0" smtClean="0"/>
              <a:t>.</a:t>
            </a:r>
          </a:p>
          <a:p>
            <a:pPr marL="800100" lvl="1" indent="-342900">
              <a:buFont typeface="Wingdings" panose="05000000000000000000" pitchFamily="2" charset="2"/>
              <a:buChar char="q"/>
            </a:pPr>
            <a:r>
              <a:rPr lang="en-US" sz="2000" dirty="0" smtClean="0"/>
              <a:t>Association: </a:t>
            </a:r>
            <a:r>
              <a:rPr lang="en-US" sz="2000" dirty="0"/>
              <a:t>An association rule learning problem is where you want to discover rules that describe large portions of your data, such as people that buy X also tend to buy Y.</a:t>
            </a:r>
            <a:endParaRPr lang="en-US" sz="2000" dirty="0" smtClean="0"/>
          </a:p>
        </p:txBody>
      </p:sp>
    </p:spTree>
    <p:extLst>
      <p:ext uri="{BB962C8B-B14F-4D97-AF65-F5344CB8AC3E}">
        <p14:creationId xmlns:p14="http://schemas.microsoft.com/office/powerpoint/2010/main" val="2969428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2660" y="504826"/>
            <a:ext cx="9733754" cy="707886"/>
          </a:xfrm>
          <a:prstGeom prst="rect">
            <a:avLst/>
          </a:prstGeom>
          <a:noFill/>
        </p:spPr>
        <p:txBody>
          <a:bodyPr wrap="none" lIns="91440" tIns="45720" rIns="91440" bIns="45720">
            <a:spAutoFit/>
          </a:bodyPr>
          <a:lstStyle/>
          <a:p>
            <a:pPr algn="ct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PYTHON FOR MACHINE LEARNING</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p:cNvSpPr txBox="1"/>
          <p:nvPr/>
        </p:nvSpPr>
        <p:spPr>
          <a:xfrm>
            <a:off x="562660" y="1770077"/>
            <a:ext cx="10570129"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A great library ecosystem</a:t>
            </a:r>
          </a:p>
          <a:p>
            <a:pPr marL="285750" indent="-285750">
              <a:buFont typeface="Arial" panose="020B0604020202020204" pitchFamily="34" charset="0"/>
              <a:buChar char="•"/>
            </a:pPr>
            <a:r>
              <a:rPr lang="en-IN" sz="2400" dirty="0" smtClean="0"/>
              <a:t>A low entry barrier</a:t>
            </a:r>
          </a:p>
          <a:p>
            <a:pPr marL="285750" indent="-285750">
              <a:buFont typeface="Arial" panose="020B0604020202020204" pitchFamily="34" charset="0"/>
              <a:buChar char="•"/>
            </a:pPr>
            <a:r>
              <a:rPr lang="en-IN" sz="2400" dirty="0" smtClean="0"/>
              <a:t>Flexibility</a:t>
            </a:r>
          </a:p>
          <a:p>
            <a:pPr marL="285750" indent="-285750">
              <a:buFont typeface="Arial" panose="020B0604020202020204" pitchFamily="34" charset="0"/>
              <a:buChar char="•"/>
            </a:pPr>
            <a:r>
              <a:rPr lang="en-IN" sz="2400" dirty="0" smtClean="0"/>
              <a:t>Platform independence</a:t>
            </a:r>
          </a:p>
          <a:p>
            <a:pPr marL="285750" indent="-285750">
              <a:buFont typeface="Arial" panose="020B0604020202020204" pitchFamily="34" charset="0"/>
              <a:buChar char="•"/>
            </a:pPr>
            <a:r>
              <a:rPr lang="en-IN" sz="2400" dirty="0" smtClean="0"/>
              <a:t>Readability</a:t>
            </a:r>
          </a:p>
          <a:p>
            <a:pPr marL="285750" indent="-285750">
              <a:buFont typeface="Arial" panose="020B0604020202020204" pitchFamily="34" charset="0"/>
              <a:buChar char="•"/>
            </a:pPr>
            <a:r>
              <a:rPr lang="en-IN" sz="2400" dirty="0" smtClean="0"/>
              <a:t>Good visualization options</a:t>
            </a:r>
          </a:p>
          <a:p>
            <a:pPr marL="285750" indent="-285750">
              <a:buFont typeface="Arial" panose="020B0604020202020204" pitchFamily="34" charset="0"/>
              <a:buChar char="•"/>
            </a:pPr>
            <a:r>
              <a:rPr lang="en-IN" sz="2400" dirty="0" smtClean="0"/>
              <a:t>Community support</a:t>
            </a:r>
          </a:p>
          <a:p>
            <a:pPr marL="285750" indent="-285750">
              <a:buFont typeface="Arial" panose="020B0604020202020204" pitchFamily="34" charset="0"/>
              <a:buChar char="•"/>
            </a:pPr>
            <a:r>
              <a:rPr lang="en-IN" sz="2400" dirty="0" smtClean="0"/>
              <a:t>Growing popularity</a:t>
            </a:r>
            <a:endParaRPr lang="en-IN" sz="2400" dirty="0"/>
          </a:p>
        </p:txBody>
      </p:sp>
    </p:spTree>
    <p:extLst>
      <p:ext uri="{BB962C8B-B14F-4D97-AF65-F5344CB8AC3E}">
        <p14:creationId xmlns:p14="http://schemas.microsoft.com/office/powerpoint/2010/main" val="2195700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0835" y="471270"/>
            <a:ext cx="8892178" cy="1015663"/>
          </a:xfrm>
          <a:prstGeom prst="rect">
            <a:avLst/>
          </a:prstGeom>
          <a:noFill/>
        </p:spPr>
        <p:txBody>
          <a:bodyPr wrap="non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PYTHON LIBRARIES USED</a:t>
            </a:r>
            <a:endPar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p:cNvSpPr txBox="1"/>
          <p:nvPr/>
        </p:nvSpPr>
        <p:spPr>
          <a:xfrm>
            <a:off x="3934436" y="1904301"/>
            <a:ext cx="6216243" cy="2308324"/>
          </a:xfrm>
          <a:prstGeom prst="rect">
            <a:avLst/>
          </a:prstGeom>
          <a:noFill/>
        </p:spPr>
        <p:txBody>
          <a:bodyPr wrap="square" rtlCol="0">
            <a:spAutoFit/>
          </a:bodyPr>
          <a:lstStyle/>
          <a:p>
            <a:pPr marL="342900" indent="-342900">
              <a:buFont typeface="+mj-lt"/>
              <a:buAutoNum type="arabicPeriod"/>
            </a:pPr>
            <a:r>
              <a:rPr lang="en-IN" sz="3600" dirty="0" smtClean="0"/>
              <a:t> NUMPY</a:t>
            </a:r>
          </a:p>
          <a:p>
            <a:pPr marL="342900" indent="-342900">
              <a:buFont typeface="+mj-lt"/>
              <a:buAutoNum type="arabicPeriod"/>
            </a:pPr>
            <a:r>
              <a:rPr lang="en-IN" sz="3600" dirty="0" smtClean="0"/>
              <a:t> MATPLOTLIB</a:t>
            </a:r>
          </a:p>
          <a:p>
            <a:pPr marL="342900" indent="-342900">
              <a:buFont typeface="+mj-lt"/>
              <a:buAutoNum type="arabicPeriod"/>
            </a:pPr>
            <a:r>
              <a:rPr lang="en-IN" sz="3600" dirty="0" smtClean="0"/>
              <a:t> SKLEARN</a:t>
            </a:r>
          </a:p>
          <a:p>
            <a:pPr marL="342900" indent="-342900">
              <a:buFont typeface="+mj-lt"/>
              <a:buAutoNum type="arabicPeriod"/>
            </a:pPr>
            <a:r>
              <a:rPr lang="en-IN" sz="3600" dirty="0" smtClean="0"/>
              <a:t> PYQT5</a:t>
            </a:r>
            <a:endParaRPr lang="en-IN" sz="3600" dirty="0"/>
          </a:p>
        </p:txBody>
      </p:sp>
    </p:spTree>
    <p:extLst>
      <p:ext uri="{BB962C8B-B14F-4D97-AF65-F5344CB8AC3E}">
        <p14:creationId xmlns:p14="http://schemas.microsoft.com/office/powerpoint/2010/main" val="32519548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711</TotalTime>
  <Words>1203</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Condensed</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sparsh gagneja</dc:creator>
  <cp:lastModifiedBy>sparsh gagneja</cp:lastModifiedBy>
  <cp:revision>22</cp:revision>
  <dcterms:created xsi:type="dcterms:W3CDTF">2019-11-19T09:48:38Z</dcterms:created>
  <dcterms:modified xsi:type="dcterms:W3CDTF">2019-12-23T08:10:08Z</dcterms:modified>
</cp:coreProperties>
</file>