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A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FBDB14-DF6B-45F0-A249-33FBBE08C93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49947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BDB14-DF6B-45F0-A249-33FBBE08C93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2880824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BDB14-DF6B-45F0-A249-33FBBE08C93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D68535-2DCA-4CC5-891B-92A39AE2F29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6504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FBDB14-DF6B-45F0-A249-33FBBE08C93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1344446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FBDB14-DF6B-45F0-A249-33FBBE08C93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D68535-2DCA-4CC5-891B-92A39AE2F29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2845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FBDB14-DF6B-45F0-A249-33FBBE08C93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3050572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BDB14-DF6B-45F0-A249-33FBBE08C93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1173487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BDB14-DF6B-45F0-A249-33FBBE08C93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241955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BDB14-DF6B-45F0-A249-33FBBE08C93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1958811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BDB14-DF6B-45F0-A249-33FBBE08C93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2910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FBDB14-DF6B-45F0-A249-33FBBE08C93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3273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FBDB14-DF6B-45F0-A249-33FBBE08C938}" type="datetimeFigureOut">
              <a:rPr lang="en-IN" smtClean="0"/>
              <a:t>23-07-2023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421308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FBDB14-DF6B-45F0-A249-33FBBE08C938}" type="datetimeFigureOut">
              <a:rPr lang="en-IN" smtClean="0"/>
              <a:t>23-07-2023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227753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BDB14-DF6B-45F0-A249-33FBBE08C938}" type="datetimeFigureOut">
              <a:rPr lang="en-IN" smtClean="0"/>
              <a:t>23-07-2023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171077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BDB14-DF6B-45F0-A249-33FBBE08C93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214194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BDB14-DF6B-45F0-A249-33FBBE08C93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D68535-2DCA-4CC5-891B-92A39AE2F293}" type="slidenum">
              <a:rPr lang="en-IN" smtClean="0"/>
              <a:t>‹#›</a:t>
            </a:fld>
            <a:endParaRPr lang="en-IN"/>
          </a:p>
        </p:txBody>
      </p:sp>
    </p:spTree>
    <p:extLst>
      <p:ext uri="{BB962C8B-B14F-4D97-AF65-F5344CB8AC3E}">
        <p14:creationId xmlns:p14="http://schemas.microsoft.com/office/powerpoint/2010/main" val="365625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FBDB14-DF6B-45F0-A249-33FBBE08C938}" type="datetimeFigureOut">
              <a:rPr lang="en-IN" smtClean="0"/>
              <a:t>23-07-2023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D68535-2DCA-4CC5-891B-92A39AE2F293}" type="slidenum">
              <a:rPr lang="en-IN" smtClean="0"/>
              <a:t>‹#›</a:t>
            </a:fld>
            <a:endParaRPr lang="en-IN"/>
          </a:p>
        </p:txBody>
      </p:sp>
    </p:spTree>
    <p:extLst>
      <p:ext uri="{BB962C8B-B14F-4D97-AF65-F5344CB8AC3E}">
        <p14:creationId xmlns:p14="http://schemas.microsoft.com/office/powerpoint/2010/main" val="1706277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67894" y="-200922"/>
            <a:ext cx="9684438" cy="862641"/>
          </a:xfrm>
        </p:spPr>
        <p:txBody>
          <a:bodyPr>
            <a:noAutofit/>
          </a:bodyPr>
          <a:lstStyle/>
          <a:p>
            <a:pPr algn="ctr"/>
            <a:br>
              <a:rPr lang="en-IN" sz="4000" b="1" i="1" u="sng" dirty="0">
                <a:solidFill>
                  <a:srgbClr val="00B050"/>
                </a:solidFill>
              </a:rPr>
            </a:br>
            <a:r>
              <a:rPr lang="en-IN" sz="4000" b="1" i="1" dirty="0">
                <a:solidFill>
                  <a:schemeClr val="accent3">
                    <a:lumMod val="90000"/>
                  </a:schemeClr>
                </a:solidFill>
              </a:rPr>
              <a:t>HOTEL MANAGEMNET SYSTEM</a:t>
            </a:r>
          </a:p>
        </p:txBody>
      </p:sp>
      <p:sp>
        <p:nvSpPr>
          <p:cNvPr id="3" name="Subtitle 2"/>
          <p:cNvSpPr>
            <a:spLocks noGrp="1"/>
          </p:cNvSpPr>
          <p:nvPr>
            <p:ph type="subTitle" idx="1"/>
          </p:nvPr>
        </p:nvSpPr>
        <p:spPr>
          <a:xfrm>
            <a:off x="2464955" y="5269473"/>
            <a:ext cx="4715774" cy="1655762"/>
          </a:xfrm>
        </p:spPr>
        <p:txBody>
          <a:bodyPr/>
          <a:lstStyle/>
          <a:p>
            <a:endParaRPr lang="en-US" dirty="0">
              <a:solidFill>
                <a:srgbClr val="D5EA6C"/>
              </a:solidFill>
            </a:endParaRPr>
          </a:p>
          <a:p>
            <a:r>
              <a:rPr lang="en-US" sz="2300" dirty="0">
                <a:solidFill>
                  <a:srgbClr val="D5EA6C"/>
                </a:solidFill>
              </a:rPr>
              <a:t>Aakash Jain (144)</a:t>
            </a:r>
            <a:endParaRPr lang="en-IN" sz="2300" dirty="0">
              <a:solidFill>
                <a:srgbClr val="D5EA6C"/>
              </a:solidFill>
            </a:endParaRPr>
          </a:p>
        </p:txBody>
      </p:sp>
      <p:sp>
        <p:nvSpPr>
          <p:cNvPr id="6" name="TextBox 5">
            <a:extLst>
              <a:ext uri="{FF2B5EF4-FFF2-40B4-BE49-F238E27FC236}">
                <a16:creationId xmlns:a16="http://schemas.microsoft.com/office/drawing/2014/main" id="{DC7FFA2E-978E-5A22-BFB7-1B4A09E232FA}"/>
              </a:ext>
            </a:extLst>
          </p:cNvPr>
          <p:cNvSpPr txBox="1"/>
          <p:nvPr/>
        </p:nvSpPr>
        <p:spPr>
          <a:xfrm>
            <a:off x="239073" y="0"/>
            <a:ext cx="8071040" cy="1323439"/>
          </a:xfrm>
          <a:prstGeom prst="rect">
            <a:avLst/>
          </a:prstGeom>
          <a:noFill/>
        </p:spPr>
        <p:txBody>
          <a:bodyPr wrap="square">
            <a:spAutoFit/>
          </a:bodyPr>
          <a:lstStyle/>
          <a:p>
            <a:r>
              <a:rPr lang="en-US" sz="4000" dirty="0">
                <a:solidFill>
                  <a:srgbClr val="FFFF00"/>
                </a:solidFill>
              </a:rPr>
              <a:t>OOPS  OPEN ENDEDCHALLENGE</a:t>
            </a:r>
            <a:endParaRPr lang="en-IN" dirty="0"/>
          </a:p>
        </p:txBody>
      </p:sp>
      <p:sp>
        <p:nvSpPr>
          <p:cNvPr id="8" name="TextBox 7">
            <a:extLst>
              <a:ext uri="{FF2B5EF4-FFF2-40B4-BE49-F238E27FC236}">
                <a16:creationId xmlns:a16="http://schemas.microsoft.com/office/drawing/2014/main" id="{B7BF07D3-F73C-B99D-947A-8FFC7AF25D86}"/>
              </a:ext>
            </a:extLst>
          </p:cNvPr>
          <p:cNvSpPr txBox="1"/>
          <p:nvPr/>
        </p:nvSpPr>
        <p:spPr>
          <a:xfrm>
            <a:off x="2464955" y="4164017"/>
            <a:ext cx="6096000" cy="461665"/>
          </a:xfrm>
          <a:prstGeom prst="rect">
            <a:avLst/>
          </a:prstGeom>
          <a:noFill/>
        </p:spPr>
        <p:txBody>
          <a:bodyPr wrap="square">
            <a:spAutoFit/>
          </a:bodyPr>
          <a:lstStyle/>
          <a:p>
            <a:r>
              <a:rPr lang="en-US" sz="2300" dirty="0" err="1">
                <a:solidFill>
                  <a:srgbClr val="D5EA6C"/>
                </a:solidFill>
              </a:rPr>
              <a:t>Sparsh</a:t>
            </a:r>
            <a:r>
              <a:rPr lang="en-US" sz="2300" dirty="0">
                <a:solidFill>
                  <a:srgbClr val="D5EA6C"/>
                </a:solidFill>
              </a:rPr>
              <a:t> Kumar (170)</a:t>
            </a:r>
          </a:p>
        </p:txBody>
      </p:sp>
    </p:spTree>
    <p:extLst>
      <p:ext uri="{BB962C8B-B14F-4D97-AF65-F5344CB8AC3E}">
        <p14:creationId xmlns:p14="http://schemas.microsoft.com/office/powerpoint/2010/main" val="133385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476" y="1201610"/>
            <a:ext cx="11733511" cy="5521919"/>
          </a:xfrm>
        </p:spPr>
        <p:txBody>
          <a:bodyPr>
            <a:normAutofit fontScale="92500" lnSpcReduction="20000"/>
          </a:bodyPr>
          <a:lstStyle/>
          <a:p>
            <a:pPr marL="0" indent="0">
              <a:buNone/>
            </a:pPr>
            <a:endParaRPr lang="en-US" dirty="0">
              <a:latin typeface="Arial Narrow" panose="020B0606020202030204" pitchFamily="34" charset="0"/>
            </a:endParaRPr>
          </a:p>
          <a:p>
            <a:pPr>
              <a:buFont typeface="Arial" panose="020B0604020202020204" pitchFamily="34" charset="0"/>
              <a:buChar char="•"/>
            </a:pPr>
            <a:r>
              <a:rPr lang="en-US" b="1" dirty="0">
                <a:solidFill>
                  <a:srgbClr val="00B050"/>
                </a:solidFill>
                <a:latin typeface="Arial Narrow" panose="020B0606020202030204" pitchFamily="34" charset="0"/>
              </a:rPr>
              <a:t>Abstraction: </a:t>
            </a:r>
            <a:r>
              <a:rPr lang="en-US" dirty="0">
                <a:latin typeface="Arial Narrow" panose="020B0606020202030204" pitchFamily="34" charset="0"/>
              </a:rPr>
              <a:t>Abstraction is used to hide the implementation details and expose only relevant features to the users of the classes. For instance, the Room class provides methods to get the room number, price, availability, and room type, while hiding the internal details of how these features are implemented.</a:t>
            </a:r>
          </a:p>
          <a:p>
            <a:pPr marL="0" indent="0">
              <a:buNone/>
            </a:pPr>
            <a:endParaRPr lang="en-US" dirty="0">
              <a:latin typeface="Arial Narrow" panose="020B0606020202030204" pitchFamily="34" charset="0"/>
            </a:endParaRPr>
          </a:p>
          <a:p>
            <a:pPr>
              <a:buFont typeface="Arial" panose="020B0604020202020204" pitchFamily="34" charset="0"/>
              <a:buChar char="•"/>
            </a:pPr>
            <a:r>
              <a:rPr lang="en-US" b="1" dirty="0">
                <a:solidFill>
                  <a:srgbClr val="00B050"/>
                </a:solidFill>
                <a:latin typeface="Arial Narrow" panose="020B0606020202030204" pitchFamily="34" charset="0"/>
              </a:rPr>
              <a:t>Composition : </a:t>
            </a:r>
            <a:r>
              <a:rPr lang="en-US" dirty="0">
                <a:latin typeface="Arial Narrow" panose="020B0606020202030204" pitchFamily="34" charset="0"/>
              </a:rPr>
              <a:t>Composition is used when a class contains objects of other classes as part of its data members. In the code, the Hotel class contains an array of Room objects as well as an array of Employee objects. This allows the hotel to have multiple rooms and employees as part of its structure.</a:t>
            </a:r>
          </a:p>
          <a:p>
            <a:pPr marL="0" indent="0">
              <a:buNone/>
            </a:pPr>
            <a:endParaRPr lang="en-US" dirty="0">
              <a:latin typeface="Arial Narrow" panose="020B0606020202030204" pitchFamily="34" charset="0"/>
            </a:endParaRPr>
          </a:p>
          <a:p>
            <a:pPr>
              <a:buFont typeface="Arial" panose="020B0604020202020204" pitchFamily="34" charset="0"/>
              <a:buChar char="•"/>
            </a:pPr>
            <a:r>
              <a:rPr lang="en-US" b="1" dirty="0">
                <a:solidFill>
                  <a:srgbClr val="00B050"/>
                </a:solidFill>
                <a:latin typeface="Arial Narrow" panose="020B0606020202030204" pitchFamily="34" charset="0"/>
              </a:rPr>
              <a:t>Constructor Overloading </a:t>
            </a:r>
            <a:r>
              <a:rPr lang="en-US" dirty="0">
                <a:latin typeface="Arial Narrow" panose="020B0606020202030204" pitchFamily="34" charset="0"/>
              </a:rPr>
              <a:t>: Several classes have multiple constructors, demonstrating constructor overloading. For example, the Room class has constructors for initializing room number, price, features, and type, while the Guest class has a constructor that takes guest name and Aadhar number.</a:t>
            </a:r>
          </a:p>
          <a:p>
            <a:pPr>
              <a:buFont typeface="Arial" panose="020B0604020202020204" pitchFamily="34" charset="0"/>
              <a:buChar char="•"/>
            </a:pPr>
            <a:endParaRPr lang="en-US" dirty="0">
              <a:latin typeface="Arial Narrow" panose="020B0606020202030204" pitchFamily="34" charset="0"/>
            </a:endParaRPr>
          </a:p>
          <a:p>
            <a:pPr>
              <a:buFont typeface="Arial" panose="020B0604020202020204" pitchFamily="34" charset="0"/>
              <a:buChar char="•"/>
            </a:pPr>
            <a:r>
              <a:rPr lang="en-US" b="1" dirty="0">
                <a:solidFill>
                  <a:srgbClr val="00B050"/>
                </a:solidFill>
                <a:latin typeface="Arial Narrow" panose="020B0606020202030204" pitchFamily="34" charset="0"/>
              </a:rPr>
              <a:t>Templates </a:t>
            </a:r>
            <a:r>
              <a:rPr lang="en-US" dirty="0">
                <a:latin typeface="Arial Narrow" panose="020B0606020202030204" pitchFamily="34" charset="0"/>
              </a:rPr>
              <a:t>: The code uses templates to create a generic function </a:t>
            </a:r>
            <a:r>
              <a:rPr lang="en-US" dirty="0" err="1">
                <a:latin typeface="Arial Narrow" panose="020B0606020202030204" pitchFamily="34" charset="0"/>
              </a:rPr>
              <a:t>generateWelcomeMessage</a:t>
            </a:r>
            <a:r>
              <a:rPr lang="en-US" dirty="0">
                <a:latin typeface="Arial Narrow" panose="020B0606020202030204" pitchFamily="34" charset="0"/>
              </a:rPr>
              <a:t>() that takes a template parameter T representing the type of the </a:t>
            </a:r>
            <a:r>
              <a:rPr lang="en-US" dirty="0" err="1">
                <a:latin typeface="Arial Narrow" panose="020B0606020202030204" pitchFamily="34" charset="0"/>
              </a:rPr>
              <a:t>hotelName</a:t>
            </a:r>
            <a:r>
              <a:rPr lang="en-US" dirty="0">
                <a:latin typeface="Arial Narrow" panose="020B0606020202030204" pitchFamily="34" charset="0"/>
              </a:rPr>
              <a:t> and returns a string message. This allows the function to work with different types of </a:t>
            </a:r>
            <a:r>
              <a:rPr lang="en-US" dirty="0" err="1">
                <a:latin typeface="Arial Narrow" panose="020B0606020202030204" pitchFamily="34" charset="0"/>
              </a:rPr>
              <a:t>hotelName</a:t>
            </a:r>
            <a:r>
              <a:rPr lang="en-US" dirty="0">
                <a:latin typeface="Arial Narrow" panose="020B0606020202030204" pitchFamily="34" charset="0"/>
              </a:rPr>
              <a:t>, making it more flexible and reusable.</a:t>
            </a:r>
          </a:p>
          <a:p>
            <a:pPr>
              <a:buFont typeface="Arial" panose="020B0604020202020204" pitchFamily="34" charset="0"/>
              <a:buChar char="•"/>
            </a:pPr>
            <a:endParaRPr lang="en-US" dirty="0">
              <a:latin typeface="Arial Narrow" panose="020B0606020202030204" pitchFamily="34" charset="0"/>
            </a:endParaRPr>
          </a:p>
          <a:p>
            <a:pPr>
              <a:buFont typeface="Arial" panose="020B0604020202020204" pitchFamily="34" charset="0"/>
              <a:buChar char="•"/>
            </a:pPr>
            <a:r>
              <a:rPr lang="en-US" b="1" dirty="0">
                <a:solidFill>
                  <a:srgbClr val="00B050"/>
                </a:solidFill>
                <a:latin typeface="Arial Narrow" panose="020B0606020202030204" pitchFamily="34" charset="0"/>
              </a:rPr>
              <a:t>Vectors :</a:t>
            </a:r>
            <a:r>
              <a:rPr lang="en-US" dirty="0">
                <a:latin typeface="Arial Narrow" panose="020B0606020202030204" pitchFamily="34" charset="0"/>
              </a:rPr>
              <a:t> The code uses vectors to manage the menu items and prices in the Restaurant class. Instead of using arrays, the menu and prices data members are declared as vectors to store the list of food items and their corresponding prices. Vectors provide dynamic resizing and convenient member functions for accessing, adding, and removing elements, making the code more efficient and easier to manage.</a:t>
            </a:r>
          </a:p>
          <a:p>
            <a:pPr>
              <a:buFont typeface="Arial" panose="020B0604020202020204" pitchFamily="34" charset="0"/>
              <a:buChar char="•"/>
            </a:pPr>
            <a:endParaRPr lang="en-US" dirty="0">
              <a:latin typeface="Arial Narrow" panose="020B0606020202030204" pitchFamily="34" charset="0"/>
            </a:endParaRPr>
          </a:p>
          <a:p>
            <a:pPr marL="0" indent="0">
              <a:buNone/>
            </a:pPr>
            <a:endParaRPr lang="en-IN" dirty="0"/>
          </a:p>
        </p:txBody>
      </p:sp>
    </p:spTree>
    <p:extLst>
      <p:ext uri="{BB962C8B-B14F-4D97-AF65-F5344CB8AC3E}">
        <p14:creationId xmlns:p14="http://schemas.microsoft.com/office/powerpoint/2010/main" val="27943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52" y="1374476"/>
            <a:ext cx="11519647" cy="4900817"/>
          </a:xfrm>
        </p:spPr>
        <p:txBody>
          <a:bodyPr/>
          <a:lstStyle/>
          <a:p>
            <a:pPr>
              <a:buFont typeface="Arial" panose="020B0604020202020204" pitchFamily="34" charset="0"/>
              <a:buChar char="•"/>
            </a:pPr>
            <a:r>
              <a:rPr lang="en-US" b="1" dirty="0">
                <a:solidFill>
                  <a:srgbClr val="00B050"/>
                </a:solidFill>
                <a:latin typeface="Arial Narrow" panose="020B0606020202030204" pitchFamily="34" charset="0"/>
              </a:rPr>
              <a:t>Virtual Functions:  </a:t>
            </a:r>
            <a:r>
              <a:rPr lang="en-US" dirty="0">
                <a:latin typeface="Arial Narrow" panose="020B0606020202030204" pitchFamily="34" charset="0"/>
              </a:rPr>
              <a:t>In the code, the work() function is defined as a virtual function in the Employee base class. This allows for dynamic polymorphism, where the appropriate version of the work() function is called based on the actual derived class type during runtime.</a:t>
            </a:r>
            <a:endParaRPr lang="en-IN" dirty="0">
              <a:latin typeface="Arial Narrow" panose="020B0606020202030204" pitchFamily="34" charset="0"/>
            </a:endParaRPr>
          </a:p>
        </p:txBody>
      </p:sp>
    </p:spTree>
    <p:extLst>
      <p:ext uri="{BB962C8B-B14F-4D97-AF65-F5344CB8AC3E}">
        <p14:creationId xmlns:p14="http://schemas.microsoft.com/office/powerpoint/2010/main" val="2999323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170" y="634893"/>
            <a:ext cx="8911687" cy="1280890"/>
          </a:xfrm>
        </p:spPr>
        <p:txBody>
          <a:bodyPr/>
          <a:lstStyle/>
          <a:p>
            <a:r>
              <a:rPr lang="en-US" dirty="0"/>
              <a:t>DESIGN PATTERNS USED</a:t>
            </a:r>
            <a:endParaRPr lang="en-IN" dirty="0"/>
          </a:p>
        </p:txBody>
      </p:sp>
      <p:sp>
        <p:nvSpPr>
          <p:cNvPr id="3" name="Content Placeholder 2"/>
          <p:cNvSpPr>
            <a:spLocks noGrp="1"/>
          </p:cNvSpPr>
          <p:nvPr>
            <p:ph idx="1"/>
          </p:nvPr>
        </p:nvSpPr>
        <p:spPr>
          <a:xfrm>
            <a:off x="190500" y="1325880"/>
            <a:ext cx="10632625" cy="4524957"/>
          </a:xfrm>
        </p:spPr>
        <p:txBody>
          <a:bodyPr>
            <a:normAutofit fontScale="92500" lnSpcReduction="10000"/>
          </a:bodyPr>
          <a:lstStyle/>
          <a:p>
            <a:pPr>
              <a:buFont typeface="Arial" panose="020B0604020202020204" pitchFamily="34" charset="0"/>
              <a:buChar char="•"/>
            </a:pPr>
            <a:r>
              <a:rPr lang="en-US" dirty="0">
                <a:solidFill>
                  <a:srgbClr val="00B050"/>
                </a:solidFill>
                <a:latin typeface="Arial Narrow" panose="020B0606020202030204" pitchFamily="34" charset="0"/>
              </a:rPr>
              <a:t>Factory Method Pattern:</a:t>
            </a:r>
          </a:p>
          <a:p>
            <a:pPr marL="0" indent="0">
              <a:buNone/>
            </a:pPr>
            <a:r>
              <a:rPr lang="en-US" dirty="0">
                <a:latin typeface="Arial Narrow" panose="020B0606020202030204" pitchFamily="34" charset="0"/>
              </a:rPr>
              <a:t>The code uses a form of the Factory Method pattern when creating different types of rooms (</a:t>
            </a:r>
            <a:r>
              <a:rPr lang="en-US" dirty="0" err="1">
                <a:latin typeface="Arial Narrow" panose="020B0606020202030204" pitchFamily="34" charset="0"/>
              </a:rPr>
              <a:t>SingleRoom</a:t>
            </a:r>
            <a:r>
              <a:rPr lang="en-US" dirty="0">
                <a:latin typeface="Arial Narrow" panose="020B0606020202030204" pitchFamily="34" charset="0"/>
              </a:rPr>
              <a:t>, </a:t>
            </a:r>
            <a:r>
              <a:rPr lang="en-US" dirty="0" err="1">
                <a:latin typeface="Arial Narrow" panose="020B0606020202030204" pitchFamily="34" charset="0"/>
              </a:rPr>
              <a:t>DoubleRoom</a:t>
            </a:r>
            <a:r>
              <a:rPr lang="en-US" dirty="0">
                <a:latin typeface="Arial Narrow" panose="020B0606020202030204" pitchFamily="34" charset="0"/>
              </a:rPr>
              <a:t>, Suite) by calling their respective constructors. The Hotel class acts as the factory that creates instances of various room types based on the input provided by the user.</a:t>
            </a:r>
          </a:p>
          <a:p>
            <a:pPr>
              <a:buFont typeface="Arial" panose="020B0604020202020204" pitchFamily="34" charset="0"/>
              <a:buChar char="•"/>
            </a:pPr>
            <a:endParaRPr lang="en-US" dirty="0">
              <a:latin typeface="Arial Narrow" panose="020B0606020202030204" pitchFamily="34" charset="0"/>
            </a:endParaRPr>
          </a:p>
          <a:p>
            <a:pPr>
              <a:buFont typeface="Arial" panose="020B0604020202020204" pitchFamily="34" charset="0"/>
              <a:buChar char="•"/>
            </a:pPr>
            <a:r>
              <a:rPr lang="en-US" dirty="0">
                <a:solidFill>
                  <a:srgbClr val="00B050"/>
                </a:solidFill>
                <a:latin typeface="Arial Narrow" panose="020B0606020202030204" pitchFamily="34" charset="0"/>
              </a:rPr>
              <a:t>Singleton Pattern:</a:t>
            </a:r>
          </a:p>
          <a:p>
            <a:pPr marL="0" indent="0">
              <a:buNone/>
            </a:pPr>
            <a:r>
              <a:rPr lang="en-US" dirty="0">
                <a:latin typeface="Arial Narrow" panose="020B0606020202030204" pitchFamily="34" charset="0"/>
              </a:rPr>
              <a:t>The Hotel class can be considered a singleton pattern because it ensures that only one instance of the hotel can be created throughout the program's execution. The constructor of the Hotel class is private, and the main function is responsible for creating and managing the single instance of the hotel.</a:t>
            </a:r>
          </a:p>
          <a:p>
            <a:pPr>
              <a:buFont typeface="Arial" panose="020B0604020202020204" pitchFamily="34" charset="0"/>
              <a:buChar char="•"/>
            </a:pPr>
            <a:endParaRPr lang="en-US" dirty="0">
              <a:solidFill>
                <a:srgbClr val="00B050"/>
              </a:solidFill>
              <a:latin typeface="Arial Narrow" panose="020B0606020202030204" pitchFamily="34" charset="0"/>
            </a:endParaRPr>
          </a:p>
          <a:p>
            <a:pPr>
              <a:buFont typeface="Arial" panose="020B0604020202020204" pitchFamily="34" charset="0"/>
              <a:buChar char="•"/>
            </a:pPr>
            <a:r>
              <a:rPr lang="en-US" dirty="0">
                <a:solidFill>
                  <a:srgbClr val="00B050"/>
                </a:solidFill>
                <a:latin typeface="Arial Narrow" panose="020B0606020202030204" pitchFamily="34" charset="0"/>
              </a:rPr>
              <a:t>Template Method Pattern:</a:t>
            </a:r>
          </a:p>
          <a:p>
            <a:pPr marL="0" indent="0">
              <a:buNone/>
            </a:pPr>
            <a:r>
              <a:rPr lang="en-US" dirty="0">
                <a:latin typeface="Arial Narrow" panose="020B0606020202030204" pitchFamily="34" charset="0"/>
              </a:rPr>
              <a:t>The template method pattern is used in the </a:t>
            </a:r>
            <a:r>
              <a:rPr lang="en-US" dirty="0" err="1">
                <a:latin typeface="Arial Narrow" panose="020B0606020202030204" pitchFamily="34" charset="0"/>
              </a:rPr>
              <a:t>generateWelcomeMessage</a:t>
            </a:r>
            <a:r>
              <a:rPr lang="en-US" dirty="0">
                <a:latin typeface="Arial Narrow" panose="020B0606020202030204" pitchFamily="34" charset="0"/>
              </a:rPr>
              <a:t> function. This function serves as a template for generating a welcome message for the hotel. It takes a template argument T that represents the type of the hotel name and returns a string containing the welcome message.</a:t>
            </a:r>
          </a:p>
          <a:p>
            <a:pPr>
              <a:buFont typeface="Arial" panose="020B0604020202020204" pitchFamily="34" charset="0"/>
              <a:buChar char="•"/>
            </a:pPr>
            <a:endParaRPr lang="en-US" dirty="0">
              <a:latin typeface="Arial Narrow" panose="020B0606020202030204" pitchFamily="34" charset="0"/>
            </a:endParaRPr>
          </a:p>
        </p:txBody>
      </p:sp>
    </p:spTree>
    <p:extLst>
      <p:ext uri="{BB962C8B-B14F-4D97-AF65-F5344CB8AC3E}">
        <p14:creationId xmlns:p14="http://schemas.microsoft.com/office/powerpoint/2010/main" val="284223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41542-3C9B-10A3-565C-34CB79801385}"/>
              </a:ext>
            </a:extLst>
          </p:cNvPr>
          <p:cNvSpPr>
            <a:spLocks noGrp="1"/>
          </p:cNvSpPr>
          <p:nvPr>
            <p:ph idx="1"/>
          </p:nvPr>
        </p:nvSpPr>
        <p:spPr>
          <a:xfrm>
            <a:off x="173672" y="1325880"/>
            <a:ext cx="11843068" cy="4892040"/>
          </a:xfrm>
        </p:spPr>
        <p:txBody>
          <a:bodyPr>
            <a:normAutofit fontScale="92500" lnSpcReduction="20000"/>
          </a:bodyPr>
          <a:lstStyle/>
          <a:p>
            <a:pPr>
              <a:buFont typeface="Arial" panose="020B0604020202020204" pitchFamily="34" charset="0"/>
              <a:buChar char="•"/>
            </a:pPr>
            <a:r>
              <a:rPr lang="en-US" dirty="0">
                <a:solidFill>
                  <a:srgbClr val="00B050"/>
                </a:solidFill>
                <a:latin typeface="Arial Narrow" panose="020B0606020202030204" pitchFamily="34" charset="0"/>
              </a:rPr>
              <a:t>Observer Pattern:</a:t>
            </a:r>
          </a:p>
          <a:p>
            <a:pPr marL="0" indent="0">
              <a:buNone/>
            </a:pPr>
            <a:r>
              <a:rPr lang="en-US" dirty="0">
                <a:latin typeface="Arial Narrow" panose="020B0606020202030204" pitchFamily="34" charset="0"/>
              </a:rPr>
              <a:t>The code doesn't explicitly implement the Observer pattern. However, you could modify the code to include an observer pattern if you wanted to notify other parts of the system when rooms are booked, checked out, or when certain events occur in the hotel.</a:t>
            </a:r>
          </a:p>
          <a:p>
            <a:pPr>
              <a:buFont typeface="Arial" panose="020B0604020202020204" pitchFamily="34" charset="0"/>
              <a:buChar char="•"/>
            </a:pPr>
            <a:endParaRPr lang="en-US" dirty="0">
              <a:latin typeface="Arial Narrow" panose="020B0606020202030204" pitchFamily="34" charset="0"/>
            </a:endParaRPr>
          </a:p>
          <a:p>
            <a:pPr>
              <a:buFont typeface="Arial" panose="020B0604020202020204" pitchFamily="34" charset="0"/>
              <a:buChar char="•"/>
            </a:pPr>
            <a:r>
              <a:rPr lang="en-US" dirty="0">
                <a:solidFill>
                  <a:srgbClr val="00B050"/>
                </a:solidFill>
                <a:latin typeface="Arial Narrow" panose="020B0606020202030204" pitchFamily="34" charset="0"/>
              </a:rPr>
              <a:t>Strategy Pattern:</a:t>
            </a:r>
          </a:p>
          <a:p>
            <a:pPr marL="0" indent="0">
              <a:buNone/>
            </a:pPr>
            <a:r>
              <a:rPr lang="en-US" dirty="0">
                <a:latin typeface="Arial Narrow" panose="020B0606020202030204" pitchFamily="34" charset="0"/>
              </a:rPr>
              <a:t>The Hotel class utilizes the Strategy pattern in its </a:t>
            </a:r>
            <a:r>
              <a:rPr lang="en-US" dirty="0" err="1">
                <a:latin typeface="Arial Narrow" panose="020B0606020202030204" pitchFamily="34" charset="0"/>
              </a:rPr>
              <a:t>performWork</a:t>
            </a:r>
            <a:r>
              <a:rPr lang="en-US" dirty="0">
                <a:latin typeface="Arial Narrow" panose="020B0606020202030204" pitchFamily="34" charset="0"/>
              </a:rPr>
              <a:t>() method, where different types of employees (Receptionist, Housekeeping, Manager, etc.) implement the work() method differently. The </a:t>
            </a:r>
            <a:r>
              <a:rPr lang="en-US" dirty="0" err="1">
                <a:latin typeface="Arial Narrow" panose="020B0606020202030204" pitchFamily="34" charset="0"/>
              </a:rPr>
              <a:t>performWork</a:t>
            </a:r>
            <a:r>
              <a:rPr lang="en-US" dirty="0">
                <a:latin typeface="Arial Narrow" panose="020B0606020202030204" pitchFamily="34" charset="0"/>
              </a:rPr>
              <a:t>() method allows the hotel to execute specific strategies (employee work) based on the chosen employee type.</a:t>
            </a:r>
          </a:p>
          <a:p>
            <a:pPr>
              <a:buFont typeface="Arial" panose="020B0604020202020204" pitchFamily="34" charset="0"/>
              <a:buChar char="•"/>
            </a:pPr>
            <a:endParaRPr lang="en-US" dirty="0">
              <a:latin typeface="Arial Narrow" panose="020B0606020202030204" pitchFamily="34" charset="0"/>
            </a:endParaRPr>
          </a:p>
          <a:p>
            <a:pPr>
              <a:buFont typeface="Arial" panose="020B0604020202020204" pitchFamily="34" charset="0"/>
              <a:buChar char="•"/>
            </a:pPr>
            <a:r>
              <a:rPr lang="en-US" dirty="0">
                <a:solidFill>
                  <a:srgbClr val="00B050"/>
                </a:solidFill>
                <a:latin typeface="Arial Narrow" panose="020B0606020202030204" pitchFamily="34" charset="0"/>
              </a:rPr>
              <a:t>Decorator Pattern:</a:t>
            </a:r>
          </a:p>
          <a:p>
            <a:pPr marL="0" indent="0">
              <a:buNone/>
            </a:pPr>
            <a:r>
              <a:rPr lang="en-US" dirty="0">
                <a:latin typeface="Arial Narrow" panose="020B0606020202030204" pitchFamily="34" charset="0"/>
              </a:rPr>
              <a:t>The code doesn't explicitly implement the Decorator pattern. However, the Room class could be extended to include additional functionalities or services (decorations) that can be added to rooms dynamically without modifying their structure.</a:t>
            </a:r>
          </a:p>
          <a:p>
            <a:pPr>
              <a:buFont typeface="Arial" panose="020B0604020202020204" pitchFamily="34" charset="0"/>
              <a:buChar char="•"/>
            </a:pPr>
            <a:endParaRPr lang="en-US" dirty="0">
              <a:latin typeface="Arial Narrow" panose="020B0606020202030204" pitchFamily="34" charset="0"/>
            </a:endParaRPr>
          </a:p>
          <a:p>
            <a:pPr>
              <a:buFont typeface="Arial" panose="020B0604020202020204" pitchFamily="34" charset="0"/>
              <a:buChar char="•"/>
            </a:pPr>
            <a:r>
              <a:rPr lang="en-US" dirty="0">
                <a:solidFill>
                  <a:srgbClr val="00B050"/>
                </a:solidFill>
                <a:latin typeface="Arial Narrow" panose="020B0606020202030204" pitchFamily="34" charset="0"/>
              </a:rPr>
              <a:t>Command Pattern:</a:t>
            </a:r>
          </a:p>
          <a:p>
            <a:pPr marL="0" indent="0">
              <a:buNone/>
            </a:pPr>
            <a:r>
              <a:rPr lang="en-US" dirty="0">
                <a:latin typeface="Arial Narrow" panose="020B0606020202030204" pitchFamily="34" charset="0"/>
              </a:rPr>
              <a:t>The code doesn't explicitly implement the Command pattern. However, you could design a command structure to handle guest orders in the restaurant, where each order is encapsulated as an object and can be queued, executed, or undone.</a:t>
            </a:r>
            <a:endParaRPr lang="en-IN" dirty="0">
              <a:latin typeface="Arial Narrow" panose="020B0606020202030204" pitchFamily="34" charset="0"/>
            </a:endParaRPr>
          </a:p>
          <a:p>
            <a:endParaRPr lang="en-IN" dirty="0"/>
          </a:p>
        </p:txBody>
      </p:sp>
    </p:spTree>
    <p:extLst>
      <p:ext uri="{BB962C8B-B14F-4D97-AF65-F5344CB8AC3E}">
        <p14:creationId xmlns:p14="http://schemas.microsoft.com/office/powerpoint/2010/main" val="1155604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1241784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Name: SA Grand Hotel</a:t>
            </a:r>
            <a:endParaRPr lang="en-IN" dirty="0"/>
          </a:p>
        </p:txBody>
      </p:sp>
      <p:sp>
        <p:nvSpPr>
          <p:cNvPr id="3" name="Content Placeholder 2"/>
          <p:cNvSpPr>
            <a:spLocks noGrp="1"/>
          </p:cNvSpPr>
          <p:nvPr>
            <p:ph idx="1"/>
          </p:nvPr>
        </p:nvSpPr>
        <p:spPr>
          <a:xfrm>
            <a:off x="518364" y="1905000"/>
            <a:ext cx="11467448" cy="3777622"/>
          </a:xfrm>
        </p:spPr>
        <p:txBody>
          <a:bodyPr>
            <a:normAutofit/>
          </a:bodyPr>
          <a:lstStyle/>
          <a:p>
            <a:pPr algn="just"/>
            <a:r>
              <a:rPr lang="en-US" sz="3200" b="1" dirty="0"/>
              <a:t>Problem Statement:</a:t>
            </a:r>
          </a:p>
          <a:p>
            <a:pPr marL="0" indent="0" algn="just">
              <a:buNone/>
            </a:pPr>
            <a:r>
              <a:rPr lang="en-US" sz="2400" b="0" i="0" dirty="0">
                <a:solidFill>
                  <a:srgbClr val="374151"/>
                </a:solidFill>
                <a:effectLst/>
                <a:latin typeface="Söhne"/>
              </a:rPr>
              <a:t>Design and implement a Hotel Management System that allows users to manage room bookings, guest details, employee records, and restaurant services in a hotel. The system should provide a user-friendly interface for hotel staff to efficiently handle various operations and tasks.</a:t>
            </a:r>
            <a:endParaRPr lang="en-IN" sz="2400" dirty="0">
              <a:latin typeface="Arial Narrow" panose="020B0606020202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27519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endParaRPr lang="en-IN" dirty="0"/>
          </a:p>
        </p:txBody>
      </p:sp>
      <p:sp>
        <p:nvSpPr>
          <p:cNvPr id="3" name="Content Placeholder 2"/>
          <p:cNvSpPr>
            <a:spLocks noGrp="1"/>
          </p:cNvSpPr>
          <p:nvPr>
            <p:ph idx="1"/>
          </p:nvPr>
        </p:nvSpPr>
        <p:spPr>
          <a:xfrm>
            <a:off x="150812" y="1828799"/>
            <a:ext cx="8915400" cy="3965275"/>
          </a:xfrm>
        </p:spPr>
        <p:txBody>
          <a:bodyPr>
            <a:normAutofit/>
          </a:bodyPr>
          <a:lstStyle/>
          <a:p>
            <a:pPr algn="l">
              <a:buFont typeface="+mj-lt"/>
              <a:buAutoNum type="arabicPeriod"/>
            </a:pPr>
            <a:r>
              <a:rPr lang="en-US" sz="2400" b="0" i="0" dirty="0">
                <a:solidFill>
                  <a:srgbClr val="374151"/>
                </a:solidFill>
                <a:effectLst/>
                <a:latin typeface="Söhne"/>
              </a:rPr>
              <a:t>Room</a:t>
            </a:r>
          </a:p>
          <a:p>
            <a:pPr algn="l">
              <a:buFont typeface="+mj-lt"/>
              <a:buAutoNum type="arabicPeriod"/>
            </a:pPr>
            <a:r>
              <a:rPr lang="en-US" sz="2400" b="0" i="0" dirty="0">
                <a:solidFill>
                  <a:srgbClr val="374151"/>
                </a:solidFill>
                <a:effectLst/>
                <a:latin typeface="Söhne"/>
              </a:rPr>
              <a:t>Single Room</a:t>
            </a:r>
          </a:p>
          <a:p>
            <a:pPr algn="l">
              <a:buFont typeface="+mj-lt"/>
              <a:buAutoNum type="arabicPeriod"/>
            </a:pPr>
            <a:r>
              <a:rPr lang="en-US" sz="2400" b="0" i="0" dirty="0">
                <a:solidFill>
                  <a:srgbClr val="374151"/>
                </a:solidFill>
                <a:effectLst/>
                <a:latin typeface="Söhne"/>
              </a:rPr>
              <a:t>Double Room</a:t>
            </a:r>
          </a:p>
          <a:p>
            <a:pPr algn="l">
              <a:buFont typeface="+mj-lt"/>
              <a:buAutoNum type="arabicPeriod"/>
            </a:pPr>
            <a:r>
              <a:rPr lang="en-US" sz="2400" b="0" i="0" dirty="0">
                <a:solidFill>
                  <a:srgbClr val="374151"/>
                </a:solidFill>
                <a:effectLst/>
                <a:latin typeface="Söhne"/>
              </a:rPr>
              <a:t>Suite</a:t>
            </a:r>
          </a:p>
          <a:p>
            <a:pPr algn="l">
              <a:buFont typeface="+mj-lt"/>
              <a:buAutoNum type="arabicPeriod"/>
            </a:pPr>
            <a:r>
              <a:rPr lang="en-US" sz="2400" b="0" i="0" dirty="0">
                <a:solidFill>
                  <a:srgbClr val="374151"/>
                </a:solidFill>
                <a:effectLst/>
                <a:latin typeface="Söhne"/>
              </a:rPr>
              <a:t>Guest</a:t>
            </a:r>
          </a:p>
          <a:p>
            <a:pPr algn="l">
              <a:buFont typeface="+mj-lt"/>
              <a:buAutoNum type="arabicPeriod"/>
            </a:pPr>
            <a:r>
              <a:rPr lang="en-US" sz="2400" b="0" i="0" dirty="0">
                <a:solidFill>
                  <a:srgbClr val="374151"/>
                </a:solidFill>
                <a:effectLst/>
                <a:latin typeface="Söhne"/>
              </a:rPr>
              <a:t>Employee</a:t>
            </a:r>
          </a:p>
          <a:p>
            <a:pPr algn="l">
              <a:buFont typeface="+mj-lt"/>
              <a:buAutoNum type="arabicPeriod"/>
            </a:pPr>
            <a:r>
              <a:rPr lang="en-US" sz="2400" b="0" i="0" dirty="0">
                <a:solidFill>
                  <a:srgbClr val="374151"/>
                </a:solidFill>
                <a:effectLst/>
                <a:latin typeface="Söhne"/>
              </a:rPr>
              <a:t>Receptionist</a:t>
            </a:r>
          </a:p>
          <a:p>
            <a:pPr algn="l">
              <a:buFont typeface="+mj-lt"/>
              <a:buAutoNum type="arabicPeriod"/>
            </a:pPr>
            <a:r>
              <a:rPr lang="en-US" sz="2400" b="0" i="0" dirty="0">
                <a:solidFill>
                  <a:srgbClr val="374151"/>
                </a:solidFill>
                <a:effectLst/>
                <a:latin typeface="Söhne"/>
              </a:rPr>
              <a:t>Housekeeping</a:t>
            </a:r>
          </a:p>
        </p:txBody>
      </p:sp>
      <p:sp>
        <p:nvSpPr>
          <p:cNvPr id="7" name="Content Placeholder 2">
            <a:extLst>
              <a:ext uri="{FF2B5EF4-FFF2-40B4-BE49-F238E27FC236}">
                <a16:creationId xmlns:a16="http://schemas.microsoft.com/office/drawing/2014/main" id="{30D0D911-139E-3719-ECCD-37268240B1DF}"/>
              </a:ext>
            </a:extLst>
          </p:cNvPr>
          <p:cNvSpPr txBox="1">
            <a:spLocks/>
          </p:cNvSpPr>
          <p:nvPr/>
        </p:nvSpPr>
        <p:spPr>
          <a:xfrm>
            <a:off x="4740741" y="1828798"/>
            <a:ext cx="8915400" cy="39652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indent="-457200" algn="l">
              <a:buFont typeface="+mj-lt"/>
              <a:buAutoNum type="arabicPeriod" startAt="9"/>
            </a:pPr>
            <a:r>
              <a:rPr lang="en-US" sz="2400" b="0" i="0" dirty="0">
                <a:solidFill>
                  <a:srgbClr val="374151"/>
                </a:solidFill>
                <a:effectLst/>
                <a:latin typeface="Söhne"/>
              </a:rPr>
              <a:t>Manager</a:t>
            </a:r>
          </a:p>
          <a:p>
            <a:pPr algn="l">
              <a:buFont typeface="+mj-lt"/>
              <a:buAutoNum type="arabicPeriod" startAt="9"/>
            </a:pPr>
            <a:r>
              <a:rPr lang="en-US" sz="2400" b="0" i="0" dirty="0">
                <a:solidFill>
                  <a:srgbClr val="374151"/>
                </a:solidFill>
                <a:effectLst/>
                <a:latin typeface="Söhne"/>
              </a:rPr>
              <a:t>Bellboy</a:t>
            </a:r>
          </a:p>
          <a:p>
            <a:pPr algn="l">
              <a:buFont typeface="+mj-lt"/>
              <a:buAutoNum type="arabicPeriod" startAt="9"/>
            </a:pPr>
            <a:r>
              <a:rPr lang="en-US" sz="2400" b="0" i="0" dirty="0">
                <a:solidFill>
                  <a:srgbClr val="374151"/>
                </a:solidFill>
                <a:effectLst/>
                <a:latin typeface="Söhne"/>
              </a:rPr>
              <a:t>Chef</a:t>
            </a:r>
          </a:p>
          <a:p>
            <a:pPr algn="l">
              <a:buFont typeface="+mj-lt"/>
              <a:buAutoNum type="arabicPeriod" startAt="9"/>
            </a:pPr>
            <a:r>
              <a:rPr lang="en-US" sz="2400" b="0" i="0" dirty="0">
                <a:solidFill>
                  <a:srgbClr val="374151"/>
                </a:solidFill>
                <a:effectLst/>
                <a:latin typeface="Söhne"/>
              </a:rPr>
              <a:t>Reservation</a:t>
            </a:r>
          </a:p>
          <a:p>
            <a:pPr algn="l">
              <a:buFont typeface="+mj-lt"/>
              <a:buAutoNum type="arabicPeriod" startAt="9"/>
            </a:pPr>
            <a:r>
              <a:rPr lang="en-US" sz="2400" b="0" i="0" dirty="0">
                <a:solidFill>
                  <a:srgbClr val="374151"/>
                </a:solidFill>
                <a:effectLst/>
                <a:latin typeface="Söhne"/>
              </a:rPr>
              <a:t>Bill</a:t>
            </a:r>
          </a:p>
          <a:p>
            <a:pPr algn="l">
              <a:buFont typeface="+mj-lt"/>
              <a:buAutoNum type="arabicPeriod" startAt="9"/>
            </a:pPr>
            <a:r>
              <a:rPr lang="en-US" sz="2400" b="0" i="0" dirty="0">
                <a:solidFill>
                  <a:srgbClr val="374151"/>
                </a:solidFill>
                <a:effectLst/>
                <a:latin typeface="Söhne"/>
              </a:rPr>
              <a:t>Restaurant</a:t>
            </a:r>
          </a:p>
          <a:p>
            <a:pPr algn="l">
              <a:buFont typeface="+mj-lt"/>
              <a:buAutoNum type="arabicPeriod" startAt="9"/>
            </a:pPr>
            <a:r>
              <a:rPr lang="en-US" sz="2400" b="0" i="0" dirty="0">
                <a:solidFill>
                  <a:srgbClr val="374151"/>
                </a:solidFill>
                <a:effectLst/>
                <a:latin typeface="Söhne"/>
              </a:rPr>
              <a:t>Hotel</a:t>
            </a:r>
          </a:p>
          <a:p>
            <a:pPr marL="0" indent="0" algn="l">
              <a:buNone/>
            </a:pPr>
            <a:endParaRPr lang="en-US" sz="2400" b="0" i="0" dirty="0">
              <a:solidFill>
                <a:srgbClr val="374151"/>
              </a:solidFill>
              <a:effectLst/>
              <a:latin typeface="Söhne"/>
            </a:endParaRPr>
          </a:p>
        </p:txBody>
      </p:sp>
    </p:spTree>
    <p:extLst>
      <p:ext uri="{BB962C8B-B14F-4D97-AF65-F5344CB8AC3E}">
        <p14:creationId xmlns:p14="http://schemas.microsoft.com/office/powerpoint/2010/main" val="140505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CLASSES</a:t>
            </a:r>
            <a:endParaRPr lang="en-IN" dirty="0"/>
          </a:p>
        </p:txBody>
      </p:sp>
      <p:sp>
        <p:nvSpPr>
          <p:cNvPr id="3" name="Content Placeholder 2"/>
          <p:cNvSpPr>
            <a:spLocks noGrp="1"/>
          </p:cNvSpPr>
          <p:nvPr>
            <p:ph idx="1"/>
          </p:nvPr>
        </p:nvSpPr>
        <p:spPr>
          <a:xfrm>
            <a:off x="204601" y="1362636"/>
            <a:ext cx="11646740" cy="5342964"/>
          </a:xfrm>
        </p:spPr>
        <p:txBody>
          <a:bodyPr>
            <a:normAutofit fontScale="92500" lnSpcReduction="10000"/>
          </a:bodyPr>
          <a:lstStyle/>
          <a:p>
            <a:pPr marL="0" indent="0">
              <a:buNone/>
            </a:pPr>
            <a:r>
              <a:rPr lang="en-US" sz="2200" u="sng" dirty="0">
                <a:solidFill>
                  <a:srgbClr val="00B050"/>
                </a:solidFill>
                <a:latin typeface="Arial Narrow" panose="020B0606020202030204" pitchFamily="34" charset="0"/>
              </a:rPr>
              <a:t>1.  Restaurant Class:</a:t>
            </a:r>
            <a:r>
              <a:rPr lang="en-US" sz="2200" dirty="0">
                <a:solidFill>
                  <a:srgbClr val="00B050"/>
                </a:solidFill>
                <a:latin typeface="Arial Narrow" panose="020B0606020202030204" pitchFamily="34" charset="0"/>
              </a:rPr>
              <a:t> </a:t>
            </a:r>
          </a:p>
          <a:p>
            <a:pPr marL="457200" indent="-457200">
              <a:buAutoNum type="arabicPeriod"/>
            </a:pPr>
            <a:r>
              <a:rPr lang="en-US" sz="2200" dirty="0">
                <a:latin typeface="Arial Narrow" panose="020B0606020202030204" pitchFamily="34" charset="0"/>
              </a:rPr>
              <a:t>The Restaurant class represents a restaurant in the hotel. It has data members for the restaurant's name, floor number, menu items, and their corresponding prices.</a:t>
            </a:r>
          </a:p>
          <a:p>
            <a:pPr marL="457200" indent="-457200">
              <a:buAutoNum type="arabicPeriod"/>
            </a:pPr>
            <a:r>
              <a:rPr lang="en-US" sz="2200" dirty="0">
                <a:latin typeface="Arial Narrow" panose="020B0606020202030204" pitchFamily="34" charset="0"/>
              </a:rPr>
              <a:t> The class provides a constructor to initialize the restaurant's name and floor number. It also has methods to display the menu and take the customer's order. </a:t>
            </a:r>
          </a:p>
          <a:p>
            <a:pPr marL="457200" indent="-457200">
              <a:buAutoNum type="arabicPeriod"/>
            </a:pPr>
            <a:r>
              <a:rPr lang="en-US" sz="2200" dirty="0">
                <a:latin typeface="Arial Narrow" panose="020B0606020202030204" pitchFamily="34" charset="0"/>
              </a:rPr>
              <a:t>The menu items and prices are pre-defined and not customizable in this implementation. </a:t>
            </a:r>
          </a:p>
          <a:p>
            <a:pPr marL="0" indent="0">
              <a:buNone/>
            </a:pPr>
            <a:endParaRPr lang="en-IN" sz="2400" dirty="0">
              <a:latin typeface="Arial Narrow" panose="020B0606020202030204" pitchFamily="34" charset="0"/>
            </a:endParaRPr>
          </a:p>
          <a:p>
            <a:pPr marL="0" indent="0">
              <a:buNone/>
            </a:pPr>
            <a:r>
              <a:rPr lang="en-IN" sz="2200" u="sng" dirty="0">
                <a:solidFill>
                  <a:srgbClr val="00B050"/>
                </a:solidFill>
                <a:latin typeface="Arial Narrow" panose="020B0606020202030204" pitchFamily="34" charset="0"/>
              </a:rPr>
              <a:t>2. </a:t>
            </a:r>
            <a:r>
              <a:rPr lang="en-US" sz="2200" u="sng" dirty="0">
                <a:solidFill>
                  <a:srgbClr val="00B050"/>
                </a:solidFill>
                <a:latin typeface="Arial Narrow" panose="020B0606020202030204" pitchFamily="34" charset="0"/>
              </a:rPr>
              <a:t>Guest Class:</a:t>
            </a:r>
          </a:p>
          <a:p>
            <a:pPr marL="457200" indent="-457200">
              <a:buFont typeface="+mj-lt"/>
              <a:buAutoNum type="arabicPeriod"/>
            </a:pPr>
            <a:r>
              <a:rPr lang="en-US" sz="2200" dirty="0">
                <a:latin typeface="Arial Narrow" panose="020B0606020202030204" pitchFamily="34" charset="0"/>
              </a:rPr>
              <a:t>The Guest class represents a guest staying in the hotel. </a:t>
            </a:r>
          </a:p>
          <a:p>
            <a:pPr marL="457200" indent="-457200">
              <a:buFont typeface="+mj-lt"/>
              <a:buAutoNum type="arabicPeriod"/>
            </a:pPr>
            <a:r>
              <a:rPr lang="en-US" sz="2200" dirty="0">
                <a:latin typeface="Arial Narrow" panose="020B0606020202030204" pitchFamily="34" charset="0"/>
              </a:rPr>
              <a:t>It has data members for the guest's name and Aadhar number. </a:t>
            </a:r>
          </a:p>
          <a:p>
            <a:pPr marL="457200" indent="-457200">
              <a:buFont typeface="+mj-lt"/>
              <a:buAutoNum type="arabicPeriod"/>
            </a:pPr>
            <a:r>
              <a:rPr lang="en-US" sz="2200" dirty="0">
                <a:latin typeface="Arial Narrow" panose="020B0606020202030204" pitchFamily="34" charset="0"/>
              </a:rPr>
              <a:t>The class provides two constructors, one default constructor, and another parameterized constructor to set the guest's name and Aadhar number. </a:t>
            </a:r>
          </a:p>
          <a:p>
            <a:pPr marL="457200" indent="-457200">
              <a:buFont typeface="+mj-lt"/>
              <a:buAutoNum type="arabicPeriod"/>
            </a:pPr>
            <a:r>
              <a:rPr lang="en-US" sz="2200" dirty="0">
                <a:latin typeface="Arial Narrow" panose="020B0606020202030204" pitchFamily="34" charset="0"/>
              </a:rPr>
              <a:t>The class also includes methods to get the guest's name and Aadhar number, as well as to set the Aadhar number with validation for the correct length.</a:t>
            </a:r>
            <a:endParaRPr lang="en-IN" sz="2200" dirty="0">
              <a:latin typeface="Arial Narrow" panose="020B0606020202030204" pitchFamily="34" charset="0"/>
            </a:endParaRPr>
          </a:p>
        </p:txBody>
      </p:sp>
    </p:spTree>
    <p:extLst>
      <p:ext uri="{BB962C8B-B14F-4D97-AF65-F5344CB8AC3E}">
        <p14:creationId xmlns:p14="http://schemas.microsoft.com/office/powerpoint/2010/main" val="229377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930" y="1362636"/>
            <a:ext cx="11637776" cy="4903693"/>
          </a:xfrm>
        </p:spPr>
        <p:txBody>
          <a:bodyPr>
            <a:normAutofit fontScale="77500" lnSpcReduction="20000"/>
          </a:bodyPr>
          <a:lstStyle/>
          <a:p>
            <a:pPr marL="0" indent="0">
              <a:buNone/>
            </a:pPr>
            <a:r>
              <a:rPr lang="en-US" sz="2900" u="sng" dirty="0">
                <a:solidFill>
                  <a:srgbClr val="00B050"/>
                </a:solidFill>
                <a:latin typeface="Arial Narrow" panose="020B0606020202030204" pitchFamily="34" charset="0"/>
              </a:rPr>
              <a:t>3. Room Class:</a:t>
            </a:r>
            <a:endParaRPr lang="en-US" sz="2900" dirty="0">
              <a:latin typeface="Arial Narrow" panose="020B0606020202030204" pitchFamily="34" charset="0"/>
            </a:endParaRPr>
          </a:p>
          <a:p>
            <a:pPr marL="514350" indent="-514350">
              <a:buFont typeface="+mj-lt"/>
              <a:buAutoNum type="arabicPeriod"/>
            </a:pPr>
            <a:r>
              <a:rPr lang="en-US" sz="2900" dirty="0">
                <a:latin typeface="Arial Narrow" panose="020B0606020202030204" pitchFamily="34" charset="0"/>
              </a:rPr>
              <a:t>The Room class is an abstract base class representing a room in the hotel. </a:t>
            </a:r>
          </a:p>
          <a:p>
            <a:pPr marL="514350" indent="-514350">
              <a:buFont typeface="+mj-lt"/>
              <a:buAutoNum type="arabicPeriod"/>
            </a:pPr>
            <a:r>
              <a:rPr lang="en-US" sz="2900" dirty="0">
                <a:latin typeface="Arial Narrow" panose="020B0606020202030204" pitchFamily="34" charset="0"/>
              </a:rPr>
              <a:t>It has data members for the room number, price, availability status, special features, number of features, and room type.</a:t>
            </a:r>
          </a:p>
          <a:p>
            <a:pPr marL="514350" indent="-514350">
              <a:buFont typeface="+mj-lt"/>
              <a:buAutoNum type="arabicPeriod"/>
            </a:pPr>
            <a:r>
              <a:rPr lang="en-US" sz="2900" dirty="0">
                <a:latin typeface="Arial Narrow" panose="020B0606020202030204" pitchFamily="34" charset="0"/>
              </a:rPr>
              <a:t>The class includes a constructor to initialize the room's number, price, and type, along with methods to get the room number, price, availability, and room type. </a:t>
            </a:r>
          </a:p>
          <a:p>
            <a:pPr marL="514350" indent="-514350">
              <a:buFont typeface="+mj-lt"/>
              <a:buAutoNum type="arabicPeriod"/>
            </a:pPr>
            <a:r>
              <a:rPr lang="en-US" sz="2900" dirty="0">
                <a:latin typeface="Arial Narrow" panose="020B0606020202030204" pitchFamily="34" charset="0"/>
              </a:rPr>
              <a:t>It also has a virtual method </a:t>
            </a:r>
            <a:r>
              <a:rPr lang="en-US" sz="2900" dirty="0" err="1">
                <a:latin typeface="Arial Narrow" panose="020B0606020202030204" pitchFamily="34" charset="0"/>
              </a:rPr>
              <a:t>displayFeatures</a:t>
            </a:r>
            <a:r>
              <a:rPr lang="en-US" sz="2900" dirty="0">
                <a:latin typeface="Arial Narrow" panose="020B0606020202030204" pitchFamily="34" charset="0"/>
              </a:rPr>
              <a:t>() to display the special features of a room.</a:t>
            </a:r>
          </a:p>
          <a:p>
            <a:pPr marL="0" indent="0">
              <a:buNone/>
            </a:pPr>
            <a:endParaRPr lang="en-US" sz="2900" dirty="0">
              <a:latin typeface="Arial Narrow" panose="020B0606020202030204" pitchFamily="34" charset="0"/>
            </a:endParaRPr>
          </a:p>
          <a:p>
            <a:pPr marL="0" indent="0">
              <a:buNone/>
            </a:pPr>
            <a:r>
              <a:rPr lang="en-US" sz="2900" u="sng" dirty="0">
                <a:solidFill>
                  <a:srgbClr val="00B050"/>
                </a:solidFill>
                <a:latin typeface="Arial Narrow" panose="020B0606020202030204" pitchFamily="34" charset="0"/>
              </a:rPr>
              <a:t>4. Single Room Class:</a:t>
            </a:r>
          </a:p>
          <a:p>
            <a:pPr marL="514350" indent="-514350">
              <a:buFont typeface="+mj-lt"/>
              <a:buAutoNum type="arabicPeriod"/>
            </a:pPr>
            <a:r>
              <a:rPr lang="en-US" sz="2900" dirty="0">
                <a:latin typeface="Arial Narrow" panose="020B0606020202030204" pitchFamily="34" charset="0"/>
              </a:rPr>
              <a:t>The </a:t>
            </a:r>
            <a:r>
              <a:rPr lang="en-US" sz="2900" dirty="0" err="1">
                <a:latin typeface="Arial Narrow" panose="020B0606020202030204" pitchFamily="34" charset="0"/>
              </a:rPr>
              <a:t>SingleRoom</a:t>
            </a:r>
            <a:r>
              <a:rPr lang="en-US" sz="2900" dirty="0">
                <a:latin typeface="Arial Narrow" panose="020B0606020202030204" pitchFamily="34" charset="0"/>
              </a:rPr>
              <a:t> class is a derived class from the Room class, representing a single occupancy room in the hotel.</a:t>
            </a:r>
          </a:p>
          <a:p>
            <a:pPr marL="514350" indent="-514350">
              <a:buFont typeface="+mj-lt"/>
              <a:buAutoNum type="arabicPeriod"/>
            </a:pPr>
            <a:r>
              <a:rPr lang="en-US" sz="2900" dirty="0">
                <a:latin typeface="Arial Narrow" panose="020B0606020202030204" pitchFamily="34" charset="0"/>
              </a:rPr>
              <a:t>It inherits the data members and methods from the Room class and provides a constructor to initialize the room with special features like AC and TV.</a:t>
            </a:r>
            <a:endParaRPr lang="en-IN" sz="2900" dirty="0">
              <a:latin typeface="Arial Narrow" panose="020B0606020202030204" pitchFamily="34" charset="0"/>
            </a:endParaRPr>
          </a:p>
        </p:txBody>
      </p:sp>
    </p:spTree>
    <p:extLst>
      <p:ext uri="{BB962C8B-B14F-4D97-AF65-F5344CB8AC3E}">
        <p14:creationId xmlns:p14="http://schemas.microsoft.com/office/powerpoint/2010/main" val="304908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354" y="1389528"/>
            <a:ext cx="11691564" cy="5190565"/>
          </a:xfrm>
        </p:spPr>
        <p:txBody>
          <a:bodyPr>
            <a:normAutofit fontScale="92500" lnSpcReduction="20000"/>
          </a:bodyPr>
          <a:lstStyle/>
          <a:p>
            <a:pPr marL="0" indent="0">
              <a:buNone/>
            </a:pPr>
            <a:r>
              <a:rPr lang="en-US" sz="1900" u="sng" dirty="0">
                <a:solidFill>
                  <a:srgbClr val="00B050"/>
                </a:solidFill>
                <a:latin typeface="Arial Narrow" panose="020B0606020202030204" pitchFamily="34" charset="0"/>
              </a:rPr>
              <a:t>5. Double Room Class:</a:t>
            </a:r>
          </a:p>
          <a:p>
            <a:pPr marL="457200" indent="-457200">
              <a:buFont typeface="+mj-lt"/>
              <a:buAutoNum type="arabicPeriod"/>
            </a:pPr>
            <a:r>
              <a:rPr lang="en-US" sz="1900" dirty="0">
                <a:latin typeface="Arial Narrow" panose="020B0606020202030204" pitchFamily="34" charset="0"/>
              </a:rPr>
              <a:t>The </a:t>
            </a:r>
            <a:r>
              <a:rPr lang="en-US" sz="1900" dirty="0" err="1">
                <a:latin typeface="Arial Narrow" panose="020B0606020202030204" pitchFamily="34" charset="0"/>
              </a:rPr>
              <a:t>DoubleRoom</a:t>
            </a:r>
            <a:r>
              <a:rPr lang="en-US" sz="1900" dirty="0">
                <a:latin typeface="Arial Narrow" panose="020B0606020202030204" pitchFamily="34" charset="0"/>
              </a:rPr>
              <a:t> class is another derived class from the Room class, representing a double occupancy room in the hotel. </a:t>
            </a:r>
          </a:p>
          <a:p>
            <a:pPr marL="457200" indent="-457200">
              <a:buFont typeface="+mj-lt"/>
              <a:buAutoNum type="arabicPeriod"/>
            </a:pPr>
            <a:r>
              <a:rPr lang="en-US" sz="1900" dirty="0">
                <a:latin typeface="Arial Narrow" panose="020B0606020202030204" pitchFamily="34" charset="0"/>
              </a:rPr>
              <a:t>It inherits the data members and methods from the Room class and provides a constructor to initialize the room with additional special features like AC, TV, and a mini-bar.</a:t>
            </a:r>
          </a:p>
          <a:p>
            <a:pPr marL="0" indent="0">
              <a:buNone/>
            </a:pPr>
            <a:endParaRPr lang="en-US" sz="1900" dirty="0">
              <a:latin typeface="Arial Narrow" panose="020B0606020202030204" pitchFamily="34" charset="0"/>
            </a:endParaRPr>
          </a:p>
          <a:p>
            <a:pPr marL="0" indent="0">
              <a:buNone/>
            </a:pPr>
            <a:r>
              <a:rPr lang="en-US" sz="1900" u="sng" dirty="0">
                <a:solidFill>
                  <a:srgbClr val="00B050"/>
                </a:solidFill>
                <a:latin typeface="Arial Narrow" panose="020B0606020202030204" pitchFamily="34" charset="0"/>
              </a:rPr>
              <a:t>6. Suite Class:</a:t>
            </a:r>
          </a:p>
          <a:p>
            <a:pPr marL="457200" indent="-457200">
              <a:buFont typeface="+mj-lt"/>
              <a:buAutoNum type="arabicPeriod"/>
            </a:pPr>
            <a:r>
              <a:rPr lang="en-US" sz="1900" dirty="0">
                <a:latin typeface="Arial Narrow" panose="020B0606020202030204" pitchFamily="34" charset="0"/>
              </a:rPr>
              <a:t>The Suite class is another derived class from the Room class, representing a luxurious suite in the hotel.</a:t>
            </a:r>
          </a:p>
          <a:p>
            <a:pPr marL="457200" indent="-457200">
              <a:buFont typeface="+mj-lt"/>
              <a:buAutoNum type="arabicPeriod"/>
            </a:pPr>
            <a:r>
              <a:rPr lang="en-US" sz="1900" dirty="0">
                <a:latin typeface="Arial Narrow" panose="020B0606020202030204" pitchFamily="34" charset="0"/>
              </a:rPr>
              <a:t>It inherits the data members and methods from the Room class and provides a constructor to initialize the suite with all the special features like AC, TV, mini-bar, and a Jacuzzi.</a:t>
            </a:r>
          </a:p>
          <a:p>
            <a:pPr marL="0" indent="0">
              <a:buNone/>
            </a:pPr>
            <a:endParaRPr lang="en-US" sz="1900" dirty="0">
              <a:latin typeface="Arial Narrow" panose="020B0606020202030204" pitchFamily="34" charset="0"/>
            </a:endParaRPr>
          </a:p>
          <a:p>
            <a:pPr marL="0" indent="0">
              <a:buNone/>
            </a:pPr>
            <a:r>
              <a:rPr lang="en-US" sz="1900" u="sng" dirty="0">
                <a:solidFill>
                  <a:srgbClr val="00B050"/>
                </a:solidFill>
                <a:latin typeface="Arial Narrow" panose="020B0606020202030204" pitchFamily="34" charset="0"/>
              </a:rPr>
              <a:t>7. Employee Class:</a:t>
            </a:r>
          </a:p>
          <a:p>
            <a:pPr marL="457200" indent="-457200">
              <a:buFont typeface="+mj-lt"/>
              <a:buAutoNum type="arabicPeriod"/>
            </a:pPr>
            <a:r>
              <a:rPr lang="en-US" sz="1900" dirty="0">
                <a:latin typeface="Arial Narrow" panose="020B0606020202030204" pitchFamily="34" charset="0"/>
              </a:rPr>
              <a:t>The Employee class is an abstract base class representing an employee in the hotel. </a:t>
            </a:r>
          </a:p>
          <a:p>
            <a:pPr marL="457200" indent="-457200">
              <a:buFont typeface="+mj-lt"/>
              <a:buAutoNum type="arabicPeriod"/>
            </a:pPr>
            <a:r>
              <a:rPr lang="en-US" sz="1900" dirty="0">
                <a:latin typeface="Arial Narrow" panose="020B0606020202030204" pitchFamily="34" charset="0"/>
              </a:rPr>
              <a:t>It has data members for the employee's name and employee ID. The class includes a constructor to set the employee's name and ID. </a:t>
            </a:r>
          </a:p>
          <a:p>
            <a:pPr marL="457200" indent="-457200">
              <a:buFont typeface="+mj-lt"/>
              <a:buAutoNum type="arabicPeriod"/>
            </a:pPr>
            <a:r>
              <a:rPr lang="en-US" sz="1900" dirty="0">
                <a:latin typeface="Arial Narrow" panose="020B0606020202030204" pitchFamily="34" charset="0"/>
              </a:rPr>
              <a:t>It also has a pure virtual method work() which represents the employee's job responsibilities.</a:t>
            </a:r>
            <a:endParaRPr lang="en-IN" sz="1900" dirty="0">
              <a:latin typeface="Arial Narrow" panose="020B0606020202030204" pitchFamily="34" charset="0"/>
            </a:endParaRPr>
          </a:p>
        </p:txBody>
      </p:sp>
    </p:spTree>
    <p:extLst>
      <p:ext uri="{BB962C8B-B14F-4D97-AF65-F5344CB8AC3E}">
        <p14:creationId xmlns:p14="http://schemas.microsoft.com/office/powerpoint/2010/main" val="114573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388" y="1371599"/>
            <a:ext cx="11754318" cy="5271247"/>
          </a:xfrm>
        </p:spPr>
        <p:txBody>
          <a:bodyPr>
            <a:normAutofit fontScale="85000" lnSpcReduction="10000"/>
          </a:bodyPr>
          <a:lstStyle/>
          <a:p>
            <a:pPr marL="0" indent="0">
              <a:buNone/>
            </a:pPr>
            <a:r>
              <a:rPr lang="en-IN" u="sng" dirty="0">
                <a:solidFill>
                  <a:srgbClr val="00B050"/>
                </a:solidFill>
                <a:latin typeface="Arial Narrow" panose="020B0606020202030204" pitchFamily="34" charset="0"/>
              </a:rPr>
              <a:t>8. </a:t>
            </a:r>
            <a:r>
              <a:rPr lang="en-US" u="sng" dirty="0">
                <a:solidFill>
                  <a:srgbClr val="00B050"/>
                </a:solidFill>
                <a:latin typeface="Arial Narrow" panose="020B0606020202030204" pitchFamily="34" charset="0"/>
              </a:rPr>
              <a:t>Receptionist Class:</a:t>
            </a:r>
          </a:p>
          <a:p>
            <a:pPr>
              <a:buFont typeface="+mj-lt"/>
              <a:buAutoNum type="arabicPeriod"/>
            </a:pPr>
            <a:r>
              <a:rPr lang="en-US" dirty="0">
                <a:latin typeface="Arial Narrow" panose="020B0606020202030204" pitchFamily="34" charset="0"/>
              </a:rPr>
              <a:t>The Receptionist class is a derived class from the Employee class, representing a receptionist at the hotel. </a:t>
            </a:r>
          </a:p>
          <a:p>
            <a:pPr>
              <a:buFont typeface="+mj-lt"/>
              <a:buAutoNum type="arabicPeriod"/>
            </a:pPr>
            <a:r>
              <a:rPr lang="en-US" dirty="0">
                <a:latin typeface="Arial Narrow" panose="020B0606020202030204" pitchFamily="34" charset="0"/>
              </a:rPr>
              <a:t>It inherits the data members and methods from the Employee class and provides an implementation for the work() method to handle guest check-ins and check-outs.</a:t>
            </a:r>
          </a:p>
          <a:p>
            <a:pPr>
              <a:buFont typeface="+mj-lt"/>
              <a:buAutoNum type="arabicPeriod"/>
            </a:pPr>
            <a:endParaRPr lang="en-US" dirty="0">
              <a:latin typeface="Arial Narrow" panose="020B0606020202030204" pitchFamily="34" charset="0"/>
            </a:endParaRPr>
          </a:p>
          <a:p>
            <a:pPr marL="0" indent="0">
              <a:buNone/>
            </a:pPr>
            <a:r>
              <a:rPr lang="en-US" u="sng" dirty="0">
                <a:solidFill>
                  <a:srgbClr val="00B050"/>
                </a:solidFill>
                <a:latin typeface="Arial Narrow" panose="020B0606020202030204" pitchFamily="34" charset="0"/>
              </a:rPr>
              <a:t>9. Housekeeping Class:</a:t>
            </a:r>
          </a:p>
          <a:p>
            <a:pPr>
              <a:buFont typeface="+mj-lt"/>
              <a:buAutoNum type="arabicPeriod"/>
            </a:pPr>
            <a:r>
              <a:rPr lang="en-US" dirty="0">
                <a:latin typeface="Arial Narrow" panose="020B0606020202030204" pitchFamily="34" charset="0"/>
              </a:rPr>
              <a:t>The Housekeeping class is a derived class from the Employee class, representing a housekeeping staff at the hotel.</a:t>
            </a:r>
          </a:p>
          <a:p>
            <a:pPr>
              <a:buFont typeface="+mj-lt"/>
              <a:buAutoNum type="arabicPeriod"/>
            </a:pPr>
            <a:r>
              <a:rPr lang="en-US" dirty="0">
                <a:latin typeface="Arial Narrow" panose="020B0606020202030204" pitchFamily="34" charset="0"/>
              </a:rPr>
              <a:t>It inherits the data members and methods from the Employee class and provides an implementation for the work() method to handle cleaning the rooms.</a:t>
            </a:r>
          </a:p>
          <a:p>
            <a:pPr>
              <a:buFont typeface="+mj-lt"/>
              <a:buAutoNum type="arabicPeriod"/>
            </a:pPr>
            <a:endParaRPr lang="en-US" dirty="0">
              <a:latin typeface="Arial Narrow" panose="020B0606020202030204" pitchFamily="34" charset="0"/>
            </a:endParaRPr>
          </a:p>
          <a:p>
            <a:pPr marL="0" indent="0">
              <a:buNone/>
            </a:pPr>
            <a:r>
              <a:rPr lang="en-US" u="sng" dirty="0">
                <a:solidFill>
                  <a:srgbClr val="00B050"/>
                </a:solidFill>
                <a:latin typeface="Arial Narrow" panose="020B0606020202030204" pitchFamily="34" charset="0"/>
              </a:rPr>
              <a:t>10. Manager Class:</a:t>
            </a:r>
          </a:p>
          <a:p>
            <a:pPr>
              <a:buFont typeface="+mj-lt"/>
              <a:buAutoNum type="arabicPeriod"/>
            </a:pPr>
            <a:r>
              <a:rPr lang="en-US" dirty="0">
                <a:latin typeface="Arial Narrow" panose="020B0606020202030204" pitchFamily="34" charset="0"/>
              </a:rPr>
              <a:t>The Manager class is a derived class from the Employee class, representing a manager at the hotel.</a:t>
            </a:r>
          </a:p>
          <a:p>
            <a:pPr>
              <a:buFont typeface="+mj-lt"/>
              <a:buAutoNum type="arabicPeriod"/>
            </a:pPr>
            <a:r>
              <a:rPr lang="en-US" dirty="0">
                <a:latin typeface="Arial Narrow" panose="020B0606020202030204" pitchFamily="34" charset="0"/>
              </a:rPr>
              <a:t>It inherits the data members and methods from the Employee class and provides an implementation for the work() method to manage hotel operations.</a:t>
            </a:r>
          </a:p>
          <a:p>
            <a:pPr>
              <a:buFont typeface="+mj-lt"/>
              <a:buAutoNum type="arabicPeriod"/>
            </a:pPr>
            <a:endParaRPr lang="en-US" dirty="0">
              <a:latin typeface="Arial Narrow" panose="020B0606020202030204" pitchFamily="34" charset="0"/>
            </a:endParaRPr>
          </a:p>
          <a:p>
            <a:pPr marL="0" indent="0">
              <a:buNone/>
            </a:pPr>
            <a:r>
              <a:rPr lang="en-US" u="sng" dirty="0">
                <a:solidFill>
                  <a:srgbClr val="00B050"/>
                </a:solidFill>
                <a:latin typeface="Arial Narrow" panose="020B0606020202030204" pitchFamily="34" charset="0"/>
              </a:rPr>
              <a:t>11. Bellboy Class:</a:t>
            </a:r>
          </a:p>
          <a:p>
            <a:pPr>
              <a:buFont typeface="+mj-lt"/>
              <a:buAutoNum type="arabicPeriod"/>
            </a:pPr>
            <a:r>
              <a:rPr lang="en-US" dirty="0">
                <a:latin typeface="Arial Narrow" panose="020B0606020202030204" pitchFamily="34" charset="0"/>
              </a:rPr>
              <a:t>The Bellboy class is a derived class from the Employee class, representing a bellboy at the hotel. </a:t>
            </a:r>
          </a:p>
          <a:p>
            <a:pPr>
              <a:buFont typeface="+mj-lt"/>
              <a:buAutoNum type="arabicPeriod"/>
            </a:pPr>
            <a:r>
              <a:rPr lang="en-US" dirty="0">
                <a:latin typeface="Arial Narrow" panose="020B0606020202030204" pitchFamily="34" charset="0"/>
              </a:rPr>
              <a:t>It inherits the data members and methods from the Employee class and provides an implementation for the work() method to assist guests with their luggage.</a:t>
            </a:r>
            <a:endParaRPr lang="en-IN" dirty="0">
              <a:latin typeface="Arial Narrow" panose="020B0606020202030204" pitchFamily="34" charset="0"/>
            </a:endParaRPr>
          </a:p>
        </p:txBody>
      </p:sp>
    </p:spTree>
    <p:extLst>
      <p:ext uri="{BB962C8B-B14F-4D97-AF65-F5344CB8AC3E}">
        <p14:creationId xmlns:p14="http://schemas.microsoft.com/office/powerpoint/2010/main" val="314762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71" y="1353670"/>
            <a:ext cx="11861894" cy="5504329"/>
          </a:xfrm>
        </p:spPr>
        <p:txBody>
          <a:bodyPr>
            <a:normAutofit fontScale="85000" lnSpcReduction="20000"/>
          </a:bodyPr>
          <a:lstStyle/>
          <a:p>
            <a:pPr marL="0" indent="0">
              <a:buNone/>
            </a:pPr>
            <a:r>
              <a:rPr lang="en-IN" u="sng" dirty="0">
                <a:solidFill>
                  <a:srgbClr val="00B050"/>
                </a:solidFill>
                <a:latin typeface="Arial Narrow" panose="020B0606020202030204" pitchFamily="34" charset="0"/>
              </a:rPr>
              <a:t>12.</a:t>
            </a:r>
            <a:r>
              <a:rPr lang="en-US" u="sng" dirty="0">
                <a:solidFill>
                  <a:srgbClr val="00B050"/>
                </a:solidFill>
                <a:latin typeface="Arial Narrow" panose="020B0606020202030204" pitchFamily="34" charset="0"/>
              </a:rPr>
              <a:t> Chef Class:</a:t>
            </a:r>
          </a:p>
          <a:p>
            <a:pPr>
              <a:buFont typeface="+mj-lt"/>
              <a:buAutoNum type="arabicPeriod"/>
            </a:pPr>
            <a:r>
              <a:rPr lang="en-US" dirty="0">
                <a:latin typeface="Arial Narrow" panose="020B0606020202030204" pitchFamily="34" charset="0"/>
              </a:rPr>
              <a:t>The Chef class is a derived class from the Employee class, representing a chef at the hotel. </a:t>
            </a:r>
          </a:p>
          <a:p>
            <a:pPr>
              <a:buFont typeface="+mj-lt"/>
              <a:buAutoNum type="arabicPeriod"/>
            </a:pPr>
            <a:r>
              <a:rPr lang="en-US" dirty="0">
                <a:latin typeface="Arial Narrow" panose="020B0606020202030204" pitchFamily="34" charset="0"/>
              </a:rPr>
              <a:t>It inherits the data members and methods from the Employee class and provides an implementation for the work() method to prepare delicious meals in the kitchen.</a:t>
            </a:r>
          </a:p>
          <a:p>
            <a:pPr marL="0" indent="0">
              <a:buNone/>
            </a:pPr>
            <a:endParaRPr lang="en-US" dirty="0">
              <a:latin typeface="Arial Narrow" panose="020B0606020202030204" pitchFamily="34" charset="0"/>
            </a:endParaRPr>
          </a:p>
          <a:p>
            <a:pPr marL="0" indent="0">
              <a:buNone/>
            </a:pPr>
            <a:r>
              <a:rPr lang="en-US" u="sng" dirty="0">
                <a:solidFill>
                  <a:srgbClr val="00B050"/>
                </a:solidFill>
                <a:latin typeface="Arial Narrow" panose="020B0606020202030204" pitchFamily="34" charset="0"/>
              </a:rPr>
              <a:t>13. Reservation Class:</a:t>
            </a:r>
          </a:p>
          <a:p>
            <a:pPr>
              <a:buFont typeface="+mj-lt"/>
              <a:buAutoNum type="arabicPeriod"/>
            </a:pPr>
            <a:r>
              <a:rPr lang="en-US" dirty="0">
                <a:latin typeface="Arial Narrow" panose="020B0606020202030204" pitchFamily="34" charset="0"/>
              </a:rPr>
              <a:t>The Reservation class represents a reservation made by a guest for a room in the hotel. </a:t>
            </a:r>
          </a:p>
          <a:p>
            <a:pPr>
              <a:buFont typeface="+mj-lt"/>
              <a:buAutoNum type="arabicPeriod"/>
            </a:pPr>
            <a:r>
              <a:rPr lang="en-US" dirty="0">
                <a:latin typeface="Arial Narrow" panose="020B0606020202030204" pitchFamily="34" charset="0"/>
              </a:rPr>
              <a:t>It has data members for the room, guest, and the duration of stay. The class provides a constructor to initialize the reservation with a room, guest, and duration.</a:t>
            </a:r>
          </a:p>
          <a:p>
            <a:pPr marL="0" indent="0">
              <a:buNone/>
            </a:pPr>
            <a:r>
              <a:rPr lang="en-US" dirty="0">
                <a:latin typeface="Arial Narrow" panose="020B0606020202030204" pitchFamily="34" charset="0"/>
              </a:rPr>
              <a:t> </a:t>
            </a:r>
          </a:p>
          <a:p>
            <a:pPr marL="0" indent="0">
              <a:buNone/>
            </a:pPr>
            <a:r>
              <a:rPr lang="en-IN" u="sng" dirty="0">
                <a:solidFill>
                  <a:srgbClr val="00B050"/>
                </a:solidFill>
                <a:latin typeface="Arial Narrow" panose="020B0606020202030204" pitchFamily="34" charset="0"/>
              </a:rPr>
              <a:t>14. </a:t>
            </a:r>
            <a:r>
              <a:rPr lang="en-US" u="sng" dirty="0">
                <a:solidFill>
                  <a:srgbClr val="00B050"/>
                </a:solidFill>
                <a:latin typeface="Arial Narrow" panose="020B0606020202030204" pitchFamily="34" charset="0"/>
              </a:rPr>
              <a:t>Bill Class:</a:t>
            </a:r>
          </a:p>
          <a:p>
            <a:pPr>
              <a:buFont typeface="+mj-lt"/>
              <a:buAutoNum type="arabicPeriod"/>
            </a:pPr>
            <a:r>
              <a:rPr lang="en-US" dirty="0">
                <a:latin typeface="Arial Narrow" panose="020B0606020202030204" pitchFamily="34" charset="0"/>
              </a:rPr>
              <a:t>The Bill class represents a bill for a reservation at the hotel. </a:t>
            </a:r>
          </a:p>
          <a:p>
            <a:pPr>
              <a:buFont typeface="+mj-lt"/>
              <a:buAutoNum type="arabicPeriod"/>
            </a:pPr>
            <a:r>
              <a:rPr lang="en-US" dirty="0">
                <a:latin typeface="Arial Narrow" panose="020B0606020202030204" pitchFamily="34" charset="0"/>
              </a:rPr>
              <a:t>It has data members for the total amount and a status indicating whether the bill has been paid. The class provides a constructor to initialize the bill with the total amount and methods to get the total amount and payment status. </a:t>
            </a:r>
          </a:p>
          <a:p>
            <a:pPr>
              <a:buFont typeface="+mj-lt"/>
              <a:buAutoNum type="arabicPeriod"/>
            </a:pPr>
            <a:r>
              <a:rPr lang="en-US" dirty="0">
                <a:latin typeface="Arial Narrow" panose="020B0606020202030204" pitchFamily="34" charset="0"/>
              </a:rPr>
              <a:t>It also has a method to mark the bill as paid.</a:t>
            </a:r>
          </a:p>
          <a:p>
            <a:pPr marL="0" indent="0">
              <a:buNone/>
            </a:pPr>
            <a:endParaRPr lang="en-US" u="sng" dirty="0">
              <a:solidFill>
                <a:srgbClr val="00B050"/>
              </a:solidFill>
              <a:latin typeface="Arial Narrow" panose="020B0606020202030204" pitchFamily="34" charset="0"/>
            </a:endParaRPr>
          </a:p>
          <a:p>
            <a:pPr marL="0" indent="0">
              <a:buNone/>
            </a:pPr>
            <a:r>
              <a:rPr lang="en-US" u="sng" dirty="0">
                <a:solidFill>
                  <a:srgbClr val="00B050"/>
                </a:solidFill>
                <a:latin typeface="Arial Narrow" panose="020B0606020202030204" pitchFamily="34" charset="0"/>
              </a:rPr>
              <a:t>15. Hotel Class:</a:t>
            </a:r>
          </a:p>
          <a:p>
            <a:pPr>
              <a:buFont typeface="+mj-lt"/>
              <a:buAutoNum type="arabicPeriod"/>
            </a:pPr>
            <a:r>
              <a:rPr lang="en-US" dirty="0">
                <a:latin typeface="Arial Narrow" panose="020B0606020202030204" pitchFamily="34" charset="0"/>
              </a:rPr>
              <a:t>The Hotel class represents a hotel with multiple rooms and employees. It has data members for the hotel's name, arrays of rooms, reservations, employees, and bills, along with counters to keep track of the number of rooms, reservations, employees, and bills. </a:t>
            </a:r>
          </a:p>
          <a:p>
            <a:pPr>
              <a:buFont typeface="+mj-lt"/>
              <a:buAutoNum type="arabicPeriod"/>
            </a:pPr>
            <a:r>
              <a:rPr lang="en-US" dirty="0">
                <a:latin typeface="Arial Narrow" panose="020B0606020202030204" pitchFamily="34" charset="0"/>
              </a:rPr>
              <a:t>The class provides methods to add rooms and employees, display available rooms, book and check-out rooms, display employees, perform employee work, and display customer details.</a:t>
            </a:r>
            <a:r>
              <a:rPr lang="en-IN" dirty="0">
                <a:latin typeface="Arial Narrow" panose="020B0606020202030204" pitchFamily="34" charset="0"/>
              </a:rPr>
              <a:t> </a:t>
            </a:r>
          </a:p>
        </p:txBody>
      </p:sp>
    </p:spTree>
    <p:extLst>
      <p:ext uri="{BB962C8B-B14F-4D97-AF65-F5344CB8AC3E}">
        <p14:creationId xmlns:p14="http://schemas.microsoft.com/office/powerpoint/2010/main" val="76084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OOPS CONCEPTS USED</a:t>
            </a:r>
            <a:endParaRPr lang="en-IN" dirty="0"/>
          </a:p>
        </p:txBody>
      </p:sp>
      <p:sp>
        <p:nvSpPr>
          <p:cNvPr id="3" name="Content Placeholder 2"/>
          <p:cNvSpPr>
            <a:spLocks noGrp="1"/>
          </p:cNvSpPr>
          <p:nvPr>
            <p:ph idx="1"/>
          </p:nvPr>
        </p:nvSpPr>
        <p:spPr>
          <a:xfrm>
            <a:off x="152400" y="1417609"/>
            <a:ext cx="11352212" cy="5149968"/>
          </a:xfrm>
        </p:spPr>
        <p:txBody>
          <a:bodyPr>
            <a:noAutofit/>
          </a:bodyPr>
          <a:lstStyle/>
          <a:p>
            <a:pPr>
              <a:buFont typeface="Arial" panose="020B0604020202020204" pitchFamily="34" charset="0"/>
              <a:buChar char="•"/>
            </a:pPr>
            <a:r>
              <a:rPr lang="en-US" sz="1600" b="1" dirty="0">
                <a:solidFill>
                  <a:srgbClr val="00B050"/>
                </a:solidFill>
                <a:latin typeface="Arial Narrow" panose="020B0606020202030204" pitchFamily="34" charset="0"/>
              </a:rPr>
              <a:t>Classes and Objects</a:t>
            </a:r>
            <a:r>
              <a:rPr lang="en-US" sz="1600" dirty="0">
                <a:solidFill>
                  <a:srgbClr val="00B050"/>
                </a:solidFill>
                <a:latin typeface="Arial Narrow" panose="020B0606020202030204" pitchFamily="34" charset="0"/>
              </a:rPr>
              <a:t>: </a:t>
            </a:r>
            <a:r>
              <a:rPr lang="en-US" sz="1600" dirty="0">
                <a:latin typeface="Arial Narrow" panose="020B0606020202030204" pitchFamily="34" charset="0"/>
              </a:rPr>
              <a:t>Every class in the code represents a blueprint for a specific entity, and objects are instances of these classes. For example, classes like Restaurant, Guest, Room, Employee, Reservation, and Bill define the structure and behavior of corresponding entities, and objects of these classes are created throughout the code to represent individual restaurants, guests, rooms, employees, reservations, and bills.</a:t>
            </a:r>
          </a:p>
          <a:p>
            <a:pPr marL="0" indent="0">
              <a:buNone/>
            </a:pPr>
            <a:endParaRPr lang="en-US" sz="1600" dirty="0">
              <a:latin typeface="Arial Narrow" panose="020B0606020202030204" pitchFamily="34" charset="0"/>
            </a:endParaRPr>
          </a:p>
          <a:p>
            <a:pPr>
              <a:buFont typeface="Arial" panose="020B0604020202020204" pitchFamily="34" charset="0"/>
              <a:buChar char="•"/>
            </a:pPr>
            <a:r>
              <a:rPr lang="en-US" sz="1600" b="1" dirty="0">
                <a:solidFill>
                  <a:srgbClr val="00B050"/>
                </a:solidFill>
                <a:latin typeface="Arial Narrow" panose="020B0606020202030204" pitchFamily="34" charset="0"/>
              </a:rPr>
              <a:t>Inheritance : </a:t>
            </a:r>
            <a:r>
              <a:rPr lang="en-US" sz="1600" dirty="0">
                <a:latin typeface="Arial Narrow" panose="020B0606020202030204" pitchFamily="34" charset="0"/>
              </a:rPr>
              <a:t>Inheritance is used to create specialized classes from a base class. The </a:t>
            </a:r>
            <a:r>
              <a:rPr lang="en-US" sz="1600" dirty="0" err="1">
                <a:latin typeface="Arial Narrow" panose="020B0606020202030204" pitchFamily="34" charset="0"/>
              </a:rPr>
              <a:t>SingleRoom</a:t>
            </a:r>
            <a:r>
              <a:rPr lang="en-US" sz="1600" dirty="0">
                <a:latin typeface="Arial Narrow" panose="020B0606020202030204" pitchFamily="34" charset="0"/>
              </a:rPr>
              <a:t>, </a:t>
            </a:r>
            <a:r>
              <a:rPr lang="en-US" sz="1600" dirty="0" err="1">
                <a:latin typeface="Arial Narrow" panose="020B0606020202030204" pitchFamily="34" charset="0"/>
              </a:rPr>
              <a:t>DoubleRoom</a:t>
            </a:r>
            <a:r>
              <a:rPr lang="en-US" sz="1600" dirty="0">
                <a:latin typeface="Arial Narrow" panose="020B0606020202030204" pitchFamily="34" charset="0"/>
              </a:rPr>
              <a:t>, and Suite classes inherit from the Room class. Similarly, Receptionist, Housekeeping, Manager, Bellboy, and Chef classes inherit from the Employee class. This allows code reusability and a hierarchical organization of classes.</a:t>
            </a:r>
          </a:p>
          <a:p>
            <a:pPr marL="0" indent="0">
              <a:buNone/>
            </a:pPr>
            <a:endParaRPr lang="en-US" sz="1600" dirty="0">
              <a:latin typeface="Arial Narrow" panose="020B0606020202030204" pitchFamily="34" charset="0"/>
            </a:endParaRPr>
          </a:p>
          <a:p>
            <a:pPr>
              <a:buFont typeface="Arial" panose="020B0604020202020204" pitchFamily="34" charset="0"/>
              <a:buChar char="•"/>
            </a:pPr>
            <a:r>
              <a:rPr lang="en-US" sz="1600" dirty="0">
                <a:latin typeface="Arial Narrow" panose="020B0606020202030204" pitchFamily="34" charset="0"/>
              </a:rPr>
              <a:t> </a:t>
            </a:r>
            <a:r>
              <a:rPr lang="en-US" sz="1600" b="1" dirty="0">
                <a:solidFill>
                  <a:srgbClr val="00B050"/>
                </a:solidFill>
                <a:latin typeface="Arial Narrow" panose="020B0606020202030204" pitchFamily="34" charset="0"/>
              </a:rPr>
              <a:t>Encapsulation</a:t>
            </a:r>
            <a:r>
              <a:rPr lang="en-US" sz="1600" dirty="0">
                <a:solidFill>
                  <a:srgbClr val="00B050"/>
                </a:solidFill>
                <a:latin typeface="Arial Narrow" panose="020B0606020202030204" pitchFamily="34" charset="0"/>
              </a:rPr>
              <a:t>: </a:t>
            </a:r>
            <a:r>
              <a:rPr lang="en-US" sz="1600" dirty="0">
                <a:latin typeface="Arial Narrow" panose="020B0606020202030204" pitchFamily="34" charset="0"/>
              </a:rPr>
              <a:t>Encapsulation is achieved by keeping the internal data members of classes private and providing public methods (getters and setters) to access and modify the data. For example, the Guest class has private data members name and </a:t>
            </a:r>
            <a:r>
              <a:rPr lang="en-US" sz="1600" dirty="0" err="1">
                <a:latin typeface="Arial Narrow" panose="020B0606020202030204" pitchFamily="34" charset="0"/>
              </a:rPr>
              <a:t>aadharNumber</a:t>
            </a:r>
            <a:r>
              <a:rPr lang="en-US" sz="1600" dirty="0">
                <a:latin typeface="Arial Narrow" panose="020B0606020202030204" pitchFamily="34" charset="0"/>
              </a:rPr>
              <a:t>, and public methods like </a:t>
            </a:r>
            <a:r>
              <a:rPr lang="en-US" sz="1600" dirty="0" err="1">
                <a:latin typeface="Arial Narrow" panose="020B0606020202030204" pitchFamily="34" charset="0"/>
              </a:rPr>
              <a:t>getName</a:t>
            </a:r>
            <a:r>
              <a:rPr lang="en-US" sz="1600" dirty="0">
                <a:latin typeface="Arial Narrow" panose="020B0606020202030204" pitchFamily="34" charset="0"/>
              </a:rPr>
              <a:t>() and </a:t>
            </a:r>
            <a:r>
              <a:rPr lang="en-US" sz="1600" dirty="0" err="1">
                <a:latin typeface="Arial Narrow" panose="020B0606020202030204" pitchFamily="34" charset="0"/>
              </a:rPr>
              <a:t>getAadharNumber</a:t>
            </a:r>
            <a:r>
              <a:rPr lang="en-US" sz="1600" dirty="0">
                <a:latin typeface="Arial Narrow" panose="020B0606020202030204" pitchFamily="34" charset="0"/>
              </a:rPr>
              <a:t>() to access these data members. This ensures that the data is accessed and manipulated in a controlled manner.</a:t>
            </a:r>
          </a:p>
          <a:p>
            <a:pPr marL="0" indent="0">
              <a:buNone/>
            </a:pPr>
            <a:endParaRPr lang="en-US" sz="1600" dirty="0">
              <a:latin typeface="Arial Narrow" panose="020B0606020202030204" pitchFamily="34" charset="0"/>
            </a:endParaRPr>
          </a:p>
          <a:p>
            <a:pPr>
              <a:buFont typeface="Arial" panose="020B0604020202020204" pitchFamily="34" charset="0"/>
              <a:buChar char="•"/>
            </a:pPr>
            <a:r>
              <a:rPr lang="en-US" sz="1600" b="1" dirty="0">
                <a:solidFill>
                  <a:srgbClr val="00B050"/>
                </a:solidFill>
                <a:latin typeface="Arial Narrow" panose="020B0606020202030204" pitchFamily="34" charset="0"/>
              </a:rPr>
              <a:t>Polymorphism(Runtime) </a:t>
            </a:r>
            <a:r>
              <a:rPr lang="en-US" sz="1600" dirty="0">
                <a:solidFill>
                  <a:srgbClr val="00B050"/>
                </a:solidFill>
                <a:latin typeface="Arial Narrow" panose="020B0606020202030204" pitchFamily="34" charset="0"/>
              </a:rPr>
              <a:t>: </a:t>
            </a:r>
            <a:r>
              <a:rPr lang="en-US" sz="1600" dirty="0">
                <a:latin typeface="Arial Narrow" panose="020B0606020202030204" pitchFamily="34" charset="0"/>
              </a:rPr>
              <a:t>Polymorphism allows objects of different classes to be treated as objects of a common base class, enabling dynamic binding of methods. In the code, the work() method in the Employee class is declared as a virtual function, and it is overridden in the derived classes (Receptionist, Housekeeping, Manager, Bellboy, and Chef). The work() method is called on objects of derived classes, but the appropriate implementation is determined at runtime based on the actual type of the object.</a:t>
            </a:r>
          </a:p>
          <a:p>
            <a:pPr>
              <a:buFont typeface="Arial" panose="020B0604020202020204" pitchFamily="34" charset="0"/>
              <a:buChar char="•"/>
            </a:pPr>
            <a:endParaRPr lang="en-US" sz="1600" dirty="0">
              <a:latin typeface="Arial Narrow" panose="020B0606020202030204" pitchFamily="34" charset="0"/>
            </a:endParaRPr>
          </a:p>
          <a:p>
            <a:pPr>
              <a:buFont typeface="Arial" panose="020B0604020202020204" pitchFamily="34" charset="0"/>
              <a:buChar char="•"/>
            </a:pPr>
            <a:endParaRPr lang="en-US" sz="1400" dirty="0">
              <a:latin typeface="Arial Narrow" panose="020B0606020202030204" pitchFamily="34" charset="0"/>
            </a:endParaRPr>
          </a:p>
          <a:p>
            <a:pPr marL="0" indent="0">
              <a:buNone/>
            </a:pPr>
            <a:endParaRPr lang="en-US" sz="2000" dirty="0">
              <a:latin typeface="Arial Narrow" panose="020B0606020202030204" pitchFamily="34" charset="0"/>
            </a:endParaRPr>
          </a:p>
          <a:p>
            <a:pPr marL="0" indent="0">
              <a:buNone/>
            </a:pPr>
            <a:endParaRPr lang="en-IN" sz="2000" dirty="0">
              <a:latin typeface="Arial Narrow" panose="020B0606020202030204" pitchFamily="34" charset="0"/>
            </a:endParaRPr>
          </a:p>
        </p:txBody>
      </p:sp>
    </p:spTree>
    <p:extLst>
      <p:ext uri="{BB962C8B-B14F-4D97-AF65-F5344CB8AC3E}">
        <p14:creationId xmlns:p14="http://schemas.microsoft.com/office/powerpoint/2010/main" val="578657075"/>
      </p:ext>
    </p:extLst>
  </p:cSld>
  <p:clrMapOvr>
    <a:masterClrMapping/>
  </p:clrMapOvr>
</p:sld>
</file>

<file path=ppt/theme/theme1.xml><?xml version="1.0" encoding="utf-8"?>
<a:theme xmlns:a="http://schemas.openxmlformats.org/drawingml/2006/main" name="Wisp">
  <a:themeElements>
    <a:clrScheme name="Custom 1">
      <a:dk1>
        <a:sysClr val="windowText" lastClr="000000"/>
      </a:dk1>
      <a:lt1>
        <a:sysClr val="window" lastClr="FFFFFF"/>
      </a:lt1>
      <a:dk2>
        <a:srgbClr val="FEDAD0"/>
      </a:dk2>
      <a:lt2>
        <a:srgbClr val="FEDAD0"/>
      </a:lt2>
      <a:accent1>
        <a:srgbClr val="FDB6A2"/>
      </a:accent1>
      <a:accent2>
        <a:srgbClr val="FDB6A2"/>
      </a:accent2>
      <a:accent3>
        <a:srgbClr val="FDB6A2"/>
      </a:accent3>
      <a:accent4>
        <a:srgbClr val="FDB6A2"/>
      </a:accent4>
      <a:accent5>
        <a:srgbClr val="FC9274"/>
      </a:accent5>
      <a:accent6>
        <a:srgbClr val="FEDAD0"/>
      </a:accent6>
      <a:hlink>
        <a:srgbClr val="FEDAD0"/>
      </a:hlink>
      <a:folHlink>
        <a:srgbClr val="FEDA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1441</TotalTime>
  <Words>2059</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Narrow</vt:lpstr>
      <vt:lpstr>Century Gothic</vt:lpstr>
      <vt:lpstr>Söhne</vt:lpstr>
      <vt:lpstr>Wingdings 3</vt:lpstr>
      <vt:lpstr>Wisp</vt:lpstr>
      <vt:lpstr> HOTEL MANAGEMNET SYSTEM</vt:lpstr>
      <vt:lpstr>Application Name: SA Grand Hotel</vt:lpstr>
      <vt:lpstr>CLASSES</vt:lpstr>
      <vt:lpstr>DESCRIPTION OF CLASSES</vt:lpstr>
      <vt:lpstr>PowerPoint Presentation</vt:lpstr>
      <vt:lpstr>PowerPoint Presentation</vt:lpstr>
      <vt:lpstr>PowerPoint Presentation</vt:lpstr>
      <vt:lpstr>PowerPoint Presentation</vt:lpstr>
      <vt:lpstr>OOPS CONCEPTS USED</vt:lpstr>
      <vt:lpstr>PowerPoint Presentation</vt:lpstr>
      <vt:lpstr>PowerPoint Presentation</vt:lpstr>
      <vt:lpstr>DESIGN PATTERNS USED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OPEN CHALLENGE</dc:title>
  <dc:creator>Asus</dc:creator>
  <cp:lastModifiedBy>sparshk2208@gmail.com</cp:lastModifiedBy>
  <cp:revision>22</cp:revision>
  <dcterms:created xsi:type="dcterms:W3CDTF">2023-07-21T08:26:12Z</dcterms:created>
  <dcterms:modified xsi:type="dcterms:W3CDTF">2023-07-23T07:15:29Z</dcterms:modified>
</cp:coreProperties>
</file>