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70" r:id="rId14"/>
    <p:sldId id="269" r:id="rId15"/>
    <p:sldId id="274" r:id="rId16"/>
    <p:sldId id="271" r:id="rId17"/>
    <p:sldId id="267" r:id="rId18"/>
    <p:sldId id="268"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984" autoAdjust="0"/>
  </p:normalViewPr>
  <p:slideViewPr>
    <p:cSldViewPr snapToGrid="0">
      <p:cViewPr varScale="1">
        <p:scale>
          <a:sx n="79" d="100"/>
          <a:sy n="79"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223C3-5257-4AFD-ADD5-F0E614952A77}" type="datetimeFigureOut">
              <a:rPr lang="en-IN" smtClean="0"/>
              <a:t>24-05-2025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5EB72-9E79-4227-B147-6BCCBA6B5509}" type="slidenum">
              <a:rPr lang="en-IN" smtClean="0"/>
              <a:t>‹#›</a:t>
            </a:fld>
            <a:endParaRPr lang="en-IN"/>
          </a:p>
        </p:txBody>
      </p:sp>
    </p:spTree>
    <p:extLst>
      <p:ext uri="{BB962C8B-B14F-4D97-AF65-F5344CB8AC3E}">
        <p14:creationId xmlns:p14="http://schemas.microsoft.com/office/powerpoint/2010/main" val="312765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"A programming language is the tool we use to give instructions to a computer. Think of it as a language like English, but for machines. JavaScript is one such language, and it's especially important for web development. It lets you add interactivity to websites—like form validation, animations, and responding to user actions. It runs in your browser, which means there's nothing to install. That makes it one of the most accessible languages for beginners."</a:t>
            </a:r>
            <a:endParaRPr lang="en-US" dirty="0"/>
          </a:p>
          <a:p>
            <a:endParaRPr lang="en-IN" dirty="0"/>
          </a:p>
        </p:txBody>
      </p:sp>
      <p:sp>
        <p:nvSpPr>
          <p:cNvPr id="4" name="Slide Number Placeholder 3"/>
          <p:cNvSpPr>
            <a:spLocks noGrp="1"/>
          </p:cNvSpPr>
          <p:nvPr>
            <p:ph type="sldNum" sz="quarter" idx="5"/>
          </p:nvPr>
        </p:nvSpPr>
        <p:spPr/>
        <p:txBody>
          <a:bodyPr/>
          <a:lstStyle/>
          <a:p>
            <a:fld id="{B2F5EB72-9E79-4227-B147-6BCCBA6B5509}" type="slidenum">
              <a:rPr lang="en-IN" smtClean="0"/>
              <a:t>4</a:t>
            </a:fld>
            <a:endParaRPr lang="en-IN"/>
          </a:p>
        </p:txBody>
      </p:sp>
    </p:spTree>
    <p:extLst>
      <p:ext uri="{BB962C8B-B14F-4D97-AF65-F5344CB8AC3E}">
        <p14:creationId xmlns:p14="http://schemas.microsoft.com/office/powerpoint/2010/main" val="4287889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while loop keeps going while the condition is true. Be sure to update your variable, or you could create an infinite loop."</a:t>
            </a:r>
          </a:p>
          <a:p>
            <a:endParaRPr lang="en-IN" dirty="0"/>
          </a:p>
        </p:txBody>
      </p:sp>
      <p:sp>
        <p:nvSpPr>
          <p:cNvPr id="4" name="Slide Number Placeholder 3"/>
          <p:cNvSpPr>
            <a:spLocks noGrp="1"/>
          </p:cNvSpPr>
          <p:nvPr>
            <p:ph type="sldNum" sz="quarter" idx="5"/>
          </p:nvPr>
        </p:nvSpPr>
        <p:spPr/>
        <p:txBody>
          <a:bodyPr/>
          <a:lstStyle/>
          <a:p>
            <a:fld id="{B2F5EB72-9E79-4227-B147-6BCCBA6B5509}" type="slidenum">
              <a:rPr lang="en-IN" smtClean="0"/>
              <a:t>14</a:t>
            </a:fld>
            <a:endParaRPr lang="en-IN"/>
          </a:p>
        </p:txBody>
      </p:sp>
    </p:spTree>
    <p:extLst>
      <p:ext uri="{BB962C8B-B14F-4D97-AF65-F5344CB8AC3E}">
        <p14:creationId xmlns:p14="http://schemas.microsoft.com/office/powerpoint/2010/main" val="3956509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"Loop control statements help you fine-tune behavior. Use break to exit early and continue to skip an iteration. Useful in filtering or finding specific data."</a:t>
            </a:r>
          </a:p>
          <a:p>
            <a:endParaRPr lang="en-IN" dirty="0"/>
          </a:p>
        </p:txBody>
      </p:sp>
      <p:sp>
        <p:nvSpPr>
          <p:cNvPr id="4" name="Slide Number Placeholder 3"/>
          <p:cNvSpPr>
            <a:spLocks noGrp="1"/>
          </p:cNvSpPr>
          <p:nvPr>
            <p:ph type="sldNum" sz="quarter" idx="5"/>
          </p:nvPr>
        </p:nvSpPr>
        <p:spPr/>
        <p:txBody>
          <a:bodyPr/>
          <a:lstStyle/>
          <a:p>
            <a:fld id="{B2F5EB72-9E79-4227-B147-6BCCBA6B5509}" type="slidenum">
              <a:rPr lang="en-IN" smtClean="0"/>
              <a:t>16</a:t>
            </a:fld>
            <a:endParaRPr lang="en-IN"/>
          </a:p>
        </p:txBody>
      </p:sp>
    </p:spTree>
    <p:extLst>
      <p:ext uri="{BB962C8B-B14F-4D97-AF65-F5344CB8AC3E}">
        <p14:creationId xmlns:p14="http://schemas.microsoft.com/office/powerpoint/2010/main" val="3731144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"Arrays store a list of items, like a fruit basket. Objects store data with labels—like name and age. These are essential structures in JavaScript for organizing data."</a:t>
            </a:r>
          </a:p>
          <a:p>
            <a:endParaRPr lang="en-IN" dirty="0"/>
          </a:p>
        </p:txBody>
      </p:sp>
      <p:sp>
        <p:nvSpPr>
          <p:cNvPr id="4" name="Slide Number Placeholder 3"/>
          <p:cNvSpPr>
            <a:spLocks noGrp="1"/>
          </p:cNvSpPr>
          <p:nvPr>
            <p:ph type="sldNum" sz="quarter" idx="5"/>
          </p:nvPr>
        </p:nvSpPr>
        <p:spPr/>
        <p:txBody>
          <a:bodyPr/>
          <a:lstStyle/>
          <a:p>
            <a:fld id="{B2F5EB72-9E79-4227-B147-6BCCBA6B5509}" type="slidenum">
              <a:rPr lang="en-IN" smtClean="0"/>
              <a:t>17</a:t>
            </a:fld>
            <a:endParaRPr lang="en-IN"/>
          </a:p>
        </p:txBody>
      </p:sp>
    </p:spTree>
    <p:extLst>
      <p:ext uri="{BB962C8B-B14F-4D97-AF65-F5344CB8AC3E}">
        <p14:creationId xmlns:p14="http://schemas.microsoft.com/office/powerpoint/2010/main" val="3019031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"Strings are used for text. JavaScript offers useful methods like checking length, converting to uppercase, and much more."</a:t>
            </a:r>
          </a:p>
          <a:p>
            <a:endParaRPr lang="en-IN" dirty="0"/>
          </a:p>
        </p:txBody>
      </p:sp>
      <p:sp>
        <p:nvSpPr>
          <p:cNvPr id="4" name="Slide Number Placeholder 3"/>
          <p:cNvSpPr>
            <a:spLocks noGrp="1"/>
          </p:cNvSpPr>
          <p:nvPr>
            <p:ph type="sldNum" sz="quarter" idx="5"/>
          </p:nvPr>
        </p:nvSpPr>
        <p:spPr/>
        <p:txBody>
          <a:bodyPr/>
          <a:lstStyle/>
          <a:p>
            <a:fld id="{B2F5EB72-9E79-4227-B147-6BCCBA6B5509}" type="slidenum">
              <a:rPr lang="en-IN" smtClean="0"/>
              <a:t>18</a:t>
            </a:fld>
            <a:endParaRPr lang="en-IN"/>
          </a:p>
        </p:txBody>
      </p:sp>
    </p:spTree>
    <p:extLst>
      <p:ext uri="{BB962C8B-B14F-4D97-AF65-F5344CB8AC3E}">
        <p14:creationId xmlns:p14="http://schemas.microsoft.com/office/powerpoint/2010/main" val="704610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coding with the most traditional first program: 'Hello, World!'. This simple line prints a message in the browser's console. It's our way of making sure JavaScript is working and you’ve got the right setup."</a:t>
            </a:r>
          </a:p>
          <a:p>
            <a:endParaRPr lang="en-IN" dirty="0"/>
          </a:p>
        </p:txBody>
      </p:sp>
      <p:sp>
        <p:nvSpPr>
          <p:cNvPr id="4" name="Slide Number Placeholder 3"/>
          <p:cNvSpPr>
            <a:spLocks noGrp="1"/>
          </p:cNvSpPr>
          <p:nvPr>
            <p:ph type="sldNum" sz="quarter" idx="5"/>
          </p:nvPr>
        </p:nvSpPr>
        <p:spPr/>
        <p:txBody>
          <a:bodyPr/>
          <a:lstStyle/>
          <a:p>
            <a:fld id="{B2F5EB72-9E79-4227-B147-6BCCBA6B5509}" type="slidenum">
              <a:rPr lang="en-IN" smtClean="0"/>
              <a:t>6</a:t>
            </a:fld>
            <a:endParaRPr lang="en-IN"/>
          </a:p>
        </p:txBody>
      </p:sp>
    </p:spTree>
    <p:extLst>
      <p:ext uri="{BB962C8B-B14F-4D97-AF65-F5344CB8AC3E}">
        <p14:creationId xmlns:p14="http://schemas.microsoft.com/office/powerpoint/2010/main" val="1624408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"Think of variables as boxes where you can keep data—like names, numbers, or any value. JavaScript lets us use let and const to declare these boxes. If the value will change, use let. If it's constant, use const. Avoid var because it behaves differently and can lead to bugs."</a:t>
            </a:r>
          </a:p>
          <a:p>
            <a:endParaRPr lang="en-IN" dirty="0"/>
          </a:p>
        </p:txBody>
      </p:sp>
      <p:sp>
        <p:nvSpPr>
          <p:cNvPr id="4" name="Slide Number Placeholder 3"/>
          <p:cNvSpPr>
            <a:spLocks noGrp="1"/>
          </p:cNvSpPr>
          <p:nvPr>
            <p:ph type="sldNum" sz="quarter" idx="5"/>
          </p:nvPr>
        </p:nvSpPr>
        <p:spPr/>
        <p:txBody>
          <a:bodyPr/>
          <a:lstStyle/>
          <a:p>
            <a:fld id="{B2F5EB72-9E79-4227-B147-6BCCBA6B5509}" type="slidenum">
              <a:rPr lang="en-IN" smtClean="0"/>
              <a:t>7</a:t>
            </a:fld>
            <a:endParaRPr lang="en-IN"/>
          </a:p>
        </p:txBody>
      </p:sp>
    </p:spTree>
    <p:extLst>
      <p:ext uri="{BB962C8B-B14F-4D97-AF65-F5344CB8AC3E}">
        <p14:creationId xmlns:p14="http://schemas.microsoft.com/office/powerpoint/2010/main" val="2120132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"JavaScript supports multiple data types. Strings are for text, numbers for values, </a:t>
            </a:r>
            <a:r>
              <a:rPr lang="en-US" dirty="0" err="1"/>
              <a:t>booleans</a:t>
            </a:r>
            <a:r>
              <a:rPr lang="en-US" dirty="0"/>
              <a:t> for true/false logic. null and undefined represent empty or unassigned values—useful for checking the state of a variable."</a:t>
            </a:r>
          </a:p>
          <a:p>
            <a:endParaRPr lang="en-IN" dirty="0"/>
          </a:p>
        </p:txBody>
      </p:sp>
      <p:sp>
        <p:nvSpPr>
          <p:cNvPr id="4" name="Slide Number Placeholder 3"/>
          <p:cNvSpPr>
            <a:spLocks noGrp="1"/>
          </p:cNvSpPr>
          <p:nvPr>
            <p:ph type="sldNum" sz="quarter" idx="5"/>
          </p:nvPr>
        </p:nvSpPr>
        <p:spPr/>
        <p:txBody>
          <a:bodyPr/>
          <a:lstStyle/>
          <a:p>
            <a:fld id="{B2F5EB72-9E79-4227-B147-6BCCBA6B5509}" type="slidenum">
              <a:rPr lang="en-IN" smtClean="0"/>
              <a:t>8</a:t>
            </a:fld>
            <a:endParaRPr lang="en-IN"/>
          </a:p>
        </p:txBody>
      </p:sp>
    </p:spTree>
    <p:extLst>
      <p:ext uri="{BB962C8B-B14F-4D97-AF65-F5344CB8AC3E}">
        <p14:creationId xmlns:p14="http://schemas.microsoft.com/office/powerpoint/2010/main" val="1182481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"Math in JavaScript is straightforward. You can add, subtract, multiply, divide, and even get the remainder of a division. This is useful for calculations, conditions, and loops."</a:t>
            </a:r>
          </a:p>
          <a:p>
            <a:endParaRPr lang="en-IN" dirty="0"/>
          </a:p>
        </p:txBody>
      </p:sp>
      <p:sp>
        <p:nvSpPr>
          <p:cNvPr id="4" name="Slide Number Placeholder 3"/>
          <p:cNvSpPr>
            <a:spLocks noGrp="1"/>
          </p:cNvSpPr>
          <p:nvPr>
            <p:ph type="sldNum" sz="quarter" idx="5"/>
          </p:nvPr>
        </p:nvSpPr>
        <p:spPr/>
        <p:txBody>
          <a:bodyPr/>
          <a:lstStyle/>
          <a:p>
            <a:fld id="{B2F5EB72-9E79-4227-B147-6BCCBA6B5509}" type="slidenum">
              <a:rPr lang="en-IN" smtClean="0"/>
              <a:t>9</a:t>
            </a:fld>
            <a:endParaRPr lang="en-IN"/>
          </a:p>
        </p:txBody>
      </p:sp>
    </p:spTree>
    <p:extLst>
      <p:ext uri="{BB962C8B-B14F-4D97-AF65-F5344CB8AC3E}">
        <p14:creationId xmlns:p14="http://schemas.microsoft.com/office/powerpoint/2010/main" val="2555558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"Conditionals let your program take different paths. It’s like a fork in the road: if the condition is true, one block runs; if not, it goes to the next. Great for building logic into your applications."</a:t>
            </a:r>
          </a:p>
          <a:p>
            <a:endParaRPr lang="en-IN" dirty="0"/>
          </a:p>
        </p:txBody>
      </p:sp>
      <p:sp>
        <p:nvSpPr>
          <p:cNvPr id="4" name="Slide Number Placeholder 3"/>
          <p:cNvSpPr>
            <a:spLocks noGrp="1"/>
          </p:cNvSpPr>
          <p:nvPr>
            <p:ph type="sldNum" sz="quarter" idx="5"/>
          </p:nvPr>
        </p:nvSpPr>
        <p:spPr/>
        <p:txBody>
          <a:bodyPr/>
          <a:lstStyle/>
          <a:p>
            <a:fld id="{B2F5EB72-9E79-4227-B147-6BCCBA6B5509}" type="slidenum">
              <a:rPr lang="en-IN" smtClean="0"/>
              <a:t>10</a:t>
            </a:fld>
            <a:endParaRPr lang="en-IN"/>
          </a:p>
        </p:txBody>
      </p:sp>
    </p:spTree>
    <p:extLst>
      <p:ext uri="{BB962C8B-B14F-4D97-AF65-F5344CB8AC3E}">
        <p14:creationId xmlns:p14="http://schemas.microsoft.com/office/powerpoint/2010/main" val="1767634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one condition isn’t enough. You can combine them using logical operators. For example, both '</a:t>
            </a:r>
            <a:r>
              <a:rPr lang="en-US" dirty="0" err="1"/>
              <a:t>loggedIn</a:t>
            </a:r>
            <a:r>
              <a:rPr lang="en-US" dirty="0"/>
              <a:t>' AND '</a:t>
            </a:r>
            <a:r>
              <a:rPr lang="en-US" dirty="0" err="1"/>
              <a:t>isAdmin</a:t>
            </a:r>
            <a:r>
              <a:rPr lang="en-US" dirty="0"/>
              <a:t>' must be true to grant access."</a:t>
            </a:r>
          </a:p>
          <a:p>
            <a:endParaRPr lang="en-IN" dirty="0"/>
          </a:p>
        </p:txBody>
      </p:sp>
      <p:sp>
        <p:nvSpPr>
          <p:cNvPr id="4" name="Slide Number Placeholder 3"/>
          <p:cNvSpPr>
            <a:spLocks noGrp="1"/>
          </p:cNvSpPr>
          <p:nvPr>
            <p:ph type="sldNum" sz="quarter" idx="5"/>
          </p:nvPr>
        </p:nvSpPr>
        <p:spPr/>
        <p:txBody>
          <a:bodyPr/>
          <a:lstStyle/>
          <a:p>
            <a:fld id="{B2F5EB72-9E79-4227-B147-6BCCBA6B5509}" type="slidenum">
              <a:rPr lang="en-IN" smtClean="0"/>
              <a:t>11</a:t>
            </a:fld>
            <a:endParaRPr lang="en-IN"/>
          </a:p>
        </p:txBody>
      </p:sp>
    </p:spTree>
    <p:extLst>
      <p:ext uri="{BB962C8B-B14F-4D97-AF65-F5344CB8AC3E}">
        <p14:creationId xmlns:p14="http://schemas.microsoft.com/office/powerpoint/2010/main" val="1027166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"Iterators help us perform actions multiple times. For example, printing numbers in a loop using for. It saves time and simplifies repetitive tasks."</a:t>
            </a:r>
          </a:p>
          <a:p>
            <a:endParaRPr lang="en-IN" dirty="0"/>
          </a:p>
        </p:txBody>
      </p:sp>
      <p:sp>
        <p:nvSpPr>
          <p:cNvPr id="4" name="Slide Number Placeholder 3"/>
          <p:cNvSpPr>
            <a:spLocks noGrp="1"/>
          </p:cNvSpPr>
          <p:nvPr>
            <p:ph type="sldNum" sz="quarter" idx="5"/>
          </p:nvPr>
        </p:nvSpPr>
        <p:spPr/>
        <p:txBody>
          <a:bodyPr/>
          <a:lstStyle/>
          <a:p>
            <a:fld id="{B2F5EB72-9E79-4227-B147-6BCCBA6B5509}" type="slidenum">
              <a:rPr lang="en-IN" smtClean="0"/>
              <a:t>12</a:t>
            </a:fld>
            <a:endParaRPr lang="en-IN"/>
          </a:p>
        </p:txBody>
      </p:sp>
    </p:spTree>
    <p:extLst>
      <p:ext uri="{BB962C8B-B14F-4D97-AF65-F5344CB8AC3E}">
        <p14:creationId xmlns:p14="http://schemas.microsoft.com/office/powerpoint/2010/main" val="2350025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loops are perfect when you know how many times to repeat. You set a starting point, condition, and increment. It’s clear and concise."</a:t>
            </a:r>
          </a:p>
          <a:p>
            <a:endParaRPr lang="en-IN" dirty="0"/>
          </a:p>
        </p:txBody>
      </p:sp>
      <p:sp>
        <p:nvSpPr>
          <p:cNvPr id="4" name="Slide Number Placeholder 3"/>
          <p:cNvSpPr>
            <a:spLocks noGrp="1"/>
          </p:cNvSpPr>
          <p:nvPr>
            <p:ph type="sldNum" sz="quarter" idx="5"/>
          </p:nvPr>
        </p:nvSpPr>
        <p:spPr/>
        <p:txBody>
          <a:bodyPr/>
          <a:lstStyle/>
          <a:p>
            <a:fld id="{B2F5EB72-9E79-4227-B147-6BCCBA6B5509}" type="slidenum">
              <a:rPr lang="en-IN" smtClean="0"/>
              <a:t>13</a:t>
            </a:fld>
            <a:endParaRPr lang="en-IN"/>
          </a:p>
        </p:txBody>
      </p:sp>
    </p:spTree>
    <p:extLst>
      <p:ext uri="{BB962C8B-B14F-4D97-AF65-F5344CB8AC3E}">
        <p14:creationId xmlns:p14="http://schemas.microsoft.com/office/powerpoint/2010/main" val="2037219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B9CFE9-6F73-4491-9F63-4C43A484751D}" type="datetimeFigureOut">
              <a:rPr lang="en-IN" smtClean="0"/>
              <a:t>24-05-2025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2676041-9EC2-42D9-8423-58CB1AF8A1F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0707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9CFE9-6F73-4491-9F63-4C43A484751D}" type="datetimeFigureOut">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76041-9EC2-42D9-8423-58CB1AF8A1F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4148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9CFE9-6F73-4491-9F63-4C43A484751D}" type="datetimeFigureOut">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76041-9EC2-42D9-8423-58CB1AF8A1F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117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9CFE9-6F73-4491-9F63-4C43A484751D}" type="datetimeFigureOut">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76041-9EC2-42D9-8423-58CB1AF8A1F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276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B9CFE9-6F73-4491-9F63-4C43A484751D}" type="datetimeFigureOut">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676041-9EC2-42D9-8423-58CB1AF8A1F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079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B9CFE9-6F73-4491-9F63-4C43A484751D}" type="datetimeFigureOut">
              <a:rPr lang="en-IN" smtClean="0"/>
              <a:t>24-05-2025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676041-9EC2-42D9-8423-58CB1AF8A1F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697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B9CFE9-6F73-4491-9F63-4C43A484751D}"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676041-9EC2-42D9-8423-58CB1AF8A1F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511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9CFE9-6F73-4491-9F63-4C43A484751D}" type="datetimeFigureOut">
              <a:rPr lang="en-IN" smtClean="0"/>
              <a:t>24-05-2025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676041-9EC2-42D9-8423-58CB1AF8A1F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998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9CFE9-6F73-4491-9F63-4C43A484751D}" type="datetimeFigureOut">
              <a:rPr lang="en-IN" smtClean="0"/>
              <a:t>24-05-2025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676041-9EC2-42D9-8423-58CB1AF8A1F0}" type="slidenum">
              <a:rPr lang="en-IN" smtClean="0"/>
              <a:t>‹#›</a:t>
            </a:fld>
            <a:endParaRPr lang="en-IN"/>
          </a:p>
        </p:txBody>
      </p:sp>
    </p:spTree>
    <p:extLst>
      <p:ext uri="{BB962C8B-B14F-4D97-AF65-F5344CB8AC3E}">
        <p14:creationId xmlns:p14="http://schemas.microsoft.com/office/powerpoint/2010/main" val="117388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B9CFE9-6F73-4491-9F63-4C43A484751D}" type="datetimeFigureOut">
              <a:rPr lang="en-IN" smtClean="0"/>
              <a:t>24-05-2025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676041-9EC2-42D9-8423-58CB1AF8A1F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044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EB9CFE9-6F73-4491-9F63-4C43A484751D}" type="datetimeFigureOut">
              <a:rPr lang="en-IN" smtClean="0"/>
              <a:t>24-05-2025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82676041-9EC2-42D9-8423-58CB1AF8A1F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2906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EB9CFE9-6F73-4491-9F63-4C43A484751D}" type="datetimeFigureOut">
              <a:rPr lang="en-IN" smtClean="0"/>
              <a:t>24-05-2025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2676041-9EC2-42D9-8423-58CB1AF8A1F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374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BB46-A6D9-64F9-4AA1-9738583B2AC4}"/>
              </a:ext>
            </a:extLst>
          </p:cNvPr>
          <p:cNvSpPr>
            <a:spLocks noGrp="1"/>
          </p:cNvSpPr>
          <p:nvPr>
            <p:ph type="ctrTitle"/>
          </p:nvPr>
        </p:nvSpPr>
        <p:spPr>
          <a:xfrm>
            <a:off x="2515750" y="1471769"/>
            <a:ext cx="8637073" cy="2541431"/>
          </a:xfrm>
        </p:spPr>
        <p:txBody>
          <a:bodyPr>
            <a:normAutofit fontScale="90000"/>
          </a:bodyPr>
          <a:lstStyle/>
          <a:p>
            <a:r>
              <a:rPr lang="en-IN" dirty="0"/>
              <a:t>JavaScript</a:t>
            </a:r>
            <a:br>
              <a:rPr lang="en-IN" dirty="0"/>
            </a:br>
            <a:r>
              <a:rPr lang="en-IN" dirty="0"/>
              <a:t>Programming</a:t>
            </a:r>
            <a:br>
              <a:rPr lang="en-IN" dirty="0"/>
            </a:br>
            <a:endParaRPr lang="en-IN" dirty="0"/>
          </a:p>
        </p:txBody>
      </p:sp>
    </p:spTree>
    <p:extLst>
      <p:ext uri="{BB962C8B-B14F-4D97-AF65-F5344CB8AC3E}">
        <p14:creationId xmlns:p14="http://schemas.microsoft.com/office/powerpoint/2010/main" val="4062957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2609E-C672-7D4E-F7DF-398333426A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B04C85-2F3B-DE0B-7EB3-FF9ED4FCA642}"/>
              </a:ext>
            </a:extLst>
          </p:cNvPr>
          <p:cNvSpPr>
            <a:spLocks noGrp="1"/>
          </p:cNvSpPr>
          <p:nvPr>
            <p:ph type="title"/>
          </p:nvPr>
        </p:nvSpPr>
        <p:spPr/>
        <p:txBody>
          <a:bodyPr/>
          <a:lstStyle/>
          <a:p>
            <a:r>
              <a:rPr lang="en-IN" b="1" dirty="0"/>
              <a:t>Conditionals</a:t>
            </a:r>
            <a:br>
              <a:rPr lang="en-IN" dirty="0"/>
            </a:br>
            <a:endParaRPr lang="en-IN" dirty="0"/>
          </a:p>
        </p:txBody>
      </p:sp>
      <p:sp>
        <p:nvSpPr>
          <p:cNvPr id="3" name="Content Placeholder 2">
            <a:extLst>
              <a:ext uri="{FF2B5EF4-FFF2-40B4-BE49-F238E27FC236}">
                <a16:creationId xmlns:a16="http://schemas.microsoft.com/office/drawing/2014/main" id="{6C89B1E4-A67A-9205-2E51-6A5424C5E657}"/>
              </a:ext>
            </a:extLst>
          </p:cNvPr>
          <p:cNvSpPr>
            <a:spLocks noGrp="1"/>
          </p:cNvSpPr>
          <p:nvPr>
            <p:ph idx="1"/>
          </p:nvPr>
        </p:nvSpPr>
        <p:spPr/>
        <p:txBody>
          <a:bodyPr/>
          <a:lstStyle/>
          <a:p>
            <a:r>
              <a:rPr lang="en-US" dirty="0"/>
              <a:t>Helps you make decisions in code.</a:t>
            </a:r>
          </a:p>
          <a:p>
            <a:r>
              <a:rPr lang="en-US" dirty="0"/>
              <a:t>Uses if, else if, and else.</a:t>
            </a:r>
          </a:p>
          <a:p>
            <a:r>
              <a:rPr lang="en-IN" b="1" dirty="0"/>
              <a:t>Example:</a:t>
            </a:r>
            <a:endParaRPr lang="en-IN" dirty="0"/>
          </a:p>
          <a:p>
            <a:endParaRPr lang="en-IN" dirty="0"/>
          </a:p>
        </p:txBody>
      </p:sp>
      <p:pic>
        <p:nvPicPr>
          <p:cNvPr id="6" name="Picture 5">
            <a:extLst>
              <a:ext uri="{FF2B5EF4-FFF2-40B4-BE49-F238E27FC236}">
                <a16:creationId xmlns:a16="http://schemas.microsoft.com/office/drawing/2014/main" id="{D0006441-09BC-2ADF-CF76-7E58B4EDC3B1}"/>
              </a:ext>
            </a:extLst>
          </p:cNvPr>
          <p:cNvPicPr>
            <a:picLocks noChangeAspect="1"/>
          </p:cNvPicPr>
          <p:nvPr/>
        </p:nvPicPr>
        <p:blipFill>
          <a:blip r:embed="rId3"/>
          <a:stretch>
            <a:fillRect/>
          </a:stretch>
        </p:blipFill>
        <p:spPr>
          <a:xfrm>
            <a:off x="3081044" y="3429000"/>
            <a:ext cx="5214524" cy="2199323"/>
          </a:xfrm>
          <a:prstGeom prst="rect">
            <a:avLst/>
          </a:prstGeom>
        </p:spPr>
      </p:pic>
    </p:spTree>
    <p:extLst>
      <p:ext uri="{BB962C8B-B14F-4D97-AF65-F5344CB8AC3E}">
        <p14:creationId xmlns:p14="http://schemas.microsoft.com/office/powerpoint/2010/main" val="341049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A472D-3C58-C990-74F2-2C1B1AAF77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277ABA-AE48-FD05-2BBB-30E8DFBC0AF0}"/>
              </a:ext>
            </a:extLst>
          </p:cNvPr>
          <p:cNvSpPr>
            <a:spLocks noGrp="1"/>
          </p:cNvSpPr>
          <p:nvPr>
            <p:ph type="title"/>
          </p:nvPr>
        </p:nvSpPr>
        <p:spPr/>
        <p:txBody>
          <a:bodyPr/>
          <a:lstStyle/>
          <a:p>
            <a:r>
              <a:rPr lang="en-IN" b="1" dirty="0"/>
              <a:t>Conditionals Continued</a:t>
            </a:r>
            <a:br>
              <a:rPr lang="en-IN" dirty="0"/>
            </a:br>
            <a:endParaRPr lang="en-IN" dirty="0"/>
          </a:p>
        </p:txBody>
      </p:sp>
      <p:sp>
        <p:nvSpPr>
          <p:cNvPr id="3" name="Content Placeholder 2">
            <a:extLst>
              <a:ext uri="{FF2B5EF4-FFF2-40B4-BE49-F238E27FC236}">
                <a16:creationId xmlns:a16="http://schemas.microsoft.com/office/drawing/2014/main" id="{05F87248-5EBF-5839-49AA-BEF9F3E42FB0}"/>
              </a:ext>
            </a:extLst>
          </p:cNvPr>
          <p:cNvSpPr>
            <a:spLocks noGrp="1"/>
          </p:cNvSpPr>
          <p:nvPr>
            <p:ph idx="1"/>
          </p:nvPr>
        </p:nvSpPr>
        <p:spPr/>
        <p:txBody>
          <a:bodyPr/>
          <a:lstStyle/>
          <a:p>
            <a:r>
              <a:rPr lang="en-US" dirty="0"/>
              <a:t>Combine multiple conditions:</a:t>
            </a:r>
          </a:p>
          <a:p>
            <a:pPr lvl="1"/>
            <a:r>
              <a:rPr lang="en-US" dirty="0"/>
              <a:t>&amp;&amp; means 'AND’</a:t>
            </a:r>
          </a:p>
          <a:p>
            <a:pPr lvl="1"/>
            <a:r>
              <a:rPr lang="en-US" dirty="0"/>
              <a:t>|| means 'OR’</a:t>
            </a:r>
          </a:p>
          <a:p>
            <a:r>
              <a:rPr lang="en-IN" b="1" dirty="0"/>
              <a:t>Example:</a:t>
            </a:r>
            <a:endParaRPr lang="en-IN" dirty="0"/>
          </a:p>
          <a:p>
            <a:endParaRPr lang="en-IN" dirty="0"/>
          </a:p>
        </p:txBody>
      </p:sp>
      <p:pic>
        <p:nvPicPr>
          <p:cNvPr id="6" name="Picture 5">
            <a:extLst>
              <a:ext uri="{FF2B5EF4-FFF2-40B4-BE49-F238E27FC236}">
                <a16:creationId xmlns:a16="http://schemas.microsoft.com/office/drawing/2014/main" id="{72603996-FF8F-FA95-C5AE-BD9BDF0CF49F}"/>
              </a:ext>
            </a:extLst>
          </p:cNvPr>
          <p:cNvPicPr>
            <a:picLocks noChangeAspect="1"/>
          </p:cNvPicPr>
          <p:nvPr/>
        </p:nvPicPr>
        <p:blipFill>
          <a:blip r:embed="rId3"/>
          <a:stretch>
            <a:fillRect/>
          </a:stretch>
        </p:blipFill>
        <p:spPr>
          <a:xfrm>
            <a:off x="3238181" y="3589688"/>
            <a:ext cx="4572638" cy="2038635"/>
          </a:xfrm>
          <a:prstGeom prst="rect">
            <a:avLst/>
          </a:prstGeom>
        </p:spPr>
      </p:pic>
    </p:spTree>
    <p:extLst>
      <p:ext uri="{BB962C8B-B14F-4D97-AF65-F5344CB8AC3E}">
        <p14:creationId xmlns:p14="http://schemas.microsoft.com/office/powerpoint/2010/main" val="3732559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31FE4-B8D3-5BD3-0011-99D2368EAF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DCF217-0C05-62DA-2846-408913E00EE5}"/>
              </a:ext>
            </a:extLst>
          </p:cNvPr>
          <p:cNvSpPr>
            <a:spLocks noGrp="1"/>
          </p:cNvSpPr>
          <p:nvPr>
            <p:ph type="title"/>
          </p:nvPr>
        </p:nvSpPr>
        <p:spPr/>
        <p:txBody>
          <a:bodyPr/>
          <a:lstStyle/>
          <a:p>
            <a:r>
              <a:rPr lang="en-IN" b="1" dirty="0"/>
              <a:t>Iterators</a:t>
            </a:r>
            <a:br>
              <a:rPr lang="en-IN" dirty="0"/>
            </a:br>
            <a:endParaRPr lang="en-IN" dirty="0"/>
          </a:p>
        </p:txBody>
      </p:sp>
      <p:sp>
        <p:nvSpPr>
          <p:cNvPr id="3" name="Content Placeholder 2">
            <a:extLst>
              <a:ext uri="{FF2B5EF4-FFF2-40B4-BE49-F238E27FC236}">
                <a16:creationId xmlns:a16="http://schemas.microsoft.com/office/drawing/2014/main" id="{343BA95B-EE1F-2231-211A-3FF061A353E1}"/>
              </a:ext>
            </a:extLst>
          </p:cNvPr>
          <p:cNvSpPr>
            <a:spLocks noGrp="1"/>
          </p:cNvSpPr>
          <p:nvPr>
            <p:ph idx="1"/>
          </p:nvPr>
        </p:nvSpPr>
        <p:spPr/>
        <p:txBody>
          <a:bodyPr/>
          <a:lstStyle/>
          <a:p>
            <a:pPr>
              <a:buFont typeface="Arial" panose="020B0604020202020204" pitchFamily="34" charset="0"/>
              <a:buChar char="•"/>
            </a:pPr>
            <a:r>
              <a:rPr lang="en-US" dirty="0"/>
              <a:t>Iterators repeat actions.</a:t>
            </a:r>
          </a:p>
          <a:p>
            <a:pPr>
              <a:buFont typeface="Arial" panose="020B0604020202020204" pitchFamily="34" charset="0"/>
              <a:buChar char="•"/>
            </a:pPr>
            <a:r>
              <a:rPr lang="en-US" dirty="0"/>
              <a:t>Commonly used in loops.</a:t>
            </a:r>
          </a:p>
          <a:p>
            <a:r>
              <a:rPr lang="en-US" b="1" dirty="0"/>
              <a:t>Types:</a:t>
            </a:r>
          </a:p>
          <a:p>
            <a:pPr lvl="1"/>
            <a:r>
              <a:rPr lang="en-US" b="1" dirty="0"/>
              <a:t>For</a:t>
            </a:r>
          </a:p>
          <a:p>
            <a:pPr lvl="1"/>
            <a:r>
              <a:rPr lang="en-US" b="1" dirty="0"/>
              <a:t>While</a:t>
            </a:r>
          </a:p>
          <a:p>
            <a:pPr lvl="1"/>
            <a:r>
              <a:rPr lang="en-US" b="1" dirty="0"/>
              <a:t>Do While</a:t>
            </a:r>
          </a:p>
          <a:p>
            <a:pPr lvl="1"/>
            <a:endParaRPr lang="en-US" dirty="0"/>
          </a:p>
          <a:p>
            <a:endParaRPr lang="en-IN" dirty="0"/>
          </a:p>
        </p:txBody>
      </p:sp>
    </p:spTree>
    <p:extLst>
      <p:ext uri="{BB962C8B-B14F-4D97-AF65-F5344CB8AC3E}">
        <p14:creationId xmlns:p14="http://schemas.microsoft.com/office/powerpoint/2010/main" val="738020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19E1C-F707-14A6-009D-49744BADB919}"/>
              </a:ext>
            </a:extLst>
          </p:cNvPr>
          <p:cNvSpPr>
            <a:spLocks noGrp="1"/>
          </p:cNvSpPr>
          <p:nvPr>
            <p:ph type="title"/>
          </p:nvPr>
        </p:nvSpPr>
        <p:spPr/>
        <p:txBody>
          <a:bodyPr/>
          <a:lstStyle/>
          <a:p>
            <a:r>
              <a:rPr lang="en-IN" b="1" dirty="0"/>
              <a:t>For Loop</a:t>
            </a:r>
            <a:br>
              <a:rPr lang="en-IN" dirty="0"/>
            </a:br>
            <a:endParaRPr lang="en-IN" dirty="0"/>
          </a:p>
        </p:txBody>
      </p:sp>
      <p:sp>
        <p:nvSpPr>
          <p:cNvPr id="3" name="Content Placeholder 2">
            <a:extLst>
              <a:ext uri="{FF2B5EF4-FFF2-40B4-BE49-F238E27FC236}">
                <a16:creationId xmlns:a16="http://schemas.microsoft.com/office/drawing/2014/main" id="{36D8D947-5F2B-AD19-006A-A64498AFE2D1}"/>
              </a:ext>
            </a:extLst>
          </p:cNvPr>
          <p:cNvSpPr>
            <a:spLocks noGrp="1"/>
          </p:cNvSpPr>
          <p:nvPr>
            <p:ph idx="1"/>
          </p:nvPr>
        </p:nvSpPr>
        <p:spPr/>
        <p:txBody>
          <a:bodyPr/>
          <a:lstStyle/>
          <a:p>
            <a:pPr>
              <a:buFont typeface="Arial" panose="020B0604020202020204" pitchFamily="34" charset="0"/>
              <a:buChar char="•"/>
            </a:pPr>
            <a:r>
              <a:rPr lang="en-US" dirty="0"/>
              <a:t>Used when the number of iterations is known</a:t>
            </a:r>
          </a:p>
          <a:p>
            <a:r>
              <a:rPr lang="en-US" b="1" dirty="0"/>
              <a:t>Example:</a:t>
            </a:r>
            <a:endParaRPr lang="en-US" dirty="0"/>
          </a:p>
          <a:p>
            <a:endParaRPr lang="en-IN" dirty="0"/>
          </a:p>
        </p:txBody>
      </p:sp>
      <p:pic>
        <p:nvPicPr>
          <p:cNvPr id="5" name="Picture 4">
            <a:extLst>
              <a:ext uri="{FF2B5EF4-FFF2-40B4-BE49-F238E27FC236}">
                <a16:creationId xmlns:a16="http://schemas.microsoft.com/office/drawing/2014/main" id="{0BDA0260-AA00-C7D8-57AA-7FA1D789815D}"/>
              </a:ext>
            </a:extLst>
          </p:cNvPr>
          <p:cNvPicPr>
            <a:picLocks noChangeAspect="1"/>
          </p:cNvPicPr>
          <p:nvPr/>
        </p:nvPicPr>
        <p:blipFill>
          <a:blip r:embed="rId3"/>
          <a:stretch>
            <a:fillRect/>
          </a:stretch>
        </p:blipFill>
        <p:spPr>
          <a:xfrm>
            <a:off x="1939183" y="3232308"/>
            <a:ext cx="8628066" cy="1894863"/>
          </a:xfrm>
          <a:prstGeom prst="rect">
            <a:avLst/>
          </a:prstGeom>
        </p:spPr>
      </p:pic>
    </p:spTree>
    <p:extLst>
      <p:ext uri="{BB962C8B-B14F-4D97-AF65-F5344CB8AC3E}">
        <p14:creationId xmlns:p14="http://schemas.microsoft.com/office/powerpoint/2010/main" val="2667163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B6216-0426-903F-C99D-6EBC382664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97E655-1599-9345-A39B-840668357703}"/>
              </a:ext>
            </a:extLst>
          </p:cNvPr>
          <p:cNvSpPr>
            <a:spLocks noGrp="1"/>
          </p:cNvSpPr>
          <p:nvPr>
            <p:ph type="title"/>
          </p:nvPr>
        </p:nvSpPr>
        <p:spPr/>
        <p:txBody>
          <a:bodyPr/>
          <a:lstStyle/>
          <a:p>
            <a:r>
              <a:rPr lang="en-IN" b="1" dirty="0"/>
              <a:t>While Loop</a:t>
            </a:r>
            <a:br>
              <a:rPr lang="en-IN" dirty="0"/>
            </a:br>
            <a:endParaRPr lang="en-IN" dirty="0"/>
          </a:p>
        </p:txBody>
      </p:sp>
      <p:sp>
        <p:nvSpPr>
          <p:cNvPr id="3" name="Content Placeholder 2">
            <a:extLst>
              <a:ext uri="{FF2B5EF4-FFF2-40B4-BE49-F238E27FC236}">
                <a16:creationId xmlns:a16="http://schemas.microsoft.com/office/drawing/2014/main" id="{23124345-09B1-881D-CF52-7771203BC7D7}"/>
              </a:ext>
            </a:extLst>
          </p:cNvPr>
          <p:cNvSpPr>
            <a:spLocks noGrp="1"/>
          </p:cNvSpPr>
          <p:nvPr>
            <p:ph idx="1"/>
          </p:nvPr>
        </p:nvSpPr>
        <p:spPr/>
        <p:txBody>
          <a:bodyPr/>
          <a:lstStyle/>
          <a:p>
            <a:pPr>
              <a:buFont typeface="Arial" panose="020B0604020202020204" pitchFamily="34" charset="0"/>
              <a:buChar char="•"/>
            </a:pPr>
            <a:r>
              <a:rPr lang="en-US" dirty="0"/>
              <a:t>Repeats as long as condition is true</a:t>
            </a:r>
          </a:p>
          <a:p>
            <a:pPr>
              <a:buFont typeface="Arial" panose="020B0604020202020204" pitchFamily="34" charset="0"/>
              <a:buChar char="•"/>
            </a:pPr>
            <a:r>
              <a:rPr lang="en-US" dirty="0"/>
              <a:t>Useful when you don’t know how many times to loop</a:t>
            </a:r>
          </a:p>
          <a:p>
            <a:r>
              <a:rPr lang="en-US" b="1" dirty="0"/>
              <a:t>Example:</a:t>
            </a:r>
            <a:endParaRPr lang="en-US" dirty="0"/>
          </a:p>
          <a:p>
            <a:endParaRPr lang="en-IN" dirty="0"/>
          </a:p>
        </p:txBody>
      </p:sp>
      <p:pic>
        <p:nvPicPr>
          <p:cNvPr id="5" name="Picture 4">
            <a:extLst>
              <a:ext uri="{FF2B5EF4-FFF2-40B4-BE49-F238E27FC236}">
                <a16:creationId xmlns:a16="http://schemas.microsoft.com/office/drawing/2014/main" id="{57E0917E-F3D1-059D-970D-5C44CC377E13}"/>
              </a:ext>
            </a:extLst>
          </p:cNvPr>
          <p:cNvPicPr>
            <a:picLocks noChangeAspect="1"/>
          </p:cNvPicPr>
          <p:nvPr/>
        </p:nvPicPr>
        <p:blipFill>
          <a:blip r:embed="rId3"/>
          <a:stretch>
            <a:fillRect/>
          </a:stretch>
        </p:blipFill>
        <p:spPr>
          <a:xfrm>
            <a:off x="2889850" y="3589466"/>
            <a:ext cx="6392091" cy="2038857"/>
          </a:xfrm>
          <a:prstGeom prst="rect">
            <a:avLst/>
          </a:prstGeom>
        </p:spPr>
      </p:pic>
    </p:spTree>
    <p:extLst>
      <p:ext uri="{BB962C8B-B14F-4D97-AF65-F5344CB8AC3E}">
        <p14:creationId xmlns:p14="http://schemas.microsoft.com/office/powerpoint/2010/main" val="1127201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972A-305B-A092-E62C-241674689B4A}"/>
              </a:ext>
            </a:extLst>
          </p:cNvPr>
          <p:cNvSpPr>
            <a:spLocks noGrp="1"/>
          </p:cNvSpPr>
          <p:nvPr>
            <p:ph type="title"/>
          </p:nvPr>
        </p:nvSpPr>
        <p:spPr/>
        <p:txBody>
          <a:bodyPr/>
          <a:lstStyle/>
          <a:p>
            <a:r>
              <a:rPr lang="en-US" dirty="0"/>
              <a:t>Do While</a:t>
            </a:r>
            <a:endParaRPr lang="en-IN" dirty="0"/>
          </a:p>
        </p:txBody>
      </p:sp>
      <p:sp>
        <p:nvSpPr>
          <p:cNvPr id="4" name="Rectangle 1">
            <a:extLst>
              <a:ext uri="{FF2B5EF4-FFF2-40B4-BE49-F238E27FC236}">
                <a16:creationId xmlns:a16="http://schemas.microsoft.com/office/drawing/2014/main" id="{9267129A-1C93-CB99-7939-45DA5C2ED183}"/>
              </a:ext>
            </a:extLst>
          </p:cNvPr>
          <p:cNvSpPr>
            <a:spLocks noGrp="1" noChangeArrowheads="1"/>
          </p:cNvSpPr>
          <p:nvPr>
            <p:ph idx="1"/>
          </p:nvPr>
        </p:nvSpPr>
        <p:spPr bwMode="auto">
          <a:xfrm>
            <a:off x="1451579" y="2059227"/>
            <a:ext cx="8102026" cy="85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800" dirty="0"/>
              <a:t>The do...while loop guarantees one execution, even if the condition is false initially.</a:t>
            </a:r>
          </a:p>
          <a:p>
            <a:r>
              <a:rPr lang="en-US" sz="1800" b="1" dirty="0"/>
              <a:t>Example:</a:t>
            </a:r>
            <a:endParaRPr lang="en-US" sz="1800" dirty="0"/>
          </a:p>
        </p:txBody>
      </p:sp>
      <p:pic>
        <p:nvPicPr>
          <p:cNvPr id="7" name="Picture 6">
            <a:extLst>
              <a:ext uri="{FF2B5EF4-FFF2-40B4-BE49-F238E27FC236}">
                <a16:creationId xmlns:a16="http://schemas.microsoft.com/office/drawing/2014/main" id="{9752E704-C5F7-EE30-611B-5FCCEDEBA897}"/>
              </a:ext>
            </a:extLst>
          </p:cNvPr>
          <p:cNvPicPr>
            <a:picLocks noChangeAspect="1"/>
          </p:cNvPicPr>
          <p:nvPr/>
        </p:nvPicPr>
        <p:blipFill>
          <a:blip r:embed="rId2"/>
          <a:stretch>
            <a:fillRect/>
          </a:stretch>
        </p:blipFill>
        <p:spPr>
          <a:xfrm>
            <a:off x="2120731" y="3282882"/>
            <a:ext cx="4429125" cy="1809750"/>
          </a:xfrm>
          <a:prstGeom prst="rect">
            <a:avLst/>
          </a:prstGeom>
        </p:spPr>
      </p:pic>
    </p:spTree>
    <p:extLst>
      <p:ext uri="{BB962C8B-B14F-4D97-AF65-F5344CB8AC3E}">
        <p14:creationId xmlns:p14="http://schemas.microsoft.com/office/powerpoint/2010/main" val="970307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313BE-7C42-4BA5-34FF-ADF3E9A94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704B8C-B3DD-6603-1C76-D2933FA8D4F0}"/>
              </a:ext>
            </a:extLst>
          </p:cNvPr>
          <p:cNvSpPr>
            <a:spLocks noGrp="1"/>
          </p:cNvSpPr>
          <p:nvPr>
            <p:ph type="title"/>
          </p:nvPr>
        </p:nvSpPr>
        <p:spPr/>
        <p:txBody>
          <a:bodyPr/>
          <a:lstStyle/>
          <a:p>
            <a:r>
              <a:rPr lang="en-IN" b="1" dirty="0"/>
              <a:t>Loop Control</a:t>
            </a:r>
            <a:br>
              <a:rPr lang="en-IN" dirty="0"/>
            </a:br>
            <a:endParaRPr lang="en-IN" dirty="0"/>
          </a:p>
        </p:txBody>
      </p:sp>
      <p:sp>
        <p:nvSpPr>
          <p:cNvPr id="3" name="Content Placeholder 2">
            <a:extLst>
              <a:ext uri="{FF2B5EF4-FFF2-40B4-BE49-F238E27FC236}">
                <a16:creationId xmlns:a16="http://schemas.microsoft.com/office/drawing/2014/main" id="{47F6DE51-102A-040C-A9CC-76C2B2B7C4DC}"/>
              </a:ext>
            </a:extLst>
          </p:cNvPr>
          <p:cNvSpPr>
            <a:spLocks noGrp="1"/>
          </p:cNvSpPr>
          <p:nvPr>
            <p:ph idx="1"/>
          </p:nvPr>
        </p:nvSpPr>
        <p:spPr/>
        <p:txBody>
          <a:bodyPr/>
          <a:lstStyle/>
          <a:p>
            <a:r>
              <a:rPr lang="en-US" dirty="0"/>
              <a:t>break: exit the loop early</a:t>
            </a:r>
          </a:p>
          <a:p>
            <a:r>
              <a:rPr lang="en-US" dirty="0"/>
              <a:t>continue: skip current iteration</a:t>
            </a:r>
          </a:p>
          <a:p>
            <a:r>
              <a:rPr lang="en-US" b="1" dirty="0"/>
              <a:t>Example</a:t>
            </a:r>
            <a:r>
              <a:rPr lang="en-US" dirty="0"/>
              <a:t>:</a:t>
            </a:r>
          </a:p>
          <a:p>
            <a:endParaRPr lang="en-IN" dirty="0"/>
          </a:p>
        </p:txBody>
      </p:sp>
      <p:pic>
        <p:nvPicPr>
          <p:cNvPr id="6" name="Picture 5">
            <a:extLst>
              <a:ext uri="{FF2B5EF4-FFF2-40B4-BE49-F238E27FC236}">
                <a16:creationId xmlns:a16="http://schemas.microsoft.com/office/drawing/2014/main" id="{F36712A2-F90F-9D9B-B7D8-A4BF1471D740}"/>
              </a:ext>
            </a:extLst>
          </p:cNvPr>
          <p:cNvPicPr>
            <a:picLocks noChangeAspect="1"/>
          </p:cNvPicPr>
          <p:nvPr/>
        </p:nvPicPr>
        <p:blipFill>
          <a:blip r:embed="rId3"/>
          <a:stretch>
            <a:fillRect/>
          </a:stretch>
        </p:blipFill>
        <p:spPr>
          <a:xfrm>
            <a:off x="2474130" y="3588797"/>
            <a:ext cx="7065887" cy="1877548"/>
          </a:xfrm>
          <a:prstGeom prst="rect">
            <a:avLst/>
          </a:prstGeom>
        </p:spPr>
      </p:pic>
    </p:spTree>
    <p:extLst>
      <p:ext uri="{BB962C8B-B14F-4D97-AF65-F5344CB8AC3E}">
        <p14:creationId xmlns:p14="http://schemas.microsoft.com/office/powerpoint/2010/main" val="184547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F6194-F260-95A0-8AB2-420E9E717C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61F463-B12D-5A38-20F5-EC882D4670B1}"/>
              </a:ext>
            </a:extLst>
          </p:cNvPr>
          <p:cNvSpPr>
            <a:spLocks noGrp="1"/>
          </p:cNvSpPr>
          <p:nvPr>
            <p:ph type="title"/>
          </p:nvPr>
        </p:nvSpPr>
        <p:spPr/>
        <p:txBody>
          <a:bodyPr/>
          <a:lstStyle/>
          <a:p>
            <a:r>
              <a:rPr lang="en-IN" b="1" dirty="0"/>
              <a:t>Arrays and Hashes (Objects)</a:t>
            </a:r>
            <a:br>
              <a:rPr lang="en-IN" dirty="0"/>
            </a:br>
            <a:endParaRPr lang="en-IN" dirty="0"/>
          </a:p>
        </p:txBody>
      </p:sp>
      <p:sp>
        <p:nvSpPr>
          <p:cNvPr id="3" name="Content Placeholder 2">
            <a:extLst>
              <a:ext uri="{FF2B5EF4-FFF2-40B4-BE49-F238E27FC236}">
                <a16:creationId xmlns:a16="http://schemas.microsoft.com/office/drawing/2014/main" id="{1E98F658-0EF0-C73B-1F56-B6FAAC0E5F19}"/>
              </a:ext>
            </a:extLst>
          </p:cNvPr>
          <p:cNvSpPr>
            <a:spLocks noGrp="1"/>
          </p:cNvSpPr>
          <p:nvPr>
            <p:ph idx="1"/>
          </p:nvPr>
        </p:nvSpPr>
        <p:spPr/>
        <p:txBody>
          <a:bodyPr/>
          <a:lstStyle/>
          <a:p>
            <a:pPr>
              <a:buFont typeface="Arial" panose="020B0604020202020204" pitchFamily="34" charset="0"/>
              <a:buChar char="•"/>
            </a:pPr>
            <a:r>
              <a:rPr lang="en-US" b="1" dirty="0"/>
              <a:t>Arrays</a:t>
            </a:r>
            <a:r>
              <a:rPr lang="en-US" dirty="0"/>
              <a:t>: List of items</a:t>
            </a:r>
          </a:p>
          <a:p>
            <a:pPr>
              <a:buFont typeface="Arial" panose="020B0604020202020204" pitchFamily="34" charset="0"/>
              <a:buChar char="•"/>
            </a:pPr>
            <a:r>
              <a:rPr lang="en-US" b="1" dirty="0"/>
              <a:t>Objects</a:t>
            </a:r>
            <a:r>
              <a:rPr lang="en-US" dirty="0"/>
              <a:t> (similar to hashes): Key-value pairs</a:t>
            </a:r>
          </a:p>
          <a:p>
            <a:r>
              <a:rPr lang="en-US" b="1" dirty="0"/>
              <a:t>Examples:</a:t>
            </a:r>
            <a:endParaRPr lang="en-US" dirty="0"/>
          </a:p>
          <a:p>
            <a:endParaRPr lang="en-IN" dirty="0"/>
          </a:p>
        </p:txBody>
      </p:sp>
      <p:pic>
        <p:nvPicPr>
          <p:cNvPr id="5" name="Picture 4">
            <a:extLst>
              <a:ext uri="{FF2B5EF4-FFF2-40B4-BE49-F238E27FC236}">
                <a16:creationId xmlns:a16="http://schemas.microsoft.com/office/drawing/2014/main" id="{1DD6D774-0601-6741-9D93-D10C779E4FC8}"/>
              </a:ext>
            </a:extLst>
          </p:cNvPr>
          <p:cNvPicPr>
            <a:picLocks noChangeAspect="1"/>
          </p:cNvPicPr>
          <p:nvPr/>
        </p:nvPicPr>
        <p:blipFill>
          <a:blip r:embed="rId3"/>
          <a:stretch>
            <a:fillRect/>
          </a:stretch>
        </p:blipFill>
        <p:spPr>
          <a:xfrm>
            <a:off x="1451579" y="3571363"/>
            <a:ext cx="10213887" cy="1432884"/>
          </a:xfrm>
          <a:prstGeom prst="rect">
            <a:avLst/>
          </a:prstGeom>
        </p:spPr>
      </p:pic>
    </p:spTree>
    <p:extLst>
      <p:ext uri="{BB962C8B-B14F-4D97-AF65-F5344CB8AC3E}">
        <p14:creationId xmlns:p14="http://schemas.microsoft.com/office/powerpoint/2010/main" val="2756911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291AB-1216-FA25-E54D-92F170E258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F837CE-3022-F963-8F4D-C9B6C1C0233A}"/>
              </a:ext>
            </a:extLst>
          </p:cNvPr>
          <p:cNvSpPr>
            <a:spLocks noGrp="1"/>
          </p:cNvSpPr>
          <p:nvPr>
            <p:ph type="title"/>
          </p:nvPr>
        </p:nvSpPr>
        <p:spPr/>
        <p:txBody>
          <a:bodyPr/>
          <a:lstStyle/>
          <a:p>
            <a:r>
              <a:rPr lang="en-IN" b="1" dirty="0"/>
              <a:t>Strings</a:t>
            </a:r>
            <a:br>
              <a:rPr lang="en-IN" dirty="0"/>
            </a:br>
            <a:endParaRPr lang="en-IN" dirty="0"/>
          </a:p>
        </p:txBody>
      </p:sp>
      <p:sp>
        <p:nvSpPr>
          <p:cNvPr id="3" name="Content Placeholder 2">
            <a:extLst>
              <a:ext uri="{FF2B5EF4-FFF2-40B4-BE49-F238E27FC236}">
                <a16:creationId xmlns:a16="http://schemas.microsoft.com/office/drawing/2014/main" id="{1B1D3D2D-C0B6-9D72-024F-17D9DBD44DF8}"/>
              </a:ext>
            </a:extLst>
          </p:cNvPr>
          <p:cNvSpPr>
            <a:spLocks noGrp="1"/>
          </p:cNvSpPr>
          <p:nvPr>
            <p:ph idx="1"/>
          </p:nvPr>
        </p:nvSpPr>
        <p:spPr/>
        <p:txBody>
          <a:bodyPr/>
          <a:lstStyle/>
          <a:p>
            <a:r>
              <a:rPr lang="en-US" dirty="0"/>
              <a:t>Strings are sequences of characters.</a:t>
            </a:r>
          </a:p>
          <a:p>
            <a:r>
              <a:rPr lang="en-US" dirty="0"/>
              <a:t>Can use properties and methods:</a:t>
            </a:r>
          </a:p>
          <a:p>
            <a:pPr lvl="1"/>
            <a:r>
              <a:rPr lang="en-US" dirty="0"/>
              <a:t>.length: returns string length</a:t>
            </a:r>
          </a:p>
          <a:p>
            <a:pPr lvl="1"/>
            <a:r>
              <a:rPr lang="en-US" dirty="0"/>
              <a:t>.</a:t>
            </a:r>
            <a:r>
              <a:rPr lang="en-US" dirty="0" err="1"/>
              <a:t>toUpperCase</a:t>
            </a:r>
            <a:r>
              <a:rPr lang="en-US" dirty="0"/>
              <a:t>(): converts to uppercase</a:t>
            </a:r>
          </a:p>
          <a:p>
            <a:r>
              <a:rPr lang="en-US" dirty="0"/>
              <a:t>Example:</a:t>
            </a:r>
            <a:endParaRPr lang="en-IN" dirty="0"/>
          </a:p>
        </p:txBody>
      </p:sp>
      <p:pic>
        <p:nvPicPr>
          <p:cNvPr id="6" name="Picture 5">
            <a:extLst>
              <a:ext uri="{FF2B5EF4-FFF2-40B4-BE49-F238E27FC236}">
                <a16:creationId xmlns:a16="http://schemas.microsoft.com/office/drawing/2014/main" id="{934452A8-DF7C-ACF1-6978-5E493DD696DF}"/>
              </a:ext>
            </a:extLst>
          </p:cNvPr>
          <p:cNvPicPr>
            <a:picLocks noChangeAspect="1"/>
          </p:cNvPicPr>
          <p:nvPr/>
        </p:nvPicPr>
        <p:blipFill>
          <a:blip r:embed="rId3"/>
          <a:stretch>
            <a:fillRect/>
          </a:stretch>
        </p:blipFill>
        <p:spPr>
          <a:xfrm>
            <a:off x="2562544" y="4200457"/>
            <a:ext cx="7365227" cy="1383524"/>
          </a:xfrm>
          <a:prstGeom prst="rect">
            <a:avLst/>
          </a:prstGeom>
        </p:spPr>
      </p:pic>
    </p:spTree>
    <p:extLst>
      <p:ext uri="{BB962C8B-B14F-4D97-AF65-F5344CB8AC3E}">
        <p14:creationId xmlns:p14="http://schemas.microsoft.com/office/powerpoint/2010/main" val="721531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95F7C-5B7C-0BCC-72C9-3AB7D5427D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A3B28B-0389-628C-D685-26EA8ECC2177}"/>
              </a:ext>
            </a:extLst>
          </p:cNvPr>
          <p:cNvSpPr>
            <a:spLocks noGrp="1"/>
          </p:cNvSpPr>
          <p:nvPr>
            <p:ph type="title"/>
          </p:nvPr>
        </p:nvSpPr>
        <p:spPr>
          <a:xfrm>
            <a:off x="1500565" y="2379765"/>
            <a:ext cx="9603275" cy="1049235"/>
          </a:xfrm>
        </p:spPr>
        <p:txBody>
          <a:bodyPr>
            <a:normAutofit/>
          </a:bodyPr>
          <a:lstStyle/>
          <a:p>
            <a:r>
              <a:rPr lang="en-US" sz="4800" dirty="0"/>
              <a:t>Thank You</a:t>
            </a:r>
            <a:endParaRPr lang="en-IN" sz="4800" dirty="0"/>
          </a:p>
        </p:txBody>
      </p:sp>
    </p:spTree>
    <p:extLst>
      <p:ext uri="{BB962C8B-B14F-4D97-AF65-F5344CB8AC3E}">
        <p14:creationId xmlns:p14="http://schemas.microsoft.com/office/powerpoint/2010/main" val="64736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7E916-5A3D-93F3-7BB5-84361F6CEA64}"/>
              </a:ext>
            </a:extLst>
          </p:cNvPr>
          <p:cNvSpPr>
            <a:spLocks noGrp="1"/>
          </p:cNvSpPr>
          <p:nvPr>
            <p:ph type="title"/>
          </p:nvPr>
        </p:nvSpPr>
        <p:spPr/>
        <p:txBody>
          <a:bodyPr/>
          <a:lstStyle/>
          <a:p>
            <a:r>
              <a:rPr lang="en-IN" b="1" dirty="0"/>
              <a:t>Contents</a:t>
            </a:r>
            <a:br>
              <a:rPr lang="en-IN" dirty="0"/>
            </a:br>
            <a:endParaRPr lang="en-IN" dirty="0"/>
          </a:p>
        </p:txBody>
      </p:sp>
      <p:sp>
        <p:nvSpPr>
          <p:cNvPr id="3" name="Content Placeholder 2">
            <a:extLst>
              <a:ext uri="{FF2B5EF4-FFF2-40B4-BE49-F238E27FC236}">
                <a16:creationId xmlns:a16="http://schemas.microsoft.com/office/drawing/2014/main" id="{083C7B1A-1338-D027-0415-D2DDED8E95F0}"/>
              </a:ext>
            </a:extLst>
          </p:cNvPr>
          <p:cNvSpPr>
            <a:spLocks noGrp="1"/>
          </p:cNvSpPr>
          <p:nvPr>
            <p:ph idx="1"/>
          </p:nvPr>
        </p:nvSpPr>
        <p:spPr>
          <a:xfrm>
            <a:off x="1451579" y="1969478"/>
            <a:ext cx="9603275" cy="3496868"/>
          </a:xfrm>
        </p:spPr>
        <p:txBody>
          <a:bodyPr numCol="2">
            <a:normAutofit/>
          </a:bodyPr>
          <a:lstStyle/>
          <a:p>
            <a:pPr>
              <a:buFont typeface="Arial" panose="020B0604020202020204" pitchFamily="34" charset="0"/>
              <a:buChar char="•"/>
            </a:pPr>
            <a:r>
              <a:rPr lang="en-US" dirty="0"/>
              <a:t>What is a Programming Language?</a:t>
            </a:r>
          </a:p>
          <a:p>
            <a:pPr>
              <a:buFont typeface="Arial" panose="020B0604020202020204" pitchFamily="34" charset="0"/>
              <a:buChar char="•"/>
            </a:pPr>
            <a:r>
              <a:rPr lang="en-US" dirty="0"/>
              <a:t>Hello World!</a:t>
            </a:r>
          </a:p>
          <a:p>
            <a:pPr>
              <a:buFont typeface="Arial" panose="020B0604020202020204" pitchFamily="34" charset="0"/>
              <a:buChar char="•"/>
            </a:pPr>
            <a:r>
              <a:rPr lang="en-US" dirty="0"/>
              <a:t>Variables</a:t>
            </a:r>
          </a:p>
          <a:p>
            <a:pPr>
              <a:buFont typeface="Arial" panose="020B0604020202020204" pitchFamily="34" charset="0"/>
              <a:buChar char="•"/>
            </a:pPr>
            <a:r>
              <a:rPr lang="en-US" dirty="0"/>
              <a:t>Types of Variables</a:t>
            </a:r>
          </a:p>
          <a:p>
            <a:pPr>
              <a:buFont typeface="Arial" panose="020B0604020202020204" pitchFamily="34" charset="0"/>
              <a:buChar char="•"/>
            </a:pPr>
            <a:r>
              <a:rPr lang="en-US" dirty="0"/>
              <a:t>Basic Math</a:t>
            </a:r>
          </a:p>
          <a:p>
            <a:pPr>
              <a:buFont typeface="Arial" panose="020B0604020202020204" pitchFamily="34" charset="0"/>
              <a:buChar char="•"/>
            </a:pPr>
            <a:r>
              <a:rPr lang="en-US" dirty="0"/>
              <a:t>Conditionals</a:t>
            </a:r>
          </a:p>
          <a:p>
            <a:pPr>
              <a:buFont typeface="Arial" panose="020B0604020202020204" pitchFamily="34" charset="0"/>
              <a:buChar char="•"/>
            </a:pPr>
            <a:r>
              <a:rPr lang="en-US" dirty="0"/>
              <a:t>Conditionals Continued</a:t>
            </a:r>
          </a:p>
          <a:p>
            <a:pPr>
              <a:buFont typeface="Arial" panose="020B0604020202020204" pitchFamily="34" charset="0"/>
              <a:buChar char="•"/>
            </a:pPr>
            <a:r>
              <a:rPr lang="en-US" dirty="0"/>
              <a:t>Iterators</a:t>
            </a:r>
          </a:p>
          <a:p>
            <a:pPr>
              <a:buFont typeface="Arial" panose="020B0604020202020204" pitchFamily="34" charset="0"/>
              <a:buChar char="•"/>
            </a:pPr>
            <a:r>
              <a:rPr lang="en-US" dirty="0"/>
              <a:t>Arrays and Hashes</a:t>
            </a:r>
          </a:p>
          <a:p>
            <a:pPr>
              <a:buFont typeface="Arial" panose="020B0604020202020204" pitchFamily="34" charset="0"/>
              <a:buChar char="•"/>
            </a:pPr>
            <a:r>
              <a:rPr lang="en-US" dirty="0"/>
              <a:t>Strings</a:t>
            </a:r>
          </a:p>
          <a:p>
            <a:pPr>
              <a:buFont typeface="Arial" panose="020B0604020202020204" pitchFamily="34" charset="0"/>
              <a:buChar char="•"/>
            </a:pPr>
            <a:r>
              <a:rPr lang="en-US" dirty="0"/>
              <a:t>While Loop</a:t>
            </a:r>
          </a:p>
          <a:p>
            <a:pPr>
              <a:buFont typeface="Arial" panose="020B0604020202020204" pitchFamily="34" charset="0"/>
              <a:buChar char="•"/>
            </a:pPr>
            <a:r>
              <a:rPr lang="en-US" dirty="0"/>
              <a:t>For Loop</a:t>
            </a:r>
          </a:p>
          <a:p>
            <a:pPr>
              <a:buFont typeface="Arial" panose="020B0604020202020204" pitchFamily="34" charset="0"/>
              <a:buChar char="•"/>
            </a:pPr>
            <a:r>
              <a:rPr lang="en-US" dirty="0"/>
              <a:t>Loop Control</a:t>
            </a:r>
          </a:p>
          <a:p>
            <a:endParaRPr lang="en-IN" dirty="0"/>
          </a:p>
        </p:txBody>
      </p:sp>
    </p:spTree>
    <p:extLst>
      <p:ext uri="{BB962C8B-B14F-4D97-AF65-F5344CB8AC3E}">
        <p14:creationId xmlns:p14="http://schemas.microsoft.com/office/powerpoint/2010/main" val="236220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02D96-70FD-5284-981E-586A3783FB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ED3C78-53C1-CE60-83EE-A54B091F168C}"/>
              </a:ext>
            </a:extLst>
          </p:cNvPr>
          <p:cNvSpPr>
            <a:spLocks noGrp="1"/>
          </p:cNvSpPr>
          <p:nvPr>
            <p:ph type="title"/>
          </p:nvPr>
        </p:nvSpPr>
        <p:spPr/>
        <p:txBody>
          <a:bodyPr/>
          <a:lstStyle/>
          <a:p>
            <a:r>
              <a:rPr lang="en-US" b="1" dirty="0"/>
              <a:t>What is a Programming Language?</a:t>
            </a:r>
            <a:br>
              <a:rPr lang="en-US" dirty="0"/>
            </a:br>
            <a:endParaRPr lang="en-IN" dirty="0"/>
          </a:p>
        </p:txBody>
      </p:sp>
      <p:sp>
        <p:nvSpPr>
          <p:cNvPr id="3" name="Content Placeholder 2">
            <a:extLst>
              <a:ext uri="{FF2B5EF4-FFF2-40B4-BE49-F238E27FC236}">
                <a16:creationId xmlns:a16="http://schemas.microsoft.com/office/drawing/2014/main" id="{B30FA9E5-A619-5131-05D6-18DC21357479}"/>
              </a:ext>
            </a:extLst>
          </p:cNvPr>
          <p:cNvSpPr>
            <a:spLocks noGrp="1"/>
          </p:cNvSpPr>
          <p:nvPr>
            <p:ph idx="1"/>
          </p:nvPr>
        </p:nvSpPr>
        <p:spPr/>
        <p:txBody>
          <a:bodyPr/>
          <a:lstStyle/>
          <a:p>
            <a:pPr>
              <a:buFont typeface="Arial" panose="020B0604020202020204" pitchFamily="34" charset="0"/>
              <a:buChar char="•"/>
            </a:pPr>
            <a:r>
              <a:rPr lang="en-US" dirty="0"/>
              <a:t>A programming language is a formal language comprising a set of instructions that produce various kinds of output.</a:t>
            </a:r>
          </a:p>
          <a:p>
            <a:pPr>
              <a:buFont typeface="Arial" panose="020B0604020202020204" pitchFamily="34" charset="0"/>
              <a:buChar char="•"/>
            </a:pPr>
            <a:r>
              <a:rPr lang="en-US" dirty="0"/>
              <a:t>It allows humans to communicate with computers to perform specific tasks.</a:t>
            </a:r>
          </a:p>
          <a:p>
            <a:pPr>
              <a:buFont typeface="Arial" panose="020B0604020202020204" pitchFamily="34" charset="0"/>
              <a:buChar char="•"/>
            </a:pPr>
            <a:r>
              <a:rPr lang="en-US" dirty="0"/>
              <a:t>Programming languages include Python, C++, Java, and JavaScript.</a:t>
            </a:r>
          </a:p>
          <a:p>
            <a:pPr>
              <a:buFont typeface="Arial" panose="020B0604020202020204" pitchFamily="34" charset="0"/>
              <a:buChar char="•"/>
            </a:pPr>
            <a:r>
              <a:rPr lang="en-US" dirty="0"/>
              <a:t>JavaScript is a high-level, interpreted scripting language used to build dynamic and interactive web applications.</a:t>
            </a:r>
          </a:p>
          <a:p>
            <a:endParaRPr lang="en-IN" dirty="0"/>
          </a:p>
        </p:txBody>
      </p:sp>
    </p:spTree>
    <p:extLst>
      <p:ext uri="{BB962C8B-B14F-4D97-AF65-F5344CB8AC3E}">
        <p14:creationId xmlns:p14="http://schemas.microsoft.com/office/powerpoint/2010/main" val="397548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03942-DF02-EBF5-D90A-D648DF0FA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22FF1E-BE38-ACF4-E11F-A6F8DDF968BC}"/>
              </a:ext>
            </a:extLst>
          </p:cNvPr>
          <p:cNvSpPr>
            <a:spLocks noGrp="1"/>
          </p:cNvSpPr>
          <p:nvPr>
            <p:ph type="title"/>
          </p:nvPr>
        </p:nvSpPr>
        <p:spPr/>
        <p:txBody>
          <a:bodyPr/>
          <a:lstStyle/>
          <a:p>
            <a:r>
              <a:rPr lang="en-IN" b="1" dirty="0"/>
              <a:t>Why JavaScript?</a:t>
            </a:r>
            <a:br>
              <a:rPr lang="en-IN" dirty="0"/>
            </a:br>
            <a:endParaRPr lang="en-IN" dirty="0"/>
          </a:p>
        </p:txBody>
      </p:sp>
      <p:sp>
        <p:nvSpPr>
          <p:cNvPr id="3" name="Content Placeholder 2">
            <a:extLst>
              <a:ext uri="{FF2B5EF4-FFF2-40B4-BE49-F238E27FC236}">
                <a16:creationId xmlns:a16="http://schemas.microsoft.com/office/drawing/2014/main" id="{CBD4D6B0-FA08-70C0-59D0-8E068EA281C4}"/>
              </a:ext>
            </a:extLst>
          </p:cNvPr>
          <p:cNvSpPr>
            <a:spLocks noGrp="1"/>
          </p:cNvSpPr>
          <p:nvPr>
            <p:ph idx="1"/>
          </p:nvPr>
        </p:nvSpPr>
        <p:spPr/>
        <p:txBody>
          <a:bodyPr/>
          <a:lstStyle/>
          <a:p>
            <a:pPr>
              <a:buFont typeface="Arial" panose="020B0604020202020204" pitchFamily="34" charset="0"/>
              <a:buChar char="•"/>
            </a:pPr>
            <a:r>
              <a:rPr lang="en-US" dirty="0"/>
              <a:t>Runs in all modern browsers without the need for installation.</a:t>
            </a:r>
          </a:p>
          <a:p>
            <a:pPr>
              <a:buFont typeface="Arial" panose="020B0604020202020204" pitchFamily="34" charset="0"/>
              <a:buChar char="•"/>
            </a:pPr>
            <a:r>
              <a:rPr lang="en-US" dirty="0"/>
              <a:t>Enables dynamic effects on web pages (like interactive forms, animations, and games).</a:t>
            </a:r>
          </a:p>
          <a:p>
            <a:pPr>
              <a:buFont typeface="Arial" panose="020B0604020202020204" pitchFamily="34" charset="0"/>
              <a:buChar char="•"/>
            </a:pPr>
            <a:r>
              <a:rPr lang="en-US" dirty="0"/>
              <a:t>Widely used in web development alongside HTML and CSS.</a:t>
            </a:r>
          </a:p>
          <a:p>
            <a:pPr>
              <a:buFont typeface="Arial" panose="020B0604020202020204" pitchFamily="34" charset="0"/>
              <a:buChar char="•"/>
            </a:pPr>
            <a:r>
              <a:rPr lang="en-US" dirty="0"/>
              <a:t>Supported by all major web frameworks and libraries (like React, Angular).</a:t>
            </a:r>
          </a:p>
          <a:p>
            <a:endParaRPr lang="en-IN" dirty="0"/>
          </a:p>
        </p:txBody>
      </p:sp>
    </p:spTree>
    <p:extLst>
      <p:ext uri="{BB962C8B-B14F-4D97-AF65-F5344CB8AC3E}">
        <p14:creationId xmlns:p14="http://schemas.microsoft.com/office/powerpoint/2010/main" val="283547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060E-F58C-5AB2-2D16-CD81C9FA1408}"/>
              </a:ext>
            </a:extLst>
          </p:cNvPr>
          <p:cNvSpPr>
            <a:spLocks noGrp="1"/>
          </p:cNvSpPr>
          <p:nvPr>
            <p:ph type="title"/>
          </p:nvPr>
        </p:nvSpPr>
        <p:spPr/>
        <p:txBody>
          <a:bodyPr/>
          <a:lstStyle/>
          <a:p>
            <a:r>
              <a:rPr kumimoji="0" lang="en-US" altLang="en-US" sz="3200" b="1" i="0" u="none" strike="noStrike" cap="none" normalizeH="0" baseline="0" dirty="0">
                <a:ln>
                  <a:noFill/>
                </a:ln>
                <a:solidFill>
                  <a:schemeClr val="tx1"/>
                </a:solidFill>
                <a:effectLst/>
                <a:latin typeface="Arial" panose="020B0604020202020204" pitchFamily="34" charset="0"/>
              </a:rPr>
              <a:t>Install Node.js</a:t>
            </a:r>
            <a:br>
              <a:rPr kumimoji="0" lang="en-US" altLang="en-US" sz="3200" b="1" i="0" u="none" strike="noStrike" cap="none" normalizeH="0" baseline="0" dirty="0">
                <a:ln>
                  <a:noFill/>
                </a:ln>
                <a:solidFill>
                  <a:schemeClr val="tx1"/>
                </a:solidFill>
                <a:effectLst/>
                <a:latin typeface="Arial" panose="020B0604020202020204" pitchFamily="34" charset="0"/>
              </a:rPr>
            </a:br>
            <a:endParaRPr lang="en-IN" dirty="0"/>
          </a:p>
        </p:txBody>
      </p:sp>
      <p:sp>
        <p:nvSpPr>
          <p:cNvPr id="4" name="Rectangle 1">
            <a:extLst>
              <a:ext uri="{FF2B5EF4-FFF2-40B4-BE49-F238E27FC236}">
                <a16:creationId xmlns:a16="http://schemas.microsoft.com/office/drawing/2014/main" id="{0CDFEBFD-7AF5-444E-A286-4CFE77E7F95D}"/>
              </a:ext>
            </a:extLst>
          </p:cNvPr>
          <p:cNvSpPr>
            <a:spLocks noGrp="1" noChangeArrowheads="1"/>
          </p:cNvSpPr>
          <p:nvPr>
            <p:ph idx="1"/>
          </p:nvPr>
        </p:nvSpPr>
        <p:spPr bwMode="auto">
          <a:xfrm>
            <a:off x="1451579" y="2094833"/>
            <a:ext cx="6066597"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Visit:</a:t>
            </a:r>
            <a:r>
              <a:rPr kumimoji="0" lang="en-US" altLang="en-US" sz="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hlinkClick r:id="rId2"/>
              </a:rPr>
              <a:t>https://nodejs.org/</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Download the </a:t>
            </a:r>
            <a:r>
              <a:rPr kumimoji="0" lang="en-US" altLang="en-US" sz="1800" b="1" i="0" u="none" strike="noStrike" cap="none" normalizeH="0" baseline="0" dirty="0">
                <a:ln>
                  <a:noFill/>
                </a:ln>
                <a:solidFill>
                  <a:schemeClr val="tx1"/>
                </a:solidFill>
                <a:effectLst/>
                <a:latin typeface="Arial" panose="020B0604020202020204" pitchFamily="34" charset="0"/>
              </a:rPr>
              <a:t>LTS version</a:t>
            </a:r>
            <a:r>
              <a:rPr kumimoji="0" lang="en-US" altLang="en-US" sz="1800" b="0" i="0" u="none" strike="noStrike" cap="none" normalizeH="0" baseline="0" dirty="0">
                <a:ln>
                  <a:noFill/>
                </a:ln>
                <a:solidFill>
                  <a:schemeClr val="tx1"/>
                </a:solidFill>
                <a:effectLst/>
                <a:latin typeface="Arial" panose="020B0604020202020204" pitchFamily="34" charset="0"/>
              </a:rPr>
              <a:t> for your operating system.</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Run the installer and follow the steps.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After installation, open </a:t>
            </a:r>
            <a:r>
              <a:rPr kumimoji="0" lang="en-US" altLang="en-US" sz="1800" b="1" i="0" u="none" strike="noStrike" cap="none" normalizeH="0" baseline="0" dirty="0">
                <a:ln>
                  <a:noFill/>
                </a:ln>
                <a:solidFill>
                  <a:schemeClr val="tx1"/>
                </a:solidFill>
                <a:effectLst/>
                <a:latin typeface="Arial" panose="020B0604020202020204" pitchFamily="34" charset="0"/>
              </a:rPr>
              <a:t>Command Prompt</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Terminal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Arial" panose="020B0604020202020204" pitchFamily="34" charset="0"/>
              </a:rPr>
              <a:t>Check the installation:</a:t>
            </a:r>
            <a:endParaRPr kumimoji="0" lang="en-US" altLang="en-US"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a:endParaRPr>
          </a:p>
          <a:p>
            <a:pPr marL="457200" lvl="1" indent="0" eaLnBrk="0" fontAlgn="base" hangingPunct="0">
              <a:lnSpc>
                <a:spcPct val="100000"/>
              </a:lnSpc>
              <a:spcBef>
                <a:spcPct val="0"/>
              </a:spcBef>
              <a:spcAft>
                <a:spcPct val="0"/>
              </a:spcAft>
              <a:buClrTx/>
              <a:buSzTx/>
              <a:buNone/>
            </a:pPr>
            <a:r>
              <a:rPr kumimoji="0" lang="en-US" altLang="en-US" sz="1400" b="0" i="0" u="none" strike="noStrike" cap="none" normalizeH="0" baseline="0" dirty="0">
                <a:ln>
                  <a:noFill/>
                </a:ln>
                <a:solidFill>
                  <a:schemeClr val="tx1"/>
                </a:solidFill>
                <a:effectLst/>
                <a:latin typeface="Arial Unicode MS"/>
              </a:rPr>
              <a:t>node -v </a:t>
            </a:r>
          </a:p>
          <a:p>
            <a:pPr marL="457200" lvl="1" indent="0" eaLnBrk="0" fontAlgn="base" hangingPunct="0">
              <a:lnSpc>
                <a:spcPct val="100000"/>
              </a:lnSpc>
              <a:spcBef>
                <a:spcPct val="0"/>
              </a:spcBef>
              <a:spcAft>
                <a:spcPct val="0"/>
              </a:spcAft>
              <a:buClrTx/>
              <a:buSzTx/>
              <a:buNone/>
            </a:pPr>
            <a:r>
              <a:rPr kumimoji="0" lang="en-US" altLang="en-US" sz="1400" b="0" i="0" u="none" strike="noStrike" cap="none" normalizeH="0" baseline="0" dirty="0" err="1">
                <a:ln>
                  <a:noFill/>
                </a:ln>
                <a:solidFill>
                  <a:schemeClr val="tx1"/>
                </a:solidFill>
                <a:effectLst/>
                <a:latin typeface="Arial Unicode MS"/>
              </a:rPr>
              <a:t>npm</a:t>
            </a:r>
            <a:r>
              <a:rPr kumimoji="0" lang="en-US" altLang="en-US" sz="1400" b="0" i="0" u="none" strike="noStrike" cap="none" normalizeH="0" baseline="0" dirty="0">
                <a:ln>
                  <a:noFill/>
                </a:ln>
                <a:solidFill>
                  <a:schemeClr val="tx1"/>
                </a:solidFill>
                <a:effectLst/>
                <a:latin typeface="Arial Unicode MS"/>
              </a:rPr>
              <a:t> -v</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694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2D9FF-80FD-0D40-939D-515ED8A6A4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328DD0-5355-9E2D-9336-4F7B8E7C77E2}"/>
              </a:ext>
            </a:extLst>
          </p:cNvPr>
          <p:cNvSpPr>
            <a:spLocks noGrp="1"/>
          </p:cNvSpPr>
          <p:nvPr>
            <p:ph type="title"/>
          </p:nvPr>
        </p:nvSpPr>
        <p:spPr/>
        <p:txBody>
          <a:bodyPr/>
          <a:lstStyle/>
          <a:p>
            <a:r>
              <a:rPr lang="en-IN" b="1" i="1" dirty="0"/>
              <a:t>He</a:t>
            </a:r>
            <a:r>
              <a:rPr lang="en-IN" b="1" dirty="0"/>
              <a:t>llo World!</a:t>
            </a:r>
            <a:br>
              <a:rPr lang="en-IN" dirty="0"/>
            </a:br>
            <a:endParaRPr lang="en-IN" dirty="0"/>
          </a:p>
        </p:txBody>
      </p:sp>
      <p:sp>
        <p:nvSpPr>
          <p:cNvPr id="3" name="Content Placeholder 2">
            <a:extLst>
              <a:ext uri="{FF2B5EF4-FFF2-40B4-BE49-F238E27FC236}">
                <a16:creationId xmlns:a16="http://schemas.microsoft.com/office/drawing/2014/main" id="{8674E8B9-9FF1-DA58-705B-0AA247AD5D2A}"/>
              </a:ext>
            </a:extLst>
          </p:cNvPr>
          <p:cNvSpPr>
            <a:spLocks noGrp="1"/>
          </p:cNvSpPr>
          <p:nvPr>
            <p:ph idx="1"/>
          </p:nvPr>
        </p:nvSpPr>
        <p:spPr/>
        <p:txBody>
          <a:bodyPr/>
          <a:lstStyle/>
          <a:p>
            <a:pPr>
              <a:buFont typeface="Arial" panose="020B0604020202020204" pitchFamily="34" charset="0"/>
              <a:buChar char="•"/>
            </a:pPr>
            <a:r>
              <a:rPr lang="en-US" dirty="0"/>
              <a:t>The first step in learning any programming language.</a:t>
            </a:r>
          </a:p>
          <a:p>
            <a:pPr>
              <a:buFont typeface="Arial" panose="020B0604020202020204" pitchFamily="34" charset="0"/>
              <a:buChar char="•"/>
            </a:pPr>
            <a:r>
              <a:rPr lang="en-US" dirty="0"/>
              <a:t>Used to verify your environment is set up correctly.</a:t>
            </a:r>
          </a:p>
          <a:p>
            <a:pPr>
              <a:buFont typeface="Arial" panose="020B0604020202020204" pitchFamily="34" charset="0"/>
              <a:buChar char="•"/>
            </a:pPr>
            <a:r>
              <a:rPr lang="en-US" dirty="0"/>
              <a:t>Displays a simple message to the screen or console.</a:t>
            </a:r>
          </a:p>
          <a:p>
            <a:r>
              <a:rPr lang="en-US" b="1" dirty="0"/>
              <a:t>Example:</a:t>
            </a:r>
            <a:endParaRPr lang="en-US" dirty="0"/>
          </a:p>
          <a:p>
            <a:endParaRPr lang="en-IN" dirty="0"/>
          </a:p>
        </p:txBody>
      </p:sp>
      <p:pic>
        <p:nvPicPr>
          <p:cNvPr id="7" name="Picture 6">
            <a:extLst>
              <a:ext uri="{FF2B5EF4-FFF2-40B4-BE49-F238E27FC236}">
                <a16:creationId xmlns:a16="http://schemas.microsoft.com/office/drawing/2014/main" id="{73790D4E-803B-322F-D534-475186B81CA8}"/>
              </a:ext>
            </a:extLst>
          </p:cNvPr>
          <p:cNvPicPr>
            <a:picLocks noChangeAspect="1"/>
          </p:cNvPicPr>
          <p:nvPr/>
        </p:nvPicPr>
        <p:blipFill>
          <a:blip r:embed="rId3"/>
          <a:stretch>
            <a:fillRect/>
          </a:stretch>
        </p:blipFill>
        <p:spPr>
          <a:xfrm>
            <a:off x="1904049" y="4167831"/>
            <a:ext cx="6615232" cy="877697"/>
          </a:xfrm>
          <a:prstGeom prst="rect">
            <a:avLst/>
          </a:prstGeom>
        </p:spPr>
      </p:pic>
    </p:spTree>
    <p:extLst>
      <p:ext uri="{BB962C8B-B14F-4D97-AF65-F5344CB8AC3E}">
        <p14:creationId xmlns:p14="http://schemas.microsoft.com/office/powerpoint/2010/main" val="360298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27195-A277-242F-8AD1-E8E6138759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488484-2A3B-3272-6FB2-2120F8D1BCDA}"/>
              </a:ext>
            </a:extLst>
          </p:cNvPr>
          <p:cNvSpPr>
            <a:spLocks noGrp="1"/>
          </p:cNvSpPr>
          <p:nvPr>
            <p:ph type="title"/>
          </p:nvPr>
        </p:nvSpPr>
        <p:spPr/>
        <p:txBody>
          <a:bodyPr/>
          <a:lstStyle/>
          <a:p>
            <a:r>
              <a:rPr lang="en-IN" b="1" dirty="0"/>
              <a:t>Variables</a:t>
            </a:r>
            <a:br>
              <a:rPr lang="en-IN" dirty="0"/>
            </a:br>
            <a:endParaRPr lang="en-IN" dirty="0"/>
          </a:p>
        </p:txBody>
      </p:sp>
      <p:sp>
        <p:nvSpPr>
          <p:cNvPr id="3" name="Content Placeholder 2">
            <a:extLst>
              <a:ext uri="{FF2B5EF4-FFF2-40B4-BE49-F238E27FC236}">
                <a16:creationId xmlns:a16="http://schemas.microsoft.com/office/drawing/2014/main" id="{B7C0A09C-2D78-0E71-8209-559A91288251}"/>
              </a:ext>
            </a:extLst>
          </p:cNvPr>
          <p:cNvSpPr>
            <a:spLocks noGrp="1"/>
          </p:cNvSpPr>
          <p:nvPr>
            <p:ph idx="1"/>
          </p:nvPr>
        </p:nvSpPr>
        <p:spPr/>
        <p:txBody>
          <a:bodyPr/>
          <a:lstStyle/>
          <a:p>
            <a:r>
              <a:rPr lang="en-US" dirty="0"/>
              <a:t>Variables are containers for storing data values.</a:t>
            </a:r>
          </a:p>
          <a:p>
            <a:r>
              <a:rPr lang="en-US" dirty="0"/>
              <a:t>Use let for variables that can change.</a:t>
            </a:r>
          </a:p>
          <a:p>
            <a:r>
              <a:rPr lang="en-US" dirty="0"/>
              <a:t>Use const for variables that should not change.</a:t>
            </a:r>
          </a:p>
          <a:p>
            <a:r>
              <a:rPr lang="en-US" dirty="0"/>
              <a:t>Avoid var—it’s outdated and can cause confusion due to function scoping</a:t>
            </a:r>
          </a:p>
          <a:p>
            <a:r>
              <a:rPr lang="en-IN" b="1" dirty="0"/>
              <a:t>Example:</a:t>
            </a:r>
            <a:endParaRPr lang="en-IN" dirty="0"/>
          </a:p>
          <a:p>
            <a:endParaRPr lang="en-IN" dirty="0"/>
          </a:p>
        </p:txBody>
      </p:sp>
      <p:pic>
        <p:nvPicPr>
          <p:cNvPr id="9" name="Picture 8">
            <a:extLst>
              <a:ext uri="{FF2B5EF4-FFF2-40B4-BE49-F238E27FC236}">
                <a16:creationId xmlns:a16="http://schemas.microsoft.com/office/drawing/2014/main" id="{CCCA5FCE-CAAC-8672-6802-80AF7291E035}"/>
              </a:ext>
            </a:extLst>
          </p:cNvPr>
          <p:cNvPicPr>
            <a:picLocks noChangeAspect="1"/>
          </p:cNvPicPr>
          <p:nvPr/>
        </p:nvPicPr>
        <p:blipFill>
          <a:blip r:embed="rId3"/>
          <a:stretch>
            <a:fillRect/>
          </a:stretch>
        </p:blipFill>
        <p:spPr>
          <a:xfrm>
            <a:off x="2657202" y="4585556"/>
            <a:ext cx="4751625" cy="880789"/>
          </a:xfrm>
          <a:prstGeom prst="rect">
            <a:avLst/>
          </a:prstGeom>
        </p:spPr>
      </p:pic>
    </p:spTree>
    <p:extLst>
      <p:ext uri="{BB962C8B-B14F-4D97-AF65-F5344CB8AC3E}">
        <p14:creationId xmlns:p14="http://schemas.microsoft.com/office/powerpoint/2010/main" val="289471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A36B3-B139-C11F-124F-98A946193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92AC64-9AC9-5F37-C63A-503303B27D65}"/>
              </a:ext>
            </a:extLst>
          </p:cNvPr>
          <p:cNvSpPr>
            <a:spLocks noGrp="1"/>
          </p:cNvSpPr>
          <p:nvPr>
            <p:ph type="title"/>
          </p:nvPr>
        </p:nvSpPr>
        <p:spPr/>
        <p:txBody>
          <a:bodyPr/>
          <a:lstStyle/>
          <a:p>
            <a:r>
              <a:rPr lang="en-IN" b="1" dirty="0"/>
              <a:t>Types of Variables</a:t>
            </a:r>
            <a:br>
              <a:rPr lang="en-IN" dirty="0"/>
            </a:br>
            <a:endParaRPr lang="en-IN" dirty="0"/>
          </a:p>
        </p:txBody>
      </p:sp>
      <p:sp>
        <p:nvSpPr>
          <p:cNvPr id="3" name="Content Placeholder 2">
            <a:extLst>
              <a:ext uri="{FF2B5EF4-FFF2-40B4-BE49-F238E27FC236}">
                <a16:creationId xmlns:a16="http://schemas.microsoft.com/office/drawing/2014/main" id="{1BA92616-D4B4-78BB-6DF7-7B177B7DA96B}"/>
              </a:ext>
            </a:extLst>
          </p:cNvPr>
          <p:cNvSpPr>
            <a:spLocks noGrp="1"/>
          </p:cNvSpPr>
          <p:nvPr>
            <p:ph idx="1"/>
          </p:nvPr>
        </p:nvSpPr>
        <p:spPr>
          <a:xfrm>
            <a:off x="1451579" y="1853754"/>
            <a:ext cx="9603275" cy="3450613"/>
          </a:xfrm>
        </p:spPr>
        <p:txBody>
          <a:bodyPr/>
          <a:lstStyle/>
          <a:p>
            <a:pPr>
              <a:buFont typeface="Arial" panose="020B0604020202020204" pitchFamily="34" charset="0"/>
              <a:buChar char="•"/>
            </a:pPr>
            <a:r>
              <a:rPr lang="en-US" b="1" dirty="0"/>
              <a:t>String:</a:t>
            </a:r>
            <a:r>
              <a:rPr lang="en-US" dirty="0"/>
              <a:t> Text enclosed in quotes ("Hello")</a:t>
            </a:r>
          </a:p>
          <a:p>
            <a:pPr>
              <a:buFont typeface="Arial" panose="020B0604020202020204" pitchFamily="34" charset="0"/>
              <a:buChar char="•"/>
            </a:pPr>
            <a:r>
              <a:rPr lang="en-US" b="1" dirty="0"/>
              <a:t>Number:</a:t>
            </a:r>
            <a:r>
              <a:rPr lang="en-US" dirty="0"/>
              <a:t> Integer or decimal (42, 3.14)</a:t>
            </a:r>
          </a:p>
          <a:p>
            <a:pPr>
              <a:buFont typeface="Arial" panose="020B0604020202020204" pitchFamily="34" charset="0"/>
              <a:buChar char="•"/>
            </a:pPr>
            <a:r>
              <a:rPr lang="en-US" b="1" dirty="0"/>
              <a:t>Boolean:</a:t>
            </a:r>
            <a:r>
              <a:rPr lang="en-US" dirty="0"/>
              <a:t> true or false</a:t>
            </a:r>
          </a:p>
          <a:p>
            <a:pPr>
              <a:buFont typeface="Arial" panose="020B0604020202020204" pitchFamily="34" charset="0"/>
              <a:buChar char="•"/>
            </a:pPr>
            <a:r>
              <a:rPr lang="en-US" b="1" dirty="0"/>
              <a:t>Null:</a:t>
            </a:r>
            <a:r>
              <a:rPr lang="en-US" dirty="0"/>
              <a:t> Represents intentional absence of any object value</a:t>
            </a:r>
          </a:p>
          <a:p>
            <a:pPr>
              <a:buFont typeface="Arial" panose="020B0604020202020204" pitchFamily="34" charset="0"/>
              <a:buChar char="•"/>
            </a:pPr>
            <a:r>
              <a:rPr lang="en-US" b="1" dirty="0"/>
              <a:t>Undefined:</a:t>
            </a:r>
            <a:r>
              <a:rPr lang="en-US" dirty="0"/>
              <a:t> A variable declared but not yet assigned a value</a:t>
            </a:r>
          </a:p>
          <a:p>
            <a:r>
              <a:rPr lang="en-IN" b="1" dirty="0"/>
              <a:t>Example:</a:t>
            </a:r>
            <a:endParaRPr lang="en-IN" dirty="0"/>
          </a:p>
          <a:p>
            <a:endParaRPr lang="en-IN" dirty="0"/>
          </a:p>
        </p:txBody>
      </p:sp>
      <p:pic>
        <p:nvPicPr>
          <p:cNvPr id="5" name="Picture 4">
            <a:extLst>
              <a:ext uri="{FF2B5EF4-FFF2-40B4-BE49-F238E27FC236}">
                <a16:creationId xmlns:a16="http://schemas.microsoft.com/office/drawing/2014/main" id="{51B780CD-4B6B-2117-994A-9F15EEB6EA2A}"/>
              </a:ext>
            </a:extLst>
          </p:cNvPr>
          <p:cNvPicPr>
            <a:picLocks noChangeAspect="1"/>
          </p:cNvPicPr>
          <p:nvPr/>
        </p:nvPicPr>
        <p:blipFill>
          <a:blip r:embed="rId3"/>
          <a:stretch>
            <a:fillRect/>
          </a:stretch>
        </p:blipFill>
        <p:spPr>
          <a:xfrm>
            <a:off x="3245796" y="4426654"/>
            <a:ext cx="4167376" cy="1148606"/>
          </a:xfrm>
          <a:prstGeom prst="rect">
            <a:avLst/>
          </a:prstGeom>
        </p:spPr>
      </p:pic>
    </p:spTree>
    <p:extLst>
      <p:ext uri="{BB962C8B-B14F-4D97-AF65-F5344CB8AC3E}">
        <p14:creationId xmlns:p14="http://schemas.microsoft.com/office/powerpoint/2010/main" val="85975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84907-A8E5-0C03-0FD2-89CBD785FB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012F33-279F-4757-8C41-F09C7E6F3042}"/>
              </a:ext>
            </a:extLst>
          </p:cNvPr>
          <p:cNvSpPr>
            <a:spLocks noGrp="1"/>
          </p:cNvSpPr>
          <p:nvPr>
            <p:ph type="title"/>
          </p:nvPr>
        </p:nvSpPr>
        <p:spPr/>
        <p:txBody>
          <a:bodyPr/>
          <a:lstStyle/>
          <a:p>
            <a:r>
              <a:rPr lang="en-IN" b="1" dirty="0"/>
              <a:t>Basic Math</a:t>
            </a:r>
            <a:br>
              <a:rPr lang="en-IN" dirty="0"/>
            </a:br>
            <a:endParaRPr lang="en-IN" dirty="0"/>
          </a:p>
        </p:txBody>
      </p:sp>
      <p:sp>
        <p:nvSpPr>
          <p:cNvPr id="3" name="Content Placeholder 2">
            <a:extLst>
              <a:ext uri="{FF2B5EF4-FFF2-40B4-BE49-F238E27FC236}">
                <a16:creationId xmlns:a16="http://schemas.microsoft.com/office/drawing/2014/main" id="{82492DD7-7058-79D3-02C3-2E82BEA1BFC8}"/>
              </a:ext>
            </a:extLst>
          </p:cNvPr>
          <p:cNvSpPr>
            <a:spLocks noGrp="1"/>
          </p:cNvSpPr>
          <p:nvPr>
            <p:ph idx="1"/>
          </p:nvPr>
        </p:nvSpPr>
        <p:spPr/>
        <p:txBody>
          <a:bodyPr/>
          <a:lstStyle/>
          <a:p>
            <a:r>
              <a:rPr lang="en-US" dirty="0"/>
              <a:t>You can perform basic arithmetic with JavaScript using operators:</a:t>
            </a:r>
          </a:p>
          <a:p>
            <a:pPr lvl="1"/>
            <a:r>
              <a:rPr lang="en-US" dirty="0"/>
              <a:t>+ Addition</a:t>
            </a:r>
          </a:p>
          <a:p>
            <a:pPr lvl="1"/>
            <a:r>
              <a:rPr lang="en-US" dirty="0"/>
              <a:t>- Subtraction</a:t>
            </a:r>
          </a:p>
          <a:p>
            <a:pPr lvl="1"/>
            <a:r>
              <a:rPr lang="en-US" dirty="0"/>
              <a:t>* Multiplication</a:t>
            </a:r>
          </a:p>
          <a:p>
            <a:pPr lvl="1"/>
            <a:r>
              <a:rPr lang="en-US" dirty="0"/>
              <a:t>/ Division</a:t>
            </a:r>
          </a:p>
          <a:p>
            <a:pPr lvl="1"/>
            <a:r>
              <a:rPr lang="en-US" dirty="0"/>
              <a:t>% Modulus (remainder)</a:t>
            </a:r>
          </a:p>
          <a:p>
            <a:r>
              <a:rPr lang="en-US" dirty="0"/>
              <a:t>Example:</a:t>
            </a:r>
            <a:endParaRPr lang="en-IN" dirty="0"/>
          </a:p>
        </p:txBody>
      </p:sp>
      <p:pic>
        <p:nvPicPr>
          <p:cNvPr id="6" name="Picture 5">
            <a:extLst>
              <a:ext uri="{FF2B5EF4-FFF2-40B4-BE49-F238E27FC236}">
                <a16:creationId xmlns:a16="http://schemas.microsoft.com/office/drawing/2014/main" id="{4FE81804-D863-F2A9-82A0-B3C2023AADDF}"/>
              </a:ext>
            </a:extLst>
          </p:cNvPr>
          <p:cNvPicPr>
            <a:picLocks noChangeAspect="1"/>
          </p:cNvPicPr>
          <p:nvPr/>
        </p:nvPicPr>
        <p:blipFill>
          <a:blip r:embed="rId3"/>
          <a:stretch>
            <a:fillRect/>
          </a:stretch>
        </p:blipFill>
        <p:spPr>
          <a:xfrm>
            <a:off x="3140336" y="4694729"/>
            <a:ext cx="4394832" cy="1052929"/>
          </a:xfrm>
          <a:prstGeom prst="rect">
            <a:avLst/>
          </a:prstGeom>
        </p:spPr>
      </p:pic>
    </p:spTree>
    <p:extLst>
      <p:ext uri="{BB962C8B-B14F-4D97-AF65-F5344CB8AC3E}">
        <p14:creationId xmlns:p14="http://schemas.microsoft.com/office/powerpoint/2010/main" val="31983084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1769</TotalTime>
  <Words>1067</Words>
  <Application>Microsoft Office PowerPoint</Application>
  <PresentationFormat>Widescreen</PresentationFormat>
  <Paragraphs>127</Paragraphs>
  <Slides>19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Unicode MS</vt:lpstr>
      <vt:lpstr>Calibri</vt:lpstr>
      <vt:lpstr>Gill Sans MT</vt:lpstr>
      <vt:lpstr>Gallery</vt:lpstr>
      <vt:lpstr>JavaScript Programming </vt:lpstr>
      <vt:lpstr>Contents </vt:lpstr>
      <vt:lpstr>What is a Programming Language? </vt:lpstr>
      <vt:lpstr>Why JavaScript? </vt:lpstr>
      <vt:lpstr>Install Node.js </vt:lpstr>
      <vt:lpstr>Hello World! </vt:lpstr>
      <vt:lpstr>Variables </vt:lpstr>
      <vt:lpstr>Types of Variables </vt:lpstr>
      <vt:lpstr>Basic Math </vt:lpstr>
      <vt:lpstr>Conditionals </vt:lpstr>
      <vt:lpstr>Conditionals Continued </vt:lpstr>
      <vt:lpstr>Iterators </vt:lpstr>
      <vt:lpstr>For Loop </vt:lpstr>
      <vt:lpstr>While Loop </vt:lpstr>
      <vt:lpstr>Do While</vt:lpstr>
      <vt:lpstr>Loop Control </vt:lpstr>
      <vt:lpstr>Arrays and Hashes (Objects) </vt:lpstr>
      <vt:lpstr>Strings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kashif siddiqui</dc:creator>
  <cp:lastModifiedBy>mohammad kashif siddiqui</cp:lastModifiedBy>
  <cp:revision>3</cp:revision>
  <dcterms:created xsi:type="dcterms:W3CDTF">2025-05-10T15:11:17Z</dcterms:created>
  <dcterms:modified xsi:type="dcterms:W3CDTF">2025-05-24T08:35:29Z</dcterms:modified>
</cp:coreProperties>
</file>