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74" r:id="rId2"/>
    <p:sldId id="692" r:id="rId3"/>
    <p:sldId id="693" r:id="rId4"/>
    <p:sldId id="694" r:id="rId5"/>
    <p:sldId id="695" r:id="rId6"/>
    <p:sldId id="696" r:id="rId7"/>
    <p:sldId id="697" r:id="rId8"/>
    <p:sldId id="551" r:id="rId9"/>
    <p:sldId id="550" r:id="rId10"/>
    <p:sldId id="552" r:id="rId11"/>
    <p:sldId id="553" r:id="rId12"/>
    <p:sldId id="554" r:id="rId13"/>
    <p:sldId id="555" r:id="rId14"/>
    <p:sldId id="556" r:id="rId15"/>
    <p:sldId id="549" r:id="rId16"/>
    <p:sldId id="674" r:id="rId17"/>
    <p:sldId id="650" r:id="rId18"/>
    <p:sldId id="651" r:id="rId19"/>
    <p:sldId id="652" r:id="rId20"/>
    <p:sldId id="653" r:id="rId21"/>
    <p:sldId id="298" r:id="rId22"/>
    <p:sldId id="557" r:id="rId23"/>
    <p:sldId id="558" r:id="rId24"/>
    <p:sldId id="559" r:id="rId25"/>
    <p:sldId id="647" r:id="rId26"/>
    <p:sldId id="648" r:id="rId27"/>
    <p:sldId id="649" r:id="rId28"/>
    <p:sldId id="676" r:id="rId29"/>
    <p:sldId id="380" r:id="rId30"/>
    <p:sldId id="285" r:id="rId31"/>
    <p:sldId id="475" r:id="rId32"/>
    <p:sldId id="675" r:id="rId33"/>
    <p:sldId id="677" r:id="rId34"/>
    <p:sldId id="682" r:id="rId35"/>
    <p:sldId id="450" r:id="rId36"/>
    <p:sldId id="395" r:id="rId37"/>
    <p:sldId id="403" r:id="rId38"/>
    <p:sldId id="645" r:id="rId39"/>
    <p:sldId id="646" r:id="rId40"/>
    <p:sldId id="560" r:id="rId41"/>
    <p:sldId id="561" r:id="rId42"/>
    <p:sldId id="594" r:id="rId43"/>
    <p:sldId id="404" r:id="rId44"/>
    <p:sldId id="681" r:id="rId45"/>
    <p:sldId id="497" r:id="rId46"/>
    <p:sldId id="522" r:id="rId47"/>
    <p:sldId id="523" r:id="rId48"/>
    <p:sldId id="524" r:id="rId49"/>
    <p:sldId id="525" r:id="rId50"/>
    <p:sldId id="526" r:id="rId51"/>
    <p:sldId id="452" r:id="rId52"/>
    <p:sldId id="453" r:id="rId53"/>
    <p:sldId id="454" r:id="rId54"/>
    <p:sldId id="459" r:id="rId55"/>
    <p:sldId id="456" r:id="rId56"/>
    <p:sldId id="457" r:id="rId57"/>
    <p:sldId id="458" r:id="rId58"/>
    <p:sldId id="527" r:id="rId59"/>
    <p:sldId id="528" r:id="rId60"/>
    <p:sldId id="529" r:id="rId61"/>
    <p:sldId id="530" r:id="rId62"/>
    <p:sldId id="531" r:id="rId63"/>
    <p:sldId id="705" r:id="rId64"/>
    <p:sldId id="706" r:id="rId65"/>
    <p:sldId id="460" r:id="rId66"/>
    <p:sldId id="461" r:id="rId67"/>
    <p:sldId id="462" r:id="rId68"/>
    <p:sldId id="464" r:id="rId69"/>
    <p:sldId id="463" r:id="rId70"/>
    <p:sldId id="465" r:id="rId71"/>
    <p:sldId id="487" r:id="rId72"/>
    <p:sldId id="488" r:id="rId73"/>
    <p:sldId id="489" r:id="rId74"/>
    <p:sldId id="490" r:id="rId75"/>
    <p:sldId id="683" r:id="rId76"/>
    <p:sldId id="685" r:id="rId77"/>
    <p:sldId id="684" r:id="rId78"/>
    <p:sldId id="686" r:id="rId79"/>
    <p:sldId id="539" r:id="rId80"/>
    <p:sldId id="540" r:id="rId81"/>
    <p:sldId id="679" r:id="rId82"/>
    <p:sldId id="680" r:id="rId83"/>
    <p:sldId id="503" r:id="rId84"/>
    <p:sldId id="322" r:id="rId85"/>
    <p:sldId id="722" r:id="rId86"/>
    <p:sldId id="501" r:id="rId87"/>
    <p:sldId id="325" r:id="rId88"/>
    <p:sldId id="725" r:id="rId89"/>
    <p:sldId id="726" r:id="rId90"/>
    <p:sldId id="689" r:id="rId91"/>
    <p:sldId id="690" r:id="rId92"/>
    <p:sldId id="532" r:id="rId93"/>
    <p:sldId id="707" r:id="rId94"/>
    <p:sldId id="708" r:id="rId95"/>
    <p:sldId id="709" r:id="rId96"/>
    <p:sldId id="710" r:id="rId97"/>
    <p:sldId id="711" r:id="rId98"/>
    <p:sldId id="712" r:id="rId99"/>
    <p:sldId id="713" r:id="rId100"/>
    <p:sldId id="714" r:id="rId101"/>
    <p:sldId id="715" r:id="rId102"/>
    <p:sldId id="716" r:id="rId103"/>
    <p:sldId id="717" r:id="rId104"/>
    <p:sldId id="718" r:id="rId105"/>
    <p:sldId id="719" r:id="rId106"/>
    <p:sldId id="720" r:id="rId107"/>
    <p:sldId id="721" r:id="rId108"/>
    <p:sldId id="544" r:id="rId109"/>
    <p:sldId id="545" r:id="rId110"/>
    <p:sldId id="727" r:id="rId111"/>
    <p:sldId id="728" r:id="rId112"/>
    <p:sldId id="546" r:id="rId113"/>
    <p:sldId id="691" r:id="rId114"/>
    <p:sldId id="723" r:id="rId115"/>
    <p:sldId id="724" r:id="rId116"/>
    <p:sldId id="547" r:id="rId117"/>
    <p:sldId id="548" r:id="rId118"/>
    <p:sldId id="533" r:id="rId119"/>
    <p:sldId id="505" r:id="rId120"/>
    <p:sldId id="729" r:id="rId121"/>
    <p:sldId id="506" r:id="rId122"/>
    <p:sldId id="534" r:id="rId123"/>
    <p:sldId id="698" r:id="rId124"/>
    <p:sldId id="699" r:id="rId125"/>
    <p:sldId id="730" r:id="rId126"/>
    <p:sldId id="731" r:id="rId127"/>
    <p:sldId id="732" r:id="rId128"/>
    <p:sldId id="733" r:id="rId129"/>
    <p:sldId id="734" r:id="rId130"/>
    <p:sldId id="701" r:id="rId131"/>
    <p:sldId id="700" r:id="rId132"/>
    <p:sldId id="702" r:id="rId133"/>
    <p:sldId id="417" r:id="rId134"/>
    <p:sldId id="419" r:id="rId135"/>
    <p:sldId id="418" r:id="rId136"/>
    <p:sldId id="422" r:id="rId137"/>
    <p:sldId id="423" r:id="rId138"/>
    <p:sldId id="424" r:id="rId139"/>
    <p:sldId id="425" r:id="rId140"/>
    <p:sldId id="426" r:id="rId141"/>
    <p:sldId id="535" r:id="rId142"/>
    <p:sldId id="536" r:id="rId143"/>
    <p:sldId id="537" r:id="rId144"/>
    <p:sldId id="538" r:id="rId1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sorterViewPr>
    <p:cViewPr varScale="1">
      <p:scale>
        <a:sx n="100" d="100"/>
        <a:sy n="100" d="100"/>
      </p:scale>
      <p:origin x="0" y="-4041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A6B257-88E5-40ED-A098-1B2806D557AB}"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4033938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6B257-88E5-40ED-A098-1B2806D557AB}"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267051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6B257-88E5-40ED-A098-1B2806D557AB}"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423257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6B257-88E5-40ED-A098-1B2806D557AB}"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402569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A6B257-88E5-40ED-A098-1B2806D557AB}"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163481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A6B257-88E5-40ED-A098-1B2806D557AB}"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489413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6B257-88E5-40ED-A098-1B2806D557AB}" type="datetimeFigureOut">
              <a:rPr lang="en-IN" smtClean="0"/>
              <a:t>25-05-2025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302451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4A6B257-88E5-40ED-A098-1B2806D557AB}" type="datetimeFigureOut">
              <a:rPr lang="en-IN" smtClean="0"/>
              <a:t>25-05-2025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3193683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6B257-88E5-40ED-A098-1B2806D557AB}" type="datetimeFigureOut">
              <a:rPr lang="en-IN" smtClean="0"/>
              <a:t>25-05-2025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115236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6B257-88E5-40ED-A098-1B2806D557AB}"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27747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A6B257-88E5-40ED-A098-1B2806D557AB}"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BB51E8-5352-46D0-AE41-C7698D905028}" type="slidenum">
              <a:rPr lang="en-IN" smtClean="0"/>
              <a:t>‹#›</a:t>
            </a:fld>
            <a:endParaRPr lang="en-IN"/>
          </a:p>
        </p:txBody>
      </p:sp>
    </p:spTree>
    <p:extLst>
      <p:ext uri="{BB962C8B-B14F-4D97-AF65-F5344CB8AC3E}">
        <p14:creationId xmlns:p14="http://schemas.microsoft.com/office/powerpoint/2010/main" val="4257381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6B257-88E5-40ED-A098-1B2806D557AB}" type="datetimeFigureOut">
              <a:rPr lang="en-IN" smtClean="0"/>
              <a:t>25-05-2025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B51E8-5352-46D0-AE41-C7698D905028}" type="slidenum">
              <a:rPr lang="en-IN" smtClean="0"/>
              <a:t>‹#›</a:t>
            </a:fld>
            <a:endParaRPr lang="en-IN"/>
          </a:p>
        </p:txBody>
      </p:sp>
    </p:spTree>
    <p:extLst>
      <p:ext uri="{BB962C8B-B14F-4D97-AF65-F5344CB8AC3E}">
        <p14:creationId xmlns:p14="http://schemas.microsoft.com/office/powerpoint/2010/main" val="16222622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hyperlink" Target="https://openclipart.org/detail/215108/monitor-silver-with-keyboard-pc-by-keistutis"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androidpctv.com/windows-11-compatibility/" TargetMode="External"/><Relationship Id="rId4" Type="http://schemas.openxmlformats.org/officeDocument/2006/relationships/image" Target="../media/image13.jp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superuser.com/questions/1584710/docker-wsl-2-installation-is-incomplete" TargetMode="External"/><Relationship Id="rId2" Type="http://schemas.openxmlformats.org/officeDocument/2006/relationships/hyperlink" Target="https://docs.docker.com/desktop/windows/install/"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s://docs.microsoft.com/en-us/windows/wsl/install-manual#step-4---download-the-linux-kernel-update-packag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docker.com/engine/install/ubuntu/#install-using-the-repository"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openclipart.org/detail/34531/tango-computer-by-warszawianka" TargetMode="External"/><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hyperlink" Target="https://freesvg.org/color-vector-image-of-linux-server" TargetMode="Externa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hyperlink" Target="https://jdk.java.net/2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openclipart.org/detail/215108/monitor-silver-with-keyboard-pc-by-keistutis"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openclipart.org/detail/215108/monitor-silver-with-keyboard-pc-by-keistutis"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CDC2E1-4D09-AF3E-B097-761B2E2EA358}"/>
              </a:ext>
            </a:extLst>
          </p:cNvPr>
          <p:cNvSpPr>
            <a:spLocks noGrp="1"/>
          </p:cNvSpPr>
          <p:nvPr>
            <p:ph type="ctrTitle"/>
          </p:nvPr>
        </p:nvSpPr>
        <p:spPr/>
        <p:txBody>
          <a:bodyPr/>
          <a:lstStyle/>
          <a:p>
            <a:r>
              <a:rPr lang="en-IN" dirty="0"/>
              <a:t>Docker and Containerization</a:t>
            </a:r>
          </a:p>
        </p:txBody>
      </p:sp>
    </p:spTree>
    <p:extLst>
      <p:ext uri="{BB962C8B-B14F-4D97-AF65-F5344CB8AC3E}">
        <p14:creationId xmlns:p14="http://schemas.microsoft.com/office/powerpoint/2010/main" val="2831347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DCF2-489C-E362-C614-DAE1B770D0B7}"/>
              </a:ext>
            </a:extLst>
          </p:cNvPr>
          <p:cNvSpPr>
            <a:spLocks noGrp="1"/>
          </p:cNvSpPr>
          <p:nvPr>
            <p:ph type="title"/>
          </p:nvPr>
        </p:nvSpPr>
        <p:spPr/>
        <p:txBody>
          <a:bodyPr/>
          <a:lstStyle/>
          <a:p>
            <a:r>
              <a:rPr lang="en-IN" dirty="0"/>
              <a:t>Traditional Software Deployment</a:t>
            </a:r>
          </a:p>
        </p:txBody>
      </p:sp>
      <p:sp>
        <p:nvSpPr>
          <p:cNvPr id="3" name="Content Placeholder 2">
            <a:extLst>
              <a:ext uri="{FF2B5EF4-FFF2-40B4-BE49-F238E27FC236}">
                <a16:creationId xmlns:a16="http://schemas.microsoft.com/office/drawing/2014/main" id="{66C44998-0B91-80B2-D4DE-078B8AA550C4}"/>
              </a:ext>
            </a:extLst>
          </p:cNvPr>
          <p:cNvSpPr>
            <a:spLocks noGrp="1"/>
          </p:cNvSpPr>
          <p:nvPr>
            <p:ph idx="1"/>
          </p:nvPr>
        </p:nvSpPr>
        <p:spPr/>
        <p:txBody>
          <a:bodyPr/>
          <a:lstStyle/>
          <a:p>
            <a:endParaRPr lang="en-IN"/>
          </a:p>
        </p:txBody>
      </p:sp>
      <p:pic>
        <p:nvPicPr>
          <p:cNvPr id="1026" name="Picture 2" descr="Secure Developer Workstations Without Slowing Them Down">
            <a:extLst>
              <a:ext uri="{FF2B5EF4-FFF2-40B4-BE49-F238E27FC236}">
                <a16:creationId xmlns:a16="http://schemas.microsoft.com/office/drawing/2014/main" id="{FC5D36DA-24BA-5B97-BA7D-0E21E9138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998" y="2095927"/>
            <a:ext cx="3058545" cy="17384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DC0CCF-2277-F94B-2A16-291E40F3F7AF}"/>
              </a:ext>
            </a:extLst>
          </p:cNvPr>
          <p:cNvSpPr txBox="1"/>
          <p:nvPr/>
        </p:nvSpPr>
        <p:spPr>
          <a:xfrm>
            <a:off x="5052421" y="4099741"/>
            <a:ext cx="3058545" cy="923330"/>
          </a:xfrm>
          <a:prstGeom prst="rect">
            <a:avLst/>
          </a:prstGeom>
          <a:solidFill>
            <a:schemeClr val="accent2">
              <a:lumMod val="20000"/>
              <a:lumOff val="80000"/>
            </a:schemeClr>
          </a:solidFill>
        </p:spPr>
        <p:txBody>
          <a:bodyPr wrap="square" rtlCol="0">
            <a:spAutoFit/>
          </a:bodyPr>
          <a:lstStyle/>
          <a:p>
            <a:pPr algn="ctr"/>
            <a:r>
              <a:rPr lang="en-IN" b="1" dirty="0">
                <a:solidFill>
                  <a:schemeClr val="bg2"/>
                </a:solidFill>
              </a:rPr>
              <a:t>Developers upload/copy all the necessary files that are needed on the target server</a:t>
            </a:r>
          </a:p>
        </p:txBody>
      </p:sp>
      <p:pic>
        <p:nvPicPr>
          <p:cNvPr id="1028" name="Picture 4" descr="Server Vectors &amp; Illustrations for Free Download | Freepik">
            <a:extLst>
              <a:ext uri="{FF2B5EF4-FFF2-40B4-BE49-F238E27FC236}">
                <a16:creationId xmlns:a16="http://schemas.microsoft.com/office/drawing/2014/main" id="{406D2815-E2C6-8E01-1AB7-DCE2BA41E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0436" y="1991216"/>
            <a:ext cx="1704550" cy="3313815"/>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Multidocument 4">
            <a:extLst>
              <a:ext uri="{FF2B5EF4-FFF2-40B4-BE49-F238E27FC236}">
                <a16:creationId xmlns:a16="http://schemas.microsoft.com/office/drawing/2014/main" id="{24616934-C6E4-997D-D59B-8A5BBABA192A}"/>
              </a:ext>
            </a:extLst>
          </p:cNvPr>
          <p:cNvSpPr/>
          <p:nvPr/>
        </p:nvSpPr>
        <p:spPr>
          <a:xfrm>
            <a:off x="5704485" y="2194600"/>
            <a:ext cx="2024009" cy="1541125"/>
          </a:xfrm>
          <a:prstGeom prst="flowChartMultidocumen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StudentApp.jar</a:t>
            </a:r>
          </a:p>
          <a:p>
            <a:pPr algn="ctr"/>
            <a:r>
              <a:rPr lang="en-IN" dirty="0" err="1"/>
              <a:t>StudentDB.sql</a:t>
            </a:r>
            <a:endParaRPr lang="en-IN" dirty="0"/>
          </a:p>
        </p:txBody>
      </p:sp>
      <p:cxnSp>
        <p:nvCxnSpPr>
          <p:cNvPr id="7" name="Connector: Elbow 6">
            <a:extLst>
              <a:ext uri="{FF2B5EF4-FFF2-40B4-BE49-F238E27FC236}">
                <a16:creationId xmlns:a16="http://schemas.microsoft.com/office/drawing/2014/main" id="{D7C17DE0-5EEF-56F9-CFE5-C6106857CB22}"/>
              </a:ext>
            </a:extLst>
          </p:cNvPr>
          <p:cNvCxnSpPr>
            <a:cxnSpLocks/>
          </p:cNvCxnSpPr>
          <p:nvPr/>
        </p:nvCxnSpPr>
        <p:spPr>
          <a:xfrm flipV="1">
            <a:off x="4705564" y="2194600"/>
            <a:ext cx="998921" cy="312294"/>
          </a:xfrm>
          <a:prstGeom prst="bentConnector3">
            <a:avLst/>
          </a:prstGeom>
          <a:ln w="25400">
            <a:solidFill>
              <a:schemeClr val="tx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30F72C67-19E9-63DE-4F21-776E55D28C53}"/>
              </a:ext>
            </a:extLst>
          </p:cNvPr>
          <p:cNvCxnSpPr>
            <a:cxnSpLocks/>
          </p:cNvCxnSpPr>
          <p:nvPr/>
        </p:nvCxnSpPr>
        <p:spPr>
          <a:xfrm flipV="1">
            <a:off x="7872161" y="3147171"/>
            <a:ext cx="1261565" cy="280559"/>
          </a:xfrm>
          <a:prstGeom prst="bentConnector3">
            <a:avLst/>
          </a:prstGeom>
          <a:ln w="25400">
            <a:solidFill>
              <a:schemeClr val="tx2">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3467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fontScale="85000" lnSpcReduction="20000"/>
          </a:bodyPr>
          <a:lstStyle/>
          <a:p>
            <a:r>
              <a:rPr lang="en-US" dirty="0"/>
              <a:t>To create a new custom bridge network: </a:t>
            </a:r>
            <a:r>
              <a:rPr lang="en-US" b="1" dirty="0"/>
              <a:t>docker network create custom</a:t>
            </a:r>
          </a:p>
          <a:p>
            <a:r>
              <a:rPr lang="en-US" dirty="0"/>
              <a:t>(Name can be anything other than </a:t>
            </a:r>
            <a:r>
              <a:rPr lang="en-US" i="1" dirty="0"/>
              <a:t>custom</a:t>
            </a:r>
            <a:r>
              <a:rPr lang="en-US" dirty="0"/>
              <a:t>)</a:t>
            </a:r>
          </a:p>
          <a:p>
            <a:r>
              <a:rPr lang="en-US" b="1" dirty="0"/>
              <a:t>docker network ls</a:t>
            </a:r>
          </a:p>
          <a:p>
            <a:r>
              <a:rPr lang="en-US" b="1" dirty="0"/>
              <a:t>docker network inspect custom</a:t>
            </a:r>
            <a:endParaRPr lang="en-US" dirty="0"/>
          </a:p>
          <a:p>
            <a:pPr lvl="1"/>
            <a:r>
              <a:rPr lang="en-US" dirty="0"/>
              <a:t>Check its name, id, creation date/time, subnet, gateway</a:t>
            </a:r>
          </a:p>
          <a:p>
            <a:r>
              <a:rPr lang="en-US" dirty="0"/>
              <a:t>It is a completely different subnet</a:t>
            </a:r>
          </a:p>
          <a:p>
            <a:r>
              <a:rPr lang="en-US" dirty="0"/>
              <a:t>If we create containers inside it, they will be able to communicate with each other, but not with the containers in the default </a:t>
            </a:r>
            <a:r>
              <a:rPr lang="en-US" dirty="0" err="1"/>
              <a:t>brige</a:t>
            </a:r>
            <a:r>
              <a:rPr lang="en-US" dirty="0"/>
              <a:t> network</a:t>
            </a:r>
          </a:p>
          <a:p>
            <a:r>
              <a:rPr lang="en-US" dirty="0"/>
              <a:t>The gateway address for this (e.g. 172.18.0.1) is assigned to Docker host, and it is connected to both: default bridge and custom networks; and also to the Internet</a:t>
            </a:r>
          </a:p>
          <a:p>
            <a:r>
              <a:rPr lang="en-US" dirty="0"/>
              <a:t>So, all the hosts inside this subnet will be able to communicate with the Internet via this default gateway</a:t>
            </a:r>
          </a:p>
          <a:p>
            <a:endParaRPr lang="en-US" dirty="0"/>
          </a:p>
        </p:txBody>
      </p:sp>
    </p:spTree>
    <p:extLst>
      <p:ext uri="{BB962C8B-B14F-4D97-AF65-F5344CB8AC3E}">
        <p14:creationId xmlns:p14="http://schemas.microsoft.com/office/powerpoint/2010/main" val="13783046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lnSpcReduction="10000"/>
          </a:bodyPr>
          <a:lstStyle/>
          <a:p>
            <a:r>
              <a:rPr lang="en-US" dirty="0"/>
              <a:t>Stop both the </a:t>
            </a:r>
            <a:r>
              <a:rPr lang="en-US" dirty="0" err="1"/>
              <a:t>busybox</a:t>
            </a:r>
            <a:r>
              <a:rPr lang="en-US" dirty="0"/>
              <a:t> containers and recreate them in the new custom bridge network</a:t>
            </a:r>
          </a:p>
          <a:p>
            <a:r>
              <a:rPr lang="en-US" dirty="0"/>
              <a:t>First </a:t>
            </a:r>
            <a:r>
              <a:rPr lang="en-US" b="1" dirty="0"/>
              <a:t>docker container prune</a:t>
            </a:r>
            <a:r>
              <a:rPr lang="en-US" dirty="0"/>
              <a:t> to clean up all containers</a:t>
            </a:r>
          </a:p>
          <a:p>
            <a:r>
              <a:rPr lang="en-US" b="1" dirty="0"/>
              <a:t>docker container run -it --network custom </a:t>
            </a:r>
            <a:r>
              <a:rPr lang="en-US" b="1" dirty="0" err="1"/>
              <a:t>busybox</a:t>
            </a:r>
            <a:endParaRPr lang="en-US" b="1" dirty="0"/>
          </a:p>
          <a:p>
            <a:r>
              <a:rPr lang="en-US" dirty="0"/>
              <a:t>Check </a:t>
            </a:r>
            <a:r>
              <a:rPr lang="en-US" dirty="0" err="1"/>
              <a:t>ip</a:t>
            </a:r>
            <a:r>
              <a:rPr lang="en-US" dirty="0"/>
              <a:t>: </a:t>
            </a:r>
            <a:r>
              <a:rPr lang="en-US" b="1" dirty="0"/>
              <a:t>hostname -</a:t>
            </a:r>
            <a:r>
              <a:rPr lang="en-US" b="1" dirty="0" err="1"/>
              <a:t>i</a:t>
            </a:r>
            <a:r>
              <a:rPr lang="en-US" b="1" dirty="0"/>
              <a:t> </a:t>
            </a:r>
            <a:r>
              <a:rPr lang="en-US" dirty="0"/>
              <a:t>and check hostname: </a:t>
            </a:r>
            <a:r>
              <a:rPr lang="en-US" b="1" dirty="0"/>
              <a:t>hostname </a:t>
            </a:r>
          </a:p>
          <a:p>
            <a:r>
              <a:rPr lang="en-US" dirty="0"/>
              <a:t>Also inspect both the container and the network:</a:t>
            </a:r>
          </a:p>
          <a:p>
            <a:r>
              <a:rPr lang="en-US" b="1" dirty="0"/>
              <a:t>docker container inspect &lt;&gt;</a:t>
            </a:r>
          </a:p>
          <a:p>
            <a:r>
              <a:rPr lang="en-US" b="1" dirty="0"/>
              <a:t>docker network inspect custom</a:t>
            </a:r>
            <a:endParaRPr lang="en-US" dirty="0"/>
          </a:p>
          <a:p>
            <a:r>
              <a:rPr lang="en-US" dirty="0"/>
              <a:t>Repeat for a second </a:t>
            </a:r>
            <a:r>
              <a:rPr lang="en-US" dirty="0" err="1"/>
              <a:t>busybox</a:t>
            </a:r>
            <a:r>
              <a:rPr lang="en-US" dirty="0"/>
              <a:t> container</a:t>
            </a:r>
          </a:p>
          <a:p>
            <a:endParaRPr lang="en-US" dirty="0"/>
          </a:p>
          <a:p>
            <a:endParaRPr lang="en-US" dirty="0"/>
          </a:p>
          <a:p>
            <a:endParaRPr lang="en-US" dirty="0"/>
          </a:p>
        </p:txBody>
      </p:sp>
    </p:spTree>
    <p:extLst>
      <p:ext uri="{BB962C8B-B14F-4D97-AF65-F5344CB8AC3E}">
        <p14:creationId xmlns:p14="http://schemas.microsoft.com/office/powerpoint/2010/main" val="868067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a:bodyPr>
          <a:lstStyle/>
          <a:p>
            <a:r>
              <a:rPr lang="en-US" dirty="0"/>
              <a:t>Try pinging with IP addresses first</a:t>
            </a:r>
          </a:p>
          <a:p>
            <a:r>
              <a:rPr lang="en-US" dirty="0"/>
              <a:t>Then try pinging with their host names</a:t>
            </a:r>
          </a:p>
          <a:p>
            <a:r>
              <a:rPr lang="en-US" dirty="0"/>
              <a:t>Both should be successful</a:t>
            </a:r>
          </a:p>
          <a:p>
            <a:r>
              <a:rPr lang="en-US" dirty="0"/>
              <a:t>Conclusion: Containers in the same custom network can communicate with each other using IP addresses or host names</a:t>
            </a:r>
          </a:p>
          <a:p>
            <a:r>
              <a:rPr lang="en-US" dirty="0"/>
              <a:t>Now repeat, but instead of host names, try container names</a:t>
            </a:r>
          </a:p>
          <a:p>
            <a:r>
              <a:rPr lang="en-US" dirty="0"/>
              <a:t>Result: Failure</a:t>
            </a:r>
          </a:p>
          <a:p>
            <a:r>
              <a:rPr lang="en-US" dirty="0"/>
              <a:t>Solution: Use custom names for the containers</a:t>
            </a:r>
          </a:p>
        </p:txBody>
      </p:sp>
    </p:spTree>
    <p:extLst>
      <p:ext uri="{BB962C8B-B14F-4D97-AF65-F5344CB8AC3E}">
        <p14:creationId xmlns:p14="http://schemas.microsoft.com/office/powerpoint/2010/main" val="24571703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fontScale="92500" lnSpcReduction="10000"/>
          </a:bodyPr>
          <a:lstStyle/>
          <a:p>
            <a:r>
              <a:rPr lang="en-US" dirty="0"/>
              <a:t>Try pinging with IP addresses first</a:t>
            </a:r>
          </a:p>
          <a:p>
            <a:r>
              <a:rPr lang="en-US" dirty="0"/>
              <a:t>Then try pinging with their host names</a:t>
            </a:r>
          </a:p>
          <a:p>
            <a:r>
              <a:rPr lang="en-US" dirty="0"/>
              <a:t>Both should be successful</a:t>
            </a:r>
          </a:p>
          <a:p>
            <a:r>
              <a:rPr lang="en-US" dirty="0"/>
              <a:t>Conclusion: Containers in the same custom network can communicate with each other using IP addresses or host names</a:t>
            </a:r>
          </a:p>
          <a:p>
            <a:r>
              <a:rPr lang="en-US" dirty="0"/>
              <a:t>Now repeat, but instead of host names, try container names</a:t>
            </a:r>
          </a:p>
          <a:p>
            <a:r>
              <a:rPr lang="en-US" dirty="0"/>
              <a:t>Result: Failure</a:t>
            </a:r>
          </a:p>
          <a:p>
            <a:r>
              <a:rPr lang="en-US" dirty="0"/>
              <a:t>Problem: Since container host names are randomly generated, how ca we use them practically?</a:t>
            </a:r>
          </a:p>
          <a:p>
            <a:r>
              <a:rPr lang="en-US" dirty="0"/>
              <a:t>Solution: Use custom names for the containers</a:t>
            </a:r>
          </a:p>
        </p:txBody>
      </p:sp>
    </p:spTree>
    <p:extLst>
      <p:ext uri="{BB962C8B-B14F-4D97-AF65-F5344CB8AC3E}">
        <p14:creationId xmlns:p14="http://schemas.microsoft.com/office/powerpoint/2010/main" val="18728362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fontScale="92500" lnSpcReduction="20000"/>
          </a:bodyPr>
          <a:lstStyle/>
          <a:p>
            <a:r>
              <a:rPr lang="en-US" dirty="0"/>
              <a:t>Stop both the containers</a:t>
            </a:r>
          </a:p>
          <a:p>
            <a:r>
              <a:rPr lang="en-US" dirty="0"/>
              <a:t>Now give custom names to both while restarting:</a:t>
            </a:r>
          </a:p>
          <a:p>
            <a:r>
              <a:rPr lang="en-US" b="1" dirty="0"/>
              <a:t>docker container run -it --network custom --name busybox1 </a:t>
            </a:r>
            <a:r>
              <a:rPr lang="en-US" b="1" dirty="0" err="1"/>
              <a:t>busybox</a:t>
            </a:r>
            <a:endParaRPr lang="en-US" b="1" dirty="0"/>
          </a:p>
          <a:p>
            <a:r>
              <a:rPr lang="en-US" b="1" dirty="0"/>
              <a:t>docker container run -it --network custom --name busybox2 </a:t>
            </a:r>
            <a:r>
              <a:rPr lang="en-US" b="1" dirty="0" err="1"/>
              <a:t>busybox</a:t>
            </a:r>
            <a:endParaRPr lang="en-US" b="1" dirty="0"/>
          </a:p>
          <a:p>
            <a:r>
              <a:rPr lang="en-US" dirty="0"/>
              <a:t>Now try pinging using their custom names, e.g. </a:t>
            </a:r>
            <a:r>
              <a:rPr lang="en-US" b="1" dirty="0"/>
              <a:t>ping busybox2</a:t>
            </a:r>
          </a:p>
          <a:p>
            <a:r>
              <a:rPr lang="en-US" dirty="0"/>
              <a:t>Success!</a:t>
            </a:r>
          </a:p>
          <a:p>
            <a:r>
              <a:rPr lang="en-US" dirty="0"/>
              <a:t>Stop both containers and restart, e.g. </a:t>
            </a:r>
            <a:r>
              <a:rPr lang="en-US" b="1" dirty="0"/>
              <a:t>docker start -it busybox1 </a:t>
            </a:r>
            <a:r>
              <a:rPr lang="en-US" dirty="0"/>
              <a:t>and </a:t>
            </a:r>
            <a:r>
              <a:rPr lang="en-US" b="1" dirty="0"/>
              <a:t>docker start -it busybox1</a:t>
            </a:r>
            <a:endParaRPr lang="en-US" dirty="0"/>
          </a:p>
          <a:p>
            <a:r>
              <a:rPr lang="en-US" dirty="0"/>
              <a:t>Recheck connectivity</a:t>
            </a:r>
          </a:p>
          <a:p>
            <a:r>
              <a:rPr lang="en-US" dirty="0"/>
              <a:t>Conclusion: Containers in the same custom network can communicate with each other using custom container names</a:t>
            </a:r>
          </a:p>
        </p:txBody>
      </p:sp>
    </p:spTree>
    <p:extLst>
      <p:ext uri="{BB962C8B-B14F-4D97-AF65-F5344CB8AC3E}">
        <p14:creationId xmlns:p14="http://schemas.microsoft.com/office/powerpoint/2010/main" val="26900965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AACE-0AD0-1EA5-6D29-4AE5DABED92D}"/>
              </a:ext>
            </a:extLst>
          </p:cNvPr>
          <p:cNvSpPr>
            <a:spLocks noGrp="1"/>
          </p:cNvSpPr>
          <p:nvPr>
            <p:ph type="title"/>
          </p:nvPr>
        </p:nvSpPr>
        <p:spPr/>
        <p:txBody>
          <a:bodyPr/>
          <a:lstStyle/>
          <a:p>
            <a:r>
              <a:rPr lang="en-US" dirty="0"/>
              <a:t>PHP and MySQL using Docker Network</a:t>
            </a:r>
          </a:p>
        </p:txBody>
      </p:sp>
      <p:sp>
        <p:nvSpPr>
          <p:cNvPr id="3" name="Content Placeholder 2">
            <a:extLst>
              <a:ext uri="{FF2B5EF4-FFF2-40B4-BE49-F238E27FC236}">
                <a16:creationId xmlns:a16="http://schemas.microsoft.com/office/drawing/2014/main" id="{511A3EB1-A91B-6C8E-6E29-1206FE788271}"/>
              </a:ext>
            </a:extLst>
          </p:cNvPr>
          <p:cNvSpPr>
            <a:spLocks noGrp="1"/>
          </p:cNvSpPr>
          <p:nvPr>
            <p:ph idx="1"/>
          </p:nvPr>
        </p:nvSpPr>
        <p:spPr/>
        <p:txBody>
          <a:bodyPr>
            <a:normAutofit fontScale="92500" lnSpcReduction="20000"/>
          </a:bodyPr>
          <a:lstStyle/>
          <a:p>
            <a:r>
              <a:rPr lang="en-US" dirty="0"/>
              <a:t>docker network create </a:t>
            </a:r>
            <a:r>
              <a:rPr lang="en-US" dirty="0" err="1"/>
              <a:t>mysql</a:t>
            </a:r>
            <a:endParaRPr lang="en-US" dirty="0"/>
          </a:p>
          <a:p>
            <a:r>
              <a:rPr lang="en-US" dirty="0"/>
              <a:t>docker network inspect </a:t>
            </a:r>
            <a:r>
              <a:rPr lang="en-US" dirty="0" err="1"/>
              <a:t>mysql</a:t>
            </a:r>
            <a:endParaRPr lang="en-US" dirty="0"/>
          </a:p>
          <a:p>
            <a:endParaRPr lang="en-US" dirty="0"/>
          </a:p>
          <a:p>
            <a:r>
              <a:rPr lang="en-US" dirty="0"/>
              <a:t>## Set MySQL root password to </a:t>
            </a:r>
            <a:r>
              <a:rPr lang="en-US" dirty="0" err="1"/>
              <a:t>my_password</a:t>
            </a:r>
            <a:endParaRPr lang="en-US" dirty="0"/>
          </a:p>
          <a:p>
            <a:r>
              <a:rPr lang="en-US" dirty="0"/>
              <a:t>docker run   --network </a:t>
            </a:r>
            <a:r>
              <a:rPr lang="en-US" dirty="0" err="1"/>
              <a:t>mysql</a:t>
            </a:r>
            <a:r>
              <a:rPr lang="en-US" dirty="0"/>
              <a:t>   -e MYSQL_ROOT_PASSWORD=</a:t>
            </a:r>
            <a:r>
              <a:rPr lang="en-US" dirty="0" err="1"/>
              <a:t>my_password</a:t>
            </a:r>
            <a:r>
              <a:rPr lang="en-US" dirty="0"/>
              <a:t>  --name </a:t>
            </a:r>
            <a:r>
              <a:rPr lang="en-US" dirty="0" err="1"/>
              <a:t>mysql</a:t>
            </a:r>
            <a:r>
              <a:rPr lang="en-US" dirty="0"/>
              <a:t>   -d </a:t>
            </a:r>
            <a:r>
              <a:rPr lang="en-US" dirty="0" err="1"/>
              <a:t>mysql</a:t>
            </a:r>
            <a:endParaRPr lang="en-US" dirty="0"/>
          </a:p>
          <a:p>
            <a:r>
              <a:rPr lang="en-US" dirty="0"/>
              <a:t>docker container list</a:t>
            </a:r>
          </a:p>
          <a:p>
            <a:endParaRPr lang="en-US" dirty="0"/>
          </a:p>
          <a:p>
            <a:r>
              <a:rPr lang="en-US" dirty="0"/>
              <a:t>## PMA_HOST environment variable = What is our MySQL server?</a:t>
            </a:r>
          </a:p>
          <a:p>
            <a:r>
              <a:rPr lang="en-US" dirty="0"/>
              <a:t>docker run   --network </a:t>
            </a:r>
            <a:r>
              <a:rPr lang="en-US" dirty="0" err="1"/>
              <a:t>mysql</a:t>
            </a:r>
            <a:r>
              <a:rPr lang="en-US" dirty="0"/>
              <a:t>   -p 8080:80   -e PMA_HOST=</a:t>
            </a:r>
            <a:r>
              <a:rPr lang="en-US" dirty="0" err="1"/>
              <a:t>mysql</a:t>
            </a:r>
            <a:r>
              <a:rPr lang="en-US" dirty="0"/>
              <a:t>   -d </a:t>
            </a:r>
            <a:r>
              <a:rPr lang="en-US" dirty="0" err="1"/>
              <a:t>phpmyadmin</a:t>
            </a:r>
            <a:r>
              <a:rPr lang="en-US" dirty="0"/>
              <a:t>/</a:t>
            </a:r>
            <a:r>
              <a:rPr lang="en-US" dirty="0" err="1"/>
              <a:t>phpmyadmin</a:t>
            </a:r>
            <a:endParaRPr lang="en-US" dirty="0"/>
          </a:p>
        </p:txBody>
      </p:sp>
    </p:spTree>
    <p:extLst>
      <p:ext uri="{BB962C8B-B14F-4D97-AF65-F5344CB8AC3E}">
        <p14:creationId xmlns:p14="http://schemas.microsoft.com/office/powerpoint/2010/main" val="2729245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AACE-0AD0-1EA5-6D29-4AE5DABED92D}"/>
              </a:ext>
            </a:extLst>
          </p:cNvPr>
          <p:cNvSpPr>
            <a:spLocks noGrp="1"/>
          </p:cNvSpPr>
          <p:nvPr>
            <p:ph type="title"/>
          </p:nvPr>
        </p:nvSpPr>
        <p:spPr/>
        <p:txBody>
          <a:bodyPr/>
          <a:lstStyle/>
          <a:p>
            <a:r>
              <a:rPr lang="en-US" dirty="0"/>
              <a:t>PHP and MySQL</a:t>
            </a:r>
          </a:p>
        </p:txBody>
      </p:sp>
      <p:sp>
        <p:nvSpPr>
          <p:cNvPr id="3" name="Content Placeholder 2">
            <a:extLst>
              <a:ext uri="{FF2B5EF4-FFF2-40B4-BE49-F238E27FC236}">
                <a16:creationId xmlns:a16="http://schemas.microsoft.com/office/drawing/2014/main" id="{511A3EB1-A91B-6C8E-6E29-1206FE788271}"/>
              </a:ext>
            </a:extLst>
          </p:cNvPr>
          <p:cNvSpPr>
            <a:spLocks noGrp="1"/>
          </p:cNvSpPr>
          <p:nvPr>
            <p:ph idx="1"/>
          </p:nvPr>
        </p:nvSpPr>
        <p:spPr/>
        <p:txBody>
          <a:bodyPr>
            <a:normAutofit/>
          </a:bodyPr>
          <a:lstStyle/>
          <a:p>
            <a:r>
              <a:rPr lang="en-US" dirty="0"/>
              <a:t>Open browser</a:t>
            </a:r>
          </a:p>
          <a:p>
            <a:r>
              <a:rPr lang="en-US" dirty="0"/>
              <a:t>localhost:8080</a:t>
            </a:r>
          </a:p>
          <a:p>
            <a:endParaRPr lang="en-US" dirty="0"/>
          </a:p>
          <a:p>
            <a:r>
              <a:rPr lang="en-US" dirty="0"/>
              <a:t>ID: root</a:t>
            </a:r>
          </a:p>
          <a:p>
            <a:r>
              <a:rPr lang="en-US" dirty="0"/>
              <a:t>Password: </a:t>
            </a:r>
            <a:r>
              <a:rPr lang="en-US" dirty="0" err="1"/>
              <a:t>my_password</a:t>
            </a:r>
            <a:endParaRPr lang="en-US" dirty="0"/>
          </a:p>
          <a:p>
            <a:endParaRPr lang="en-US" dirty="0"/>
          </a:p>
          <a:p>
            <a:r>
              <a:rPr lang="en-US" dirty="0"/>
              <a:t>Click on MySQL to see if we can connect to MySQL</a:t>
            </a:r>
          </a:p>
        </p:txBody>
      </p:sp>
    </p:spTree>
    <p:extLst>
      <p:ext uri="{BB962C8B-B14F-4D97-AF65-F5344CB8AC3E}">
        <p14:creationId xmlns:p14="http://schemas.microsoft.com/office/powerpoint/2010/main" val="23050088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F932-5BB4-6E09-7585-52AE3327B065}"/>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BEE26057-F839-9DE7-E95C-7242637C978F}"/>
              </a:ext>
            </a:extLst>
          </p:cNvPr>
          <p:cNvSpPr>
            <a:spLocks noGrp="1"/>
          </p:cNvSpPr>
          <p:nvPr>
            <p:ph idx="1"/>
          </p:nvPr>
        </p:nvSpPr>
        <p:spPr/>
        <p:txBody>
          <a:bodyPr>
            <a:normAutofit lnSpcReduction="10000"/>
          </a:bodyPr>
          <a:lstStyle/>
          <a:p>
            <a:r>
              <a:rPr lang="en-US" dirty="0"/>
              <a:t>Create a Tomcat container and a MySQL container</a:t>
            </a:r>
          </a:p>
          <a:p>
            <a:r>
              <a:rPr lang="en-US" dirty="0"/>
              <a:t>Demonstrate a connection from Tomcat to MySQL</a:t>
            </a:r>
          </a:p>
          <a:p>
            <a:r>
              <a:rPr lang="en-US" dirty="0"/>
              <a:t>Note: You will have to install MySQL client in the Tomcat container and try connecting to MySQL server from there</a:t>
            </a:r>
          </a:p>
          <a:p>
            <a:r>
              <a:rPr lang="en-US" dirty="0"/>
              <a:t>Create a database, a table, and add 1 row:</a:t>
            </a:r>
          </a:p>
          <a:p>
            <a:pPr lvl="1"/>
            <a:r>
              <a:rPr lang="en-US" dirty="0"/>
              <a:t>CREATE DATABASE </a:t>
            </a:r>
            <a:r>
              <a:rPr lang="en-US" dirty="0" err="1"/>
              <a:t>devops</a:t>
            </a:r>
            <a:r>
              <a:rPr lang="en-US" dirty="0"/>
              <a:t>;</a:t>
            </a:r>
          </a:p>
          <a:p>
            <a:pPr lvl="1"/>
            <a:r>
              <a:rPr lang="en-US" dirty="0"/>
              <a:t>USE </a:t>
            </a:r>
            <a:r>
              <a:rPr lang="en-US" dirty="0" err="1"/>
              <a:t>devops</a:t>
            </a:r>
            <a:r>
              <a:rPr lang="en-US" dirty="0"/>
              <a:t>;</a:t>
            </a:r>
          </a:p>
          <a:p>
            <a:pPr lvl="1"/>
            <a:r>
              <a:rPr lang="en-US" dirty="0"/>
              <a:t>CREATE TABLE </a:t>
            </a:r>
            <a:r>
              <a:rPr lang="en-US" dirty="0" err="1"/>
              <a:t>student_tbl</a:t>
            </a:r>
            <a:r>
              <a:rPr lang="en-US" dirty="0"/>
              <a:t> (prn integer, name char(30));</a:t>
            </a:r>
          </a:p>
          <a:p>
            <a:pPr lvl="1"/>
            <a:r>
              <a:rPr lang="en-US" dirty="0"/>
              <a:t>INSERT INTO </a:t>
            </a:r>
            <a:r>
              <a:rPr lang="en-US" dirty="0" err="1"/>
              <a:t>student_tbl</a:t>
            </a:r>
            <a:r>
              <a:rPr lang="en-US" dirty="0"/>
              <a:t> VALUES (1, “My name”);</a:t>
            </a:r>
          </a:p>
          <a:p>
            <a:pPr lvl="1"/>
            <a:r>
              <a:rPr lang="en-US" dirty="0"/>
              <a:t>SELECT * FROM </a:t>
            </a:r>
            <a:r>
              <a:rPr lang="en-US" dirty="0" err="1"/>
              <a:t>student_tbl</a:t>
            </a:r>
            <a:r>
              <a:rPr lang="en-US" dirty="0"/>
              <a:t>;</a:t>
            </a:r>
          </a:p>
        </p:txBody>
      </p:sp>
    </p:spTree>
    <p:extLst>
      <p:ext uri="{BB962C8B-B14F-4D97-AF65-F5344CB8AC3E}">
        <p14:creationId xmlns:p14="http://schemas.microsoft.com/office/powerpoint/2010/main" val="9059210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3C33-C9D0-FF83-9127-E3C0F73BCD33}"/>
              </a:ext>
            </a:extLst>
          </p:cNvPr>
          <p:cNvSpPr>
            <a:spLocks noGrp="1"/>
          </p:cNvSpPr>
          <p:nvPr>
            <p:ph type="title"/>
          </p:nvPr>
        </p:nvSpPr>
        <p:spPr/>
        <p:txBody>
          <a:bodyPr/>
          <a:lstStyle/>
          <a:p>
            <a:r>
              <a:rPr lang="en-IN" dirty="0"/>
              <a:t>Docker Networking Example</a:t>
            </a:r>
          </a:p>
        </p:txBody>
      </p:sp>
      <p:sp>
        <p:nvSpPr>
          <p:cNvPr id="3" name="Content Placeholder 2">
            <a:extLst>
              <a:ext uri="{FF2B5EF4-FFF2-40B4-BE49-F238E27FC236}">
                <a16:creationId xmlns:a16="http://schemas.microsoft.com/office/drawing/2014/main" id="{E063B0EE-0ADC-4AD0-ABF7-E87FF2C2CA2B}"/>
              </a:ext>
            </a:extLst>
          </p:cNvPr>
          <p:cNvSpPr>
            <a:spLocks noGrp="1"/>
          </p:cNvSpPr>
          <p:nvPr>
            <p:ph idx="1"/>
          </p:nvPr>
        </p:nvSpPr>
        <p:spPr/>
        <p:txBody>
          <a:bodyPr>
            <a:normAutofit lnSpcReduction="10000"/>
          </a:bodyPr>
          <a:lstStyle/>
          <a:p>
            <a:r>
              <a:rPr lang="en-IN" dirty="0"/>
              <a:t>Create a new bridge network</a:t>
            </a:r>
          </a:p>
          <a:p>
            <a:pPr lvl="1"/>
            <a:r>
              <a:rPr lang="en-IN" b="1" dirty="0"/>
              <a:t>docker network create my-network</a:t>
            </a:r>
          </a:p>
          <a:p>
            <a:endParaRPr lang="en-IN" b="1" dirty="0"/>
          </a:p>
          <a:p>
            <a:r>
              <a:rPr lang="en-IN" dirty="0"/>
              <a:t>Start a MySQL container and connect it to the </a:t>
            </a:r>
            <a:r>
              <a:rPr lang="en-IN" i="1" dirty="0"/>
              <a:t>my-network</a:t>
            </a:r>
            <a:r>
              <a:rPr lang="en-IN" dirty="0"/>
              <a:t> network</a:t>
            </a:r>
          </a:p>
          <a:p>
            <a:pPr lvl="1"/>
            <a:r>
              <a:rPr lang="en-IN" b="1" dirty="0"/>
              <a:t>docker container run --name </a:t>
            </a:r>
            <a:r>
              <a:rPr lang="en-IN" b="1" dirty="0" err="1"/>
              <a:t>mysql</a:t>
            </a:r>
            <a:r>
              <a:rPr lang="en-IN" b="1" dirty="0"/>
              <a:t>-container --network my-network -e MYSQL_ROOT_PASSWORD=pass -d </a:t>
            </a:r>
            <a:r>
              <a:rPr lang="en-IN" b="1" dirty="0" err="1"/>
              <a:t>mysql:latest</a:t>
            </a:r>
            <a:endParaRPr lang="en-IN" b="1" dirty="0"/>
          </a:p>
          <a:p>
            <a:endParaRPr lang="en-IN" dirty="0"/>
          </a:p>
          <a:p>
            <a:r>
              <a:rPr lang="en-IN" dirty="0"/>
              <a:t>Start Tomcat and connect it to the </a:t>
            </a:r>
            <a:r>
              <a:rPr lang="en-IN" i="1" dirty="0"/>
              <a:t>my-network</a:t>
            </a:r>
            <a:r>
              <a:rPr lang="en-IN" dirty="0"/>
              <a:t> network</a:t>
            </a:r>
          </a:p>
          <a:p>
            <a:pPr lvl="1"/>
            <a:r>
              <a:rPr lang="en-US" b="1" dirty="0"/>
              <a:t>docker container run --name tomcat-container --network my-network -p 7777:8080 -d tomcat:8</a:t>
            </a:r>
            <a:endParaRPr lang="en-IN" dirty="0"/>
          </a:p>
        </p:txBody>
      </p:sp>
    </p:spTree>
    <p:extLst>
      <p:ext uri="{BB962C8B-B14F-4D97-AF65-F5344CB8AC3E}">
        <p14:creationId xmlns:p14="http://schemas.microsoft.com/office/powerpoint/2010/main" val="270918081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C3C33-C9D0-FF83-9127-E3C0F73BCD33}"/>
              </a:ext>
            </a:extLst>
          </p:cNvPr>
          <p:cNvSpPr>
            <a:spLocks noGrp="1"/>
          </p:cNvSpPr>
          <p:nvPr>
            <p:ph type="title"/>
          </p:nvPr>
        </p:nvSpPr>
        <p:spPr/>
        <p:txBody>
          <a:bodyPr/>
          <a:lstStyle/>
          <a:p>
            <a:r>
              <a:rPr lang="en-IN" dirty="0"/>
              <a:t>Docker Networking Example</a:t>
            </a:r>
          </a:p>
        </p:txBody>
      </p:sp>
      <p:sp>
        <p:nvSpPr>
          <p:cNvPr id="3" name="Content Placeholder 2">
            <a:extLst>
              <a:ext uri="{FF2B5EF4-FFF2-40B4-BE49-F238E27FC236}">
                <a16:creationId xmlns:a16="http://schemas.microsoft.com/office/drawing/2014/main" id="{E063B0EE-0ADC-4AD0-ABF7-E87FF2C2CA2B}"/>
              </a:ext>
            </a:extLst>
          </p:cNvPr>
          <p:cNvSpPr>
            <a:spLocks noGrp="1"/>
          </p:cNvSpPr>
          <p:nvPr>
            <p:ph idx="1"/>
          </p:nvPr>
        </p:nvSpPr>
        <p:spPr/>
        <p:txBody>
          <a:bodyPr>
            <a:normAutofit lnSpcReduction="10000"/>
          </a:bodyPr>
          <a:lstStyle/>
          <a:p>
            <a:r>
              <a:rPr lang="en-IN" dirty="0"/>
              <a:t>Connect to the Tomcat container and verify that it can access MySQL</a:t>
            </a:r>
          </a:p>
          <a:p>
            <a:pPr lvl="1"/>
            <a:r>
              <a:rPr lang="en-IN" b="1" dirty="0"/>
              <a:t>docker exec -it tomcat-container /bin/bash</a:t>
            </a:r>
          </a:p>
          <a:p>
            <a:pPr lvl="1"/>
            <a:r>
              <a:rPr lang="en-IN" b="1" dirty="0"/>
              <a:t>apt-get update</a:t>
            </a:r>
          </a:p>
          <a:p>
            <a:pPr lvl="1"/>
            <a:r>
              <a:rPr lang="en-IN" b="1" dirty="0"/>
              <a:t>apt-get install -y </a:t>
            </a:r>
            <a:r>
              <a:rPr lang="en-IN" b="1" dirty="0" err="1"/>
              <a:t>mysql</a:t>
            </a:r>
            <a:r>
              <a:rPr lang="en-IN" b="1" dirty="0"/>
              <a:t>-client</a:t>
            </a:r>
          </a:p>
          <a:p>
            <a:pPr lvl="1"/>
            <a:r>
              <a:rPr lang="en-IN" b="1" dirty="0" err="1"/>
              <a:t>mysql</a:t>
            </a:r>
            <a:r>
              <a:rPr lang="en-IN" b="1" dirty="0"/>
              <a:t> -h </a:t>
            </a:r>
            <a:r>
              <a:rPr lang="en-IN" b="1" dirty="0" err="1"/>
              <a:t>mysql</a:t>
            </a:r>
            <a:r>
              <a:rPr lang="en-IN" b="1" dirty="0"/>
              <a:t>-container -</a:t>
            </a:r>
            <a:r>
              <a:rPr lang="en-IN" b="1" dirty="0" err="1"/>
              <a:t>uroot</a:t>
            </a:r>
            <a:r>
              <a:rPr lang="en-IN" b="1" dirty="0"/>
              <a:t> -</a:t>
            </a:r>
            <a:r>
              <a:rPr lang="en-IN" b="1" dirty="0" err="1"/>
              <a:t>ppass</a:t>
            </a:r>
            <a:endParaRPr lang="en-IN" b="1" dirty="0"/>
          </a:p>
          <a:p>
            <a:r>
              <a:rPr lang="en-US" dirty="0"/>
              <a:t>Create a database, a table, and add 1 row:</a:t>
            </a:r>
          </a:p>
          <a:p>
            <a:pPr lvl="1"/>
            <a:r>
              <a:rPr lang="en-US" dirty="0"/>
              <a:t>CREATE DATABASE </a:t>
            </a:r>
            <a:r>
              <a:rPr lang="en-US" dirty="0" err="1"/>
              <a:t>devops</a:t>
            </a:r>
            <a:r>
              <a:rPr lang="en-US" dirty="0"/>
              <a:t>;</a:t>
            </a:r>
          </a:p>
          <a:p>
            <a:pPr lvl="1"/>
            <a:r>
              <a:rPr lang="en-US" dirty="0"/>
              <a:t>USE </a:t>
            </a:r>
            <a:r>
              <a:rPr lang="en-US" dirty="0" err="1"/>
              <a:t>devops</a:t>
            </a:r>
            <a:r>
              <a:rPr lang="en-US" dirty="0"/>
              <a:t>;</a:t>
            </a:r>
          </a:p>
          <a:p>
            <a:pPr lvl="1"/>
            <a:r>
              <a:rPr lang="en-US" dirty="0"/>
              <a:t>CREATE TABLE </a:t>
            </a:r>
            <a:r>
              <a:rPr lang="en-US" dirty="0" err="1"/>
              <a:t>student_tbl</a:t>
            </a:r>
            <a:r>
              <a:rPr lang="en-US" dirty="0"/>
              <a:t> (prn integer, name char(30));</a:t>
            </a:r>
          </a:p>
          <a:p>
            <a:pPr lvl="1"/>
            <a:r>
              <a:rPr lang="en-US" dirty="0"/>
              <a:t>INSERT INTO </a:t>
            </a:r>
            <a:r>
              <a:rPr lang="en-US" dirty="0" err="1"/>
              <a:t>student_tbl</a:t>
            </a:r>
            <a:r>
              <a:rPr lang="en-US" dirty="0"/>
              <a:t> VALUES (1, “My name”);</a:t>
            </a:r>
          </a:p>
          <a:p>
            <a:pPr lvl="1"/>
            <a:r>
              <a:rPr lang="en-US" dirty="0"/>
              <a:t>SELECT * FROM </a:t>
            </a:r>
            <a:r>
              <a:rPr lang="en-US" dirty="0" err="1"/>
              <a:t>student_tbl</a:t>
            </a:r>
            <a:r>
              <a:rPr lang="en-US" dirty="0"/>
              <a:t>;</a:t>
            </a:r>
          </a:p>
          <a:p>
            <a:pPr lvl="1"/>
            <a:endParaRPr lang="en-IN" b="1" dirty="0"/>
          </a:p>
          <a:p>
            <a:pPr lvl="1"/>
            <a:endParaRPr lang="en-IN" dirty="0"/>
          </a:p>
        </p:txBody>
      </p:sp>
    </p:spTree>
    <p:extLst>
      <p:ext uri="{BB962C8B-B14F-4D97-AF65-F5344CB8AC3E}">
        <p14:creationId xmlns:p14="http://schemas.microsoft.com/office/powerpoint/2010/main" val="85574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DCF2-489C-E362-C614-DAE1B770D0B7}"/>
              </a:ext>
            </a:extLst>
          </p:cNvPr>
          <p:cNvSpPr>
            <a:spLocks noGrp="1"/>
          </p:cNvSpPr>
          <p:nvPr>
            <p:ph type="title"/>
          </p:nvPr>
        </p:nvSpPr>
        <p:spPr/>
        <p:txBody>
          <a:bodyPr/>
          <a:lstStyle/>
          <a:p>
            <a:r>
              <a:rPr lang="en-IN" dirty="0"/>
              <a:t>Traditional Software Deployment</a:t>
            </a:r>
          </a:p>
        </p:txBody>
      </p:sp>
      <p:sp>
        <p:nvSpPr>
          <p:cNvPr id="3" name="Content Placeholder 2">
            <a:extLst>
              <a:ext uri="{FF2B5EF4-FFF2-40B4-BE49-F238E27FC236}">
                <a16:creationId xmlns:a16="http://schemas.microsoft.com/office/drawing/2014/main" id="{66C44998-0B91-80B2-D4DE-078B8AA550C4}"/>
              </a:ext>
            </a:extLst>
          </p:cNvPr>
          <p:cNvSpPr>
            <a:spLocks noGrp="1"/>
          </p:cNvSpPr>
          <p:nvPr>
            <p:ph idx="1"/>
          </p:nvPr>
        </p:nvSpPr>
        <p:spPr/>
        <p:txBody>
          <a:bodyPr/>
          <a:lstStyle/>
          <a:p>
            <a:endParaRPr lang="en-IN" dirty="0"/>
          </a:p>
        </p:txBody>
      </p:sp>
      <p:pic>
        <p:nvPicPr>
          <p:cNvPr id="1026" name="Picture 2" descr="Secure Developer Workstations Without Slowing Them Down">
            <a:extLst>
              <a:ext uri="{FF2B5EF4-FFF2-40B4-BE49-F238E27FC236}">
                <a16:creationId xmlns:a16="http://schemas.microsoft.com/office/drawing/2014/main" id="{FC5D36DA-24BA-5B97-BA7D-0E21E9138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998" y="2095927"/>
            <a:ext cx="3058545" cy="17384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DC0CCF-2277-F94B-2A16-291E40F3F7AF}"/>
              </a:ext>
            </a:extLst>
          </p:cNvPr>
          <p:cNvSpPr txBox="1"/>
          <p:nvPr/>
        </p:nvSpPr>
        <p:spPr>
          <a:xfrm>
            <a:off x="8069224" y="5417831"/>
            <a:ext cx="3058545" cy="646331"/>
          </a:xfrm>
          <a:prstGeom prst="rect">
            <a:avLst/>
          </a:prstGeom>
          <a:solidFill>
            <a:schemeClr val="accent2">
              <a:lumMod val="20000"/>
              <a:lumOff val="80000"/>
            </a:schemeClr>
          </a:solidFill>
        </p:spPr>
        <p:txBody>
          <a:bodyPr wrap="square" rtlCol="0">
            <a:spAutoFit/>
          </a:bodyPr>
          <a:lstStyle/>
          <a:p>
            <a:pPr algn="ctr"/>
            <a:r>
              <a:rPr lang="en-IN" b="1" dirty="0">
                <a:solidFill>
                  <a:schemeClr val="bg1"/>
                </a:solidFill>
              </a:rPr>
              <a:t>Developers try running the software on the target server</a:t>
            </a:r>
          </a:p>
        </p:txBody>
      </p:sp>
      <p:pic>
        <p:nvPicPr>
          <p:cNvPr id="1028" name="Picture 4" descr="Server Vectors &amp; Illustrations for Free Download | Freepik">
            <a:extLst>
              <a:ext uri="{FF2B5EF4-FFF2-40B4-BE49-F238E27FC236}">
                <a16:creationId xmlns:a16="http://schemas.microsoft.com/office/drawing/2014/main" id="{406D2815-E2C6-8E01-1AB7-DCE2BA41E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0436" y="1991216"/>
            <a:ext cx="1704550" cy="3313815"/>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Multidocument 4">
            <a:extLst>
              <a:ext uri="{FF2B5EF4-FFF2-40B4-BE49-F238E27FC236}">
                <a16:creationId xmlns:a16="http://schemas.microsoft.com/office/drawing/2014/main" id="{24616934-C6E4-997D-D59B-8A5BBABA192A}"/>
              </a:ext>
            </a:extLst>
          </p:cNvPr>
          <p:cNvSpPr/>
          <p:nvPr/>
        </p:nvSpPr>
        <p:spPr>
          <a:xfrm>
            <a:off x="8850706" y="1325364"/>
            <a:ext cx="2024009" cy="1541125"/>
          </a:xfrm>
          <a:prstGeom prst="flowChartMultidocumen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StudentApp.jar</a:t>
            </a:r>
          </a:p>
          <a:p>
            <a:pPr algn="ctr"/>
            <a:r>
              <a:rPr lang="en-IN" dirty="0" err="1"/>
              <a:t>StudentDB.sql</a:t>
            </a:r>
            <a:endParaRPr lang="en-IN" dirty="0"/>
          </a:p>
        </p:txBody>
      </p:sp>
      <p:sp>
        <p:nvSpPr>
          <p:cNvPr id="10" name="Callout: Line 9">
            <a:extLst>
              <a:ext uri="{FF2B5EF4-FFF2-40B4-BE49-F238E27FC236}">
                <a16:creationId xmlns:a16="http://schemas.microsoft.com/office/drawing/2014/main" id="{52A8F45B-CE43-2188-5337-246FB1953114}"/>
              </a:ext>
            </a:extLst>
          </p:cNvPr>
          <p:cNvSpPr/>
          <p:nvPr/>
        </p:nvSpPr>
        <p:spPr>
          <a:xfrm>
            <a:off x="6377411" y="3429000"/>
            <a:ext cx="2633025" cy="1276135"/>
          </a:xfrm>
          <a:prstGeom prst="borderCallout1">
            <a:avLst>
              <a:gd name="adj1" fmla="val 18750"/>
              <a:gd name="adj2" fmla="val -8333"/>
              <a:gd name="adj3" fmla="val -29198"/>
              <a:gd name="adj4" fmla="val -55112"/>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bg2"/>
                </a:solidFill>
              </a:rPr>
              <a:t>java -jar StudentApp.jar</a:t>
            </a:r>
          </a:p>
        </p:txBody>
      </p:sp>
    </p:spTree>
    <p:extLst>
      <p:ext uri="{BB962C8B-B14F-4D97-AF65-F5344CB8AC3E}">
        <p14:creationId xmlns:p14="http://schemas.microsoft.com/office/powerpoint/2010/main" val="16133794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1F4B-7D6B-7474-ECC6-E865C420113A}"/>
              </a:ext>
            </a:extLst>
          </p:cNvPr>
          <p:cNvSpPr>
            <a:spLocks noGrp="1"/>
          </p:cNvSpPr>
          <p:nvPr>
            <p:ph type="title"/>
          </p:nvPr>
        </p:nvSpPr>
        <p:spPr/>
        <p:txBody>
          <a:bodyPr/>
          <a:lstStyle/>
          <a:p>
            <a:r>
              <a:rPr lang="en-US" dirty="0"/>
              <a:t>Stopping and Restarting Containers</a:t>
            </a:r>
          </a:p>
        </p:txBody>
      </p:sp>
      <p:sp>
        <p:nvSpPr>
          <p:cNvPr id="3" name="Content Placeholder 2">
            <a:extLst>
              <a:ext uri="{FF2B5EF4-FFF2-40B4-BE49-F238E27FC236}">
                <a16:creationId xmlns:a16="http://schemas.microsoft.com/office/drawing/2014/main" id="{10A6BC8F-6D7A-274C-A545-605EB80F8E34}"/>
              </a:ext>
            </a:extLst>
          </p:cNvPr>
          <p:cNvSpPr>
            <a:spLocks noGrp="1"/>
          </p:cNvSpPr>
          <p:nvPr>
            <p:ph idx="1"/>
          </p:nvPr>
        </p:nvSpPr>
        <p:spPr/>
        <p:txBody>
          <a:bodyPr>
            <a:normAutofit fontScale="85000" lnSpcReduction="10000"/>
          </a:bodyPr>
          <a:lstStyle/>
          <a:p>
            <a:r>
              <a:rPr lang="en-US" dirty="0"/>
              <a:t>Stop MySQL container</a:t>
            </a:r>
          </a:p>
          <a:p>
            <a:r>
              <a:rPr lang="en-US" dirty="0"/>
              <a:t>Start it again using this command:</a:t>
            </a:r>
          </a:p>
          <a:p>
            <a:r>
              <a:rPr lang="en-IN" b="1" dirty="0"/>
              <a:t>docker container run --name </a:t>
            </a:r>
            <a:r>
              <a:rPr lang="en-IN" b="1" dirty="0" err="1"/>
              <a:t>mysql</a:t>
            </a:r>
            <a:r>
              <a:rPr lang="en-IN" b="1" dirty="0"/>
              <a:t>-container --network my-network -e MYSQL_ROOT_PASSWORD=pass -d </a:t>
            </a:r>
            <a:r>
              <a:rPr lang="en-IN" b="1" dirty="0" err="1"/>
              <a:t>mysql:latest</a:t>
            </a:r>
            <a:endParaRPr lang="en-US" b="1" dirty="0"/>
          </a:p>
          <a:p>
            <a:r>
              <a:rPr lang="en-US" dirty="0"/>
              <a:t>It will give error</a:t>
            </a:r>
          </a:p>
          <a:p>
            <a:r>
              <a:rPr lang="en-US" dirty="0"/>
              <a:t>We must use the following command:</a:t>
            </a:r>
          </a:p>
          <a:p>
            <a:r>
              <a:rPr lang="en-US" b="1" dirty="0"/>
              <a:t>docker container start  -</a:t>
            </a:r>
            <a:r>
              <a:rPr lang="en-US" b="1" dirty="0">
                <a:solidFill>
                  <a:srgbClr val="FF0000"/>
                </a:solidFill>
              </a:rPr>
              <a:t>ai</a:t>
            </a:r>
            <a:r>
              <a:rPr lang="en-US" b="1" dirty="0"/>
              <a:t> </a:t>
            </a:r>
            <a:r>
              <a:rPr lang="en-US" b="1" dirty="0" err="1"/>
              <a:t>mysql</a:t>
            </a:r>
            <a:r>
              <a:rPr lang="en-US" b="1" dirty="0"/>
              <a:t>-container</a:t>
            </a:r>
          </a:p>
          <a:p>
            <a:r>
              <a:rPr lang="en-US" dirty="0"/>
              <a:t>Now again go to tomcat container and run the same SELECT statement to see if data still exists</a:t>
            </a:r>
          </a:p>
          <a:p>
            <a:r>
              <a:rPr lang="en-US" dirty="0"/>
              <a:t>It does</a:t>
            </a:r>
          </a:p>
          <a:p>
            <a:r>
              <a:rPr lang="en-US" dirty="0"/>
              <a:t>Conclusion: Stopping and restarting a container does not cause it to lose its state</a:t>
            </a:r>
          </a:p>
        </p:txBody>
      </p:sp>
    </p:spTree>
    <p:extLst>
      <p:ext uri="{BB962C8B-B14F-4D97-AF65-F5344CB8AC3E}">
        <p14:creationId xmlns:p14="http://schemas.microsoft.com/office/powerpoint/2010/main" val="32088656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C1F4B-7D6B-7474-ECC6-E865C420113A}"/>
              </a:ext>
            </a:extLst>
          </p:cNvPr>
          <p:cNvSpPr>
            <a:spLocks noGrp="1"/>
          </p:cNvSpPr>
          <p:nvPr>
            <p:ph type="title"/>
          </p:nvPr>
        </p:nvSpPr>
        <p:spPr/>
        <p:txBody>
          <a:bodyPr/>
          <a:lstStyle/>
          <a:p>
            <a:r>
              <a:rPr lang="en-US" dirty="0"/>
              <a:t>Removing Containers</a:t>
            </a:r>
          </a:p>
        </p:txBody>
      </p:sp>
      <p:sp>
        <p:nvSpPr>
          <p:cNvPr id="3" name="Content Placeholder 2">
            <a:extLst>
              <a:ext uri="{FF2B5EF4-FFF2-40B4-BE49-F238E27FC236}">
                <a16:creationId xmlns:a16="http://schemas.microsoft.com/office/drawing/2014/main" id="{10A6BC8F-6D7A-274C-A545-605EB80F8E34}"/>
              </a:ext>
            </a:extLst>
          </p:cNvPr>
          <p:cNvSpPr>
            <a:spLocks noGrp="1"/>
          </p:cNvSpPr>
          <p:nvPr>
            <p:ph idx="1"/>
          </p:nvPr>
        </p:nvSpPr>
        <p:spPr/>
        <p:txBody>
          <a:bodyPr>
            <a:normAutofit lnSpcReduction="10000"/>
          </a:bodyPr>
          <a:lstStyle/>
          <a:p>
            <a:r>
              <a:rPr lang="en-US" dirty="0"/>
              <a:t>Stop and remove MySQL container</a:t>
            </a:r>
          </a:p>
          <a:p>
            <a:r>
              <a:rPr lang="en-US" dirty="0"/>
              <a:t>Start it again using this command:</a:t>
            </a:r>
          </a:p>
          <a:p>
            <a:r>
              <a:rPr lang="en-IN" b="1" dirty="0"/>
              <a:t>docker container run --name </a:t>
            </a:r>
            <a:r>
              <a:rPr lang="en-IN" b="1" dirty="0" err="1"/>
              <a:t>mysql</a:t>
            </a:r>
            <a:r>
              <a:rPr lang="en-IN" b="1" dirty="0"/>
              <a:t>-container --network my-network -e MYSQL_ROOT_PASSWORD=pass -d </a:t>
            </a:r>
            <a:r>
              <a:rPr lang="en-IN" b="1" dirty="0" err="1"/>
              <a:t>mysql:latest</a:t>
            </a:r>
            <a:endParaRPr lang="en-US" b="1" dirty="0"/>
          </a:p>
          <a:p>
            <a:r>
              <a:rPr lang="en-US" dirty="0"/>
              <a:t>Now again go to tomcat container and run the same USE/SELECT statements to see if database/data still exists</a:t>
            </a:r>
          </a:p>
          <a:p>
            <a:r>
              <a:rPr lang="en-US" dirty="0"/>
              <a:t>It does </a:t>
            </a:r>
            <a:r>
              <a:rPr lang="en-US" dirty="0">
                <a:solidFill>
                  <a:srgbClr val="FF0000"/>
                </a:solidFill>
              </a:rPr>
              <a:t>not</a:t>
            </a:r>
          </a:p>
          <a:p>
            <a:r>
              <a:rPr lang="en-US" dirty="0"/>
              <a:t>Conclusion: Removing a container causes it to lose its state and all the information</a:t>
            </a:r>
          </a:p>
          <a:p>
            <a:r>
              <a:rPr lang="en-US" dirty="0"/>
              <a:t>Hence, containers are </a:t>
            </a:r>
            <a:r>
              <a:rPr lang="en-US" dirty="0">
                <a:solidFill>
                  <a:srgbClr val="FF0000"/>
                </a:solidFill>
              </a:rPr>
              <a:t>immutable.</a:t>
            </a:r>
          </a:p>
        </p:txBody>
      </p:sp>
    </p:spTree>
    <p:extLst>
      <p:ext uri="{BB962C8B-B14F-4D97-AF65-F5344CB8AC3E}">
        <p14:creationId xmlns:p14="http://schemas.microsoft.com/office/powerpoint/2010/main" val="27922795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A9B1B0-57EF-FD7B-51B9-FE3C758D4FF8}"/>
              </a:ext>
            </a:extLst>
          </p:cNvPr>
          <p:cNvSpPr>
            <a:spLocks noGrp="1"/>
          </p:cNvSpPr>
          <p:nvPr>
            <p:ph type="title"/>
          </p:nvPr>
        </p:nvSpPr>
        <p:spPr/>
        <p:txBody>
          <a:bodyPr/>
          <a:lstStyle/>
          <a:p>
            <a:r>
              <a:rPr lang="en-IN" dirty="0"/>
              <a:t>Persisting Data</a:t>
            </a:r>
          </a:p>
        </p:txBody>
      </p:sp>
      <p:sp>
        <p:nvSpPr>
          <p:cNvPr id="5" name="Text Placeholder 4">
            <a:extLst>
              <a:ext uri="{FF2B5EF4-FFF2-40B4-BE49-F238E27FC236}">
                <a16:creationId xmlns:a16="http://schemas.microsoft.com/office/drawing/2014/main" id="{DB7EE336-4DFC-E3D5-4145-66DA52CC01D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5323895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7302C-9C27-97F3-1422-C8AD81A4E2C4}"/>
              </a:ext>
            </a:extLst>
          </p:cNvPr>
          <p:cNvSpPr>
            <a:spLocks noGrp="1"/>
          </p:cNvSpPr>
          <p:nvPr>
            <p:ph type="title"/>
          </p:nvPr>
        </p:nvSpPr>
        <p:spPr/>
        <p:txBody>
          <a:bodyPr/>
          <a:lstStyle/>
          <a:p>
            <a:r>
              <a:rPr lang="en-US" dirty="0"/>
              <a:t>Container Characteristics</a:t>
            </a:r>
          </a:p>
        </p:txBody>
      </p:sp>
      <p:sp>
        <p:nvSpPr>
          <p:cNvPr id="5" name="Content Placeholder 4">
            <a:extLst>
              <a:ext uri="{FF2B5EF4-FFF2-40B4-BE49-F238E27FC236}">
                <a16:creationId xmlns:a16="http://schemas.microsoft.com/office/drawing/2014/main" id="{55003CD3-D287-F044-45FC-379DEBF20B02}"/>
              </a:ext>
            </a:extLst>
          </p:cNvPr>
          <p:cNvSpPr>
            <a:spLocks noGrp="1"/>
          </p:cNvSpPr>
          <p:nvPr>
            <p:ph idx="1"/>
          </p:nvPr>
        </p:nvSpPr>
        <p:spPr/>
        <p:txBody>
          <a:bodyPr>
            <a:normAutofit/>
          </a:bodyPr>
          <a:lstStyle/>
          <a:p>
            <a:r>
              <a:rPr lang="en-US" dirty="0"/>
              <a:t>Problem: Containers are </a:t>
            </a:r>
            <a:r>
              <a:rPr lang="en-US" b="1" dirty="0"/>
              <a:t>immutable </a:t>
            </a:r>
            <a:r>
              <a:rPr lang="en-US" dirty="0"/>
              <a:t>and </a:t>
            </a:r>
            <a:r>
              <a:rPr lang="en-US" b="1" dirty="0"/>
              <a:t>ephemeral</a:t>
            </a:r>
          </a:p>
          <a:p>
            <a:r>
              <a:rPr lang="en-US" dirty="0"/>
              <a:t>Solution: Use </a:t>
            </a:r>
            <a:r>
              <a:rPr lang="en-US" b="1" dirty="0"/>
              <a:t>Docker volumes </a:t>
            </a:r>
            <a:r>
              <a:rPr lang="en-US" dirty="0"/>
              <a:t>or </a:t>
            </a:r>
            <a:r>
              <a:rPr lang="en-US" b="1" dirty="0"/>
              <a:t>Bind mounts</a:t>
            </a:r>
            <a:r>
              <a:rPr lang="en-US" dirty="0"/>
              <a:t> – We will cover volumes</a:t>
            </a:r>
            <a:endParaRPr lang="en-US" b="1" dirty="0"/>
          </a:p>
        </p:txBody>
      </p:sp>
    </p:spTree>
    <p:extLst>
      <p:ext uri="{BB962C8B-B14F-4D97-AF65-F5344CB8AC3E}">
        <p14:creationId xmlns:p14="http://schemas.microsoft.com/office/powerpoint/2010/main" val="5065753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355B-8B47-CD0C-CB0F-21DD0305A6A2}"/>
              </a:ext>
            </a:extLst>
          </p:cNvPr>
          <p:cNvSpPr>
            <a:spLocks noGrp="1"/>
          </p:cNvSpPr>
          <p:nvPr>
            <p:ph type="title"/>
          </p:nvPr>
        </p:nvSpPr>
        <p:spPr/>
        <p:txBody>
          <a:bodyPr/>
          <a:lstStyle/>
          <a:p>
            <a:r>
              <a:rPr lang="en-US" dirty="0"/>
              <a:t>Modifying Index/Home Page of nginx</a:t>
            </a:r>
          </a:p>
        </p:txBody>
      </p:sp>
      <p:sp>
        <p:nvSpPr>
          <p:cNvPr id="3" name="Content Placeholder 2">
            <a:extLst>
              <a:ext uri="{FF2B5EF4-FFF2-40B4-BE49-F238E27FC236}">
                <a16:creationId xmlns:a16="http://schemas.microsoft.com/office/drawing/2014/main" id="{C3E144AE-96C8-592E-AD13-05602EC961FC}"/>
              </a:ext>
            </a:extLst>
          </p:cNvPr>
          <p:cNvSpPr>
            <a:spLocks noGrp="1"/>
          </p:cNvSpPr>
          <p:nvPr>
            <p:ph idx="1"/>
          </p:nvPr>
        </p:nvSpPr>
        <p:spPr/>
        <p:txBody>
          <a:bodyPr>
            <a:normAutofit/>
          </a:bodyPr>
          <a:lstStyle/>
          <a:p>
            <a:r>
              <a:rPr lang="en-US" dirty="0"/>
              <a:t>First test basic nginx home page:</a:t>
            </a:r>
          </a:p>
          <a:p>
            <a:endParaRPr lang="en-US" b="1" dirty="0"/>
          </a:p>
          <a:p>
            <a:r>
              <a:rPr lang="en-US" b="1" dirty="0"/>
              <a:t>docker run -p 8081:80 nginx</a:t>
            </a:r>
          </a:p>
          <a:p>
            <a:r>
              <a:rPr lang="en-US" b="1" dirty="0"/>
              <a:t>Browser: localhost:8081</a:t>
            </a:r>
          </a:p>
          <a:p>
            <a:endParaRPr lang="en-US" b="1" dirty="0"/>
          </a:p>
          <a:p>
            <a:r>
              <a:rPr lang="en-US" dirty="0"/>
              <a:t>Verify, stop, remove container</a:t>
            </a:r>
          </a:p>
        </p:txBody>
      </p:sp>
    </p:spTree>
    <p:extLst>
      <p:ext uri="{BB962C8B-B14F-4D97-AF65-F5344CB8AC3E}">
        <p14:creationId xmlns:p14="http://schemas.microsoft.com/office/powerpoint/2010/main" val="36647535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355B-8B47-CD0C-CB0F-21DD0305A6A2}"/>
              </a:ext>
            </a:extLst>
          </p:cNvPr>
          <p:cNvSpPr>
            <a:spLocks noGrp="1"/>
          </p:cNvSpPr>
          <p:nvPr>
            <p:ph type="title"/>
          </p:nvPr>
        </p:nvSpPr>
        <p:spPr/>
        <p:txBody>
          <a:bodyPr/>
          <a:lstStyle/>
          <a:p>
            <a:r>
              <a:rPr lang="en-US" dirty="0"/>
              <a:t>Modifying Index/Home Page of nginx</a:t>
            </a:r>
          </a:p>
        </p:txBody>
      </p:sp>
      <p:sp>
        <p:nvSpPr>
          <p:cNvPr id="3" name="Content Placeholder 2">
            <a:extLst>
              <a:ext uri="{FF2B5EF4-FFF2-40B4-BE49-F238E27FC236}">
                <a16:creationId xmlns:a16="http://schemas.microsoft.com/office/drawing/2014/main" id="{C3E144AE-96C8-592E-AD13-05602EC961FC}"/>
              </a:ext>
            </a:extLst>
          </p:cNvPr>
          <p:cNvSpPr>
            <a:spLocks noGrp="1"/>
          </p:cNvSpPr>
          <p:nvPr>
            <p:ph idx="1"/>
          </p:nvPr>
        </p:nvSpPr>
        <p:spPr/>
        <p:txBody>
          <a:bodyPr>
            <a:normAutofit fontScale="85000" lnSpcReduction="20000"/>
          </a:bodyPr>
          <a:lstStyle/>
          <a:p>
            <a:r>
              <a:rPr lang="en-US" dirty="0"/>
              <a:t>Create </a:t>
            </a:r>
          </a:p>
          <a:p>
            <a:pPr lvl="1"/>
            <a:r>
              <a:rPr lang="en-US" dirty="0"/>
              <a:t>Linux: 		/users/</a:t>
            </a:r>
            <a:r>
              <a:rPr lang="en-US" dirty="0" err="1"/>
              <a:t>xyz</a:t>
            </a:r>
            <a:r>
              <a:rPr lang="en-US" dirty="0"/>
              <a:t>/desktop/containers/nginx/index.html</a:t>
            </a:r>
          </a:p>
          <a:p>
            <a:pPr lvl="1"/>
            <a:r>
              <a:rPr lang="en-US" dirty="0"/>
              <a:t>Windows:		c:\delthis\index.html</a:t>
            </a:r>
          </a:p>
          <a:p>
            <a:r>
              <a:rPr lang="en-US" dirty="0"/>
              <a:t>&lt;h1&gt;Welcome to Our Custom Home Page&lt;/h1&gt;</a:t>
            </a:r>
          </a:p>
          <a:p>
            <a:endParaRPr lang="en-US" dirty="0"/>
          </a:p>
          <a:p>
            <a:r>
              <a:rPr lang="en-US" dirty="0"/>
              <a:t>Linux:  </a:t>
            </a:r>
            <a:r>
              <a:rPr lang="en-US" b="1" dirty="0"/>
              <a:t>docker run  -p 8081:80   -v /users/</a:t>
            </a:r>
            <a:r>
              <a:rPr lang="en-US" b="1" dirty="0" err="1"/>
              <a:t>xyz</a:t>
            </a:r>
            <a:r>
              <a:rPr lang="en-US" b="1" dirty="0"/>
              <a:t>/desktop/containers/nginx:/</a:t>
            </a:r>
            <a:r>
              <a:rPr lang="en-US" b="1" dirty="0" err="1"/>
              <a:t>usr</a:t>
            </a:r>
            <a:r>
              <a:rPr lang="en-US" b="1" dirty="0"/>
              <a:t>/share/nginx/html nginx</a:t>
            </a:r>
          </a:p>
          <a:p>
            <a:endParaRPr lang="en-US" dirty="0"/>
          </a:p>
          <a:p>
            <a:r>
              <a:rPr lang="en-US" dirty="0"/>
              <a:t>Windows:   </a:t>
            </a:r>
            <a:r>
              <a:rPr lang="en-US" b="1" dirty="0"/>
              <a:t>docker run  -p 8081:80   -v   "c:/delthis:/usr/share/nginx/html"  nginx</a:t>
            </a:r>
          </a:p>
          <a:p>
            <a:endParaRPr lang="en-US" dirty="0"/>
          </a:p>
          <a:p>
            <a:r>
              <a:rPr lang="en-US" b="1" dirty="0"/>
              <a:t>localhost:8081</a:t>
            </a:r>
          </a:p>
        </p:txBody>
      </p:sp>
    </p:spTree>
    <p:extLst>
      <p:ext uri="{BB962C8B-B14F-4D97-AF65-F5344CB8AC3E}">
        <p14:creationId xmlns:p14="http://schemas.microsoft.com/office/powerpoint/2010/main" val="311852816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9589-5E8F-E700-3917-E34CE5DCA00E}"/>
              </a:ext>
            </a:extLst>
          </p:cNvPr>
          <p:cNvSpPr>
            <a:spLocks noGrp="1"/>
          </p:cNvSpPr>
          <p:nvPr>
            <p:ph type="title"/>
          </p:nvPr>
        </p:nvSpPr>
        <p:spPr/>
        <p:txBody>
          <a:bodyPr/>
          <a:lstStyle/>
          <a:p>
            <a:r>
              <a:rPr lang="en-IN" dirty="0"/>
              <a:t>Persisting Data using Docker Volumes</a:t>
            </a:r>
          </a:p>
        </p:txBody>
      </p:sp>
      <p:sp>
        <p:nvSpPr>
          <p:cNvPr id="3" name="Content Placeholder 2">
            <a:extLst>
              <a:ext uri="{FF2B5EF4-FFF2-40B4-BE49-F238E27FC236}">
                <a16:creationId xmlns:a16="http://schemas.microsoft.com/office/drawing/2014/main" id="{F0BA414F-AA50-E335-4FF6-4C5457CDA011}"/>
              </a:ext>
            </a:extLst>
          </p:cNvPr>
          <p:cNvSpPr>
            <a:spLocks noGrp="1"/>
          </p:cNvSpPr>
          <p:nvPr>
            <p:ph idx="1"/>
          </p:nvPr>
        </p:nvSpPr>
        <p:spPr/>
        <p:txBody>
          <a:bodyPr>
            <a:normAutofit fontScale="92500" lnSpcReduction="20000"/>
          </a:bodyPr>
          <a:lstStyle/>
          <a:p>
            <a:r>
              <a:rPr lang="en-IN" dirty="0"/>
              <a:t>Run a MySQL container</a:t>
            </a:r>
          </a:p>
          <a:p>
            <a:pPr lvl="1"/>
            <a:r>
              <a:rPr lang="en-IN" b="1" dirty="0"/>
              <a:t>docker run  --name  </a:t>
            </a:r>
            <a:r>
              <a:rPr lang="en-IN" b="1" dirty="0" err="1"/>
              <a:t>mysql</a:t>
            </a:r>
            <a:r>
              <a:rPr lang="en-IN" b="1" dirty="0"/>
              <a:t>  -d  -p  3306:3306  -e MYSQL_ROOT_PASSWORD=</a:t>
            </a:r>
            <a:r>
              <a:rPr lang="en-IN" b="1" dirty="0">
                <a:highlight>
                  <a:srgbClr val="000000"/>
                </a:highlight>
              </a:rPr>
              <a:t>change-me  </a:t>
            </a:r>
            <a:r>
              <a:rPr lang="en-IN" b="1" dirty="0"/>
              <a:t>-v  </a:t>
            </a:r>
            <a:r>
              <a:rPr lang="en-IN" b="1" dirty="0" err="1"/>
              <a:t>mysql</a:t>
            </a:r>
            <a:r>
              <a:rPr lang="en-IN" b="1" dirty="0"/>
              <a:t>:/var/lib/</a:t>
            </a:r>
            <a:r>
              <a:rPr lang="en-IN" b="1" dirty="0" err="1"/>
              <a:t>mysql</a:t>
            </a:r>
            <a:r>
              <a:rPr lang="en-IN" b="1" dirty="0"/>
              <a:t>   mysql:8</a:t>
            </a:r>
          </a:p>
          <a:p>
            <a:pPr lvl="1"/>
            <a:endParaRPr lang="en-IN" b="1" dirty="0"/>
          </a:p>
          <a:p>
            <a:r>
              <a:rPr lang="en-IN" dirty="0"/>
              <a:t>Open an interactive terminal in MySQL container</a:t>
            </a:r>
          </a:p>
          <a:p>
            <a:pPr lvl="1"/>
            <a:r>
              <a:rPr lang="en-IN" b="1" dirty="0"/>
              <a:t>docker exec  -it </a:t>
            </a:r>
            <a:r>
              <a:rPr lang="en-IN" b="1" dirty="0" err="1"/>
              <a:t>mysql</a:t>
            </a:r>
            <a:r>
              <a:rPr lang="en-IN" b="1" dirty="0"/>
              <a:t> </a:t>
            </a:r>
            <a:r>
              <a:rPr lang="en-IN" b="1" dirty="0" err="1"/>
              <a:t>mysql</a:t>
            </a:r>
            <a:r>
              <a:rPr lang="en-IN" b="1" dirty="0"/>
              <a:t>  -p</a:t>
            </a:r>
          </a:p>
          <a:p>
            <a:pPr lvl="1"/>
            <a:r>
              <a:rPr lang="en-IN" dirty="0"/>
              <a:t>(Give the password as </a:t>
            </a:r>
            <a:r>
              <a:rPr lang="en-IN" b="1" dirty="0">
                <a:highlight>
                  <a:srgbClr val="000000"/>
                </a:highlight>
              </a:rPr>
              <a:t>change-me)</a:t>
            </a:r>
          </a:p>
          <a:p>
            <a:pPr lvl="1"/>
            <a:endParaRPr lang="en-IN" dirty="0"/>
          </a:p>
          <a:p>
            <a:r>
              <a:rPr lang="en-IN" dirty="0"/>
              <a:t>On the MySQL prompt:</a:t>
            </a:r>
          </a:p>
          <a:p>
            <a:pPr lvl="1"/>
            <a:r>
              <a:rPr lang="en-IN" dirty="0"/>
              <a:t>create database </a:t>
            </a:r>
            <a:r>
              <a:rPr lang="en-IN" dirty="0" err="1"/>
              <a:t>yuhaspro</a:t>
            </a:r>
            <a:r>
              <a:rPr lang="en-IN" dirty="0"/>
              <a:t>;</a:t>
            </a:r>
          </a:p>
          <a:p>
            <a:pPr lvl="1"/>
            <a:r>
              <a:rPr lang="en-IN" dirty="0"/>
              <a:t>use </a:t>
            </a:r>
            <a:r>
              <a:rPr lang="en-IN" dirty="0" err="1"/>
              <a:t>yuhaspro</a:t>
            </a:r>
            <a:r>
              <a:rPr lang="en-IN" dirty="0"/>
              <a:t>;</a:t>
            </a:r>
          </a:p>
          <a:p>
            <a:pPr lvl="1"/>
            <a:r>
              <a:rPr lang="en-IN" dirty="0"/>
              <a:t>create table test (test char(20));</a:t>
            </a:r>
          </a:p>
          <a:p>
            <a:pPr lvl="1"/>
            <a:r>
              <a:rPr lang="en-IN" dirty="0"/>
              <a:t>quit</a:t>
            </a:r>
          </a:p>
        </p:txBody>
      </p:sp>
    </p:spTree>
    <p:extLst>
      <p:ext uri="{BB962C8B-B14F-4D97-AF65-F5344CB8AC3E}">
        <p14:creationId xmlns:p14="http://schemas.microsoft.com/office/powerpoint/2010/main" val="116258732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9589-5E8F-E700-3917-E34CE5DCA00E}"/>
              </a:ext>
            </a:extLst>
          </p:cNvPr>
          <p:cNvSpPr>
            <a:spLocks noGrp="1"/>
          </p:cNvSpPr>
          <p:nvPr>
            <p:ph type="title"/>
          </p:nvPr>
        </p:nvSpPr>
        <p:spPr/>
        <p:txBody>
          <a:bodyPr/>
          <a:lstStyle/>
          <a:p>
            <a:r>
              <a:rPr lang="en-IN" dirty="0"/>
              <a:t>Persisting Data using Docker Volumes</a:t>
            </a:r>
          </a:p>
        </p:txBody>
      </p:sp>
      <p:sp>
        <p:nvSpPr>
          <p:cNvPr id="3" name="Content Placeholder 2">
            <a:extLst>
              <a:ext uri="{FF2B5EF4-FFF2-40B4-BE49-F238E27FC236}">
                <a16:creationId xmlns:a16="http://schemas.microsoft.com/office/drawing/2014/main" id="{F0BA414F-AA50-E335-4FF6-4C5457CDA011}"/>
              </a:ext>
            </a:extLst>
          </p:cNvPr>
          <p:cNvSpPr>
            <a:spLocks noGrp="1"/>
          </p:cNvSpPr>
          <p:nvPr>
            <p:ph idx="1"/>
          </p:nvPr>
        </p:nvSpPr>
        <p:spPr/>
        <p:txBody>
          <a:bodyPr>
            <a:normAutofit/>
          </a:bodyPr>
          <a:lstStyle/>
          <a:p>
            <a:r>
              <a:rPr lang="en-IN" dirty="0"/>
              <a:t>Stop and remove the container</a:t>
            </a:r>
          </a:p>
          <a:p>
            <a:pPr lvl="1"/>
            <a:r>
              <a:rPr lang="en-IN" b="1" dirty="0"/>
              <a:t>docker stop </a:t>
            </a:r>
            <a:r>
              <a:rPr lang="en-IN" b="1" dirty="0" err="1"/>
              <a:t>mysql</a:t>
            </a:r>
            <a:endParaRPr lang="en-IN" b="1" dirty="0"/>
          </a:p>
          <a:p>
            <a:pPr lvl="1"/>
            <a:r>
              <a:rPr lang="en-IN" b="1" dirty="0"/>
              <a:t>docker rm &lt;container id&gt;</a:t>
            </a:r>
          </a:p>
          <a:p>
            <a:endParaRPr lang="en-IN" b="1" dirty="0"/>
          </a:p>
          <a:p>
            <a:r>
              <a:rPr lang="en-IN" dirty="0"/>
              <a:t>Once again start the container using the same command and repeat the process to open interactive terminal, use </a:t>
            </a:r>
            <a:r>
              <a:rPr lang="en-IN" dirty="0" err="1"/>
              <a:t>cdac</a:t>
            </a:r>
            <a:r>
              <a:rPr lang="en-IN" dirty="0"/>
              <a:t>, </a:t>
            </a:r>
            <a:r>
              <a:rPr lang="en-IN" b="1" dirty="0"/>
              <a:t>show tables</a:t>
            </a:r>
            <a:endParaRPr lang="en-IN" dirty="0"/>
          </a:p>
          <a:p>
            <a:pPr lvl="1"/>
            <a:r>
              <a:rPr lang="en-IN" dirty="0"/>
              <a:t>It should show the </a:t>
            </a:r>
            <a:r>
              <a:rPr lang="en-IN" i="1" dirty="0"/>
              <a:t>test </a:t>
            </a:r>
            <a:r>
              <a:rPr lang="en-IN" dirty="0"/>
              <a:t>table</a:t>
            </a:r>
          </a:p>
          <a:p>
            <a:pPr lvl="1"/>
            <a:endParaRPr lang="en-IN" dirty="0"/>
          </a:p>
          <a:p>
            <a:r>
              <a:rPr lang="en-IN" dirty="0"/>
              <a:t>If we want to see logs at any time, </a:t>
            </a:r>
            <a:r>
              <a:rPr lang="en-IN" b="1" dirty="0"/>
              <a:t>docker logs </a:t>
            </a:r>
            <a:r>
              <a:rPr lang="en-IN" b="1" dirty="0" err="1"/>
              <a:t>mysql</a:t>
            </a:r>
            <a:endParaRPr lang="en-IN" dirty="0"/>
          </a:p>
        </p:txBody>
      </p:sp>
    </p:spTree>
    <p:extLst>
      <p:ext uri="{BB962C8B-B14F-4D97-AF65-F5344CB8AC3E}">
        <p14:creationId xmlns:p14="http://schemas.microsoft.com/office/powerpoint/2010/main" val="28515971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BBF96D-CBAE-D01B-603C-BDBE88F4CAC9}"/>
              </a:ext>
            </a:extLst>
          </p:cNvPr>
          <p:cNvSpPr>
            <a:spLocks noGrp="1"/>
          </p:cNvSpPr>
          <p:nvPr>
            <p:ph type="title"/>
          </p:nvPr>
        </p:nvSpPr>
        <p:spPr/>
        <p:txBody>
          <a:bodyPr/>
          <a:lstStyle/>
          <a:p>
            <a:r>
              <a:rPr lang="en-IN" dirty="0"/>
              <a:t>Docker Compose</a:t>
            </a:r>
          </a:p>
        </p:txBody>
      </p:sp>
      <p:sp>
        <p:nvSpPr>
          <p:cNvPr id="5" name="Text Placeholder 4">
            <a:extLst>
              <a:ext uri="{FF2B5EF4-FFF2-40B4-BE49-F238E27FC236}">
                <a16:creationId xmlns:a16="http://schemas.microsoft.com/office/drawing/2014/main" id="{BE62088A-82A1-CEE6-4AE2-78EB980CEE3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8905029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4770-ED4E-070A-E871-547A1C5EAA8E}"/>
              </a:ext>
            </a:extLst>
          </p:cNvPr>
          <p:cNvSpPr>
            <a:spLocks noGrp="1"/>
          </p:cNvSpPr>
          <p:nvPr>
            <p:ph type="title"/>
          </p:nvPr>
        </p:nvSpPr>
        <p:spPr/>
        <p:txBody>
          <a:bodyPr/>
          <a:lstStyle/>
          <a:p>
            <a:r>
              <a:rPr lang="en-IN" dirty="0"/>
              <a:t>What is Docker Compose?</a:t>
            </a:r>
          </a:p>
        </p:txBody>
      </p:sp>
      <p:sp>
        <p:nvSpPr>
          <p:cNvPr id="3" name="Content Placeholder 2">
            <a:extLst>
              <a:ext uri="{FF2B5EF4-FFF2-40B4-BE49-F238E27FC236}">
                <a16:creationId xmlns:a16="http://schemas.microsoft.com/office/drawing/2014/main" id="{5D097421-3F05-078F-2AAC-C6F89EEA57FA}"/>
              </a:ext>
            </a:extLst>
          </p:cNvPr>
          <p:cNvSpPr>
            <a:spLocks noGrp="1"/>
          </p:cNvSpPr>
          <p:nvPr>
            <p:ph idx="1"/>
          </p:nvPr>
        </p:nvSpPr>
        <p:spPr/>
        <p:txBody>
          <a:bodyPr/>
          <a:lstStyle/>
          <a:p>
            <a:r>
              <a:rPr lang="en-US" b="1" dirty="0"/>
              <a:t>Docker Compose</a:t>
            </a:r>
            <a:r>
              <a:rPr lang="en-US" dirty="0"/>
              <a:t> is a Docker tool used to define and run multi-container applications</a:t>
            </a:r>
          </a:p>
          <a:p>
            <a:r>
              <a:rPr lang="en-US" dirty="0"/>
              <a:t>Uses a YAML file to configure everything related to the application</a:t>
            </a:r>
            <a:endParaRPr lang="en-IN" dirty="0"/>
          </a:p>
        </p:txBody>
      </p:sp>
      <p:pic>
        <p:nvPicPr>
          <p:cNvPr id="7" name="Picture 6">
            <a:extLst>
              <a:ext uri="{FF2B5EF4-FFF2-40B4-BE49-F238E27FC236}">
                <a16:creationId xmlns:a16="http://schemas.microsoft.com/office/drawing/2014/main" id="{E2DE7A2B-D42E-E69C-BFCD-7C9A4526E0D1}"/>
              </a:ext>
            </a:extLst>
          </p:cNvPr>
          <p:cNvPicPr>
            <a:picLocks noChangeAspect="1"/>
          </p:cNvPicPr>
          <p:nvPr/>
        </p:nvPicPr>
        <p:blipFill>
          <a:blip r:embed="rId2"/>
          <a:stretch>
            <a:fillRect/>
          </a:stretch>
        </p:blipFill>
        <p:spPr>
          <a:xfrm>
            <a:off x="1658031" y="3281027"/>
            <a:ext cx="7562971" cy="3576973"/>
          </a:xfrm>
          <a:prstGeom prst="rect">
            <a:avLst/>
          </a:prstGeom>
        </p:spPr>
      </p:pic>
    </p:spTree>
    <p:extLst>
      <p:ext uri="{BB962C8B-B14F-4D97-AF65-F5344CB8AC3E}">
        <p14:creationId xmlns:p14="http://schemas.microsoft.com/office/powerpoint/2010/main" val="2975336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DCF2-489C-E362-C614-DAE1B770D0B7}"/>
              </a:ext>
            </a:extLst>
          </p:cNvPr>
          <p:cNvSpPr>
            <a:spLocks noGrp="1"/>
          </p:cNvSpPr>
          <p:nvPr>
            <p:ph type="title"/>
          </p:nvPr>
        </p:nvSpPr>
        <p:spPr/>
        <p:txBody>
          <a:bodyPr/>
          <a:lstStyle/>
          <a:p>
            <a:r>
              <a:rPr lang="en-IN" dirty="0"/>
              <a:t>Traditional Software Deployment</a:t>
            </a:r>
          </a:p>
        </p:txBody>
      </p:sp>
      <p:sp>
        <p:nvSpPr>
          <p:cNvPr id="3" name="Content Placeholder 2">
            <a:extLst>
              <a:ext uri="{FF2B5EF4-FFF2-40B4-BE49-F238E27FC236}">
                <a16:creationId xmlns:a16="http://schemas.microsoft.com/office/drawing/2014/main" id="{66C44998-0B91-80B2-D4DE-078B8AA550C4}"/>
              </a:ext>
            </a:extLst>
          </p:cNvPr>
          <p:cNvSpPr>
            <a:spLocks noGrp="1"/>
          </p:cNvSpPr>
          <p:nvPr>
            <p:ph idx="1"/>
          </p:nvPr>
        </p:nvSpPr>
        <p:spPr/>
        <p:txBody>
          <a:bodyPr/>
          <a:lstStyle/>
          <a:p>
            <a:endParaRPr lang="en-IN"/>
          </a:p>
        </p:txBody>
      </p:sp>
      <p:pic>
        <p:nvPicPr>
          <p:cNvPr id="1026" name="Picture 2" descr="Secure Developer Workstations Without Slowing Them Down">
            <a:extLst>
              <a:ext uri="{FF2B5EF4-FFF2-40B4-BE49-F238E27FC236}">
                <a16:creationId xmlns:a16="http://schemas.microsoft.com/office/drawing/2014/main" id="{FC5D36DA-24BA-5B97-BA7D-0E21E9138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998" y="2095927"/>
            <a:ext cx="3058545" cy="17384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DC0CCF-2277-F94B-2A16-291E40F3F7AF}"/>
              </a:ext>
            </a:extLst>
          </p:cNvPr>
          <p:cNvSpPr txBox="1"/>
          <p:nvPr/>
        </p:nvSpPr>
        <p:spPr>
          <a:xfrm>
            <a:off x="7227835" y="5360262"/>
            <a:ext cx="3874214" cy="923330"/>
          </a:xfrm>
          <a:prstGeom prst="rect">
            <a:avLst/>
          </a:prstGeom>
          <a:solidFill>
            <a:schemeClr val="accent2">
              <a:lumMod val="20000"/>
              <a:lumOff val="80000"/>
            </a:schemeClr>
          </a:solidFill>
        </p:spPr>
        <p:txBody>
          <a:bodyPr wrap="square" rtlCol="0">
            <a:spAutoFit/>
          </a:bodyPr>
          <a:lstStyle/>
          <a:p>
            <a:pPr algn="ctr"/>
            <a:r>
              <a:rPr lang="en-IN" b="1" dirty="0">
                <a:solidFill>
                  <a:schemeClr val="bg1"/>
                </a:solidFill>
              </a:rPr>
              <a:t>Error – so the developer tries to check Java version on the server … </a:t>
            </a:r>
            <a:r>
              <a:rPr lang="en-IN" b="1" dirty="0" err="1">
                <a:solidFill>
                  <a:schemeClr val="bg1"/>
                </a:solidFill>
              </a:rPr>
              <a:t>Ooops</a:t>
            </a:r>
            <a:r>
              <a:rPr lang="en-IN" b="1" dirty="0">
                <a:solidFill>
                  <a:schemeClr val="bg1"/>
                </a:solidFill>
              </a:rPr>
              <a:t> – Java itself is not installed!</a:t>
            </a:r>
          </a:p>
        </p:txBody>
      </p:sp>
      <p:pic>
        <p:nvPicPr>
          <p:cNvPr id="1028" name="Picture 4" descr="Server Vectors &amp; Illustrations for Free Download | Freepik">
            <a:extLst>
              <a:ext uri="{FF2B5EF4-FFF2-40B4-BE49-F238E27FC236}">
                <a16:creationId xmlns:a16="http://schemas.microsoft.com/office/drawing/2014/main" id="{406D2815-E2C6-8E01-1AB7-DCE2BA41E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0436" y="1991216"/>
            <a:ext cx="1704550" cy="3313815"/>
          </a:xfrm>
          <a:prstGeom prst="rect">
            <a:avLst/>
          </a:prstGeom>
          <a:noFill/>
          <a:extLst>
            <a:ext uri="{909E8E84-426E-40DD-AFC4-6F175D3DCCD1}">
              <a14:hiddenFill xmlns:a14="http://schemas.microsoft.com/office/drawing/2010/main">
                <a:solidFill>
                  <a:srgbClr val="FFFFFF"/>
                </a:solidFill>
              </a14:hiddenFill>
            </a:ext>
          </a:extLst>
        </p:spPr>
      </p:pic>
      <p:sp>
        <p:nvSpPr>
          <p:cNvPr id="5" name="Flowchart: Multidocument 4">
            <a:extLst>
              <a:ext uri="{FF2B5EF4-FFF2-40B4-BE49-F238E27FC236}">
                <a16:creationId xmlns:a16="http://schemas.microsoft.com/office/drawing/2014/main" id="{24616934-C6E4-997D-D59B-8A5BBABA192A}"/>
              </a:ext>
            </a:extLst>
          </p:cNvPr>
          <p:cNvSpPr/>
          <p:nvPr/>
        </p:nvSpPr>
        <p:spPr>
          <a:xfrm>
            <a:off x="8850706" y="1325364"/>
            <a:ext cx="2024009" cy="1541125"/>
          </a:xfrm>
          <a:prstGeom prst="flowChartMultidocumen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StudentApp.jar</a:t>
            </a:r>
          </a:p>
          <a:p>
            <a:pPr algn="ctr"/>
            <a:r>
              <a:rPr lang="en-IN" dirty="0" err="1"/>
              <a:t>StudentDB.sql</a:t>
            </a:r>
            <a:endParaRPr lang="en-IN" dirty="0"/>
          </a:p>
        </p:txBody>
      </p:sp>
      <p:sp>
        <p:nvSpPr>
          <p:cNvPr id="10" name="Callout: Line 9">
            <a:extLst>
              <a:ext uri="{FF2B5EF4-FFF2-40B4-BE49-F238E27FC236}">
                <a16:creationId xmlns:a16="http://schemas.microsoft.com/office/drawing/2014/main" id="{52A8F45B-CE43-2188-5337-246FB1953114}"/>
              </a:ext>
            </a:extLst>
          </p:cNvPr>
          <p:cNvSpPr/>
          <p:nvPr/>
        </p:nvSpPr>
        <p:spPr>
          <a:xfrm>
            <a:off x="6377411" y="3429000"/>
            <a:ext cx="2633025" cy="1276135"/>
          </a:xfrm>
          <a:prstGeom prst="borderCallout1">
            <a:avLst>
              <a:gd name="adj1" fmla="val 18750"/>
              <a:gd name="adj2" fmla="val -8333"/>
              <a:gd name="adj3" fmla="val -29198"/>
              <a:gd name="adj4" fmla="val -55112"/>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bg1"/>
                </a:solidFill>
              </a:rPr>
              <a:t>java -jar StudentApp.jar</a:t>
            </a:r>
          </a:p>
        </p:txBody>
      </p:sp>
      <p:pic>
        <p:nvPicPr>
          <p:cNvPr id="7" name="Picture 6">
            <a:extLst>
              <a:ext uri="{FF2B5EF4-FFF2-40B4-BE49-F238E27FC236}">
                <a16:creationId xmlns:a16="http://schemas.microsoft.com/office/drawing/2014/main" id="{5BA25D10-D284-B30C-9A85-AB2C09E176C9}"/>
              </a:ext>
            </a:extLst>
          </p:cNvPr>
          <p:cNvPicPr>
            <a:picLocks noChangeAspect="1"/>
          </p:cNvPicPr>
          <p:nvPr/>
        </p:nvPicPr>
        <p:blipFill>
          <a:blip r:embed="rId4"/>
          <a:stretch>
            <a:fillRect/>
          </a:stretch>
        </p:blipFill>
        <p:spPr>
          <a:xfrm>
            <a:off x="1477014" y="4251875"/>
            <a:ext cx="7687928" cy="646331"/>
          </a:xfrm>
          <a:prstGeom prst="rect">
            <a:avLst/>
          </a:prstGeom>
        </p:spPr>
      </p:pic>
    </p:spTree>
    <p:extLst>
      <p:ext uri="{BB962C8B-B14F-4D97-AF65-F5344CB8AC3E}">
        <p14:creationId xmlns:p14="http://schemas.microsoft.com/office/powerpoint/2010/main" val="34674201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BF76-F846-C645-E503-93CC581FFDE3}"/>
              </a:ext>
            </a:extLst>
          </p:cNvPr>
          <p:cNvSpPr>
            <a:spLocks noGrp="1"/>
          </p:cNvSpPr>
          <p:nvPr>
            <p:ph type="title"/>
          </p:nvPr>
        </p:nvSpPr>
        <p:spPr/>
        <p:txBody>
          <a:bodyPr/>
          <a:lstStyle/>
          <a:p>
            <a:r>
              <a:rPr lang="en-US" dirty="0"/>
              <a:t>Steps for using Docker Compose</a:t>
            </a:r>
          </a:p>
        </p:txBody>
      </p:sp>
      <p:sp>
        <p:nvSpPr>
          <p:cNvPr id="3" name="Content Placeholder 2">
            <a:extLst>
              <a:ext uri="{FF2B5EF4-FFF2-40B4-BE49-F238E27FC236}">
                <a16:creationId xmlns:a16="http://schemas.microsoft.com/office/drawing/2014/main" id="{DFD4E993-C2F7-2F32-F81E-4EB7CDAEB9E6}"/>
              </a:ext>
            </a:extLst>
          </p:cNvPr>
          <p:cNvSpPr>
            <a:spLocks noGrp="1"/>
          </p:cNvSpPr>
          <p:nvPr>
            <p:ph idx="1"/>
          </p:nvPr>
        </p:nvSpPr>
        <p:spPr/>
        <p:txBody>
          <a:bodyPr/>
          <a:lstStyle/>
          <a:p>
            <a:r>
              <a:rPr lang="en-US" dirty="0"/>
              <a:t>Create </a:t>
            </a:r>
            <a:r>
              <a:rPr lang="en-US" b="1" dirty="0" err="1"/>
              <a:t>Dockerfile</a:t>
            </a:r>
            <a:r>
              <a:rPr lang="en-US" b="1" dirty="0"/>
              <a:t> </a:t>
            </a:r>
            <a:r>
              <a:rPr lang="en-US" dirty="0"/>
              <a:t>for defining application environment while building the Docker image</a:t>
            </a:r>
          </a:p>
          <a:p>
            <a:r>
              <a:rPr lang="en-US" dirty="0"/>
              <a:t>Define services for the application in </a:t>
            </a:r>
            <a:r>
              <a:rPr lang="en-US" b="1" dirty="0"/>
              <a:t>docker-</a:t>
            </a:r>
            <a:r>
              <a:rPr lang="en-US" b="1" dirty="0" err="1"/>
              <a:t>compose.yaml</a:t>
            </a:r>
            <a:r>
              <a:rPr lang="en-US" b="1" dirty="0"/>
              <a:t> </a:t>
            </a:r>
            <a:r>
              <a:rPr lang="en-US" dirty="0"/>
              <a:t>file</a:t>
            </a:r>
          </a:p>
          <a:p>
            <a:r>
              <a:rPr lang="en-US" dirty="0"/>
              <a:t>Run </a:t>
            </a:r>
            <a:r>
              <a:rPr lang="en-US" b="1" dirty="0"/>
              <a:t>docker-compose up</a:t>
            </a:r>
            <a:r>
              <a:rPr lang="en-US" dirty="0"/>
              <a:t> to start, </a:t>
            </a:r>
            <a:r>
              <a:rPr lang="en-US" b="1" dirty="0"/>
              <a:t>docker-compose down</a:t>
            </a:r>
            <a:r>
              <a:rPr lang="en-US" dirty="0"/>
              <a:t> to start</a:t>
            </a:r>
          </a:p>
        </p:txBody>
      </p:sp>
    </p:spTree>
    <p:extLst>
      <p:ext uri="{BB962C8B-B14F-4D97-AF65-F5344CB8AC3E}">
        <p14:creationId xmlns:p14="http://schemas.microsoft.com/office/powerpoint/2010/main" val="36120195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543D7-303F-0BA2-D4A2-CC430989E6DC}"/>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9949B83F-DAC3-D251-7C9D-24F88B6280B6}"/>
              </a:ext>
            </a:extLst>
          </p:cNvPr>
          <p:cNvSpPr>
            <a:spLocks noGrp="1"/>
          </p:cNvSpPr>
          <p:nvPr>
            <p:ph idx="1"/>
          </p:nvPr>
        </p:nvSpPr>
        <p:spPr/>
        <p:txBody>
          <a:bodyPr/>
          <a:lstStyle/>
          <a:p>
            <a:r>
              <a:rPr lang="en-IN" dirty="0"/>
              <a:t>Verify if already installed: Run </a:t>
            </a:r>
            <a:r>
              <a:rPr lang="en-IN" b="1" dirty="0"/>
              <a:t>docker-compose</a:t>
            </a:r>
            <a:r>
              <a:rPr lang="en-IN" dirty="0"/>
              <a:t> in terminal</a:t>
            </a:r>
            <a:endParaRPr lang="en-IN" b="1" dirty="0"/>
          </a:p>
          <a:p>
            <a:r>
              <a:rPr lang="en-IN" dirty="0"/>
              <a:t>Docker Compose is automatically installed with Docker Desktop</a:t>
            </a:r>
          </a:p>
          <a:p>
            <a:r>
              <a:rPr lang="en-IN" dirty="0"/>
              <a:t>Linux: Install Docker Compose plug-in (https://docs.docker.com/compose/install/linux/)</a:t>
            </a:r>
          </a:p>
        </p:txBody>
      </p:sp>
    </p:spTree>
    <p:extLst>
      <p:ext uri="{BB962C8B-B14F-4D97-AF65-F5344CB8AC3E}">
        <p14:creationId xmlns:p14="http://schemas.microsoft.com/office/powerpoint/2010/main" val="29941076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0746-3F0B-51AE-6395-DB5A64D88AEA}"/>
              </a:ext>
            </a:extLst>
          </p:cNvPr>
          <p:cNvSpPr>
            <a:spLocks noGrp="1"/>
          </p:cNvSpPr>
          <p:nvPr>
            <p:ph type="title"/>
          </p:nvPr>
        </p:nvSpPr>
        <p:spPr/>
        <p:txBody>
          <a:bodyPr/>
          <a:lstStyle/>
          <a:p>
            <a:r>
              <a:rPr lang="en-IN" dirty="0"/>
              <a:t>Using Docker Compose</a:t>
            </a:r>
          </a:p>
        </p:txBody>
      </p:sp>
      <p:sp>
        <p:nvSpPr>
          <p:cNvPr id="3" name="Content Placeholder 2">
            <a:extLst>
              <a:ext uri="{FF2B5EF4-FFF2-40B4-BE49-F238E27FC236}">
                <a16:creationId xmlns:a16="http://schemas.microsoft.com/office/drawing/2014/main" id="{55859F3F-CFD3-6416-335A-3053EEF36112}"/>
              </a:ext>
            </a:extLst>
          </p:cNvPr>
          <p:cNvSpPr>
            <a:spLocks noGrp="1"/>
          </p:cNvSpPr>
          <p:nvPr>
            <p:ph idx="1"/>
          </p:nvPr>
        </p:nvSpPr>
        <p:spPr/>
        <p:txBody>
          <a:bodyPr>
            <a:normAutofit fontScale="55000" lnSpcReduction="20000"/>
          </a:bodyPr>
          <a:lstStyle/>
          <a:p>
            <a:r>
              <a:rPr lang="en-US" b="1" dirty="0"/>
              <a:t>docker-compose build</a:t>
            </a:r>
          </a:p>
          <a:p>
            <a:pPr lvl="1"/>
            <a:r>
              <a:rPr lang="en-US" dirty="0"/>
              <a:t>This command builds images in the docker-</a:t>
            </a:r>
            <a:r>
              <a:rPr lang="en-US" dirty="0" err="1"/>
              <a:t>compose.yml</a:t>
            </a:r>
            <a:r>
              <a:rPr lang="en-US" dirty="0"/>
              <a:t> file. </a:t>
            </a:r>
          </a:p>
          <a:p>
            <a:pPr lvl="1"/>
            <a:r>
              <a:rPr lang="en-US" dirty="0"/>
              <a:t>The job of the build command is to get the images ready to create containers.</a:t>
            </a:r>
          </a:p>
          <a:p>
            <a:pPr lvl="1"/>
            <a:r>
              <a:rPr lang="en-US" dirty="0"/>
              <a:t>So if a service is using a prebuilt image, it will skip this service.</a:t>
            </a:r>
          </a:p>
          <a:p>
            <a:r>
              <a:rPr lang="en-US" b="1" dirty="0"/>
              <a:t>docker-compose images</a:t>
            </a:r>
          </a:p>
          <a:p>
            <a:pPr lvl="1"/>
            <a:r>
              <a:rPr lang="en-US" dirty="0"/>
              <a:t>This command will list the images you have built using the current docker-compose file.</a:t>
            </a:r>
          </a:p>
          <a:p>
            <a:r>
              <a:rPr lang="en-US" b="1" dirty="0"/>
              <a:t>docker-compose stop</a:t>
            </a:r>
          </a:p>
          <a:p>
            <a:pPr lvl="1"/>
            <a:r>
              <a:rPr lang="en-US" dirty="0"/>
              <a:t>This command stops the running containers of specified services.</a:t>
            </a:r>
          </a:p>
          <a:p>
            <a:r>
              <a:rPr lang="en-US" b="1" dirty="0"/>
              <a:t>docker-compose run</a:t>
            </a:r>
          </a:p>
          <a:p>
            <a:pPr lvl="1"/>
            <a:r>
              <a:rPr lang="en-US" dirty="0"/>
              <a:t>This is similar to the docker run command. It will create containers from images built for the services mentioned in the compose file.</a:t>
            </a:r>
          </a:p>
          <a:p>
            <a:r>
              <a:rPr lang="en-US" b="1" dirty="0"/>
              <a:t>docker-compose up</a:t>
            </a:r>
          </a:p>
          <a:p>
            <a:pPr lvl="1"/>
            <a:r>
              <a:rPr lang="en-US" dirty="0"/>
              <a:t>This command does the work of the docker-compose build and docker-compose run commands. It builds the images if they are not located locally and starts the containers. If images are already built, it will fork the container directly.</a:t>
            </a:r>
          </a:p>
          <a:p>
            <a:r>
              <a:rPr lang="en-US" b="1" dirty="0"/>
              <a:t>docker-compose </a:t>
            </a:r>
            <a:r>
              <a:rPr lang="en-US" b="1" dirty="0" err="1"/>
              <a:t>ps</a:t>
            </a:r>
            <a:endParaRPr lang="en-US" b="1" dirty="0"/>
          </a:p>
          <a:p>
            <a:pPr lvl="1"/>
            <a:r>
              <a:rPr lang="en-US" dirty="0"/>
              <a:t>This command list all the containers in the current docker-compose file. They can then either be running or stopped.</a:t>
            </a:r>
          </a:p>
          <a:p>
            <a:r>
              <a:rPr lang="en-US" b="1" dirty="0"/>
              <a:t>docker-compose down</a:t>
            </a:r>
          </a:p>
          <a:p>
            <a:pPr lvl="1"/>
            <a:r>
              <a:rPr lang="en-US" dirty="0"/>
              <a:t>This command is similar to the docker system prune command. However, in Compose, it stops all the services and cleans up the containers, networks, and images.</a:t>
            </a:r>
            <a:endParaRPr lang="en-IN" dirty="0"/>
          </a:p>
        </p:txBody>
      </p:sp>
    </p:spTree>
    <p:extLst>
      <p:ext uri="{BB962C8B-B14F-4D97-AF65-F5344CB8AC3E}">
        <p14:creationId xmlns:p14="http://schemas.microsoft.com/office/powerpoint/2010/main" val="980531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D5CF-D2FE-AAB1-905B-016EB1845458}"/>
              </a:ext>
            </a:extLst>
          </p:cNvPr>
          <p:cNvSpPr>
            <a:spLocks noGrp="1"/>
          </p:cNvSpPr>
          <p:nvPr>
            <p:ph type="title"/>
          </p:nvPr>
        </p:nvSpPr>
        <p:spPr/>
        <p:txBody>
          <a:bodyPr/>
          <a:lstStyle/>
          <a:p>
            <a:r>
              <a:rPr lang="fr-FR" dirty="0"/>
              <a:t>C:\lectures\CDAC\Cloud\docker\docker_compose_tomcat.yaml</a:t>
            </a:r>
            <a:endParaRPr lang="en-US" dirty="0"/>
          </a:p>
        </p:txBody>
      </p:sp>
      <p:sp>
        <p:nvSpPr>
          <p:cNvPr id="3" name="Content Placeholder 2">
            <a:extLst>
              <a:ext uri="{FF2B5EF4-FFF2-40B4-BE49-F238E27FC236}">
                <a16:creationId xmlns:a16="http://schemas.microsoft.com/office/drawing/2014/main" id="{135BA7C5-8517-E827-9505-CBBD9AC2AB5F}"/>
              </a:ext>
            </a:extLst>
          </p:cNvPr>
          <p:cNvSpPr>
            <a:spLocks noGrp="1"/>
          </p:cNvSpPr>
          <p:nvPr>
            <p:ph idx="1"/>
          </p:nvPr>
        </p:nvSpPr>
        <p:spPr/>
        <p:txBody>
          <a:bodyPr/>
          <a:lstStyle/>
          <a:p>
            <a:r>
              <a:rPr lang="en-US" dirty="0"/>
              <a:t>version: '3'</a:t>
            </a:r>
          </a:p>
          <a:p>
            <a:endParaRPr lang="en-US" dirty="0"/>
          </a:p>
          <a:p>
            <a:r>
              <a:rPr lang="en-US" dirty="0"/>
              <a:t>services:</a:t>
            </a:r>
          </a:p>
          <a:p>
            <a:r>
              <a:rPr lang="en-US" dirty="0"/>
              <a:t>  tomcat8:</a:t>
            </a:r>
          </a:p>
          <a:p>
            <a:r>
              <a:rPr lang="en-US" dirty="0"/>
              <a:t>    image: tomcat:8</a:t>
            </a:r>
          </a:p>
          <a:p>
            <a:r>
              <a:rPr lang="en-US" dirty="0"/>
              <a:t>    </a:t>
            </a:r>
            <a:r>
              <a:rPr lang="en-US" dirty="0" err="1"/>
              <a:t>container_name</a:t>
            </a:r>
            <a:r>
              <a:rPr lang="en-US" dirty="0"/>
              <a:t>: my-tomcat8-container</a:t>
            </a:r>
          </a:p>
          <a:p>
            <a:r>
              <a:rPr lang="en-US" dirty="0"/>
              <a:t>    ports:</a:t>
            </a:r>
          </a:p>
          <a:p>
            <a:r>
              <a:rPr lang="en-US" dirty="0"/>
              <a:t>      - "8080:8080"</a:t>
            </a:r>
          </a:p>
        </p:txBody>
      </p:sp>
    </p:spTree>
    <p:extLst>
      <p:ext uri="{BB962C8B-B14F-4D97-AF65-F5344CB8AC3E}">
        <p14:creationId xmlns:p14="http://schemas.microsoft.com/office/powerpoint/2010/main" val="18406649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D5CF-D2FE-AAB1-905B-016EB1845458}"/>
              </a:ext>
            </a:extLst>
          </p:cNvPr>
          <p:cNvSpPr>
            <a:spLocks noGrp="1"/>
          </p:cNvSpPr>
          <p:nvPr>
            <p:ph type="title"/>
          </p:nvPr>
        </p:nvSpPr>
        <p:spPr/>
        <p:txBody>
          <a:bodyPr/>
          <a:lstStyle/>
          <a:p>
            <a:r>
              <a:rPr lang="fr-FR" dirty="0" err="1"/>
              <a:t>Executing</a:t>
            </a:r>
            <a:r>
              <a:rPr lang="fr-FR" dirty="0"/>
              <a:t> </a:t>
            </a:r>
            <a:r>
              <a:rPr lang="fr-FR" dirty="0" err="1"/>
              <a:t>using</a:t>
            </a:r>
            <a:r>
              <a:rPr lang="fr-FR" dirty="0"/>
              <a:t> Docker Compose</a:t>
            </a:r>
            <a:endParaRPr lang="en-US" dirty="0"/>
          </a:p>
        </p:txBody>
      </p:sp>
      <p:sp>
        <p:nvSpPr>
          <p:cNvPr id="3" name="Content Placeholder 2">
            <a:extLst>
              <a:ext uri="{FF2B5EF4-FFF2-40B4-BE49-F238E27FC236}">
                <a16:creationId xmlns:a16="http://schemas.microsoft.com/office/drawing/2014/main" id="{135BA7C5-8517-E827-9505-CBBD9AC2AB5F}"/>
              </a:ext>
            </a:extLst>
          </p:cNvPr>
          <p:cNvSpPr>
            <a:spLocks noGrp="1"/>
          </p:cNvSpPr>
          <p:nvPr>
            <p:ph idx="1"/>
          </p:nvPr>
        </p:nvSpPr>
        <p:spPr/>
        <p:txBody>
          <a:bodyPr/>
          <a:lstStyle/>
          <a:p>
            <a:r>
              <a:rPr lang="en-US" dirty="0"/>
              <a:t>C:\lectures\CDAC\Cloud\docker&gt;</a:t>
            </a:r>
            <a:r>
              <a:rPr lang="en-US" b="1" dirty="0"/>
              <a:t>docker-compose -f </a:t>
            </a:r>
            <a:r>
              <a:rPr lang="en-US" b="1" dirty="0" err="1"/>
              <a:t>docker_compose_tomcat.yaml</a:t>
            </a:r>
            <a:r>
              <a:rPr lang="en-US" b="1" dirty="0"/>
              <a:t> up</a:t>
            </a:r>
          </a:p>
          <a:p>
            <a:endParaRPr lang="en-US" b="1" dirty="0"/>
          </a:p>
          <a:p>
            <a:endParaRPr lang="en-US" b="1" dirty="0"/>
          </a:p>
          <a:p>
            <a:r>
              <a:rPr lang="en-US" dirty="0"/>
              <a:t>To remove container and other resources:</a:t>
            </a:r>
          </a:p>
          <a:p>
            <a:r>
              <a:rPr lang="en-US" dirty="0"/>
              <a:t>C:\lectures\CDAC\Cloud\docker&gt;</a:t>
            </a:r>
            <a:r>
              <a:rPr lang="en-US" b="1" dirty="0"/>
              <a:t>docker-compose -f </a:t>
            </a:r>
            <a:r>
              <a:rPr lang="en-US" b="1" dirty="0" err="1"/>
              <a:t>docker_compose_tomcat.yaml</a:t>
            </a:r>
            <a:r>
              <a:rPr lang="en-US" b="1" dirty="0"/>
              <a:t> down</a:t>
            </a:r>
            <a:endParaRPr lang="en-US" dirty="0"/>
          </a:p>
        </p:txBody>
      </p:sp>
    </p:spTree>
    <p:extLst>
      <p:ext uri="{BB962C8B-B14F-4D97-AF65-F5344CB8AC3E}">
        <p14:creationId xmlns:p14="http://schemas.microsoft.com/office/powerpoint/2010/main" val="8774158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78D5BC-5B65-E75E-9880-73638CF62FF0}"/>
              </a:ext>
            </a:extLst>
          </p:cNvPr>
          <p:cNvSpPr>
            <a:spLocks noGrp="1"/>
          </p:cNvSpPr>
          <p:nvPr>
            <p:ph type="title"/>
          </p:nvPr>
        </p:nvSpPr>
        <p:spPr/>
        <p:txBody>
          <a:bodyPr/>
          <a:lstStyle/>
          <a:p>
            <a:r>
              <a:rPr lang="en-US" dirty="0"/>
              <a:t>Java “Hello World” using Docker Compose</a:t>
            </a:r>
          </a:p>
        </p:txBody>
      </p:sp>
      <p:sp>
        <p:nvSpPr>
          <p:cNvPr id="5" name="Text Placeholder 4">
            <a:extLst>
              <a:ext uri="{FF2B5EF4-FFF2-40B4-BE49-F238E27FC236}">
                <a16:creationId xmlns:a16="http://schemas.microsoft.com/office/drawing/2014/main" id="{3A6FBAC8-8D9E-01CA-CC49-1B89882306FE}"/>
              </a:ext>
            </a:extLst>
          </p:cNvPr>
          <p:cNvSpPr>
            <a:spLocks noGrp="1"/>
          </p:cNvSpPr>
          <p:nvPr>
            <p:ph type="body" idx="1"/>
          </p:nvPr>
        </p:nvSpPr>
        <p:spPr/>
        <p:txBody>
          <a:bodyPr/>
          <a:lstStyle/>
          <a:p>
            <a:r>
              <a:rPr lang="en-US" dirty="0"/>
              <a:t>Directory: C:\lectures\CDAC\Cloud\docker\docker-compose-java-hello-world </a:t>
            </a:r>
          </a:p>
        </p:txBody>
      </p:sp>
    </p:spTree>
    <p:extLst>
      <p:ext uri="{BB962C8B-B14F-4D97-AF65-F5344CB8AC3E}">
        <p14:creationId xmlns:p14="http://schemas.microsoft.com/office/powerpoint/2010/main" val="285637273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C48E-BDAD-2A2E-C2D5-8ACB5AB34AC1}"/>
              </a:ext>
            </a:extLst>
          </p:cNvPr>
          <p:cNvSpPr>
            <a:spLocks noGrp="1"/>
          </p:cNvSpPr>
          <p:nvPr>
            <p:ph type="title"/>
          </p:nvPr>
        </p:nvSpPr>
        <p:spPr/>
        <p:txBody>
          <a:bodyPr/>
          <a:lstStyle/>
          <a:p>
            <a:r>
              <a:rPr lang="en-US" dirty="0"/>
              <a:t>HelloWorld.java</a:t>
            </a:r>
          </a:p>
        </p:txBody>
      </p:sp>
      <p:sp>
        <p:nvSpPr>
          <p:cNvPr id="3" name="Content Placeholder 2">
            <a:extLst>
              <a:ext uri="{FF2B5EF4-FFF2-40B4-BE49-F238E27FC236}">
                <a16:creationId xmlns:a16="http://schemas.microsoft.com/office/drawing/2014/main" id="{368D2F37-B8B7-F41D-052E-56CE605771F8}"/>
              </a:ext>
            </a:extLst>
          </p:cNvPr>
          <p:cNvSpPr>
            <a:spLocks noGrp="1"/>
          </p:cNvSpPr>
          <p:nvPr>
            <p:ph idx="1"/>
          </p:nvPr>
        </p:nvSpPr>
        <p:spPr/>
        <p:txBody>
          <a:bodyPr/>
          <a:lstStyle/>
          <a:p>
            <a:r>
              <a:rPr lang="en-US" dirty="0"/>
              <a:t>public class HelloWorld {</a:t>
            </a:r>
          </a:p>
          <a:p>
            <a:r>
              <a:rPr lang="en-US" dirty="0"/>
              <a:t>    public static void main(String[] </a:t>
            </a:r>
            <a:r>
              <a:rPr lang="en-US" dirty="0" err="1"/>
              <a:t>args</a:t>
            </a:r>
            <a:r>
              <a:rPr lang="en-US" dirty="0"/>
              <a:t>) {</a:t>
            </a:r>
          </a:p>
          <a:p>
            <a:r>
              <a:rPr lang="en-US" dirty="0"/>
              <a:t>        </a:t>
            </a:r>
            <a:r>
              <a:rPr lang="en-US" dirty="0" err="1"/>
              <a:t>System.out.println</a:t>
            </a:r>
            <a:r>
              <a:rPr lang="en-US" dirty="0"/>
              <a:t>("Hello, World!");</a:t>
            </a:r>
          </a:p>
          <a:p>
            <a:r>
              <a:rPr lang="en-US" dirty="0"/>
              <a:t>   }</a:t>
            </a:r>
          </a:p>
          <a:p>
            <a:r>
              <a:rPr lang="en-US" dirty="0"/>
              <a:t>}</a:t>
            </a:r>
          </a:p>
        </p:txBody>
      </p:sp>
    </p:spTree>
    <p:extLst>
      <p:ext uri="{BB962C8B-B14F-4D97-AF65-F5344CB8AC3E}">
        <p14:creationId xmlns:p14="http://schemas.microsoft.com/office/powerpoint/2010/main" val="310567422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C48E-BDAD-2A2E-C2D5-8ACB5AB34AC1}"/>
              </a:ext>
            </a:extLst>
          </p:cNvPr>
          <p:cNvSpPr>
            <a:spLocks noGrp="1"/>
          </p:cNvSpPr>
          <p:nvPr>
            <p:ph type="title"/>
          </p:nvPr>
        </p:nvSpPr>
        <p:spPr/>
        <p:txBody>
          <a:bodyPr/>
          <a:lstStyle/>
          <a:p>
            <a:r>
              <a:rPr lang="en-US" dirty="0" err="1"/>
              <a:t>Dockerfile</a:t>
            </a:r>
            <a:endParaRPr lang="en-US" dirty="0"/>
          </a:p>
        </p:txBody>
      </p:sp>
      <p:sp>
        <p:nvSpPr>
          <p:cNvPr id="3" name="Content Placeholder 2">
            <a:extLst>
              <a:ext uri="{FF2B5EF4-FFF2-40B4-BE49-F238E27FC236}">
                <a16:creationId xmlns:a16="http://schemas.microsoft.com/office/drawing/2014/main" id="{368D2F37-B8B7-F41D-052E-56CE605771F8}"/>
              </a:ext>
            </a:extLst>
          </p:cNvPr>
          <p:cNvSpPr>
            <a:spLocks noGrp="1"/>
          </p:cNvSpPr>
          <p:nvPr>
            <p:ph idx="1"/>
          </p:nvPr>
        </p:nvSpPr>
        <p:spPr/>
        <p:txBody>
          <a:bodyPr>
            <a:normAutofit lnSpcReduction="10000"/>
          </a:bodyPr>
          <a:lstStyle/>
          <a:p>
            <a:r>
              <a:rPr lang="en-US" dirty="0"/>
              <a:t>FROM </a:t>
            </a:r>
            <a:r>
              <a:rPr lang="en-US" dirty="0" err="1"/>
              <a:t>openjdk:latest</a:t>
            </a:r>
            <a:endParaRPr lang="en-US" dirty="0"/>
          </a:p>
          <a:p>
            <a:endParaRPr lang="en-US" dirty="0"/>
          </a:p>
          <a:p>
            <a:r>
              <a:rPr lang="en-US" dirty="0"/>
              <a:t>WORKDIR /app</a:t>
            </a:r>
          </a:p>
          <a:p>
            <a:endParaRPr lang="en-US" dirty="0"/>
          </a:p>
          <a:p>
            <a:r>
              <a:rPr lang="en-US" dirty="0"/>
              <a:t>COPY . /app</a:t>
            </a:r>
          </a:p>
          <a:p>
            <a:endParaRPr lang="en-US" dirty="0"/>
          </a:p>
          <a:p>
            <a:r>
              <a:rPr lang="en-US" dirty="0"/>
              <a:t>RUN </a:t>
            </a:r>
            <a:r>
              <a:rPr lang="en-US" dirty="0" err="1"/>
              <a:t>javac</a:t>
            </a:r>
            <a:r>
              <a:rPr lang="en-US" dirty="0"/>
              <a:t> HelloWorld.java</a:t>
            </a:r>
          </a:p>
          <a:p>
            <a:endParaRPr lang="en-US" dirty="0"/>
          </a:p>
          <a:p>
            <a:r>
              <a:rPr lang="en-US" dirty="0"/>
              <a:t>CMD ["java", "HelloWorld"]</a:t>
            </a:r>
          </a:p>
        </p:txBody>
      </p:sp>
    </p:spTree>
    <p:extLst>
      <p:ext uri="{BB962C8B-B14F-4D97-AF65-F5344CB8AC3E}">
        <p14:creationId xmlns:p14="http://schemas.microsoft.com/office/powerpoint/2010/main" val="39934796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C48E-BDAD-2A2E-C2D5-8ACB5AB34AC1}"/>
              </a:ext>
            </a:extLst>
          </p:cNvPr>
          <p:cNvSpPr>
            <a:spLocks noGrp="1"/>
          </p:cNvSpPr>
          <p:nvPr>
            <p:ph type="title"/>
          </p:nvPr>
        </p:nvSpPr>
        <p:spPr/>
        <p:txBody>
          <a:bodyPr/>
          <a:lstStyle/>
          <a:p>
            <a:r>
              <a:rPr lang="en-US" dirty="0"/>
              <a:t>docker-</a:t>
            </a:r>
            <a:r>
              <a:rPr lang="en-US" dirty="0" err="1"/>
              <a:t>compose.yaml</a:t>
            </a:r>
            <a:endParaRPr lang="en-US" dirty="0"/>
          </a:p>
        </p:txBody>
      </p:sp>
      <p:sp>
        <p:nvSpPr>
          <p:cNvPr id="3" name="Content Placeholder 2">
            <a:extLst>
              <a:ext uri="{FF2B5EF4-FFF2-40B4-BE49-F238E27FC236}">
                <a16:creationId xmlns:a16="http://schemas.microsoft.com/office/drawing/2014/main" id="{368D2F37-B8B7-F41D-052E-56CE605771F8}"/>
              </a:ext>
            </a:extLst>
          </p:cNvPr>
          <p:cNvSpPr>
            <a:spLocks noGrp="1"/>
          </p:cNvSpPr>
          <p:nvPr>
            <p:ph idx="1"/>
          </p:nvPr>
        </p:nvSpPr>
        <p:spPr/>
        <p:txBody>
          <a:bodyPr>
            <a:normAutofit/>
          </a:bodyPr>
          <a:lstStyle/>
          <a:p>
            <a:r>
              <a:rPr lang="en-US" dirty="0"/>
              <a:t>version: '3'</a:t>
            </a:r>
          </a:p>
          <a:p>
            <a:endParaRPr lang="en-US" dirty="0"/>
          </a:p>
          <a:p>
            <a:r>
              <a:rPr lang="en-US" dirty="0"/>
              <a:t>services:</a:t>
            </a:r>
          </a:p>
          <a:p>
            <a:r>
              <a:rPr lang="en-US" dirty="0"/>
              <a:t>  app:</a:t>
            </a:r>
          </a:p>
          <a:p>
            <a:r>
              <a:rPr lang="en-US" dirty="0"/>
              <a:t>    build:</a:t>
            </a:r>
          </a:p>
          <a:p>
            <a:r>
              <a:rPr lang="en-US" dirty="0"/>
              <a:t>      context: .</a:t>
            </a:r>
          </a:p>
          <a:p>
            <a:r>
              <a:rPr lang="en-US" dirty="0"/>
              <a:t>      </a:t>
            </a:r>
            <a:r>
              <a:rPr lang="en-US" dirty="0" err="1"/>
              <a:t>dockerfile</a:t>
            </a:r>
            <a:r>
              <a:rPr lang="en-US" dirty="0"/>
              <a:t>: </a:t>
            </a:r>
            <a:r>
              <a:rPr lang="en-US" dirty="0" err="1"/>
              <a:t>Dockerfile</a:t>
            </a:r>
            <a:endParaRPr lang="en-US" dirty="0"/>
          </a:p>
          <a:p>
            <a:r>
              <a:rPr lang="en-US" dirty="0"/>
              <a:t>    # Other configurations specific to your desktop application</a:t>
            </a:r>
          </a:p>
        </p:txBody>
      </p:sp>
    </p:spTree>
    <p:extLst>
      <p:ext uri="{BB962C8B-B14F-4D97-AF65-F5344CB8AC3E}">
        <p14:creationId xmlns:p14="http://schemas.microsoft.com/office/powerpoint/2010/main" val="2632663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8C48E-BDAD-2A2E-C2D5-8ACB5AB34AC1}"/>
              </a:ext>
            </a:extLst>
          </p:cNvPr>
          <p:cNvSpPr>
            <a:spLocks noGrp="1"/>
          </p:cNvSpPr>
          <p:nvPr>
            <p:ph type="title"/>
          </p:nvPr>
        </p:nvSpPr>
        <p:spPr/>
        <p:txBody>
          <a:bodyPr/>
          <a:lstStyle/>
          <a:p>
            <a:r>
              <a:rPr lang="en-US" dirty="0"/>
              <a:t>Test</a:t>
            </a:r>
          </a:p>
        </p:txBody>
      </p:sp>
      <p:sp>
        <p:nvSpPr>
          <p:cNvPr id="3" name="Content Placeholder 2">
            <a:extLst>
              <a:ext uri="{FF2B5EF4-FFF2-40B4-BE49-F238E27FC236}">
                <a16:creationId xmlns:a16="http://schemas.microsoft.com/office/drawing/2014/main" id="{368D2F37-B8B7-F41D-052E-56CE605771F8}"/>
              </a:ext>
            </a:extLst>
          </p:cNvPr>
          <p:cNvSpPr>
            <a:spLocks noGrp="1"/>
          </p:cNvSpPr>
          <p:nvPr>
            <p:ph idx="1"/>
          </p:nvPr>
        </p:nvSpPr>
        <p:spPr/>
        <p:txBody>
          <a:bodyPr>
            <a:normAutofit/>
          </a:bodyPr>
          <a:lstStyle/>
          <a:p>
            <a:r>
              <a:rPr lang="en-US" b="1" dirty="0"/>
              <a:t>docker-compose up</a:t>
            </a:r>
          </a:p>
          <a:p>
            <a:endParaRPr lang="en-US" b="1" dirty="0"/>
          </a:p>
          <a:p>
            <a:r>
              <a:rPr lang="en-US" b="1" dirty="0"/>
              <a:t>docker-compose down</a:t>
            </a:r>
          </a:p>
        </p:txBody>
      </p:sp>
    </p:spTree>
    <p:extLst>
      <p:ext uri="{BB962C8B-B14F-4D97-AF65-F5344CB8AC3E}">
        <p14:creationId xmlns:p14="http://schemas.microsoft.com/office/powerpoint/2010/main" val="126530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DCF2-489C-E362-C614-DAE1B770D0B7}"/>
              </a:ext>
            </a:extLst>
          </p:cNvPr>
          <p:cNvSpPr>
            <a:spLocks noGrp="1"/>
          </p:cNvSpPr>
          <p:nvPr>
            <p:ph type="title"/>
          </p:nvPr>
        </p:nvSpPr>
        <p:spPr/>
        <p:txBody>
          <a:bodyPr/>
          <a:lstStyle/>
          <a:p>
            <a:r>
              <a:rPr lang="en-IN" dirty="0"/>
              <a:t>Traditional Software Deployment – Problem Summary</a:t>
            </a:r>
          </a:p>
        </p:txBody>
      </p:sp>
      <p:sp>
        <p:nvSpPr>
          <p:cNvPr id="3" name="Content Placeholder 2">
            <a:extLst>
              <a:ext uri="{FF2B5EF4-FFF2-40B4-BE49-F238E27FC236}">
                <a16:creationId xmlns:a16="http://schemas.microsoft.com/office/drawing/2014/main" id="{66C44998-0B91-80B2-D4DE-078B8AA550C4}"/>
              </a:ext>
            </a:extLst>
          </p:cNvPr>
          <p:cNvSpPr>
            <a:spLocks noGrp="1"/>
          </p:cNvSpPr>
          <p:nvPr>
            <p:ph idx="1"/>
          </p:nvPr>
        </p:nvSpPr>
        <p:spPr/>
        <p:txBody>
          <a:bodyPr/>
          <a:lstStyle/>
          <a:p>
            <a:endParaRPr lang="en-IN"/>
          </a:p>
        </p:txBody>
      </p:sp>
      <p:pic>
        <p:nvPicPr>
          <p:cNvPr id="1026" name="Picture 2" descr="Secure Developer Workstations Without Slowing Them Down">
            <a:extLst>
              <a:ext uri="{FF2B5EF4-FFF2-40B4-BE49-F238E27FC236}">
                <a16:creationId xmlns:a16="http://schemas.microsoft.com/office/drawing/2014/main" id="{FC5D36DA-24BA-5B97-BA7D-0E21E9138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998" y="2095927"/>
            <a:ext cx="3058545" cy="17384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DC0CCF-2277-F94B-2A16-291E40F3F7AF}"/>
              </a:ext>
            </a:extLst>
          </p:cNvPr>
          <p:cNvSpPr txBox="1"/>
          <p:nvPr/>
        </p:nvSpPr>
        <p:spPr>
          <a:xfrm>
            <a:off x="1290741" y="4191855"/>
            <a:ext cx="3058545" cy="923330"/>
          </a:xfrm>
          <a:prstGeom prst="rect">
            <a:avLst/>
          </a:prstGeom>
          <a:solidFill>
            <a:schemeClr val="accent2">
              <a:lumMod val="20000"/>
              <a:lumOff val="80000"/>
            </a:schemeClr>
          </a:solidFill>
        </p:spPr>
        <p:txBody>
          <a:bodyPr wrap="square" rtlCol="0">
            <a:spAutoFit/>
          </a:bodyPr>
          <a:lstStyle/>
          <a:p>
            <a:pPr algn="ctr"/>
            <a:r>
              <a:rPr lang="en-IN" b="1" dirty="0">
                <a:solidFill>
                  <a:schemeClr val="bg2"/>
                </a:solidFill>
              </a:rPr>
              <a:t>Developers are focused on their development environment</a:t>
            </a:r>
          </a:p>
        </p:txBody>
      </p:sp>
      <p:pic>
        <p:nvPicPr>
          <p:cNvPr id="1028" name="Picture 4" descr="Server Vectors &amp; Illustrations for Free Download | Freepik">
            <a:extLst>
              <a:ext uri="{FF2B5EF4-FFF2-40B4-BE49-F238E27FC236}">
                <a16:creationId xmlns:a16="http://schemas.microsoft.com/office/drawing/2014/main" id="{406D2815-E2C6-8E01-1AB7-DCE2BA41E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0436" y="1991216"/>
            <a:ext cx="1704550" cy="33138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A5E84D-D65B-41C9-59C3-19F5A705436F}"/>
              </a:ext>
            </a:extLst>
          </p:cNvPr>
          <p:cNvSpPr txBox="1"/>
          <p:nvPr/>
        </p:nvSpPr>
        <p:spPr>
          <a:xfrm>
            <a:off x="5951891" y="2095927"/>
            <a:ext cx="3058545" cy="646331"/>
          </a:xfrm>
          <a:prstGeom prst="rect">
            <a:avLst/>
          </a:prstGeom>
          <a:solidFill>
            <a:schemeClr val="accent2">
              <a:lumMod val="20000"/>
              <a:lumOff val="80000"/>
            </a:schemeClr>
          </a:solidFill>
        </p:spPr>
        <p:txBody>
          <a:bodyPr wrap="square" rtlCol="0">
            <a:spAutoFit/>
          </a:bodyPr>
          <a:lstStyle/>
          <a:p>
            <a:pPr algn="ctr"/>
            <a:r>
              <a:rPr lang="en-IN" b="1" dirty="0">
                <a:solidFill>
                  <a:schemeClr val="bg2"/>
                </a:solidFill>
              </a:rPr>
              <a:t>Target environment can be quite different</a:t>
            </a:r>
          </a:p>
        </p:txBody>
      </p:sp>
      <p:sp>
        <p:nvSpPr>
          <p:cNvPr id="6" name="Rectangle: Folded Corner 5">
            <a:extLst>
              <a:ext uri="{FF2B5EF4-FFF2-40B4-BE49-F238E27FC236}">
                <a16:creationId xmlns:a16="http://schemas.microsoft.com/office/drawing/2014/main" id="{9A58DA21-87AF-31B3-5F79-35AA8DAAF56C}"/>
              </a:ext>
            </a:extLst>
          </p:cNvPr>
          <p:cNvSpPr/>
          <p:nvPr/>
        </p:nvSpPr>
        <p:spPr>
          <a:xfrm>
            <a:off x="5951890" y="3429000"/>
            <a:ext cx="2894159" cy="2006029"/>
          </a:xfrm>
          <a:prstGeom prst="foldedCorner">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Result: Software works on the Developer machine, but does not work on the Test/Production machine</a:t>
            </a:r>
          </a:p>
        </p:txBody>
      </p:sp>
    </p:spTree>
    <p:extLst>
      <p:ext uri="{BB962C8B-B14F-4D97-AF65-F5344CB8AC3E}">
        <p14:creationId xmlns:p14="http://schemas.microsoft.com/office/powerpoint/2010/main" val="183276300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D5CF-D2FE-AAB1-905B-016EB1845458}"/>
              </a:ext>
            </a:extLst>
          </p:cNvPr>
          <p:cNvSpPr>
            <a:spLocks noGrp="1"/>
          </p:cNvSpPr>
          <p:nvPr>
            <p:ph type="title"/>
          </p:nvPr>
        </p:nvSpPr>
        <p:spPr/>
        <p:txBody>
          <a:bodyPr/>
          <a:lstStyle/>
          <a:p>
            <a:r>
              <a:rPr lang="fr-FR" dirty="0"/>
              <a:t>C:\lectures\CDAC\Cloud\docker\docker_compose_tomcat_terminal.yaml</a:t>
            </a:r>
            <a:endParaRPr lang="en-US" dirty="0"/>
          </a:p>
        </p:txBody>
      </p:sp>
      <p:sp>
        <p:nvSpPr>
          <p:cNvPr id="3" name="Content Placeholder 2">
            <a:extLst>
              <a:ext uri="{FF2B5EF4-FFF2-40B4-BE49-F238E27FC236}">
                <a16:creationId xmlns:a16="http://schemas.microsoft.com/office/drawing/2014/main" id="{135BA7C5-8517-E827-9505-CBBD9AC2AB5F}"/>
              </a:ext>
            </a:extLst>
          </p:cNvPr>
          <p:cNvSpPr>
            <a:spLocks noGrp="1"/>
          </p:cNvSpPr>
          <p:nvPr>
            <p:ph idx="1"/>
          </p:nvPr>
        </p:nvSpPr>
        <p:spPr/>
        <p:txBody>
          <a:bodyPr>
            <a:normAutofit fontScale="77500" lnSpcReduction="20000"/>
          </a:bodyPr>
          <a:lstStyle/>
          <a:p>
            <a:r>
              <a:rPr lang="en-US" dirty="0"/>
              <a:t>version: '3'</a:t>
            </a:r>
          </a:p>
          <a:p>
            <a:endParaRPr lang="en-US" dirty="0"/>
          </a:p>
          <a:p>
            <a:r>
              <a:rPr lang="en-US" dirty="0"/>
              <a:t>services:</a:t>
            </a:r>
          </a:p>
          <a:p>
            <a:r>
              <a:rPr lang="en-US" dirty="0"/>
              <a:t>  tomcat8:</a:t>
            </a:r>
          </a:p>
          <a:p>
            <a:r>
              <a:rPr lang="en-US" dirty="0"/>
              <a:t>    image: tomcat:8</a:t>
            </a:r>
          </a:p>
          <a:p>
            <a:r>
              <a:rPr lang="en-US" dirty="0"/>
              <a:t>    </a:t>
            </a:r>
            <a:r>
              <a:rPr lang="en-US" dirty="0" err="1"/>
              <a:t>container_name</a:t>
            </a:r>
            <a:r>
              <a:rPr lang="en-US" dirty="0"/>
              <a:t>: my-tomcat8-container</a:t>
            </a:r>
          </a:p>
          <a:p>
            <a:r>
              <a:rPr lang="en-US" dirty="0"/>
              <a:t>    ports:</a:t>
            </a:r>
          </a:p>
          <a:p>
            <a:r>
              <a:rPr lang="en-US" dirty="0"/>
              <a:t>      - "8080:8080"</a:t>
            </a:r>
          </a:p>
          <a:p>
            <a:r>
              <a:rPr lang="en-US" dirty="0"/>
              <a:t>    volumes:</a:t>
            </a:r>
          </a:p>
          <a:p>
            <a:r>
              <a:rPr lang="en-US" dirty="0"/>
              <a:t>      - ./webapp:/</a:t>
            </a:r>
            <a:r>
              <a:rPr lang="en-US" dirty="0" err="1"/>
              <a:t>usr</a:t>
            </a:r>
            <a:r>
              <a:rPr lang="en-US" dirty="0"/>
              <a:t>/local/tomcat/webapps</a:t>
            </a:r>
          </a:p>
          <a:p>
            <a:r>
              <a:rPr lang="en-US" dirty="0"/>
              <a:t>    </a:t>
            </a:r>
            <a:r>
              <a:rPr lang="en-US" dirty="0" err="1"/>
              <a:t>stdin_open</a:t>
            </a:r>
            <a:r>
              <a:rPr lang="en-US" dirty="0"/>
              <a:t>: true</a:t>
            </a:r>
          </a:p>
          <a:p>
            <a:r>
              <a:rPr lang="en-US" dirty="0"/>
              <a:t>    </a:t>
            </a:r>
            <a:r>
              <a:rPr lang="en-US" dirty="0" err="1"/>
              <a:t>tty</a:t>
            </a:r>
            <a:r>
              <a:rPr lang="en-US" dirty="0"/>
              <a:t>: true</a:t>
            </a:r>
          </a:p>
        </p:txBody>
      </p:sp>
    </p:spTree>
    <p:extLst>
      <p:ext uri="{BB962C8B-B14F-4D97-AF65-F5344CB8AC3E}">
        <p14:creationId xmlns:p14="http://schemas.microsoft.com/office/powerpoint/2010/main" val="25399532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D5CF-D2FE-AAB1-905B-016EB1845458}"/>
              </a:ext>
            </a:extLst>
          </p:cNvPr>
          <p:cNvSpPr>
            <a:spLocks noGrp="1"/>
          </p:cNvSpPr>
          <p:nvPr>
            <p:ph type="title"/>
          </p:nvPr>
        </p:nvSpPr>
        <p:spPr/>
        <p:txBody>
          <a:bodyPr/>
          <a:lstStyle/>
          <a:p>
            <a:r>
              <a:rPr lang="fr-FR" dirty="0"/>
              <a:t>C:\lectures\CDAC\Cloud\docker\docker_compose_mysql.yaml</a:t>
            </a:r>
            <a:endParaRPr lang="en-US" dirty="0"/>
          </a:p>
        </p:txBody>
      </p:sp>
      <p:sp>
        <p:nvSpPr>
          <p:cNvPr id="3" name="Content Placeholder 2">
            <a:extLst>
              <a:ext uri="{FF2B5EF4-FFF2-40B4-BE49-F238E27FC236}">
                <a16:creationId xmlns:a16="http://schemas.microsoft.com/office/drawing/2014/main" id="{135BA7C5-8517-E827-9505-CBBD9AC2AB5F}"/>
              </a:ext>
            </a:extLst>
          </p:cNvPr>
          <p:cNvSpPr>
            <a:spLocks noGrp="1"/>
          </p:cNvSpPr>
          <p:nvPr>
            <p:ph idx="1"/>
          </p:nvPr>
        </p:nvSpPr>
        <p:spPr/>
        <p:txBody>
          <a:bodyPr>
            <a:normAutofit fontScale="55000" lnSpcReduction="20000"/>
          </a:bodyPr>
          <a:lstStyle/>
          <a:p>
            <a:r>
              <a:rPr lang="en-US" dirty="0"/>
              <a:t>version: '3'</a:t>
            </a:r>
          </a:p>
          <a:p>
            <a:endParaRPr lang="en-US" dirty="0"/>
          </a:p>
          <a:p>
            <a:r>
              <a:rPr lang="en-US" dirty="0"/>
              <a:t>services:</a:t>
            </a:r>
          </a:p>
          <a:p>
            <a:r>
              <a:rPr lang="en-US" dirty="0"/>
              <a:t>  </a:t>
            </a:r>
            <a:r>
              <a:rPr lang="en-US" dirty="0" err="1"/>
              <a:t>mysql</a:t>
            </a:r>
            <a:r>
              <a:rPr lang="en-US" dirty="0"/>
              <a:t>:</a:t>
            </a:r>
          </a:p>
          <a:p>
            <a:r>
              <a:rPr lang="en-US" dirty="0"/>
              <a:t>    image: mysql:8.0</a:t>
            </a:r>
          </a:p>
          <a:p>
            <a:r>
              <a:rPr lang="en-US" dirty="0"/>
              <a:t>    </a:t>
            </a:r>
            <a:r>
              <a:rPr lang="en-US" dirty="0" err="1"/>
              <a:t>container_name</a:t>
            </a:r>
            <a:r>
              <a:rPr lang="en-US" dirty="0"/>
              <a:t>: my-</a:t>
            </a:r>
            <a:r>
              <a:rPr lang="en-US" dirty="0" err="1"/>
              <a:t>mysql</a:t>
            </a:r>
            <a:r>
              <a:rPr lang="en-US" dirty="0"/>
              <a:t>-container</a:t>
            </a:r>
          </a:p>
          <a:p>
            <a:r>
              <a:rPr lang="en-US" dirty="0"/>
              <a:t>    environment:</a:t>
            </a:r>
          </a:p>
          <a:p>
            <a:r>
              <a:rPr lang="en-US" dirty="0"/>
              <a:t>      MYSQL_ROOT_PASSWORD: YourRootPassword123</a:t>
            </a:r>
          </a:p>
          <a:p>
            <a:r>
              <a:rPr lang="en-US" dirty="0"/>
              <a:t>    ports:</a:t>
            </a:r>
          </a:p>
          <a:p>
            <a:r>
              <a:rPr lang="en-US" dirty="0"/>
              <a:t>      - "3306:3306"</a:t>
            </a:r>
          </a:p>
          <a:p>
            <a:r>
              <a:rPr lang="en-US" dirty="0"/>
              <a:t>    volumes:</a:t>
            </a:r>
          </a:p>
          <a:p>
            <a:r>
              <a:rPr lang="en-US" dirty="0"/>
              <a:t>      - ./</a:t>
            </a:r>
            <a:r>
              <a:rPr lang="en-US" dirty="0" err="1"/>
              <a:t>mysql_data</a:t>
            </a:r>
            <a:r>
              <a:rPr lang="en-US" dirty="0"/>
              <a:t>:/var/lib/</a:t>
            </a:r>
            <a:r>
              <a:rPr lang="en-US" dirty="0" err="1"/>
              <a:t>mysql</a:t>
            </a:r>
            <a:endParaRPr lang="en-US" dirty="0"/>
          </a:p>
          <a:p>
            <a:r>
              <a:rPr lang="en-US" dirty="0"/>
              <a:t>    command: --default-authentication-plugin=</a:t>
            </a:r>
            <a:r>
              <a:rPr lang="en-US" dirty="0" err="1"/>
              <a:t>mysql_native_password</a:t>
            </a:r>
            <a:endParaRPr lang="en-US" dirty="0"/>
          </a:p>
          <a:p>
            <a:r>
              <a:rPr lang="en-US" dirty="0"/>
              <a:t>    </a:t>
            </a:r>
            <a:r>
              <a:rPr lang="en-US" dirty="0" err="1"/>
              <a:t>stdin_open</a:t>
            </a:r>
            <a:r>
              <a:rPr lang="en-US" dirty="0"/>
              <a:t>: true</a:t>
            </a:r>
          </a:p>
          <a:p>
            <a:r>
              <a:rPr lang="en-US" dirty="0"/>
              <a:t>    </a:t>
            </a:r>
            <a:r>
              <a:rPr lang="en-US" dirty="0" err="1"/>
              <a:t>tty</a:t>
            </a:r>
            <a:r>
              <a:rPr lang="en-US" dirty="0"/>
              <a:t>: true</a:t>
            </a:r>
          </a:p>
        </p:txBody>
      </p:sp>
    </p:spTree>
    <p:extLst>
      <p:ext uri="{BB962C8B-B14F-4D97-AF65-F5344CB8AC3E}">
        <p14:creationId xmlns:p14="http://schemas.microsoft.com/office/powerpoint/2010/main" val="21931127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D5CF-D2FE-AAB1-905B-016EB1845458}"/>
              </a:ext>
            </a:extLst>
          </p:cNvPr>
          <p:cNvSpPr>
            <a:spLocks noGrp="1"/>
          </p:cNvSpPr>
          <p:nvPr>
            <p:ph type="title"/>
          </p:nvPr>
        </p:nvSpPr>
        <p:spPr/>
        <p:txBody>
          <a:bodyPr/>
          <a:lstStyle/>
          <a:p>
            <a:r>
              <a:rPr lang="fr-FR" dirty="0"/>
              <a:t>C:\lectures\CDAC\Cloud\docker\docker_compose_tomcat_mysql.yaml</a:t>
            </a:r>
            <a:endParaRPr lang="en-US" dirty="0"/>
          </a:p>
        </p:txBody>
      </p:sp>
      <p:sp>
        <p:nvSpPr>
          <p:cNvPr id="3" name="Content Placeholder 2">
            <a:extLst>
              <a:ext uri="{FF2B5EF4-FFF2-40B4-BE49-F238E27FC236}">
                <a16:creationId xmlns:a16="http://schemas.microsoft.com/office/drawing/2014/main" id="{135BA7C5-8517-E827-9505-CBBD9AC2AB5F}"/>
              </a:ext>
            </a:extLst>
          </p:cNvPr>
          <p:cNvSpPr>
            <a:spLocks noGrp="1"/>
          </p:cNvSpPr>
          <p:nvPr>
            <p:ph idx="1"/>
          </p:nvPr>
        </p:nvSpPr>
        <p:spPr/>
        <p:txBody>
          <a:bodyPr>
            <a:normAutofit fontScale="25000" lnSpcReduction="20000"/>
          </a:bodyPr>
          <a:lstStyle/>
          <a:p>
            <a:r>
              <a:rPr lang="en-US" dirty="0"/>
              <a:t>version: '3.8'</a:t>
            </a:r>
          </a:p>
          <a:p>
            <a:endParaRPr lang="en-US" dirty="0"/>
          </a:p>
          <a:p>
            <a:r>
              <a:rPr lang="en-US" dirty="0"/>
              <a:t>services:</a:t>
            </a:r>
          </a:p>
          <a:p>
            <a:r>
              <a:rPr lang="en-US" dirty="0"/>
              <a:t>  # Tomcat Service</a:t>
            </a:r>
          </a:p>
          <a:p>
            <a:r>
              <a:rPr lang="en-US" dirty="0"/>
              <a:t>  tomcat:</a:t>
            </a:r>
          </a:p>
          <a:p>
            <a:r>
              <a:rPr lang="en-US" dirty="0"/>
              <a:t>    image: tomcat:9.0</a:t>
            </a:r>
          </a:p>
          <a:p>
            <a:r>
              <a:rPr lang="en-US" dirty="0"/>
              <a:t>    </a:t>
            </a:r>
            <a:r>
              <a:rPr lang="en-US" dirty="0" err="1"/>
              <a:t>container_name</a:t>
            </a:r>
            <a:r>
              <a:rPr lang="en-US" dirty="0"/>
              <a:t>: my-tomcat-app</a:t>
            </a:r>
          </a:p>
          <a:p>
            <a:r>
              <a:rPr lang="en-US" dirty="0"/>
              <a:t>    ports:</a:t>
            </a:r>
          </a:p>
          <a:p>
            <a:r>
              <a:rPr lang="en-US" dirty="0"/>
              <a:t>      - "8080:8080"</a:t>
            </a:r>
          </a:p>
          <a:p>
            <a:r>
              <a:rPr lang="en-US" dirty="0"/>
              <a:t>    volumes:</a:t>
            </a:r>
          </a:p>
          <a:p>
            <a:r>
              <a:rPr lang="en-US" dirty="0"/>
              <a:t>      - ./webapp:/</a:t>
            </a:r>
            <a:r>
              <a:rPr lang="en-US" dirty="0" err="1"/>
              <a:t>usr</a:t>
            </a:r>
            <a:r>
              <a:rPr lang="en-US" dirty="0"/>
              <a:t>/local/tomcat/webapps</a:t>
            </a:r>
          </a:p>
          <a:p>
            <a:r>
              <a:rPr lang="en-US" dirty="0"/>
              <a:t>    </a:t>
            </a:r>
            <a:r>
              <a:rPr lang="en-US" dirty="0" err="1"/>
              <a:t>depends_on</a:t>
            </a:r>
            <a:r>
              <a:rPr lang="en-US" dirty="0"/>
              <a:t>:</a:t>
            </a:r>
          </a:p>
          <a:p>
            <a:r>
              <a:rPr lang="en-US" dirty="0"/>
              <a:t>      - </a:t>
            </a:r>
            <a:r>
              <a:rPr lang="en-US" dirty="0" err="1"/>
              <a:t>mysql</a:t>
            </a:r>
            <a:endParaRPr lang="en-US" dirty="0"/>
          </a:p>
          <a:p>
            <a:endParaRPr lang="en-US" dirty="0"/>
          </a:p>
          <a:p>
            <a:r>
              <a:rPr lang="en-US" dirty="0"/>
              <a:t>  # MySQL Service</a:t>
            </a:r>
          </a:p>
          <a:p>
            <a:r>
              <a:rPr lang="en-US" dirty="0"/>
              <a:t>  </a:t>
            </a:r>
            <a:r>
              <a:rPr lang="en-US" dirty="0" err="1"/>
              <a:t>mysql</a:t>
            </a:r>
            <a:r>
              <a:rPr lang="en-US" dirty="0"/>
              <a:t>:</a:t>
            </a:r>
          </a:p>
          <a:p>
            <a:r>
              <a:rPr lang="en-US" dirty="0"/>
              <a:t>    image: mysql:8.0</a:t>
            </a:r>
          </a:p>
          <a:p>
            <a:r>
              <a:rPr lang="en-US" dirty="0"/>
              <a:t>    </a:t>
            </a:r>
            <a:r>
              <a:rPr lang="en-US" dirty="0" err="1"/>
              <a:t>container_name</a:t>
            </a:r>
            <a:r>
              <a:rPr lang="en-US" dirty="0"/>
              <a:t>: my-</a:t>
            </a:r>
            <a:r>
              <a:rPr lang="en-US" dirty="0" err="1"/>
              <a:t>mysql</a:t>
            </a:r>
            <a:r>
              <a:rPr lang="en-US" dirty="0"/>
              <a:t>-</a:t>
            </a:r>
            <a:r>
              <a:rPr lang="en-US" dirty="0" err="1"/>
              <a:t>db</a:t>
            </a:r>
            <a:endParaRPr lang="en-US" dirty="0"/>
          </a:p>
          <a:p>
            <a:r>
              <a:rPr lang="en-US" dirty="0"/>
              <a:t>    environment:</a:t>
            </a:r>
          </a:p>
          <a:p>
            <a:r>
              <a:rPr lang="en-US" dirty="0"/>
              <a:t>      MYSQL_ROOT_PASSWORD: YourRootPassword123</a:t>
            </a:r>
          </a:p>
          <a:p>
            <a:r>
              <a:rPr lang="en-US" dirty="0"/>
              <a:t>      MYSQL_DATABASE: </a:t>
            </a:r>
            <a:r>
              <a:rPr lang="en-US" dirty="0" err="1"/>
              <a:t>your_database_name</a:t>
            </a:r>
            <a:endParaRPr lang="en-US" dirty="0"/>
          </a:p>
          <a:p>
            <a:r>
              <a:rPr lang="en-US" dirty="0"/>
              <a:t>      MYSQL_USER: </a:t>
            </a:r>
            <a:r>
              <a:rPr lang="en-US" dirty="0" err="1"/>
              <a:t>your_username</a:t>
            </a:r>
            <a:endParaRPr lang="en-US" dirty="0"/>
          </a:p>
          <a:p>
            <a:r>
              <a:rPr lang="en-US" dirty="0"/>
              <a:t>      MYSQL_PASSWORD: YourUserPassword123</a:t>
            </a:r>
          </a:p>
          <a:p>
            <a:r>
              <a:rPr lang="en-US" dirty="0"/>
              <a:t>    ports:</a:t>
            </a:r>
          </a:p>
          <a:p>
            <a:r>
              <a:rPr lang="en-US" dirty="0"/>
              <a:t>      - "3306:3306"</a:t>
            </a:r>
          </a:p>
        </p:txBody>
      </p:sp>
    </p:spTree>
    <p:extLst>
      <p:ext uri="{BB962C8B-B14F-4D97-AF65-F5344CB8AC3E}">
        <p14:creationId xmlns:p14="http://schemas.microsoft.com/office/powerpoint/2010/main" val="18578821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7BA904-9F5E-3359-B2D5-5DB9AA2BE23F}"/>
              </a:ext>
            </a:extLst>
          </p:cNvPr>
          <p:cNvSpPr>
            <a:spLocks noGrp="1"/>
          </p:cNvSpPr>
          <p:nvPr>
            <p:ph type="title"/>
          </p:nvPr>
        </p:nvSpPr>
        <p:spPr/>
        <p:txBody>
          <a:bodyPr/>
          <a:lstStyle/>
          <a:p>
            <a:r>
              <a:rPr lang="en-IN" dirty="0"/>
              <a:t>Python Flask and Docker Using Docker Compose (YAML)</a:t>
            </a:r>
          </a:p>
        </p:txBody>
      </p:sp>
      <p:sp>
        <p:nvSpPr>
          <p:cNvPr id="5" name="Text Placeholder 4">
            <a:extLst>
              <a:ext uri="{FF2B5EF4-FFF2-40B4-BE49-F238E27FC236}">
                <a16:creationId xmlns:a16="http://schemas.microsoft.com/office/drawing/2014/main" id="{67FCA589-B507-D10D-407B-9C99DCBF7C5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039072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D0DD-2163-A7C3-5DE4-B0408ED7F0BD}"/>
              </a:ext>
            </a:extLst>
          </p:cNvPr>
          <p:cNvSpPr>
            <a:spLocks noGrp="1"/>
          </p:cNvSpPr>
          <p:nvPr>
            <p:ph type="title"/>
          </p:nvPr>
        </p:nvSpPr>
        <p:spPr/>
        <p:txBody>
          <a:bodyPr/>
          <a:lstStyle/>
          <a:p>
            <a:r>
              <a:rPr lang="en-IN" dirty="0"/>
              <a:t>Create a New Application from Scratch</a:t>
            </a:r>
          </a:p>
        </p:txBody>
      </p:sp>
      <p:sp>
        <p:nvSpPr>
          <p:cNvPr id="3" name="Content Placeholder 2">
            <a:extLst>
              <a:ext uri="{FF2B5EF4-FFF2-40B4-BE49-F238E27FC236}">
                <a16:creationId xmlns:a16="http://schemas.microsoft.com/office/drawing/2014/main" id="{2D87160A-3252-58DE-3345-CE10A3AD14EE}"/>
              </a:ext>
            </a:extLst>
          </p:cNvPr>
          <p:cNvSpPr>
            <a:spLocks noGrp="1"/>
          </p:cNvSpPr>
          <p:nvPr>
            <p:ph idx="1"/>
          </p:nvPr>
        </p:nvSpPr>
        <p:spPr/>
        <p:txBody>
          <a:bodyPr>
            <a:normAutofit/>
          </a:bodyPr>
          <a:lstStyle/>
          <a:p>
            <a:r>
              <a:rPr lang="en-IN" dirty="0"/>
              <a:t>Create a directory flask-docker-app</a:t>
            </a:r>
          </a:p>
          <a:p>
            <a:pPr lvl="1"/>
            <a:r>
              <a:rPr lang="en-IN" dirty="0"/>
              <a:t>C:\code&gt;mkdir flask-docker-composer-app</a:t>
            </a:r>
          </a:p>
          <a:p>
            <a:r>
              <a:rPr lang="en-IN" dirty="0"/>
              <a:t>Go to the above directory</a:t>
            </a:r>
          </a:p>
          <a:p>
            <a:pPr lvl="1"/>
            <a:r>
              <a:rPr lang="en-IN" dirty="0"/>
              <a:t>C:\code&gt;cd flask-docker-composer-app</a:t>
            </a:r>
          </a:p>
        </p:txBody>
      </p:sp>
    </p:spTree>
    <p:extLst>
      <p:ext uri="{BB962C8B-B14F-4D97-AF65-F5344CB8AC3E}">
        <p14:creationId xmlns:p14="http://schemas.microsoft.com/office/powerpoint/2010/main" val="138004247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6DCA5-00C9-9129-06AE-40F1D6AA1946}"/>
              </a:ext>
            </a:extLst>
          </p:cNvPr>
          <p:cNvSpPr>
            <a:spLocks noGrp="1"/>
          </p:cNvSpPr>
          <p:nvPr>
            <p:ph type="title"/>
          </p:nvPr>
        </p:nvSpPr>
        <p:spPr/>
        <p:txBody>
          <a:bodyPr/>
          <a:lstStyle/>
          <a:p>
            <a:r>
              <a:rPr lang="en-IN" dirty="0"/>
              <a:t>main.py (c:\code\flask-docker-composer-app)</a:t>
            </a:r>
          </a:p>
        </p:txBody>
      </p:sp>
      <p:sp>
        <p:nvSpPr>
          <p:cNvPr id="5" name="Content Placeholder 4">
            <a:extLst>
              <a:ext uri="{FF2B5EF4-FFF2-40B4-BE49-F238E27FC236}">
                <a16:creationId xmlns:a16="http://schemas.microsoft.com/office/drawing/2014/main" id="{6447FB7F-5065-721C-640F-ADEC2D794ACA}"/>
              </a:ext>
            </a:extLst>
          </p:cNvPr>
          <p:cNvSpPr>
            <a:spLocks noGrp="1"/>
          </p:cNvSpPr>
          <p:nvPr>
            <p:ph idx="1"/>
          </p:nvPr>
        </p:nvSpPr>
        <p:spPr/>
        <p:txBody>
          <a:bodyPr>
            <a:normAutofit lnSpcReduction="10000"/>
          </a:bodyPr>
          <a:lstStyle/>
          <a:p>
            <a:r>
              <a:rPr lang="en-US" dirty="0"/>
              <a:t>from flask import Flask</a:t>
            </a:r>
          </a:p>
          <a:p>
            <a:r>
              <a:rPr lang="en-US" dirty="0"/>
              <a:t>app = Flask(__name__)</a:t>
            </a:r>
          </a:p>
          <a:p>
            <a:endParaRPr lang="en-US" dirty="0"/>
          </a:p>
          <a:p>
            <a:r>
              <a:rPr lang="en-US" dirty="0"/>
              <a:t>@app.route('/')</a:t>
            </a:r>
          </a:p>
          <a:p>
            <a:r>
              <a:rPr lang="en-US" dirty="0"/>
              <a:t>def </a:t>
            </a:r>
            <a:r>
              <a:rPr lang="en-US" dirty="0" err="1"/>
              <a:t>hello_world</a:t>
            </a:r>
            <a:r>
              <a:rPr lang="en-US" dirty="0"/>
              <a:t>():</a:t>
            </a:r>
          </a:p>
          <a:p>
            <a:r>
              <a:rPr lang="en-US" dirty="0"/>
              <a:t>	return 'Hello World'</a:t>
            </a:r>
          </a:p>
          <a:p>
            <a:endParaRPr lang="en-US" dirty="0"/>
          </a:p>
          <a:p>
            <a:r>
              <a:rPr lang="en-US" dirty="0"/>
              <a:t>if __name__ == '__main__':</a:t>
            </a:r>
          </a:p>
          <a:p>
            <a:r>
              <a:rPr lang="en-US" dirty="0"/>
              <a:t>	</a:t>
            </a:r>
            <a:r>
              <a:rPr lang="en-US" dirty="0" err="1"/>
              <a:t>app.run</a:t>
            </a:r>
            <a:r>
              <a:rPr lang="en-US" dirty="0"/>
              <a:t>(host="0.0.0.0", debug=True)</a:t>
            </a:r>
          </a:p>
          <a:p>
            <a:endParaRPr lang="en-IN" dirty="0"/>
          </a:p>
        </p:txBody>
      </p:sp>
    </p:spTree>
    <p:extLst>
      <p:ext uri="{BB962C8B-B14F-4D97-AF65-F5344CB8AC3E}">
        <p14:creationId xmlns:p14="http://schemas.microsoft.com/office/powerpoint/2010/main" val="126685768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6DCA5-00C9-9129-06AE-40F1D6AA1946}"/>
              </a:ext>
            </a:extLst>
          </p:cNvPr>
          <p:cNvSpPr>
            <a:spLocks noGrp="1"/>
          </p:cNvSpPr>
          <p:nvPr>
            <p:ph type="title"/>
          </p:nvPr>
        </p:nvSpPr>
        <p:spPr/>
        <p:txBody>
          <a:bodyPr/>
          <a:lstStyle/>
          <a:p>
            <a:r>
              <a:rPr lang="en-IN" dirty="0"/>
              <a:t>docker-</a:t>
            </a:r>
            <a:r>
              <a:rPr lang="en-IN" dirty="0" err="1"/>
              <a:t>compose.yml</a:t>
            </a:r>
            <a:endParaRPr lang="en-IN" dirty="0"/>
          </a:p>
        </p:txBody>
      </p:sp>
      <p:sp>
        <p:nvSpPr>
          <p:cNvPr id="5" name="Content Placeholder 4">
            <a:extLst>
              <a:ext uri="{FF2B5EF4-FFF2-40B4-BE49-F238E27FC236}">
                <a16:creationId xmlns:a16="http://schemas.microsoft.com/office/drawing/2014/main" id="{6447FB7F-5065-721C-640F-ADEC2D794ACA}"/>
              </a:ext>
            </a:extLst>
          </p:cNvPr>
          <p:cNvSpPr>
            <a:spLocks noGrp="1"/>
          </p:cNvSpPr>
          <p:nvPr>
            <p:ph idx="1"/>
          </p:nvPr>
        </p:nvSpPr>
        <p:spPr/>
        <p:txBody>
          <a:bodyPr>
            <a:normAutofit lnSpcReduction="10000"/>
          </a:bodyPr>
          <a:lstStyle/>
          <a:p>
            <a:r>
              <a:rPr lang="en-US" dirty="0"/>
              <a:t>version: "3.8"</a:t>
            </a:r>
          </a:p>
          <a:p>
            <a:r>
              <a:rPr lang="en-US" dirty="0"/>
              <a:t>services:</a:t>
            </a:r>
          </a:p>
          <a:p>
            <a:r>
              <a:rPr lang="en-US" dirty="0"/>
              <a:t>  app:</a:t>
            </a:r>
          </a:p>
          <a:p>
            <a:r>
              <a:rPr lang="en-US" dirty="0"/>
              <a:t>    build: .</a:t>
            </a:r>
          </a:p>
          <a:p>
            <a:r>
              <a:rPr lang="en-US" dirty="0"/>
              <a:t>    command: python main.py</a:t>
            </a:r>
          </a:p>
          <a:p>
            <a:r>
              <a:rPr lang="en-US" dirty="0"/>
              <a:t>    ports:</a:t>
            </a:r>
          </a:p>
          <a:p>
            <a:r>
              <a:rPr lang="en-US" dirty="0"/>
              <a:t>      - "5000:5000"</a:t>
            </a:r>
          </a:p>
          <a:p>
            <a:r>
              <a:rPr lang="en-US" dirty="0"/>
              <a:t>    volumes:</a:t>
            </a:r>
          </a:p>
          <a:p>
            <a:r>
              <a:rPr lang="en-US" dirty="0"/>
              <a:t>      - .:/python-flask</a:t>
            </a:r>
          </a:p>
        </p:txBody>
      </p:sp>
    </p:spTree>
    <p:extLst>
      <p:ext uri="{BB962C8B-B14F-4D97-AF65-F5344CB8AC3E}">
        <p14:creationId xmlns:p14="http://schemas.microsoft.com/office/powerpoint/2010/main" val="4490736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6DCA5-00C9-9129-06AE-40F1D6AA1946}"/>
              </a:ext>
            </a:extLst>
          </p:cNvPr>
          <p:cNvSpPr>
            <a:spLocks noGrp="1"/>
          </p:cNvSpPr>
          <p:nvPr>
            <p:ph type="title"/>
          </p:nvPr>
        </p:nvSpPr>
        <p:spPr/>
        <p:txBody>
          <a:bodyPr/>
          <a:lstStyle/>
          <a:p>
            <a:r>
              <a:rPr lang="en-IN" dirty="0" err="1"/>
              <a:t>Dockerfile</a:t>
            </a:r>
            <a:endParaRPr lang="en-IN" dirty="0"/>
          </a:p>
        </p:txBody>
      </p:sp>
      <p:sp>
        <p:nvSpPr>
          <p:cNvPr id="5" name="Content Placeholder 4">
            <a:extLst>
              <a:ext uri="{FF2B5EF4-FFF2-40B4-BE49-F238E27FC236}">
                <a16:creationId xmlns:a16="http://schemas.microsoft.com/office/drawing/2014/main" id="{6447FB7F-5065-721C-640F-ADEC2D794ACA}"/>
              </a:ext>
            </a:extLst>
          </p:cNvPr>
          <p:cNvSpPr>
            <a:spLocks noGrp="1"/>
          </p:cNvSpPr>
          <p:nvPr>
            <p:ph idx="1"/>
          </p:nvPr>
        </p:nvSpPr>
        <p:spPr/>
        <p:txBody>
          <a:bodyPr>
            <a:normAutofit/>
          </a:bodyPr>
          <a:lstStyle/>
          <a:p>
            <a:r>
              <a:rPr lang="en-US" dirty="0"/>
              <a:t>FROM python:3.9.1</a:t>
            </a:r>
          </a:p>
          <a:p>
            <a:r>
              <a:rPr lang="en-US" dirty="0"/>
              <a:t>ADD . /python-flask</a:t>
            </a:r>
          </a:p>
          <a:p>
            <a:r>
              <a:rPr lang="en-US" dirty="0"/>
              <a:t>WORKDIR /python-flask</a:t>
            </a:r>
          </a:p>
          <a:p>
            <a:r>
              <a:rPr lang="en-US" dirty="0"/>
              <a:t>RUN pip install -r requirements.txt</a:t>
            </a:r>
          </a:p>
          <a:p>
            <a:endParaRPr lang="en-US" dirty="0"/>
          </a:p>
        </p:txBody>
      </p:sp>
    </p:spTree>
    <p:extLst>
      <p:ext uri="{BB962C8B-B14F-4D97-AF65-F5344CB8AC3E}">
        <p14:creationId xmlns:p14="http://schemas.microsoft.com/office/powerpoint/2010/main" val="401413053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B6DCA5-00C9-9129-06AE-40F1D6AA1946}"/>
              </a:ext>
            </a:extLst>
          </p:cNvPr>
          <p:cNvSpPr>
            <a:spLocks noGrp="1"/>
          </p:cNvSpPr>
          <p:nvPr>
            <p:ph type="title"/>
          </p:nvPr>
        </p:nvSpPr>
        <p:spPr/>
        <p:txBody>
          <a:bodyPr/>
          <a:lstStyle/>
          <a:p>
            <a:r>
              <a:rPr lang="en-IN" dirty="0"/>
              <a:t>requirements.txt</a:t>
            </a:r>
          </a:p>
        </p:txBody>
      </p:sp>
      <p:sp>
        <p:nvSpPr>
          <p:cNvPr id="5" name="Content Placeholder 4">
            <a:extLst>
              <a:ext uri="{FF2B5EF4-FFF2-40B4-BE49-F238E27FC236}">
                <a16:creationId xmlns:a16="http://schemas.microsoft.com/office/drawing/2014/main" id="{6447FB7F-5065-721C-640F-ADEC2D794ACA}"/>
              </a:ext>
            </a:extLst>
          </p:cNvPr>
          <p:cNvSpPr>
            <a:spLocks noGrp="1"/>
          </p:cNvSpPr>
          <p:nvPr>
            <p:ph idx="1"/>
          </p:nvPr>
        </p:nvSpPr>
        <p:spPr/>
        <p:txBody>
          <a:bodyPr>
            <a:normAutofit/>
          </a:bodyPr>
          <a:lstStyle/>
          <a:p>
            <a:r>
              <a:rPr lang="en-US" dirty="0"/>
              <a:t>Flask</a:t>
            </a:r>
          </a:p>
        </p:txBody>
      </p:sp>
    </p:spTree>
    <p:extLst>
      <p:ext uri="{BB962C8B-B14F-4D97-AF65-F5344CB8AC3E}">
        <p14:creationId xmlns:p14="http://schemas.microsoft.com/office/powerpoint/2010/main" val="231000686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444E-12BD-0089-1895-DD464B395B1C}"/>
              </a:ext>
            </a:extLst>
          </p:cNvPr>
          <p:cNvSpPr>
            <a:spLocks noGrp="1"/>
          </p:cNvSpPr>
          <p:nvPr>
            <p:ph type="title"/>
          </p:nvPr>
        </p:nvSpPr>
        <p:spPr/>
        <p:txBody>
          <a:bodyPr/>
          <a:lstStyle/>
          <a:p>
            <a:r>
              <a:rPr lang="en-IN" dirty="0"/>
              <a:t>Compose and Run</a:t>
            </a:r>
          </a:p>
        </p:txBody>
      </p:sp>
      <p:sp>
        <p:nvSpPr>
          <p:cNvPr id="3" name="Content Placeholder 2">
            <a:extLst>
              <a:ext uri="{FF2B5EF4-FFF2-40B4-BE49-F238E27FC236}">
                <a16:creationId xmlns:a16="http://schemas.microsoft.com/office/drawing/2014/main" id="{F2B7C325-0EE5-8FEC-B48B-722859607B59}"/>
              </a:ext>
            </a:extLst>
          </p:cNvPr>
          <p:cNvSpPr>
            <a:spLocks noGrp="1"/>
          </p:cNvSpPr>
          <p:nvPr>
            <p:ph idx="1"/>
          </p:nvPr>
        </p:nvSpPr>
        <p:spPr/>
        <p:txBody>
          <a:bodyPr/>
          <a:lstStyle/>
          <a:p>
            <a:r>
              <a:rPr lang="en-IN" dirty="0"/>
              <a:t>C:\code\flask-docker-composer-app&gt;docker compose up</a:t>
            </a:r>
          </a:p>
        </p:txBody>
      </p:sp>
      <p:pic>
        <p:nvPicPr>
          <p:cNvPr id="5" name="Picture 4">
            <a:extLst>
              <a:ext uri="{FF2B5EF4-FFF2-40B4-BE49-F238E27FC236}">
                <a16:creationId xmlns:a16="http://schemas.microsoft.com/office/drawing/2014/main" id="{34F81795-119A-C268-D625-A5AADE7B69FE}"/>
              </a:ext>
            </a:extLst>
          </p:cNvPr>
          <p:cNvPicPr>
            <a:picLocks noChangeAspect="1"/>
          </p:cNvPicPr>
          <p:nvPr/>
        </p:nvPicPr>
        <p:blipFill>
          <a:blip r:embed="rId2"/>
          <a:stretch>
            <a:fillRect/>
          </a:stretch>
        </p:blipFill>
        <p:spPr>
          <a:xfrm>
            <a:off x="838200" y="2477215"/>
            <a:ext cx="10033516" cy="3048157"/>
          </a:xfrm>
          <a:prstGeom prst="rect">
            <a:avLst/>
          </a:prstGeom>
        </p:spPr>
      </p:pic>
    </p:spTree>
    <p:extLst>
      <p:ext uri="{BB962C8B-B14F-4D97-AF65-F5344CB8AC3E}">
        <p14:creationId xmlns:p14="http://schemas.microsoft.com/office/powerpoint/2010/main" val="262403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DCA8-AB79-BA83-9C7E-D9D4B1AB01C0}"/>
              </a:ext>
            </a:extLst>
          </p:cNvPr>
          <p:cNvSpPr>
            <a:spLocks noGrp="1"/>
          </p:cNvSpPr>
          <p:nvPr>
            <p:ph type="title"/>
          </p:nvPr>
        </p:nvSpPr>
        <p:spPr/>
        <p:txBody>
          <a:bodyPr/>
          <a:lstStyle/>
          <a:p>
            <a:r>
              <a:rPr lang="en-IN" dirty="0"/>
              <a:t>Varying Nature of Problems</a:t>
            </a:r>
          </a:p>
        </p:txBody>
      </p:sp>
      <p:sp>
        <p:nvSpPr>
          <p:cNvPr id="3" name="Content Placeholder 2">
            <a:extLst>
              <a:ext uri="{FF2B5EF4-FFF2-40B4-BE49-F238E27FC236}">
                <a16:creationId xmlns:a16="http://schemas.microsoft.com/office/drawing/2014/main" id="{13608C06-CFFA-E170-FCBE-3A83155CC18D}"/>
              </a:ext>
            </a:extLst>
          </p:cNvPr>
          <p:cNvSpPr>
            <a:spLocks noGrp="1"/>
          </p:cNvSpPr>
          <p:nvPr>
            <p:ph idx="1"/>
          </p:nvPr>
        </p:nvSpPr>
        <p:spPr/>
        <p:txBody>
          <a:bodyPr>
            <a:normAutofit fontScale="92500"/>
          </a:bodyPr>
          <a:lstStyle/>
          <a:p>
            <a:r>
              <a:rPr lang="en-IN" dirty="0">
                <a:solidFill>
                  <a:schemeClr val="accent4">
                    <a:lumMod val="60000"/>
                    <a:lumOff val="40000"/>
                  </a:schemeClr>
                </a:solidFill>
              </a:rPr>
              <a:t>Complete absence of software</a:t>
            </a:r>
          </a:p>
          <a:p>
            <a:pPr lvl="1"/>
            <a:r>
              <a:rPr lang="en-IN" dirty="0">
                <a:solidFill>
                  <a:schemeClr val="accent4">
                    <a:lumMod val="60000"/>
                    <a:lumOff val="40000"/>
                  </a:schemeClr>
                </a:solidFill>
              </a:rPr>
              <a:t>Developer: Java, Production: No Java</a:t>
            </a:r>
          </a:p>
          <a:p>
            <a:r>
              <a:rPr lang="en-IN" dirty="0">
                <a:solidFill>
                  <a:schemeClr val="accent4">
                    <a:lumMod val="60000"/>
                    <a:lumOff val="40000"/>
                  </a:schemeClr>
                </a:solidFill>
              </a:rPr>
              <a:t>Part-absence of software</a:t>
            </a:r>
          </a:p>
          <a:p>
            <a:pPr lvl="1"/>
            <a:r>
              <a:rPr lang="en-IN" dirty="0">
                <a:solidFill>
                  <a:schemeClr val="accent4">
                    <a:lumMod val="60000"/>
                    <a:lumOff val="40000"/>
                  </a:schemeClr>
                </a:solidFill>
              </a:rPr>
              <a:t>Developer: Java + MySQL, Production: Java + Oracle</a:t>
            </a:r>
          </a:p>
          <a:p>
            <a:r>
              <a:rPr lang="en-IN" dirty="0">
                <a:solidFill>
                  <a:schemeClr val="accent4">
                    <a:lumMod val="60000"/>
                    <a:lumOff val="40000"/>
                  </a:schemeClr>
                </a:solidFill>
              </a:rPr>
              <a:t>Version problems</a:t>
            </a:r>
          </a:p>
          <a:p>
            <a:pPr lvl="1"/>
            <a:r>
              <a:rPr lang="en-IN" dirty="0">
                <a:solidFill>
                  <a:schemeClr val="accent4">
                    <a:lumMod val="60000"/>
                    <a:lumOff val="40000"/>
                  </a:schemeClr>
                </a:solidFill>
              </a:rPr>
              <a:t>Developer: Java 19 + MySQL 8, Production: Java 8 + MySQL 5</a:t>
            </a:r>
          </a:p>
          <a:p>
            <a:r>
              <a:rPr lang="en-IN" dirty="0">
                <a:solidFill>
                  <a:schemeClr val="accent4">
                    <a:lumMod val="60000"/>
                    <a:lumOff val="40000"/>
                  </a:schemeClr>
                </a:solidFill>
              </a:rPr>
              <a:t>Library problems</a:t>
            </a:r>
          </a:p>
          <a:p>
            <a:pPr lvl="1"/>
            <a:r>
              <a:rPr lang="en-IN" dirty="0">
                <a:solidFill>
                  <a:schemeClr val="accent4">
                    <a:lumMod val="60000"/>
                    <a:lumOff val="40000"/>
                  </a:schemeClr>
                </a:solidFill>
              </a:rPr>
              <a:t>Developer: Java 19 + MySQL 8 + Payment API, Production: Java 19 + MySQL 8</a:t>
            </a:r>
          </a:p>
          <a:p>
            <a:r>
              <a:rPr lang="en-IN" dirty="0">
                <a:solidFill>
                  <a:schemeClr val="accent4">
                    <a:lumMod val="60000"/>
                    <a:lumOff val="40000"/>
                  </a:schemeClr>
                </a:solidFill>
              </a:rPr>
              <a:t>OS mismatches</a:t>
            </a:r>
          </a:p>
          <a:p>
            <a:pPr lvl="1"/>
            <a:r>
              <a:rPr lang="en-IN" dirty="0">
                <a:solidFill>
                  <a:schemeClr val="accent4">
                    <a:lumMod val="60000"/>
                    <a:lumOff val="40000"/>
                  </a:schemeClr>
                </a:solidFill>
              </a:rPr>
              <a:t>Developer: HTML + CSS + JS on Windows, Production: HTML + CSS + JS on Linux</a:t>
            </a:r>
          </a:p>
          <a:p>
            <a:endParaRPr lang="en-IN" dirty="0">
              <a:solidFill>
                <a:srgbClr val="C00000"/>
              </a:solidFill>
            </a:endParaRPr>
          </a:p>
        </p:txBody>
      </p:sp>
    </p:spTree>
    <p:extLst>
      <p:ext uri="{BB962C8B-B14F-4D97-AF65-F5344CB8AC3E}">
        <p14:creationId xmlns:p14="http://schemas.microsoft.com/office/powerpoint/2010/main" val="1657175493"/>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444E-12BD-0089-1895-DD464B395B1C}"/>
              </a:ext>
            </a:extLst>
          </p:cNvPr>
          <p:cNvSpPr>
            <a:spLocks noGrp="1"/>
          </p:cNvSpPr>
          <p:nvPr>
            <p:ph type="title"/>
          </p:nvPr>
        </p:nvSpPr>
        <p:spPr/>
        <p:txBody>
          <a:bodyPr/>
          <a:lstStyle/>
          <a:p>
            <a:r>
              <a:rPr lang="en-IN" dirty="0"/>
              <a:t>Test</a:t>
            </a:r>
          </a:p>
        </p:txBody>
      </p:sp>
      <p:pic>
        <p:nvPicPr>
          <p:cNvPr id="6" name="Picture 5">
            <a:extLst>
              <a:ext uri="{FF2B5EF4-FFF2-40B4-BE49-F238E27FC236}">
                <a16:creationId xmlns:a16="http://schemas.microsoft.com/office/drawing/2014/main" id="{23EBC80E-CE80-499F-9309-49B0DB24E20F}"/>
              </a:ext>
            </a:extLst>
          </p:cNvPr>
          <p:cNvPicPr>
            <a:picLocks noChangeAspect="1"/>
          </p:cNvPicPr>
          <p:nvPr/>
        </p:nvPicPr>
        <p:blipFill>
          <a:blip r:embed="rId2"/>
          <a:stretch>
            <a:fillRect/>
          </a:stretch>
        </p:blipFill>
        <p:spPr>
          <a:xfrm>
            <a:off x="2175616" y="2076634"/>
            <a:ext cx="4886441" cy="1817272"/>
          </a:xfrm>
          <a:prstGeom prst="rect">
            <a:avLst/>
          </a:prstGeom>
        </p:spPr>
      </p:pic>
    </p:spTree>
    <p:extLst>
      <p:ext uri="{BB962C8B-B14F-4D97-AF65-F5344CB8AC3E}">
        <p14:creationId xmlns:p14="http://schemas.microsoft.com/office/powerpoint/2010/main" val="5274804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7A860E-E2AF-C46C-D21A-5BDE84DB7792}"/>
              </a:ext>
            </a:extLst>
          </p:cNvPr>
          <p:cNvSpPr>
            <a:spLocks noGrp="1"/>
          </p:cNvSpPr>
          <p:nvPr>
            <p:ph type="title"/>
          </p:nvPr>
        </p:nvSpPr>
        <p:spPr/>
        <p:txBody>
          <a:bodyPr/>
          <a:lstStyle/>
          <a:p>
            <a:r>
              <a:rPr lang="en-IN" dirty="0"/>
              <a:t>Tomcat-MySQL using Docker Compose</a:t>
            </a:r>
          </a:p>
        </p:txBody>
      </p:sp>
      <p:sp>
        <p:nvSpPr>
          <p:cNvPr id="5" name="Text Placeholder 4">
            <a:extLst>
              <a:ext uri="{FF2B5EF4-FFF2-40B4-BE49-F238E27FC236}">
                <a16:creationId xmlns:a16="http://schemas.microsoft.com/office/drawing/2014/main" id="{C7EEDAAF-FB10-9E10-6DE4-F7CA1C28944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039621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CBEC0E-0C38-0EA1-AFDD-5DED94F96F41}"/>
              </a:ext>
            </a:extLst>
          </p:cNvPr>
          <p:cNvSpPr>
            <a:spLocks noGrp="1"/>
          </p:cNvSpPr>
          <p:nvPr>
            <p:ph type="title"/>
          </p:nvPr>
        </p:nvSpPr>
        <p:spPr/>
        <p:txBody>
          <a:bodyPr/>
          <a:lstStyle/>
          <a:p>
            <a:r>
              <a:rPr lang="en-IN" dirty="0"/>
              <a:t>Tomcat-MySQL using Docker Compose</a:t>
            </a:r>
          </a:p>
        </p:txBody>
      </p:sp>
      <p:sp>
        <p:nvSpPr>
          <p:cNvPr id="5" name="Content Placeholder 4">
            <a:extLst>
              <a:ext uri="{FF2B5EF4-FFF2-40B4-BE49-F238E27FC236}">
                <a16:creationId xmlns:a16="http://schemas.microsoft.com/office/drawing/2014/main" id="{D76A2DC8-8F7F-6D06-CECA-885A46DE6BCA}"/>
              </a:ext>
            </a:extLst>
          </p:cNvPr>
          <p:cNvSpPr>
            <a:spLocks noGrp="1"/>
          </p:cNvSpPr>
          <p:nvPr>
            <p:ph idx="1"/>
          </p:nvPr>
        </p:nvSpPr>
        <p:spPr/>
        <p:txBody>
          <a:bodyPr/>
          <a:lstStyle/>
          <a:p>
            <a:r>
              <a:rPr lang="en-IN" dirty="0"/>
              <a:t>Create a directory for your project (e.g. C:\lectures\CDAC\Cloud\docker\tomcat-mysql-docker-compose)</a:t>
            </a:r>
          </a:p>
          <a:p>
            <a:endParaRPr lang="en-IN" dirty="0"/>
          </a:p>
          <a:p>
            <a:r>
              <a:rPr lang="en-IN" dirty="0"/>
              <a:t>Make sure it has your .war file (</a:t>
            </a:r>
            <a:r>
              <a:rPr lang="en-IN" dirty="0" err="1"/>
              <a:t>rps.war</a:t>
            </a:r>
            <a:r>
              <a:rPr lang="en-IN" dirty="0"/>
              <a:t>)</a:t>
            </a:r>
          </a:p>
          <a:p>
            <a:endParaRPr lang="en-IN" dirty="0"/>
          </a:p>
          <a:p>
            <a:r>
              <a:rPr lang="en-IN" dirty="0"/>
              <a:t>Create </a:t>
            </a:r>
            <a:r>
              <a:rPr lang="en-IN" dirty="0" err="1"/>
              <a:t>Dockerfile</a:t>
            </a:r>
            <a:r>
              <a:rPr lang="en-IN" dirty="0"/>
              <a:t> (See next slide)</a:t>
            </a:r>
          </a:p>
        </p:txBody>
      </p:sp>
    </p:spTree>
    <p:extLst>
      <p:ext uri="{BB962C8B-B14F-4D97-AF65-F5344CB8AC3E}">
        <p14:creationId xmlns:p14="http://schemas.microsoft.com/office/powerpoint/2010/main" val="299450685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20C5-7A39-F510-1DFA-5F65BC7626F6}"/>
              </a:ext>
            </a:extLst>
          </p:cNvPr>
          <p:cNvSpPr>
            <a:spLocks noGrp="1"/>
          </p:cNvSpPr>
          <p:nvPr>
            <p:ph type="title"/>
          </p:nvPr>
        </p:nvSpPr>
        <p:spPr/>
        <p:txBody>
          <a:bodyPr/>
          <a:lstStyle/>
          <a:p>
            <a:r>
              <a:rPr lang="en-IN" dirty="0" err="1"/>
              <a:t>Dockerfile</a:t>
            </a:r>
            <a:endParaRPr lang="en-IN" dirty="0"/>
          </a:p>
        </p:txBody>
      </p:sp>
      <p:sp>
        <p:nvSpPr>
          <p:cNvPr id="3" name="Content Placeholder 2">
            <a:extLst>
              <a:ext uri="{FF2B5EF4-FFF2-40B4-BE49-F238E27FC236}">
                <a16:creationId xmlns:a16="http://schemas.microsoft.com/office/drawing/2014/main" id="{5D37A92D-8878-1B35-F519-0A185E3A259C}"/>
              </a:ext>
            </a:extLst>
          </p:cNvPr>
          <p:cNvSpPr>
            <a:spLocks noGrp="1"/>
          </p:cNvSpPr>
          <p:nvPr>
            <p:ph idx="1"/>
          </p:nvPr>
        </p:nvSpPr>
        <p:spPr/>
        <p:txBody>
          <a:bodyPr>
            <a:normAutofit fontScale="70000" lnSpcReduction="20000"/>
          </a:bodyPr>
          <a:lstStyle/>
          <a:p>
            <a:r>
              <a:rPr lang="en-IN" dirty="0"/>
              <a:t>FROM </a:t>
            </a:r>
            <a:r>
              <a:rPr lang="en-IN" dirty="0" err="1"/>
              <a:t>tomcat:latest</a:t>
            </a:r>
            <a:endParaRPr lang="en-IN" dirty="0"/>
          </a:p>
          <a:p>
            <a:endParaRPr lang="en-IN" dirty="0"/>
          </a:p>
          <a:p>
            <a:r>
              <a:rPr lang="en-IN" dirty="0"/>
              <a:t>COPY ./</a:t>
            </a:r>
            <a:r>
              <a:rPr lang="en-IN" dirty="0" err="1"/>
              <a:t>rps.war</a:t>
            </a:r>
            <a:r>
              <a:rPr lang="en-IN" dirty="0"/>
              <a:t> /</a:t>
            </a:r>
            <a:r>
              <a:rPr lang="en-IN" dirty="0" err="1"/>
              <a:t>usr</a:t>
            </a:r>
            <a:r>
              <a:rPr lang="en-IN" dirty="0"/>
              <a:t>/local/tomcat/webapps/</a:t>
            </a:r>
          </a:p>
          <a:p>
            <a:endParaRPr lang="en-IN" dirty="0"/>
          </a:p>
          <a:p>
            <a:r>
              <a:rPr lang="en-IN" dirty="0"/>
              <a:t>RUN apt-get update &amp;&amp; apt-get install -y </a:t>
            </a:r>
            <a:r>
              <a:rPr lang="en-IN" dirty="0" err="1"/>
              <a:t>mysql</a:t>
            </a:r>
            <a:r>
              <a:rPr lang="en-IN" dirty="0"/>
              <a:t>-client</a:t>
            </a:r>
          </a:p>
          <a:p>
            <a:endParaRPr lang="en-IN" dirty="0"/>
          </a:p>
          <a:p>
            <a:r>
              <a:rPr lang="en-IN" dirty="0"/>
              <a:t>ADD https://dev.mysql.com/get/Downloads/Connector-J/mysql-connector-java-8.0.27.tar.gz /</a:t>
            </a:r>
            <a:r>
              <a:rPr lang="en-IN" dirty="0" err="1"/>
              <a:t>tmp</a:t>
            </a:r>
            <a:r>
              <a:rPr lang="en-IN" dirty="0"/>
              <a:t>/</a:t>
            </a:r>
          </a:p>
          <a:p>
            <a:r>
              <a:rPr lang="en-IN" dirty="0"/>
              <a:t>RUN tar </a:t>
            </a:r>
            <a:r>
              <a:rPr lang="en-IN" dirty="0" err="1"/>
              <a:t>xzf</a:t>
            </a:r>
            <a:r>
              <a:rPr lang="en-IN" dirty="0"/>
              <a:t> /</a:t>
            </a:r>
            <a:r>
              <a:rPr lang="en-IN" dirty="0" err="1"/>
              <a:t>tmp</a:t>
            </a:r>
            <a:r>
              <a:rPr lang="en-IN" dirty="0"/>
              <a:t>/mysql-connector-java-8.0.27.tar.gz -C /</a:t>
            </a:r>
            <a:r>
              <a:rPr lang="en-IN" dirty="0" err="1"/>
              <a:t>tmp</a:t>
            </a:r>
            <a:r>
              <a:rPr lang="en-IN" dirty="0"/>
              <a:t>/ &amp;&amp; \</a:t>
            </a:r>
          </a:p>
          <a:p>
            <a:r>
              <a:rPr lang="en-IN" dirty="0"/>
              <a:t>    cp /</a:t>
            </a:r>
            <a:r>
              <a:rPr lang="en-IN" dirty="0" err="1"/>
              <a:t>tmp</a:t>
            </a:r>
            <a:r>
              <a:rPr lang="en-IN" dirty="0"/>
              <a:t>/mysql-connector-java-8.0.27/mysql-connector-java-8.0.27.jar /</a:t>
            </a:r>
            <a:r>
              <a:rPr lang="en-IN" dirty="0" err="1"/>
              <a:t>usr</a:t>
            </a:r>
            <a:r>
              <a:rPr lang="en-IN" dirty="0"/>
              <a:t>/local/tomcat/lib/</a:t>
            </a:r>
          </a:p>
          <a:p>
            <a:endParaRPr lang="en-IN" dirty="0"/>
          </a:p>
          <a:p>
            <a:r>
              <a:rPr lang="en-IN" dirty="0"/>
              <a:t>COPY ./context.xml /</a:t>
            </a:r>
            <a:r>
              <a:rPr lang="en-IN" dirty="0" err="1"/>
              <a:t>usr</a:t>
            </a:r>
            <a:r>
              <a:rPr lang="en-IN" dirty="0"/>
              <a:t>/local/tomcat/conf/</a:t>
            </a:r>
          </a:p>
          <a:p>
            <a:endParaRPr lang="en-IN" dirty="0"/>
          </a:p>
        </p:txBody>
      </p:sp>
    </p:spTree>
    <p:extLst>
      <p:ext uri="{BB962C8B-B14F-4D97-AF65-F5344CB8AC3E}">
        <p14:creationId xmlns:p14="http://schemas.microsoft.com/office/powerpoint/2010/main" val="9612881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E6E1-2A66-5CAC-0F7C-8872E5AC211A}"/>
              </a:ext>
            </a:extLst>
          </p:cNvPr>
          <p:cNvSpPr>
            <a:spLocks noGrp="1"/>
          </p:cNvSpPr>
          <p:nvPr>
            <p:ph type="title"/>
          </p:nvPr>
        </p:nvSpPr>
        <p:spPr/>
        <p:txBody>
          <a:bodyPr/>
          <a:lstStyle/>
          <a:p>
            <a:r>
              <a:rPr lang="en-IN" dirty="0"/>
              <a:t>Build and Run</a:t>
            </a:r>
          </a:p>
        </p:txBody>
      </p:sp>
      <p:sp>
        <p:nvSpPr>
          <p:cNvPr id="3" name="Content Placeholder 2">
            <a:extLst>
              <a:ext uri="{FF2B5EF4-FFF2-40B4-BE49-F238E27FC236}">
                <a16:creationId xmlns:a16="http://schemas.microsoft.com/office/drawing/2014/main" id="{85E6FAD7-70FF-FC03-197F-0E10CB97EF13}"/>
              </a:ext>
            </a:extLst>
          </p:cNvPr>
          <p:cNvSpPr>
            <a:spLocks noGrp="1"/>
          </p:cNvSpPr>
          <p:nvPr>
            <p:ph idx="1"/>
          </p:nvPr>
        </p:nvSpPr>
        <p:spPr/>
        <p:txBody>
          <a:bodyPr/>
          <a:lstStyle/>
          <a:p>
            <a:r>
              <a:rPr lang="en-IN" dirty="0"/>
              <a:t>docker-compose up --build</a:t>
            </a:r>
          </a:p>
          <a:p>
            <a:endParaRPr lang="en-IN" dirty="0"/>
          </a:p>
          <a:p>
            <a:r>
              <a:rPr lang="en-IN" dirty="0"/>
              <a:t>Try </a:t>
            </a:r>
            <a:r>
              <a:rPr lang="en-IN" i="1" dirty="0"/>
              <a:t>localhost:8080/</a:t>
            </a:r>
            <a:r>
              <a:rPr lang="en-IN" i="1" dirty="0" err="1"/>
              <a:t>rps</a:t>
            </a:r>
            <a:r>
              <a:rPr lang="en-IN" dirty="0"/>
              <a:t> in the browser</a:t>
            </a:r>
          </a:p>
        </p:txBody>
      </p:sp>
    </p:spTree>
    <p:extLst>
      <p:ext uri="{BB962C8B-B14F-4D97-AF65-F5344CB8AC3E}">
        <p14:creationId xmlns:p14="http://schemas.microsoft.com/office/powerpoint/2010/main" val="916764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F185-A74F-3C5A-3C7B-4D6FB43FA8C0}"/>
              </a:ext>
            </a:extLst>
          </p:cNvPr>
          <p:cNvSpPr>
            <a:spLocks noGrp="1"/>
          </p:cNvSpPr>
          <p:nvPr>
            <p:ph type="title"/>
          </p:nvPr>
        </p:nvSpPr>
        <p:spPr/>
        <p:txBody>
          <a:bodyPr/>
          <a:lstStyle/>
          <a:p>
            <a:r>
              <a:rPr lang="en-IN" dirty="0"/>
              <a:t>Solution: Evolution of Deployment</a:t>
            </a:r>
          </a:p>
        </p:txBody>
      </p:sp>
      <p:pic>
        <p:nvPicPr>
          <p:cNvPr id="5" name="Content Placeholder 4">
            <a:extLst>
              <a:ext uri="{FF2B5EF4-FFF2-40B4-BE49-F238E27FC236}">
                <a16:creationId xmlns:a16="http://schemas.microsoft.com/office/drawing/2014/main" id="{6DA17AE6-9543-F7EA-0FA7-84015AF3CC57}"/>
              </a:ext>
            </a:extLst>
          </p:cNvPr>
          <p:cNvPicPr>
            <a:picLocks noGrp="1" noChangeAspect="1"/>
          </p:cNvPicPr>
          <p:nvPr>
            <p:ph idx="1"/>
          </p:nvPr>
        </p:nvPicPr>
        <p:blipFill>
          <a:blip r:embed="rId2"/>
          <a:stretch>
            <a:fillRect/>
          </a:stretch>
        </p:blipFill>
        <p:spPr>
          <a:xfrm>
            <a:off x="1040845" y="2955226"/>
            <a:ext cx="2171812" cy="2921150"/>
          </a:xfrm>
        </p:spPr>
      </p:pic>
      <p:sp>
        <p:nvSpPr>
          <p:cNvPr id="6" name="TextBox 5">
            <a:extLst>
              <a:ext uri="{FF2B5EF4-FFF2-40B4-BE49-F238E27FC236}">
                <a16:creationId xmlns:a16="http://schemas.microsoft.com/office/drawing/2014/main" id="{57C3AC17-BA8F-FB69-EF88-137C513392C2}"/>
              </a:ext>
            </a:extLst>
          </p:cNvPr>
          <p:cNvSpPr txBox="1"/>
          <p:nvPr/>
        </p:nvSpPr>
        <p:spPr>
          <a:xfrm>
            <a:off x="1207214" y="1690688"/>
            <a:ext cx="1839074" cy="923330"/>
          </a:xfrm>
          <a:prstGeom prst="rect">
            <a:avLst/>
          </a:prstGeom>
          <a:solidFill>
            <a:schemeClr val="accent2">
              <a:lumMod val="40000"/>
              <a:lumOff val="60000"/>
            </a:schemeClr>
          </a:solidFill>
        </p:spPr>
        <p:txBody>
          <a:bodyPr wrap="square" rtlCol="0">
            <a:spAutoFit/>
          </a:bodyPr>
          <a:lstStyle/>
          <a:p>
            <a:pPr algn="ctr"/>
            <a:r>
              <a:rPr lang="en-IN" b="1" dirty="0">
                <a:solidFill>
                  <a:schemeClr val="bg1"/>
                </a:solidFill>
              </a:rPr>
              <a:t>Deployment directly on the hardware</a:t>
            </a:r>
          </a:p>
        </p:txBody>
      </p:sp>
      <p:pic>
        <p:nvPicPr>
          <p:cNvPr id="1026" name="Picture 2">
            <a:extLst>
              <a:ext uri="{FF2B5EF4-FFF2-40B4-BE49-F238E27FC236}">
                <a16:creationId xmlns:a16="http://schemas.microsoft.com/office/drawing/2014/main" id="{B5058AFE-6BA1-BBA7-C963-FCB83DEE7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982" y="3792060"/>
            <a:ext cx="4286035" cy="15751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BF50940-8D0A-65C3-0892-30A89097BE3A}"/>
              </a:ext>
            </a:extLst>
          </p:cNvPr>
          <p:cNvSpPr txBox="1"/>
          <p:nvPr/>
        </p:nvSpPr>
        <p:spPr>
          <a:xfrm>
            <a:off x="4935020" y="1771877"/>
            <a:ext cx="1839074" cy="646331"/>
          </a:xfrm>
          <a:prstGeom prst="rect">
            <a:avLst/>
          </a:prstGeom>
          <a:solidFill>
            <a:schemeClr val="accent2">
              <a:lumMod val="40000"/>
              <a:lumOff val="60000"/>
            </a:schemeClr>
          </a:solidFill>
        </p:spPr>
        <p:txBody>
          <a:bodyPr wrap="square" rtlCol="0">
            <a:spAutoFit/>
          </a:bodyPr>
          <a:lstStyle/>
          <a:p>
            <a:pPr algn="ctr"/>
            <a:r>
              <a:rPr lang="en-IN" b="1" dirty="0">
                <a:solidFill>
                  <a:schemeClr val="bg1"/>
                </a:solidFill>
              </a:rPr>
              <a:t>Deployment on a virtual machine</a:t>
            </a:r>
          </a:p>
        </p:txBody>
      </p:sp>
      <p:pic>
        <p:nvPicPr>
          <p:cNvPr id="1028" name="Picture 4">
            <a:extLst>
              <a:ext uri="{FF2B5EF4-FFF2-40B4-BE49-F238E27FC236}">
                <a16:creationId xmlns:a16="http://schemas.microsoft.com/office/drawing/2014/main" id="{8639C117-FCD9-54B2-A2FE-7F620DD3B6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5827" y="2816492"/>
            <a:ext cx="3018778" cy="37868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B85B882-E369-A6F6-60E7-455171F7D2BA}"/>
              </a:ext>
            </a:extLst>
          </p:cNvPr>
          <p:cNvSpPr txBox="1"/>
          <p:nvPr/>
        </p:nvSpPr>
        <p:spPr>
          <a:xfrm>
            <a:off x="9361466" y="1811856"/>
            <a:ext cx="1839074" cy="646331"/>
          </a:xfrm>
          <a:prstGeom prst="rect">
            <a:avLst/>
          </a:prstGeom>
          <a:solidFill>
            <a:schemeClr val="accent2">
              <a:lumMod val="40000"/>
              <a:lumOff val="60000"/>
            </a:schemeClr>
          </a:solidFill>
        </p:spPr>
        <p:txBody>
          <a:bodyPr wrap="square" rtlCol="0">
            <a:spAutoFit/>
          </a:bodyPr>
          <a:lstStyle/>
          <a:p>
            <a:pPr algn="ctr"/>
            <a:r>
              <a:rPr lang="en-IN" b="1" dirty="0">
                <a:solidFill>
                  <a:schemeClr val="bg1"/>
                </a:solidFill>
              </a:rPr>
              <a:t>Containerized application</a:t>
            </a:r>
          </a:p>
        </p:txBody>
      </p:sp>
      <p:sp>
        <p:nvSpPr>
          <p:cNvPr id="9" name="Arrow: Right 8">
            <a:extLst>
              <a:ext uri="{FF2B5EF4-FFF2-40B4-BE49-F238E27FC236}">
                <a16:creationId xmlns:a16="http://schemas.microsoft.com/office/drawing/2014/main" id="{50AD16A1-4683-5FDB-C7E5-95FDF811EB68}"/>
              </a:ext>
            </a:extLst>
          </p:cNvPr>
          <p:cNvSpPr/>
          <p:nvPr/>
        </p:nvSpPr>
        <p:spPr>
          <a:xfrm>
            <a:off x="3347669" y="4415801"/>
            <a:ext cx="537680" cy="4746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EE4F862-1A40-BE0F-21CD-8C1924CF4417}"/>
              </a:ext>
            </a:extLst>
          </p:cNvPr>
          <p:cNvSpPr/>
          <p:nvPr/>
        </p:nvSpPr>
        <p:spPr>
          <a:xfrm>
            <a:off x="8325227" y="4472558"/>
            <a:ext cx="537680" cy="4746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8786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B1B3-1C13-D867-2309-E5E642884846}"/>
              </a:ext>
            </a:extLst>
          </p:cNvPr>
          <p:cNvSpPr>
            <a:spLocks noGrp="1"/>
          </p:cNvSpPr>
          <p:nvPr>
            <p:ph type="title"/>
          </p:nvPr>
        </p:nvSpPr>
        <p:spPr/>
        <p:txBody>
          <a:bodyPr/>
          <a:lstStyle/>
          <a:p>
            <a:r>
              <a:rPr lang="en-IN" dirty="0"/>
              <a:t>Quick Revision</a:t>
            </a:r>
          </a:p>
        </p:txBody>
      </p:sp>
      <p:sp>
        <p:nvSpPr>
          <p:cNvPr id="3" name="Content Placeholder 2">
            <a:extLst>
              <a:ext uri="{FF2B5EF4-FFF2-40B4-BE49-F238E27FC236}">
                <a16:creationId xmlns:a16="http://schemas.microsoft.com/office/drawing/2014/main" id="{71243840-E1F6-99CE-B6F0-2335ACC86DDB}"/>
              </a:ext>
            </a:extLst>
          </p:cNvPr>
          <p:cNvSpPr>
            <a:spLocks noGrp="1"/>
          </p:cNvSpPr>
          <p:nvPr>
            <p:ph idx="1"/>
          </p:nvPr>
        </p:nvSpPr>
        <p:spPr/>
        <p:txBody>
          <a:bodyPr/>
          <a:lstStyle/>
          <a:p>
            <a:r>
              <a:rPr lang="en-IN" dirty="0"/>
              <a:t>Let us summarize …</a:t>
            </a:r>
          </a:p>
        </p:txBody>
      </p:sp>
    </p:spTree>
    <p:extLst>
      <p:ext uri="{BB962C8B-B14F-4D97-AF65-F5344CB8AC3E}">
        <p14:creationId xmlns:p14="http://schemas.microsoft.com/office/powerpoint/2010/main" val="2592068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9BED-59BD-7986-6393-526C8FDB9637}"/>
              </a:ext>
            </a:extLst>
          </p:cNvPr>
          <p:cNvSpPr>
            <a:spLocks noGrp="1"/>
          </p:cNvSpPr>
          <p:nvPr>
            <p:ph type="title"/>
          </p:nvPr>
        </p:nvSpPr>
        <p:spPr/>
        <p:txBody>
          <a:bodyPr/>
          <a:lstStyle/>
          <a:p>
            <a:r>
              <a:rPr lang="en-IN" dirty="0"/>
              <a:t>Deployment Option 1: Traditional Deployment</a:t>
            </a:r>
          </a:p>
        </p:txBody>
      </p:sp>
      <p:sp>
        <p:nvSpPr>
          <p:cNvPr id="3" name="Content Placeholder 2">
            <a:extLst>
              <a:ext uri="{FF2B5EF4-FFF2-40B4-BE49-F238E27FC236}">
                <a16:creationId xmlns:a16="http://schemas.microsoft.com/office/drawing/2014/main" id="{D6B1602D-D668-0F07-038C-890F0113F84F}"/>
              </a:ext>
            </a:extLst>
          </p:cNvPr>
          <p:cNvSpPr>
            <a:spLocks noGrp="1"/>
          </p:cNvSpPr>
          <p:nvPr>
            <p:ph idx="1"/>
          </p:nvPr>
        </p:nvSpPr>
        <p:spPr/>
        <p:txBody>
          <a:bodyPr/>
          <a:lstStyle/>
          <a:p>
            <a:endParaRPr lang="en-IN"/>
          </a:p>
        </p:txBody>
      </p:sp>
      <p:sp>
        <p:nvSpPr>
          <p:cNvPr id="4" name="TextBox 3">
            <a:extLst>
              <a:ext uri="{FF2B5EF4-FFF2-40B4-BE49-F238E27FC236}">
                <a16:creationId xmlns:a16="http://schemas.microsoft.com/office/drawing/2014/main" id="{78A6759E-65F8-B48A-3323-DD5AD3DEA376}"/>
              </a:ext>
            </a:extLst>
          </p:cNvPr>
          <p:cNvSpPr txBox="1"/>
          <p:nvPr/>
        </p:nvSpPr>
        <p:spPr>
          <a:xfrm>
            <a:off x="5003180" y="4951140"/>
            <a:ext cx="2185639" cy="369332"/>
          </a:xfrm>
          <a:prstGeom prst="rect">
            <a:avLst/>
          </a:prstGeom>
          <a:solidFill>
            <a:schemeClr val="accent1">
              <a:lumMod val="75000"/>
            </a:schemeClr>
          </a:solidFill>
        </p:spPr>
        <p:txBody>
          <a:bodyPr wrap="square" rtlCol="0">
            <a:spAutoFit/>
          </a:bodyPr>
          <a:lstStyle/>
          <a:p>
            <a:pPr algn="ctr"/>
            <a:r>
              <a:rPr lang="en-IN" b="1" dirty="0">
                <a:solidFill>
                  <a:schemeClr val="bg1"/>
                </a:solidFill>
              </a:rPr>
              <a:t>Hardware</a:t>
            </a:r>
          </a:p>
        </p:txBody>
      </p:sp>
      <p:sp>
        <p:nvSpPr>
          <p:cNvPr id="5" name="TextBox 4">
            <a:extLst>
              <a:ext uri="{FF2B5EF4-FFF2-40B4-BE49-F238E27FC236}">
                <a16:creationId xmlns:a16="http://schemas.microsoft.com/office/drawing/2014/main" id="{B64E6103-5902-E0EF-5E1B-6B69A2DF73DA}"/>
              </a:ext>
            </a:extLst>
          </p:cNvPr>
          <p:cNvSpPr txBox="1"/>
          <p:nvPr/>
        </p:nvSpPr>
        <p:spPr>
          <a:xfrm>
            <a:off x="5003179" y="4558939"/>
            <a:ext cx="2185639" cy="369332"/>
          </a:xfrm>
          <a:prstGeom prst="rect">
            <a:avLst/>
          </a:prstGeom>
          <a:solidFill>
            <a:schemeClr val="accent1">
              <a:lumMod val="75000"/>
            </a:schemeClr>
          </a:solidFill>
        </p:spPr>
        <p:txBody>
          <a:bodyPr wrap="square" rtlCol="0">
            <a:spAutoFit/>
          </a:bodyPr>
          <a:lstStyle/>
          <a:p>
            <a:pPr algn="ctr"/>
            <a:r>
              <a:rPr lang="en-IN" b="1" dirty="0">
                <a:solidFill>
                  <a:schemeClr val="bg1"/>
                </a:solidFill>
              </a:rPr>
              <a:t>Operating System</a:t>
            </a:r>
          </a:p>
        </p:txBody>
      </p:sp>
      <p:sp>
        <p:nvSpPr>
          <p:cNvPr id="6" name="TextBox 5">
            <a:extLst>
              <a:ext uri="{FF2B5EF4-FFF2-40B4-BE49-F238E27FC236}">
                <a16:creationId xmlns:a16="http://schemas.microsoft.com/office/drawing/2014/main" id="{656132C3-7392-9AAB-2047-15C137E3121D}"/>
              </a:ext>
            </a:extLst>
          </p:cNvPr>
          <p:cNvSpPr txBox="1"/>
          <p:nvPr/>
        </p:nvSpPr>
        <p:spPr>
          <a:xfrm>
            <a:off x="5003179" y="3793767"/>
            <a:ext cx="2185639" cy="646331"/>
          </a:xfrm>
          <a:prstGeom prst="rect">
            <a:avLst/>
          </a:prstGeom>
          <a:solidFill>
            <a:schemeClr val="accent4">
              <a:lumMod val="60000"/>
              <a:lumOff val="40000"/>
            </a:schemeClr>
          </a:solidFill>
        </p:spPr>
        <p:txBody>
          <a:bodyPr wrap="square" rtlCol="0">
            <a:spAutoFit/>
          </a:bodyPr>
          <a:lstStyle/>
          <a:p>
            <a:pPr algn="ctr"/>
            <a:r>
              <a:rPr lang="en-IN" b="1" dirty="0"/>
              <a:t>Libraries and Frameworks</a:t>
            </a:r>
          </a:p>
        </p:txBody>
      </p:sp>
      <p:sp>
        <p:nvSpPr>
          <p:cNvPr id="7" name="TextBox 6">
            <a:extLst>
              <a:ext uri="{FF2B5EF4-FFF2-40B4-BE49-F238E27FC236}">
                <a16:creationId xmlns:a16="http://schemas.microsoft.com/office/drawing/2014/main" id="{2BC3C5B4-0CB9-0EB0-23C4-9CE47FD7116C}"/>
              </a:ext>
            </a:extLst>
          </p:cNvPr>
          <p:cNvSpPr txBox="1"/>
          <p:nvPr/>
        </p:nvSpPr>
        <p:spPr>
          <a:xfrm>
            <a:off x="5003179" y="3384612"/>
            <a:ext cx="2185639" cy="369332"/>
          </a:xfrm>
          <a:prstGeom prst="rect">
            <a:avLst/>
          </a:prstGeom>
          <a:solidFill>
            <a:srgbClr val="7030A0"/>
          </a:solidFill>
        </p:spPr>
        <p:txBody>
          <a:bodyPr wrap="square" rtlCol="0">
            <a:spAutoFit/>
          </a:bodyPr>
          <a:lstStyle/>
          <a:p>
            <a:pPr algn="ctr"/>
            <a:r>
              <a:rPr lang="en-IN" b="1" dirty="0">
                <a:solidFill>
                  <a:schemeClr val="accent4"/>
                </a:solidFill>
              </a:rPr>
              <a:t>Application</a:t>
            </a:r>
          </a:p>
        </p:txBody>
      </p:sp>
    </p:spTree>
    <p:extLst>
      <p:ext uri="{BB962C8B-B14F-4D97-AF65-F5344CB8AC3E}">
        <p14:creationId xmlns:p14="http://schemas.microsoft.com/office/powerpoint/2010/main" val="2265299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9BED-59BD-7986-6393-526C8FDB9637}"/>
              </a:ext>
            </a:extLst>
          </p:cNvPr>
          <p:cNvSpPr>
            <a:spLocks noGrp="1"/>
          </p:cNvSpPr>
          <p:nvPr>
            <p:ph type="title"/>
          </p:nvPr>
        </p:nvSpPr>
        <p:spPr/>
        <p:txBody>
          <a:bodyPr/>
          <a:lstStyle/>
          <a:p>
            <a:r>
              <a:rPr lang="en-IN" dirty="0"/>
              <a:t>Deployment Option 2: Virtualized Deployment</a:t>
            </a:r>
          </a:p>
        </p:txBody>
      </p:sp>
      <p:sp>
        <p:nvSpPr>
          <p:cNvPr id="3" name="Content Placeholder 2">
            <a:extLst>
              <a:ext uri="{FF2B5EF4-FFF2-40B4-BE49-F238E27FC236}">
                <a16:creationId xmlns:a16="http://schemas.microsoft.com/office/drawing/2014/main" id="{D6B1602D-D668-0F07-038C-890F0113F84F}"/>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78A6759E-65F8-B48A-3323-DD5AD3DEA376}"/>
              </a:ext>
            </a:extLst>
          </p:cNvPr>
          <p:cNvSpPr txBox="1"/>
          <p:nvPr/>
        </p:nvSpPr>
        <p:spPr>
          <a:xfrm>
            <a:off x="1427357" y="5614432"/>
            <a:ext cx="9735015" cy="369332"/>
          </a:xfrm>
          <a:prstGeom prst="rect">
            <a:avLst/>
          </a:prstGeom>
          <a:solidFill>
            <a:schemeClr val="accent1">
              <a:lumMod val="75000"/>
            </a:schemeClr>
          </a:solidFill>
        </p:spPr>
        <p:txBody>
          <a:bodyPr wrap="square" rtlCol="0">
            <a:spAutoFit/>
          </a:bodyPr>
          <a:lstStyle/>
          <a:p>
            <a:pPr algn="ctr"/>
            <a:r>
              <a:rPr lang="en-IN" b="1" dirty="0">
                <a:solidFill>
                  <a:schemeClr val="bg1"/>
                </a:solidFill>
              </a:rPr>
              <a:t>Hardware</a:t>
            </a:r>
          </a:p>
        </p:txBody>
      </p:sp>
      <p:sp>
        <p:nvSpPr>
          <p:cNvPr id="5" name="TextBox 4">
            <a:extLst>
              <a:ext uri="{FF2B5EF4-FFF2-40B4-BE49-F238E27FC236}">
                <a16:creationId xmlns:a16="http://schemas.microsoft.com/office/drawing/2014/main" id="{B64E6103-5902-E0EF-5E1B-6B69A2DF73DA}"/>
              </a:ext>
            </a:extLst>
          </p:cNvPr>
          <p:cNvSpPr txBox="1"/>
          <p:nvPr/>
        </p:nvSpPr>
        <p:spPr>
          <a:xfrm>
            <a:off x="1427356" y="5222231"/>
            <a:ext cx="9735015" cy="369332"/>
          </a:xfrm>
          <a:prstGeom prst="rect">
            <a:avLst/>
          </a:prstGeom>
          <a:solidFill>
            <a:schemeClr val="accent1">
              <a:lumMod val="75000"/>
            </a:schemeClr>
          </a:solidFill>
        </p:spPr>
        <p:txBody>
          <a:bodyPr wrap="square" rtlCol="0">
            <a:spAutoFit/>
          </a:bodyPr>
          <a:lstStyle/>
          <a:p>
            <a:pPr algn="ctr"/>
            <a:r>
              <a:rPr lang="en-IN" b="1" dirty="0">
                <a:solidFill>
                  <a:schemeClr val="bg1"/>
                </a:solidFill>
              </a:rPr>
              <a:t>Operating System</a:t>
            </a:r>
          </a:p>
        </p:txBody>
      </p:sp>
      <p:sp>
        <p:nvSpPr>
          <p:cNvPr id="8" name="TextBox 7">
            <a:extLst>
              <a:ext uri="{FF2B5EF4-FFF2-40B4-BE49-F238E27FC236}">
                <a16:creationId xmlns:a16="http://schemas.microsoft.com/office/drawing/2014/main" id="{300D5D68-9CB8-4042-DF7A-97E7C051944E}"/>
              </a:ext>
            </a:extLst>
          </p:cNvPr>
          <p:cNvSpPr txBox="1"/>
          <p:nvPr/>
        </p:nvSpPr>
        <p:spPr>
          <a:xfrm>
            <a:off x="1427356" y="4818879"/>
            <a:ext cx="9735015" cy="369332"/>
          </a:xfrm>
          <a:prstGeom prst="rect">
            <a:avLst/>
          </a:prstGeom>
          <a:solidFill>
            <a:schemeClr val="accent6"/>
          </a:solidFill>
        </p:spPr>
        <p:txBody>
          <a:bodyPr wrap="square" rtlCol="0">
            <a:spAutoFit/>
          </a:bodyPr>
          <a:lstStyle/>
          <a:p>
            <a:pPr algn="ctr"/>
            <a:r>
              <a:rPr lang="en-IN" b="1" dirty="0">
                <a:solidFill>
                  <a:schemeClr val="bg1"/>
                </a:solidFill>
              </a:rPr>
              <a:t>Hypervisor</a:t>
            </a:r>
          </a:p>
        </p:txBody>
      </p:sp>
      <p:grpSp>
        <p:nvGrpSpPr>
          <p:cNvPr id="11" name="Group 10">
            <a:extLst>
              <a:ext uri="{FF2B5EF4-FFF2-40B4-BE49-F238E27FC236}">
                <a16:creationId xmlns:a16="http://schemas.microsoft.com/office/drawing/2014/main" id="{94DE098B-E480-4CBA-83B4-FE334FDCCE6C}"/>
              </a:ext>
            </a:extLst>
          </p:cNvPr>
          <p:cNvGrpSpPr/>
          <p:nvPr/>
        </p:nvGrpSpPr>
        <p:grpSpPr>
          <a:xfrm>
            <a:off x="8194753" y="2274838"/>
            <a:ext cx="2765502" cy="2308324"/>
            <a:chOff x="4713248" y="2015719"/>
            <a:chExt cx="2765502" cy="2308324"/>
          </a:xfrm>
        </p:grpSpPr>
        <p:sp>
          <p:nvSpPr>
            <p:cNvPr id="10" name="TextBox 9">
              <a:extLst>
                <a:ext uri="{FF2B5EF4-FFF2-40B4-BE49-F238E27FC236}">
                  <a16:creationId xmlns:a16="http://schemas.microsoft.com/office/drawing/2014/main" id="{173CFA32-ECF6-A2A6-91B7-979B439DFF0D}"/>
                </a:ext>
              </a:extLst>
            </p:cNvPr>
            <p:cNvSpPr txBox="1"/>
            <p:nvPr/>
          </p:nvSpPr>
          <p:spPr>
            <a:xfrm>
              <a:off x="4713248" y="2015719"/>
              <a:ext cx="2765502" cy="2308324"/>
            </a:xfrm>
            <a:prstGeom prst="rect">
              <a:avLst/>
            </a:prstGeom>
            <a:solidFill>
              <a:schemeClr val="bg1">
                <a:lumMod val="85000"/>
              </a:schemeClr>
            </a:solid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r>
                <a:rPr lang="en-IN" b="1" dirty="0">
                  <a:solidFill>
                    <a:srgbClr val="FF0000"/>
                  </a:solidFill>
                </a:rPr>
                <a:t>Virtual Machine</a:t>
              </a:r>
            </a:p>
          </p:txBody>
        </p:sp>
        <p:sp>
          <p:nvSpPr>
            <p:cNvPr id="6" name="TextBox 5">
              <a:extLst>
                <a:ext uri="{FF2B5EF4-FFF2-40B4-BE49-F238E27FC236}">
                  <a16:creationId xmlns:a16="http://schemas.microsoft.com/office/drawing/2014/main" id="{656132C3-7392-9AAB-2047-15C137E3121D}"/>
                </a:ext>
              </a:extLst>
            </p:cNvPr>
            <p:cNvSpPr txBox="1"/>
            <p:nvPr/>
          </p:nvSpPr>
          <p:spPr>
            <a:xfrm>
              <a:off x="5003180" y="2523550"/>
              <a:ext cx="2185639" cy="646331"/>
            </a:xfrm>
            <a:prstGeom prst="rect">
              <a:avLst/>
            </a:prstGeom>
            <a:solidFill>
              <a:schemeClr val="accent4">
                <a:lumMod val="60000"/>
                <a:lumOff val="40000"/>
              </a:schemeClr>
            </a:solidFill>
          </p:spPr>
          <p:txBody>
            <a:bodyPr wrap="square" rtlCol="0">
              <a:spAutoFit/>
            </a:bodyPr>
            <a:lstStyle/>
            <a:p>
              <a:pPr algn="ctr"/>
              <a:r>
                <a:rPr lang="en-IN" b="1" dirty="0"/>
                <a:t>Libraries and Frameworks</a:t>
              </a:r>
            </a:p>
          </p:txBody>
        </p:sp>
        <p:sp>
          <p:nvSpPr>
            <p:cNvPr id="7" name="TextBox 6">
              <a:extLst>
                <a:ext uri="{FF2B5EF4-FFF2-40B4-BE49-F238E27FC236}">
                  <a16:creationId xmlns:a16="http://schemas.microsoft.com/office/drawing/2014/main" id="{2BC3C5B4-0CB9-0EB0-23C4-9CE47FD7116C}"/>
                </a:ext>
              </a:extLst>
            </p:cNvPr>
            <p:cNvSpPr txBox="1"/>
            <p:nvPr/>
          </p:nvSpPr>
          <p:spPr>
            <a:xfrm>
              <a:off x="5003180" y="2114395"/>
              <a:ext cx="2185639" cy="369332"/>
            </a:xfrm>
            <a:prstGeom prst="rect">
              <a:avLst/>
            </a:prstGeom>
            <a:solidFill>
              <a:srgbClr val="7030A0"/>
            </a:solidFill>
          </p:spPr>
          <p:txBody>
            <a:bodyPr wrap="square" rtlCol="0">
              <a:spAutoFit/>
            </a:bodyPr>
            <a:lstStyle/>
            <a:p>
              <a:pPr algn="ctr"/>
              <a:r>
                <a:rPr lang="en-IN" b="1" dirty="0">
                  <a:solidFill>
                    <a:schemeClr val="accent4"/>
                  </a:solidFill>
                </a:rPr>
                <a:t>Application</a:t>
              </a:r>
            </a:p>
          </p:txBody>
        </p:sp>
        <p:sp>
          <p:nvSpPr>
            <p:cNvPr id="9" name="TextBox 8">
              <a:extLst>
                <a:ext uri="{FF2B5EF4-FFF2-40B4-BE49-F238E27FC236}">
                  <a16:creationId xmlns:a16="http://schemas.microsoft.com/office/drawing/2014/main" id="{D7506A56-A48F-B236-174B-1AD44B159D34}"/>
                </a:ext>
              </a:extLst>
            </p:cNvPr>
            <p:cNvSpPr txBox="1"/>
            <p:nvPr/>
          </p:nvSpPr>
          <p:spPr>
            <a:xfrm>
              <a:off x="5003180" y="3196568"/>
              <a:ext cx="2185639" cy="369332"/>
            </a:xfrm>
            <a:prstGeom prst="rect">
              <a:avLst/>
            </a:prstGeom>
            <a:solidFill>
              <a:schemeClr val="accent4">
                <a:lumMod val="60000"/>
                <a:lumOff val="40000"/>
              </a:schemeClr>
            </a:solidFill>
          </p:spPr>
          <p:txBody>
            <a:bodyPr wrap="square" rtlCol="0">
              <a:spAutoFit/>
            </a:bodyPr>
            <a:lstStyle/>
            <a:p>
              <a:pPr algn="ctr"/>
              <a:r>
                <a:rPr lang="en-IN" b="1" dirty="0"/>
                <a:t>Operating System</a:t>
              </a:r>
            </a:p>
          </p:txBody>
        </p:sp>
      </p:grpSp>
      <p:grpSp>
        <p:nvGrpSpPr>
          <p:cNvPr id="12" name="Group 11">
            <a:extLst>
              <a:ext uri="{FF2B5EF4-FFF2-40B4-BE49-F238E27FC236}">
                <a16:creationId xmlns:a16="http://schemas.microsoft.com/office/drawing/2014/main" id="{56680481-CFE6-190A-6C49-0F09C59C986E}"/>
              </a:ext>
            </a:extLst>
          </p:cNvPr>
          <p:cNvGrpSpPr/>
          <p:nvPr/>
        </p:nvGrpSpPr>
        <p:grpSpPr>
          <a:xfrm>
            <a:off x="4968800" y="2274838"/>
            <a:ext cx="2765502" cy="2308324"/>
            <a:chOff x="4713248" y="2049172"/>
            <a:chExt cx="2765502" cy="2308324"/>
          </a:xfrm>
        </p:grpSpPr>
        <p:sp>
          <p:nvSpPr>
            <p:cNvPr id="13" name="TextBox 12">
              <a:extLst>
                <a:ext uri="{FF2B5EF4-FFF2-40B4-BE49-F238E27FC236}">
                  <a16:creationId xmlns:a16="http://schemas.microsoft.com/office/drawing/2014/main" id="{DE6D2A54-669F-27BB-F6B6-325BB7A7B730}"/>
                </a:ext>
              </a:extLst>
            </p:cNvPr>
            <p:cNvSpPr txBox="1"/>
            <p:nvPr/>
          </p:nvSpPr>
          <p:spPr>
            <a:xfrm>
              <a:off x="4713248" y="2049172"/>
              <a:ext cx="2765502" cy="2308324"/>
            </a:xfrm>
            <a:prstGeom prst="rect">
              <a:avLst/>
            </a:prstGeom>
            <a:solidFill>
              <a:schemeClr val="bg1">
                <a:lumMod val="85000"/>
              </a:schemeClr>
            </a:solid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r>
                <a:rPr lang="en-IN" b="1" dirty="0">
                  <a:solidFill>
                    <a:srgbClr val="FF0000"/>
                  </a:solidFill>
                </a:rPr>
                <a:t>Virtual Machine</a:t>
              </a:r>
            </a:p>
          </p:txBody>
        </p:sp>
        <p:sp>
          <p:nvSpPr>
            <p:cNvPr id="14" name="TextBox 13">
              <a:extLst>
                <a:ext uri="{FF2B5EF4-FFF2-40B4-BE49-F238E27FC236}">
                  <a16:creationId xmlns:a16="http://schemas.microsoft.com/office/drawing/2014/main" id="{7B913841-BCD4-F732-2FC7-39984188ABEA}"/>
                </a:ext>
              </a:extLst>
            </p:cNvPr>
            <p:cNvSpPr txBox="1"/>
            <p:nvPr/>
          </p:nvSpPr>
          <p:spPr>
            <a:xfrm>
              <a:off x="5003180" y="2523550"/>
              <a:ext cx="2185639" cy="646331"/>
            </a:xfrm>
            <a:prstGeom prst="rect">
              <a:avLst/>
            </a:prstGeom>
            <a:solidFill>
              <a:schemeClr val="accent4">
                <a:lumMod val="60000"/>
                <a:lumOff val="40000"/>
              </a:schemeClr>
            </a:solidFill>
          </p:spPr>
          <p:txBody>
            <a:bodyPr wrap="square" rtlCol="0">
              <a:spAutoFit/>
            </a:bodyPr>
            <a:lstStyle/>
            <a:p>
              <a:pPr algn="ctr"/>
              <a:r>
                <a:rPr lang="en-IN" b="1" dirty="0"/>
                <a:t>Libraries and Frameworks</a:t>
              </a:r>
            </a:p>
          </p:txBody>
        </p:sp>
        <p:sp>
          <p:nvSpPr>
            <p:cNvPr id="15" name="TextBox 14">
              <a:extLst>
                <a:ext uri="{FF2B5EF4-FFF2-40B4-BE49-F238E27FC236}">
                  <a16:creationId xmlns:a16="http://schemas.microsoft.com/office/drawing/2014/main" id="{5749920F-5F82-6174-AA81-CE0CA962A51A}"/>
                </a:ext>
              </a:extLst>
            </p:cNvPr>
            <p:cNvSpPr txBox="1"/>
            <p:nvPr/>
          </p:nvSpPr>
          <p:spPr>
            <a:xfrm>
              <a:off x="5003180" y="2114395"/>
              <a:ext cx="2185639" cy="369332"/>
            </a:xfrm>
            <a:prstGeom prst="rect">
              <a:avLst/>
            </a:prstGeom>
            <a:solidFill>
              <a:srgbClr val="7030A0"/>
            </a:solidFill>
          </p:spPr>
          <p:txBody>
            <a:bodyPr wrap="square" rtlCol="0">
              <a:spAutoFit/>
            </a:bodyPr>
            <a:lstStyle/>
            <a:p>
              <a:pPr algn="ctr"/>
              <a:r>
                <a:rPr lang="en-IN" b="1" dirty="0">
                  <a:solidFill>
                    <a:schemeClr val="accent4"/>
                  </a:solidFill>
                </a:rPr>
                <a:t>Application</a:t>
              </a:r>
            </a:p>
          </p:txBody>
        </p:sp>
        <p:sp>
          <p:nvSpPr>
            <p:cNvPr id="16" name="TextBox 15">
              <a:extLst>
                <a:ext uri="{FF2B5EF4-FFF2-40B4-BE49-F238E27FC236}">
                  <a16:creationId xmlns:a16="http://schemas.microsoft.com/office/drawing/2014/main" id="{888457A2-68FD-0A61-297B-F30DD61F69B5}"/>
                </a:ext>
              </a:extLst>
            </p:cNvPr>
            <p:cNvSpPr txBox="1"/>
            <p:nvPr/>
          </p:nvSpPr>
          <p:spPr>
            <a:xfrm>
              <a:off x="5003180" y="3196568"/>
              <a:ext cx="2185639" cy="369332"/>
            </a:xfrm>
            <a:prstGeom prst="rect">
              <a:avLst/>
            </a:prstGeom>
            <a:solidFill>
              <a:schemeClr val="accent4">
                <a:lumMod val="60000"/>
                <a:lumOff val="40000"/>
              </a:schemeClr>
            </a:solidFill>
          </p:spPr>
          <p:txBody>
            <a:bodyPr wrap="square" rtlCol="0">
              <a:spAutoFit/>
            </a:bodyPr>
            <a:lstStyle/>
            <a:p>
              <a:pPr algn="ctr"/>
              <a:r>
                <a:rPr lang="en-IN" b="1" dirty="0"/>
                <a:t>Operating System</a:t>
              </a:r>
            </a:p>
          </p:txBody>
        </p:sp>
      </p:grpSp>
      <p:grpSp>
        <p:nvGrpSpPr>
          <p:cNvPr id="17" name="Group 16">
            <a:extLst>
              <a:ext uri="{FF2B5EF4-FFF2-40B4-BE49-F238E27FC236}">
                <a16:creationId xmlns:a16="http://schemas.microsoft.com/office/drawing/2014/main" id="{14DA4C1A-8A94-1CF3-E92C-D0272491CA2B}"/>
              </a:ext>
            </a:extLst>
          </p:cNvPr>
          <p:cNvGrpSpPr/>
          <p:nvPr/>
        </p:nvGrpSpPr>
        <p:grpSpPr>
          <a:xfrm>
            <a:off x="1718915" y="2274838"/>
            <a:ext cx="2765502" cy="2308324"/>
            <a:chOff x="4713248" y="2015719"/>
            <a:chExt cx="2765502" cy="2308324"/>
          </a:xfrm>
        </p:grpSpPr>
        <p:sp>
          <p:nvSpPr>
            <p:cNvPr id="18" name="TextBox 17">
              <a:extLst>
                <a:ext uri="{FF2B5EF4-FFF2-40B4-BE49-F238E27FC236}">
                  <a16:creationId xmlns:a16="http://schemas.microsoft.com/office/drawing/2014/main" id="{1ABDF8AD-B5CF-2237-80C2-1AB0AA74213A}"/>
                </a:ext>
              </a:extLst>
            </p:cNvPr>
            <p:cNvSpPr txBox="1"/>
            <p:nvPr/>
          </p:nvSpPr>
          <p:spPr>
            <a:xfrm>
              <a:off x="4713248" y="2015719"/>
              <a:ext cx="2765502" cy="2308324"/>
            </a:xfrm>
            <a:prstGeom prst="rect">
              <a:avLst/>
            </a:prstGeom>
            <a:solidFill>
              <a:schemeClr val="bg1">
                <a:lumMod val="85000"/>
              </a:schemeClr>
            </a:solid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r>
                <a:rPr lang="en-IN" b="1" dirty="0">
                  <a:solidFill>
                    <a:srgbClr val="FF0000"/>
                  </a:solidFill>
                </a:rPr>
                <a:t>Virtual Machine</a:t>
              </a:r>
            </a:p>
          </p:txBody>
        </p:sp>
        <p:sp>
          <p:nvSpPr>
            <p:cNvPr id="19" name="TextBox 18">
              <a:extLst>
                <a:ext uri="{FF2B5EF4-FFF2-40B4-BE49-F238E27FC236}">
                  <a16:creationId xmlns:a16="http://schemas.microsoft.com/office/drawing/2014/main" id="{4A40B6D1-A323-C39E-45DE-4D998ED3512F}"/>
                </a:ext>
              </a:extLst>
            </p:cNvPr>
            <p:cNvSpPr txBox="1"/>
            <p:nvPr/>
          </p:nvSpPr>
          <p:spPr>
            <a:xfrm>
              <a:off x="5003180" y="2523550"/>
              <a:ext cx="2185639" cy="646331"/>
            </a:xfrm>
            <a:prstGeom prst="rect">
              <a:avLst/>
            </a:prstGeom>
            <a:solidFill>
              <a:schemeClr val="accent4">
                <a:lumMod val="60000"/>
                <a:lumOff val="40000"/>
              </a:schemeClr>
            </a:solidFill>
          </p:spPr>
          <p:txBody>
            <a:bodyPr wrap="square" rtlCol="0">
              <a:spAutoFit/>
            </a:bodyPr>
            <a:lstStyle/>
            <a:p>
              <a:pPr algn="ctr"/>
              <a:r>
                <a:rPr lang="en-IN" b="1" dirty="0"/>
                <a:t>Libraries and Frameworks</a:t>
              </a:r>
            </a:p>
          </p:txBody>
        </p:sp>
        <p:sp>
          <p:nvSpPr>
            <p:cNvPr id="20" name="TextBox 19">
              <a:extLst>
                <a:ext uri="{FF2B5EF4-FFF2-40B4-BE49-F238E27FC236}">
                  <a16:creationId xmlns:a16="http://schemas.microsoft.com/office/drawing/2014/main" id="{80756CDD-AF14-8AD4-780A-E8A35296B104}"/>
                </a:ext>
              </a:extLst>
            </p:cNvPr>
            <p:cNvSpPr txBox="1"/>
            <p:nvPr/>
          </p:nvSpPr>
          <p:spPr>
            <a:xfrm>
              <a:off x="5003180" y="2114395"/>
              <a:ext cx="2185639" cy="369332"/>
            </a:xfrm>
            <a:prstGeom prst="rect">
              <a:avLst/>
            </a:prstGeom>
            <a:solidFill>
              <a:srgbClr val="7030A0"/>
            </a:solidFill>
          </p:spPr>
          <p:txBody>
            <a:bodyPr wrap="square" rtlCol="0">
              <a:spAutoFit/>
            </a:bodyPr>
            <a:lstStyle/>
            <a:p>
              <a:pPr algn="ctr"/>
              <a:r>
                <a:rPr lang="en-IN" b="1" dirty="0">
                  <a:solidFill>
                    <a:schemeClr val="accent4"/>
                  </a:solidFill>
                </a:rPr>
                <a:t>Application</a:t>
              </a:r>
            </a:p>
          </p:txBody>
        </p:sp>
        <p:sp>
          <p:nvSpPr>
            <p:cNvPr id="21" name="TextBox 20">
              <a:extLst>
                <a:ext uri="{FF2B5EF4-FFF2-40B4-BE49-F238E27FC236}">
                  <a16:creationId xmlns:a16="http://schemas.microsoft.com/office/drawing/2014/main" id="{C4AEDA4D-8EEC-397A-6AD8-0C388CA26568}"/>
                </a:ext>
              </a:extLst>
            </p:cNvPr>
            <p:cNvSpPr txBox="1"/>
            <p:nvPr/>
          </p:nvSpPr>
          <p:spPr>
            <a:xfrm>
              <a:off x="5003180" y="3196568"/>
              <a:ext cx="2185639" cy="369332"/>
            </a:xfrm>
            <a:prstGeom prst="rect">
              <a:avLst/>
            </a:prstGeom>
            <a:solidFill>
              <a:schemeClr val="accent4">
                <a:lumMod val="60000"/>
                <a:lumOff val="40000"/>
              </a:schemeClr>
            </a:solidFill>
          </p:spPr>
          <p:txBody>
            <a:bodyPr wrap="square" rtlCol="0">
              <a:spAutoFit/>
            </a:bodyPr>
            <a:lstStyle/>
            <a:p>
              <a:pPr algn="ctr"/>
              <a:r>
                <a:rPr lang="en-IN" b="1" dirty="0"/>
                <a:t>Operating System</a:t>
              </a:r>
            </a:p>
          </p:txBody>
        </p:sp>
      </p:grpSp>
    </p:spTree>
    <p:extLst>
      <p:ext uri="{BB962C8B-B14F-4D97-AF65-F5344CB8AC3E}">
        <p14:creationId xmlns:p14="http://schemas.microsoft.com/office/powerpoint/2010/main" val="1171084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9BED-59BD-7986-6393-526C8FDB9637}"/>
              </a:ext>
            </a:extLst>
          </p:cNvPr>
          <p:cNvSpPr>
            <a:spLocks noGrp="1"/>
          </p:cNvSpPr>
          <p:nvPr>
            <p:ph type="title"/>
          </p:nvPr>
        </p:nvSpPr>
        <p:spPr/>
        <p:txBody>
          <a:bodyPr/>
          <a:lstStyle/>
          <a:p>
            <a:r>
              <a:rPr lang="en-IN" dirty="0"/>
              <a:t>Deployment Option 3: Containerized Applications</a:t>
            </a:r>
          </a:p>
        </p:txBody>
      </p:sp>
      <p:sp>
        <p:nvSpPr>
          <p:cNvPr id="3" name="Content Placeholder 2">
            <a:extLst>
              <a:ext uri="{FF2B5EF4-FFF2-40B4-BE49-F238E27FC236}">
                <a16:creationId xmlns:a16="http://schemas.microsoft.com/office/drawing/2014/main" id="{D6B1602D-D668-0F07-038C-890F0113F84F}"/>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78A6759E-65F8-B48A-3323-DD5AD3DEA376}"/>
              </a:ext>
            </a:extLst>
          </p:cNvPr>
          <p:cNvSpPr txBox="1"/>
          <p:nvPr/>
        </p:nvSpPr>
        <p:spPr>
          <a:xfrm>
            <a:off x="1427357" y="5614432"/>
            <a:ext cx="9735015" cy="369332"/>
          </a:xfrm>
          <a:prstGeom prst="rect">
            <a:avLst/>
          </a:prstGeom>
          <a:solidFill>
            <a:schemeClr val="accent1">
              <a:lumMod val="75000"/>
            </a:schemeClr>
          </a:solidFill>
        </p:spPr>
        <p:txBody>
          <a:bodyPr wrap="square" rtlCol="0">
            <a:spAutoFit/>
          </a:bodyPr>
          <a:lstStyle/>
          <a:p>
            <a:pPr algn="ctr"/>
            <a:r>
              <a:rPr lang="en-IN" b="1" dirty="0">
                <a:solidFill>
                  <a:schemeClr val="bg1"/>
                </a:solidFill>
              </a:rPr>
              <a:t>Hardware</a:t>
            </a:r>
          </a:p>
        </p:txBody>
      </p:sp>
      <p:sp>
        <p:nvSpPr>
          <p:cNvPr id="5" name="TextBox 4">
            <a:extLst>
              <a:ext uri="{FF2B5EF4-FFF2-40B4-BE49-F238E27FC236}">
                <a16:creationId xmlns:a16="http://schemas.microsoft.com/office/drawing/2014/main" id="{B64E6103-5902-E0EF-5E1B-6B69A2DF73DA}"/>
              </a:ext>
            </a:extLst>
          </p:cNvPr>
          <p:cNvSpPr txBox="1"/>
          <p:nvPr/>
        </p:nvSpPr>
        <p:spPr>
          <a:xfrm>
            <a:off x="1427356" y="5222231"/>
            <a:ext cx="9735015" cy="369332"/>
          </a:xfrm>
          <a:prstGeom prst="rect">
            <a:avLst/>
          </a:prstGeom>
          <a:solidFill>
            <a:schemeClr val="accent1">
              <a:lumMod val="75000"/>
            </a:schemeClr>
          </a:solidFill>
        </p:spPr>
        <p:txBody>
          <a:bodyPr wrap="square" rtlCol="0">
            <a:spAutoFit/>
          </a:bodyPr>
          <a:lstStyle/>
          <a:p>
            <a:pPr algn="ctr"/>
            <a:r>
              <a:rPr lang="en-IN" b="1" dirty="0">
                <a:solidFill>
                  <a:schemeClr val="bg1"/>
                </a:solidFill>
              </a:rPr>
              <a:t>Operating System</a:t>
            </a:r>
          </a:p>
        </p:txBody>
      </p:sp>
      <p:sp>
        <p:nvSpPr>
          <p:cNvPr id="8" name="TextBox 7">
            <a:extLst>
              <a:ext uri="{FF2B5EF4-FFF2-40B4-BE49-F238E27FC236}">
                <a16:creationId xmlns:a16="http://schemas.microsoft.com/office/drawing/2014/main" id="{300D5D68-9CB8-4042-DF7A-97E7C051944E}"/>
              </a:ext>
            </a:extLst>
          </p:cNvPr>
          <p:cNvSpPr txBox="1"/>
          <p:nvPr/>
        </p:nvSpPr>
        <p:spPr>
          <a:xfrm>
            <a:off x="1427356" y="4818879"/>
            <a:ext cx="9735015" cy="369332"/>
          </a:xfrm>
          <a:prstGeom prst="rect">
            <a:avLst/>
          </a:prstGeom>
          <a:solidFill>
            <a:schemeClr val="accent6"/>
          </a:solidFill>
        </p:spPr>
        <p:txBody>
          <a:bodyPr wrap="square" rtlCol="0">
            <a:spAutoFit/>
          </a:bodyPr>
          <a:lstStyle/>
          <a:p>
            <a:pPr algn="ctr"/>
            <a:r>
              <a:rPr lang="en-IN" b="1" dirty="0">
                <a:solidFill>
                  <a:schemeClr val="bg1"/>
                </a:solidFill>
              </a:rPr>
              <a:t>Docker</a:t>
            </a:r>
          </a:p>
        </p:txBody>
      </p:sp>
      <p:grpSp>
        <p:nvGrpSpPr>
          <p:cNvPr id="11" name="Group 10">
            <a:extLst>
              <a:ext uri="{FF2B5EF4-FFF2-40B4-BE49-F238E27FC236}">
                <a16:creationId xmlns:a16="http://schemas.microsoft.com/office/drawing/2014/main" id="{94DE098B-E480-4CBA-83B4-FE334FDCCE6C}"/>
              </a:ext>
            </a:extLst>
          </p:cNvPr>
          <p:cNvGrpSpPr/>
          <p:nvPr/>
        </p:nvGrpSpPr>
        <p:grpSpPr>
          <a:xfrm>
            <a:off x="8194753" y="2274838"/>
            <a:ext cx="2765502" cy="2308324"/>
            <a:chOff x="4713248" y="2015719"/>
            <a:chExt cx="2765502" cy="2308324"/>
          </a:xfrm>
        </p:grpSpPr>
        <p:sp>
          <p:nvSpPr>
            <p:cNvPr id="10" name="TextBox 9">
              <a:extLst>
                <a:ext uri="{FF2B5EF4-FFF2-40B4-BE49-F238E27FC236}">
                  <a16:creationId xmlns:a16="http://schemas.microsoft.com/office/drawing/2014/main" id="{173CFA32-ECF6-A2A6-91B7-979B439DFF0D}"/>
                </a:ext>
              </a:extLst>
            </p:cNvPr>
            <p:cNvSpPr txBox="1"/>
            <p:nvPr/>
          </p:nvSpPr>
          <p:spPr>
            <a:xfrm>
              <a:off x="4713248" y="2015719"/>
              <a:ext cx="2765502" cy="2308324"/>
            </a:xfrm>
            <a:prstGeom prst="rect">
              <a:avLst/>
            </a:prstGeom>
            <a:solidFill>
              <a:schemeClr val="bg1">
                <a:lumMod val="85000"/>
              </a:schemeClr>
            </a:solid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r>
                <a:rPr lang="en-IN" b="1" dirty="0">
                  <a:solidFill>
                    <a:srgbClr val="FF0000"/>
                  </a:solidFill>
                </a:rPr>
                <a:t>Container</a:t>
              </a:r>
            </a:p>
          </p:txBody>
        </p:sp>
        <p:sp>
          <p:nvSpPr>
            <p:cNvPr id="6" name="TextBox 5">
              <a:extLst>
                <a:ext uri="{FF2B5EF4-FFF2-40B4-BE49-F238E27FC236}">
                  <a16:creationId xmlns:a16="http://schemas.microsoft.com/office/drawing/2014/main" id="{656132C3-7392-9AAB-2047-15C137E3121D}"/>
                </a:ext>
              </a:extLst>
            </p:cNvPr>
            <p:cNvSpPr txBox="1"/>
            <p:nvPr/>
          </p:nvSpPr>
          <p:spPr>
            <a:xfrm>
              <a:off x="5003180" y="2523550"/>
              <a:ext cx="2185639" cy="369332"/>
            </a:xfrm>
            <a:prstGeom prst="rect">
              <a:avLst/>
            </a:prstGeom>
            <a:solidFill>
              <a:schemeClr val="accent4">
                <a:lumMod val="60000"/>
                <a:lumOff val="40000"/>
              </a:schemeClr>
            </a:solidFill>
          </p:spPr>
          <p:txBody>
            <a:bodyPr wrap="square" rtlCol="0">
              <a:spAutoFit/>
            </a:bodyPr>
            <a:lstStyle/>
            <a:p>
              <a:pPr algn="ctr"/>
              <a:r>
                <a:rPr lang="en-IN" b="1" dirty="0"/>
                <a:t>Frameworks</a:t>
              </a:r>
            </a:p>
          </p:txBody>
        </p:sp>
        <p:sp>
          <p:nvSpPr>
            <p:cNvPr id="7" name="TextBox 6">
              <a:extLst>
                <a:ext uri="{FF2B5EF4-FFF2-40B4-BE49-F238E27FC236}">
                  <a16:creationId xmlns:a16="http://schemas.microsoft.com/office/drawing/2014/main" id="{2BC3C5B4-0CB9-0EB0-23C4-9CE47FD7116C}"/>
                </a:ext>
              </a:extLst>
            </p:cNvPr>
            <p:cNvSpPr txBox="1"/>
            <p:nvPr/>
          </p:nvSpPr>
          <p:spPr>
            <a:xfrm>
              <a:off x="5003180" y="2114395"/>
              <a:ext cx="2185639" cy="369332"/>
            </a:xfrm>
            <a:prstGeom prst="rect">
              <a:avLst/>
            </a:prstGeom>
            <a:solidFill>
              <a:srgbClr val="7030A0"/>
            </a:solidFill>
          </p:spPr>
          <p:txBody>
            <a:bodyPr wrap="square" rtlCol="0">
              <a:spAutoFit/>
            </a:bodyPr>
            <a:lstStyle/>
            <a:p>
              <a:pPr algn="ctr"/>
              <a:r>
                <a:rPr lang="en-IN" b="1" dirty="0">
                  <a:solidFill>
                    <a:schemeClr val="accent4"/>
                  </a:solidFill>
                </a:rPr>
                <a:t>Application</a:t>
              </a:r>
            </a:p>
          </p:txBody>
        </p:sp>
        <p:sp>
          <p:nvSpPr>
            <p:cNvPr id="9" name="TextBox 8">
              <a:extLst>
                <a:ext uri="{FF2B5EF4-FFF2-40B4-BE49-F238E27FC236}">
                  <a16:creationId xmlns:a16="http://schemas.microsoft.com/office/drawing/2014/main" id="{D7506A56-A48F-B236-174B-1AD44B159D34}"/>
                </a:ext>
              </a:extLst>
            </p:cNvPr>
            <p:cNvSpPr txBox="1"/>
            <p:nvPr/>
          </p:nvSpPr>
          <p:spPr>
            <a:xfrm>
              <a:off x="4975534" y="2995492"/>
              <a:ext cx="2185639" cy="369332"/>
            </a:xfrm>
            <a:prstGeom prst="rect">
              <a:avLst/>
            </a:prstGeom>
            <a:solidFill>
              <a:schemeClr val="accent4">
                <a:lumMod val="60000"/>
                <a:lumOff val="40000"/>
              </a:schemeClr>
            </a:solidFill>
          </p:spPr>
          <p:txBody>
            <a:bodyPr wrap="square" rtlCol="0">
              <a:spAutoFit/>
            </a:bodyPr>
            <a:lstStyle/>
            <a:p>
              <a:pPr algn="ctr"/>
              <a:r>
                <a:rPr lang="en-IN" b="1" dirty="0"/>
                <a:t>Libraries</a:t>
              </a:r>
            </a:p>
          </p:txBody>
        </p:sp>
      </p:grpSp>
      <p:grpSp>
        <p:nvGrpSpPr>
          <p:cNvPr id="12" name="Group 11">
            <a:extLst>
              <a:ext uri="{FF2B5EF4-FFF2-40B4-BE49-F238E27FC236}">
                <a16:creationId xmlns:a16="http://schemas.microsoft.com/office/drawing/2014/main" id="{56680481-CFE6-190A-6C49-0F09C59C986E}"/>
              </a:ext>
            </a:extLst>
          </p:cNvPr>
          <p:cNvGrpSpPr/>
          <p:nvPr/>
        </p:nvGrpSpPr>
        <p:grpSpPr>
          <a:xfrm>
            <a:off x="4968800" y="2274838"/>
            <a:ext cx="2765502" cy="2308324"/>
            <a:chOff x="4713248" y="2049172"/>
            <a:chExt cx="2765502" cy="2308324"/>
          </a:xfrm>
        </p:grpSpPr>
        <p:sp>
          <p:nvSpPr>
            <p:cNvPr id="13" name="TextBox 12">
              <a:extLst>
                <a:ext uri="{FF2B5EF4-FFF2-40B4-BE49-F238E27FC236}">
                  <a16:creationId xmlns:a16="http://schemas.microsoft.com/office/drawing/2014/main" id="{DE6D2A54-669F-27BB-F6B6-325BB7A7B730}"/>
                </a:ext>
              </a:extLst>
            </p:cNvPr>
            <p:cNvSpPr txBox="1"/>
            <p:nvPr/>
          </p:nvSpPr>
          <p:spPr>
            <a:xfrm>
              <a:off x="4713248" y="2049172"/>
              <a:ext cx="2765502" cy="2308324"/>
            </a:xfrm>
            <a:prstGeom prst="rect">
              <a:avLst/>
            </a:prstGeom>
            <a:solidFill>
              <a:schemeClr val="bg1">
                <a:lumMod val="85000"/>
              </a:schemeClr>
            </a:solid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r>
                <a:rPr lang="en-IN" b="1" dirty="0">
                  <a:solidFill>
                    <a:srgbClr val="FF0000"/>
                  </a:solidFill>
                </a:rPr>
                <a:t>Container</a:t>
              </a:r>
            </a:p>
          </p:txBody>
        </p:sp>
        <p:sp>
          <p:nvSpPr>
            <p:cNvPr id="14" name="TextBox 13">
              <a:extLst>
                <a:ext uri="{FF2B5EF4-FFF2-40B4-BE49-F238E27FC236}">
                  <a16:creationId xmlns:a16="http://schemas.microsoft.com/office/drawing/2014/main" id="{7B913841-BCD4-F732-2FC7-39984188ABEA}"/>
                </a:ext>
              </a:extLst>
            </p:cNvPr>
            <p:cNvSpPr txBox="1"/>
            <p:nvPr/>
          </p:nvSpPr>
          <p:spPr>
            <a:xfrm>
              <a:off x="5003180" y="2523550"/>
              <a:ext cx="2185639" cy="369332"/>
            </a:xfrm>
            <a:prstGeom prst="rect">
              <a:avLst/>
            </a:prstGeom>
            <a:solidFill>
              <a:schemeClr val="accent4">
                <a:lumMod val="60000"/>
                <a:lumOff val="40000"/>
              </a:schemeClr>
            </a:solidFill>
          </p:spPr>
          <p:txBody>
            <a:bodyPr wrap="square" rtlCol="0">
              <a:spAutoFit/>
            </a:bodyPr>
            <a:lstStyle/>
            <a:p>
              <a:pPr algn="ctr"/>
              <a:r>
                <a:rPr lang="en-IN" b="1" dirty="0"/>
                <a:t>Frameworks</a:t>
              </a:r>
            </a:p>
          </p:txBody>
        </p:sp>
        <p:sp>
          <p:nvSpPr>
            <p:cNvPr id="15" name="TextBox 14">
              <a:extLst>
                <a:ext uri="{FF2B5EF4-FFF2-40B4-BE49-F238E27FC236}">
                  <a16:creationId xmlns:a16="http://schemas.microsoft.com/office/drawing/2014/main" id="{5749920F-5F82-6174-AA81-CE0CA962A51A}"/>
                </a:ext>
              </a:extLst>
            </p:cNvPr>
            <p:cNvSpPr txBox="1"/>
            <p:nvPr/>
          </p:nvSpPr>
          <p:spPr>
            <a:xfrm>
              <a:off x="5003180" y="2114395"/>
              <a:ext cx="2185639" cy="369332"/>
            </a:xfrm>
            <a:prstGeom prst="rect">
              <a:avLst/>
            </a:prstGeom>
            <a:solidFill>
              <a:srgbClr val="7030A0"/>
            </a:solidFill>
          </p:spPr>
          <p:txBody>
            <a:bodyPr wrap="square" rtlCol="0">
              <a:spAutoFit/>
            </a:bodyPr>
            <a:lstStyle/>
            <a:p>
              <a:pPr algn="ctr"/>
              <a:r>
                <a:rPr lang="en-IN" b="1" dirty="0">
                  <a:solidFill>
                    <a:schemeClr val="accent4"/>
                  </a:solidFill>
                </a:rPr>
                <a:t>Application</a:t>
              </a:r>
            </a:p>
          </p:txBody>
        </p:sp>
        <p:sp>
          <p:nvSpPr>
            <p:cNvPr id="16" name="TextBox 15">
              <a:extLst>
                <a:ext uri="{FF2B5EF4-FFF2-40B4-BE49-F238E27FC236}">
                  <a16:creationId xmlns:a16="http://schemas.microsoft.com/office/drawing/2014/main" id="{888457A2-68FD-0A61-297B-F30DD61F69B5}"/>
                </a:ext>
              </a:extLst>
            </p:cNvPr>
            <p:cNvSpPr txBox="1"/>
            <p:nvPr/>
          </p:nvSpPr>
          <p:spPr>
            <a:xfrm>
              <a:off x="4994586" y="3023053"/>
              <a:ext cx="2185639" cy="369332"/>
            </a:xfrm>
            <a:prstGeom prst="rect">
              <a:avLst/>
            </a:prstGeom>
            <a:solidFill>
              <a:schemeClr val="accent4">
                <a:lumMod val="60000"/>
                <a:lumOff val="40000"/>
              </a:schemeClr>
            </a:solidFill>
          </p:spPr>
          <p:txBody>
            <a:bodyPr wrap="square" rtlCol="0">
              <a:spAutoFit/>
            </a:bodyPr>
            <a:lstStyle/>
            <a:p>
              <a:pPr algn="ctr"/>
              <a:r>
                <a:rPr lang="en-IN" b="1" dirty="0"/>
                <a:t>Libraries</a:t>
              </a:r>
            </a:p>
          </p:txBody>
        </p:sp>
      </p:grpSp>
      <p:grpSp>
        <p:nvGrpSpPr>
          <p:cNvPr id="17" name="Group 16">
            <a:extLst>
              <a:ext uri="{FF2B5EF4-FFF2-40B4-BE49-F238E27FC236}">
                <a16:creationId xmlns:a16="http://schemas.microsoft.com/office/drawing/2014/main" id="{14DA4C1A-8A94-1CF3-E92C-D0272491CA2B}"/>
              </a:ext>
            </a:extLst>
          </p:cNvPr>
          <p:cNvGrpSpPr/>
          <p:nvPr/>
        </p:nvGrpSpPr>
        <p:grpSpPr>
          <a:xfrm>
            <a:off x="1718915" y="2274838"/>
            <a:ext cx="2765502" cy="2308324"/>
            <a:chOff x="4713248" y="2015719"/>
            <a:chExt cx="2765502" cy="2308324"/>
          </a:xfrm>
        </p:grpSpPr>
        <p:sp>
          <p:nvSpPr>
            <p:cNvPr id="18" name="TextBox 17">
              <a:extLst>
                <a:ext uri="{FF2B5EF4-FFF2-40B4-BE49-F238E27FC236}">
                  <a16:creationId xmlns:a16="http://schemas.microsoft.com/office/drawing/2014/main" id="{1ABDF8AD-B5CF-2237-80C2-1AB0AA74213A}"/>
                </a:ext>
              </a:extLst>
            </p:cNvPr>
            <p:cNvSpPr txBox="1"/>
            <p:nvPr/>
          </p:nvSpPr>
          <p:spPr>
            <a:xfrm>
              <a:off x="4713248" y="2015719"/>
              <a:ext cx="2765502" cy="2308324"/>
            </a:xfrm>
            <a:prstGeom prst="rect">
              <a:avLst/>
            </a:prstGeom>
            <a:solidFill>
              <a:schemeClr val="bg1">
                <a:lumMod val="85000"/>
              </a:schemeClr>
            </a:solid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r>
                <a:rPr lang="en-IN" b="1" dirty="0">
                  <a:solidFill>
                    <a:srgbClr val="FF0000"/>
                  </a:solidFill>
                </a:rPr>
                <a:t>Container</a:t>
              </a:r>
            </a:p>
          </p:txBody>
        </p:sp>
        <p:sp>
          <p:nvSpPr>
            <p:cNvPr id="19" name="TextBox 18">
              <a:extLst>
                <a:ext uri="{FF2B5EF4-FFF2-40B4-BE49-F238E27FC236}">
                  <a16:creationId xmlns:a16="http://schemas.microsoft.com/office/drawing/2014/main" id="{4A40B6D1-A323-C39E-45DE-4D998ED3512F}"/>
                </a:ext>
              </a:extLst>
            </p:cNvPr>
            <p:cNvSpPr txBox="1"/>
            <p:nvPr/>
          </p:nvSpPr>
          <p:spPr>
            <a:xfrm>
              <a:off x="5003180" y="2523550"/>
              <a:ext cx="2185639" cy="369332"/>
            </a:xfrm>
            <a:prstGeom prst="rect">
              <a:avLst/>
            </a:prstGeom>
            <a:solidFill>
              <a:schemeClr val="accent4">
                <a:lumMod val="60000"/>
                <a:lumOff val="40000"/>
              </a:schemeClr>
            </a:solidFill>
          </p:spPr>
          <p:txBody>
            <a:bodyPr wrap="square" rtlCol="0">
              <a:spAutoFit/>
            </a:bodyPr>
            <a:lstStyle/>
            <a:p>
              <a:pPr algn="ctr"/>
              <a:r>
                <a:rPr lang="en-IN" b="1" dirty="0"/>
                <a:t>Frameworks</a:t>
              </a:r>
            </a:p>
          </p:txBody>
        </p:sp>
        <p:sp>
          <p:nvSpPr>
            <p:cNvPr id="20" name="TextBox 19">
              <a:extLst>
                <a:ext uri="{FF2B5EF4-FFF2-40B4-BE49-F238E27FC236}">
                  <a16:creationId xmlns:a16="http://schemas.microsoft.com/office/drawing/2014/main" id="{80756CDD-AF14-8AD4-780A-E8A35296B104}"/>
                </a:ext>
              </a:extLst>
            </p:cNvPr>
            <p:cNvSpPr txBox="1"/>
            <p:nvPr/>
          </p:nvSpPr>
          <p:spPr>
            <a:xfrm>
              <a:off x="5003180" y="2114395"/>
              <a:ext cx="2185639" cy="369332"/>
            </a:xfrm>
            <a:prstGeom prst="rect">
              <a:avLst/>
            </a:prstGeom>
            <a:solidFill>
              <a:srgbClr val="7030A0"/>
            </a:solidFill>
          </p:spPr>
          <p:txBody>
            <a:bodyPr wrap="square" rtlCol="0">
              <a:spAutoFit/>
            </a:bodyPr>
            <a:lstStyle/>
            <a:p>
              <a:pPr algn="ctr"/>
              <a:r>
                <a:rPr lang="en-IN" b="1" dirty="0">
                  <a:solidFill>
                    <a:schemeClr val="accent4"/>
                  </a:solidFill>
                </a:rPr>
                <a:t>Application</a:t>
              </a:r>
            </a:p>
          </p:txBody>
        </p:sp>
        <p:sp>
          <p:nvSpPr>
            <p:cNvPr id="21" name="TextBox 20">
              <a:extLst>
                <a:ext uri="{FF2B5EF4-FFF2-40B4-BE49-F238E27FC236}">
                  <a16:creationId xmlns:a16="http://schemas.microsoft.com/office/drawing/2014/main" id="{C4AEDA4D-8EEC-397A-6AD8-0C388CA26568}"/>
                </a:ext>
              </a:extLst>
            </p:cNvPr>
            <p:cNvSpPr txBox="1"/>
            <p:nvPr/>
          </p:nvSpPr>
          <p:spPr>
            <a:xfrm>
              <a:off x="5003179" y="3004326"/>
              <a:ext cx="2185639" cy="369332"/>
            </a:xfrm>
            <a:prstGeom prst="rect">
              <a:avLst/>
            </a:prstGeom>
            <a:solidFill>
              <a:schemeClr val="accent4">
                <a:lumMod val="60000"/>
                <a:lumOff val="40000"/>
              </a:schemeClr>
            </a:solidFill>
          </p:spPr>
          <p:txBody>
            <a:bodyPr wrap="square" rtlCol="0">
              <a:spAutoFit/>
            </a:bodyPr>
            <a:lstStyle/>
            <a:p>
              <a:pPr algn="ctr"/>
              <a:r>
                <a:rPr lang="en-IN" b="1" dirty="0"/>
                <a:t>Libraries</a:t>
              </a:r>
            </a:p>
          </p:txBody>
        </p:sp>
      </p:grpSp>
    </p:spTree>
    <p:extLst>
      <p:ext uri="{BB962C8B-B14F-4D97-AF65-F5344CB8AC3E}">
        <p14:creationId xmlns:p14="http://schemas.microsoft.com/office/powerpoint/2010/main" val="130580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5FA124-8E13-D6BD-74B6-A98642C0608E}"/>
              </a:ext>
            </a:extLst>
          </p:cNvPr>
          <p:cNvSpPr>
            <a:spLocks noGrp="1"/>
          </p:cNvSpPr>
          <p:nvPr>
            <p:ph type="title"/>
          </p:nvPr>
        </p:nvSpPr>
        <p:spPr/>
        <p:txBody>
          <a:bodyPr/>
          <a:lstStyle/>
          <a:p>
            <a:r>
              <a:rPr lang="en-US" dirty="0"/>
              <a:t>Software Version Problem</a:t>
            </a:r>
          </a:p>
        </p:txBody>
      </p:sp>
      <p:sp>
        <p:nvSpPr>
          <p:cNvPr id="5" name="Text Placeholder 4">
            <a:extLst>
              <a:ext uri="{FF2B5EF4-FFF2-40B4-BE49-F238E27FC236}">
                <a16:creationId xmlns:a16="http://schemas.microsoft.com/office/drawing/2014/main" id="{CE3C8E4D-10A7-5CB4-C115-71DC6ADAB62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12827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9BED-59BD-7986-6393-526C8FDB9637}"/>
              </a:ext>
            </a:extLst>
          </p:cNvPr>
          <p:cNvSpPr>
            <a:spLocks noGrp="1"/>
          </p:cNvSpPr>
          <p:nvPr>
            <p:ph type="title"/>
          </p:nvPr>
        </p:nvSpPr>
        <p:spPr/>
        <p:txBody>
          <a:bodyPr/>
          <a:lstStyle/>
          <a:p>
            <a:r>
              <a:rPr lang="en-IN" dirty="0"/>
              <a:t>Deployment Option 4: Container Orchestration</a:t>
            </a:r>
          </a:p>
        </p:txBody>
      </p:sp>
      <p:sp>
        <p:nvSpPr>
          <p:cNvPr id="3" name="Content Placeholder 2">
            <a:extLst>
              <a:ext uri="{FF2B5EF4-FFF2-40B4-BE49-F238E27FC236}">
                <a16:creationId xmlns:a16="http://schemas.microsoft.com/office/drawing/2014/main" id="{D6B1602D-D668-0F07-038C-890F0113F84F}"/>
              </a:ext>
            </a:extLst>
          </p:cNvPr>
          <p:cNvSpPr>
            <a:spLocks noGrp="1"/>
          </p:cNvSpPr>
          <p:nvPr>
            <p:ph idx="1"/>
          </p:nvPr>
        </p:nvSpPr>
        <p:spPr/>
        <p:txBody>
          <a:bodyPr/>
          <a:lstStyle/>
          <a:p>
            <a:endParaRPr lang="en-IN" dirty="0"/>
          </a:p>
        </p:txBody>
      </p:sp>
      <p:sp>
        <p:nvSpPr>
          <p:cNvPr id="4" name="TextBox 3">
            <a:extLst>
              <a:ext uri="{FF2B5EF4-FFF2-40B4-BE49-F238E27FC236}">
                <a16:creationId xmlns:a16="http://schemas.microsoft.com/office/drawing/2014/main" id="{78A6759E-65F8-B48A-3323-DD5AD3DEA376}"/>
              </a:ext>
            </a:extLst>
          </p:cNvPr>
          <p:cNvSpPr txBox="1"/>
          <p:nvPr/>
        </p:nvSpPr>
        <p:spPr>
          <a:xfrm>
            <a:off x="1427357" y="5764578"/>
            <a:ext cx="9735015" cy="369332"/>
          </a:xfrm>
          <a:prstGeom prst="rect">
            <a:avLst/>
          </a:prstGeom>
          <a:solidFill>
            <a:schemeClr val="accent1">
              <a:lumMod val="75000"/>
            </a:schemeClr>
          </a:solidFill>
        </p:spPr>
        <p:txBody>
          <a:bodyPr wrap="square" rtlCol="0">
            <a:spAutoFit/>
          </a:bodyPr>
          <a:lstStyle/>
          <a:p>
            <a:pPr algn="ctr"/>
            <a:r>
              <a:rPr lang="en-IN" b="1" dirty="0">
                <a:solidFill>
                  <a:schemeClr val="bg1"/>
                </a:solidFill>
              </a:rPr>
              <a:t>Hardware</a:t>
            </a:r>
          </a:p>
        </p:txBody>
      </p:sp>
      <p:sp>
        <p:nvSpPr>
          <p:cNvPr id="5" name="TextBox 4">
            <a:extLst>
              <a:ext uri="{FF2B5EF4-FFF2-40B4-BE49-F238E27FC236}">
                <a16:creationId xmlns:a16="http://schemas.microsoft.com/office/drawing/2014/main" id="{B64E6103-5902-E0EF-5E1B-6B69A2DF73DA}"/>
              </a:ext>
            </a:extLst>
          </p:cNvPr>
          <p:cNvSpPr txBox="1"/>
          <p:nvPr/>
        </p:nvSpPr>
        <p:spPr>
          <a:xfrm>
            <a:off x="1427356" y="5372377"/>
            <a:ext cx="9735015" cy="369332"/>
          </a:xfrm>
          <a:prstGeom prst="rect">
            <a:avLst/>
          </a:prstGeom>
          <a:solidFill>
            <a:schemeClr val="accent1">
              <a:lumMod val="75000"/>
            </a:schemeClr>
          </a:solidFill>
        </p:spPr>
        <p:txBody>
          <a:bodyPr wrap="square" rtlCol="0">
            <a:spAutoFit/>
          </a:bodyPr>
          <a:lstStyle/>
          <a:p>
            <a:pPr algn="ctr"/>
            <a:r>
              <a:rPr lang="en-IN" b="1" dirty="0">
                <a:solidFill>
                  <a:schemeClr val="bg1"/>
                </a:solidFill>
              </a:rPr>
              <a:t>Operating System</a:t>
            </a:r>
          </a:p>
        </p:txBody>
      </p:sp>
      <p:sp>
        <p:nvSpPr>
          <p:cNvPr id="8" name="TextBox 7">
            <a:extLst>
              <a:ext uri="{FF2B5EF4-FFF2-40B4-BE49-F238E27FC236}">
                <a16:creationId xmlns:a16="http://schemas.microsoft.com/office/drawing/2014/main" id="{300D5D68-9CB8-4042-DF7A-97E7C051944E}"/>
              </a:ext>
            </a:extLst>
          </p:cNvPr>
          <p:cNvSpPr txBox="1"/>
          <p:nvPr/>
        </p:nvSpPr>
        <p:spPr>
          <a:xfrm>
            <a:off x="1427356" y="4969025"/>
            <a:ext cx="9735015" cy="369332"/>
          </a:xfrm>
          <a:prstGeom prst="rect">
            <a:avLst/>
          </a:prstGeom>
          <a:solidFill>
            <a:schemeClr val="accent6"/>
          </a:solidFill>
        </p:spPr>
        <p:txBody>
          <a:bodyPr wrap="square" rtlCol="0">
            <a:spAutoFit/>
          </a:bodyPr>
          <a:lstStyle/>
          <a:p>
            <a:pPr algn="ctr"/>
            <a:r>
              <a:rPr lang="en-IN" b="1" dirty="0">
                <a:solidFill>
                  <a:schemeClr val="bg1"/>
                </a:solidFill>
              </a:rPr>
              <a:t>Docker</a:t>
            </a:r>
          </a:p>
        </p:txBody>
      </p:sp>
      <p:grpSp>
        <p:nvGrpSpPr>
          <p:cNvPr id="11" name="Group 10">
            <a:extLst>
              <a:ext uri="{FF2B5EF4-FFF2-40B4-BE49-F238E27FC236}">
                <a16:creationId xmlns:a16="http://schemas.microsoft.com/office/drawing/2014/main" id="{94DE098B-E480-4CBA-83B4-FE334FDCCE6C}"/>
              </a:ext>
            </a:extLst>
          </p:cNvPr>
          <p:cNvGrpSpPr/>
          <p:nvPr/>
        </p:nvGrpSpPr>
        <p:grpSpPr>
          <a:xfrm>
            <a:off x="8217055" y="2834151"/>
            <a:ext cx="2765502" cy="2031325"/>
            <a:chOff x="4713248" y="2015719"/>
            <a:chExt cx="2765502" cy="2031325"/>
          </a:xfrm>
        </p:grpSpPr>
        <p:sp>
          <p:nvSpPr>
            <p:cNvPr id="10" name="TextBox 9">
              <a:extLst>
                <a:ext uri="{FF2B5EF4-FFF2-40B4-BE49-F238E27FC236}">
                  <a16:creationId xmlns:a16="http://schemas.microsoft.com/office/drawing/2014/main" id="{173CFA32-ECF6-A2A6-91B7-979B439DFF0D}"/>
                </a:ext>
              </a:extLst>
            </p:cNvPr>
            <p:cNvSpPr txBox="1"/>
            <p:nvPr/>
          </p:nvSpPr>
          <p:spPr>
            <a:xfrm>
              <a:off x="4713248" y="2015719"/>
              <a:ext cx="2765502" cy="2031325"/>
            </a:xfrm>
            <a:prstGeom prst="rect">
              <a:avLst/>
            </a:prstGeom>
            <a:solidFill>
              <a:schemeClr val="bg1">
                <a:lumMod val="85000"/>
              </a:schemeClr>
            </a:solid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r>
                <a:rPr lang="en-IN" b="1" dirty="0">
                  <a:solidFill>
                    <a:srgbClr val="FF0000"/>
                  </a:solidFill>
                </a:rPr>
                <a:t>Container</a:t>
              </a:r>
            </a:p>
          </p:txBody>
        </p:sp>
        <p:sp>
          <p:nvSpPr>
            <p:cNvPr id="6" name="TextBox 5">
              <a:extLst>
                <a:ext uri="{FF2B5EF4-FFF2-40B4-BE49-F238E27FC236}">
                  <a16:creationId xmlns:a16="http://schemas.microsoft.com/office/drawing/2014/main" id="{656132C3-7392-9AAB-2047-15C137E3121D}"/>
                </a:ext>
              </a:extLst>
            </p:cNvPr>
            <p:cNvSpPr txBox="1"/>
            <p:nvPr/>
          </p:nvSpPr>
          <p:spPr>
            <a:xfrm>
              <a:off x="5003180" y="2523550"/>
              <a:ext cx="2185639" cy="369332"/>
            </a:xfrm>
            <a:prstGeom prst="rect">
              <a:avLst/>
            </a:prstGeom>
            <a:solidFill>
              <a:schemeClr val="accent4">
                <a:lumMod val="60000"/>
                <a:lumOff val="40000"/>
              </a:schemeClr>
            </a:solidFill>
          </p:spPr>
          <p:txBody>
            <a:bodyPr wrap="square" rtlCol="0">
              <a:spAutoFit/>
            </a:bodyPr>
            <a:lstStyle/>
            <a:p>
              <a:pPr algn="ctr"/>
              <a:r>
                <a:rPr lang="en-IN" b="1" dirty="0"/>
                <a:t>Frameworks</a:t>
              </a:r>
            </a:p>
          </p:txBody>
        </p:sp>
        <p:sp>
          <p:nvSpPr>
            <p:cNvPr id="7" name="TextBox 6">
              <a:extLst>
                <a:ext uri="{FF2B5EF4-FFF2-40B4-BE49-F238E27FC236}">
                  <a16:creationId xmlns:a16="http://schemas.microsoft.com/office/drawing/2014/main" id="{2BC3C5B4-0CB9-0EB0-23C4-9CE47FD7116C}"/>
                </a:ext>
              </a:extLst>
            </p:cNvPr>
            <p:cNvSpPr txBox="1"/>
            <p:nvPr/>
          </p:nvSpPr>
          <p:spPr>
            <a:xfrm>
              <a:off x="5003180" y="2114395"/>
              <a:ext cx="2185639" cy="369332"/>
            </a:xfrm>
            <a:prstGeom prst="rect">
              <a:avLst/>
            </a:prstGeom>
            <a:solidFill>
              <a:srgbClr val="7030A0"/>
            </a:solidFill>
          </p:spPr>
          <p:txBody>
            <a:bodyPr wrap="square" rtlCol="0">
              <a:spAutoFit/>
            </a:bodyPr>
            <a:lstStyle/>
            <a:p>
              <a:pPr algn="ctr"/>
              <a:r>
                <a:rPr lang="en-IN" b="1" dirty="0">
                  <a:solidFill>
                    <a:schemeClr val="accent4"/>
                  </a:solidFill>
                </a:rPr>
                <a:t>Application</a:t>
              </a:r>
            </a:p>
          </p:txBody>
        </p:sp>
        <p:sp>
          <p:nvSpPr>
            <p:cNvPr id="9" name="TextBox 8">
              <a:extLst>
                <a:ext uri="{FF2B5EF4-FFF2-40B4-BE49-F238E27FC236}">
                  <a16:creationId xmlns:a16="http://schemas.microsoft.com/office/drawing/2014/main" id="{D7506A56-A48F-B236-174B-1AD44B159D34}"/>
                </a:ext>
              </a:extLst>
            </p:cNvPr>
            <p:cNvSpPr txBox="1"/>
            <p:nvPr/>
          </p:nvSpPr>
          <p:spPr>
            <a:xfrm>
              <a:off x="4975534" y="2995492"/>
              <a:ext cx="2185639" cy="369332"/>
            </a:xfrm>
            <a:prstGeom prst="rect">
              <a:avLst/>
            </a:prstGeom>
            <a:solidFill>
              <a:schemeClr val="accent4">
                <a:lumMod val="60000"/>
                <a:lumOff val="40000"/>
              </a:schemeClr>
            </a:solidFill>
          </p:spPr>
          <p:txBody>
            <a:bodyPr wrap="square" rtlCol="0">
              <a:spAutoFit/>
            </a:bodyPr>
            <a:lstStyle/>
            <a:p>
              <a:pPr algn="ctr"/>
              <a:r>
                <a:rPr lang="en-IN" b="1" dirty="0"/>
                <a:t>Libraries</a:t>
              </a:r>
            </a:p>
          </p:txBody>
        </p:sp>
      </p:grpSp>
      <p:grpSp>
        <p:nvGrpSpPr>
          <p:cNvPr id="12" name="Group 11">
            <a:extLst>
              <a:ext uri="{FF2B5EF4-FFF2-40B4-BE49-F238E27FC236}">
                <a16:creationId xmlns:a16="http://schemas.microsoft.com/office/drawing/2014/main" id="{56680481-CFE6-190A-6C49-0F09C59C986E}"/>
              </a:ext>
            </a:extLst>
          </p:cNvPr>
          <p:cNvGrpSpPr/>
          <p:nvPr/>
        </p:nvGrpSpPr>
        <p:grpSpPr>
          <a:xfrm>
            <a:off x="4991102" y="2834151"/>
            <a:ext cx="2765502" cy="2031325"/>
            <a:chOff x="4713248" y="2049172"/>
            <a:chExt cx="2765502" cy="2031325"/>
          </a:xfrm>
        </p:grpSpPr>
        <p:sp>
          <p:nvSpPr>
            <p:cNvPr id="13" name="TextBox 12">
              <a:extLst>
                <a:ext uri="{FF2B5EF4-FFF2-40B4-BE49-F238E27FC236}">
                  <a16:creationId xmlns:a16="http://schemas.microsoft.com/office/drawing/2014/main" id="{DE6D2A54-669F-27BB-F6B6-325BB7A7B730}"/>
                </a:ext>
              </a:extLst>
            </p:cNvPr>
            <p:cNvSpPr txBox="1"/>
            <p:nvPr/>
          </p:nvSpPr>
          <p:spPr>
            <a:xfrm>
              <a:off x="4713248" y="2049172"/>
              <a:ext cx="2765502" cy="2031325"/>
            </a:xfrm>
            <a:prstGeom prst="rect">
              <a:avLst/>
            </a:prstGeom>
            <a:solidFill>
              <a:schemeClr val="bg1">
                <a:lumMod val="85000"/>
              </a:schemeClr>
            </a:solid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r>
                <a:rPr lang="en-IN" b="1" dirty="0">
                  <a:solidFill>
                    <a:srgbClr val="FF0000"/>
                  </a:solidFill>
                </a:rPr>
                <a:t>Container</a:t>
              </a:r>
            </a:p>
          </p:txBody>
        </p:sp>
        <p:sp>
          <p:nvSpPr>
            <p:cNvPr id="14" name="TextBox 13">
              <a:extLst>
                <a:ext uri="{FF2B5EF4-FFF2-40B4-BE49-F238E27FC236}">
                  <a16:creationId xmlns:a16="http://schemas.microsoft.com/office/drawing/2014/main" id="{7B913841-BCD4-F732-2FC7-39984188ABEA}"/>
                </a:ext>
              </a:extLst>
            </p:cNvPr>
            <p:cNvSpPr txBox="1"/>
            <p:nvPr/>
          </p:nvSpPr>
          <p:spPr>
            <a:xfrm>
              <a:off x="5003180" y="2523550"/>
              <a:ext cx="2185639" cy="369332"/>
            </a:xfrm>
            <a:prstGeom prst="rect">
              <a:avLst/>
            </a:prstGeom>
            <a:solidFill>
              <a:schemeClr val="accent4">
                <a:lumMod val="60000"/>
                <a:lumOff val="40000"/>
              </a:schemeClr>
            </a:solidFill>
          </p:spPr>
          <p:txBody>
            <a:bodyPr wrap="square" rtlCol="0">
              <a:spAutoFit/>
            </a:bodyPr>
            <a:lstStyle/>
            <a:p>
              <a:pPr algn="ctr"/>
              <a:r>
                <a:rPr lang="en-IN" b="1" dirty="0"/>
                <a:t>Frameworks</a:t>
              </a:r>
            </a:p>
          </p:txBody>
        </p:sp>
        <p:sp>
          <p:nvSpPr>
            <p:cNvPr id="15" name="TextBox 14">
              <a:extLst>
                <a:ext uri="{FF2B5EF4-FFF2-40B4-BE49-F238E27FC236}">
                  <a16:creationId xmlns:a16="http://schemas.microsoft.com/office/drawing/2014/main" id="{5749920F-5F82-6174-AA81-CE0CA962A51A}"/>
                </a:ext>
              </a:extLst>
            </p:cNvPr>
            <p:cNvSpPr txBox="1"/>
            <p:nvPr/>
          </p:nvSpPr>
          <p:spPr>
            <a:xfrm>
              <a:off x="5003180" y="2114395"/>
              <a:ext cx="2185639" cy="369332"/>
            </a:xfrm>
            <a:prstGeom prst="rect">
              <a:avLst/>
            </a:prstGeom>
            <a:solidFill>
              <a:srgbClr val="7030A0"/>
            </a:solidFill>
          </p:spPr>
          <p:txBody>
            <a:bodyPr wrap="square" rtlCol="0">
              <a:spAutoFit/>
            </a:bodyPr>
            <a:lstStyle/>
            <a:p>
              <a:pPr algn="ctr"/>
              <a:r>
                <a:rPr lang="en-IN" b="1" dirty="0">
                  <a:solidFill>
                    <a:schemeClr val="accent4"/>
                  </a:solidFill>
                </a:rPr>
                <a:t>Application</a:t>
              </a:r>
            </a:p>
          </p:txBody>
        </p:sp>
        <p:sp>
          <p:nvSpPr>
            <p:cNvPr id="16" name="TextBox 15">
              <a:extLst>
                <a:ext uri="{FF2B5EF4-FFF2-40B4-BE49-F238E27FC236}">
                  <a16:creationId xmlns:a16="http://schemas.microsoft.com/office/drawing/2014/main" id="{888457A2-68FD-0A61-297B-F30DD61F69B5}"/>
                </a:ext>
              </a:extLst>
            </p:cNvPr>
            <p:cNvSpPr txBox="1"/>
            <p:nvPr/>
          </p:nvSpPr>
          <p:spPr>
            <a:xfrm>
              <a:off x="4994586" y="3023053"/>
              <a:ext cx="2185639" cy="369332"/>
            </a:xfrm>
            <a:prstGeom prst="rect">
              <a:avLst/>
            </a:prstGeom>
            <a:solidFill>
              <a:schemeClr val="accent4">
                <a:lumMod val="60000"/>
                <a:lumOff val="40000"/>
              </a:schemeClr>
            </a:solidFill>
          </p:spPr>
          <p:txBody>
            <a:bodyPr wrap="square" rtlCol="0">
              <a:spAutoFit/>
            </a:bodyPr>
            <a:lstStyle/>
            <a:p>
              <a:pPr algn="ctr"/>
              <a:r>
                <a:rPr lang="en-IN" b="1" dirty="0"/>
                <a:t>Libraries</a:t>
              </a:r>
            </a:p>
          </p:txBody>
        </p:sp>
      </p:grpSp>
      <p:grpSp>
        <p:nvGrpSpPr>
          <p:cNvPr id="17" name="Group 16">
            <a:extLst>
              <a:ext uri="{FF2B5EF4-FFF2-40B4-BE49-F238E27FC236}">
                <a16:creationId xmlns:a16="http://schemas.microsoft.com/office/drawing/2014/main" id="{14DA4C1A-8A94-1CF3-E92C-D0272491CA2B}"/>
              </a:ext>
            </a:extLst>
          </p:cNvPr>
          <p:cNvGrpSpPr/>
          <p:nvPr/>
        </p:nvGrpSpPr>
        <p:grpSpPr>
          <a:xfrm>
            <a:off x="1741217" y="2834151"/>
            <a:ext cx="2765502" cy="2031325"/>
            <a:chOff x="4713248" y="2015719"/>
            <a:chExt cx="2765502" cy="2031325"/>
          </a:xfrm>
        </p:grpSpPr>
        <p:sp>
          <p:nvSpPr>
            <p:cNvPr id="18" name="TextBox 17">
              <a:extLst>
                <a:ext uri="{FF2B5EF4-FFF2-40B4-BE49-F238E27FC236}">
                  <a16:creationId xmlns:a16="http://schemas.microsoft.com/office/drawing/2014/main" id="{1ABDF8AD-B5CF-2237-80C2-1AB0AA74213A}"/>
                </a:ext>
              </a:extLst>
            </p:cNvPr>
            <p:cNvSpPr txBox="1"/>
            <p:nvPr/>
          </p:nvSpPr>
          <p:spPr>
            <a:xfrm>
              <a:off x="4713248" y="2015719"/>
              <a:ext cx="2765502" cy="2031325"/>
            </a:xfrm>
            <a:prstGeom prst="rect">
              <a:avLst/>
            </a:prstGeom>
            <a:solidFill>
              <a:schemeClr val="bg1">
                <a:lumMod val="85000"/>
              </a:schemeClr>
            </a:solidFill>
          </p:spPr>
          <p:txBody>
            <a:bodyPr wrap="square" rtlCol="0">
              <a:spAutoFit/>
            </a:bodyPr>
            <a:lstStyle/>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endParaRPr lang="en-IN" b="1" dirty="0">
                <a:solidFill>
                  <a:srgbClr val="FF0000"/>
                </a:solidFill>
              </a:endParaRPr>
            </a:p>
            <a:p>
              <a:pPr algn="ctr"/>
              <a:r>
                <a:rPr lang="en-IN" b="1" dirty="0">
                  <a:solidFill>
                    <a:srgbClr val="FF0000"/>
                  </a:solidFill>
                </a:rPr>
                <a:t>Container</a:t>
              </a:r>
            </a:p>
          </p:txBody>
        </p:sp>
        <p:sp>
          <p:nvSpPr>
            <p:cNvPr id="19" name="TextBox 18">
              <a:extLst>
                <a:ext uri="{FF2B5EF4-FFF2-40B4-BE49-F238E27FC236}">
                  <a16:creationId xmlns:a16="http://schemas.microsoft.com/office/drawing/2014/main" id="{4A40B6D1-A323-C39E-45DE-4D998ED3512F}"/>
                </a:ext>
              </a:extLst>
            </p:cNvPr>
            <p:cNvSpPr txBox="1"/>
            <p:nvPr/>
          </p:nvSpPr>
          <p:spPr>
            <a:xfrm>
              <a:off x="5003180" y="2523550"/>
              <a:ext cx="2185639" cy="369332"/>
            </a:xfrm>
            <a:prstGeom prst="rect">
              <a:avLst/>
            </a:prstGeom>
            <a:solidFill>
              <a:schemeClr val="accent4">
                <a:lumMod val="60000"/>
                <a:lumOff val="40000"/>
              </a:schemeClr>
            </a:solidFill>
          </p:spPr>
          <p:txBody>
            <a:bodyPr wrap="square" rtlCol="0">
              <a:spAutoFit/>
            </a:bodyPr>
            <a:lstStyle/>
            <a:p>
              <a:pPr algn="ctr"/>
              <a:r>
                <a:rPr lang="en-IN" b="1" dirty="0"/>
                <a:t>Frameworks</a:t>
              </a:r>
            </a:p>
          </p:txBody>
        </p:sp>
        <p:sp>
          <p:nvSpPr>
            <p:cNvPr id="20" name="TextBox 19">
              <a:extLst>
                <a:ext uri="{FF2B5EF4-FFF2-40B4-BE49-F238E27FC236}">
                  <a16:creationId xmlns:a16="http://schemas.microsoft.com/office/drawing/2014/main" id="{80756CDD-AF14-8AD4-780A-E8A35296B104}"/>
                </a:ext>
              </a:extLst>
            </p:cNvPr>
            <p:cNvSpPr txBox="1"/>
            <p:nvPr/>
          </p:nvSpPr>
          <p:spPr>
            <a:xfrm>
              <a:off x="5003180" y="2114395"/>
              <a:ext cx="2185639" cy="369332"/>
            </a:xfrm>
            <a:prstGeom prst="rect">
              <a:avLst/>
            </a:prstGeom>
            <a:solidFill>
              <a:srgbClr val="7030A0"/>
            </a:solidFill>
          </p:spPr>
          <p:txBody>
            <a:bodyPr wrap="square" rtlCol="0">
              <a:spAutoFit/>
            </a:bodyPr>
            <a:lstStyle/>
            <a:p>
              <a:pPr algn="ctr"/>
              <a:r>
                <a:rPr lang="en-IN" b="1" dirty="0">
                  <a:solidFill>
                    <a:schemeClr val="accent4"/>
                  </a:solidFill>
                </a:rPr>
                <a:t>Application</a:t>
              </a:r>
            </a:p>
          </p:txBody>
        </p:sp>
        <p:sp>
          <p:nvSpPr>
            <p:cNvPr id="21" name="TextBox 20">
              <a:extLst>
                <a:ext uri="{FF2B5EF4-FFF2-40B4-BE49-F238E27FC236}">
                  <a16:creationId xmlns:a16="http://schemas.microsoft.com/office/drawing/2014/main" id="{C4AEDA4D-8EEC-397A-6AD8-0C388CA26568}"/>
                </a:ext>
              </a:extLst>
            </p:cNvPr>
            <p:cNvSpPr txBox="1"/>
            <p:nvPr/>
          </p:nvSpPr>
          <p:spPr>
            <a:xfrm>
              <a:off x="5003179" y="3004326"/>
              <a:ext cx="2185639" cy="369332"/>
            </a:xfrm>
            <a:prstGeom prst="rect">
              <a:avLst/>
            </a:prstGeom>
            <a:solidFill>
              <a:schemeClr val="accent4">
                <a:lumMod val="60000"/>
                <a:lumOff val="40000"/>
              </a:schemeClr>
            </a:solidFill>
          </p:spPr>
          <p:txBody>
            <a:bodyPr wrap="square" rtlCol="0">
              <a:spAutoFit/>
            </a:bodyPr>
            <a:lstStyle/>
            <a:p>
              <a:pPr algn="ctr"/>
              <a:r>
                <a:rPr lang="en-IN" b="1" dirty="0"/>
                <a:t>Libraries</a:t>
              </a:r>
            </a:p>
          </p:txBody>
        </p:sp>
      </p:grpSp>
      <p:sp>
        <p:nvSpPr>
          <p:cNvPr id="22" name="TextBox 21">
            <a:extLst>
              <a:ext uri="{FF2B5EF4-FFF2-40B4-BE49-F238E27FC236}">
                <a16:creationId xmlns:a16="http://schemas.microsoft.com/office/drawing/2014/main" id="{2687EA27-2D58-EC81-CD9B-57DD1F5ACD39}"/>
              </a:ext>
            </a:extLst>
          </p:cNvPr>
          <p:cNvSpPr txBox="1"/>
          <p:nvPr/>
        </p:nvSpPr>
        <p:spPr>
          <a:xfrm>
            <a:off x="5272440" y="1825625"/>
            <a:ext cx="2276936" cy="369332"/>
          </a:xfrm>
          <a:prstGeom prst="rect">
            <a:avLst/>
          </a:prstGeom>
          <a:solidFill>
            <a:srgbClr val="7030A0"/>
          </a:solidFill>
        </p:spPr>
        <p:txBody>
          <a:bodyPr wrap="square" rtlCol="0">
            <a:spAutoFit/>
          </a:bodyPr>
          <a:lstStyle/>
          <a:p>
            <a:pPr algn="ctr"/>
            <a:r>
              <a:rPr lang="en-IN" b="1" dirty="0">
                <a:solidFill>
                  <a:schemeClr val="accent4">
                    <a:lumMod val="20000"/>
                    <a:lumOff val="80000"/>
                  </a:schemeClr>
                </a:solidFill>
              </a:rPr>
              <a:t>Kubernetes</a:t>
            </a:r>
          </a:p>
        </p:txBody>
      </p:sp>
      <p:cxnSp>
        <p:nvCxnSpPr>
          <p:cNvPr id="24" name="Straight Connector 23">
            <a:extLst>
              <a:ext uri="{FF2B5EF4-FFF2-40B4-BE49-F238E27FC236}">
                <a16:creationId xmlns:a16="http://schemas.microsoft.com/office/drawing/2014/main" id="{2E1C0898-8821-2578-AEFC-B565CF0FE9C7}"/>
              </a:ext>
            </a:extLst>
          </p:cNvPr>
          <p:cNvCxnSpPr/>
          <p:nvPr/>
        </p:nvCxnSpPr>
        <p:spPr>
          <a:xfrm flipH="1">
            <a:off x="3646449" y="2194957"/>
            <a:ext cx="2732049" cy="6391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B3DBFF7-ADF8-903B-D66F-FAC999441550}"/>
              </a:ext>
            </a:extLst>
          </p:cNvPr>
          <p:cNvCxnSpPr>
            <a:cxnSpLocks/>
          </p:cNvCxnSpPr>
          <p:nvPr/>
        </p:nvCxnSpPr>
        <p:spPr>
          <a:xfrm flipH="1">
            <a:off x="6411951" y="2211262"/>
            <a:ext cx="256479" cy="576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4BBA25E-41EE-6E9A-D9DD-5AB46FB444E3}"/>
              </a:ext>
            </a:extLst>
          </p:cNvPr>
          <p:cNvCxnSpPr>
            <a:cxnSpLocks/>
            <a:endCxn id="10" idx="0"/>
          </p:cNvCxnSpPr>
          <p:nvPr/>
        </p:nvCxnSpPr>
        <p:spPr>
          <a:xfrm>
            <a:off x="7314968" y="2205476"/>
            <a:ext cx="2284838" cy="6286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518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8E8BC-BC0E-5BE1-B0E2-2A47D8D34B2F}"/>
              </a:ext>
            </a:extLst>
          </p:cNvPr>
          <p:cNvSpPr>
            <a:spLocks noGrp="1"/>
          </p:cNvSpPr>
          <p:nvPr>
            <p:ph type="title"/>
          </p:nvPr>
        </p:nvSpPr>
        <p:spPr/>
        <p:txBody>
          <a:bodyPr/>
          <a:lstStyle/>
          <a:p>
            <a:r>
              <a:rPr lang="en-IN" dirty="0"/>
              <a:t>Docker</a:t>
            </a:r>
          </a:p>
        </p:txBody>
      </p:sp>
      <p:sp>
        <p:nvSpPr>
          <p:cNvPr id="2" name="Text Placeholder 1">
            <a:extLst>
              <a:ext uri="{FF2B5EF4-FFF2-40B4-BE49-F238E27FC236}">
                <a16:creationId xmlns:a16="http://schemas.microsoft.com/office/drawing/2014/main" id="{53D12DE6-C00C-0F1C-0040-6AEC4E7A2C3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831934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1AFC7B-A758-5485-0B44-CD2BC4DEC12E}"/>
              </a:ext>
            </a:extLst>
          </p:cNvPr>
          <p:cNvSpPr/>
          <p:nvPr/>
        </p:nvSpPr>
        <p:spPr>
          <a:xfrm>
            <a:off x="8630292" y="3092521"/>
            <a:ext cx="3143892" cy="3595955"/>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96A1D060-FA66-2442-74E5-BD8DCB2B3B78}"/>
              </a:ext>
            </a:extLst>
          </p:cNvPr>
          <p:cNvSpPr>
            <a:spLocks noGrp="1"/>
          </p:cNvSpPr>
          <p:nvPr>
            <p:ph type="title"/>
          </p:nvPr>
        </p:nvSpPr>
        <p:spPr/>
        <p:txBody>
          <a:bodyPr/>
          <a:lstStyle/>
          <a:p>
            <a:r>
              <a:rPr lang="en-IN" dirty="0"/>
              <a:t>What is Docker?</a:t>
            </a:r>
          </a:p>
        </p:txBody>
      </p:sp>
      <p:sp>
        <p:nvSpPr>
          <p:cNvPr id="7" name="Content Placeholder 6">
            <a:extLst>
              <a:ext uri="{FF2B5EF4-FFF2-40B4-BE49-F238E27FC236}">
                <a16:creationId xmlns:a16="http://schemas.microsoft.com/office/drawing/2014/main" id="{BD9B785D-6F8A-A276-5F22-8393B87B836C}"/>
              </a:ext>
            </a:extLst>
          </p:cNvPr>
          <p:cNvSpPr>
            <a:spLocks noGrp="1"/>
          </p:cNvSpPr>
          <p:nvPr>
            <p:ph idx="1"/>
          </p:nvPr>
        </p:nvSpPr>
        <p:spPr/>
        <p:txBody>
          <a:bodyPr/>
          <a:lstStyle/>
          <a:p>
            <a:r>
              <a:rPr lang="en-IN" b="1" dirty="0"/>
              <a:t>Docker </a:t>
            </a:r>
            <a:r>
              <a:rPr lang="en-IN" dirty="0"/>
              <a:t>is a </a:t>
            </a:r>
            <a:r>
              <a:rPr lang="en-IN" dirty="0">
                <a:solidFill>
                  <a:srgbClr val="FF0000"/>
                </a:solidFill>
              </a:rPr>
              <a:t>container </a:t>
            </a:r>
            <a:r>
              <a:rPr lang="en-IN" dirty="0"/>
              <a:t>technology</a:t>
            </a:r>
          </a:p>
          <a:p>
            <a:r>
              <a:rPr lang="en-IN" dirty="0"/>
              <a:t>Why </a:t>
            </a:r>
            <a:r>
              <a:rPr lang="en-IN" b="1" dirty="0"/>
              <a:t>container</a:t>
            </a:r>
            <a:r>
              <a:rPr lang="en-IN" dirty="0"/>
              <a:t>? Because it </a:t>
            </a:r>
            <a:r>
              <a:rPr lang="en-IN" i="1" dirty="0"/>
              <a:t>contains</a:t>
            </a:r>
            <a:r>
              <a:rPr lang="en-IN" dirty="0"/>
              <a:t> everything needed to execute an application</a:t>
            </a:r>
          </a:p>
          <a:p>
            <a:r>
              <a:rPr lang="en-IN" dirty="0"/>
              <a:t>Takes the virtualization concept to the next level</a:t>
            </a:r>
          </a:p>
          <a:p>
            <a:r>
              <a:rPr lang="en-IN" dirty="0"/>
              <a:t>Example of Docker container</a:t>
            </a:r>
          </a:p>
        </p:txBody>
      </p:sp>
      <p:pic>
        <p:nvPicPr>
          <p:cNvPr id="2050" name="Picture 2">
            <a:extLst>
              <a:ext uri="{FF2B5EF4-FFF2-40B4-BE49-F238E27FC236}">
                <a16:creationId xmlns:a16="http://schemas.microsoft.com/office/drawing/2014/main" id="{A7DC1835-8C28-10B5-CB26-6B255A327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3588" y="5853683"/>
            <a:ext cx="2242974" cy="546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Docker and why it is used?">
            <a:extLst>
              <a:ext uri="{FF2B5EF4-FFF2-40B4-BE49-F238E27FC236}">
                <a16:creationId xmlns:a16="http://schemas.microsoft.com/office/drawing/2014/main" id="{C08AD15E-10FA-B3AE-D431-A4DB529CC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809" y="4692466"/>
            <a:ext cx="1240801" cy="10262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n ultimate guide to Java Runtime Environment | TechGig">
            <a:extLst>
              <a:ext uri="{FF2B5EF4-FFF2-40B4-BE49-F238E27FC236}">
                <a16:creationId xmlns:a16="http://schemas.microsoft.com/office/drawing/2014/main" id="{C52AC06B-9320-383A-FD63-7A0CE4368E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8936" y="3711926"/>
            <a:ext cx="1743182" cy="98054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2F1E453-0CFB-6F64-5F02-3CE21DC4C31F}"/>
              </a:ext>
            </a:extLst>
          </p:cNvPr>
          <p:cNvSpPr txBox="1"/>
          <p:nvPr/>
        </p:nvSpPr>
        <p:spPr>
          <a:xfrm>
            <a:off x="9294690" y="3244334"/>
            <a:ext cx="1917626" cy="369332"/>
          </a:xfrm>
          <a:prstGeom prst="rect">
            <a:avLst/>
          </a:prstGeom>
          <a:solidFill>
            <a:srgbClr val="7030A0"/>
          </a:solidFill>
        </p:spPr>
        <p:txBody>
          <a:bodyPr wrap="square" rtlCol="0">
            <a:spAutoFit/>
          </a:bodyPr>
          <a:lstStyle/>
          <a:p>
            <a:pPr algn="ctr"/>
            <a:r>
              <a:rPr lang="en-IN" b="1" dirty="0" err="1">
                <a:solidFill>
                  <a:schemeClr val="bg1"/>
                </a:solidFill>
              </a:rPr>
              <a:t>HelloWorld.class</a:t>
            </a:r>
            <a:endParaRPr lang="en-IN" b="1" dirty="0">
              <a:solidFill>
                <a:schemeClr val="bg1"/>
              </a:solidFill>
            </a:endParaRPr>
          </a:p>
        </p:txBody>
      </p:sp>
    </p:spTree>
    <p:extLst>
      <p:ext uri="{BB962C8B-B14F-4D97-AF65-F5344CB8AC3E}">
        <p14:creationId xmlns:p14="http://schemas.microsoft.com/office/powerpoint/2010/main" val="26228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04F4BF-05AC-D4C8-CD5E-15DC4593B9C0}"/>
              </a:ext>
            </a:extLst>
          </p:cNvPr>
          <p:cNvSpPr>
            <a:spLocks noGrp="1"/>
          </p:cNvSpPr>
          <p:nvPr>
            <p:ph type="title"/>
          </p:nvPr>
        </p:nvSpPr>
        <p:spPr/>
        <p:txBody>
          <a:bodyPr/>
          <a:lstStyle/>
          <a:p>
            <a:r>
              <a:rPr lang="en-IN" dirty="0"/>
              <a:t>With and Without Container</a:t>
            </a:r>
          </a:p>
        </p:txBody>
      </p:sp>
      <p:sp>
        <p:nvSpPr>
          <p:cNvPr id="5" name="Content Placeholder 4">
            <a:extLst>
              <a:ext uri="{FF2B5EF4-FFF2-40B4-BE49-F238E27FC236}">
                <a16:creationId xmlns:a16="http://schemas.microsoft.com/office/drawing/2014/main" id="{E5D55FB4-CCD5-E9D6-D403-BDACFB07069A}"/>
              </a:ext>
            </a:extLst>
          </p:cNvPr>
          <p:cNvSpPr>
            <a:spLocks noGrp="1"/>
          </p:cNvSpPr>
          <p:nvPr>
            <p:ph sz="half" idx="1"/>
          </p:nvPr>
        </p:nvSpPr>
        <p:spPr/>
        <p:txBody>
          <a:bodyPr/>
          <a:lstStyle/>
          <a:p>
            <a:r>
              <a:rPr lang="en-IN" dirty="0"/>
              <a:t>Before Docker</a:t>
            </a:r>
          </a:p>
        </p:txBody>
      </p:sp>
      <p:sp>
        <p:nvSpPr>
          <p:cNvPr id="6" name="Content Placeholder 5">
            <a:extLst>
              <a:ext uri="{FF2B5EF4-FFF2-40B4-BE49-F238E27FC236}">
                <a16:creationId xmlns:a16="http://schemas.microsoft.com/office/drawing/2014/main" id="{45D31FE2-CD13-1D17-A5E8-75E9B4E25D99}"/>
              </a:ext>
            </a:extLst>
          </p:cNvPr>
          <p:cNvSpPr>
            <a:spLocks noGrp="1"/>
          </p:cNvSpPr>
          <p:nvPr>
            <p:ph sz="half" idx="2"/>
          </p:nvPr>
        </p:nvSpPr>
        <p:spPr/>
        <p:txBody>
          <a:bodyPr/>
          <a:lstStyle/>
          <a:p>
            <a:r>
              <a:rPr lang="en-IN" dirty="0"/>
              <a:t>After Docker</a:t>
            </a:r>
          </a:p>
        </p:txBody>
      </p:sp>
      <p:pic>
        <p:nvPicPr>
          <p:cNvPr id="7" name="Picture 2" descr="Secure Developer Workstations Without Slowing Them Down">
            <a:extLst>
              <a:ext uri="{FF2B5EF4-FFF2-40B4-BE49-F238E27FC236}">
                <a16:creationId xmlns:a16="http://schemas.microsoft.com/office/drawing/2014/main" id="{7DCD1B2B-DCEE-0E34-E3C1-3059F1F97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27" y="2496621"/>
            <a:ext cx="1934093" cy="10993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Server Vectors &amp; Illustrations for Free Download | Freepik">
            <a:extLst>
              <a:ext uri="{FF2B5EF4-FFF2-40B4-BE49-F238E27FC236}">
                <a16:creationId xmlns:a16="http://schemas.microsoft.com/office/drawing/2014/main" id="{F3E83BEF-B959-F5A1-E279-15C5181B0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1158" y="1825625"/>
            <a:ext cx="1360025" cy="264402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21D06F-0CD5-1BE4-A321-26827AD15EEA}"/>
              </a:ext>
            </a:extLst>
          </p:cNvPr>
          <p:cNvSpPr txBox="1"/>
          <p:nvPr/>
        </p:nvSpPr>
        <p:spPr>
          <a:xfrm>
            <a:off x="916028" y="4266953"/>
            <a:ext cx="1934092" cy="369332"/>
          </a:xfrm>
          <a:prstGeom prst="rect">
            <a:avLst/>
          </a:prstGeom>
          <a:solidFill>
            <a:schemeClr val="accent4">
              <a:lumMod val="20000"/>
              <a:lumOff val="80000"/>
            </a:schemeClr>
          </a:solidFill>
        </p:spPr>
        <p:txBody>
          <a:bodyPr wrap="square" rtlCol="0">
            <a:spAutoFit/>
          </a:bodyPr>
          <a:lstStyle/>
          <a:p>
            <a:pPr algn="ctr"/>
            <a:r>
              <a:rPr lang="en-IN" b="1" dirty="0" err="1">
                <a:solidFill>
                  <a:schemeClr val="bg1"/>
                </a:solidFill>
              </a:rPr>
              <a:t>HelloWorld.class</a:t>
            </a:r>
            <a:endParaRPr lang="en-IN" b="1" dirty="0">
              <a:solidFill>
                <a:schemeClr val="bg1"/>
              </a:solidFill>
            </a:endParaRPr>
          </a:p>
        </p:txBody>
      </p:sp>
      <p:cxnSp>
        <p:nvCxnSpPr>
          <p:cNvPr id="11" name="Straight Connector 10">
            <a:extLst>
              <a:ext uri="{FF2B5EF4-FFF2-40B4-BE49-F238E27FC236}">
                <a16:creationId xmlns:a16="http://schemas.microsoft.com/office/drawing/2014/main" id="{57441E65-F743-1F91-8789-3C2DBE5BE326}"/>
              </a:ext>
            </a:extLst>
          </p:cNvPr>
          <p:cNvCxnSpPr>
            <a:cxnSpLocks/>
          </p:cNvCxnSpPr>
          <p:nvPr/>
        </p:nvCxnSpPr>
        <p:spPr>
          <a:xfrm flipH="1">
            <a:off x="1365273" y="3647327"/>
            <a:ext cx="5915" cy="56825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C09327-A4FB-5CAE-11BC-0303EC928F4D}"/>
              </a:ext>
            </a:extLst>
          </p:cNvPr>
          <p:cNvCxnSpPr>
            <a:cxnSpLocks/>
          </p:cNvCxnSpPr>
          <p:nvPr/>
        </p:nvCxnSpPr>
        <p:spPr>
          <a:xfrm>
            <a:off x="3000054" y="4469649"/>
            <a:ext cx="89097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650D25-CB44-EC2D-39B4-1089E08C79C9}"/>
              </a:ext>
            </a:extLst>
          </p:cNvPr>
          <p:cNvCxnSpPr>
            <a:cxnSpLocks/>
          </p:cNvCxnSpPr>
          <p:nvPr/>
        </p:nvCxnSpPr>
        <p:spPr>
          <a:xfrm flipV="1">
            <a:off x="3891027" y="4078840"/>
            <a:ext cx="13153" cy="390809"/>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2" descr="Secure Developer Workstations Without Slowing Them Down">
            <a:extLst>
              <a:ext uri="{FF2B5EF4-FFF2-40B4-BE49-F238E27FC236}">
                <a16:creationId xmlns:a16="http://schemas.microsoft.com/office/drawing/2014/main" id="{7F7F81EA-ACE8-83B0-2073-5AAFF19589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0997" y="2496621"/>
            <a:ext cx="1934093" cy="109933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Server Vectors &amp; Illustrations for Free Download | Freepik">
            <a:extLst>
              <a:ext uri="{FF2B5EF4-FFF2-40B4-BE49-F238E27FC236}">
                <a16:creationId xmlns:a16="http://schemas.microsoft.com/office/drawing/2014/main" id="{8121F879-CBC0-9C83-B844-01C62B1B7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3928" y="1825625"/>
            <a:ext cx="1360025" cy="26440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38D3A310-3188-2B21-9659-AD7DEB44753C}"/>
              </a:ext>
            </a:extLst>
          </p:cNvPr>
          <p:cNvPicPr>
            <a:picLocks noChangeAspect="1"/>
          </p:cNvPicPr>
          <p:nvPr/>
        </p:nvPicPr>
        <p:blipFill>
          <a:blip r:embed="rId4"/>
          <a:stretch>
            <a:fillRect/>
          </a:stretch>
        </p:blipFill>
        <p:spPr>
          <a:xfrm>
            <a:off x="7250490" y="4350519"/>
            <a:ext cx="2006703" cy="2279767"/>
          </a:xfrm>
          <a:prstGeom prst="rect">
            <a:avLst/>
          </a:prstGeom>
        </p:spPr>
      </p:pic>
      <p:cxnSp>
        <p:nvCxnSpPr>
          <p:cNvPr id="23" name="Straight Connector 22">
            <a:extLst>
              <a:ext uri="{FF2B5EF4-FFF2-40B4-BE49-F238E27FC236}">
                <a16:creationId xmlns:a16="http://schemas.microsoft.com/office/drawing/2014/main" id="{0E0FC54F-62F8-684D-1185-12C1FA4C30FF}"/>
              </a:ext>
            </a:extLst>
          </p:cNvPr>
          <p:cNvCxnSpPr>
            <a:cxnSpLocks/>
          </p:cNvCxnSpPr>
          <p:nvPr/>
        </p:nvCxnSpPr>
        <p:spPr>
          <a:xfrm flipH="1">
            <a:off x="7250490" y="3647327"/>
            <a:ext cx="5915" cy="568256"/>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FD587E2-1E69-0374-FF85-741DDC2E042A}"/>
              </a:ext>
            </a:extLst>
          </p:cNvPr>
          <p:cNvCxnSpPr>
            <a:cxnSpLocks/>
          </p:cNvCxnSpPr>
          <p:nvPr/>
        </p:nvCxnSpPr>
        <p:spPr>
          <a:xfrm>
            <a:off x="9318396" y="5248772"/>
            <a:ext cx="890973"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B688EB-D454-DB0F-6525-4A11FD9848B3}"/>
              </a:ext>
            </a:extLst>
          </p:cNvPr>
          <p:cNvCxnSpPr>
            <a:cxnSpLocks/>
          </p:cNvCxnSpPr>
          <p:nvPr/>
        </p:nvCxnSpPr>
        <p:spPr>
          <a:xfrm flipV="1">
            <a:off x="10209369" y="4078840"/>
            <a:ext cx="0" cy="1169932"/>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8" name="Thought Bubble: Cloud 27">
            <a:extLst>
              <a:ext uri="{FF2B5EF4-FFF2-40B4-BE49-F238E27FC236}">
                <a16:creationId xmlns:a16="http://schemas.microsoft.com/office/drawing/2014/main" id="{AC8BD525-1219-B2C1-7E32-EF5D4EFC0FE7}"/>
              </a:ext>
            </a:extLst>
          </p:cNvPr>
          <p:cNvSpPr/>
          <p:nvPr/>
        </p:nvSpPr>
        <p:spPr>
          <a:xfrm>
            <a:off x="2985954" y="4860458"/>
            <a:ext cx="3186245" cy="2058796"/>
          </a:xfrm>
          <a:prstGeom prst="cloudCallout">
            <a:avLst>
              <a:gd name="adj1" fmla="val -57854"/>
              <a:gd name="adj2" fmla="val -5282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May not work, if Java is not on the server, or the version is wrong</a:t>
            </a:r>
          </a:p>
        </p:txBody>
      </p:sp>
    </p:spTree>
    <p:extLst>
      <p:ext uri="{BB962C8B-B14F-4D97-AF65-F5344CB8AC3E}">
        <p14:creationId xmlns:p14="http://schemas.microsoft.com/office/powerpoint/2010/main" val="2664303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191344-1098-F8F8-98FF-0D535070BFDF}"/>
              </a:ext>
            </a:extLst>
          </p:cNvPr>
          <p:cNvSpPr>
            <a:spLocks noGrp="1"/>
          </p:cNvSpPr>
          <p:nvPr>
            <p:ph type="title"/>
          </p:nvPr>
        </p:nvSpPr>
        <p:spPr/>
        <p:txBody>
          <a:bodyPr/>
          <a:lstStyle/>
          <a:p>
            <a:r>
              <a:rPr lang="en-IN" dirty="0"/>
              <a:t>What Happens When We Install Docker?</a:t>
            </a:r>
          </a:p>
        </p:txBody>
      </p:sp>
      <p:pic>
        <p:nvPicPr>
          <p:cNvPr id="17" name="Content Placeholder 16">
            <a:extLst>
              <a:ext uri="{FF2B5EF4-FFF2-40B4-BE49-F238E27FC236}">
                <a16:creationId xmlns:a16="http://schemas.microsoft.com/office/drawing/2014/main" id="{FF242EE0-8E48-9726-DA49-EA9ED2390D9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63720" y="4606987"/>
            <a:ext cx="2251013" cy="2251013"/>
          </a:xfrm>
        </p:spPr>
      </p:pic>
      <p:pic>
        <p:nvPicPr>
          <p:cNvPr id="19" name="Picture 18">
            <a:extLst>
              <a:ext uri="{FF2B5EF4-FFF2-40B4-BE49-F238E27FC236}">
                <a16:creationId xmlns:a16="http://schemas.microsoft.com/office/drawing/2014/main" id="{BA1C6ADF-B09D-3487-0E3C-A1A1EC95263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63720" y="3644427"/>
            <a:ext cx="1948665" cy="1096124"/>
          </a:xfrm>
          <a:prstGeom prst="rect">
            <a:avLst/>
          </a:prstGeom>
        </p:spPr>
      </p:pic>
      <p:pic>
        <p:nvPicPr>
          <p:cNvPr id="21" name="Content Placeholder 16">
            <a:extLst>
              <a:ext uri="{FF2B5EF4-FFF2-40B4-BE49-F238E27FC236}">
                <a16:creationId xmlns:a16="http://schemas.microsoft.com/office/drawing/2014/main" id="{D43B5FCD-02ED-6F2D-A8EE-40172D44749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36030" y="4606987"/>
            <a:ext cx="2251013" cy="2251013"/>
          </a:xfrm>
          <a:prstGeom prst="rect">
            <a:avLst/>
          </a:prstGeom>
        </p:spPr>
      </p:pic>
      <p:pic>
        <p:nvPicPr>
          <p:cNvPr id="22" name="Picture 21">
            <a:extLst>
              <a:ext uri="{FF2B5EF4-FFF2-40B4-BE49-F238E27FC236}">
                <a16:creationId xmlns:a16="http://schemas.microsoft.com/office/drawing/2014/main" id="{CE5F63F6-506F-435B-6134-52ED9F6490F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036030" y="3644427"/>
            <a:ext cx="1948665" cy="1096124"/>
          </a:xfrm>
          <a:prstGeom prst="rect">
            <a:avLst/>
          </a:prstGeom>
        </p:spPr>
      </p:pic>
      <p:sp>
        <p:nvSpPr>
          <p:cNvPr id="23" name="TextBox 22">
            <a:extLst>
              <a:ext uri="{FF2B5EF4-FFF2-40B4-BE49-F238E27FC236}">
                <a16:creationId xmlns:a16="http://schemas.microsoft.com/office/drawing/2014/main" id="{1881C7BF-8BE2-B46F-63B1-51B1C75C2D6C}"/>
              </a:ext>
            </a:extLst>
          </p:cNvPr>
          <p:cNvSpPr txBox="1"/>
          <p:nvPr/>
        </p:nvSpPr>
        <p:spPr>
          <a:xfrm>
            <a:off x="4036030" y="2978481"/>
            <a:ext cx="1948665" cy="369332"/>
          </a:xfrm>
          <a:prstGeom prst="rect">
            <a:avLst/>
          </a:prstGeom>
          <a:solidFill>
            <a:schemeClr val="accent4">
              <a:lumMod val="40000"/>
              <a:lumOff val="60000"/>
            </a:schemeClr>
          </a:solidFill>
        </p:spPr>
        <p:txBody>
          <a:bodyPr wrap="square" rtlCol="0">
            <a:spAutoFit/>
          </a:bodyPr>
          <a:lstStyle/>
          <a:p>
            <a:pPr algn="ctr"/>
            <a:r>
              <a:rPr lang="en-IN" b="1" dirty="0">
                <a:solidFill>
                  <a:schemeClr val="bg1"/>
                </a:solidFill>
              </a:rPr>
              <a:t>Docker</a:t>
            </a:r>
          </a:p>
        </p:txBody>
      </p:sp>
      <p:pic>
        <p:nvPicPr>
          <p:cNvPr id="25" name="Content Placeholder 16">
            <a:extLst>
              <a:ext uri="{FF2B5EF4-FFF2-40B4-BE49-F238E27FC236}">
                <a16:creationId xmlns:a16="http://schemas.microsoft.com/office/drawing/2014/main" id="{2439977C-03F4-FD45-5716-FB29307C3BF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808340" y="4473423"/>
            <a:ext cx="2251013" cy="2251013"/>
          </a:xfrm>
          <a:prstGeom prst="rect">
            <a:avLst/>
          </a:prstGeom>
        </p:spPr>
      </p:pic>
      <p:pic>
        <p:nvPicPr>
          <p:cNvPr id="26" name="Picture 25">
            <a:extLst>
              <a:ext uri="{FF2B5EF4-FFF2-40B4-BE49-F238E27FC236}">
                <a16:creationId xmlns:a16="http://schemas.microsoft.com/office/drawing/2014/main" id="{8F61A98F-668E-FD11-F123-3F34640AABD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808340" y="3510863"/>
            <a:ext cx="1948665" cy="1096124"/>
          </a:xfrm>
          <a:prstGeom prst="rect">
            <a:avLst/>
          </a:prstGeom>
        </p:spPr>
      </p:pic>
      <p:sp>
        <p:nvSpPr>
          <p:cNvPr id="27" name="TextBox 26">
            <a:extLst>
              <a:ext uri="{FF2B5EF4-FFF2-40B4-BE49-F238E27FC236}">
                <a16:creationId xmlns:a16="http://schemas.microsoft.com/office/drawing/2014/main" id="{8624D6F4-4520-EFC1-27B8-DBAA26E3FF19}"/>
              </a:ext>
            </a:extLst>
          </p:cNvPr>
          <p:cNvSpPr txBox="1"/>
          <p:nvPr/>
        </p:nvSpPr>
        <p:spPr>
          <a:xfrm>
            <a:off x="6808340" y="1557790"/>
            <a:ext cx="1948665" cy="1754326"/>
          </a:xfrm>
          <a:prstGeom prst="rect">
            <a:avLst/>
          </a:prstGeom>
          <a:solidFill>
            <a:schemeClr val="accent4">
              <a:lumMod val="40000"/>
              <a:lumOff val="60000"/>
            </a:schemeClr>
          </a:solidFill>
        </p:spPr>
        <p:txBody>
          <a:bodyPr wrap="square" rtlCol="0">
            <a:spAutoFit/>
          </a:bodyPr>
          <a:lstStyle/>
          <a:p>
            <a:pPr algn="ctr"/>
            <a:r>
              <a:rPr lang="en-IN" b="1" dirty="0">
                <a:solidFill>
                  <a:schemeClr val="bg1"/>
                </a:solidFill>
              </a:rPr>
              <a:t>Inside Docker</a:t>
            </a:r>
          </a:p>
          <a:p>
            <a:pPr algn="ctr"/>
            <a:endParaRPr lang="en-IN" b="1" dirty="0"/>
          </a:p>
          <a:p>
            <a:pPr algn="ctr"/>
            <a:endParaRPr lang="en-IN" b="1" dirty="0"/>
          </a:p>
          <a:p>
            <a:pPr algn="ctr"/>
            <a:endParaRPr lang="en-IN" b="1" dirty="0"/>
          </a:p>
          <a:p>
            <a:pPr algn="ctr"/>
            <a:endParaRPr lang="en-IN" b="1" dirty="0"/>
          </a:p>
          <a:p>
            <a:pPr algn="ctr"/>
            <a:endParaRPr lang="en-IN" b="1" dirty="0"/>
          </a:p>
        </p:txBody>
      </p:sp>
      <p:sp>
        <p:nvSpPr>
          <p:cNvPr id="28" name="TextBox 27">
            <a:extLst>
              <a:ext uri="{FF2B5EF4-FFF2-40B4-BE49-F238E27FC236}">
                <a16:creationId xmlns:a16="http://schemas.microsoft.com/office/drawing/2014/main" id="{F6EE8C90-FF34-CD07-ACAB-6FF6B09BB1FB}"/>
              </a:ext>
            </a:extLst>
          </p:cNvPr>
          <p:cNvSpPr txBox="1"/>
          <p:nvPr/>
        </p:nvSpPr>
        <p:spPr>
          <a:xfrm>
            <a:off x="7089162" y="2065621"/>
            <a:ext cx="1479479" cy="369332"/>
          </a:xfrm>
          <a:prstGeom prst="rect">
            <a:avLst/>
          </a:prstGeom>
          <a:solidFill>
            <a:schemeClr val="accent6">
              <a:lumMod val="75000"/>
            </a:schemeClr>
          </a:solidFill>
        </p:spPr>
        <p:txBody>
          <a:bodyPr wrap="square" rtlCol="0">
            <a:spAutoFit/>
          </a:bodyPr>
          <a:lstStyle/>
          <a:p>
            <a:pPr algn="ctr"/>
            <a:r>
              <a:rPr lang="en-IN" b="1" dirty="0">
                <a:solidFill>
                  <a:schemeClr val="bg1"/>
                </a:solidFill>
              </a:rPr>
              <a:t>VM Manager</a:t>
            </a:r>
          </a:p>
        </p:txBody>
      </p:sp>
      <p:sp>
        <p:nvSpPr>
          <p:cNvPr id="29" name="TextBox 28">
            <a:extLst>
              <a:ext uri="{FF2B5EF4-FFF2-40B4-BE49-F238E27FC236}">
                <a16:creationId xmlns:a16="http://schemas.microsoft.com/office/drawing/2014/main" id="{C01B7A25-70CD-95A2-4379-D072381193D8}"/>
              </a:ext>
            </a:extLst>
          </p:cNvPr>
          <p:cNvSpPr txBox="1"/>
          <p:nvPr/>
        </p:nvSpPr>
        <p:spPr>
          <a:xfrm>
            <a:off x="7042932" y="2609149"/>
            <a:ext cx="1479479" cy="369332"/>
          </a:xfrm>
          <a:prstGeom prst="rect">
            <a:avLst/>
          </a:prstGeom>
          <a:solidFill>
            <a:schemeClr val="accent2">
              <a:lumMod val="75000"/>
            </a:schemeClr>
          </a:solidFill>
        </p:spPr>
        <p:txBody>
          <a:bodyPr wrap="square" rtlCol="0">
            <a:spAutoFit/>
          </a:bodyPr>
          <a:lstStyle/>
          <a:p>
            <a:pPr algn="ctr"/>
            <a:r>
              <a:rPr lang="en-IN" b="1" dirty="0">
                <a:solidFill>
                  <a:schemeClr val="bg1"/>
                </a:solidFill>
              </a:rPr>
              <a:t>Linux Kernel</a:t>
            </a:r>
          </a:p>
        </p:txBody>
      </p:sp>
      <p:sp>
        <p:nvSpPr>
          <p:cNvPr id="30" name="TextBox 29">
            <a:extLst>
              <a:ext uri="{FF2B5EF4-FFF2-40B4-BE49-F238E27FC236}">
                <a16:creationId xmlns:a16="http://schemas.microsoft.com/office/drawing/2014/main" id="{B155B781-BDC2-CD60-0F45-8104073396A3}"/>
              </a:ext>
            </a:extLst>
          </p:cNvPr>
          <p:cNvSpPr txBox="1"/>
          <p:nvPr/>
        </p:nvSpPr>
        <p:spPr>
          <a:xfrm>
            <a:off x="9411986" y="2458208"/>
            <a:ext cx="1948665" cy="1404000"/>
          </a:xfrm>
          <a:prstGeom prst="rect">
            <a:avLst/>
          </a:prstGeom>
          <a:solidFill>
            <a:schemeClr val="accent4">
              <a:lumMod val="40000"/>
              <a:lumOff val="60000"/>
            </a:schemeClr>
          </a:solidFill>
        </p:spPr>
        <p:txBody>
          <a:bodyPr wrap="square" rtlCol="0">
            <a:spAutoFit/>
          </a:bodyPr>
          <a:lstStyle/>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p:txBody>
      </p:sp>
      <p:sp>
        <p:nvSpPr>
          <p:cNvPr id="31" name="TextBox 30">
            <a:extLst>
              <a:ext uri="{FF2B5EF4-FFF2-40B4-BE49-F238E27FC236}">
                <a16:creationId xmlns:a16="http://schemas.microsoft.com/office/drawing/2014/main" id="{46463515-423F-8C6E-F4D7-A537912BA9B2}"/>
              </a:ext>
            </a:extLst>
          </p:cNvPr>
          <p:cNvSpPr txBox="1"/>
          <p:nvPr/>
        </p:nvSpPr>
        <p:spPr>
          <a:xfrm>
            <a:off x="9692810" y="2745677"/>
            <a:ext cx="1479479" cy="369332"/>
          </a:xfrm>
          <a:prstGeom prst="rect">
            <a:avLst/>
          </a:prstGeom>
          <a:solidFill>
            <a:schemeClr val="accent6">
              <a:lumMod val="75000"/>
            </a:schemeClr>
          </a:solidFill>
        </p:spPr>
        <p:txBody>
          <a:bodyPr wrap="square" rtlCol="0">
            <a:spAutoFit/>
          </a:bodyPr>
          <a:lstStyle/>
          <a:p>
            <a:pPr algn="ctr"/>
            <a:r>
              <a:rPr lang="en-IN" b="1" dirty="0">
                <a:solidFill>
                  <a:schemeClr val="bg1"/>
                </a:solidFill>
              </a:rPr>
              <a:t>VM Manager</a:t>
            </a:r>
          </a:p>
        </p:txBody>
      </p:sp>
      <p:sp>
        <p:nvSpPr>
          <p:cNvPr id="32" name="TextBox 31">
            <a:extLst>
              <a:ext uri="{FF2B5EF4-FFF2-40B4-BE49-F238E27FC236}">
                <a16:creationId xmlns:a16="http://schemas.microsoft.com/office/drawing/2014/main" id="{6398E301-9562-40CF-D3FB-A7DA841C7E6A}"/>
              </a:ext>
            </a:extLst>
          </p:cNvPr>
          <p:cNvSpPr txBox="1"/>
          <p:nvPr/>
        </p:nvSpPr>
        <p:spPr>
          <a:xfrm>
            <a:off x="9646580" y="3289205"/>
            <a:ext cx="1479479" cy="369332"/>
          </a:xfrm>
          <a:prstGeom prst="rect">
            <a:avLst/>
          </a:prstGeom>
          <a:solidFill>
            <a:schemeClr val="accent2">
              <a:lumMod val="75000"/>
            </a:schemeClr>
          </a:solidFill>
        </p:spPr>
        <p:txBody>
          <a:bodyPr wrap="square" rtlCol="0">
            <a:spAutoFit/>
          </a:bodyPr>
          <a:lstStyle/>
          <a:p>
            <a:pPr algn="ctr"/>
            <a:r>
              <a:rPr lang="en-IN" b="1" dirty="0">
                <a:solidFill>
                  <a:schemeClr val="bg1"/>
                </a:solidFill>
              </a:rPr>
              <a:t>Linux Kernel</a:t>
            </a:r>
          </a:p>
        </p:txBody>
      </p:sp>
      <p:sp>
        <p:nvSpPr>
          <p:cNvPr id="33" name="TextBox 32">
            <a:extLst>
              <a:ext uri="{FF2B5EF4-FFF2-40B4-BE49-F238E27FC236}">
                <a16:creationId xmlns:a16="http://schemas.microsoft.com/office/drawing/2014/main" id="{8758FB42-904F-65C6-ECE1-26AD47F489AD}"/>
              </a:ext>
            </a:extLst>
          </p:cNvPr>
          <p:cNvSpPr txBox="1"/>
          <p:nvPr/>
        </p:nvSpPr>
        <p:spPr>
          <a:xfrm>
            <a:off x="9646580" y="4149677"/>
            <a:ext cx="1479479" cy="369332"/>
          </a:xfrm>
          <a:prstGeom prst="rect">
            <a:avLst/>
          </a:prstGeom>
          <a:solidFill>
            <a:srgbClr val="7030A0"/>
          </a:solidFill>
        </p:spPr>
        <p:txBody>
          <a:bodyPr wrap="square" rtlCol="0">
            <a:spAutoFit/>
          </a:bodyPr>
          <a:lstStyle/>
          <a:p>
            <a:pPr algn="ctr"/>
            <a:r>
              <a:rPr lang="en-IN" b="1" dirty="0"/>
              <a:t>Windows</a:t>
            </a:r>
          </a:p>
        </p:txBody>
      </p:sp>
      <p:pic>
        <p:nvPicPr>
          <p:cNvPr id="35" name="Content Placeholder 16">
            <a:extLst>
              <a:ext uri="{FF2B5EF4-FFF2-40B4-BE49-F238E27FC236}">
                <a16:creationId xmlns:a16="http://schemas.microsoft.com/office/drawing/2014/main" id="{EA641783-015E-4AC1-0E35-170C6BEAAF6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76877" y="4399792"/>
            <a:ext cx="2251013" cy="2251013"/>
          </a:xfrm>
          <a:prstGeom prst="rect">
            <a:avLst/>
          </a:prstGeom>
        </p:spPr>
      </p:pic>
      <p:sp>
        <p:nvSpPr>
          <p:cNvPr id="36" name="TextBox 35">
            <a:extLst>
              <a:ext uri="{FF2B5EF4-FFF2-40B4-BE49-F238E27FC236}">
                <a16:creationId xmlns:a16="http://schemas.microsoft.com/office/drawing/2014/main" id="{91F76F7A-0D90-899B-F997-FBAADB6D7A7E}"/>
              </a:ext>
            </a:extLst>
          </p:cNvPr>
          <p:cNvSpPr txBox="1"/>
          <p:nvPr/>
        </p:nvSpPr>
        <p:spPr>
          <a:xfrm>
            <a:off x="9376877" y="1528390"/>
            <a:ext cx="1948665" cy="369332"/>
          </a:xfrm>
          <a:prstGeom prst="rect">
            <a:avLst/>
          </a:prstGeom>
          <a:solidFill>
            <a:schemeClr val="accent1">
              <a:lumMod val="75000"/>
            </a:schemeClr>
          </a:solidFill>
        </p:spPr>
        <p:txBody>
          <a:bodyPr wrap="square" rtlCol="0">
            <a:spAutoFit/>
          </a:bodyPr>
          <a:lstStyle/>
          <a:p>
            <a:pPr algn="ctr"/>
            <a:r>
              <a:rPr lang="en-IN" b="1" dirty="0">
                <a:solidFill>
                  <a:schemeClr val="bg1"/>
                </a:solidFill>
              </a:rPr>
              <a:t>End result</a:t>
            </a:r>
          </a:p>
        </p:txBody>
      </p:sp>
      <p:sp>
        <p:nvSpPr>
          <p:cNvPr id="37" name="Arrow: Down 36">
            <a:extLst>
              <a:ext uri="{FF2B5EF4-FFF2-40B4-BE49-F238E27FC236}">
                <a16:creationId xmlns:a16="http://schemas.microsoft.com/office/drawing/2014/main" id="{50E8E9EE-D9FF-B1A1-0ACD-A60E2A98586A}"/>
              </a:ext>
            </a:extLst>
          </p:cNvPr>
          <p:cNvSpPr/>
          <p:nvPr/>
        </p:nvSpPr>
        <p:spPr>
          <a:xfrm>
            <a:off x="10207370" y="2008728"/>
            <a:ext cx="287677" cy="366322"/>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76565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ACB3-59ED-ABF3-8A83-F6FFF6E9550C}"/>
              </a:ext>
            </a:extLst>
          </p:cNvPr>
          <p:cNvSpPr>
            <a:spLocks noGrp="1"/>
          </p:cNvSpPr>
          <p:nvPr>
            <p:ph type="title"/>
          </p:nvPr>
        </p:nvSpPr>
        <p:spPr/>
        <p:txBody>
          <a:bodyPr/>
          <a:lstStyle/>
          <a:p>
            <a:r>
              <a:rPr lang="en-IN" dirty="0"/>
              <a:t>How to use Container Technology</a:t>
            </a:r>
          </a:p>
        </p:txBody>
      </p:sp>
      <p:sp>
        <p:nvSpPr>
          <p:cNvPr id="3" name="Content Placeholder 2">
            <a:extLst>
              <a:ext uri="{FF2B5EF4-FFF2-40B4-BE49-F238E27FC236}">
                <a16:creationId xmlns:a16="http://schemas.microsoft.com/office/drawing/2014/main" id="{1B177FC9-44EA-A93E-3F9C-C39CF2D7A3BD}"/>
              </a:ext>
            </a:extLst>
          </p:cNvPr>
          <p:cNvSpPr>
            <a:spLocks noGrp="1"/>
          </p:cNvSpPr>
          <p:nvPr>
            <p:ph idx="1"/>
          </p:nvPr>
        </p:nvSpPr>
        <p:spPr/>
        <p:txBody>
          <a:bodyPr/>
          <a:lstStyle/>
          <a:p>
            <a:r>
              <a:rPr lang="en-IN" dirty="0"/>
              <a:t>Developers develop and test code (e.g. </a:t>
            </a:r>
            <a:r>
              <a:rPr lang="en-IN" dirty="0" err="1"/>
              <a:t>bank.war</a:t>
            </a:r>
            <a:r>
              <a:rPr lang="en-IN" dirty="0"/>
              <a:t>)</a:t>
            </a:r>
          </a:p>
          <a:p>
            <a:r>
              <a:rPr lang="en-IN" dirty="0"/>
              <a:t>We </a:t>
            </a:r>
            <a:r>
              <a:rPr lang="en-IN" u="sng" dirty="0"/>
              <a:t>do not</a:t>
            </a:r>
            <a:r>
              <a:rPr lang="en-IN" dirty="0"/>
              <a:t> give the WAR file to the customer now </a:t>
            </a:r>
          </a:p>
          <a:p>
            <a:r>
              <a:rPr lang="en-IN" dirty="0"/>
              <a:t>We bundle all the dependencies of our WAR file with it: Java, MySQL, Tomcat, Spring Boot, MongoDB, …</a:t>
            </a:r>
          </a:p>
          <a:p>
            <a:endParaRPr lang="en-IN" dirty="0"/>
          </a:p>
          <a:p>
            <a:endParaRPr lang="en-IN" dirty="0"/>
          </a:p>
          <a:p>
            <a:endParaRPr lang="en-IN" dirty="0"/>
          </a:p>
          <a:p>
            <a:r>
              <a:rPr lang="en-IN" dirty="0"/>
              <a:t>How?</a:t>
            </a:r>
          </a:p>
        </p:txBody>
      </p:sp>
      <p:pic>
        <p:nvPicPr>
          <p:cNvPr id="1026" name="Picture 2" descr="War File Icon - Download in Glyph Style">
            <a:extLst>
              <a:ext uri="{FF2B5EF4-FFF2-40B4-BE49-F238E27FC236}">
                <a16:creationId xmlns:a16="http://schemas.microsoft.com/office/drawing/2014/main" id="{17289B60-4DE5-FD88-281A-40F8E4BCE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5716" y="1543399"/>
            <a:ext cx="796499" cy="7964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logo and symbol, meaning, history, PNG">
            <a:extLst>
              <a:ext uri="{FF2B5EF4-FFF2-40B4-BE49-F238E27FC236}">
                <a16:creationId xmlns:a16="http://schemas.microsoft.com/office/drawing/2014/main" id="{06886E38-823C-3654-1F27-010F43E8F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10" y="3866648"/>
            <a:ext cx="1337681" cy="8336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sted MySQL - Amazon RDS for MySQL - AWS">
            <a:extLst>
              <a:ext uri="{FF2B5EF4-FFF2-40B4-BE49-F238E27FC236}">
                <a16:creationId xmlns:a16="http://schemas.microsoft.com/office/drawing/2014/main" id="{745AD158-3697-AEE8-1969-826BB0C70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3208" y="3841581"/>
            <a:ext cx="1615608" cy="8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pache Tomcat - Wikipedia">
            <a:extLst>
              <a:ext uri="{FF2B5EF4-FFF2-40B4-BE49-F238E27FC236}">
                <a16:creationId xmlns:a16="http://schemas.microsoft.com/office/drawing/2014/main" id="{B11E967A-86AD-EF17-05A9-7301B088D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7291" y="3676429"/>
            <a:ext cx="1704805" cy="12067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ring Boot Tutorial">
            <a:extLst>
              <a:ext uri="{FF2B5EF4-FFF2-40B4-BE49-F238E27FC236}">
                <a16:creationId xmlns:a16="http://schemas.microsoft.com/office/drawing/2014/main" id="{B9183804-69CB-D0CD-18AD-8FA19DBF83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70571" y="3841581"/>
            <a:ext cx="2119429" cy="11144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p 8 MongoDB GUI Tools to Use in 2023">
            <a:extLst>
              <a:ext uri="{FF2B5EF4-FFF2-40B4-BE49-F238E27FC236}">
                <a16:creationId xmlns:a16="http://schemas.microsoft.com/office/drawing/2014/main" id="{251A2823-1CA0-A131-3C0D-7C2C7A1A06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59530" y="3431199"/>
            <a:ext cx="2119429" cy="169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0618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ACB3-59ED-ABF3-8A83-F6FFF6E9550C}"/>
              </a:ext>
            </a:extLst>
          </p:cNvPr>
          <p:cNvSpPr>
            <a:spLocks noGrp="1"/>
          </p:cNvSpPr>
          <p:nvPr>
            <p:ph type="title"/>
          </p:nvPr>
        </p:nvSpPr>
        <p:spPr/>
        <p:txBody>
          <a:bodyPr/>
          <a:lstStyle/>
          <a:p>
            <a:r>
              <a:rPr lang="en-IN" dirty="0"/>
              <a:t>How to use Container Technology</a:t>
            </a:r>
          </a:p>
        </p:txBody>
      </p:sp>
      <p:sp>
        <p:nvSpPr>
          <p:cNvPr id="3" name="Content Placeholder 2">
            <a:extLst>
              <a:ext uri="{FF2B5EF4-FFF2-40B4-BE49-F238E27FC236}">
                <a16:creationId xmlns:a16="http://schemas.microsoft.com/office/drawing/2014/main" id="{1B177FC9-44EA-A93E-3F9C-C39CF2D7A3BD}"/>
              </a:ext>
            </a:extLst>
          </p:cNvPr>
          <p:cNvSpPr>
            <a:spLocks noGrp="1"/>
          </p:cNvSpPr>
          <p:nvPr>
            <p:ph idx="1"/>
          </p:nvPr>
        </p:nvSpPr>
        <p:spPr/>
        <p:txBody>
          <a:bodyPr/>
          <a:lstStyle/>
          <a:p>
            <a:r>
              <a:rPr lang="en-IN" dirty="0"/>
              <a:t>Create a Docker Image (</a:t>
            </a:r>
            <a:r>
              <a:rPr lang="en-IN" b="1" dirty="0"/>
              <a:t>docker build</a:t>
            </a:r>
            <a:r>
              <a:rPr lang="en-IN" dirty="0"/>
              <a:t> command)</a:t>
            </a:r>
          </a:p>
        </p:txBody>
      </p:sp>
      <p:pic>
        <p:nvPicPr>
          <p:cNvPr id="1026" name="Picture 2" descr="War File Icon - Download in Glyph Style">
            <a:extLst>
              <a:ext uri="{FF2B5EF4-FFF2-40B4-BE49-F238E27FC236}">
                <a16:creationId xmlns:a16="http://schemas.microsoft.com/office/drawing/2014/main" id="{17289B60-4DE5-FD88-281A-40F8E4BCE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997" y="2556641"/>
            <a:ext cx="796499" cy="7964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logo and symbol, meaning, history, PNG">
            <a:extLst>
              <a:ext uri="{FF2B5EF4-FFF2-40B4-BE49-F238E27FC236}">
                <a16:creationId xmlns:a16="http://schemas.microsoft.com/office/drawing/2014/main" id="{06886E38-823C-3654-1F27-010F43E8F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960" y="2477280"/>
            <a:ext cx="1337681" cy="8336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sted MySQL - Amazon RDS for MySQL - AWS">
            <a:extLst>
              <a:ext uri="{FF2B5EF4-FFF2-40B4-BE49-F238E27FC236}">
                <a16:creationId xmlns:a16="http://schemas.microsoft.com/office/drawing/2014/main" id="{745AD158-3697-AEE8-1969-826BB0C70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974" y="3547467"/>
            <a:ext cx="1615608" cy="8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pache Tomcat - Wikipedia">
            <a:extLst>
              <a:ext uri="{FF2B5EF4-FFF2-40B4-BE49-F238E27FC236}">
                <a16:creationId xmlns:a16="http://schemas.microsoft.com/office/drawing/2014/main" id="{B11E967A-86AD-EF17-05A9-7301B088D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224" y="3463010"/>
            <a:ext cx="1704805" cy="12067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ring Boot Tutorial">
            <a:extLst>
              <a:ext uri="{FF2B5EF4-FFF2-40B4-BE49-F238E27FC236}">
                <a16:creationId xmlns:a16="http://schemas.microsoft.com/office/drawing/2014/main" id="{B9183804-69CB-D0CD-18AD-8FA19DBF83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609" y="4840978"/>
            <a:ext cx="1941852" cy="10210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p 8 MongoDB GUI Tools to Use in 2023">
            <a:extLst>
              <a:ext uri="{FF2B5EF4-FFF2-40B4-BE49-F238E27FC236}">
                <a16:creationId xmlns:a16="http://schemas.microsoft.com/office/drawing/2014/main" id="{251A2823-1CA0-A131-3C0D-7C2C7A1A06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4224" y="4665412"/>
            <a:ext cx="1704805" cy="13652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83277B-B254-6AE4-BDB3-59DDFB82FF2A}"/>
              </a:ext>
            </a:extLst>
          </p:cNvPr>
          <p:cNvSpPr txBox="1"/>
          <p:nvPr/>
        </p:nvSpPr>
        <p:spPr>
          <a:xfrm>
            <a:off x="591015" y="2308873"/>
            <a:ext cx="4817326" cy="4401205"/>
          </a:xfrm>
          <a:prstGeom prst="rect">
            <a:avLst/>
          </a:prstGeom>
          <a:solidFill>
            <a:srgbClr val="7030A0">
              <a:alpha val="20000"/>
            </a:srgbClr>
          </a:solidFill>
          <a:ln w="25400">
            <a:solidFill>
              <a:schemeClr val="accent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sz="2800" b="1" dirty="0">
                <a:solidFill>
                  <a:srgbClr val="FF0000"/>
                </a:solidFill>
              </a:rPr>
              <a:t>Docker Image</a:t>
            </a:r>
          </a:p>
        </p:txBody>
      </p:sp>
      <p:sp>
        <p:nvSpPr>
          <p:cNvPr id="5" name="Arrow: Striped Right 4">
            <a:extLst>
              <a:ext uri="{FF2B5EF4-FFF2-40B4-BE49-F238E27FC236}">
                <a16:creationId xmlns:a16="http://schemas.microsoft.com/office/drawing/2014/main" id="{8B6EEE3C-CC62-B9A3-141E-9A13C1E15121}"/>
              </a:ext>
            </a:extLst>
          </p:cNvPr>
          <p:cNvSpPr/>
          <p:nvPr/>
        </p:nvSpPr>
        <p:spPr>
          <a:xfrm>
            <a:off x="6096000" y="3891776"/>
            <a:ext cx="1141141" cy="773636"/>
          </a:xfrm>
          <a:prstGeom prst="striped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37025EC-4365-603D-B0F6-A879C081117D}"/>
              </a:ext>
            </a:extLst>
          </p:cNvPr>
          <p:cNvSpPr txBox="1"/>
          <p:nvPr/>
        </p:nvSpPr>
        <p:spPr>
          <a:xfrm>
            <a:off x="7783550" y="3658977"/>
            <a:ext cx="2787805" cy="1200329"/>
          </a:xfrm>
          <a:prstGeom prst="rect">
            <a:avLst/>
          </a:prstGeom>
          <a:solidFill>
            <a:schemeClr val="accent4">
              <a:lumMod val="60000"/>
              <a:lumOff val="40000"/>
            </a:schemeClr>
          </a:solidFill>
        </p:spPr>
        <p:txBody>
          <a:bodyPr wrap="square" rtlCol="0">
            <a:spAutoFit/>
          </a:bodyPr>
          <a:lstStyle/>
          <a:p>
            <a:r>
              <a:rPr lang="en-IN" b="1" dirty="0">
                <a:solidFill>
                  <a:schemeClr val="accent1">
                    <a:lumMod val="50000"/>
                  </a:schemeClr>
                </a:solidFill>
              </a:rPr>
              <a:t>Take anywhere and run – it will always work and will always produce consistent output</a:t>
            </a:r>
          </a:p>
        </p:txBody>
      </p:sp>
    </p:spTree>
    <p:extLst>
      <p:ext uri="{BB962C8B-B14F-4D97-AF65-F5344CB8AC3E}">
        <p14:creationId xmlns:p14="http://schemas.microsoft.com/office/powerpoint/2010/main" val="127028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3ACB3-59ED-ABF3-8A83-F6FFF6E9550C}"/>
              </a:ext>
            </a:extLst>
          </p:cNvPr>
          <p:cNvSpPr>
            <a:spLocks noGrp="1"/>
          </p:cNvSpPr>
          <p:nvPr>
            <p:ph type="title"/>
          </p:nvPr>
        </p:nvSpPr>
        <p:spPr/>
        <p:txBody>
          <a:bodyPr/>
          <a:lstStyle/>
          <a:p>
            <a:r>
              <a:rPr lang="en-IN" dirty="0"/>
              <a:t>How to use Container Technology</a:t>
            </a:r>
          </a:p>
        </p:txBody>
      </p:sp>
      <p:sp>
        <p:nvSpPr>
          <p:cNvPr id="3" name="Content Placeholder 2">
            <a:extLst>
              <a:ext uri="{FF2B5EF4-FFF2-40B4-BE49-F238E27FC236}">
                <a16:creationId xmlns:a16="http://schemas.microsoft.com/office/drawing/2014/main" id="{1B177FC9-44EA-A93E-3F9C-C39CF2D7A3BD}"/>
              </a:ext>
            </a:extLst>
          </p:cNvPr>
          <p:cNvSpPr>
            <a:spLocks noGrp="1"/>
          </p:cNvSpPr>
          <p:nvPr>
            <p:ph idx="1"/>
          </p:nvPr>
        </p:nvSpPr>
        <p:spPr/>
        <p:txBody>
          <a:bodyPr/>
          <a:lstStyle/>
          <a:p>
            <a:r>
              <a:rPr lang="en-IN" dirty="0"/>
              <a:t>Execute the </a:t>
            </a:r>
            <a:r>
              <a:rPr lang="en-IN" i="1" dirty="0"/>
              <a:t>built</a:t>
            </a:r>
            <a:r>
              <a:rPr lang="en-IN" dirty="0"/>
              <a:t> Docker Image (</a:t>
            </a:r>
            <a:r>
              <a:rPr lang="en-IN" b="1" dirty="0"/>
              <a:t>docker run </a:t>
            </a:r>
            <a:r>
              <a:rPr lang="en-IN" dirty="0"/>
              <a:t>command)</a:t>
            </a:r>
          </a:p>
        </p:txBody>
      </p:sp>
      <p:pic>
        <p:nvPicPr>
          <p:cNvPr id="1026" name="Picture 2" descr="War File Icon - Download in Glyph Style">
            <a:extLst>
              <a:ext uri="{FF2B5EF4-FFF2-40B4-BE49-F238E27FC236}">
                <a16:creationId xmlns:a16="http://schemas.microsoft.com/office/drawing/2014/main" id="{17289B60-4DE5-FD88-281A-40F8E4BCE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997" y="2556641"/>
            <a:ext cx="796499" cy="7964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 logo and symbol, meaning, history, PNG">
            <a:extLst>
              <a:ext uri="{FF2B5EF4-FFF2-40B4-BE49-F238E27FC236}">
                <a16:creationId xmlns:a16="http://schemas.microsoft.com/office/drawing/2014/main" id="{06886E38-823C-3654-1F27-010F43E8FA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960" y="2477280"/>
            <a:ext cx="1337681" cy="8336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sted MySQL - Amazon RDS for MySQL - AWS">
            <a:extLst>
              <a:ext uri="{FF2B5EF4-FFF2-40B4-BE49-F238E27FC236}">
                <a16:creationId xmlns:a16="http://schemas.microsoft.com/office/drawing/2014/main" id="{745AD158-3697-AEE8-1969-826BB0C70A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0974" y="3547467"/>
            <a:ext cx="1615608" cy="83369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pache Tomcat - Wikipedia">
            <a:extLst>
              <a:ext uri="{FF2B5EF4-FFF2-40B4-BE49-F238E27FC236}">
                <a16:creationId xmlns:a16="http://schemas.microsoft.com/office/drawing/2014/main" id="{B11E967A-86AD-EF17-05A9-7301B088D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4224" y="3463010"/>
            <a:ext cx="1704805" cy="12067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pring Boot Tutorial">
            <a:extLst>
              <a:ext uri="{FF2B5EF4-FFF2-40B4-BE49-F238E27FC236}">
                <a16:creationId xmlns:a16="http://schemas.microsoft.com/office/drawing/2014/main" id="{B9183804-69CB-D0CD-18AD-8FA19DBF83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609" y="4840978"/>
            <a:ext cx="1941852" cy="102103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Top 8 MongoDB GUI Tools to Use in 2023">
            <a:extLst>
              <a:ext uri="{FF2B5EF4-FFF2-40B4-BE49-F238E27FC236}">
                <a16:creationId xmlns:a16="http://schemas.microsoft.com/office/drawing/2014/main" id="{251A2823-1CA0-A131-3C0D-7C2C7A1A06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4224" y="4665412"/>
            <a:ext cx="1704805" cy="13652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383277B-B254-6AE4-BDB3-59DDFB82FF2A}"/>
              </a:ext>
            </a:extLst>
          </p:cNvPr>
          <p:cNvSpPr txBox="1"/>
          <p:nvPr/>
        </p:nvSpPr>
        <p:spPr>
          <a:xfrm>
            <a:off x="591015" y="2308873"/>
            <a:ext cx="4817326" cy="4401205"/>
          </a:xfrm>
          <a:prstGeom prst="rect">
            <a:avLst/>
          </a:prstGeom>
          <a:solidFill>
            <a:srgbClr val="7030A0">
              <a:alpha val="20000"/>
            </a:srgbClr>
          </a:solidFill>
          <a:ln w="25400">
            <a:solidFill>
              <a:schemeClr val="accent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sz="2800" b="1" dirty="0">
                <a:solidFill>
                  <a:srgbClr val="FF0000"/>
                </a:solidFill>
              </a:rPr>
              <a:t>Docker Image</a:t>
            </a:r>
          </a:p>
        </p:txBody>
      </p:sp>
      <p:sp>
        <p:nvSpPr>
          <p:cNvPr id="5" name="Arrow: Striped Right 4">
            <a:extLst>
              <a:ext uri="{FF2B5EF4-FFF2-40B4-BE49-F238E27FC236}">
                <a16:creationId xmlns:a16="http://schemas.microsoft.com/office/drawing/2014/main" id="{8B6EEE3C-CC62-B9A3-141E-9A13C1E15121}"/>
              </a:ext>
            </a:extLst>
          </p:cNvPr>
          <p:cNvSpPr/>
          <p:nvPr/>
        </p:nvSpPr>
        <p:spPr>
          <a:xfrm>
            <a:off x="5553478" y="3891776"/>
            <a:ext cx="1141141" cy="773636"/>
          </a:xfrm>
          <a:prstGeom prst="stripedRight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descr="War File Icon - Download in Glyph Style">
            <a:extLst>
              <a:ext uri="{FF2B5EF4-FFF2-40B4-BE49-F238E27FC236}">
                <a16:creationId xmlns:a16="http://schemas.microsoft.com/office/drawing/2014/main" id="{D94A198D-4120-F085-9EE3-2B51FF2CE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3188" y="2524897"/>
            <a:ext cx="796499" cy="7964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Java logo and symbol, meaning, history, PNG">
            <a:extLst>
              <a:ext uri="{FF2B5EF4-FFF2-40B4-BE49-F238E27FC236}">
                <a16:creationId xmlns:a16="http://schemas.microsoft.com/office/drawing/2014/main" id="{4D3F6207-BB30-1DDF-87EE-F01DC1DEF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9151" y="2445536"/>
            <a:ext cx="1337681" cy="8336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osted MySQL - Amazon RDS for MySQL - AWS">
            <a:extLst>
              <a:ext uri="{FF2B5EF4-FFF2-40B4-BE49-F238E27FC236}">
                <a16:creationId xmlns:a16="http://schemas.microsoft.com/office/drawing/2014/main" id="{07EBFECE-E9E4-21BE-93AA-C629184679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165" y="3515723"/>
            <a:ext cx="1615608" cy="8336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Apache Tomcat - Wikipedia">
            <a:extLst>
              <a:ext uri="{FF2B5EF4-FFF2-40B4-BE49-F238E27FC236}">
                <a16:creationId xmlns:a16="http://schemas.microsoft.com/office/drawing/2014/main" id="{512C0973-022B-5E27-58BD-EEC9B3837F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69415" y="3431266"/>
            <a:ext cx="1704805" cy="120677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Spring Boot Tutorial">
            <a:extLst>
              <a:ext uri="{FF2B5EF4-FFF2-40B4-BE49-F238E27FC236}">
                <a16:creationId xmlns:a16="http://schemas.microsoft.com/office/drawing/2014/main" id="{6D63578B-6D60-E9F9-B0DA-3B0ED3D304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8800" y="4809234"/>
            <a:ext cx="1941852" cy="10210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Top 8 MongoDB GUI Tools to Use in 2023">
            <a:extLst>
              <a:ext uri="{FF2B5EF4-FFF2-40B4-BE49-F238E27FC236}">
                <a16:creationId xmlns:a16="http://schemas.microsoft.com/office/drawing/2014/main" id="{9153F90D-2BD4-610C-F28C-6BC566CD88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69415" y="4633668"/>
            <a:ext cx="1704805" cy="13652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A027330-9BA6-23D1-56C5-F67771509094}"/>
              </a:ext>
            </a:extLst>
          </p:cNvPr>
          <p:cNvSpPr txBox="1"/>
          <p:nvPr/>
        </p:nvSpPr>
        <p:spPr>
          <a:xfrm>
            <a:off x="6806206" y="2277129"/>
            <a:ext cx="4817326" cy="4401205"/>
          </a:xfrm>
          <a:prstGeom prst="rect">
            <a:avLst/>
          </a:prstGeom>
          <a:solidFill>
            <a:srgbClr val="FFFF00">
              <a:alpha val="20000"/>
            </a:srgbClr>
          </a:solidFill>
          <a:ln w="25400">
            <a:solidFill>
              <a:schemeClr val="accent1"/>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sz="2800" b="1" dirty="0">
                <a:solidFill>
                  <a:srgbClr val="FF0000"/>
                </a:solidFill>
              </a:rPr>
              <a:t>Docker Container</a:t>
            </a:r>
          </a:p>
        </p:txBody>
      </p:sp>
    </p:spTree>
    <p:extLst>
      <p:ext uri="{BB962C8B-B14F-4D97-AF65-F5344CB8AC3E}">
        <p14:creationId xmlns:p14="http://schemas.microsoft.com/office/powerpoint/2010/main" val="1843046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E466-B6E4-AAF1-74CD-F8C0BCF73D28}"/>
              </a:ext>
            </a:extLst>
          </p:cNvPr>
          <p:cNvSpPr>
            <a:spLocks noGrp="1"/>
          </p:cNvSpPr>
          <p:nvPr>
            <p:ph type="title"/>
          </p:nvPr>
        </p:nvSpPr>
        <p:spPr/>
        <p:txBody>
          <a:bodyPr/>
          <a:lstStyle/>
          <a:p>
            <a:r>
              <a:rPr lang="en-US" dirty="0"/>
              <a:t>What happens when we use </a:t>
            </a:r>
            <a:r>
              <a:rPr lang="en-US" b="1" dirty="0"/>
              <a:t>docker run</a:t>
            </a:r>
            <a:r>
              <a:rPr lang="en-US" dirty="0"/>
              <a:t>?</a:t>
            </a:r>
          </a:p>
        </p:txBody>
      </p:sp>
      <p:sp>
        <p:nvSpPr>
          <p:cNvPr id="3" name="Content Placeholder 2">
            <a:extLst>
              <a:ext uri="{FF2B5EF4-FFF2-40B4-BE49-F238E27FC236}">
                <a16:creationId xmlns:a16="http://schemas.microsoft.com/office/drawing/2014/main" id="{7C69C9E1-B634-07DF-080D-F830590FA72B}"/>
              </a:ext>
            </a:extLst>
          </p:cNvPr>
          <p:cNvSpPr>
            <a:spLocks noGrp="1"/>
          </p:cNvSpPr>
          <p:nvPr>
            <p:ph idx="1"/>
          </p:nvPr>
        </p:nvSpPr>
        <p:spPr/>
        <p:txBody>
          <a:bodyPr/>
          <a:lstStyle/>
          <a:p>
            <a:r>
              <a:rPr lang="en-US" dirty="0"/>
              <a:t>Docker looks for the specified image in the local cache, and if found, tries to run a container from it</a:t>
            </a:r>
          </a:p>
          <a:p>
            <a:r>
              <a:rPr lang="en-US" dirty="0"/>
              <a:t>If it cannot find the image locally, it automatically searches for it in the remote repository (Docker Hub)</a:t>
            </a:r>
          </a:p>
          <a:p>
            <a:r>
              <a:rPr lang="en-US" dirty="0"/>
              <a:t>If it finds it in the remote depository, it downloads it, creates a container using that image, and runs it</a:t>
            </a:r>
          </a:p>
        </p:txBody>
      </p:sp>
    </p:spTree>
    <p:extLst>
      <p:ext uri="{BB962C8B-B14F-4D97-AF65-F5344CB8AC3E}">
        <p14:creationId xmlns:p14="http://schemas.microsoft.com/office/powerpoint/2010/main" val="4011380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BA918A-EF02-598F-AB77-B989C4EE957C}"/>
              </a:ext>
            </a:extLst>
          </p:cNvPr>
          <p:cNvSpPr>
            <a:spLocks noGrp="1"/>
          </p:cNvSpPr>
          <p:nvPr>
            <p:ph type="title"/>
          </p:nvPr>
        </p:nvSpPr>
        <p:spPr/>
        <p:txBody>
          <a:bodyPr/>
          <a:lstStyle/>
          <a:p>
            <a:r>
              <a:rPr lang="en-IN" dirty="0"/>
              <a:t>Docker Installation on Windows</a:t>
            </a:r>
          </a:p>
        </p:txBody>
      </p:sp>
      <p:sp>
        <p:nvSpPr>
          <p:cNvPr id="5" name="Content Placeholder 4">
            <a:extLst>
              <a:ext uri="{FF2B5EF4-FFF2-40B4-BE49-F238E27FC236}">
                <a16:creationId xmlns:a16="http://schemas.microsoft.com/office/drawing/2014/main" id="{708CB2E3-5FD1-FD24-DCBE-9F602978BFF9}"/>
              </a:ext>
            </a:extLst>
          </p:cNvPr>
          <p:cNvSpPr>
            <a:spLocks noGrp="1"/>
          </p:cNvSpPr>
          <p:nvPr>
            <p:ph idx="1"/>
          </p:nvPr>
        </p:nvSpPr>
        <p:spPr/>
        <p:txBody>
          <a:bodyPr/>
          <a:lstStyle/>
          <a:p>
            <a:r>
              <a:rPr lang="en-IN" dirty="0"/>
              <a:t>Search for ‘Turn Windows Features on or off’</a:t>
            </a:r>
          </a:p>
          <a:p>
            <a:r>
              <a:rPr lang="en-IN" dirty="0"/>
              <a:t>Then check the checkboxes, if required and restart</a:t>
            </a:r>
          </a:p>
        </p:txBody>
      </p:sp>
      <p:pic>
        <p:nvPicPr>
          <p:cNvPr id="7" name="Picture 6">
            <a:extLst>
              <a:ext uri="{FF2B5EF4-FFF2-40B4-BE49-F238E27FC236}">
                <a16:creationId xmlns:a16="http://schemas.microsoft.com/office/drawing/2014/main" id="{D0AB6D1C-E343-7C0C-E20B-A85279332909}"/>
              </a:ext>
            </a:extLst>
          </p:cNvPr>
          <p:cNvPicPr>
            <a:picLocks noChangeAspect="1"/>
          </p:cNvPicPr>
          <p:nvPr/>
        </p:nvPicPr>
        <p:blipFill>
          <a:blip r:embed="rId2"/>
          <a:stretch>
            <a:fillRect/>
          </a:stretch>
        </p:blipFill>
        <p:spPr>
          <a:xfrm>
            <a:off x="6235693" y="2781841"/>
            <a:ext cx="4426177" cy="3924502"/>
          </a:xfrm>
          <a:prstGeom prst="rect">
            <a:avLst/>
          </a:prstGeom>
        </p:spPr>
      </p:pic>
    </p:spTree>
    <p:extLst>
      <p:ext uri="{BB962C8B-B14F-4D97-AF65-F5344CB8AC3E}">
        <p14:creationId xmlns:p14="http://schemas.microsoft.com/office/powerpoint/2010/main" val="98677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A221-CA62-6EE8-13C8-879BF096A959}"/>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C3CB4545-EE87-5C82-CF21-FB640EE1D5ED}"/>
              </a:ext>
            </a:extLst>
          </p:cNvPr>
          <p:cNvSpPr>
            <a:spLocks noGrp="1"/>
          </p:cNvSpPr>
          <p:nvPr>
            <p:ph idx="1"/>
          </p:nvPr>
        </p:nvSpPr>
        <p:spPr/>
        <p:txBody>
          <a:bodyPr/>
          <a:lstStyle/>
          <a:p>
            <a:r>
              <a:rPr lang="en-US" dirty="0"/>
              <a:t>Create HelloWorld.java in any directory:</a:t>
            </a:r>
          </a:p>
          <a:p>
            <a:r>
              <a:rPr lang="en-US" dirty="0"/>
              <a:t>public class HelloWorld {</a:t>
            </a:r>
          </a:p>
          <a:p>
            <a:r>
              <a:rPr lang="en-US" dirty="0"/>
              <a:t>    public static void main(String[] </a:t>
            </a:r>
            <a:r>
              <a:rPr lang="en-US" dirty="0" err="1"/>
              <a:t>args</a:t>
            </a:r>
            <a:r>
              <a:rPr lang="en-US" dirty="0"/>
              <a:t>) {</a:t>
            </a:r>
          </a:p>
          <a:p>
            <a:r>
              <a:rPr lang="en-US" dirty="0"/>
              <a:t>        </a:t>
            </a:r>
            <a:r>
              <a:rPr lang="en-US" dirty="0" err="1"/>
              <a:t>System.out.println</a:t>
            </a:r>
            <a:r>
              <a:rPr lang="en-US" dirty="0"/>
              <a:t>("Hello, World!"); </a:t>
            </a:r>
          </a:p>
          <a:p>
            <a:r>
              <a:rPr lang="en-US" dirty="0"/>
              <a:t>    }</a:t>
            </a:r>
          </a:p>
          <a:p>
            <a:r>
              <a:rPr lang="en-US" dirty="0"/>
              <a:t>}</a:t>
            </a:r>
          </a:p>
        </p:txBody>
      </p:sp>
    </p:spTree>
    <p:extLst>
      <p:ext uri="{BB962C8B-B14F-4D97-AF65-F5344CB8AC3E}">
        <p14:creationId xmlns:p14="http://schemas.microsoft.com/office/powerpoint/2010/main" val="4215277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E88E8BC-BC0E-5BE1-B0E2-2A47D8D34B2F}"/>
              </a:ext>
            </a:extLst>
          </p:cNvPr>
          <p:cNvSpPr>
            <a:spLocks noGrp="1"/>
          </p:cNvSpPr>
          <p:nvPr>
            <p:ph type="title"/>
          </p:nvPr>
        </p:nvSpPr>
        <p:spPr/>
        <p:txBody>
          <a:bodyPr/>
          <a:lstStyle/>
          <a:p>
            <a:r>
              <a:rPr lang="en-IN" dirty="0"/>
              <a:t>Docker Installation – 1</a:t>
            </a:r>
          </a:p>
        </p:txBody>
      </p:sp>
      <p:sp>
        <p:nvSpPr>
          <p:cNvPr id="5" name="Content Placeholder 4">
            <a:extLst>
              <a:ext uri="{FF2B5EF4-FFF2-40B4-BE49-F238E27FC236}">
                <a16:creationId xmlns:a16="http://schemas.microsoft.com/office/drawing/2014/main" id="{F9B5083C-6E04-CCDD-D3A2-5437E7381853}"/>
              </a:ext>
            </a:extLst>
          </p:cNvPr>
          <p:cNvSpPr>
            <a:spLocks noGrp="1"/>
          </p:cNvSpPr>
          <p:nvPr>
            <p:ph idx="1"/>
          </p:nvPr>
        </p:nvSpPr>
        <p:spPr/>
        <p:txBody>
          <a:bodyPr/>
          <a:lstStyle/>
          <a:p>
            <a:r>
              <a:rPr lang="en-IN" dirty="0"/>
              <a:t>Install: </a:t>
            </a:r>
            <a:r>
              <a:rPr lang="en-IN" dirty="0">
                <a:hlinkClick r:id="rId2"/>
              </a:rPr>
              <a:t>https://docs.docker.com/desktop/windows/install/</a:t>
            </a:r>
            <a:endParaRPr lang="en-IN" dirty="0"/>
          </a:p>
          <a:p>
            <a:pPr marL="0" indent="0">
              <a:buNone/>
            </a:pPr>
            <a:r>
              <a:rPr lang="en-IN" dirty="0"/>
              <a:t>  (Docker Desktop is actually a hidden VM containing Linux)</a:t>
            </a:r>
          </a:p>
          <a:p>
            <a:r>
              <a:rPr lang="en-IN" dirty="0"/>
              <a:t>If you get this error: ‘</a:t>
            </a:r>
            <a:r>
              <a:rPr lang="en-US" b="0" i="0" u="none" strike="noStrike" dirty="0">
                <a:solidFill>
                  <a:srgbClr val="232629"/>
                </a:solidFill>
                <a:effectLst/>
                <a:latin typeface="var(--theme-post-title-font-family)"/>
                <a:hlinkClick r:id="rId3"/>
              </a:rPr>
              <a:t>Docker WSL 2 installation is incomplete</a:t>
            </a:r>
            <a:r>
              <a:rPr lang="en-IN" dirty="0"/>
              <a:t>’</a:t>
            </a:r>
          </a:p>
          <a:p>
            <a:pPr lvl="1"/>
            <a:r>
              <a:rPr lang="en-IN" dirty="0"/>
              <a:t>Download the package (Step 4 in the link): </a:t>
            </a:r>
            <a:r>
              <a:rPr lang="en-IN" dirty="0">
                <a:hlinkClick r:id="rId4"/>
              </a:rPr>
              <a:t>https://docs.microsoft.com/en-us/windows/wsl/install-manual#step-4---download-the-linux-kernel-update-package</a:t>
            </a:r>
            <a:endParaRPr lang="en-IN" dirty="0"/>
          </a:p>
          <a:p>
            <a:pPr lvl="1"/>
            <a:r>
              <a:rPr lang="en-IN" dirty="0"/>
              <a:t>Restart docker</a:t>
            </a:r>
          </a:p>
          <a:p>
            <a:endParaRPr lang="en-IN" dirty="0"/>
          </a:p>
          <a:p>
            <a:endParaRPr lang="en-IN" dirty="0"/>
          </a:p>
          <a:p>
            <a:endParaRPr lang="en-IN" dirty="0"/>
          </a:p>
          <a:p>
            <a:endParaRPr lang="en-IN" dirty="0"/>
          </a:p>
        </p:txBody>
      </p:sp>
      <p:pic>
        <p:nvPicPr>
          <p:cNvPr id="3" name="Picture 2">
            <a:extLst>
              <a:ext uri="{FF2B5EF4-FFF2-40B4-BE49-F238E27FC236}">
                <a16:creationId xmlns:a16="http://schemas.microsoft.com/office/drawing/2014/main" id="{8AAB03EB-AF02-CE0D-5DE0-D1785F5CBCD3}"/>
              </a:ext>
            </a:extLst>
          </p:cNvPr>
          <p:cNvPicPr>
            <a:picLocks noChangeAspect="1"/>
          </p:cNvPicPr>
          <p:nvPr/>
        </p:nvPicPr>
        <p:blipFill>
          <a:blip r:embed="rId5"/>
          <a:stretch>
            <a:fillRect/>
          </a:stretch>
        </p:blipFill>
        <p:spPr>
          <a:xfrm>
            <a:off x="1693092" y="4865396"/>
            <a:ext cx="5313883" cy="1659139"/>
          </a:xfrm>
          <a:prstGeom prst="rect">
            <a:avLst/>
          </a:prstGeom>
        </p:spPr>
      </p:pic>
    </p:spTree>
    <p:extLst>
      <p:ext uri="{BB962C8B-B14F-4D97-AF65-F5344CB8AC3E}">
        <p14:creationId xmlns:p14="http://schemas.microsoft.com/office/powerpoint/2010/main" val="3544833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F34DF-A151-3BE5-1133-15FCB18029E5}"/>
              </a:ext>
            </a:extLst>
          </p:cNvPr>
          <p:cNvSpPr>
            <a:spLocks noGrp="1"/>
          </p:cNvSpPr>
          <p:nvPr>
            <p:ph type="title"/>
          </p:nvPr>
        </p:nvSpPr>
        <p:spPr/>
        <p:txBody>
          <a:bodyPr/>
          <a:lstStyle/>
          <a:p>
            <a:r>
              <a:rPr lang="en-IN" dirty="0"/>
              <a:t>Problems?</a:t>
            </a:r>
          </a:p>
        </p:txBody>
      </p:sp>
      <p:sp>
        <p:nvSpPr>
          <p:cNvPr id="3" name="Content Placeholder 2">
            <a:extLst>
              <a:ext uri="{FF2B5EF4-FFF2-40B4-BE49-F238E27FC236}">
                <a16:creationId xmlns:a16="http://schemas.microsoft.com/office/drawing/2014/main" id="{ECA9D07B-83B7-45D0-0859-B34B561ABAB6}"/>
              </a:ext>
            </a:extLst>
          </p:cNvPr>
          <p:cNvSpPr>
            <a:spLocks noGrp="1"/>
          </p:cNvSpPr>
          <p:nvPr>
            <p:ph idx="1"/>
          </p:nvPr>
        </p:nvSpPr>
        <p:spPr/>
        <p:txBody>
          <a:bodyPr/>
          <a:lstStyle/>
          <a:p>
            <a:pPr algn="l">
              <a:buFont typeface="Arial" panose="020B0604020202020204" pitchFamily="34" charset="0"/>
              <a:buChar char="•"/>
            </a:pPr>
            <a:r>
              <a:rPr lang="en-IN" b="0" i="0" dirty="0">
                <a:solidFill>
                  <a:srgbClr val="000000"/>
                </a:solidFill>
                <a:effectLst/>
                <a:highlight>
                  <a:srgbClr val="FFFF00"/>
                </a:highlight>
                <a:latin typeface="pg-1ff9"/>
              </a:rPr>
              <a:t>First enable WSL so you can run a command in Administrator PowerShell:</a:t>
            </a:r>
          </a:p>
          <a:p>
            <a:pPr lvl="1"/>
            <a:r>
              <a:rPr lang="en-IN" b="0" i="0" dirty="0">
                <a:solidFill>
                  <a:srgbClr val="000000"/>
                </a:solidFill>
                <a:effectLst/>
                <a:highlight>
                  <a:srgbClr val="FFFF00"/>
                </a:highlight>
                <a:latin typeface="pg-1ff9"/>
              </a:rPr>
              <a:t>dism.exe /online /enable-feature /</a:t>
            </a:r>
            <a:r>
              <a:rPr lang="en-IN" b="0" i="0" dirty="0" err="1">
                <a:solidFill>
                  <a:srgbClr val="000000"/>
                </a:solidFill>
                <a:effectLst/>
                <a:highlight>
                  <a:srgbClr val="FFFF00"/>
                </a:highlight>
                <a:latin typeface="pg-1ff9"/>
              </a:rPr>
              <a:t>featurename:Microsoft-Windows-Subsystem-Linux</a:t>
            </a:r>
            <a:r>
              <a:rPr lang="en-IN" b="0" i="0" dirty="0">
                <a:solidFill>
                  <a:srgbClr val="000000"/>
                </a:solidFill>
                <a:effectLst/>
                <a:highlight>
                  <a:srgbClr val="FFFF00"/>
                </a:highlight>
                <a:latin typeface="pg-1ff9"/>
              </a:rPr>
              <a:t> /all /</a:t>
            </a:r>
            <a:r>
              <a:rPr lang="en-IN" b="0" i="0" dirty="0" err="1">
                <a:solidFill>
                  <a:srgbClr val="000000"/>
                </a:solidFill>
                <a:effectLst/>
                <a:highlight>
                  <a:srgbClr val="FFFF00"/>
                </a:highlight>
                <a:latin typeface="pg-1ff9"/>
              </a:rPr>
              <a:t>norestart</a:t>
            </a:r>
            <a:endParaRPr lang="en-IN" b="0" i="0" dirty="0">
              <a:solidFill>
                <a:srgbClr val="000000"/>
              </a:solidFill>
              <a:effectLst/>
              <a:highlight>
                <a:srgbClr val="FFFF00"/>
              </a:highlight>
              <a:latin typeface="pg-1ff9"/>
            </a:endParaRPr>
          </a:p>
          <a:p>
            <a:pPr algn="l">
              <a:buFont typeface="Arial" panose="020B0604020202020204" pitchFamily="34" charset="0"/>
              <a:buChar char="•"/>
            </a:pPr>
            <a:r>
              <a:rPr lang="en-IN" b="0" i="0" dirty="0">
                <a:solidFill>
                  <a:srgbClr val="000000"/>
                </a:solidFill>
                <a:effectLst/>
                <a:highlight>
                  <a:srgbClr val="FFFF00"/>
                </a:highlight>
                <a:latin typeface="pg-1ff9"/>
              </a:rPr>
              <a:t>Update to the WSL2 by this command in PowerShell:</a:t>
            </a:r>
          </a:p>
          <a:p>
            <a:pPr lvl="1"/>
            <a:r>
              <a:rPr lang="en-IN" b="0" i="0" dirty="0">
                <a:solidFill>
                  <a:srgbClr val="000000"/>
                </a:solidFill>
                <a:effectLst/>
                <a:highlight>
                  <a:srgbClr val="FFFF00"/>
                </a:highlight>
                <a:latin typeface="pg-1ff9"/>
              </a:rPr>
              <a:t>dism.exe /online /enable-feature /</a:t>
            </a:r>
            <a:r>
              <a:rPr lang="en-IN" b="0" i="0" dirty="0" err="1">
                <a:solidFill>
                  <a:srgbClr val="000000"/>
                </a:solidFill>
                <a:effectLst/>
                <a:highlight>
                  <a:srgbClr val="FFFF00"/>
                </a:highlight>
                <a:latin typeface="pg-1ff9"/>
              </a:rPr>
              <a:t>featurename:VirtualMachinePlatform</a:t>
            </a:r>
            <a:r>
              <a:rPr lang="en-IN" b="0" i="0" dirty="0">
                <a:solidFill>
                  <a:srgbClr val="000000"/>
                </a:solidFill>
                <a:effectLst/>
                <a:highlight>
                  <a:srgbClr val="FFFF00"/>
                </a:highlight>
                <a:latin typeface="pg-1ff9"/>
              </a:rPr>
              <a:t> /all /</a:t>
            </a:r>
            <a:r>
              <a:rPr lang="en-IN" b="0" i="0" dirty="0" err="1">
                <a:solidFill>
                  <a:srgbClr val="000000"/>
                </a:solidFill>
                <a:effectLst/>
                <a:highlight>
                  <a:srgbClr val="FFFF00"/>
                </a:highlight>
                <a:latin typeface="pg-1ff9"/>
              </a:rPr>
              <a:t>norestart</a:t>
            </a:r>
            <a:endParaRPr lang="en-IN" b="0" i="0" dirty="0">
              <a:solidFill>
                <a:srgbClr val="000000"/>
              </a:solidFill>
              <a:effectLst/>
              <a:highlight>
                <a:srgbClr val="FFFF00"/>
              </a:highlight>
              <a:latin typeface="pg-1ff9"/>
            </a:endParaRPr>
          </a:p>
          <a:p>
            <a:pPr lvl="1"/>
            <a:endParaRPr lang="en-IN" dirty="0">
              <a:solidFill>
                <a:srgbClr val="000000"/>
              </a:solidFill>
              <a:highlight>
                <a:srgbClr val="FFFF00"/>
              </a:highlight>
              <a:latin typeface="pg-1ff9"/>
            </a:endParaRPr>
          </a:p>
          <a:p>
            <a:r>
              <a:rPr lang="en-IN" b="0" i="0" dirty="0">
                <a:solidFill>
                  <a:srgbClr val="000000"/>
                </a:solidFill>
                <a:effectLst/>
                <a:highlight>
                  <a:srgbClr val="FFFF00"/>
                </a:highlight>
                <a:latin typeface="pg-1ff9"/>
              </a:rPr>
              <a:t>Also see this: https://www.c-sharpcorner.com/article/how-to-install-docker-desktop-and-troubleshoot-issues-in-windows-machine/</a:t>
            </a:r>
          </a:p>
          <a:p>
            <a:endParaRPr lang="en-IN" dirty="0">
              <a:highlight>
                <a:srgbClr val="FFFF00"/>
              </a:highlight>
            </a:endParaRPr>
          </a:p>
        </p:txBody>
      </p:sp>
    </p:spTree>
    <p:extLst>
      <p:ext uri="{BB962C8B-B14F-4D97-AF65-F5344CB8AC3E}">
        <p14:creationId xmlns:p14="http://schemas.microsoft.com/office/powerpoint/2010/main" val="4290386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E0F7-F854-04C3-E7D9-A65600046EAB}"/>
              </a:ext>
            </a:extLst>
          </p:cNvPr>
          <p:cNvSpPr>
            <a:spLocks noGrp="1"/>
          </p:cNvSpPr>
          <p:nvPr>
            <p:ph type="title"/>
          </p:nvPr>
        </p:nvSpPr>
        <p:spPr/>
        <p:txBody>
          <a:bodyPr/>
          <a:lstStyle/>
          <a:p>
            <a:r>
              <a:rPr lang="en-US" dirty="0"/>
              <a:t>Docker Installation on Ubuntu 22.04/Above</a:t>
            </a:r>
          </a:p>
        </p:txBody>
      </p:sp>
      <p:sp>
        <p:nvSpPr>
          <p:cNvPr id="3" name="Content Placeholder 2">
            <a:extLst>
              <a:ext uri="{FF2B5EF4-FFF2-40B4-BE49-F238E27FC236}">
                <a16:creationId xmlns:a16="http://schemas.microsoft.com/office/drawing/2014/main" id="{5A493A01-CEE8-2FF5-FB06-2BFA91C475DB}"/>
              </a:ext>
            </a:extLst>
          </p:cNvPr>
          <p:cNvSpPr>
            <a:spLocks noGrp="1"/>
          </p:cNvSpPr>
          <p:nvPr>
            <p:ph idx="1"/>
          </p:nvPr>
        </p:nvSpPr>
        <p:spPr/>
        <p:txBody>
          <a:bodyPr/>
          <a:lstStyle/>
          <a:p>
            <a:r>
              <a:rPr lang="en-US" dirty="0"/>
              <a:t>How to find what is our current Linux distribution? </a:t>
            </a:r>
            <a:r>
              <a:rPr lang="en-US" b="1" dirty="0"/>
              <a:t>cat /</a:t>
            </a:r>
            <a:r>
              <a:rPr lang="en-US" b="1" dirty="0" err="1"/>
              <a:t>etc</a:t>
            </a:r>
            <a:r>
              <a:rPr lang="en-US" b="1" dirty="0"/>
              <a:t>/</a:t>
            </a:r>
            <a:r>
              <a:rPr lang="en-US" b="1" dirty="0" err="1"/>
              <a:t>os</a:t>
            </a:r>
            <a:r>
              <a:rPr lang="en-US" b="1" dirty="0"/>
              <a:t>-release</a:t>
            </a:r>
            <a:endParaRPr lang="en-US" dirty="0"/>
          </a:p>
          <a:p>
            <a:r>
              <a:rPr lang="en-US" dirty="0"/>
              <a:t>How to find what is our current Linux release? </a:t>
            </a:r>
            <a:r>
              <a:rPr lang="en-US" b="1" dirty="0" err="1"/>
              <a:t>uname</a:t>
            </a:r>
            <a:r>
              <a:rPr lang="en-US" b="1" dirty="0"/>
              <a:t> -</a:t>
            </a:r>
            <a:r>
              <a:rPr lang="en-US" b="1" dirty="0" err="1"/>
              <a:t>srm</a:t>
            </a:r>
            <a:endParaRPr lang="en-US" dirty="0"/>
          </a:p>
          <a:p>
            <a:r>
              <a:rPr lang="en-US" dirty="0"/>
              <a:t>Link: </a:t>
            </a:r>
            <a:r>
              <a:rPr lang="en-US" dirty="0">
                <a:hlinkClick r:id="rId2"/>
              </a:rPr>
              <a:t>https://docs.docker.com/engine/install/ubuntu/#install-using-the-repository</a:t>
            </a:r>
            <a:endParaRPr lang="en-US" dirty="0"/>
          </a:p>
          <a:p>
            <a:r>
              <a:rPr lang="en-US" dirty="0"/>
              <a:t>Checking running status: </a:t>
            </a:r>
            <a:r>
              <a:rPr lang="en-IN" b="0" i="0" dirty="0" err="1">
                <a:effectLst/>
                <a:latin typeface="Hack"/>
              </a:rPr>
              <a:t>sudo</a:t>
            </a:r>
            <a:r>
              <a:rPr lang="en-IN" b="0" i="0" dirty="0">
                <a:effectLst/>
                <a:latin typeface="Hack"/>
              </a:rPr>
              <a:t> </a:t>
            </a:r>
            <a:r>
              <a:rPr lang="en-IN" b="0" i="0" dirty="0" err="1">
                <a:effectLst/>
                <a:latin typeface="Hack"/>
              </a:rPr>
              <a:t>systemctl</a:t>
            </a:r>
            <a:r>
              <a:rPr lang="en-IN" b="0" i="0" dirty="0">
                <a:effectLst/>
                <a:latin typeface="Hack"/>
              </a:rPr>
              <a:t> status docker</a:t>
            </a:r>
            <a:endParaRPr lang="en-US" b="0" i="0" dirty="0">
              <a:effectLst/>
              <a:latin typeface="Hack"/>
            </a:endParaRPr>
          </a:p>
          <a:p>
            <a:r>
              <a:rPr lang="en-US" dirty="0">
                <a:latin typeface="Hack"/>
              </a:rPr>
              <a:t>Enabling Docker: </a:t>
            </a:r>
            <a:r>
              <a:rPr lang="en-IN" b="0" i="0" dirty="0" err="1">
                <a:effectLst/>
                <a:latin typeface="Hack"/>
              </a:rPr>
              <a:t>sudo</a:t>
            </a:r>
            <a:r>
              <a:rPr lang="en-IN" b="0" i="0" dirty="0">
                <a:effectLst/>
                <a:latin typeface="Hack"/>
              </a:rPr>
              <a:t> </a:t>
            </a:r>
            <a:r>
              <a:rPr lang="en-IN" b="0" i="0" dirty="0" err="1">
                <a:effectLst/>
                <a:latin typeface="Hack"/>
              </a:rPr>
              <a:t>systemctl</a:t>
            </a:r>
            <a:r>
              <a:rPr lang="en-IN" b="0" i="0" dirty="0">
                <a:effectLst/>
                <a:latin typeface="Hack"/>
              </a:rPr>
              <a:t> enable docker</a:t>
            </a:r>
            <a:endParaRPr lang="en-US" dirty="0">
              <a:latin typeface="Hack"/>
            </a:endParaRPr>
          </a:p>
          <a:p>
            <a:r>
              <a:rPr lang="en-US" dirty="0">
                <a:latin typeface="Hack"/>
              </a:rPr>
              <a:t>Starting Docker: </a:t>
            </a:r>
            <a:r>
              <a:rPr lang="en-IN" b="0" i="0" dirty="0" err="1">
                <a:effectLst/>
                <a:latin typeface="Hack"/>
              </a:rPr>
              <a:t>sudo</a:t>
            </a:r>
            <a:r>
              <a:rPr lang="en-IN" b="0" i="0" dirty="0">
                <a:effectLst/>
                <a:latin typeface="Hack"/>
              </a:rPr>
              <a:t> </a:t>
            </a:r>
            <a:r>
              <a:rPr lang="en-IN" b="0" i="0" dirty="0" err="1">
                <a:effectLst/>
                <a:latin typeface="Hack"/>
              </a:rPr>
              <a:t>systemctl</a:t>
            </a:r>
            <a:r>
              <a:rPr lang="en-IN" b="0" i="0" dirty="0">
                <a:effectLst/>
                <a:latin typeface="Hack"/>
              </a:rPr>
              <a:t> start docker</a:t>
            </a:r>
            <a:endParaRPr lang="en-US" dirty="0"/>
          </a:p>
        </p:txBody>
      </p:sp>
    </p:spTree>
    <p:extLst>
      <p:ext uri="{BB962C8B-B14F-4D97-AF65-F5344CB8AC3E}">
        <p14:creationId xmlns:p14="http://schemas.microsoft.com/office/powerpoint/2010/main" val="1007684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148F-2030-958C-ADF2-19C54BB489F8}"/>
              </a:ext>
            </a:extLst>
          </p:cNvPr>
          <p:cNvSpPr>
            <a:spLocks noGrp="1"/>
          </p:cNvSpPr>
          <p:nvPr>
            <p:ph type="title"/>
          </p:nvPr>
        </p:nvSpPr>
        <p:spPr/>
        <p:txBody>
          <a:bodyPr/>
          <a:lstStyle/>
          <a:p>
            <a:r>
              <a:rPr lang="en-US" dirty="0"/>
              <a:t>Container versus Virtual Machine</a:t>
            </a:r>
          </a:p>
        </p:txBody>
      </p:sp>
      <p:sp>
        <p:nvSpPr>
          <p:cNvPr id="3" name="Content Placeholder 2">
            <a:extLst>
              <a:ext uri="{FF2B5EF4-FFF2-40B4-BE49-F238E27FC236}">
                <a16:creationId xmlns:a16="http://schemas.microsoft.com/office/drawing/2014/main" id="{D2036A40-7B7C-1FA0-7F23-F94C905B1B8C}"/>
              </a:ext>
            </a:extLst>
          </p:cNvPr>
          <p:cNvSpPr>
            <a:spLocks noGrp="1"/>
          </p:cNvSpPr>
          <p:nvPr>
            <p:ph idx="1"/>
          </p:nvPr>
        </p:nvSpPr>
        <p:spPr/>
        <p:txBody>
          <a:bodyPr>
            <a:normAutofit fontScale="92500" lnSpcReduction="10000"/>
          </a:bodyPr>
          <a:lstStyle/>
          <a:p>
            <a:r>
              <a:rPr lang="en-US" dirty="0">
                <a:solidFill>
                  <a:srgbClr val="FF0000"/>
                </a:solidFill>
              </a:rPr>
              <a:t>A container is just a process running on the host operating system</a:t>
            </a:r>
          </a:p>
          <a:p>
            <a:r>
              <a:rPr lang="en-US" dirty="0"/>
              <a:t>To understand, let us run a </a:t>
            </a:r>
            <a:r>
              <a:rPr lang="en-US" i="1" dirty="0"/>
              <a:t>Tomcat </a:t>
            </a:r>
            <a:r>
              <a:rPr lang="en-US" dirty="0"/>
              <a:t>container: </a:t>
            </a:r>
          </a:p>
          <a:p>
            <a:r>
              <a:rPr lang="en-US" b="1" dirty="0" err="1"/>
              <a:t>sudo</a:t>
            </a:r>
            <a:r>
              <a:rPr lang="en-US" b="1" dirty="0"/>
              <a:t> docker container run -it --name tomcat -d --rm -p 9999:8080 tomcat:8.0</a:t>
            </a:r>
          </a:p>
          <a:p>
            <a:r>
              <a:rPr lang="en-US" dirty="0"/>
              <a:t>Verify that the container is running:</a:t>
            </a:r>
          </a:p>
          <a:p>
            <a:r>
              <a:rPr lang="en-US" b="1" dirty="0" err="1"/>
              <a:t>sudo</a:t>
            </a:r>
            <a:r>
              <a:rPr lang="en-US" b="1" dirty="0"/>
              <a:t> docker container list</a:t>
            </a:r>
          </a:p>
          <a:p>
            <a:r>
              <a:rPr lang="en-US" dirty="0"/>
              <a:t>Now we can use </a:t>
            </a:r>
            <a:r>
              <a:rPr lang="en-US" b="1" dirty="0"/>
              <a:t>docker top</a:t>
            </a:r>
            <a:r>
              <a:rPr lang="en-US" dirty="0"/>
              <a:t>, which lists the processes that are running inside a container</a:t>
            </a:r>
          </a:p>
          <a:p>
            <a:r>
              <a:rPr lang="en-US" b="1" dirty="0" err="1"/>
              <a:t>sudo</a:t>
            </a:r>
            <a:r>
              <a:rPr lang="en-US" b="1" dirty="0"/>
              <a:t> docker container top tomcat</a:t>
            </a:r>
          </a:p>
          <a:p>
            <a:r>
              <a:rPr lang="en-US" dirty="0"/>
              <a:t>We can see that the container has a PID, so it is just a process</a:t>
            </a:r>
          </a:p>
          <a:p>
            <a:endParaRPr lang="en-US" dirty="0"/>
          </a:p>
        </p:txBody>
      </p:sp>
    </p:spTree>
    <p:extLst>
      <p:ext uri="{BB962C8B-B14F-4D97-AF65-F5344CB8AC3E}">
        <p14:creationId xmlns:p14="http://schemas.microsoft.com/office/powerpoint/2010/main" val="16712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FE90-71D4-9C74-8680-838634B9E93E}"/>
              </a:ext>
            </a:extLst>
          </p:cNvPr>
          <p:cNvSpPr>
            <a:spLocks noGrp="1"/>
          </p:cNvSpPr>
          <p:nvPr>
            <p:ph type="title"/>
          </p:nvPr>
        </p:nvSpPr>
        <p:spPr/>
        <p:txBody>
          <a:bodyPr/>
          <a:lstStyle/>
          <a:p>
            <a:r>
              <a:rPr lang="en-US" dirty="0"/>
              <a:t>A Note about the Syntax</a:t>
            </a:r>
          </a:p>
        </p:txBody>
      </p:sp>
      <p:sp>
        <p:nvSpPr>
          <p:cNvPr id="3" name="Content Placeholder 2">
            <a:extLst>
              <a:ext uri="{FF2B5EF4-FFF2-40B4-BE49-F238E27FC236}">
                <a16:creationId xmlns:a16="http://schemas.microsoft.com/office/drawing/2014/main" id="{1F718FD1-4F4A-7A11-B25A-C8B45EF5A523}"/>
              </a:ext>
            </a:extLst>
          </p:cNvPr>
          <p:cNvSpPr>
            <a:spLocks noGrp="1"/>
          </p:cNvSpPr>
          <p:nvPr>
            <p:ph idx="1"/>
          </p:nvPr>
        </p:nvSpPr>
        <p:spPr/>
        <p:txBody>
          <a:bodyPr/>
          <a:lstStyle/>
          <a:p>
            <a:r>
              <a:rPr lang="en-US" dirty="0"/>
              <a:t>Older syntax was: </a:t>
            </a:r>
            <a:r>
              <a:rPr lang="en-US" b="1" dirty="0" err="1"/>
              <a:t>sudo</a:t>
            </a:r>
            <a:r>
              <a:rPr lang="en-US" b="1" dirty="0"/>
              <a:t> docker run -it --name tomcat -d --rm -p 9999:8080 tomcat:8.0</a:t>
            </a:r>
            <a:endParaRPr lang="en-US" dirty="0"/>
          </a:p>
          <a:p>
            <a:r>
              <a:rPr lang="en-US" dirty="0"/>
              <a:t>Newer syntax is: </a:t>
            </a:r>
            <a:r>
              <a:rPr lang="en-US" b="1" dirty="0" err="1"/>
              <a:t>sudo</a:t>
            </a:r>
            <a:r>
              <a:rPr lang="en-US" b="1" dirty="0"/>
              <a:t> docker </a:t>
            </a:r>
            <a:r>
              <a:rPr lang="en-US" b="1" dirty="0">
                <a:solidFill>
                  <a:srgbClr val="FF0000"/>
                </a:solidFill>
              </a:rPr>
              <a:t>container</a:t>
            </a:r>
            <a:r>
              <a:rPr lang="en-US" b="1" dirty="0"/>
              <a:t> run -it --name tomcat -d --rm -p 9999:8080 tomcat:8.0</a:t>
            </a:r>
          </a:p>
          <a:p>
            <a:endParaRPr lang="en-US" dirty="0"/>
          </a:p>
          <a:p>
            <a:r>
              <a:rPr lang="en-US" dirty="0"/>
              <a:t>Older syntax was: </a:t>
            </a:r>
            <a:r>
              <a:rPr lang="en-US" b="1" dirty="0" err="1"/>
              <a:t>sudo</a:t>
            </a:r>
            <a:r>
              <a:rPr lang="en-US" b="1" dirty="0"/>
              <a:t> docker stop tomcat</a:t>
            </a:r>
            <a:endParaRPr lang="en-US" dirty="0"/>
          </a:p>
          <a:p>
            <a:r>
              <a:rPr lang="en-US" dirty="0"/>
              <a:t>Newer syntax is: </a:t>
            </a:r>
            <a:r>
              <a:rPr lang="en-US" b="1" dirty="0" err="1"/>
              <a:t>sudo</a:t>
            </a:r>
            <a:r>
              <a:rPr lang="en-US" b="1" dirty="0"/>
              <a:t> docker </a:t>
            </a:r>
            <a:r>
              <a:rPr lang="en-US" b="1" dirty="0">
                <a:solidFill>
                  <a:srgbClr val="FF0000"/>
                </a:solidFill>
              </a:rPr>
              <a:t>container </a:t>
            </a:r>
            <a:r>
              <a:rPr lang="en-US" b="1" dirty="0"/>
              <a:t>stop tomcat</a:t>
            </a:r>
          </a:p>
          <a:p>
            <a:endParaRPr lang="en-US" dirty="0"/>
          </a:p>
          <a:p>
            <a:pPr lvl="1"/>
            <a:endParaRPr lang="en-US" dirty="0"/>
          </a:p>
        </p:txBody>
      </p:sp>
    </p:spTree>
    <p:extLst>
      <p:ext uri="{BB962C8B-B14F-4D97-AF65-F5344CB8AC3E}">
        <p14:creationId xmlns:p14="http://schemas.microsoft.com/office/powerpoint/2010/main" val="1162903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45F767-F9B7-3B23-C15B-BAF7912A6ED2}"/>
              </a:ext>
            </a:extLst>
          </p:cNvPr>
          <p:cNvSpPr>
            <a:spLocks noGrp="1"/>
          </p:cNvSpPr>
          <p:nvPr>
            <p:ph type="title"/>
          </p:nvPr>
        </p:nvSpPr>
        <p:spPr/>
        <p:txBody>
          <a:bodyPr/>
          <a:lstStyle/>
          <a:p>
            <a:r>
              <a:rPr lang="en-IN" dirty="0"/>
              <a:t>‘Hello World’ in Docker</a:t>
            </a:r>
          </a:p>
        </p:txBody>
      </p:sp>
      <p:sp>
        <p:nvSpPr>
          <p:cNvPr id="5" name="Text Placeholder 4">
            <a:extLst>
              <a:ext uri="{FF2B5EF4-FFF2-40B4-BE49-F238E27FC236}">
                <a16:creationId xmlns:a16="http://schemas.microsoft.com/office/drawing/2014/main" id="{1146E369-9301-2096-D1A2-D47CE9988935}"/>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963114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137D-4708-D4F7-D536-E89A4F45A3D2}"/>
              </a:ext>
            </a:extLst>
          </p:cNvPr>
          <p:cNvSpPr>
            <a:spLocks noGrp="1"/>
          </p:cNvSpPr>
          <p:nvPr>
            <p:ph type="title"/>
          </p:nvPr>
        </p:nvSpPr>
        <p:spPr/>
        <p:txBody>
          <a:bodyPr/>
          <a:lstStyle/>
          <a:p>
            <a:r>
              <a:rPr lang="en-IN" dirty="0"/>
              <a:t>‘Hello World’ in Java using Docker</a:t>
            </a:r>
          </a:p>
        </p:txBody>
      </p:sp>
      <p:sp>
        <p:nvSpPr>
          <p:cNvPr id="3" name="Content Placeholder 2">
            <a:extLst>
              <a:ext uri="{FF2B5EF4-FFF2-40B4-BE49-F238E27FC236}">
                <a16:creationId xmlns:a16="http://schemas.microsoft.com/office/drawing/2014/main" id="{0AADA081-E607-7721-2178-30292EA2D171}"/>
              </a:ext>
            </a:extLst>
          </p:cNvPr>
          <p:cNvSpPr>
            <a:spLocks noGrp="1"/>
          </p:cNvSpPr>
          <p:nvPr>
            <p:ph idx="1"/>
          </p:nvPr>
        </p:nvSpPr>
        <p:spPr/>
        <p:txBody>
          <a:bodyPr>
            <a:normAutofit lnSpcReduction="10000"/>
          </a:bodyPr>
          <a:lstStyle/>
          <a:p>
            <a:r>
              <a:rPr lang="en-IN" dirty="0"/>
              <a:t>Create HelloWorld.java in </a:t>
            </a:r>
            <a:r>
              <a:rPr lang="fr-FR" dirty="0"/>
              <a:t>C:\lectures\CDAC\Cloud\docker\hello-world-java\HelloWorld.java</a:t>
            </a:r>
          </a:p>
          <a:p>
            <a:pPr lvl="1"/>
            <a:r>
              <a:rPr lang="en-IN" dirty="0"/>
              <a:t>public class HelloWorld {</a:t>
            </a:r>
          </a:p>
          <a:p>
            <a:pPr lvl="1"/>
            <a:r>
              <a:rPr lang="en-IN" dirty="0"/>
              <a:t>    public static void main(String[] </a:t>
            </a:r>
            <a:r>
              <a:rPr lang="en-IN" dirty="0" err="1"/>
              <a:t>args</a:t>
            </a:r>
            <a:r>
              <a:rPr lang="en-IN" dirty="0"/>
              <a:t>) {</a:t>
            </a:r>
          </a:p>
          <a:p>
            <a:pPr lvl="1"/>
            <a:r>
              <a:rPr lang="en-IN" dirty="0"/>
              <a:t>        </a:t>
            </a:r>
            <a:r>
              <a:rPr lang="en-IN" dirty="0" err="1"/>
              <a:t>System.out.println</a:t>
            </a:r>
            <a:r>
              <a:rPr lang="en-IN" dirty="0"/>
              <a:t>("Hello, World");</a:t>
            </a:r>
          </a:p>
          <a:p>
            <a:pPr lvl="1"/>
            <a:r>
              <a:rPr lang="en-IN" dirty="0"/>
              <a:t>    }</a:t>
            </a:r>
          </a:p>
          <a:p>
            <a:pPr lvl="1"/>
            <a:r>
              <a:rPr lang="en-IN" dirty="0"/>
              <a:t>}</a:t>
            </a:r>
          </a:p>
          <a:p>
            <a:endParaRPr lang="en-IN" dirty="0"/>
          </a:p>
          <a:p>
            <a:r>
              <a:rPr lang="en-IN" dirty="0"/>
              <a:t>Compile: </a:t>
            </a:r>
            <a:r>
              <a:rPr lang="en-IN" dirty="0" err="1"/>
              <a:t>javac</a:t>
            </a:r>
            <a:r>
              <a:rPr lang="en-IN" dirty="0"/>
              <a:t> HelloWorld.java</a:t>
            </a:r>
          </a:p>
          <a:p>
            <a:r>
              <a:rPr lang="en-IN" dirty="0"/>
              <a:t>Test: java HelloWorld</a:t>
            </a:r>
          </a:p>
        </p:txBody>
      </p:sp>
    </p:spTree>
    <p:extLst>
      <p:ext uri="{BB962C8B-B14F-4D97-AF65-F5344CB8AC3E}">
        <p14:creationId xmlns:p14="http://schemas.microsoft.com/office/powerpoint/2010/main" val="41862759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137D-4708-D4F7-D536-E89A4F45A3D2}"/>
              </a:ext>
            </a:extLst>
          </p:cNvPr>
          <p:cNvSpPr>
            <a:spLocks noGrp="1"/>
          </p:cNvSpPr>
          <p:nvPr>
            <p:ph type="title"/>
          </p:nvPr>
        </p:nvSpPr>
        <p:spPr/>
        <p:txBody>
          <a:bodyPr/>
          <a:lstStyle/>
          <a:p>
            <a:r>
              <a:rPr lang="en-IN" dirty="0"/>
              <a:t>Create </a:t>
            </a:r>
            <a:r>
              <a:rPr lang="en-IN" dirty="0" err="1"/>
              <a:t>Dockerfile</a:t>
            </a:r>
            <a:endParaRPr lang="en-IN" dirty="0"/>
          </a:p>
        </p:txBody>
      </p:sp>
      <p:sp>
        <p:nvSpPr>
          <p:cNvPr id="3" name="Content Placeholder 2">
            <a:extLst>
              <a:ext uri="{FF2B5EF4-FFF2-40B4-BE49-F238E27FC236}">
                <a16:creationId xmlns:a16="http://schemas.microsoft.com/office/drawing/2014/main" id="{0AADA081-E607-7721-2178-30292EA2D171}"/>
              </a:ext>
            </a:extLst>
          </p:cNvPr>
          <p:cNvSpPr>
            <a:spLocks noGrp="1"/>
          </p:cNvSpPr>
          <p:nvPr>
            <p:ph idx="1"/>
          </p:nvPr>
        </p:nvSpPr>
        <p:spPr/>
        <p:txBody>
          <a:bodyPr>
            <a:normAutofit fontScale="40000" lnSpcReduction="20000"/>
          </a:bodyPr>
          <a:lstStyle/>
          <a:p>
            <a:r>
              <a:rPr lang="fr-FR" dirty="0"/>
              <a:t>C:\lectures\CDAC\Cloud\docker\hello-world-java\Dockerfile</a:t>
            </a:r>
          </a:p>
          <a:p>
            <a:r>
              <a:rPr lang="en-US" sz="3400" b="1" dirty="0"/>
              <a:t># Use the official OpenJDK image as a parent image</a:t>
            </a:r>
          </a:p>
          <a:p>
            <a:r>
              <a:rPr lang="en-US" sz="3400" b="1" dirty="0"/>
              <a:t>FROM </a:t>
            </a:r>
            <a:r>
              <a:rPr lang="en-US" sz="3400" b="1" dirty="0" err="1"/>
              <a:t>openjdk:latest</a:t>
            </a:r>
            <a:endParaRPr lang="en-US" sz="3400" b="1" dirty="0"/>
          </a:p>
          <a:p>
            <a:endParaRPr lang="en-US" sz="3400" b="1" dirty="0"/>
          </a:p>
          <a:p>
            <a:r>
              <a:rPr lang="en-US" sz="3400" b="1" dirty="0"/>
              <a:t># Set the working directory to /app</a:t>
            </a:r>
          </a:p>
          <a:p>
            <a:r>
              <a:rPr lang="en-US" sz="3400" b="1" dirty="0"/>
              <a:t>WORKDIR /app</a:t>
            </a:r>
          </a:p>
          <a:p>
            <a:endParaRPr lang="en-US" sz="3400" b="1" dirty="0"/>
          </a:p>
          <a:p>
            <a:r>
              <a:rPr lang="en-US" sz="3400" b="1" dirty="0"/>
              <a:t># Copy the current directory contents into the container at /app</a:t>
            </a:r>
          </a:p>
          <a:p>
            <a:r>
              <a:rPr lang="en-US" sz="3400" b="1" dirty="0"/>
              <a:t>COPY .   /app</a:t>
            </a:r>
          </a:p>
          <a:p>
            <a:endParaRPr lang="en-US" sz="3400" b="1" dirty="0"/>
          </a:p>
          <a:p>
            <a:r>
              <a:rPr lang="en-US" sz="3400" b="1" dirty="0"/>
              <a:t># Compile the Java code</a:t>
            </a:r>
          </a:p>
          <a:p>
            <a:r>
              <a:rPr lang="en-US" sz="3400" b="1" dirty="0"/>
              <a:t>RUN </a:t>
            </a:r>
            <a:r>
              <a:rPr lang="en-US" sz="3400" b="1" dirty="0" err="1"/>
              <a:t>javac</a:t>
            </a:r>
            <a:r>
              <a:rPr lang="en-US" sz="3400" b="1" dirty="0"/>
              <a:t> HelloWorld.java</a:t>
            </a:r>
          </a:p>
          <a:p>
            <a:endParaRPr lang="en-US" sz="3400" b="1" dirty="0"/>
          </a:p>
          <a:p>
            <a:r>
              <a:rPr lang="en-US" sz="3400" b="1" dirty="0"/>
              <a:t># Run the program when the container starts</a:t>
            </a:r>
          </a:p>
          <a:p>
            <a:r>
              <a:rPr lang="en-US" sz="3400" b="1" dirty="0"/>
              <a:t>CMD ["java", "HelloWorld"]</a:t>
            </a:r>
          </a:p>
        </p:txBody>
      </p:sp>
      <p:sp>
        <p:nvSpPr>
          <p:cNvPr id="5" name="TextBox 4">
            <a:extLst>
              <a:ext uri="{FF2B5EF4-FFF2-40B4-BE49-F238E27FC236}">
                <a16:creationId xmlns:a16="http://schemas.microsoft.com/office/drawing/2014/main" id="{8C6DFD90-2CEA-9F40-C08B-01DE47E13755}"/>
              </a:ext>
            </a:extLst>
          </p:cNvPr>
          <p:cNvSpPr txBox="1"/>
          <p:nvPr/>
        </p:nvSpPr>
        <p:spPr>
          <a:xfrm>
            <a:off x="9179726" y="4523303"/>
            <a:ext cx="1972056" cy="369332"/>
          </a:xfrm>
          <a:prstGeom prst="rect">
            <a:avLst/>
          </a:prstGeom>
          <a:solidFill>
            <a:schemeClr val="accent2">
              <a:lumMod val="60000"/>
              <a:lumOff val="40000"/>
            </a:schemeClr>
          </a:solidFill>
        </p:spPr>
        <p:txBody>
          <a:bodyPr wrap="square" rtlCol="0">
            <a:spAutoFit/>
          </a:bodyPr>
          <a:lstStyle/>
          <a:p>
            <a:pPr algn="ctr"/>
            <a:r>
              <a:rPr lang="en-IN" b="1" dirty="0"/>
              <a:t>Oracle Linux</a:t>
            </a:r>
          </a:p>
        </p:txBody>
      </p:sp>
      <p:sp>
        <p:nvSpPr>
          <p:cNvPr id="6" name="TextBox 5">
            <a:extLst>
              <a:ext uri="{FF2B5EF4-FFF2-40B4-BE49-F238E27FC236}">
                <a16:creationId xmlns:a16="http://schemas.microsoft.com/office/drawing/2014/main" id="{257F09FA-115D-DC9D-1BB9-CAB99885F5CA}"/>
              </a:ext>
            </a:extLst>
          </p:cNvPr>
          <p:cNvSpPr txBox="1"/>
          <p:nvPr/>
        </p:nvSpPr>
        <p:spPr>
          <a:xfrm>
            <a:off x="9179726" y="5945856"/>
            <a:ext cx="1972056" cy="369332"/>
          </a:xfrm>
          <a:prstGeom prst="rect">
            <a:avLst/>
          </a:prstGeom>
          <a:solidFill>
            <a:srgbClr val="92D050"/>
          </a:solidFill>
        </p:spPr>
        <p:txBody>
          <a:bodyPr wrap="square" rtlCol="0">
            <a:spAutoFit/>
          </a:bodyPr>
          <a:lstStyle/>
          <a:p>
            <a:pPr algn="ctr"/>
            <a:r>
              <a:rPr lang="en-IN" b="1" dirty="0"/>
              <a:t>Our OS (Host)</a:t>
            </a:r>
          </a:p>
        </p:txBody>
      </p:sp>
      <p:sp>
        <p:nvSpPr>
          <p:cNvPr id="7" name="TextBox 6">
            <a:extLst>
              <a:ext uri="{FF2B5EF4-FFF2-40B4-BE49-F238E27FC236}">
                <a16:creationId xmlns:a16="http://schemas.microsoft.com/office/drawing/2014/main" id="{0501B982-A6A8-622E-E8BF-D62C9216FCAA}"/>
              </a:ext>
            </a:extLst>
          </p:cNvPr>
          <p:cNvSpPr txBox="1"/>
          <p:nvPr/>
        </p:nvSpPr>
        <p:spPr>
          <a:xfrm>
            <a:off x="9179726" y="5165467"/>
            <a:ext cx="1972056" cy="646331"/>
          </a:xfrm>
          <a:prstGeom prst="rect">
            <a:avLst/>
          </a:prstGeom>
          <a:solidFill>
            <a:srgbClr val="92D050"/>
          </a:solidFill>
        </p:spPr>
        <p:txBody>
          <a:bodyPr wrap="square" rtlCol="0">
            <a:spAutoFit/>
          </a:bodyPr>
          <a:lstStyle/>
          <a:p>
            <a:pPr algn="ctr"/>
            <a:r>
              <a:rPr lang="en-IN" b="1" dirty="0"/>
              <a:t>Docker (VM with a Linux Kernel)</a:t>
            </a:r>
          </a:p>
        </p:txBody>
      </p:sp>
      <p:sp>
        <p:nvSpPr>
          <p:cNvPr id="8" name="Callout: Line with Border and Accent Bar 7">
            <a:extLst>
              <a:ext uri="{FF2B5EF4-FFF2-40B4-BE49-F238E27FC236}">
                <a16:creationId xmlns:a16="http://schemas.microsoft.com/office/drawing/2014/main" id="{6991D444-39A7-31EF-AD25-CB04CF1D9FED}"/>
              </a:ext>
            </a:extLst>
          </p:cNvPr>
          <p:cNvSpPr/>
          <p:nvPr/>
        </p:nvSpPr>
        <p:spPr>
          <a:xfrm>
            <a:off x="6305104" y="5469047"/>
            <a:ext cx="1881963" cy="1011496"/>
          </a:xfrm>
          <a:prstGeom prst="accentBorderCallout1">
            <a:avLst>
              <a:gd name="adj1" fmla="val 18750"/>
              <a:gd name="adj2" fmla="val -8333"/>
              <a:gd name="adj3" fmla="val 41021"/>
              <a:gd name="adj4" fmla="val 1513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These two are already there</a:t>
            </a:r>
          </a:p>
        </p:txBody>
      </p:sp>
      <p:sp>
        <p:nvSpPr>
          <p:cNvPr id="9" name="Callout: Line with Border and Accent Bar 8">
            <a:extLst>
              <a:ext uri="{FF2B5EF4-FFF2-40B4-BE49-F238E27FC236}">
                <a16:creationId xmlns:a16="http://schemas.microsoft.com/office/drawing/2014/main" id="{91688EF0-CF12-805C-9355-A642E07A438C}"/>
              </a:ext>
            </a:extLst>
          </p:cNvPr>
          <p:cNvSpPr/>
          <p:nvPr/>
        </p:nvSpPr>
        <p:spPr>
          <a:xfrm>
            <a:off x="6305103" y="3730348"/>
            <a:ext cx="1881963" cy="1585909"/>
          </a:xfrm>
          <a:prstGeom prst="accentBorderCallout1">
            <a:avLst>
              <a:gd name="adj1" fmla="val 18750"/>
              <a:gd name="adj2" fmla="val -8333"/>
              <a:gd name="adj3" fmla="val 39282"/>
              <a:gd name="adj4" fmla="val 15192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 want JDK, but it comes with Oracle Linux User Space (not Kernel)</a:t>
            </a:r>
          </a:p>
        </p:txBody>
      </p:sp>
      <p:sp>
        <p:nvSpPr>
          <p:cNvPr id="10" name="TextBox 9">
            <a:extLst>
              <a:ext uri="{FF2B5EF4-FFF2-40B4-BE49-F238E27FC236}">
                <a16:creationId xmlns:a16="http://schemas.microsoft.com/office/drawing/2014/main" id="{B00B0FAE-2A12-F246-0770-A158F2935761}"/>
              </a:ext>
            </a:extLst>
          </p:cNvPr>
          <p:cNvSpPr txBox="1"/>
          <p:nvPr/>
        </p:nvSpPr>
        <p:spPr>
          <a:xfrm>
            <a:off x="9179726" y="3816628"/>
            <a:ext cx="1972056" cy="369332"/>
          </a:xfrm>
          <a:prstGeom prst="rect">
            <a:avLst/>
          </a:prstGeom>
          <a:solidFill>
            <a:srgbClr val="FFC000"/>
          </a:solidFill>
        </p:spPr>
        <p:txBody>
          <a:bodyPr wrap="square" rtlCol="0">
            <a:spAutoFit/>
          </a:bodyPr>
          <a:lstStyle/>
          <a:p>
            <a:pPr algn="ctr"/>
            <a:r>
              <a:rPr lang="en-IN" b="1" dirty="0"/>
              <a:t>OpenJDK</a:t>
            </a:r>
          </a:p>
        </p:txBody>
      </p:sp>
      <p:sp>
        <p:nvSpPr>
          <p:cNvPr id="11" name="TextBox 10">
            <a:extLst>
              <a:ext uri="{FF2B5EF4-FFF2-40B4-BE49-F238E27FC236}">
                <a16:creationId xmlns:a16="http://schemas.microsoft.com/office/drawing/2014/main" id="{A7E1A263-49E0-5BD2-7F73-743709FA8164}"/>
              </a:ext>
            </a:extLst>
          </p:cNvPr>
          <p:cNvSpPr txBox="1"/>
          <p:nvPr/>
        </p:nvSpPr>
        <p:spPr>
          <a:xfrm>
            <a:off x="9179726" y="3084385"/>
            <a:ext cx="1972056" cy="369332"/>
          </a:xfrm>
          <a:prstGeom prst="rect">
            <a:avLst/>
          </a:prstGeom>
          <a:solidFill>
            <a:srgbClr val="FFC000"/>
          </a:solidFill>
        </p:spPr>
        <p:txBody>
          <a:bodyPr wrap="square" rtlCol="0">
            <a:spAutoFit/>
          </a:bodyPr>
          <a:lstStyle/>
          <a:p>
            <a:pPr algn="ctr"/>
            <a:r>
              <a:rPr lang="en-IN" b="1" dirty="0"/>
              <a:t>app folder</a:t>
            </a:r>
          </a:p>
        </p:txBody>
      </p:sp>
      <p:sp>
        <p:nvSpPr>
          <p:cNvPr id="12" name="TextBox 11">
            <a:extLst>
              <a:ext uri="{FF2B5EF4-FFF2-40B4-BE49-F238E27FC236}">
                <a16:creationId xmlns:a16="http://schemas.microsoft.com/office/drawing/2014/main" id="{A47574F4-1D70-776A-025B-61FB16503032}"/>
              </a:ext>
            </a:extLst>
          </p:cNvPr>
          <p:cNvSpPr txBox="1"/>
          <p:nvPr/>
        </p:nvSpPr>
        <p:spPr>
          <a:xfrm>
            <a:off x="9179726" y="2393198"/>
            <a:ext cx="1972056" cy="369332"/>
          </a:xfrm>
          <a:prstGeom prst="rect">
            <a:avLst/>
          </a:prstGeom>
          <a:solidFill>
            <a:srgbClr val="FFC000"/>
          </a:solidFill>
        </p:spPr>
        <p:txBody>
          <a:bodyPr wrap="square" rtlCol="0">
            <a:spAutoFit/>
          </a:bodyPr>
          <a:lstStyle/>
          <a:p>
            <a:pPr algn="ctr"/>
            <a:r>
              <a:rPr lang="en-IN" b="1" dirty="0" err="1"/>
              <a:t>HelloWorld.class</a:t>
            </a:r>
            <a:endParaRPr lang="en-IN" b="1" dirty="0"/>
          </a:p>
        </p:txBody>
      </p:sp>
      <p:sp>
        <p:nvSpPr>
          <p:cNvPr id="13" name="Callout: Line with Border and Accent Bar 12">
            <a:extLst>
              <a:ext uri="{FF2B5EF4-FFF2-40B4-BE49-F238E27FC236}">
                <a16:creationId xmlns:a16="http://schemas.microsoft.com/office/drawing/2014/main" id="{80709627-466F-F9ED-1A14-4CFF5C64CCEA}"/>
              </a:ext>
            </a:extLst>
          </p:cNvPr>
          <p:cNvSpPr/>
          <p:nvPr/>
        </p:nvSpPr>
        <p:spPr>
          <a:xfrm>
            <a:off x="6305102" y="1941958"/>
            <a:ext cx="1881963" cy="1585909"/>
          </a:xfrm>
          <a:prstGeom prst="accentBorderCallout1">
            <a:avLst>
              <a:gd name="adj1" fmla="val 18750"/>
              <a:gd name="adj2" fmla="val -8333"/>
              <a:gd name="adj3" fmla="val 84872"/>
              <a:gd name="adj4" fmla="val 14344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These will be created/added because of the commands in </a:t>
            </a:r>
            <a:r>
              <a:rPr lang="en-IN" dirty="0" err="1"/>
              <a:t>Dockerfile</a:t>
            </a:r>
            <a:endParaRPr lang="en-IN" dirty="0"/>
          </a:p>
        </p:txBody>
      </p:sp>
    </p:spTree>
    <p:extLst>
      <p:ext uri="{BB962C8B-B14F-4D97-AF65-F5344CB8AC3E}">
        <p14:creationId xmlns:p14="http://schemas.microsoft.com/office/powerpoint/2010/main" val="2856911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EF84-EDD9-6F9D-4FE5-0BF396838C01}"/>
              </a:ext>
            </a:extLst>
          </p:cNvPr>
          <p:cNvSpPr>
            <a:spLocks noGrp="1"/>
          </p:cNvSpPr>
          <p:nvPr>
            <p:ph type="title"/>
          </p:nvPr>
        </p:nvSpPr>
        <p:spPr/>
        <p:txBody>
          <a:bodyPr/>
          <a:lstStyle/>
          <a:p>
            <a:r>
              <a:rPr lang="en-IN" dirty="0"/>
              <a:t>End Result</a:t>
            </a:r>
          </a:p>
        </p:txBody>
      </p:sp>
      <p:sp>
        <p:nvSpPr>
          <p:cNvPr id="13" name="TextBox 12">
            <a:extLst>
              <a:ext uri="{FF2B5EF4-FFF2-40B4-BE49-F238E27FC236}">
                <a16:creationId xmlns:a16="http://schemas.microsoft.com/office/drawing/2014/main" id="{EA771594-8853-21C9-D556-A3C2ED1FDA85}"/>
              </a:ext>
            </a:extLst>
          </p:cNvPr>
          <p:cNvSpPr txBox="1"/>
          <p:nvPr/>
        </p:nvSpPr>
        <p:spPr>
          <a:xfrm>
            <a:off x="4022935" y="4343172"/>
            <a:ext cx="1972056" cy="369332"/>
          </a:xfrm>
          <a:prstGeom prst="rect">
            <a:avLst/>
          </a:prstGeom>
          <a:solidFill>
            <a:schemeClr val="accent2">
              <a:lumMod val="60000"/>
              <a:lumOff val="40000"/>
            </a:schemeClr>
          </a:solidFill>
        </p:spPr>
        <p:txBody>
          <a:bodyPr wrap="square" rtlCol="0">
            <a:spAutoFit/>
          </a:bodyPr>
          <a:lstStyle/>
          <a:p>
            <a:pPr algn="ctr"/>
            <a:r>
              <a:rPr lang="en-IN" b="1" dirty="0"/>
              <a:t>Oracle Linux</a:t>
            </a:r>
          </a:p>
        </p:txBody>
      </p:sp>
      <p:sp>
        <p:nvSpPr>
          <p:cNvPr id="14" name="TextBox 13">
            <a:extLst>
              <a:ext uri="{FF2B5EF4-FFF2-40B4-BE49-F238E27FC236}">
                <a16:creationId xmlns:a16="http://schemas.microsoft.com/office/drawing/2014/main" id="{66669813-3264-7DF0-790C-B56B72DDFFEB}"/>
              </a:ext>
            </a:extLst>
          </p:cNvPr>
          <p:cNvSpPr txBox="1"/>
          <p:nvPr/>
        </p:nvSpPr>
        <p:spPr>
          <a:xfrm>
            <a:off x="4022935" y="5765725"/>
            <a:ext cx="1972056" cy="369332"/>
          </a:xfrm>
          <a:prstGeom prst="rect">
            <a:avLst/>
          </a:prstGeom>
          <a:solidFill>
            <a:srgbClr val="92D050"/>
          </a:solidFill>
        </p:spPr>
        <p:txBody>
          <a:bodyPr wrap="square" rtlCol="0">
            <a:spAutoFit/>
          </a:bodyPr>
          <a:lstStyle/>
          <a:p>
            <a:pPr algn="ctr"/>
            <a:r>
              <a:rPr lang="en-IN" b="1" dirty="0"/>
              <a:t>Our OS (Host)</a:t>
            </a:r>
          </a:p>
        </p:txBody>
      </p:sp>
      <p:sp>
        <p:nvSpPr>
          <p:cNvPr id="15" name="TextBox 14">
            <a:extLst>
              <a:ext uri="{FF2B5EF4-FFF2-40B4-BE49-F238E27FC236}">
                <a16:creationId xmlns:a16="http://schemas.microsoft.com/office/drawing/2014/main" id="{1C773A73-DEB1-3028-B0D4-0E42556CFFD6}"/>
              </a:ext>
            </a:extLst>
          </p:cNvPr>
          <p:cNvSpPr txBox="1"/>
          <p:nvPr/>
        </p:nvSpPr>
        <p:spPr>
          <a:xfrm>
            <a:off x="4022935" y="4985336"/>
            <a:ext cx="1972056" cy="646331"/>
          </a:xfrm>
          <a:prstGeom prst="rect">
            <a:avLst/>
          </a:prstGeom>
          <a:solidFill>
            <a:srgbClr val="92D050"/>
          </a:solidFill>
        </p:spPr>
        <p:txBody>
          <a:bodyPr wrap="square" rtlCol="0">
            <a:spAutoFit/>
          </a:bodyPr>
          <a:lstStyle/>
          <a:p>
            <a:pPr algn="ctr"/>
            <a:r>
              <a:rPr lang="en-IN" b="1" dirty="0"/>
              <a:t>Docker (VM with a Linux Kernel)</a:t>
            </a:r>
          </a:p>
        </p:txBody>
      </p:sp>
      <p:sp>
        <p:nvSpPr>
          <p:cNvPr id="16" name="Callout: Line with Border and Accent Bar 15">
            <a:extLst>
              <a:ext uri="{FF2B5EF4-FFF2-40B4-BE49-F238E27FC236}">
                <a16:creationId xmlns:a16="http://schemas.microsoft.com/office/drawing/2014/main" id="{CEBD0209-27E0-AA48-FBD1-C9227CF44E90}"/>
              </a:ext>
            </a:extLst>
          </p:cNvPr>
          <p:cNvSpPr/>
          <p:nvPr/>
        </p:nvSpPr>
        <p:spPr>
          <a:xfrm>
            <a:off x="1148313" y="5288916"/>
            <a:ext cx="1881963" cy="1011496"/>
          </a:xfrm>
          <a:prstGeom prst="accentBorderCallout1">
            <a:avLst>
              <a:gd name="adj1" fmla="val 18750"/>
              <a:gd name="adj2" fmla="val -8333"/>
              <a:gd name="adj3" fmla="val 41021"/>
              <a:gd name="adj4" fmla="val 1513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These two are already there</a:t>
            </a:r>
          </a:p>
        </p:txBody>
      </p:sp>
      <p:sp>
        <p:nvSpPr>
          <p:cNvPr id="17" name="Callout: Line with Border and Accent Bar 16">
            <a:extLst>
              <a:ext uri="{FF2B5EF4-FFF2-40B4-BE49-F238E27FC236}">
                <a16:creationId xmlns:a16="http://schemas.microsoft.com/office/drawing/2014/main" id="{FFF64AAF-C7F8-F67F-5E72-F503B5146352}"/>
              </a:ext>
            </a:extLst>
          </p:cNvPr>
          <p:cNvSpPr/>
          <p:nvPr/>
        </p:nvSpPr>
        <p:spPr>
          <a:xfrm>
            <a:off x="1148312" y="3550217"/>
            <a:ext cx="1881963" cy="1585909"/>
          </a:xfrm>
          <a:prstGeom prst="accentBorderCallout1">
            <a:avLst>
              <a:gd name="adj1" fmla="val 18750"/>
              <a:gd name="adj2" fmla="val -8333"/>
              <a:gd name="adj3" fmla="val 39282"/>
              <a:gd name="adj4" fmla="val 15192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We want JDK, but it comes with Oracle Linux User Space (not Kernel)</a:t>
            </a:r>
          </a:p>
        </p:txBody>
      </p:sp>
      <p:sp>
        <p:nvSpPr>
          <p:cNvPr id="18" name="TextBox 17">
            <a:extLst>
              <a:ext uri="{FF2B5EF4-FFF2-40B4-BE49-F238E27FC236}">
                <a16:creationId xmlns:a16="http://schemas.microsoft.com/office/drawing/2014/main" id="{282876F8-5A3C-E557-0355-4F1BFF6F5FC3}"/>
              </a:ext>
            </a:extLst>
          </p:cNvPr>
          <p:cNvSpPr txBox="1"/>
          <p:nvPr/>
        </p:nvSpPr>
        <p:spPr>
          <a:xfrm>
            <a:off x="4022935" y="3636497"/>
            <a:ext cx="1972056" cy="369332"/>
          </a:xfrm>
          <a:prstGeom prst="rect">
            <a:avLst/>
          </a:prstGeom>
          <a:solidFill>
            <a:srgbClr val="FFC000"/>
          </a:solidFill>
        </p:spPr>
        <p:txBody>
          <a:bodyPr wrap="square" rtlCol="0">
            <a:spAutoFit/>
          </a:bodyPr>
          <a:lstStyle/>
          <a:p>
            <a:pPr algn="ctr"/>
            <a:r>
              <a:rPr lang="en-IN" b="1" dirty="0"/>
              <a:t>OpenJDK</a:t>
            </a:r>
          </a:p>
        </p:txBody>
      </p:sp>
      <p:sp>
        <p:nvSpPr>
          <p:cNvPr id="19" name="TextBox 18">
            <a:extLst>
              <a:ext uri="{FF2B5EF4-FFF2-40B4-BE49-F238E27FC236}">
                <a16:creationId xmlns:a16="http://schemas.microsoft.com/office/drawing/2014/main" id="{ED6F7DEE-F608-AA1F-7AB7-AB4D08ACA95A}"/>
              </a:ext>
            </a:extLst>
          </p:cNvPr>
          <p:cNvSpPr txBox="1"/>
          <p:nvPr/>
        </p:nvSpPr>
        <p:spPr>
          <a:xfrm>
            <a:off x="4022935" y="2904254"/>
            <a:ext cx="1972056" cy="369332"/>
          </a:xfrm>
          <a:prstGeom prst="rect">
            <a:avLst/>
          </a:prstGeom>
          <a:solidFill>
            <a:srgbClr val="FFC000"/>
          </a:solidFill>
        </p:spPr>
        <p:txBody>
          <a:bodyPr wrap="square" rtlCol="0">
            <a:spAutoFit/>
          </a:bodyPr>
          <a:lstStyle/>
          <a:p>
            <a:pPr algn="ctr"/>
            <a:r>
              <a:rPr lang="en-IN" b="1" dirty="0"/>
              <a:t>.app folder</a:t>
            </a:r>
          </a:p>
        </p:txBody>
      </p:sp>
      <p:sp>
        <p:nvSpPr>
          <p:cNvPr id="20" name="TextBox 19">
            <a:extLst>
              <a:ext uri="{FF2B5EF4-FFF2-40B4-BE49-F238E27FC236}">
                <a16:creationId xmlns:a16="http://schemas.microsoft.com/office/drawing/2014/main" id="{E7B4ABDA-2BFB-89DD-E601-D96AED4B2476}"/>
              </a:ext>
            </a:extLst>
          </p:cNvPr>
          <p:cNvSpPr txBox="1"/>
          <p:nvPr/>
        </p:nvSpPr>
        <p:spPr>
          <a:xfrm>
            <a:off x="4022935" y="2213067"/>
            <a:ext cx="1972056" cy="369332"/>
          </a:xfrm>
          <a:prstGeom prst="rect">
            <a:avLst/>
          </a:prstGeom>
          <a:solidFill>
            <a:srgbClr val="FFC000"/>
          </a:solidFill>
        </p:spPr>
        <p:txBody>
          <a:bodyPr wrap="square" rtlCol="0">
            <a:spAutoFit/>
          </a:bodyPr>
          <a:lstStyle/>
          <a:p>
            <a:pPr algn="ctr"/>
            <a:r>
              <a:rPr lang="en-IN" b="1" dirty="0" err="1"/>
              <a:t>HelloWorld.class</a:t>
            </a:r>
            <a:endParaRPr lang="en-IN" b="1" dirty="0"/>
          </a:p>
        </p:txBody>
      </p:sp>
      <p:sp>
        <p:nvSpPr>
          <p:cNvPr id="21" name="Callout: Line with Border and Accent Bar 20">
            <a:extLst>
              <a:ext uri="{FF2B5EF4-FFF2-40B4-BE49-F238E27FC236}">
                <a16:creationId xmlns:a16="http://schemas.microsoft.com/office/drawing/2014/main" id="{6FFA4B8D-F1D0-387A-44E4-0A51268B62D2}"/>
              </a:ext>
            </a:extLst>
          </p:cNvPr>
          <p:cNvSpPr/>
          <p:nvPr/>
        </p:nvSpPr>
        <p:spPr>
          <a:xfrm>
            <a:off x="1148311" y="1761827"/>
            <a:ext cx="1881963" cy="1585909"/>
          </a:xfrm>
          <a:prstGeom prst="accentBorderCallout1">
            <a:avLst>
              <a:gd name="adj1" fmla="val 18750"/>
              <a:gd name="adj2" fmla="val -8333"/>
              <a:gd name="adj3" fmla="val 84872"/>
              <a:gd name="adj4" fmla="val 14344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These will be created/added because of the commands in </a:t>
            </a:r>
            <a:r>
              <a:rPr lang="en-IN" dirty="0" err="1"/>
              <a:t>Dockerfile</a:t>
            </a:r>
            <a:endParaRPr lang="en-IN" dirty="0"/>
          </a:p>
        </p:txBody>
      </p:sp>
      <p:sp>
        <p:nvSpPr>
          <p:cNvPr id="22" name="Arrow: Striped Right 21">
            <a:extLst>
              <a:ext uri="{FF2B5EF4-FFF2-40B4-BE49-F238E27FC236}">
                <a16:creationId xmlns:a16="http://schemas.microsoft.com/office/drawing/2014/main" id="{0B6D1CB4-513C-116F-3210-811B1D3EC19C}"/>
              </a:ext>
            </a:extLst>
          </p:cNvPr>
          <p:cNvSpPr/>
          <p:nvPr/>
        </p:nvSpPr>
        <p:spPr>
          <a:xfrm>
            <a:off x="6197011" y="3636497"/>
            <a:ext cx="818707" cy="646331"/>
          </a:xfrm>
          <a:prstGeom prst="striped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E1FACBB7-0F21-BADC-3617-6769BAA704C2}"/>
              </a:ext>
            </a:extLst>
          </p:cNvPr>
          <p:cNvSpPr txBox="1"/>
          <p:nvPr/>
        </p:nvSpPr>
        <p:spPr>
          <a:xfrm>
            <a:off x="7121487" y="4278519"/>
            <a:ext cx="1972056" cy="369332"/>
          </a:xfrm>
          <a:prstGeom prst="rect">
            <a:avLst/>
          </a:prstGeom>
          <a:solidFill>
            <a:schemeClr val="accent2">
              <a:lumMod val="60000"/>
              <a:lumOff val="40000"/>
            </a:schemeClr>
          </a:solidFill>
          <a:ln w="19050">
            <a:solidFill>
              <a:schemeClr val="accent1"/>
            </a:solidFill>
          </a:ln>
        </p:spPr>
        <p:txBody>
          <a:bodyPr wrap="square" rtlCol="0">
            <a:spAutoFit/>
          </a:bodyPr>
          <a:lstStyle/>
          <a:p>
            <a:pPr algn="ctr"/>
            <a:r>
              <a:rPr lang="en-IN" b="1" dirty="0"/>
              <a:t>Oracle Linux</a:t>
            </a:r>
          </a:p>
        </p:txBody>
      </p:sp>
      <p:sp>
        <p:nvSpPr>
          <p:cNvPr id="24" name="TextBox 23">
            <a:extLst>
              <a:ext uri="{FF2B5EF4-FFF2-40B4-BE49-F238E27FC236}">
                <a16:creationId xmlns:a16="http://schemas.microsoft.com/office/drawing/2014/main" id="{1B6FB19A-AF2D-C339-88CD-FA5EDE955287}"/>
              </a:ext>
            </a:extLst>
          </p:cNvPr>
          <p:cNvSpPr txBox="1"/>
          <p:nvPr/>
        </p:nvSpPr>
        <p:spPr>
          <a:xfrm>
            <a:off x="7121487" y="3916095"/>
            <a:ext cx="1972056" cy="369332"/>
          </a:xfrm>
          <a:prstGeom prst="rect">
            <a:avLst/>
          </a:prstGeom>
          <a:solidFill>
            <a:srgbClr val="FFC000"/>
          </a:solidFill>
          <a:ln w="19050">
            <a:solidFill>
              <a:schemeClr val="accent1"/>
            </a:solidFill>
          </a:ln>
        </p:spPr>
        <p:txBody>
          <a:bodyPr wrap="square" rtlCol="0">
            <a:spAutoFit/>
          </a:bodyPr>
          <a:lstStyle/>
          <a:p>
            <a:pPr algn="ctr"/>
            <a:r>
              <a:rPr lang="en-IN" b="1" dirty="0"/>
              <a:t>OpenJDK</a:t>
            </a:r>
          </a:p>
        </p:txBody>
      </p:sp>
      <p:sp>
        <p:nvSpPr>
          <p:cNvPr id="25" name="TextBox 24">
            <a:extLst>
              <a:ext uri="{FF2B5EF4-FFF2-40B4-BE49-F238E27FC236}">
                <a16:creationId xmlns:a16="http://schemas.microsoft.com/office/drawing/2014/main" id="{273DB569-D07F-BE3B-D433-9B53344CEBC6}"/>
              </a:ext>
            </a:extLst>
          </p:cNvPr>
          <p:cNvSpPr txBox="1"/>
          <p:nvPr/>
        </p:nvSpPr>
        <p:spPr>
          <a:xfrm>
            <a:off x="7121487" y="3550217"/>
            <a:ext cx="1972056" cy="369332"/>
          </a:xfrm>
          <a:prstGeom prst="rect">
            <a:avLst/>
          </a:prstGeom>
          <a:solidFill>
            <a:srgbClr val="FFC000"/>
          </a:solidFill>
          <a:ln w="19050">
            <a:solidFill>
              <a:schemeClr val="accent1"/>
            </a:solidFill>
          </a:ln>
        </p:spPr>
        <p:txBody>
          <a:bodyPr wrap="square" rtlCol="0">
            <a:spAutoFit/>
          </a:bodyPr>
          <a:lstStyle/>
          <a:p>
            <a:pPr algn="ctr"/>
            <a:r>
              <a:rPr lang="en-IN" b="1" dirty="0"/>
              <a:t>.app folder</a:t>
            </a:r>
          </a:p>
        </p:txBody>
      </p:sp>
      <p:sp>
        <p:nvSpPr>
          <p:cNvPr id="26" name="TextBox 25">
            <a:extLst>
              <a:ext uri="{FF2B5EF4-FFF2-40B4-BE49-F238E27FC236}">
                <a16:creationId xmlns:a16="http://schemas.microsoft.com/office/drawing/2014/main" id="{FD9C5C74-0698-B892-C806-56D5CA8F907B}"/>
              </a:ext>
            </a:extLst>
          </p:cNvPr>
          <p:cNvSpPr txBox="1"/>
          <p:nvPr/>
        </p:nvSpPr>
        <p:spPr>
          <a:xfrm>
            <a:off x="7121487" y="3191247"/>
            <a:ext cx="1972056" cy="369332"/>
          </a:xfrm>
          <a:prstGeom prst="rect">
            <a:avLst/>
          </a:prstGeom>
          <a:solidFill>
            <a:srgbClr val="FFC000"/>
          </a:solidFill>
          <a:ln w="19050">
            <a:solidFill>
              <a:schemeClr val="accent1"/>
            </a:solidFill>
          </a:ln>
        </p:spPr>
        <p:txBody>
          <a:bodyPr wrap="square" rtlCol="0">
            <a:spAutoFit/>
          </a:bodyPr>
          <a:lstStyle/>
          <a:p>
            <a:pPr algn="ctr"/>
            <a:r>
              <a:rPr lang="en-IN" b="1" dirty="0" err="1"/>
              <a:t>HelloWorld.class</a:t>
            </a:r>
            <a:endParaRPr lang="en-IN" b="1" dirty="0"/>
          </a:p>
        </p:txBody>
      </p:sp>
      <p:sp>
        <p:nvSpPr>
          <p:cNvPr id="27" name="TextBox 26">
            <a:extLst>
              <a:ext uri="{FF2B5EF4-FFF2-40B4-BE49-F238E27FC236}">
                <a16:creationId xmlns:a16="http://schemas.microsoft.com/office/drawing/2014/main" id="{B0304060-53F3-07F1-767E-608E002E082E}"/>
              </a:ext>
            </a:extLst>
          </p:cNvPr>
          <p:cNvSpPr txBox="1"/>
          <p:nvPr/>
        </p:nvSpPr>
        <p:spPr>
          <a:xfrm>
            <a:off x="9275975" y="4268157"/>
            <a:ext cx="1037606" cy="369332"/>
          </a:xfrm>
          <a:prstGeom prst="rect">
            <a:avLst/>
          </a:prstGeom>
          <a:solidFill>
            <a:srgbClr val="7030A0"/>
          </a:solidFill>
          <a:ln w="19050">
            <a:noFill/>
          </a:ln>
        </p:spPr>
        <p:txBody>
          <a:bodyPr wrap="square" rtlCol="0">
            <a:spAutoFit/>
          </a:bodyPr>
          <a:lstStyle/>
          <a:p>
            <a:pPr algn="ctr"/>
            <a:r>
              <a:rPr lang="en-IN" b="1" dirty="0">
                <a:solidFill>
                  <a:schemeClr val="bg1"/>
                </a:solidFill>
              </a:rPr>
              <a:t>Layer 1</a:t>
            </a:r>
          </a:p>
        </p:txBody>
      </p:sp>
      <p:sp>
        <p:nvSpPr>
          <p:cNvPr id="28" name="TextBox 27">
            <a:extLst>
              <a:ext uri="{FF2B5EF4-FFF2-40B4-BE49-F238E27FC236}">
                <a16:creationId xmlns:a16="http://schemas.microsoft.com/office/drawing/2014/main" id="{5A1F7F97-F7BA-9AB0-E172-74C83C62EBB0}"/>
              </a:ext>
            </a:extLst>
          </p:cNvPr>
          <p:cNvSpPr txBox="1"/>
          <p:nvPr/>
        </p:nvSpPr>
        <p:spPr>
          <a:xfrm>
            <a:off x="9275975" y="3905733"/>
            <a:ext cx="1037606" cy="369332"/>
          </a:xfrm>
          <a:prstGeom prst="rect">
            <a:avLst/>
          </a:prstGeom>
          <a:solidFill>
            <a:srgbClr val="7030A0"/>
          </a:solidFill>
          <a:ln w="19050">
            <a:noFill/>
          </a:ln>
        </p:spPr>
        <p:txBody>
          <a:bodyPr wrap="square" rtlCol="0">
            <a:spAutoFit/>
          </a:bodyPr>
          <a:lstStyle/>
          <a:p>
            <a:pPr algn="ctr"/>
            <a:r>
              <a:rPr lang="en-IN" b="1" dirty="0">
                <a:solidFill>
                  <a:schemeClr val="bg1"/>
                </a:solidFill>
              </a:rPr>
              <a:t>Layer 2</a:t>
            </a:r>
          </a:p>
        </p:txBody>
      </p:sp>
      <p:sp>
        <p:nvSpPr>
          <p:cNvPr id="29" name="TextBox 28">
            <a:extLst>
              <a:ext uri="{FF2B5EF4-FFF2-40B4-BE49-F238E27FC236}">
                <a16:creationId xmlns:a16="http://schemas.microsoft.com/office/drawing/2014/main" id="{0F2512C8-EB73-25A8-C9B4-E5F969B95DB1}"/>
              </a:ext>
            </a:extLst>
          </p:cNvPr>
          <p:cNvSpPr txBox="1"/>
          <p:nvPr/>
        </p:nvSpPr>
        <p:spPr>
          <a:xfrm>
            <a:off x="9275975" y="3539855"/>
            <a:ext cx="1037606" cy="369332"/>
          </a:xfrm>
          <a:prstGeom prst="rect">
            <a:avLst/>
          </a:prstGeom>
          <a:solidFill>
            <a:srgbClr val="7030A0"/>
          </a:solidFill>
          <a:ln w="19050">
            <a:noFill/>
          </a:ln>
        </p:spPr>
        <p:txBody>
          <a:bodyPr wrap="square" rtlCol="0">
            <a:spAutoFit/>
          </a:bodyPr>
          <a:lstStyle/>
          <a:p>
            <a:pPr algn="ctr"/>
            <a:r>
              <a:rPr lang="en-IN" b="1" dirty="0">
                <a:solidFill>
                  <a:schemeClr val="bg1"/>
                </a:solidFill>
              </a:rPr>
              <a:t>Layer 3</a:t>
            </a:r>
          </a:p>
        </p:txBody>
      </p:sp>
      <p:sp>
        <p:nvSpPr>
          <p:cNvPr id="30" name="TextBox 29">
            <a:extLst>
              <a:ext uri="{FF2B5EF4-FFF2-40B4-BE49-F238E27FC236}">
                <a16:creationId xmlns:a16="http://schemas.microsoft.com/office/drawing/2014/main" id="{AFF42396-18C2-029E-AA0D-3A8F6CE6D9C7}"/>
              </a:ext>
            </a:extLst>
          </p:cNvPr>
          <p:cNvSpPr txBox="1"/>
          <p:nvPr/>
        </p:nvSpPr>
        <p:spPr>
          <a:xfrm>
            <a:off x="9275975" y="3180885"/>
            <a:ext cx="1037606" cy="369332"/>
          </a:xfrm>
          <a:prstGeom prst="rect">
            <a:avLst/>
          </a:prstGeom>
          <a:solidFill>
            <a:srgbClr val="7030A0"/>
          </a:solidFill>
          <a:ln w="19050">
            <a:noFill/>
          </a:ln>
        </p:spPr>
        <p:txBody>
          <a:bodyPr wrap="square" rtlCol="0">
            <a:spAutoFit/>
          </a:bodyPr>
          <a:lstStyle/>
          <a:p>
            <a:pPr algn="ctr"/>
            <a:r>
              <a:rPr lang="en-IN" b="1" dirty="0">
                <a:solidFill>
                  <a:schemeClr val="bg1"/>
                </a:solidFill>
              </a:rPr>
              <a:t>Layer 4</a:t>
            </a:r>
          </a:p>
        </p:txBody>
      </p:sp>
      <p:sp>
        <p:nvSpPr>
          <p:cNvPr id="31" name="TextBox 30">
            <a:extLst>
              <a:ext uri="{FF2B5EF4-FFF2-40B4-BE49-F238E27FC236}">
                <a16:creationId xmlns:a16="http://schemas.microsoft.com/office/drawing/2014/main" id="{F9B6DB11-2F23-D295-7848-B41EAF0622E7}"/>
              </a:ext>
            </a:extLst>
          </p:cNvPr>
          <p:cNvSpPr txBox="1"/>
          <p:nvPr/>
        </p:nvSpPr>
        <p:spPr>
          <a:xfrm>
            <a:off x="7251405" y="5061098"/>
            <a:ext cx="2987748" cy="369332"/>
          </a:xfrm>
          <a:prstGeom prst="rect">
            <a:avLst/>
          </a:prstGeom>
          <a:solidFill>
            <a:schemeClr val="bg1">
              <a:lumMod val="95000"/>
            </a:schemeClr>
          </a:solidFill>
        </p:spPr>
        <p:txBody>
          <a:bodyPr wrap="square" rtlCol="0">
            <a:spAutoFit/>
          </a:bodyPr>
          <a:lstStyle/>
          <a:p>
            <a:pPr algn="ctr"/>
            <a:r>
              <a:rPr lang="en-IN" b="1" dirty="0">
                <a:solidFill>
                  <a:srgbClr val="FF0000"/>
                </a:solidFill>
              </a:rPr>
              <a:t>Resulting Docker Image</a:t>
            </a:r>
          </a:p>
        </p:txBody>
      </p:sp>
    </p:spTree>
    <p:extLst>
      <p:ext uri="{BB962C8B-B14F-4D97-AF65-F5344CB8AC3E}">
        <p14:creationId xmlns:p14="http://schemas.microsoft.com/office/powerpoint/2010/main" val="313164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DEF84-EDD9-6F9D-4FE5-0BF396838C01}"/>
              </a:ext>
            </a:extLst>
          </p:cNvPr>
          <p:cNvSpPr>
            <a:spLocks noGrp="1"/>
          </p:cNvSpPr>
          <p:nvPr>
            <p:ph type="title"/>
          </p:nvPr>
        </p:nvSpPr>
        <p:spPr/>
        <p:txBody>
          <a:bodyPr/>
          <a:lstStyle/>
          <a:p>
            <a:r>
              <a:rPr lang="en-IN" dirty="0"/>
              <a:t>Using this Image Anywhere</a:t>
            </a:r>
          </a:p>
        </p:txBody>
      </p:sp>
      <p:pic>
        <p:nvPicPr>
          <p:cNvPr id="5" name="Content Placeholder 4">
            <a:extLst>
              <a:ext uri="{FF2B5EF4-FFF2-40B4-BE49-F238E27FC236}">
                <a16:creationId xmlns:a16="http://schemas.microsoft.com/office/drawing/2014/main" id="{FD8F09A5-8719-7738-2467-6019D40998F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122945" y="5165557"/>
            <a:ext cx="1522228" cy="1522228"/>
          </a:xfrm>
        </p:spPr>
      </p:pic>
      <p:sp>
        <p:nvSpPr>
          <p:cNvPr id="23" name="TextBox 22">
            <a:extLst>
              <a:ext uri="{FF2B5EF4-FFF2-40B4-BE49-F238E27FC236}">
                <a16:creationId xmlns:a16="http://schemas.microsoft.com/office/drawing/2014/main" id="{E1FACBB7-0F21-BADC-3617-6769BAA704C2}"/>
              </a:ext>
            </a:extLst>
          </p:cNvPr>
          <p:cNvSpPr txBox="1"/>
          <p:nvPr/>
        </p:nvSpPr>
        <p:spPr>
          <a:xfrm>
            <a:off x="4025590" y="3077040"/>
            <a:ext cx="2548036" cy="369332"/>
          </a:xfrm>
          <a:prstGeom prst="rect">
            <a:avLst/>
          </a:prstGeom>
          <a:solidFill>
            <a:schemeClr val="accent2">
              <a:lumMod val="60000"/>
              <a:lumOff val="40000"/>
            </a:schemeClr>
          </a:solidFill>
          <a:ln w="19050">
            <a:solidFill>
              <a:schemeClr val="accent1"/>
            </a:solidFill>
          </a:ln>
        </p:spPr>
        <p:txBody>
          <a:bodyPr wrap="square" rtlCol="0">
            <a:spAutoFit/>
          </a:bodyPr>
          <a:lstStyle/>
          <a:p>
            <a:pPr algn="ctr"/>
            <a:r>
              <a:rPr lang="en-IN" b="1" dirty="0"/>
              <a:t>Oracle Linux User Space</a:t>
            </a:r>
          </a:p>
        </p:txBody>
      </p:sp>
      <p:sp>
        <p:nvSpPr>
          <p:cNvPr id="24" name="TextBox 23">
            <a:extLst>
              <a:ext uri="{FF2B5EF4-FFF2-40B4-BE49-F238E27FC236}">
                <a16:creationId xmlns:a16="http://schemas.microsoft.com/office/drawing/2014/main" id="{1B6FB19A-AF2D-C339-88CD-FA5EDE955287}"/>
              </a:ext>
            </a:extLst>
          </p:cNvPr>
          <p:cNvSpPr txBox="1"/>
          <p:nvPr/>
        </p:nvSpPr>
        <p:spPr>
          <a:xfrm>
            <a:off x="4025590" y="2714616"/>
            <a:ext cx="2548036" cy="369332"/>
          </a:xfrm>
          <a:prstGeom prst="rect">
            <a:avLst/>
          </a:prstGeom>
          <a:solidFill>
            <a:srgbClr val="FFC000"/>
          </a:solidFill>
          <a:ln w="19050">
            <a:solidFill>
              <a:schemeClr val="accent1"/>
            </a:solidFill>
          </a:ln>
        </p:spPr>
        <p:txBody>
          <a:bodyPr wrap="square" rtlCol="0">
            <a:spAutoFit/>
          </a:bodyPr>
          <a:lstStyle/>
          <a:p>
            <a:pPr algn="ctr"/>
            <a:r>
              <a:rPr lang="en-IN" b="1" dirty="0"/>
              <a:t>OpenJDK</a:t>
            </a:r>
          </a:p>
        </p:txBody>
      </p:sp>
      <p:sp>
        <p:nvSpPr>
          <p:cNvPr id="25" name="TextBox 24">
            <a:extLst>
              <a:ext uri="{FF2B5EF4-FFF2-40B4-BE49-F238E27FC236}">
                <a16:creationId xmlns:a16="http://schemas.microsoft.com/office/drawing/2014/main" id="{273DB569-D07F-BE3B-D433-9B53344CEBC6}"/>
              </a:ext>
            </a:extLst>
          </p:cNvPr>
          <p:cNvSpPr txBox="1"/>
          <p:nvPr/>
        </p:nvSpPr>
        <p:spPr>
          <a:xfrm>
            <a:off x="4025590" y="2348738"/>
            <a:ext cx="2548036" cy="369332"/>
          </a:xfrm>
          <a:prstGeom prst="rect">
            <a:avLst/>
          </a:prstGeom>
          <a:solidFill>
            <a:srgbClr val="FFC000"/>
          </a:solidFill>
          <a:ln w="19050">
            <a:solidFill>
              <a:schemeClr val="accent1"/>
            </a:solidFill>
          </a:ln>
        </p:spPr>
        <p:txBody>
          <a:bodyPr wrap="square" rtlCol="0">
            <a:spAutoFit/>
          </a:bodyPr>
          <a:lstStyle/>
          <a:p>
            <a:pPr algn="ctr"/>
            <a:r>
              <a:rPr lang="en-IN" b="1" dirty="0"/>
              <a:t>.app folder</a:t>
            </a:r>
          </a:p>
        </p:txBody>
      </p:sp>
      <p:sp>
        <p:nvSpPr>
          <p:cNvPr id="26" name="TextBox 25">
            <a:extLst>
              <a:ext uri="{FF2B5EF4-FFF2-40B4-BE49-F238E27FC236}">
                <a16:creationId xmlns:a16="http://schemas.microsoft.com/office/drawing/2014/main" id="{FD9C5C74-0698-B892-C806-56D5CA8F907B}"/>
              </a:ext>
            </a:extLst>
          </p:cNvPr>
          <p:cNvSpPr txBox="1"/>
          <p:nvPr/>
        </p:nvSpPr>
        <p:spPr>
          <a:xfrm>
            <a:off x="4025590" y="1989768"/>
            <a:ext cx="2548036" cy="369332"/>
          </a:xfrm>
          <a:prstGeom prst="rect">
            <a:avLst/>
          </a:prstGeom>
          <a:solidFill>
            <a:srgbClr val="FFC000"/>
          </a:solidFill>
          <a:ln w="19050">
            <a:solidFill>
              <a:schemeClr val="accent1"/>
            </a:solidFill>
          </a:ln>
        </p:spPr>
        <p:txBody>
          <a:bodyPr wrap="square" rtlCol="0">
            <a:spAutoFit/>
          </a:bodyPr>
          <a:lstStyle/>
          <a:p>
            <a:pPr algn="ctr"/>
            <a:r>
              <a:rPr lang="en-IN" b="1" dirty="0" err="1"/>
              <a:t>HelloWorld.class</a:t>
            </a:r>
            <a:endParaRPr lang="en-IN" b="1" dirty="0"/>
          </a:p>
        </p:txBody>
      </p:sp>
      <p:sp>
        <p:nvSpPr>
          <p:cNvPr id="27" name="TextBox 26">
            <a:extLst>
              <a:ext uri="{FF2B5EF4-FFF2-40B4-BE49-F238E27FC236}">
                <a16:creationId xmlns:a16="http://schemas.microsoft.com/office/drawing/2014/main" id="{B0304060-53F3-07F1-767E-608E002E082E}"/>
              </a:ext>
            </a:extLst>
          </p:cNvPr>
          <p:cNvSpPr txBox="1"/>
          <p:nvPr/>
        </p:nvSpPr>
        <p:spPr>
          <a:xfrm>
            <a:off x="6756058" y="3066678"/>
            <a:ext cx="1037606" cy="369332"/>
          </a:xfrm>
          <a:prstGeom prst="rect">
            <a:avLst/>
          </a:prstGeom>
          <a:solidFill>
            <a:srgbClr val="7030A0"/>
          </a:solidFill>
          <a:ln w="19050">
            <a:noFill/>
          </a:ln>
        </p:spPr>
        <p:txBody>
          <a:bodyPr wrap="square" rtlCol="0">
            <a:spAutoFit/>
          </a:bodyPr>
          <a:lstStyle/>
          <a:p>
            <a:pPr algn="ctr"/>
            <a:r>
              <a:rPr lang="en-IN" b="1" dirty="0">
                <a:solidFill>
                  <a:schemeClr val="bg1"/>
                </a:solidFill>
              </a:rPr>
              <a:t>Layer 1</a:t>
            </a:r>
          </a:p>
        </p:txBody>
      </p:sp>
      <p:sp>
        <p:nvSpPr>
          <p:cNvPr id="28" name="TextBox 27">
            <a:extLst>
              <a:ext uri="{FF2B5EF4-FFF2-40B4-BE49-F238E27FC236}">
                <a16:creationId xmlns:a16="http://schemas.microsoft.com/office/drawing/2014/main" id="{5A1F7F97-F7BA-9AB0-E172-74C83C62EBB0}"/>
              </a:ext>
            </a:extLst>
          </p:cNvPr>
          <p:cNvSpPr txBox="1"/>
          <p:nvPr/>
        </p:nvSpPr>
        <p:spPr>
          <a:xfrm>
            <a:off x="6756058" y="2704254"/>
            <a:ext cx="1037606" cy="369332"/>
          </a:xfrm>
          <a:prstGeom prst="rect">
            <a:avLst/>
          </a:prstGeom>
          <a:solidFill>
            <a:srgbClr val="7030A0"/>
          </a:solidFill>
          <a:ln w="19050">
            <a:noFill/>
          </a:ln>
        </p:spPr>
        <p:txBody>
          <a:bodyPr wrap="square" rtlCol="0">
            <a:spAutoFit/>
          </a:bodyPr>
          <a:lstStyle/>
          <a:p>
            <a:pPr algn="ctr"/>
            <a:r>
              <a:rPr lang="en-IN" b="1" dirty="0">
                <a:solidFill>
                  <a:schemeClr val="bg1"/>
                </a:solidFill>
              </a:rPr>
              <a:t>Layer 2</a:t>
            </a:r>
          </a:p>
        </p:txBody>
      </p:sp>
      <p:sp>
        <p:nvSpPr>
          <p:cNvPr id="29" name="TextBox 28">
            <a:extLst>
              <a:ext uri="{FF2B5EF4-FFF2-40B4-BE49-F238E27FC236}">
                <a16:creationId xmlns:a16="http://schemas.microsoft.com/office/drawing/2014/main" id="{0F2512C8-EB73-25A8-C9B4-E5F969B95DB1}"/>
              </a:ext>
            </a:extLst>
          </p:cNvPr>
          <p:cNvSpPr txBox="1"/>
          <p:nvPr/>
        </p:nvSpPr>
        <p:spPr>
          <a:xfrm>
            <a:off x="6756058" y="2338376"/>
            <a:ext cx="1037606" cy="369332"/>
          </a:xfrm>
          <a:prstGeom prst="rect">
            <a:avLst/>
          </a:prstGeom>
          <a:solidFill>
            <a:srgbClr val="7030A0"/>
          </a:solidFill>
          <a:ln w="19050">
            <a:noFill/>
          </a:ln>
        </p:spPr>
        <p:txBody>
          <a:bodyPr wrap="square" rtlCol="0">
            <a:spAutoFit/>
          </a:bodyPr>
          <a:lstStyle/>
          <a:p>
            <a:pPr algn="ctr"/>
            <a:r>
              <a:rPr lang="en-IN" b="1" dirty="0">
                <a:solidFill>
                  <a:schemeClr val="bg1"/>
                </a:solidFill>
              </a:rPr>
              <a:t>Layer 3</a:t>
            </a:r>
          </a:p>
        </p:txBody>
      </p:sp>
      <p:sp>
        <p:nvSpPr>
          <p:cNvPr id="30" name="TextBox 29">
            <a:extLst>
              <a:ext uri="{FF2B5EF4-FFF2-40B4-BE49-F238E27FC236}">
                <a16:creationId xmlns:a16="http://schemas.microsoft.com/office/drawing/2014/main" id="{AFF42396-18C2-029E-AA0D-3A8F6CE6D9C7}"/>
              </a:ext>
            </a:extLst>
          </p:cNvPr>
          <p:cNvSpPr txBox="1"/>
          <p:nvPr/>
        </p:nvSpPr>
        <p:spPr>
          <a:xfrm>
            <a:off x="6756058" y="1979406"/>
            <a:ext cx="1037606" cy="369332"/>
          </a:xfrm>
          <a:prstGeom prst="rect">
            <a:avLst/>
          </a:prstGeom>
          <a:solidFill>
            <a:srgbClr val="7030A0"/>
          </a:solidFill>
          <a:ln w="19050">
            <a:noFill/>
          </a:ln>
        </p:spPr>
        <p:txBody>
          <a:bodyPr wrap="square" rtlCol="0">
            <a:spAutoFit/>
          </a:bodyPr>
          <a:lstStyle/>
          <a:p>
            <a:pPr algn="ctr"/>
            <a:r>
              <a:rPr lang="en-IN" b="1" dirty="0">
                <a:solidFill>
                  <a:schemeClr val="bg1"/>
                </a:solidFill>
              </a:rPr>
              <a:t>Layer 4</a:t>
            </a:r>
          </a:p>
        </p:txBody>
      </p:sp>
      <p:sp>
        <p:nvSpPr>
          <p:cNvPr id="31" name="TextBox 30">
            <a:extLst>
              <a:ext uri="{FF2B5EF4-FFF2-40B4-BE49-F238E27FC236}">
                <a16:creationId xmlns:a16="http://schemas.microsoft.com/office/drawing/2014/main" id="{F9B6DB11-2F23-D295-7848-B41EAF0622E7}"/>
              </a:ext>
            </a:extLst>
          </p:cNvPr>
          <p:cNvSpPr txBox="1"/>
          <p:nvPr/>
        </p:nvSpPr>
        <p:spPr>
          <a:xfrm>
            <a:off x="4699590" y="3475934"/>
            <a:ext cx="2987748" cy="369332"/>
          </a:xfrm>
          <a:prstGeom prst="rect">
            <a:avLst/>
          </a:prstGeom>
          <a:solidFill>
            <a:schemeClr val="bg1">
              <a:lumMod val="95000"/>
            </a:schemeClr>
          </a:solidFill>
        </p:spPr>
        <p:txBody>
          <a:bodyPr wrap="square" rtlCol="0">
            <a:spAutoFit/>
          </a:bodyPr>
          <a:lstStyle/>
          <a:p>
            <a:pPr algn="ctr"/>
            <a:r>
              <a:rPr lang="en-IN" b="1" dirty="0">
                <a:solidFill>
                  <a:srgbClr val="FF0000"/>
                </a:solidFill>
              </a:rPr>
              <a:t>Resulting Docker Image</a:t>
            </a:r>
          </a:p>
        </p:txBody>
      </p:sp>
      <p:pic>
        <p:nvPicPr>
          <p:cNvPr id="4" name="Picture 3">
            <a:extLst>
              <a:ext uri="{FF2B5EF4-FFF2-40B4-BE49-F238E27FC236}">
                <a16:creationId xmlns:a16="http://schemas.microsoft.com/office/drawing/2014/main" id="{E5A67ABB-A8AC-FE75-6340-F5E9128356AE}"/>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244360" y="5062654"/>
            <a:ext cx="1795346" cy="1795346"/>
          </a:xfrm>
          <a:prstGeom prst="rect">
            <a:avLst/>
          </a:prstGeom>
        </p:spPr>
      </p:pic>
      <p:sp>
        <p:nvSpPr>
          <p:cNvPr id="6" name="TextBox 5">
            <a:extLst>
              <a:ext uri="{FF2B5EF4-FFF2-40B4-BE49-F238E27FC236}">
                <a16:creationId xmlns:a16="http://schemas.microsoft.com/office/drawing/2014/main" id="{88E20FBD-928F-E212-FF35-26CEC9D0CF01}"/>
              </a:ext>
            </a:extLst>
          </p:cNvPr>
          <p:cNvSpPr txBox="1"/>
          <p:nvPr/>
        </p:nvSpPr>
        <p:spPr>
          <a:xfrm>
            <a:off x="944526" y="4539091"/>
            <a:ext cx="1972056" cy="369332"/>
          </a:xfrm>
          <a:prstGeom prst="rect">
            <a:avLst/>
          </a:prstGeom>
          <a:solidFill>
            <a:srgbClr val="92D050"/>
          </a:solidFill>
        </p:spPr>
        <p:txBody>
          <a:bodyPr wrap="square" rtlCol="0">
            <a:spAutoFit/>
          </a:bodyPr>
          <a:lstStyle/>
          <a:p>
            <a:pPr algn="ctr"/>
            <a:r>
              <a:rPr lang="en-IN" b="1" dirty="0"/>
              <a:t>Windows (Host)</a:t>
            </a:r>
          </a:p>
        </p:txBody>
      </p:sp>
      <p:sp>
        <p:nvSpPr>
          <p:cNvPr id="7" name="TextBox 6">
            <a:extLst>
              <a:ext uri="{FF2B5EF4-FFF2-40B4-BE49-F238E27FC236}">
                <a16:creationId xmlns:a16="http://schemas.microsoft.com/office/drawing/2014/main" id="{026BBC32-6202-4A91-7C58-8E317EBDD3CA}"/>
              </a:ext>
            </a:extLst>
          </p:cNvPr>
          <p:cNvSpPr txBox="1"/>
          <p:nvPr/>
        </p:nvSpPr>
        <p:spPr>
          <a:xfrm>
            <a:off x="944526" y="3758702"/>
            <a:ext cx="1972056" cy="646331"/>
          </a:xfrm>
          <a:prstGeom prst="rect">
            <a:avLst/>
          </a:prstGeom>
          <a:solidFill>
            <a:srgbClr val="92D050"/>
          </a:solidFill>
        </p:spPr>
        <p:txBody>
          <a:bodyPr wrap="square" rtlCol="0">
            <a:spAutoFit/>
          </a:bodyPr>
          <a:lstStyle/>
          <a:p>
            <a:pPr algn="ctr"/>
            <a:r>
              <a:rPr lang="en-IN" b="1" dirty="0"/>
              <a:t>Docker (VM with a Linux Kernel)</a:t>
            </a:r>
          </a:p>
        </p:txBody>
      </p:sp>
      <p:sp>
        <p:nvSpPr>
          <p:cNvPr id="8" name="TextBox 7">
            <a:extLst>
              <a:ext uri="{FF2B5EF4-FFF2-40B4-BE49-F238E27FC236}">
                <a16:creationId xmlns:a16="http://schemas.microsoft.com/office/drawing/2014/main" id="{861F83F8-DF1B-35A7-0FFF-6B8BB3636719}"/>
              </a:ext>
            </a:extLst>
          </p:cNvPr>
          <p:cNvSpPr txBox="1"/>
          <p:nvPr/>
        </p:nvSpPr>
        <p:spPr>
          <a:xfrm>
            <a:off x="9036594" y="4488761"/>
            <a:ext cx="2210879" cy="369332"/>
          </a:xfrm>
          <a:prstGeom prst="rect">
            <a:avLst/>
          </a:prstGeom>
          <a:solidFill>
            <a:srgbClr val="92D050"/>
          </a:solidFill>
        </p:spPr>
        <p:txBody>
          <a:bodyPr wrap="square" rtlCol="0">
            <a:spAutoFit/>
          </a:bodyPr>
          <a:lstStyle/>
          <a:p>
            <a:pPr algn="ctr"/>
            <a:r>
              <a:rPr lang="en-IN" b="1" dirty="0"/>
              <a:t>Ubuntu Linux (Host)</a:t>
            </a:r>
          </a:p>
        </p:txBody>
      </p:sp>
      <p:sp>
        <p:nvSpPr>
          <p:cNvPr id="9" name="TextBox 8">
            <a:extLst>
              <a:ext uri="{FF2B5EF4-FFF2-40B4-BE49-F238E27FC236}">
                <a16:creationId xmlns:a16="http://schemas.microsoft.com/office/drawing/2014/main" id="{1411B828-9D5E-8180-182B-C3E9E22A98D1}"/>
              </a:ext>
            </a:extLst>
          </p:cNvPr>
          <p:cNvSpPr txBox="1"/>
          <p:nvPr/>
        </p:nvSpPr>
        <p:spPr>
          <a:xfrm>
            <a:off x="9036594" y="3708372"/>
            <a:ext cx="2210879" cy="646331"/>
          </a:xfrm>
          <a:prstGeom prst="rect">
            <a:avLst/>
          </a:prstGeom>
          <a:solidFill>
            <a:srgbClr val="92D050"/>
          </a:solidFill>
        </p:spPr>
        <p:txBody>
          <a:bodyPr wrap="square" rtlCol="0">
            <a:spAutoFit/>
          </a:bodyPr>
          <a:lstStyle/>
          <a:p>
            <a:pPr algn="ctr"/>
            <a:r>
              <a:rPr lang="en-IN" b="1" dirty="0"/>
              <a:t>Docker (VM with a Linux Kernel)</a:t>
            </a:r>
          </a:p>
        </p:txBody>
      </p:sp>
      <p:cxnSp>
        <p:nvCxnSpPr>
          <p:cNvPr id="11" name="Straight Connector 10">
            <a:extLst>
              <a:ext uri="{FF2B5EF4-FFF2-40B4-BE49-F238E27FC236}">
                <a16:creationId xmlns:a16="http://schemas.microsoft.com/office/drawing/2014/main" id="{E69DABAD-3A00-8604-2635-4C76149F9D96}"/>
              </a:ext>
            </a:extLst>
          </p:cNvPr>
          <p:cNvCxnSpPr>
            <a:cxnSpLocks/>
          </p:cNvCxnSpPr>
          <p:nvPr/>
        </p:nvCxnSpPr>
        <p:spPr>
          <a:xfrm flipH="1">
            <a:off x="2096429" y="2533404"/>
            <a:ext cx="1237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D7083A6-973B-9545-5969-AE4872550619}"/>
              </a:ext>
            </a:extLst>
          </p:cNvPr>
          <p:cNvCxnSpPr/>
          <p:nvPr/>
        </p:nvCxnSpPr>
        <p:spPr>
          <a:xfrm>
            <a:off x="2096429" y="2533404"/>
            <a:ext cx="0" cy="117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EA2CE5A-AEF6-E423-3FB4-CD8DCF9778A1}"/>
              </a:ext>
            </a:extLst>
          </p:cNvPr>
          <p:cNvCxnSpPr/>
          <p:nvPr/>
        </p:nvCxnSpPr>
        <p:spPr>
          <a:xfrm>
            <a:off x="10325861" y="2533404"/>
            <a:ext cx="0" cy="117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15E33E3-E1B6-AD86-7AF0-7D3D41D0C9D5}"/>
              </a:ext>
            </a:extLst>
          </p:cNvPr>
          <p:cNvCxnSpPr/>
          <p:nvPr/>
        </p:nvCxnSpPr>
        <p:spPr>
          <a:xfrm>
            <a:off x="3323063" y="2533404"/>
            <a:ext cx="0" cy="13118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093F9C8-37B8-80EB-50AC-F0E22CF26E87}"/>
              </a:ext>
            </a:extLst>
          </p:cNvPr>
          <p:cNvCxnSpPr>
            <a:cxnSpLocks/>
          </p:cNvCxnSpPr>
          <p:nvPr/>
        </p:nvCxnSpPr>
        <p:spPr>
          <a:xfrm flipH="1">
            <a:off x="3334214" y="3832474"/>
            <a:ext cx="9367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F2487AD-ABBD-DC2F-247D-E02905609A0F}"/>
              </a:ext>
            </a:extLst>
          </p:cNvPr>
          <p:cNvCxnSpPr>
            <a:cxnSpLocks/>
          </p:cNvCxnSpPr>
          <p:nvPr/>
        </p:nvCxnSpPr>
        <p:spPr>
          <a:xfrm>
            <a:off x="4282068" y="3446372"/>
            <a:ext cx="0" cy="398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E0C176-2AB4-8299-CD0B-6B16B2A90231}"/>
              </a:ext>
            </a:extLst>
          </p:cNvPr>
          <p:cNvCxnSpPr>
            <a:cxnSpLocks/>
          </p:cNvCxnSpPr>
          <p:nvPr/>
        </p:nvCxnSpPr>
        <p:spPr>
          <a:xfrm>
            <a:off x="4456770" y="3461069"/>
            <a:ext cx="0" cy="7763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29443C8-CF22-0DD6-F850-2CCB94EA57C8}"/>
              </a:ext>
            </a:extLst>
          </p:cNvPr>
          <p:cNvCxnSpPr>
            <a:cxnSpLocks/>
          </p:cNvCxnSpPr>
          <p:nvPr/>
        </p:nvCxnSpPr>
        <p:spPr>
          <a:xfrm flipH="1">
            <a:off x="4456770" y="4237463"/>
            <a:ext cx="4018157" cy="3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543F5EF-C282-C5F5-5301-05BE0448287E}"/>
              </a:ext>
            </a:extLst>
          </p:cNvPr>
          <p:cNvCxnSpPr>
            <a:cxnSpLocks/>
          </p:cNvCxnSpPr>
          <p:nvPr/>
        </p:nvCxnSpPr>
        <p:spPr>
          <a:xfrm>
            <a:off x="8474927" y="2520613"/>
            <a:ext cx="0" cy="1716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78DD04B-403D-273D-F94F-A637CE6AD5A7}"/>
              </a:ext>
            </a:extLst>
          </p:cNvPr>
          <p:cNvCxnSpPr>
            <a:cxnSpLocks/>
          </p:cNvCxnSpPr>
          <p:nvPr/>
        </p:nvCxnSpPr>
        <p:spPr>
          <a:xfrm flipH="1">
            <a:off x="8474927" y="2520613"/>
            <a:ext cx="1850934" cy="127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386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2E71-8191-17E7-77A6-9F27FC499FD6}"/>
              </a:ext>
            </a:extLst>
          </p:cNvPr>
          <p:cNvSpPr>
            <a:spLocks noGrp="1"/>
          </p:cNvSpPr>
          <p:nvPr>
            <p:ph type="title"/>
          </p:nvPr>
        </p:nvSpPr>
        <p:spPr/>
        <p:txBody>
          <a:bodyPr/>
          <a:lstStyle/>
          <a:p>
            <a:r>
              <a:rPr lang="en-US" dirty="0"/>
              <a:t>Install OpenJDK 21</a:t>
            </a:r>
          </a:p>
        </p:txBody>
      </p:sp>
      <p:sp>
        <p:nvSpPr>
          <p:cNvPr id="3" name="Content Placeholder 2">
            <a:extLst>
              <a:ext uri="{FF2B5EF4-FFF2-40B4-BE49-F238E27FC236}">
                <a16:creationId xmlns:a16="http://schemas.microsoft.com/office/drawing/2014/main" id="{29E3A0EC-D59B-02B1-7213-B7B9617CA1F0}"/>
              </a:ext>
            </a:extLst>
          </p:cNvPr>
          <p:cNvSpPr>
            <a:spLocks noGrp="1"/>
          </p:cNvSpPr>
          <p:nvPr>
            <p:ph idx="1"/>
          </p:nvPr>
        </p:nvSpPr>
        <p:spPr/>
        <p:txBody>
          <a:bodyPr>
            <a:normAutofit fontScale="92500" lnSpcReduction="20000"/>
          </a:bodyPr>
          <a:lstStyle/>
          <a:p>
            <a:r>
              <a:rPr lang="en-US" dirty="0"/>
              <a:t>Download zip from </a:t>
            </a:r>
            <a:r>
              <a:rPr lang="en-US" dirty="0">
                <a:hlinkClick r:id="rId2"/>
              </a:rPr>
              <a:t>https://jdk.java.net/21/</a:t>
            </a:r>
            <a:endParaRPr lang="en-US" dirty="0"/>
          </a:p>
          <a:p>
            <a:r>
              <a:rPr lang="en-US" dirty="0"/>
              <a:t>Extract in c:, so it should become </a:t>
            </a:r>
            <a:r>
              <a:rPr lang="en-US" b="1" dirty="0"/>
              <a:t>C:\jdk-21.0.1</a:t>
            </a:r>
          </a:p>
          <a:p>
            <a:r>
              <a:rPr lang="en-US" dirty="0"/>
              <a:t>Open </a:t>
            </a:r>
            <a:r>
              <a:rPr lang="en-US" i="1" dirty="0"/>
              <a:t>environment variables</a:t>
            </a:r>
            <a:r>
              <a:rPr lang="en-US" dirty="0"/>
              <a:t> (Windows Start button-&gt;Search)</a:t>
            </a:r>
          </a:p>
          <a:p>
            <a:r>
              <a:rPr lang="en-US" dirty="0"/>
              <a:t>Under System variables</a:t>
            </a:r>
          </a:p>
          <a:p>
            <a:r>
              <a:rPr lang="en-US" dirty="0"/>
              <a:t>Set </a:t>
            </a:r>
            <a:r>
              <a:rPr lang="en-US" b="1" dirty="0"/>
              <a:t>JAVA_HOME=C:\jdk-21.0.1</a:t>
            </a:r>
          </a:p>
          <a:p>
            <a:r>
              <a:rPr lang="en-US" dirty="0"/>
              <a:t>Delete old </a:t>
            </a:r>
            <a:r>
              <a:rPr lang="en-US" b="1" dirty="0"/>
              <a:t>path </a:t>
            </a:r>
            <a:r>
              <a:rPr lang="en-US" dirty="0"/>
              <a:t>entry for JDK and set it to </a:t>
            </a:r>
            <a:r>
              <a:rPr lang="en-US" b="1" dirty="0"/>
              <a:t>C:\jdk-21.0.1\bin</a:t>
            </a:r>
          </a:p>
          <a:p>
            <a:r>
              <a:rPr lang="en-US" b="1" dirty="0"/>
              <a:t>Open a new command prompt</a:t>
            </a:r>
          </a:p>
          <a:p>
            <a:r>
              <a:rPr lang="en-US" dirty="0"/>
              <a:t>Compile HelloWorld.java: </a:t>
            </a:r>
            <a:r>
              <a:rPr lang="en-US" b="1" dirty="0" err="1"/>
              <a:t>javac</a:t>
            </a:r>
            <a:r>
              <a:rPr lang="en-US" b="1" dirty="0"/>
              <a:t> HelloWorld.java</a:t>
            </a:r>
          </a:p>
          <a:p>
            <a:r>
              <a:rPr lang="en-US" dirty="0"/>
              <a:t>Execute HelloWorld: </a:t>
            </a:r>
            <a:r>
              <a:rPr lang="en-US" b="1" dirty="0"/>
              <a:t>java HelloWorld</a:t>
            </a:r>
          </a:p>
          <a:p>
            <a:r>
              <a:rPr lang="en-US" dirty="0"/>
              <a:t>Output should be Hello World!</a:t>
            </a:r>
          </a:p>
        </p:txBody>
      </p:sp>
    </p:spTree>
    <p:extLst>
      <p:ext uri="{BB962C8B-B14F-4D97-AF65-F5344CB8AC3E}">
        <p14:creationId xmlns:p14="http://schemas.microsoft.com/office/powerpoint/2010/main" val="202523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7FFDCBE-D7AA-4E0E-22D8-360D2ADB4039}"/>
              </a:ext>
            </a:extLst>
          </p:cNvPr>
          <p:cNvSpPr txBox="1"/>
          <p:nvPr/>
        </p:nvSpPr>
        <p:spPr>
          <a:xfrm>
            <a:off x="5712431" y="1655999"/>
            <a:ext cx="2702104" cy="1080000"/>
          </a:xfrm>
          <a:prstGeom prst="rect">
            <a:avLst/>
          </a:prstGeom>
          <a:solidFill>
            <a:schemeClr val="accent4">
              <a:lumMod val="75000"/>
            </a:schemeClr>
          </a:solidFill>
          <a:ln>
            <a:noFill/>
          </a:ln>
        </p:spPr>
        <p:txBody>
          <a:bodyPr wrap="square" rtlCol="0">
            <a:spAutoFit/>
          </a:bodyPr>
          <a:lstStyle/>
          <a:p>
            <a:endParaRPr lang="en-IN" dirty="0"/>
          </a:p>
        </p:txBody>
      </p:sp>
      <p:sp>
        <p:nvSpPr>
          <p:cNvPr id="2" name="Title 1">
            <a:extLst>
              <a:ext uri="{FF2B5EF4-FFF2-40B4-BE49-F238E27FC236}">
                <a16:creationId xmlns:a16="http://schemas.microsoft.com/office/drawing/2014/main" id="{9F9FB9E2-4787-6F8E-A431-5CC69685669B}"/>
              </a:ext>
            </a:extLst>
          </p:cNvPr>
          <p:cNvSpPr>
            <a:spLocks noGrp="1"/>
          </p:cNvSpPr>
          <p:nvPr>
            <p:ph type="title"/>
          </p:nvPr>
        </p:nvSpPr>
        <p:spPr/>
        <p:txBody>
          <a:bodyPr/>
          <a:lstStyle/>
          <a:p>
            <a:r>
              <a:rPr lang="en-IN" dirty="0"/>
              <a:t>What Happens Internally?</a:t>
            </a:r>
          </a:p>
        </p:txBody>
      </p:sp>
      <p:sp>
        <p:nvSpPr>
          <p:cNvPr id="4" name="TextBox 3">
            <a:extLst>
              <a:ext uri="{FF2B5EF4-FFF2-40B4-BE49-F238E27FC236}">
                <a16:creationId xmlns:a16="http://schemas.microsoft.com/office/drawing/2014/main" id="{72005D80-4ACD-E7DB-FAC6-E98C2F34CFE0}"/>
              </a:ext>
            </a:extLst>
          </p:cNvPr>
          <p:cNvSpPr txBox="1"/>
          <p:nvPr/>
        </p:nvSpPr>
        <p:spPr>
          <a:xfrm>
            <a:off x="1418692" y="2772198"/>
            <a:ext cx="1948665" cy="1440000"/>
          </a:xfrm>
          <a:prstGeom prst="rect">
            <a:avLst/>
          </a:prstGeom>
          <a:solidFill>
            <a:schemeClr val="accent4">
              <a:lumMod val="40000"/>
              <a:lumOff val="60000"/>
            </a:schemeClr>
          </a:solidFill>
        </p:spPr>
        <p:txBody>
          <a:bodyPr wrap="square" rtlCol="0">
            <a:spAutoFit/>
          </a:bodyPr>
          <a:lstStyle/>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p:txBody>
      </p:sp>
      <p:sp>
        <p:nvSpPr>
          <p:cNvPr id="5" name="TextBox 4">
            <a:extLst>
              <a:ext uri="{FF2B5EF4-FFF2-40B4-BE49-F238E27FC236}">
                <a16:creationId xmlns:a16="http://schemas.microsoft.com/office/drawing/2014/main" id="{CA122E72-4679-5013-A496-7859FFD8E18B}"/>
              </a:ext>
            </a:extLst>
          </p:cNvPr>
          <p:cNvSpPr txBox="1"/>
          <p:nvPr/>
        </p:nvSpPr>
        <p:spPr>
          <a:xfrm>
            <a:off x="1699516" y="3059668"/>
            <a:ext cx="1479479" cy="369332"/>
          </a:xfrm>
          <a:prstGeom prst="rect">
            <a:avLst/>
          </a:prstGeom>
          <a:solidFill>
            <a:schemeClr val="accent6">
              <a:lumMod val="75000"/>
            </a:schemeClr>
          </a:solidFill>
        </p:spPr>
        <p:txBody>
          <a:bodyPr wrap="square" rtlCol="0">
            <a:spAutoFit/>
          </a:bodyPr>
          <a:lstStyle/>
          <a:p>
            <a:pPr algn="ctr"/>
            <a:r>
              <a:rPr lang="en-IN" b="1" dirty="0">
                <a:solidFill>
                  <a:schemeClr val="bg1"/>
                </a:solidFill>
              </a:rPr>
              <a:t>VM Manager</a:t>
            </a:r>
          </a:p>
        </p:txBody>
      </p:sp>
      <p:sp>
        <p:nvSpPr>
          <p:cNvPr id="6" name="TextBox 5">
            <a:extLst>
              <a:ext uri="{FF2B5EF4-FFF2-40B4-BE49-F238E27FC236}">
                <a16:creationId xmlns:a16="http://schemas.microsoft.com/office/drawing/2014/main" id="{AF1C6FED-3111-43F5-1EA3-0F69704335EF}"/>
              </a:ext>
            </a:extLst>
          </p:cNvPr>
          <p:cNvSpPr txBox="1"/>
          <p:nvPr/>
        </p:nvSpPr>
        <p:spPr>
          <a:xfrm>
            <a:off x="1653286" y="3603196"/>
            <a:ext cx="1479479" cy="369332"/>
          </a:xfrm>
          <a:prstGeom prst="rect">
            <a:avLst/>
          </a:prstGeom>
          <a:solidFill>
            <a:schemeClr val="accent2">
              <a:lumMod val="75000"/>
            </a:schemeClr>
          </a:solidFill>
        </p:spPr>
        <p:txBody>
          <a:bodyPr wrap="square" rtlCol="0">
            <a:spAutoFit/>
          </a:bodyPr>
          <a:lstStyle/>
          <a:p>
            <a:pPr algn="ctr"/>
            <a:r>
              <a:rPr lang="en-IN" b="1" dirty="0">
                <a:solidFill>
                  <a:schemeClr val="bg1"/>
                </a:solidFill>
              </a:rPr>
              <a:t>Linux Kernel</a:t>
            </a:r>
          </a:p>
        </p:txBody>
      </p:sp>
      <p:sp>
        <p:nvSpPr>
          <p:cNvPr id="7" name="TextBox 6">
            <a:extLst>
              <a:ext uri="{FF2B5EF4-FFF2-40B4-BE49-F238E27FC236}">
                <a16:creationId xmlns:a16="http://schemas.microsoft.com/office/drawing/2014/main" id="{220CAD19-1EA1-7916-7DBC-B2F874964E84}"/>
              </a:ext>
            </a:extLst>
          </p:cNvPr>
          <p:cNvSpPr txBox="1"/>
          <p:nvPr/>
        </p:nvSpPr>
        <p:spPr>
          <a:xfrm>
            <a:off x="1653286" y="4529117"/>
            <a:ext cx="1479479" cy="369332"/>
          </a:xfrm>
          <a:prstGeom prst="rect">
            <a:avLst/>
          </a:prstGeom>
          <a:solidFill>
            <a:srgbClr val="7030A0"/>
          </a:solidFill>
        </p:spPr>
        <p:txBody>
          <a:bodyPr wrap="square" rtlCol="0">
            <a:spAutoFit/>
          </a:bodyPr>
          <a:lstStyle/>
          <a:p>
            <a:pPr algn="ctr"/>
            <a:r>
              <a:rPr lang="en-IN" b="1" dirty="0">
                <a:solidFill>
                  <a:schemeClr val="bg1"/>
                </a:solidFill>
              </a:rPr>
              <a:t>Windows</a:t>
            </a:r>
          </a:p>
        </p:txBody>
      </p:sp>
      <p:pic>
        <p:nvPicPr>
          <p:cNvPr id="8" name="Content Placeholder 16">
            <a:extLst>
              <a:ext uri="{FF2B5EF4-FFF2-40B4-BE49-F238E27FC236}">
                <a16:creationId xmlns:a16="http://schemas.microsoft.com/office/drawing/2014/main" id="{61711D6D-2FDC-A2AB-1872-201BF194F5D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83583" y="4713783"/>
            <a:ext cx="2251013" cy="2251013"/>
          </a:xfrm>
          <a:prstGeom prst="rect">
            <a:avLst/>
          </a:prstGeom>
        </p:spPr>
      </p:pic>
      <p:sp>
        <p:nvSpPr>
          <p:cNvPr id="9" name="TextBox 8">
            <a:extLst>
              <a:ext uri="{FF2B5EF4-FFF2-40B4-BE49-F238E27FC236}">
                <a16:creationId xmlns:a16="http://schemas.microsoft.com/office/drawing/2014/main" id="{CC9521B7-AF95-AFB3-C23D-220F8E802A66}"/>
              </a:ext>
            </a:extLst>
          </p:cNvPr>
          <p:cNvSpPr txBox="1"/>
          <p:nvPr/>
        </p:nvSpPr>
        <p:spPr>
          <a:xfrm>
            <a:off x="1222625" y="1842381"/>
            <a:ext cx="2411971" cy="830997"/>
          </a:xfrm>
          <a:prstGeom prst="rect">
            <a:avLst/>
          </a:prstGeom>
          <a:solidFill>
            <a:schemeClr val="bg2"/>
          </a:solidFill>
        </p:spPr>
        <p:txBody>
          <a:bodyPr wrap="square" rtlCol="0">
            <a:spAutoFit/>
          </a:bodyPr>
          <a:lstStyle/>
          <a:p>
            <a:pPr algn="ctr"/>
            <a:r>
              <a:rPr lang="en-US" sz="2400" b="1" dirty="0">
                <a:solidFill>
                  <a:schemeClr val="accent4">
                    <a:lumMod val="40000"/>
                    <a:lumOff val="60000"/>
                  </a:schemeClr>
                </a:solidFill>
              </a:rPr>
              <a:t>docker build -t java-hello-world .</a:t>
            </a:r>
            <a:endParaRPr lang="en-IN" sz="2400" b="1" dirty="0">
              <a:solidFill>
                <a:schemeClr val="accent4">
                  <a:lumMod val="40000"/>
                  <a:lumOff val="60000"/>
                </a:schemeClr>
              </a:solidFill>
            </a:endParaRPr>
          </a:p>
        </p:txBody>
      </p:sp>
      <p:sp>
        <p:nvSpPr>
          <p:cNvPr id="11" name="TextBox 10">
            <a:extLst>
              <a:ext uri="{FF2B5EF4-FFF2-40B4-BE49-F238E27FC236}">
                <a16:creationId xmlns:a16="http://schemas.microsoft.com/office/drawing/2014/main" id="{EEB0A054-D466-D7BF-92AC-D091E25A550E}"/>
              </a:ext>
            </a:extLst>
          </p:cNvPr>
          <p:cNvSpPr txBox="1"/>
          <p:nvPr/>
        </p:nvSpPr>
        <p:spPr>
          <a:xfrm>
            <a:off x="6000478" y="2772198"/>
            <a:ext cx="1948665" cy="1440000"/>
          </a:xfrm>
          <a:prstGeom prst="rect">
            <a:avLst/>
          </a:prstGeom>
          <a:solidFill>
            <a:schemeClr val="accent4">
              <a:lumMod val="40000"/>
              <a:lumOff val="60000"/>
            </a:schemeClr>
          </a:solidFill>
        </p:spPr>
        <p:txBody>
          <a:bodyPr wrap="square" rtlCol="0">
            <a:spAutoFit/>
          </a:bodyPr>
          <a:lstStyle/>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p:txBody>
      </p:sp>
      <p:sp>
        <p:nvSpPr>
          <p:cNvPr id="12" name="TextBox 11">
            <a:extLst>
              <a:ext uri="{FF2B5EF4-FFF2-40B4-BE49-F238E27FC236}">
                <a16:creationId xmlns:a16="http://schemas.microsoft.com/office/drawing/2014/main" id="{535DEC60-6EB1-B1D8-2F01-DE538EBAC016}"/>
              </a:ext>
            </a:extLst>
          </p:cNvPr>
          <p:cNvSpPr txBox="1"/>
          <p:nvPr/>
        </p:nvSpPr>
        <p:spPr>
          <a:xfrm>
            <a:off x="6281302" y="3059668"/>
            <a:ext cx="1479479" cy="369332"/>
          </a:xfrm>
          <a:prstGeom prst="rect">
            <a:avLst/>
          </a:prstGeom>
          <a:solidFill>
            <a:schemeClr val="accent6">
              <a:lumMod val="75000"/>
            </a:schemeClr>
          </a:solidFill>
        </p:spPr>
        <p:txBody>
          <a:bodyPr wrap="square" rtlCol="0">
            <a:spAutoFit/>
          </a:bodyPr>
          <a:lstStyle/>
          <a:p>
            <a:pPr algn="ctr"/>
            <a:r>
              <a:rPr lang="en-IN" b="1" dirty="0">
                <a:solidFill>
                  <a:schemeClr val="bg1"/>
                </a:solidFill>
              </a:rPr>
              <a:t>VM Manager</a:t>
            </a:r>
          </a:p>
        </p:txBody>
      </p:sp>
      <p:sp>
        <p:nvSpPr>
          <p:cNvPr id="13" name="TextBox 12">
            <a:extLst>
              <a:ext uri="{FF2B5EF4-FFF2-40B4-BE49-F238E27FC236}">
                <a16:creationId xmlns:a16="http://schemas.microsoft.com/office/drawing/2014/main" id="{4725B8CB-33C7-98AF-45FA-AF90F18E9C7B}"/>
              </a:ext>
            </a:extLst>
          </p:cNvPr>
          <p:cNvSpPr txBox="1"/>
          <p:nvPr/>
        </p:nvSpPr>
        <p:spPr>
          <a:xfrm>
            <a:off x="6235072" y="3603196"/>
            <a:ext cx="1479479" cy="369332"/>
          </a:xfrm>
          <a:prstGeom prst="rect">
            <a:avLst/>
          </a:prstGeom>
          <a:solidFill>
            <a:schemeClr val="accent2">
              <a:lumMod val="75000"/>
            </a:schemeClr>
          </a:solidFill>
        </p:spPr>
        <p:txBody>
          <a:bodyPr wrap="square" rtlCol="0">
            <a:spAutoFit/>
          </a:bodyPr>
          <a:lstStyle/>
          <a:p>
            <a:pPr algn="ctr"/>
            <a:r>
              <a:rPr lang="en-IN" b="1" dirty="0">
                <a:solidFill>
                  <a:schemeClr val="bg1"/>
                </a:solidFill>
              </a:rPr>
              <a:t>Linux Kernel</a:t>
            </a:r>
          </a:p>
        </p:txBody>
      </p:sp>
      <p:sp>
        <p:nvSpPr>
          <p:cNvPr id="14" name="TextBox 13">
            <a:extLst>
              <a:ext uri="{FF2B5EF4-FFF2-40B4-BE49-F238E27FC236}">
                <a16:creationId xmlns:a16="http://schemas.microsoft.com/office/drawing/2014/main" id="{B9F31033-9759-46ED-4C52-C875E59AC1FB}"/>
              </a:ext>
            </a:extLst>
          </p:cNvPr>
          <p:cNvSpPr txBox="1"/>
          <p:nvPr/>
        </p:nvSpPr>
        <p:spPr>
          <a:xfrm>
            <a:off x="6235072" y="4529117"/>
            <a:ext cx="1479479" cy="369332"/>
          </a:xfrm>
          <a:prstGeom prst="rect">
            <a:avLst/>
          </a:prstGeom>
          <a:solidFill>
            <a:srgbClr val="7030A0"/>
          </a:solidFill>
        </p:spPr>
        <p:txBody>
          <a:bodyPr wrap="square" rtlCol="0">
            <a:spAutoFit/>
          </a:bodyPr>
          <a:lstStyle/>
          <a:p>
            <a:pPr algn="ctr"/>
            <a:r>
              <a:rPr lang="en-IN" b="1" dirty="0">
                <a:solidFill>
                  <a:schemeClr val="bg1"/>
                </a:solidFill>
              </a:rPr>
              <a:t>Windows</a:t>
            </a:r>
          </a:p>
        </p:txBody>
      </p:sp>
      <p:pic>
        <p:nvPicPr>
          <p:cNvPr id="15" name="Content Placeholder 16">
            <a:extLst>
              <a:ext uri="{FF2B5EF4-FFF2-40B4-BE49-F238E27FC236}">
                <a16:creationId xmlns:a16="http://schemas.microsoft.com/office/drawing/2014/main" id="{C84F6050-990C-ED72-D550-312DFE218D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65369" y="4713783"/>
            <a:ext cx="2251013" cy="2251013"/>
          </a:xfrm>
          <a:prstGeom prst="rect">
            <a:avLst/>
          </a:prstGeom>
        </p:spPr>
      </p:pic>
      <p:sp>
        <p:nvSpPr>
          <p:cNvPr id="16" name="Flowchart: Alternate Process 15">
            <a:extLst>
              <a:ext uri="{FF2B5EF4-FFF2-40B4-BE49-F238E27FC236}">
                <a16:creationId xmlns:a16="http://schemas.microsoft.com/office/drawing/2014/main" id="{12035E91-D6CF-A036-1120-FEAFEB136B1C}"/>
              </a:ext>
            </a:extLst>
          </p:cNvPr>
          <p:cNvSpPr/>
          <p:nvPr/>
        </p:nvSpPr>
        <p:spPr>
          <a:xfrm>
            <a:off x="3947849" y="3098196"/>
            <a:ext cx="1510301" cy="76699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Docker</a:t>
            </a:r>
          </a:p>
        </p:txBody>
      </p:sp>
      <p:sp>
        <p:nvSpPr>
          <p:cNvPr id="20" name="TextBox 19">
            <a:extLst>
              <a:ext uri="{FF2B5EF4-FFF2-40B4-BE49-F238E27FC236}">
                <a16:creationId xmlns:a16="http://schemas.microsoft.com/office/drawing/2014/main" id="{4D5BFD5C-20F1-AC3D-BF5E-147010AAC8D0}"/>
              </a:ext>
            </a:extLst>
          </p:cNvPr>
          <p:cNvSpPr txBox="1"/>
          <p:nvPr/>
        </p:nvSpPr>
        <p:spPr>
          <a:xfrm>
            <a:off x="6179048" y="2324234"/>
            <a:ext cx="1683988" cy="369332"/>
          </a:xfrm>
          <a:prstGeom prst="rect">
            <a:avLst/>
          </a:prstGeom>
          <a:solidFill>
            <a:srgbClr val="7030A0"/>
          </a:solidFill>
        </p:spPr>
        <p:txBody>
          <a:bodyPr wrap="square" rtlCol="0">
            <a:spAutoFit/>
          </a:bodyPr>
          <a:lstStyle/>
          <a:p>
            <a:pPr algn="ctr"/>
            <a:r>
              <a:rPr lang="en-IN" b="1" dirty="0">
                <a:solidFill>
                  <a:schemeClr val="bg1"/>
                </a:solidFill>
              </a:rPr>
              <a:t>Linux User Part</a:t>
            </a:r>
          </a:p>
        </p:txBody>
      </p:sp>
      <p:sp>
        <p:nvSpPr>
          <p:cNvPr id="21" name="TextBox 20">
            <a:extLst>
              <a:ext uri="{FF2B5EF4-FFF2-40B4-BE49-F238E27FC236}">
                <a16:creationId xmlns:a16="http://schemas.microsoft.com/office/drawing/2014/main" id="{F40F35B1-39CA-A921-FE0E-11B069833BDD}"/>
              </a:ext>
            </a:extLst>
          </p:cNvPr>
          <p:cNvSpPr txBox="1"/>
          <p:nvPr/>
        </p:nvSpPr>
        <p:spPr>
          <a:xfrm>
            <a:off x="5804411" y="1828506"/>
            <a:ext cx="2411971" cy="369332"/>
          </a:xfrm>
          <a:prstGeom prst="rect">
            <a:avLst/>
          </a:prstGeom>
          <a:solidFill>
            <a:schemeClr val="accent5">
              <a:lumMod val="75000"/>
            </a:schemeClr>
          </a:solidFill>
        </p:spPr>
        <p:txBody>
          <a:bodyPr wrap="square" rtlCol="0">
            <a:spAutoFit/>
          </a:bodyPr>
          <a:lstStyle/>
          <a:p>
            <a:pPr algn="ctr"/>
            <a:r>
              <a:rPr lang="en-IN" b="1" dirty="0">
                <a:solidFill>
                  <a:schemeClr val="bg1"/>
                </a:solidFill>
              </a:rPr>
              <a:t>java-hello-</a:t>
            </a:r>
            <a:r>
              <a:rPr lang="en-IN" b="1" dirty="0" err="1">
                <a:solidFill>
                  <a:schemeClr val="bg1"/>
                </a:solidFill>
              </a:rPr>
              <a:t>world.class</a:t>
            </a:r>
            <a:endParaRPr lang="en-IN" b="1" dirty="0">
              <a:solidFill>
                <a:schemeClr val="bg1"/>
              </a:solidFill>
            </a:endParaRPr>
          </a:p>
        </p:txBody>
      </p:sp>
      <p:sp>
        <p:nvSpPr>
          <p:cNvPr id="23" name="Arrow: Right 22">
            <a:extLst>
              <a:ext uri="{FF2B5EF4-FFF2-40B4-BE49-F238E27FC236}">
                <a16:creationId xmlns:a16="http://schemas.microsoft.com/office/drawing/2014/main" id="{CB432C5B-BA32-439A-7B44-D961E1DB1A30}"/>
              </a:ext>
            </a:extLst>
          </p:cNvPr>
          <p:cNvSpPr/>
          <p:nvPr/>
        </p:nvSpPr>
        <p:spPr>
          <a:xfrm>
            <a:off x="4199186" y="1978158"/>
            <a:ext cx="1060811" cy="695220"/>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Alternate Process 23">
            <a:extLst>
              <a:ext uri="{FF2B5EF4-FFF2-40B4-BE49-F238E27FC236}">
                <a16:creationId xmlns:a16="http://schemas.microsoft.com/office/drawing/2014/main" id="{FBA2BDDC-09C1-D03C-EFA9-0A66473A89F6}"/>
              </a:ext>
            </a:extLst>
          </p:cNvPr>
          <p:cNvSpPr/>
          <p:nvPr/>
        </p:nvSpPr>
        <p:spPr>
          <a:xfrm>
            <a:off x="8682999" y="1827706"/>
            <a:ext cx="1510301" cy="76699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Docker Image</a:t>
            </a:r>
          </a:p>
        </p:txBody>
      </p:sp>
    </p:spTree>
    <p:extLst>
      <p:ext uri="{BB962C8B-B14F-4D97-AF65-F5344CB8AC3E}">
        <p14:creationId xmlns:p14="http://schemas.microsoft.com/office/powerpoint/2010/main" val="2609908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7FFDCBE-D7AA-4E0E-22D8-360D2ADB4039}"/>
              </a:ext>
            </a:extLst>
          </p:cNvPr>
          <p:cNvSpPr txBox="1"/>
          <p:nvPr/>
        </p:nvSpPr>
        <p:spPr>
          <a:xfrm>
            <a:off x="1167641" y="1619117"/>
            <a:ext cx="2702104" cy="1080000"/>
          </a:xfrm>
          <a:prstGeom prst="rect">
            <a:avLst/>
          </a:prstGeom>
          <a:solidFill>
            <a:schemeClr val="accent4">
              <a:lumMod val="75000"/>
            </a:schemeClr>
          </a:solidFill>
          <a:ln>
            <a:noFill/>
          </a:ln>
        </p:spPr>
        <p:txBody>
          <a:bodyPr wrap="square" rtlCol="0">
            <a:spAutoFit/>
          </a:bodyPr>
          <a:lstStyle/>
          <a:p>
            <a:endParaRPr lang="en-IN" dirty="0"/>
          </a:p>
        </p:txBody>
      </p:sp>
      <p:sp>
        <p:nvSpPr>
          <p:cNvPr id="2" name="Title 1">
            <a:extLst>
              <a:ext uri="{FF2B5EF4-FFF2-40B4-BE49-F238E27FC236}">
                <a16:creationId xmlns:a16="http://schemas.microsoft.com/office/drawing/2014/main" id="{9F9FB9E2-4787-6F8E-A431-5CC69685669B}"/>
              </a:ext>
            </a:extLst>
          </p:cNvPr>
          <p:cNvSpPr>
            <a:spLocks noGrp="1"/>
          </p:cNvSpPr>
          <p:nvPr>
            <p:ph type="title"/>
          </p:nvPr>
        </p:nvSpPr>
        <p:spPr/>
        <p:txBody>
          <a:bodyPr/>
          <a:lstStyle/>
          <a:p>
            <a:r>
              <a:rPr lang="en-IN" dirty="0"/>
              <a:t>What Happens Internally?</a:t>
            </a:r>
          </a:p>
        </p:txBody>
      </p:sp>
      <p:sp>
        <p:nvSpPr>
          <p:cNvPr id="4" name="TextBox 3">
            <a:extLst>
              <a:ext uri="{FF2B5EF4-FFF2-40B4-BE49-F238E27FC236}">
                <a16:creationId xmlns:a16="http://schemas.microsoft.com/office/drawing/2014/main" id="{72005D80-4ACD-E7DB-FAC6-E98C2F34CFE0}"/>
              </a:ext>
            </a:extLst>
          </p:cNvPr>
          <p:cNvSpPr txBox="1"/>
          <p:nvPr/>
        </p:nvSpPr>
        <p:spPr>
          <a:xfrm>
            <a:off x="1418692" y="2772198"/>
            <a:ext cx="1948665" cy="1440000"/>
          </a:xfrm>
          <a:prstGeom prst="rect">
            <a:avLst/>
          </a:prstGeom>
          <a:solidFill>
            <a:schemeClr val="accent4">
              <a:lumMod val="40000"/>
              <a:lumOff val="60000"/>
            </a:schemeClr>
          </a:solidFill>
        </p:spPr>
        <p:txBody>
          <a:bodyPr wrap="square" rtlCol="0">
            <a:spAutoFit/>
          </a:bodyPr>
          <a:lstStyle/>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p:txBody>
      </p:sp>
      <p:sp>
        <p:nvSpPr>
          <p:cNvPr id="5" name="TextBox 4">
            <a:extLst>
              <a:ext uri="{FF2B5EF4-FFF2-40B4-BE49-F238E27FC236}">
                <a16:creationId xmlns:a16="http://schemas.microsoft.com/office/drawing/2014/main" id="{CA122E72-4679-5013-A496-7859FFD8E18B}"/>
              </a:ext>
            </a:extLst>
          </p:cNvPr>
          <p:cNvSpPr txBox="1"/>
          <p:nvPr/>
        </p:nvSpPr>
        <p:spPr>
          <a:xfrm>
            <a:off x="1699516" y="3059668"/>
            <a:ext cx="1479479" cy="369332"/>
          </a:xfrm>
          <a:prstGeom prst="rect">
            <a:avLst/>
          </a:prstGeom>
          <a:solidFill>
            <a:schemeClr val="accent6">
              <a:lumMod val="75000"/>
            </a:schemeClr>
          </a:solidFill>
        </p:spPr>
        <p:txBody>
          <a:bodyPr wrap="square" rtlCol="0">
            <a:spAutoFit/>
          </a:bodyPr>
          <a:lstStyle/>
          <a:p>
            <a:pPr algn="ctr"/>
            <a:r>
              <a:rPr lang="en-IN" b="1" dirty="0">
                <a:solidFill>
                  <a:schemeClr val="bg1"/>
                </a:solidFill>
              </a:rPr>
              <a:t>VM Manager</a:t>
            </a:r>
          </a:p>
        </p:txBody>
      </p:sp>
      <p:sp>
        <p:nvSpPr>
          <p:cNvPr id="6" name="TextBox 5">
            <a:extLst>
              <a:ext uri="{FF2B5EF4-FFF2-40B4-BE49-F238E27FC236}">
                <a16:creationId xmlns:a16="http://schemas.microsoft.com/office/drawing/2014/main" id="{AF1C6FED-3111-43F5-1EA3-0F69704335EF}"/>
              </a:ext>
            </a:extLst>
          </p:cNvPr>
          <p:cNvSpPr txBox="1"/>
          <p:nvPr/>
        </p:nvSpPr>
        <p:spPr>
          <a:xfrm>
            <a:off x="1653286" y="3603196"/>
            <a:ext cx="1479479" cy="369332"/>
          </a:xfrm>
          <a:prstGeom prst="rect">
            <a:avLst/>
          </a:prstGeom>
          <a:solidFill>
            <a:schemeClr val="accent2">
              <a:lumMod val="75000"/>
            </a:schemeClr>
          </a:solidFill>
        </p:spPr>
        <p:txBody>
          <a:bodyPr wrap="square" rtlCol="0">
            <a:spAutoFit/>
          </a:bodyPr>
          <a:lstStyle/>
          <a:p>
            <a:pPr algn="ctr"/>
            <a:r>
              <a:rPr lang="en-IN" b="1" dirty="0">
                <a:solidFill>
                  <a:schemeClr val="bg1"/>
                </a:solidFill>
              </a:rPr>
              <a:t>Linux Kernel</a:t>
            </a:r>
          </a:p>
        </p:txBody>
      </p:sp>
      <p:sp>
        <p:nvSpPr>
          <p:cNvPr id="7" name="TextBox 6">
            <a:extLst>
              <a:ext uri="{FF2B5EF4-FFF2-40B4-BE49-F238E27FC236}">
                <a16:creationId xmlns:a16="http://schemas.microsoft.com/office/drawing/2014/main" id="{220CAD19-1EA1-7916-7DBC-B2F874964E84}"/>
              </a:ext>
            </a:extLst>
          </p:cNvPr>
          <p:cNvSpPr txBox="1"/>
          <p:nvPr/>
        </p:nvSpPr>
        <p:spPr>
          <a:xfrm>
            <a:off x="1653286" y="4529117"/>
            <a:ext cx="1479479" cy="369332"/>
          </a:xfrm>
          <a:prstGeom prst="rect">
            <a:avLst/>
          </a:prstGeom>
          <a:solidFill>
            <a:srgbClr val="7030A0"/>
          </a:solidFill>
        </p:spPr>
        <p:txBody>
          <a:bodyPr wrap="square" rtlCol="0">
            <a:spAutoFit/>
          </a:bodyPr>
          <a:lstStyle/>
          <a:p>
            <a:pPr algn="ctr"/>
            <a:r>
              <a:rPr lang="en-IN" b="1" dirty="0">
                <a:solidFill>
                  <a:schemeClr val="bg1"/>
                </a:solidFill>
              </a:rPr>
              <a:t>Windows</a:t>
            </a:r>
          </a:p>
        </p:txBody>
      </p:sp>
      <p:pic>
        <p:nvPicPr>
          <p:cNvPr id="8" name="Content Placeholder 16">
            <a:extLst>
              <a:ext uri="{FF2B5EF4-FFF2-40B4-BE49-F238E27FC236}">
                <a16:creationId xmlns:a16="http://schemas.microsoft.com/office/drawing/2014/main" id="{61711D6D-2FDC-A2AB-1872-201BF194F5D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83583" y="4713783"/>
            <a:ext cx="2251013" cy="2251013"/>
          </a:xfrm>
          <a:prstGeom prst="rect">
            <a:avLst/>
          </a:prstGeom>
        </p:spPr>
      </p:pic>
      <p:sp>
        <p:nvSpPr>
          <p:cNvPr id="11" name="TextBox 10">
            <a:extLst>
              <a:ext uri="{FF2B5EF4-FFF2-40B4-BE49-F238E27FC236}">
                <a16:creationId xmlns:a16="http://schemas.microsoft.com/office/drawing/2014/main" id="{EEB0A054-D466-D7BF-92AC-D091E25A550E}"/>
              </a:ext>
            </a:extLst>
          </p:cNvPr>
          <p:cNvSpPr txBox="1"/>
          <p:nvPr/>
        </p:nvSpPr>
        <p:spPr>
          <a:xfrm>
            <a:off x="8969709" y="2772198"/>
            <a:ext cx="1948665" cy="1440000"/>
          </a:xfrm>
          <a:prstGeom prst="rect">
            <a:avLst/>
          </a:prstGeom>
          <a:solidFill>
            <a:schemeClr val="accent4">
              <a:lumMod val="40000"/>
              <a:lumOff val="60000"/>
            </a:schemeClr>
          </a:solidFill>
        </p:spPr>
        <p:txBody>
          <a:bodyPr wrap="square" rtlCol="0">
            <a:spAutoFit/>
          </a:bodyPr>
          <a:lstStyle/>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a:p>
            <a:pPr algn="ctr"/>
            <a:endParaRPr lang="en-IN" b="1" dirty="0"/>
          </a:p>
        </p:txBody>
      </p:sp>
      <p:sp>
        <p:nvSpPr>
          <p:cNvPr id="12" name="TextBox 11">
            <a:extLst>
              <a:ext uri="{FF2B5EF4-FFF2-40B4-BE49-F238E27FC236}">
                <a16:creationId xmlns:a16="http://schemas.microsoft.com/office/drawing/2014/main" id="{535DEC60-6EB1-B1D8-2F01-DE538EBAC016}"/>
              </a:ext>
            </a:extLst>
          </p:cNvPr>
          <p:cNvSpPr txBox="1"/>
          <p:nvPr/>
        </p:nvSpPr>
        <p:spPr>
          <a:xfrm>
            <a:off x="9250533" y="3059668"/>
            <a:ext cx="1479479" cy="369332"/>
          </a:xfrm>
          <a:prstGeom prst="rect">
            <a:avLst/>
          </a:prstGeom>
          <a:solidFill>
            <a:schemeClr val="accent6">
              <a:lumMod val="75000"/>
            </a:schemeClr>
          </a:solidFill>
        </p:spPr>
        <p:txBody>
          <a:bodyPr wrap="square" rtlCol="0">
            <a:spAutoFit/>
          </a:bodyPr>
          <a:lstStyle/>
          <a:p>
            <a:pPr algn="ctr"/>
            <a:r>
              <a:rPr lang="en-IN" b="1" dirty="0">
                <a:solidFill>
                  <a:schemeClr val="bg1"/>
                </a:solidFill>
              </a:rPr>
              <a:t>VM Manager</a:t>
            </a:r>
          </a:p>
        </p:txBody>
      </p:sp>
      <p:sp>
        <p:nvSpPr>
          <p:cNvPr id="13" name="TextBox 12">
            <a:extLst>
              <a:ext uri="{FF2B5EF4-FFF2-40B4-BE49-F238E27FC236}">
                <a16:creationId xmlns:a16="http://schemas.microsoft.com/office/drawing/2014/main" id="{4725B8CB-33C7-98AF-45FA-AF90F18E9C7B}"/>
              </a:ext>
            </a:extLst>
          </p:cNvPr>
          <p:cNvSpPr txBox="1"/>
          <p:nvPr/>
        </p:nvSpPr>
        <p:spPr>
          <a:xfrm>
            <a:off x="9204303" y="3603196"/>
            <a:ext cx="1479479" cy="369332"/>
          </a:xfrm>
          <a:prstGeom prst="rect">
            <a:avLst/>
          </a:prstGeom>
          <a:solidFill>
            <a:schemeClr val="accent2">
              <a:lumMod val="75000"/>
            </a:schemeClr>
          </a:solidFill>
        </p:spPr>
        <p:txBody>
          <a:bodyPr wrap="square" rtlCol="0">
            <a:spAutoFit/>
          </a:bodyPr>
          <a:lstStyle/>
          <a:p>
            <a:pPr algn="ctr"/>
            <a:r>
              <a:rPr lang="en-IN" b="1" dirty="0">
                <a:solidFill>
                  <a:schemeClr val="bg1"/>
                </a:solidFill>
              </a:rPr>
              <a:t>Linux Kernel</a:t>
            </a:r>
          </a:p>
        </p:txBody>
      </p:sp>
      <p:sp>
        <p:nvSpPr>
          <p:cNvPr id="14" name="TextBox 13">
            <a:extLst>
              <a:ext uri="{FF2B5EF4-FFF2-40B4-BE49-F238E27FC236}">
                <a16:creationId xmlns:a16="http://schemas.microsoft.com/office/drawing/2014/main" id="{B9F31033-9759-46ED-4C52-C875E59AC1FB}"/>
              </a:ext>
            </a:extLst>
          </p:cNvPr>
          <p:cNvSpPr txBox="1"/>
          <p:nvPr/>
        </p:nvSpPr>
        <p:spPr>
          <a:xfrm>
            <a:off x="9204303" y="4529117"/>
            <a:ext cx="1479479" cy="369332"/>
          </a:xfrm>
          <a:prstGeom prst="rect">
            <a:avLst/>
          </a:prstGeom>
          <a:solidFill>
            <a:srgbClr val="7030A0"/>
          </a:solidFill>
        </p:spPr>
        <p:txBody>
          <a:bodyPr wrap="square" rtlCol="0">
            <a:spAutoFit/>
          </a:bodyPr>
          <a:lstStyle/>
          <a:p>
            <a:pPr algn="ctr"/>
            <a:r>
              <a:rPr lang="en-IN" b="1" dirty="0">
                <a:solidFill>
                  <a:schemeClr val="bg1"/>
                </a:solidFill>
              </a:rPr>
              <a:t>Windows</a:t>
            </a:r>
          </a:p>
        </p:txBody>
      </p:sp>
      <p:pic>
        <p:nvPicPr>
          <p:cNvPr id="15" name="Content Placeholder 16">
            <a:extLst>
              <a:ext uri="{FF2B5EF4-FFF2-40B4-BE49-F238E27FC236}">
                <a16:creationId xmlns:a16="http://schemas.microsoft.com/office/drawing/2014/main" id="{C84F6050-990C-ED72-D550-312DFE218DA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34600" y="4713783"/>
            <a:ext cx="2251013" cy="2251013"/>
          </a:xfrm>
          <a:prstGeom prst="rect">
            <a:avLst/>
          </a:prstGeom>
        </p:spPr>
      </p:pic>
      <p:sp>
        <p:nvSpPr>
          <p:cNvPr id="16" name="Flowchart: Alternate Process 15">
            <a:extLst>
              <a:ext uri="{FF2B5EF4-FFF2-40B4-BE49-F238E27FC236}">
                <a16:creationId xmlns:a16="http://schemas.microsoft.com/office/drawing/2014/main" id="{12035E91-D6CF-A036-1120-FEAFEB136B1C}"/>
              </a:ext>
            </a:extLst>
          </p:cNvPr>
          <p:cNvSpPr/>
          <p:nvPr/>
        </p:nvSpPr>
        <p:spPr>
          <a:xfrm>
            <a:off x="7299977" y="3205537"/>
            <a:ext cx="1510301" cy="76699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Docker</a:t>
            </a:r>
          </a:p>
        </p:txBody>
      </p:sp>
      <p:sp>
        <p:nvSpPr>
          <p:cNvPr id="20" name="TextBox 19">
            <a:extLst>
              <a:ext uri="{FF2B5EF4-FFF2-40B4-BE49-F238E27FC236}">
                <a16:creationId xmlns:a16="http://schemas.microsoft.com/office/drawing/2014/main" id="{4D5BFD5C-20F1-AC3D-BF5E-147010AAC8D0}"/>
              </a:ext>
            </a:extLst>
          </p:cNvPr>
          <p:cNvSpPr txBox="1"/>
          <p:nvPr/>
        </p:nvSpPr>
        <p:spPr>
          <a:xfrm>
            <a:off x="1634258" y="2287352"/>
            <a:ext cx="1683988" cy="369332"/>
          </a:xfrm>
          <a:prstGeom prst="rect">
            <a:avLst/>
          </a:prstGeom>
          <a:solidFill>
            <a:srgbClr val="7030A0"/>
          </a:solidFill>
        </p:spPr>
        <p:txBody>
          <a:bodyPr wrap="square" rtlCol="0">
            <a:spAutoFit/>
          </a:bodyPr>
          <a:lstStyle/>
          <a:p>
            <a:pPr algn="ctr"/>
            <a:r>
              <a:rPr lang="en-IN" b="1" dirty="0">
                <a:solidFill>
                  <a:schemeClr val="bg1"/>
                </a:solidFill>
              </a:rPr>
              <a:t>Linux User Part</a:t>
            </a:r>
          </a:p>
        </p:txBody>
      </p:sp>
      <p:sp>
        <p:nvSpPr>
          <p:cNvPr id="21" name="TextBox 20">
            <a:extLst>
              <a:ext uri="{FF2B5EF4-FFF2-40B4-BE49-F238E27FC236}">
                <a16:creationId xmlns:a16="http://schemas.microsoft.com/office/drawing/2014/main" id="{F40F35B1-39CA-A921-FE0E-11B069833BDD}"/>
              </a:ext>
            </a:extLst>
          </p:cNvPr>
          <p:cNvSpPr txBox="1"/>
          <p:nvPr/>
        </p:nvSpPr>
        <p:spPr>
          <a:xfrm>
            <a:off x="1259621" y="1791624"/>
            <a:ext cx="2411971" cy="369332"/>
          </a:xfrm>
          <a:prstGeom prst="rect">
            <a:avLst/>
          </a:prstGeom>
          <a:solidFill>
            <a:schemeClr val="accent5">
              <a:lumMod val="75000"/>
            </a:schemeClr>
          </a:solidFill>
        </p:spPr>
        <p:txBody>
          <a:bodyPr wrap="square" rtlCol="0">
            <a:spAutoFit/>
          </a:bodyPr>
          <a:lstStyle/>
          <a:p>
            <a:pPr algn="ctr"/>
            <a:r>
              <a:rPr lang="en-IN" b="1" dirty="0">
                <a:solidFill>
                  <a:schemeClr val="bg1"/>
                </a:solidFill>
              </a:rPr>
              <a:t>java-hello-</a:t>
            </a:r>
            <a:r>
              <a:rPr lang="en-IN" b="1" dirty="0" err="1">
                <a:solidFill>
                  <a:schemeClr val="bg1"/>
                </a:solidFill>
              </a:rPr>
              <a:t>world.class</a:t>
            </a:r>
            <a:endParaRPr lang="en-IN" b="1" dirty="0">
              <a:solidFill>
                <a:schemeClr val="bg1"/>
              </a:solidFill>
            </a:endParaRPr>
          </a:p>
        </p:txBody>
      </p:sp>
      <p:sp>
        <p:nvSpPr>
          <p:cNvPr id="23" name="Arrow: Right 22">
            <a:extLst>
              <a:ext uri="{FF2B5EF4-FFF2-40B4-BE49-F238E27FC236}">
                <a16:creationId xmlns:a16="http://schemas.microsoft.com/office/drawing/2014/main" id="{CB432C5B-BA32-439A-7B44-D961E1DB1A30}"/>
              </a:ext>
            </a:extLst>
          </p:cNvPr>
          <p:cNvSpPr/>
          <p:nvPr/>
        </p:nvSpPr>
        <p:spPr>
          <a:xfrm>
            <a:off x="8038971" y="2003897"/>
            <a:ext cx="864939" cy="695220"/>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Flowchart: Alternate Process 23">
            <a:extLst>
              <a:ext uri="{FF2B5EF4-FFF2-40B4-BE49-F238E27FC236}">
                <a16:creationId xmlns:a16="http://schemas.microsoft.com/office/drawing/2014/main" id="{FBA2BDDC-09C1-D03C-EFA9-0A66473A89F6}"/>
              </a:ext>
            </a:extLst>
          </p:cNvPr>
          <p:cNvSpPr/>
          <p:nvPr/>
        </p:nvSpPr>
        <p:spPr>
          <a:xfrm>
            <a:off x="3929435" y="1884153"/>
            <a:ext cx="1510301" cy="76699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Docker Image</a:t>
            </a:r>
          </a:p>
        </p:txBody>
      </p:sp>
      <p:sp>
        <p:nvSpPr>
          <p:cNvPr id="10" name="Flowchart: Alternate Process 9">
            <a:extLst>
              <a:ext uri="{FF2B5EF4-FFF2-40B4-BE49-F238E27FC236}">
                <a16:creationId xmlns:a16="http://schemas.microsoft.com/office/drawing/2014/main" id="{417926D8-DF3E-2E8A-67FC-B295BA702FE2}"/>
              </a:ext>
            </a:extLst>
          </p:cNvPr>
          <p:cNvSpPr/>
          <p:nvPr/>
        </p:nvSpPr>
        <p:spPr>
          <a:xfrm>
            <a:off x="3562326" y="3219700"/>
            <a:ext cx="1510301" cy="76699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Docker</a:t>
            </a:r>
          </a:p>
        </p:txBody>
      </p:sp>
      <p:sp>
        <p:nvSpPr>
          <p:cNvPr id="17" name="TextBox 16">
            <a:extLst>
              <a:ext uri="{FF2B5EF4-FFF2-40B4-BE49-F238E27FC236}">
                <a16:creationId xmlns:a16="http://schemas.microsoft.com/office/drawing/2014/main" id="{0157F384-A152-6F9F-C779-434492383875}"/>
              </a:ext>
            </a:extLst>
          </p:cNvPr>
          <p:cNvSpPr txBox="1"/>
          <p:nvPr/>
        </p:nvSpPr>
        <p:spPr>
          <a:xfrm>
            <a:off x="5533368" y="1852149"/>
            <a:ext cx="2411971" cy="830997"/>
          </a:xfrm>
          <a:prstGeom prst="rect">
            <a:avLst/>
          </a:prstGeom>
          <a:solidFill>
            <a:schemeClr val="bg2"/>
          </a:solidFill>
        </p:spPr>
        <p:txBody>
          <a:bodyPr wrap="square" rtlCol="0">
            <a:spAutoFit/>
          </a:bodyPr>
          <a:lstStyle/>
          <a:p>
            <a:pPr algn="ctr"/>
            <a:r>
              <a:rPr lang="en-US" sz="2400" dirty="0">
                <a:solidFill>
                  <a:schemeClr val="accent4">
                    <a:lumMod val="40000"/>
                    <a:lumOff val="60000"/>
                  </a:schemeClr>
                </a:solidFill>
              </a:rPr>
              <a:t>docker run java-hello-world</a:t>
            </a:r>
            <a:endParaRPr lang="en-IN" sz="1600" b="1" dirty="0">
              <a:solidFill>
                <a:schemeClr val="accent4">
                  <a:lumMod val="40000"/>
                  <a:lumOff val="60000"/>
                </a:schemeClr>
              </a:solidFill>
            </a:endParaRPr>
          </a:p>
        </p:txBody>
      </p:sp>
      <p:pic>
        <p:nvPicPr>
          <p:cNvPr id="26" name="Picture 25">
            <a:extLst>
              <a:ext uri="{FF2B5EF4-FFF2-40B4-BE49-F238E27FC236}">
                <a16:creationId xmlns:a16="http://schemas.microsoft.com/office/drawing/2014/main" id="{7D52A0B2-6637-5B2F-3483-1AB8DFD5227A}"/>
              </a:ext>
            </a:extLst>
          </p:cNvPr>
          <p:cNvPicPr>
            <a:picLocks noChangeAspect="1"/>
          </p:cNvPicPr>
          <p:nvPr/>
        </p:nvPicPr>
        <p:blipFill>
          <a:blip r:embed="rId4"/>
          <a:stretch>
            <a:fillRect/>
          </a:stretch>
        </p:blipFill>
        <p:spPr>
          <a:xfrm>
            <a:off x="9066871" y="2192273"/>
            <a:ext cx="1555830" cy="247663"/>
          </a:xfrm>
          <a:prstGeom prst="rect">
            <a:avLst/>
          </a:prstGeom>
        </p:spPr>
      </p:pic>
    </p:spTree>
    <p:extLst>
      <p:ext uri="{BB962C8B-B14F-4D97-AF65-F5344CB8AC3E}">
        <p14:creationId xmlns:p14="http://schemas.microsoft.com/office/powerpoint/2010/main" val="41792895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D6EF-FC7E-8B9B-E80B-D7C2F1D172F6}"/>
              </a:ext>
            </a:extLst>
          </p:cNvPr>
          <p:cNvSpPr>
            <a:spLocks noGrp="1"/>
          </p:cNvSpPr>
          <p:nvPr>
            <p:ph type="title"/>
          </p:nvPr>
        </p:nvSpPr>
        <p:spPr/>
        <p:txBody>
          <a:bodyPr/>
          <a:lstStyle/>
          <a:p>
            <a:r>
              <a:rPr lang="en-IN" dirty="0"/>
              <a:t>Important points to avoid confusion!</a:t>
            </a:r>
          </a:p>
        </p:txBody>
      </p:sp>
      <p:sp>
        <p:nvSpPr>
          <p:cNvPr id="3" name="Content Placeholder 2">
            <a:extLst>
              <a:ext uri="{FF2B5EF4-FFF2-40B4-BE49-F238E27FC236}">
                <a16:creationId xmlns:a16="http://schemas.microsoft.com/office/drawing/2014/main" id="{2530BAE0-524D-38EC-0999-4D2CACDBD8B6}"/>
              </a:ext>
            </a:extLst>
          </p:cNvPr>
          <p:cNvSpPr>
            <a:spLocks noGrp="1"/>
          </p:cNvSpPr>
          <p:nvPr>
            <p:ph idx="1"/>
          </p:nvPr>
        </p:nvSpPr>
        <p:spPr/>
        <p:txBody>
          <a:bodyPr>
            <a:normAutofit fontScale="85000" lnSpcReduction="20000"/>
          </a:bodyPr>
          <a:lstStyle/>
          <a:p>
            <a:r>
              <a:rPr lang="en-IN" dirty="0"/>
              <a:t>We will see other examples where we have RUN and CMD commands in a </a:t>
            </a:r>
            <a:r>
              <a:rPr lang="en-IN" dirty="0" err="1"/>
              <a:t>Dockerfile</a:t>
            </a:r>
            <a:r>
              <a:rPr lang="en-IN" dirty="0"/>
              <a:t> – they are different</a:t>
            </a:r>
          </a:p>
          <a:p>
            <a:pPr lvl="1"/>
            <a:r>
              <a:rPr lang="en-IN" dirty="0"/>
              <a:t>RUN command is used as a step in building a Docker image. Example below:</a:t>
            </a:r>
          </a:p>
          <a:p>
            <a:pPr lvl="2"/>
            <a:r>
              <a:rPr lang="en-IN" dirty="0"/>
              <a:t>RUN </a:t>
            </a:r>
            <a:r>
              <a:rPr lang="en-IN" dirty="0" err="1"/>
              <a:t>javac</a:t>
            </a:r>
            <a:r>
              <a:rPr lang="en-IN" dirty="0"/>
              <a:t> Main.java</a:t>
            </a:r>
          </a:p>
          <a:p>
            <a:pPr lvl="2"/>
            <a:r>
              <a:rPr lang="en-IN" dirty="0"/>
              <a:t>This step will help us in compiling a Java program, which we next want to execute</a:t>
            </a:r>
          </a:p>
          <a:p>
            <a:pPr lvl="1"/>
            <a:r>
              <a:rPr lang="en-IN" dirty="0"/>
              <a:t>Now we can use the CMD command:</a:t>
            </a:r>
          </a:p>
          <a:p>
            <a:pPr lvl="2"/>
            <a:r>
              <a:rPr lang="en-IN" dirty="0"/>
              <a:t>CMD ["java", "Main"]</a:t>
            </a:r>
          </a:p>
          <a:p>
            <a:r>
              <a:rPr lang="en-IN" dirty="0"/>
              <a:t>To execute the </a:t>
            </a:r>
            <a:r>
              <a:rPr lang="en-IN" dirty="0" err="1"/>
              <a:t>Dockerfile</a:t>
            </a:r>
            <a:r>
              <a:rPr lang="en-IN" dirty="0"/>
              <a:t>: </a:t>
            </a:r>
            <a:r>
              <a:rPr lang="en-IN" b="1" dirty="0"/>
              <a:t>docker run </a:t>
            </a:r>
            <a:r>
              <a:rPr lang="en-IN" dirty="0"/>
              <a:t>…</a:t>
            </a:r>
          </a:p>
          <a:p>
            <a:r>
              <a:rPr lang="en-IN" dirty="0"/>
              <a:t>So, RUN is an intermediate command, and a </a:t>
            </a:r>
            <a:r>
              <a:rPr lang="en-IN" dirty="0" err="1"/>
              <a:t>Dockerfile</a:t>
            </a:r>
            <a:r>
              <a:rPr lang="en-IN" dirty="0"/>
              <a:t> can have multiple RUN commands</a:t>
            </a:r>
          </a:p>
          <a:p>
            <a:r>
              <a:rPr lang="en-IN" dirty="0"/>
              <a:t>Also, </a:t>
            </a:r>
            <a:r>
              <a:rPr lang="en-IN" b="1" dirty="0"/>
              <a:t>RUN inside </a:t>
            </a:r>
            <a:r>
              <a:rPr lang="en-IN" b="1" dirty="0" err="1"/>
              <a:t>Dockerfile</a:t>
            </a:r>
            <a:r>
              <a:rPr lang="en-IN" b="1" dirty="0"/>
              <a:t> </a:t>
            </a:r>
            <a:r>
              <a:rPr lang="en-IN" dirty="0"/>
              <a:t>and </a:t>
            </a:r>
            <a:r>
              <a:rPr lang="en-IN" b="1" dirty="0"/>
              <a:t>docker run</a:t>
            </a:r>
            <a:r>
              <a:rPr lang="en-IN" dirty="0"/>
              <a:t> are </a:t>
            </a:r>
            <a:r>
              <a:rPr lang="en-IN" u="sng" dirty="0"/>
              <a:t>different commands with different purposes</a:t>
            </a:r>
          </a:p>
          <a:p>
            <a:r>
              <a:rPr lang="en-IN" dirty="0"/>
              <a:t>CMD is the command that finally runs the file that we want to execute when we use a </a:t>
            </a:r>
            <a:r>
              <a:rPr lang="en-IN" b="1" dirty="0"/>
              <a:t>docker run </a:t>
            </a:r>
            <a:r>
              <a:rPr lang="en-IN" dirty="0"/>
              <a:t>command</a:t>
            </a:r>
          </a:p>
        </p:txBody>
      </p:sp>
    </p:spTree>
    <p:extLst>
      <p:ext uri="{BB962C8B-B14F-4D97-AF65-F5344CB8AC3E}">
        <p14:creationId xmlns:p14="http://schemas.microsoft.com/office/powerpoint/2010/main" val="40477138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137D-4708-D4F7-D536-E89A4F45A3D2}"/>
              </a:ext>
            </a:extLst>
          </p:cNvPr>
          <p:cNvSpPr>
            <a:spLocks noGrp="1"/>
          </p:cNvSpPr>
          <p:nvPr>
            <p:ph type="title"/>
          </p:nvPr>
        </p:nvSpPr>
        <p:spPr/>
        <p:txBody>
          <a:bodyPr/>
          <a:lstStyle/>
          <a:p>
            <a:r>
              <a:rPr lang="en-IN" dirty="0"/>
              <a:t>Build and Execute</a:t>
            </a:r>
          </a:p>
        </p:txBody>
      </p:sp>
      <p:sp>
        <p:nvSpPr>
          <p:cNvPr id="3" name="Content Placeholder 2">
            <a:extLst>
              <a:ext uri="{FF2B5EF4-FFF2-40B4-BE49-F238E27FC236}">
                <a16:creationId xmlns:a16="http://schemas.microsoft.com/office/drawing/2014/main" id="{0AADA081-E607-7721-2178-30292EA2D171}"/>
              </a:ext>
            </a:extLst>
          </p:cNvPr>
          <p:cNvSpPr>
            <a:spLocks noGrp="1"/>
          </p:cNvSpPr>
          <p:nvPr>
            <p:ph idx="1"/>
          </p:nvPr>
        </p:nvSpPr>
        <p:spPr/>
        <p:txBody>
          <a:bodyPr>
            <a:normAutofit/>
          </a:bodyPr>
          <a:lstStyle/>
          <a:p>
            <a:r>
              <a:rPr lang="en-US" dirty="0"/>
              <a:t># Build the Docker image</a:t>
            </a:r>
          </a:p>
          <a:p>
            <a:r>
              <a:rPr lang="en-US" sz="3600" b="1" dirty="0">
                <a:solidFill>
                  <a:srgbClr val="FF0000"/>
                </a:solidFill>
              </a:rPr>
              <a:t>docker build -t java-hello-world   .</a:t>
            </a:r>
          </a:p>
          <a:p>
            <a:endParaRPr lang="en-US" dirty="0"/>
          </a:p>
          <a:p>
            <a:r>
              <a:rPr lang="en-US" dirty="0"/>
              <a:t># Run the Docker container</a:t>
            </a:r>
          </a:p>
          <a:p>
            <a:r>
              <a:rPr lang="en-US" sz="3600" b="1" dirty="0">
                <a:solidFill>
                  <a:srgbClr val="FF0000"/>
                </a:solidFill>
              </a:rPr>
              <a:t>docker container run --name java-hello-world </a:t>
            </a:r>
            <a:r>
              <a:rPr lang="en-US" sz="3600" b="1" dirty="0" err="1">
                <a:solidFill>
                  <a:srgbClr val="FF0000"/>
                </a:solidFill>
              </a:rPr>
              <a:t>java-hello-world</a:t>
            </a:r>
            <a:endParaRPr lang="en-US" b="1" dirty="0">
              <a:solidFill>
                <a:srgbClr val="FF0000"/>
              </a:solidFill>
            </a:endParaRPr>
          </a:p>
        </p:txBody>
      </p:sp>
    </p:spTree>
    <p:extLst>
      <p:ext uri="{BB962C8B-B14F-4D97-AF65-F5344CB8AC3E}">
        <p14:creationId xmlns:p14="http://schemas.microsoft.com/office/powerpoint/2010/main" val="1046150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04E14-1E38-A08A-6E25-2703F339D7D2}"/>
              </a:ext>
            </a:extLst>
          </p:cNvPr>
          <p:cNvSpPr>
            <a:spLocks noGrp="1"/>
          </p:cNvSpPr>
          <p:nvPr>
            <p:ph type="title"/>
          </p:nvPr>
        </p:nvSpPr>
        <p:spPr/>
        <p:txBody>
          <a:bodyPr/>
          <a:lstStyle/>
          <a:p>
            <a:r>
              <a:rPr lang="en-US" dirty="0"/>
              <a:t>Looking at the Container in Detail</a:t>
            </a:r>
          </a:p>
        </p:txBody>
      </p:sp>
      <p:sp>
        <p:nvSpPr>
          <p:cNvPr id="3" name="Content Placeholder 2">
            <a:extLst>
              <a:ext uri="{FF2B5EF4-FFF2-40B4-BE49-F238E27FC236}">
                <a16:creationId xmlns:a16="http://schemas.microsoft.com/office/drawing/2014/main" id="{41A3AC6F-28B4-B350-20DA-D739C48F8CEE}"/>
              </a:ext>
            </a:extLst>
          </p:cNvPr>
          <p:cNvSpPr>
            <a:spLocks noGrp="1"/>
          </p:cNvSpPr>
          <p:nvPr>
            <p:ph idx="1"/>
          </p:nvPr>
        </p:nvSpPr>
        <p:spPr/>
        <p:txBody>
          <a:bodyPr/>
          <a:lstStyle/>
          <a:p>
            <a:r>
              <a:rPr lang="en-US" dirty="0" err="1"/>
              <a:t>sudo</a:t>
            </a:r>
            <a:r>
              <a:rPr lang="en-US" dirty="0"/>
              <a:t> docker container </a:t>
            </a:r>
            <a:r>
              <a:rPr lang="en-US" dirty="0">
                <a:solidFill>
                  <a:srgbClr val="FF0000"/>
                </a:solidFill>
              </a:rPr>
              <a:t>top </a:t>
            </a:r>
            <a:r>
              <a:rPr lang="en-US" dirty="0"/>
              <a:t>java-hello-world =&gt; PID information</a:t>
            </a:r>
          </a:p>
          <a:p>
            <a:endParaRPr lang="en-US" dirty="0"/>
          </a:p>
          <a:p>
            <a:r>
              <a:rPr lang="en-US" dirty="0" err="1"/>
              <a:t>sudo</a:t>
            </a:r>
            <a:r>
              <a:rPr lang="en-US" dirty="0"/>
              <a:t> docker container </a:t>
            </a:r>
            <a:r>
              <a:rPr lang="en-US" dirty="0">
                <a:solidFill>
                  <a:srgbClr val="FF0000"/>
                </a:solidFill>
              </a:rPr>
              <a:t>inspect </a:t>
            </a:r>
            <a:r>
              <a:rPr lang="en-US" dirty="0"/>
              <a:t>java-hello-world =&gt; Configuration</a:t>
            </a:r>
          </a:p>
          <a:p>
            <a:endParaRPr lang="en-US" dirty="0"/>
          </a:p>
          <a:p>
            <a:r>
              <a:rPr lang="en-US" dirty="0" err="1"/>
              <a:t>sudo</a:t>
            </a:r>
            <a:r>
              <a:rPr lang="en-US" dirty="0"/>
              <a:t> docker container </a:t>
            </a:r>
            <a:r>
              <a:rPr lang="en-US" dirty="0">
                <a:solidFill>
                  <a:srgbClr val="FF0000"/>
                </a:solidFill>
              </a:rPr>
              <a:t>stats </a:t>
            </a:r>
            <a:r>
              <a:rPr lang="en-US" dirty="0"/>
              <a:t>java-hello-world =&gt; Live performance data</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783443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577E-6BDB-E8F0-4AB8-539409140670}"/>
              </a:ext>
            </a:extLst>
          </p:cNvPr>
          <p:cNvSpPr>
            <a:spLocks noGrp="1"/>
          </p:cNvSpPr>
          <p:nvPr>
            <p:ph type="title"/>
          </p:nvPr>
        </p:nvSpPr>
        <p:spPr/>
        <p:txBody>
          <a:bodyPr/>
          <a:lstStyle/>
          <a:p>
            <a:r>
              <a:rPr lang="en-IN" dirty="0" err="1"/>
              <a:t>Dockerfile</a:t>
            </a:r>
            <a:r>
              <a:rPr lang="en-IN" dirty="0"/>
              <a:t> Commands</a:t>
            </a:r>
          </a:p>
        </p:txBody>
      </p:sp>
      <p:sp>
        <p:nvSpPr>
          <p:cNvPr id="3" name="Content Placeholder 2">
            <a:extLst>
              <a:ext uri="{FF2B5EF4-FFF2-40B4-BE49-F238E27FC236}">
                <a16:creationId xmlns:a16="http://schemas.microsoft.com/office/drawing/2014/main" id="{F6BB2564-8C87-9CC1-268A-FCA7CB19E6DC}"/>
              </a:ext>
            </a:extLst>
          </p:cNvPr>
          <p:cNvSpPr>
            <a:spLocks noGrp="1"/>
          </p:cNvSpPr>
          <p:nvPr>
            <p:ph idx="1"/>
          </p:nvPr>
        </p:nvSpPr>
        <p:spPr/>
        <p:txBody>
          <a:bodyPr>
            <a:normAutofit fontScale="77500" lnSpcReduction="20000"/>
          </a:bodyPr>
          <a:lstStyle/>
          <a:p>
            <a:r>
              <a:rPr lang="en-US" dirty="0"/>
              <a:t>FROM - specifies the base image for the Docker image.</a:t>
            </a:r>
          </a:p>
          <a:p>
            <a:endParaRPr lang="en-US" dirty="0"/>
          </a:p>
          <a:p>
            <a:r>
              <a:rPr lang="en-US" dirty="0"/>
              <a:t>RUN - executes a command in the Docker image during the build process.</a:t>
            </a:r>
          </a:p>
          <a:p>
            <a:endParaRPr lang="en-US" dirty="0"/>
          </a:p>
          <a:p>
            <a:r>
              <a:rPr lang="en-US" dirty="0"/>
              <a:t>COPY - copies files or directories from the host file system into the Docker image.</a:t>
            </a:r>
          </a:p>
          <a:p>
            <a:endParaRPr lang="en-US" dirty="0"/>
          </a:p>
          <a:p>
            <a:r>
              <a:rPr lang="en-US" dirty="0"/>
              <a:t>ADD - similar to COPY, but can also handle URLs and can extract tar files.</a:t>
            </a:r>
          </a:p>
          <a:p>
            <a:endParaRPr lang="en-US" dirty="0"/>
          </a:p>
          <a:p>
            <a:r>
              <a:rPr lang="en-US" dirty="0"/>
              <a:t>WORKDIR - sets the working directory for any RUN, CMD, ENTRYPOINT, COPY, or ADD commands that follow it.</a:t>
            </a:r>
          </a:p>
          <a:p>
            <a:endParaRPr lang="en-US" dirty="0"/>
          </a:p>
          <a:p>
            <a:r>
              <a:rPr lang="en-US" dirty="0"/>
              <a:t>ENV - sets environment variables in the Docker image.</a:t>
            </a:r>
          </a:p>
        </p:txBody>
      </p:sp>
    </p:spTree>
    <p:extLst>
      <p:ext uri="{BB962C8B-B14F-4D97-AF65-F5344CB8AC3E}">
        <p14:creationId xmlns:p14="http://schemas.microsoft.com/office/powerpoint/2010/main" val="1313671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577E-6BDB-E8F0-4AB8-539409140670}"/>
              </a:ext>
            </a:extLst>
          </p:cNvPr>
          <p:cNvSpPr>
            <a:spLocks noGrp="1"/>
          </p:cNvSpPr>
          <p:nvPr>
            <p:ph type="title"/>
          </p:nvPr>
        </p:nvSpPr>
        <p:spPr/>
        <p:txBody>
          <a:bodyPr/>
          <a:lstStyle/>
          <a:p>
            <a:r>
              <a:rPr lang="en-IN" dirty="0" err="1"/>
              <a:t>Dockerfile</a:t>
            </a:r>
            <a:r>
              <a:rPr lang="en-IN" dirty="0"/>
              <a:t> Commands</a:t>
            </a:r>
          </a:p>
        </p:txBody>
      </p:sp>
      <p:sp>
        <p:nvSpPr>
          <p:cNvPr id="3" name="Content Placeholder 2">
            <a:extLst>
              <a:ext uri="{FF2B5EF4-FFF2-40B4-BE49-F238E27FC236}">
                <a16:creationId xmlns:a16="http://schemas.microsoft.com/office/drawing/2014/main" id="{F6BB2564-8C87-9CC1-268A-FCA7CB19E6DC}"/>
              </a:ext>
            </a:extLst>
          </p:cNvPr>
          <p:cNvSpPr>
            <a:spLocks noGrp="1"/>
          </p:cNvSpPr>
          <p:nvPr>
            <p:ph idx="1"/>
          </p:nvPr>
        </p:nvSpPr>
        <p:spPr/>
        <p:txBody>
          <a:bodyPr>
            <a:normAutofit fontScale="62500" lnSpcReduction="20000"/>
          </a:bodyPr>
          <a:lstStyle/>
          <a:p>
            <a:r>
              <a:rPr lang="en-US" dirty="0"/>
              <a:t>EXPOSE - specifies the network ports that the container will listen on at runtime.</a:t>
            </a:r>
          </a:p>
          <a:p>
            <a:endParaRPr lang="en-US" dirty="0"/>
          </a:p>
          <a:p>
            <a:r>
              <a:rPr lang="en-US" dirty="0"/>
              <a:t>CMD - specifies the command to be run when the container starts.</a:t>
            </a:r>
          </a:p>
          <a:p>
            <a:endParaRPr lang="en-US" dirty="0"/>
          </a:p>
          <a:p>
            <a:r>
              <a:rPr lang="en-US" dirty="0"/>
              <a:t>ENTRYPOINT - specifies the command to be run when the container starts and cannot be overridden.</a:t>
            </a:r>
          </a:p>
          <a:p>
            <a:endParaRPr lang="en-US" dirty="0"/>
          </a:p>
          <a:p>
            <a:r>
              <a:rPr lang="en-US" dirty="0"/>
              <a:t>ARG - defines arguments that can be passed at build time.</a:t>
            </a:r>
          </a:p>
          <a:p>
            <a:endParaRPr lang="en-US" dirty="0"/>
          </a:p>
          <a:p>
            <a:r>
              <a:rPr lang="en-US" dirty="0"/>
              <a:t>LABEL - adds metadata to the image.</a:t>
            </a:r>
          </a:p>
          <a:p>
            <a:endParaRPr lang="en-US" dirty="0"/>
          </a:p>
          <a:p>
            <a:r>
              <a:rPr lang="en-US" dirty="0"/>
              <a:t>USER - sets the user ID and group ID to use when running the container.</a:t>
            </a:r>
          </a:p>
          <a:p>
            <a:endParaRPr lang="en-US" dirty="0"/>
          </a:p>
          <a:p>
            <a:r>
              <a:rPr lang="en-US" dirty="0"/>
              <a:t>VOLUME - specifies a mount point for a volume in the container.</a:t>
            </a:r>
            <a:endParaRPr lang="en-IN" dirty="0"/>
          </a:p>
        </p:txBody>
      </p:sp>
    </p:spTree>
    <p:extLst>
      <p:ext uri="{BB962C8B-B14F-4D97-AF65-F5344CB8AC3E}">
        <p14:creationId xmlns:p14="http://schemas.microsoft.com/office/powerpoint/2010/main" val="749022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89A508-97C4-1595-6862-F61F64C83B8D}"/>
              </a:ext>
            </a:extLst>
          </p:cNvPr>
          <p:cNvSpPr>
            <a:spLocks noGrp="1"/>
          </p:cNvSpPr>
          <p:nvPr>
            <p:ph type="title"/>
          </p:nvPr>
        </p:nvSpPr>
        <p:spPr/>
        <p:txBody>
          <a:bodyPr/>
          <a:lstStyle/>
          <a:p>
            <a:r>
              <a:rPr lang="en-IN" dirty="0"/>
              <a:t>‘Hello World’ in Python</a:t>
            </a:r>
          </a:p>
        </p:txBody>
      </p:sp>
      <p:sp>
        <p:nvSpPr>
          <p:cNvPr id="5" name="Text Placeholder 4">
            <a:extLst>
              <a:ext uri="{FF2B5EF4-FFF2-40B4-BE49-F238E27FC236}">
                <a16:creationId xmlns:a16="http://schemas.microsoft.com/office/drawing/2014/main" id="{EB6EFFB5-280C-170C-19ED-027D31F277C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26879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15397-11AB-4E42-16EE-A20D4DE9A598}"/>
              </a:ext>
            </a:extLst>
          </p:cNvPr>
          <p:cNvSpPr>
            <a:spLocks noGrp="1"/>
          </p:cNvSpPr>
          <p:nvPr>
            <p:ph type="title"/>
          </p:nvPr>
        </p:nvSpPr>
        <p:spPr/>
        <p:txBody>
          <a:bodyPr/>
          <a:lstStyle/>
          <a:p>
            <a:r>
              <a:rPr lang="en-IN" dirty="0"/>
              <a:t>Creating Python ‘Hello World’</a:t>
            </a:r>
          </a:p>
        </p:txBody>
      </p:sp>
      <p:sp>
        <p:nvSpPr>
          <p:cNvPr id="5" name="Content Placeholder 4">
            <a:extLst>
              <a:ext uri="{FF2B5EF4-FFF2-40B4-BE49-F238E27FC236}">
                <a16:creationId xmlns:a16="http://schemas.microsoft.com/office/drawing/2014/main" id="{6CD45281-0195-A2BF-C438-D49DC9144094}"/>
              </a:ext>
            </a:extLst>
          </p:cNvPr>
          <p:cNvSpPr>
            <a:spLocks noGrp="1"/>
          </p:cNvSpPr>
          <p:nvPr>
            <p:ph idx="1"/>
          </p:nvPr>
        </p:nvSpPr>
        <p:spPr/>
        <p:txBody>
          <a:bodyPr>
            <a:normAutofit/>
          </a:bodyPr>
          <a:lstStyle/>
          <a:p>
            <a:r>
              <a:rPr lang="en-IN" dirty="0"/>
              <a:t>Create a new directory</a:t>
            </a:r>
          </a:p>
          <a:p>
            <a:pPr lvl="1"/>
            <a:r>
              <a:rPr lang="en-IN" dirty="0" err="1"/>
              <a:t>mkdir</a:t>
            </a:r>
            <a:r>
              <a:rPr lang="en-IN" dirty="0"/>
              <a:t> </a:t>
            </a:r>
            <a:r>
              <a:rPr lang="en-IN" b="1" dirty="0"/>
              <a:t>docker-hello-world-python</a:t>
            </a:r>
          </a:p>
          <a:p>
            <a:pPr lvl="1"/>
            <a:r>
              <a:rPr lang="en-IN" dirty="0"/>
              <a:t>cd docker-hello-world-python</a:t>
            </a:r>
          </a:p>
          <a:p>
            <a:r>
              <a:rPr lang="en-IN" dirty="0"/>
              <a:t>Create </a:t>
            </a:r>
            <a:r>
              <a:rPr lang="en-IN" b="1" dirty="0"/>
              <a:t>app.py</a:t>
            </a:r>
            <a:r>
              <a:rPr lang="en-IN" dirty="0"/>
              <a:t> inside that directory</a:t>
            </a:r>
          </a:p>
          <a:p>
            <a:pPr lvl="1"/>
            <a:r>
              <a:rPr lang="en-IN" dirty="0"/>
              <a:t>print("Hello, World!")</a:t>
            </a:r>
          </a:p>
          <a:p>
            <a:r>
              <a:rPr lang="en-IN" dirty="0"/>
              <a:t>In the same directory, create </a:t>
            </a:r>
            <a:r>
              <a:rPr lang="en-IN" b="1" dirty="0" err="1"/>
              <a:t>Dockerfile</a:t>
            </a:r>
            <a:r>
              <a:rPr lang="en-IN" dirty="0"/>
              <a:t> (Shown on the next slide)</a:t>
            </a:r>
          </a:p>
        </p:txBody>
      </p:sp>
    </p:spTree>
    <p:extLst>
      <p:ext uri="{BB962C8B-B14F-4D97-AF65-F5344CB8AC3E}">
        <p14:creationId xmlns:p14="http://schemas.microsoft.com/office/powerpoint/2010/main" val="1468983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115397-11AB-4E42-16EE-A20D4DE9A598}"/>
              </a:ext>
            </a:extLst>
          </p:cNvPr>
          <p:cNvSpPr>
            <a:spLocks noGrp="1"/>
          </p:cNvSpPr>
          <p:nvPr>
            <p:ph type="title"/>
          </p:nvPr>
        </p:nvSpPr>
        <p:spPr/>
        <p:txBody>
          <a:bodyPr/>
          <a:lstStyle/>
          <a:p>
            <a:r>
              <a:rPr lang="en-IN" dirty="0" err="1"/>
              <a:t>Dockerfile</a:t>
            </a:r>
            <a:endParaRPr lang="en-IN" dirty="0"/>
          </a:p>
        </p:txBody>
      </p:sp>
      <p:sp>
        <p:nvSpPr>
          <p:cNvPr id="5" name="Content Placeholder 4">
            <a:extLst>
              <a:ext uri="{FF2B5EF4-FFF2-40B4-BE49-F238E27FC236}">
                <a16:creationId xmlns:a16="http://schemas.microsoft.com/office/drawing/2014/main" id="{6CD45281-0195-A2BF-C438-D49DC9144094}"/>
              </a:ext>
            </a:extLst>
          </p:cNvPr>
          <p:cNvSpPr>
            <a:spLocks noGrp="1"/>
          </p:cNvSpPr>
          <p:nvPr>
            <p:ph idx="1"/>
          </p:nvPr>
        </p:nvSpPr>
        <p:spPr/>
        <p:txBody>
          <a:bodyPr>
            <a:normAutofit fontScale="85000" lnSpcReduction="20000"/>
          </a:bodyPr>
          <a:lstStyle/>
          <a:p>
            <a:r>
              <a:rPr lang="en-US" dirty="0"/>
              <a:t># Use an official Python runtime as a parent image</a:t>
            </a:r>
          </a:p>
          <a:p>
            <a:r>
              <a:rPr lang="en-US" dirty="0"/>
              <a:t>FROM python:3.9-slim-buster</a:t>
            </a:r>
          </a:p>
          <a:p>
            <a:endParaRPr lang="en-US" dirty="0"/>
          </a:p>
          <a:p>
            <a:r>
              <a:rPr lang="en-US" dirty="0"/>
              <a:t># Set the working directory to /app</a:t>
            </a:r>
          </a:p>
          <a:p>
            <a:r>
              <a:rPr lang="en-US" dirty="0"/>
              <a:t>WORKDIR    /app</a:t>
            </a:r>
          </a:p>
          <a:p>
            <a:endParaRPr lang="en-US" dirty="0"/>
          </a:p>
          <a:p>
            <a:r>
              <a:rPr lang="en-US" dirty="0"/>
              <a:t># Copy the current directory contents into the container at /app</a:t>
            </a:r>
          </a:p>
          <a:p>
            <a:r>
              <a:rPr lang="en-US" dirty="0"/>
              <a:t>COPY   .     /app</a:t>
            </a:r>
          </a:p>
          <a:p>
            <a:endParaRPr lang="en-US" dirty="0"/>
          </a:p>
          <a:p>
            <a:r>
              <a:rPr lang="en-US" dirty="0"/>
              <a:t># Run app.py when the container launches</a:t>
            </a:r>
          </a:p>
          <a:p>
            <a:r>
              <a:rPr lang="en-US" dirty="0"/>
              <a:t>CMD ["python", "app.py"]</a:t>
            </a:r>
          </a:p>
        </p:txBody>
      </p:sp>
    </p:spTree>
    <p:extLst>
      <p:ext uri="{BB962C8B-B14F-4D97-AF65-F5344CB8AC3E}">
        <p14:creationId xmlns:p14="http://schemas.microsoft.com/office/powerpoint/2010/main" val="201664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2E71-8191-17E7-77A6-9F27FC499FD6}"/>
              </a:ext>
            </a:extLst>
          </p:cNvPr>
          <p:cNvSpPr>
            <a:spLocks noGrp="1"/>
          </p:cNvSpPr>
          <p:nvPr>
            <p:ph type="title"/>
          </p:nvPr>
        </p:nvSpPr>
        <p:spPr/>
        <p:txBody>
          <a:bodyPr/>
          <a:lstStyle/>
          <a:p>
            <a:r>
              <a:rPr lang="en-US" dirty="0"/>
              <a:t>Run using Old JDK</a:t>
            </a:r>
          </a:p>
        </p:txBody>
      </p:sp>
      <p:sp>
        <p:nvSpPr>
          <p:cNvPr id="3" name="Content Placeholder 2">
            <a:extLst>
              <a:ext uri="{FF2B5EF4-FFF2-40B4-BE49-F238E27FC236}">
                <a16:creationId xmlns:a16="http://schemas.microsoft.com/office/drawing/2014/main" id="{29E3A0EC-D59B-02B1-7213-B7B9617CA1F0}"/>
              </a:ext>
            </a:extLst>
          </p:cNvPr>
          <p:cNvSpPr>
            <a:spLocks noGrp="1"/>
          </p:cNvSpPr>
          <p:nvPr>
            <p:ph idx="1"/>
          </p:nvPr>
        </p:nvSpPr>
        <p:spPr/>
        <p:txBody>
          <a:bodyPr/>
          <a:lstStyle/>
          <a:p>
            <a:r>
              <a:rPr lang="en-US" dirty="0"/>
              <a:t>Revert back to old JDK (e.g. C:\Java\jdk1.8.0_311)</a:t>
            </a:r>
          </a:p>
          <a:p>
            <a:r>
              <a:rPr lang="en-US" dirty="0"/>
              <a:t>Again in environment variables-&gt;System variables</a:t>
            </a:r>
          </a:p>
          <a:p>
            <a:r>
              <a:rPr lang="en-US" dirty="0"/>
              <a:t>JAVA_HOME should be </a:t>
            </a:r>
            <a:r>
              <a:rPr lang="en-US" b="1" dirty="0"/>
              <a:t>C:\Java\jdk1.8.0_311</a:t>
            </a:r>
          </a:p>
          <a:p>
            <a:r>
              <a:rPr lang="en-US" dirty="0"/>
              <a:t>Path for Java should be changed to </a:t>
            </a:r>
            <a:r>
              <a:rPr lang="en-US" b="1" dirty="0"/>
              <a:t>C:\Java\jdk1.8.0_311\bin</a:t>
            </a:r>
          </a:p>
          <a:p>
            <a:r>
              <a:rPr lang="en-US" b="1" dirty="0"/>
              <a:t>Open a new command prompt</a:t>
            </a:r>
            <a:endParaRPr lang="en-US" dirty="0"/>
          </a:p>
          <a:p>
            <a:r>
              <a:rPr lang="en-US" dirty="0">
                <a:solidFill>
                  <a:srgbClr val="FF0000"/>
                </a:solidFill>
              </a:rPr>
              <a:t>Rerun (do not recompile)</a:t>
            </a:r>
            <a:r>
              <a:rPr lang="en-US" dirty="0"/>
              <a:t>: </a:t>
            </a:r>
            <a:r>
              <a:rPr lang="en-US" b="1" dirty="0"/>
              <a:t>java HelloWorld</a:t>
            </a:r>
          </a:p>
          <a:p>
            <a:r>
              <a:rPr lang="en-US" b="1" dirty="0"/>
              <a:t>Error!</a:t>
            </a:r>
          </a:p>
        </p:txBody>
      </p:sp>
      <p:pic>
        <p:nvPicPr>
          <p:cNvPr id="5" name="Picture 4">
            <a:extLst>
              <a:ext uri="{FF2B5EF4-FFF2-40B4-BE49-F238E27FC236}">
                <a16:creationId xmlns:a16="http://schemas.microsoft.com/office/drawing/2014/main" id="{DB089F59-699B-9CD9-F187-8916E2901ECE}"/>
              </a:ext>
            </a:extLst>
          </p:cNvPr>
          <p:cNvPicPr>
            <a:picLocks noChangeAspect="1"/>
          </p:cNvPicPr>
          <p:nvPr/>
        </p:nvPicPr>
        <p:blipFill>
          <a:blip r:embed="rId2"/>
          <a:stretch>
            <a:fillRect/>
          </a:stretch>
        </p:blipFill>
        <p:spPr>
          <a:xfrm>
            <a:off x="698222" y="5340300"/>
            <a:ext cx="10795555" cy="971600"/>
          </a:xfrm>
          <a:prstGeom prst="rect">
            <a:avLst/>
          </a:prstGeom>
        </p:spPr>
      </p:pic>
    </p:spTree>
    <p:extLst>
      <p:ext uri="{BB962C8B-B14F-4D97-AF65-F5344CB8AC3E}">
        <p14:creationId xmlns:p14="http://schemas.microsoft.com/office/powerpoint/2010/main" val="4241536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6B37B-786C-300F-AC8B-88C6F880A17D}"/>
              </a:ext>
            </a:extLst>
          </p:cNvPr>
          <p:cNvSpPr>
            <a:spLocks noGrp="1"/>
          </p:cNvSpPr>
          <p:nvPr>
            <p:ph type="title"/>
          </p:nvPr>
        </p:nvSpPr>
        <p:spPr/>
        <p:txBody>
          <a:bodyPr/>
          <a:lstStyle/>
          <a:p>
            <a:r>
              <a:rPr lang="en-IN" dirty="0"/>
              <a:t>Build and Execute</a:t>
            </a:r>
          </a:p>
        </p:txBody>
      </p:sp>
      <p:sp>
        <p:nvSpPr>
          <p:cNvPr id="3" name="Content Placeholder 2">
            <a:extLst>
              <a:ext uri="{FF2B5EF4-FFF2-40B4-BE49-F238E27FC236}">
                <a16:creationId xmlns:a16="http://schemas.microsoft.com/office/drawing/2014/main" id="{B70E5DF0-8ECD-1D07-EAD5-14E668AD9F06}"/>
              </a:ext>
            </a:extLst>
          </p:cNvPr>
          <p:cNvSpPr>
            <a:spLocks noGrp="1"/>
          </p:cNvSpPr>
          <p:nvPr>
            <p:ph idx="1"/>
          </p:nvPr>
        </p:nvSpPr>
        <p:spPr/>
        <p:txBody>
          <a:bodyPr/>
          <a:lstStyle/>
          <a:p>
            <a:r>
              <a:rPr lang="en-IN" dirty="0"/>
              <a:t>docker build -t docker-hello-world-python .</a:t>
            </a:r>
          </a:p>
          <a:p>
            <a:endParaRPr lang="en-IN" dirty="0"/>
          </a:p>
          <a:p>
            <a:r>
              <a:rPr lang="en-IN" dirty="0"/>
              <a:t>docker container run docker-hello-world-python</a:t>
            </a:r>
          </a:p>
          <a:p>
            <a:endParaRPr lang="en-IN" dirty="0"/>
          </a:p>
        </p:txBody>
      </p:sp>
    </p:spTree>
    <p:extLst>
      <p:ext uri="{BB962C8B-B14F-4D97-AF65-F5344CB8AC3E}">
        <p14:creationId xmlns:p14="http://schemas.microsoft.com/office/powerpoint/2010/main" val="349302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89A508-97C4-1595-6862-F61F64C83B8D}"/>
              </a:ext>
            </a:extLst>
          </p:cNvPr>
          <p:cNvSpPr>
            <a:spLocks noGrp="1"/>
          </p:cNvSpPr>
          <p:nvPr>
            <p:ph type="title"/>
          </p:nvPr>
        </p:nvSpPr>
        <p:spPr/>
        <p:txBody>
          <a:bodyPr/>
          <a:lstStyle/>
          <a:p>
            <a:r>
              <a:rPr lang="en-IN" dirty="0"/>
              <a:t>‘Hello World’ in Python with an Endless Loop</a:t>
            </a:r>
          </a:p>
        </p:txBody>
      </p:sp>
      <p:sp>
        <p:nvSpPr>
          <p:cNvPr id="5" name="Text Placeholder 4">
            <a:extLst>
              <a:ext uri="{FF2B5EF4-FFF2-40B4-BE49-F238E27FC236}">
                <a16:creationId xmlns:a16="http://schemas.microsoft.com/office/drawing/2014/main" id="{EB6EFFB5-280C-170C-19ED-027D31F277C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14336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39DB7A-673E-A9BE-C92A-2EDA8E63E05E}"/>
              </a:ext>
            </a:extLst>
          </p:cNvPr>
          <p:cNvSpPr>
            <a:spLocks noGrp="1"/>
          </p:cNvSpPr>
          <p:nvPr>
            <p:ph type="title"/>
          </p:nvPr>
        </p:nvSpPr>
        <p:spPr/>
        <p:txBody>
          <a:bodyPr>
            <a:noAutofit/>
          </a:bodyPr>
          <a:lstStyle/>
          <a:p>
            <a:r>
              <a:rPr lang="en-IN" sz="3600" dirty="0"/>
              <a:t>Create hello_world.py (</a:t>
            </a:r>
            <a:r>
              <a:rPr lang="en-US" sz="3600" dirty="0"/>
              <a:t>C:\lectures\CDAC\Cloud\docker\hello-world-python)</a:t>
            </a:r>
            <a:endParaRPr lang="en-IN" sz="3600" dirty="0"/>
          </a:p>
        </p:txBody>
      </p:sp>
      <p:sp>
        <p:nvSpPr>
          <p:cNvPr id="5" name="Content Placeholder 4">
            <a:extLst>
              <a:ext uri="{FF2B5EF4-FFF2-40B4-BE49-F238E27FC236}">
                <a16:creationId xmlns:a16="http://schemas.microsoft.com/office/drawing/2014/main" id="{EAA7FCD0-B6D4-AA4A-F6B3-C612413C0E6D}"/>
              </a:ext>
            </a:extLst>
          </p:cNvPr>
          <p:cNvSpPr>
            <a:spLocks noGrp="1"/>
          </p:cNvSpPr>
          <p:nvPr>
            <p:ph idx="1"/>
          </p:nvPr>
        </p:nvSpPr>
        <p:spPr/>
        <p:txBody>
          <a:bodyPr/>
          <a:lstStyle/>
          <a:p>
            <a:r>
              <a:rPr lang="en-US" dirty="0"/>
              <a:t>from time import sleep</a:t>
            </a:r>
          </a:p>
          <a:p>
            <a:endParaRPr lang="en-US" dirty="0"/>
          </a:p>
          <a:p>
            <a:r>
              <a:rPr lang="en-US" dirty="0"/>
              <a:t># the program will print hello world</a:t>
            </a:r>
          </a:p>
          <a:p>
            <a:r>
              <a:rPr lang="en-US" dirty="0"/>
              <a:t>#  every 1 second forever</a:t>
            </a:r>
          </a:p>
          <a:p>
            <a:r>
              <a:rPr lang="en-US" dirty="0"/>
              <a:t>while True:</a:t>
            </a:r>
          </a:p>
          <a:p>
            <a:r>
              <a:rPr lang="en-US"/>
              <a:t> print("Hello", flush=True)</a:t>
            </a:r>
          </a:p>
          <a:p>
            <a:r>
              <a:rPr lang="en-US"/>
              <a:t> </a:t>
            </a:r>
            <a:r>
              <a:rPr lang="en-US" dirty="0"/>
              <a:t>sleep(1)</a:t>
            </a:r>
            <a:endParaRPr lang="en-IN" dirty="0"/>
          </a:p>
        </p:txBody>
      </p:sp>
    </p:spTree>
    <p:extLst>
      <p:ext uri="{BB962C8B-B14F-4D97-AF65-F5344CB8AC3E}">
        <p14:creationId xmlns:p14="http://schemas.microsoft.com/office/powerpoint/2010/main" val="24979159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5F4A-D49A-A02F-F729-C8689B0C1B6E}"/>
              </a:ext>
            </a:extLst>
          </p:cNvPr>
          <p:cNvSpPr>
            <a:spLocks noGrp="1"/>
          </p:cNvSpPr>
          <p:nvPr>
            <p:ph type="title"/>
          </p:nvPr>
        </p:nvSpPr>
        <p:spPr/>
        <p:txBody>
          <a:bodyPr/>
          <a:lstStyle/>
          <a:p>
            <a:r>
              <a:rPr lang="en-IN" dirty="0" err="1"/>
              <a:t>Dockerfile</a:t>
            </a:r>
            <a:endParaRPr lang="en-IN" dirty="0"/>
          </a:p>
        </p:txBody>
      </p:sp>
      <p:sp>
        <p:nvSpPr>
          <p:cNvPr id="3" name="Content Placeholder 2">
            <a:extLst>
              <a:ext uri="{FF2B5EF4-FFF2-40B4-BE49-F238E27FC236}">
                <a16:creationId xmlns:a16="http://schemas.microsoft.com/office/drawing/2014/main" id="{5F4EFF6F-7FB4-1242-B00E-89F900B508A9}"/>
              </a:ext>
            </a:extLst>
          </p:cNvPr>
          <p:cNvSpPr>
            <a:spLocks noGrp="1"/>
          </p:cNvSpPr>
          <p:nvPr>
            <p:ph idx="1"/>
          </p:nvPr>
        </p:nvSpPr>
        <p:spPr/>
        <p:txBody>
          <a:bodyPr>
            <a:normAutofit fontScale="77500" lnSpcReduction="20000"/>
          </a:bodyPr>
          <a:lstStyle/>
          <a:p>
            <a:r>
              <a:rPr lang="en-IN" dirty="0"/>
              <a:t>Create </a:t>
            </a:r>
            <a:r>
              <a:rPr lang="en-IN" dirty="0" err="1"/>
              <a:t>Dockerfile</a:t>
            </a:r>
            <a:endParaRPr lang="en-IN" dirty="0"/>
          </a:p>
          <a:p>
            <a:r>
              <a:rPr lang="en-US" dirty="0"/>
              <a:t># Use an official Python runtime as a parent image</a:t>
            </a:r>
          </a:p>
          <a:p>
            <a:r>
              <a:rPr lang="en-US" dirty="0"/>
              <a:t>FROM python:3.9-slim-buster</a:t>
            </a:r>
          </a:p>
          <a:p>
            <a:endParaRPr lang="en-US" dirty="0"/>
          </a:p>
          <a:p>
            <a:r>
              <a:rPr lang="en-US" dirty="0"/>
              <a:t># Set the working directory to /app</a:t>
            </a:r>
          </a:p>
          <a:p>
            <a:r>
              <a:rPr lang="en-US" dirty="0"/>
              <a:t>WORKDIR /app</a:t>
            </a:r>
          </a:p>
          <a:p>
            <a:endParaRPr lang="en-US" dirty="0"/>
          </a:p>
          <a:p>
            <a:r>
              <a:rPr lang="en-US" dirty="0"/>
              <a:t># Copy the current directory contents into the container at /app</a:t>
            </a:r>
          </a:p>
          <a:p>
            <a:r>
              <a:rPr lang="en-US" dirty="0"/>
              <a:t>COPY . /app</a:t>
            </a:r>
          </a:p>
          <a:p>
            <a:endParaRPr lang="en-US" dirty="0"/>
          </a:p>
          <a:p>
            <a:r>
              <a:rPr lang="en-US" dirty="0"/>
              <a:t># Run app.py when the container launches</a:t>
            </a:r>
          </a:p>
          <a:p>
            <a:r>
              <a:rPr lang="en-US" dirty="0"/>
              <a:t>CMD ["python", "-</a:t>
            </a:r>
            <a:r>
              <a:rPr lang="en-US" dirty="0" err="1"/>
              <a:t>u",“hello_world.py</a:t>
            </a:r>
            <a:r>
              <a:rPr lang="en-US" dirty="0"/>
              <a:t>"]</a:t>
            </a:r>
            <a:endParaRPr lang="en-IN" dirty="0"/>
          </a:p>
        </p:txBody>
      </p:sp>
    </p:spTree>
    <p:extLst>
      <p:ext uri="{BB962C8B-B14F-4D97-AF65-F5344CB8AC3E}">
        <p14:creationId xmlns:p14="http://schemas.microsoft.com/office/powerpoint/2010/main" val="99167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1BCE-6E19-F7BF-0BA4-536D5F90AB35}"/>
              </a:ext>
            </a:extLst>
          </p:cNvPr>
          <p:cNvSpPr>
            <a:spLocks noGrp="1"/>
          </p:cNvSpPr>
          <p:nvPr>
            <p:ph type="title"/>
          </p:nvPr>
        </p:nvSpPr>
        <p:spPr/>
        <p:txBody>
          <a:bodyPr/>
          <a:lstStyle/>
          <a:p>
            <a:r>
              <a:rPr lang="en-IN" dirty="0"/>
              <a:t>Why </a:t>
            </a:r>
            <a:r>
              <a:rPr lang="en-IN" i="1" dirty="0"/>
              <a:t>From python: 3</a:t>
            </a:r>
            <a:r>
              <a:rPr lang="en-IN" dirty="0"/>
              <a:t>?</a:t>
            </a:r>
            <a:endParaRPr lang="en-IN" i="1" dirty="0"/>
          </a:p>
        </p:txBody>
      </p:sp>
      <p:sp>
        <p:nvSpPr>
          <p:cNvPr id="3" name="Content Placeholder 2">
            <a:extLst>
              <a:ext uri="{FF2B5EF4-FFF2-40B4-BE49-F238E27FC236}">
                <a16:creationId xmlns:a16="http://schemas.microsoft.com/office/drawing/2014/main" id="{43D4C3AD-900B-86EB-CE32-B22ED24DB6B0}"/>
              </a:ext>
            </a:extLst>
          </p:cNvPr>
          <p:cNvSpPr>
            <a:spLocks noGrp="1"/>
          </p:cNvSpPr>
          <p:nvPr>
            <p:ph idx="1"/>
          </p:nvPr>
        </p:nvSpPr>
        <p:spPr/>
        <p:txBody>
          <a:bodyPr/>
          <a:lstStyle/>
          <a:p>
            <a:r>
              <a:rPr lang="en-US" dirty="0"/>
              <a:t> FROM python:3 </a:t>
            </a:r>
          </a:p>
          <a:p>
            <a:pPr lvl="1"/>
            <a:r>
              <a:rPr lang="en-US" dirty="0"/>
              <a:t>This is your base image, the starting point. </a:t>
            </a:r>
          </a:p>
          <a:p>
            <a:pPr lvl="1"/>
            <a:r>
              <a:rPr lang="en-US" dirty="0"/>
              <a:t>In this case, it is the official image from the Python Software Foundation and has Python:3 installed. </a:t>
            </a:r>
          </a:p>
          <a:p>
            <a:pPr lvl="1"/>
            <a:r>
              <a:rPr lang="en-US" dirty="0"/>
              <a:t>That means we don’t have to install any framework; it’s already included with this base image.</a:t>
            </a:r>
            <a:endParaRPr lang="en-IN" dirty="0"/>
          </a:p>
        </p:txBody>
      </p:sp>
    </p:spTree>
    <p:extLst>
      <p:ext uri="{BB962C8B-B14F-4D97-AF65-F5344CB8AC3E}">
        <p14:creationId xmlns:p14="http://schemas.microsoft.com/office/powerpoint/2010/main" val="18461049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4AC3-8FF8-20DC-943C-B4FAC8C204B2}"/>
              </a:ext>
            </a:extLst>
          </p:cNvPr>
          <p:cNvSpPr>
            <a:spLocks noGrp="1"/>
          </p:cNvSpPr>
          <p:nvPr>
            <p:ph type="title"/>
          </p:nvPr>
        </p:nvSpPr>
        <p:spPr/>
        <p:txBody>
          <a:bodyPr/>
          <a:lstStyle/>
          <a:p>
            <a:r>
              <a:rPr lang="en-IN" dirty="0"/>
              <a:t>Running the Docker image</a:t>
            </a:r>
          </a:p>
        </p:txBody>
      </p:sp>
      <p:sp>
        <p:nvSpPr>
          <p:cNvPr id="3" name="Content Placeholder 2">
            <a:extLst>
              <a:ext uri="{FF2B5EF4-FFF2-40B4-BE49-F238E27FC236}">
                <a16:creationId xmlns:a16="http://schemas.microsoft.com/office/drawing/2014/main" id="{FA9ED4BF-DF55-F8E2-61ED-2B18DD71D135}"/>
              </a:ext>
            </a:extLst>
          </p:cNvPr>
          <p:cNvSpPr>
            <a:spLocks noGrp="1"/>
          </p:cNvSpPr>
          <p:nvPr>
            <p:ph idx="1"/>
          </p:nvPr>
        </p:nvSpPr>
        <p:spPr/>
        <p:txBody>
          <a:bodyPr/>
          <a:lstStyle/>
          <a:p>
            <a:r>
              <a:rPr lang="en-IN" b="1" dirty="0"/>
              <a:t>docker build -t </a:t>
            </a:r>
            <a:r>
              <a:rPr lang="en-IN" b="1" dirty="0" err="1"/>
              <a:t>hello_world</a:t>
            </a:r>
            <a:r>
              <a:rPr lang="en-IN" b="1" dirty="0"/>
              <a:t> .</a:t>
            </a:r>
          </a:p>
          <a:p>
            <a:endParaRPr lang="en-IN" dirty="0"/>
          </a:p>
          <a:p>
            <a:endParaRPr lang="en-IN" dirty="0"/>
          </a:p>
          <a:p>
            <a:endParaRPr lang="en-IN" dirty="0"/>
          </a:p>
          <a:p>
            <a:endParaRPr lang="en-IN" dirty="0"/>
          </a:p>
          <a:p>
            <a:endParaRPr lang="en-IN" dirty="0"/>
          </a:p>
          <a:p>
            <a:r>
              <a:rPr lang="en-IN" dirty="0"/>
              <a:t>Verify image creation: </a:t>
            </a:r>
            <a:r>
              <a:rPr lang="en-IN" b="1" dirty="0"/>
              <a:t>docker images</a:t>
            </a:r>
            <a:endParaRPr lang="en-IN" dirty="0"/>
          </a:p>
        </p:txBody>
      </p:sp>
      <p:pic>
        <p:nvPicPr>
          <p:cNvPr id="5" name="Picture 4">
            <a:extLst>
              <a:ext uri="{FF2B5EF4-FFF2-40B4-BE49-F238E27FC236}">
                <a16:creationId xmlns:a16="http://schemas.microsoft.com/office/drawing/2014/main" id="{AEB6C8B2-DA90-83D9-5CB0-B3379DCB4141}"/>
              </a:ext>
            </a:extLst>
          </p:cNvPr>
          <p:cNvPicPr>
            <a:picLocks noChangeAspect="1"/>
          </p:cNvPicPr>
          <p:nvPr/>
        </p:nvPicPr>
        <p:blipFill>
          <a:blip r:embed="rId2"/>
          <a:stretch>
            <a:fillRect/>
          </a:stretch>
        </p:blipFill>
        <p:spPr>
          <a:xfrm>
            <a:off x="847455" y="2762450"/>
            <a:ext cx="10497089" cy="1949550"/>
          </a:xfrm>
          <a:prstGeom prst="rect">
            <a:avLst/>
          </a:prstGeom>
        </p:spPr>
      </p:pic>
    </p:spTree>
    <p:extLst>
      <p:ext uri="{BB962C8B-B14F-4D97-AF65-F5344CB8AC3E}">
        <p14:creationId xmlns:p14="http://schemas.microsoft.com/office/powerpoint/2010/main" val="3372975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64A0B-3BFB-2FF3-FE37-98A8E4071761}"/>
              </a:ext>
            </a:extLst>
          </p:cNvPr>
          <p:cNvSpPr>
            <a:spLocks noGrp="1"/>
          </p:cNvSpPr>
          <p:nvPr>
            <p:ph type="title"/>
          </p:nvPr>
        </p:nvSpPr>
        <p:spPr/>
        <p:txBody>
          <a:bodyPr/>
          <a:lstStyle/>
          <a:p>
            <a:r>
              <a:rPr lang="en-IN" dirty="0"/>
              <a:t>Running the Container</a:t>
            </a:r>
          </a:p>
        </p:txBody>
      </p:sp>
      <p:sp>
        <p:nvSpPr>
          <p:cNvPr id="3" name="Content Placeholder 2">
            <a:extLst>
              <a:ext uri="{FF2B5EF4-FFF2-40B4-BE49-F238E27FC236}">
                <a16:creationId xmlns:a16="http://schemas.microsoft.com/office/drawing/2014/main" id="{104931D6-43E8-1391-39C4-CF99E8C806D0}"/>
              </a:ext>
            </a:extLst>
          </p:cNvPr>
          <p:cNvSpPr>
            <a:spLocks noGrp="1"/>
          </p:cNvSpPr>
          <p:nvPr>
            <p:ph idx="1"/>
          </p:nvPr>
        </p:nvSpPr>
        <p:spPr/>
        <p:txBody>
          <a:bodyPr/>
          <a:lstStyle/>
          <a:p>
            <a:r>
              <a:rPr lang="en-IN" b="1" dirty="0"/>
              <a:t>docker container run </a:t>
            </a:r>
            <a:r>
              <a:rPr lang="en-IN" b="1" dirty="0" err="1"/>
              <a:t>hello_world</a:t>
            </a:r>
            <a:endParaRPr lang="en-IN" b="1" dirty="0"/>
          </a:p>
          <a:p>
            <a:endParaRPr lang="en-IN" b="1" dirty="0"/>
          </a:p>
          <a:p>
            <a:endParaRPr lang="en-IN" b="1" dirty="0"/>
          </a:p>
          <a:p>
            <a:endParaRPr lang="en-IN" b="1" dirty="0"/>
          </a:p>
          <a:p>
            <a:endParaRPr lang="en-IN" b="1" dirty="0"/>
          </a:p>
          <a:p>
            <a:endParaRPr lang="en-IN" b="1" dirty="0"/>
          </a:p>
          <a:p>
            <a:r>
              <a:rPr lang="en-IN" dirty="0"/>
              <a:t>Will get into an endless loop – How to break? See next slide</a:t>
            </a:r>
          </a:p>
        </p:txBody>
      </p:sp>
      <p:pic>
        <p:nvPicPr>
          <p:cNvPr id="5" name="Picture 4">
            <a:extLst>
              <a:ext uri="{FF2B5EF4-FFF2-40B4-BE49-F238E27FC236}">
                <a16:creationId xmlns:a16="http://schemas.microsoft.com/office/drawing/2014/main" id="{6EC44ED5-1AFA-5E4A-4FC4-6F92A7303535}"/>
              </a:ext>
            </a:extLst>
          </p:cNvPr>
          <p:cNvPicPr>
            <a:picLocks noChangeAspect="1"/>
          </p:cNvPicPr>
          <p:nvPr/>
        </p:nvPicPr>
        <p:blipFill>
          <a:blip r:embed="rId2"/>
          <a:stretch>
            <a:fillRect/>
          </a:stretch>
        </p:blipFill>
        <p:spPr>
          <a:xfrm>
            <a:off x="1114323" y="2533604"/>
            <a:ext cx="9531840" cy="1790792"/>
          </a:xfrm>
          <a:prstGeom prst="rect">
            <a:avLst/>
          </a:prstGeom>
        </p:spPr>
      </p:pic>
    </p:spTree>
    <p:extLst>
      <p:ext uri="{BB962C8B-B14F-4D97-AF65-F5344CB8AC3E}">
        <p14:creationId xmlns:p14="http://schemas.microsoft.com/office/powerpoint/2010/main" val="40373083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86A4-8F21-29EC-EB41-C83A5739EA2D}"/>
              </a:ext>
            </a:extLst>
          </p:cNvPr>
          <p:cNvSpPr>
            <a:spLocks noGrp="1"/>
          </p:cNvSpPr>
          <p:nvPr>
            <p:ph type="title"/>
          </p:nvPr>
        </p:nvSpPr>
        <p:spPr/>
        <p:txBody>
          <a:bodyPr/>
          <a:lstStyle/>
          <a:p>
            <a:r>
              <a:rPr lang="en-IN" dirty="0"/>
              <a:t>Breaking the endless loop</a:t>
            </a:r>
          </a:p>
        </p:txBody>
      </p:sp>
      <p:sp>
        <p:nvSpPr>
          <p:cNvPr id="3" name="Content Placeholder 2">
            <a:extLst>
              <a:ext uri="{FF2B5EF4-FFF2-40B4-BE49-F238E27FC236}">
                <a16:creationId xmlns:a16="http://schemas.microsoft.com/office/drawing/2014/main" id="{F5ADE329-3C91-7860-7F97-5C339D1B1ED3}"/>
              </a:ext>
            </a:extLst>
          </p:cNvPr>
          <p:cNvSpPr>
            <a:spLocks noGrp="1"/>
          </p:cNvSpPr>
          <p:nvPr>
            <p:ph idx="1"/>
          </p:nvPr>
        </p:nvSpPr>
        <p:spPr/>
        <p:txBody>
          <a:bodyPr/>
          <a:lstStyle/>
          <a:p>
            <a:r>
              <a:rPr lang="en-IN" dirty="0"/>
              <a:t>Open a second command prompt to know the id of the endlessly running container: </a:t>
            </a:r>
            <a:r>
              <a:rPr lang="en-IN" b="1" dirty="0"/>
              <a:t>docker container ls</a:t>
            </a:r>
          </a:p>
          <a:p>
            <a:endParaRPr lang="en-IN" b="1" dirty="0"/>
          </a:p>
          <a:p>
            <a:endParaRPr lang="en-IN" b="1" dirty="0"/>
          </a:p>
          <a:p>
            <a:endParaRPr lang="en-IN" b="1" dirty="0"/>
          </a:p>
          <a:p>
            <a:r>
              <a:rPr lang="en-IN" dirty="0"/>
              <a:t>Stop that container: </a:t>
            </a:r>
            <a:r>
              <a:rPr lang="en-IN" b="1" dirty="0"/>
              <a:t>docker container stop 87</a:t>
            </a:r>
            <a:r>
              <a:rPr lang="en-IN" dirty="0"/>
              <a:t> (and then verify that the loop in the first command prompt has ended after this)</a:t>
            </a:r>
            <a:endParaRPr lang="en-IN" b="1" dirty="0"/>
          </a:p>
          <a:p>
            <a:endParaRPr lang="en-IN" b="1" dirty="0"/>
          </a:p>
        </p:txBody>
      </p:sp>
      <p:pic>
        <p:nvPicPr>
          <p:cNvPr id="5" name="Picture 4">
            <a:extLst>
              <a:ext uri="{FF2B5EF4-FFF2-40B4-BE49-F238E27FC236}">
                <a16:creationId xmlns:a16="http://schemas.microsoft.com/office/drawing/2014/main" id="{E8C20105-AE9F-69E8-F100-A61B72705939}"/>
              </a:ext>
            </a:extLst>
          </p:cNvPr>
          <p:cNvPicPr>
            <a:picLocks noChangeAspect="1"/>
          </p:cNvPicPr>
          <p:nvPr/>
        </p:nvPicPr>
        <p:blipFill>
          <a:blip r:embed="rId2"/>
          <a:stretch>
            <a:fillRect/>
          </a:stretch>
        </p:blipFill>
        <p:spPr>
          <a:xfrm>
            <a:off x="821076" y="2695364"/>
            <a:ext cx="10939460" cy="1467272"/>
          </a:xfrm>
          <a:prstGeom prst="rect">
            <a:avLst/>
          </a:prstGeom>
        </p:spPr>
      </p:pic>
      <p:pic>
        <p:nvPicPr>
          <p:cNvPr id="9" name="Picture 8">
            <a:extLst>
              <a:ext uri="{FF2B5EF4-FFF2-40B4-BE49-F238E27FC236}">
                <a16:creationId xmlns:a16="http://schemas.microsoft.com/office/drawing/2014/main" id="{59CAB7BE-1345-52C1-40F1-BD9CC9DE9040}"/>
              </a:ext>
            </a:extLst>
          </p:cNvPr>
          <p:cNvPicPr>
            <a:picLocks noChangeAspect="1"/>
          </p:cNvPicPr>
          <p:nvPr/>
        </p:nvPicPr>
        <p:blipFill>
          <a:blip r:embed="rId3"/>
          <a:stretch>
            <a:fillRect/>
          </a:stretch>
        </p:blipFill>
        <p:spPr>
          <a:xfrm>
            <a:off x="2818450" y="5167312"/>
            <a:ext cx="3657788" cy="869995"/>
          </a:xfrm>
          <a:prstGeom prst="rect">
            <a:avLst/>
          </a:prstGeom>
        </p:spPr>
      </p:pic>
    </p:spTree>
    <p:extLst>
      <p:ext uri="{BB962C8B-B14F-4D97-AF65-F5344CB8AC3E}">
        <p14:creationId xmlns:p14="http://schemas.microsoft.com/office/powerpoint/2010/main" val="1773518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1A3B-EA4A-6C84-9A35-782DDD1F632D}"/>
              </a:ext>
            </a:extLst>
          </p:cNvPr>
          <p:cNvSpPr>
            <a:spLocks noGrp="1"/>
          </p:cNvSpPr>
          <p:nvPr>
            <p:ph type="title"/>
          </p:nvPr>
        </p:nvSpPr>
        <p:spPr/>
        <p:txBody>
          <a:bodyPr/>
          <a:lstStyle/>
          <a:p>
            <a:r>
              <a:rPr lang="en-IN" dirty="0"/>
              <a:t>Common Docker Commands</a:t>
            </a:r>
          </a:p>
        </p:txBody>
      </p:sp>
      <p:sp>
        <p:nvSpPr>
          <p:cNvPr id="3" name="Content Placeholder 2">
            <a:extLst>
              <a:ext uri="{FF2B5EF4-FFF2-40B4-BE49-F238E27FC236}">
                <a16:creationId xmlns:a16="http://schemas.microsoft.com/office/drawing/2014/main" id="{FB744C38-B7B6-DCA3-E4EA-F9785A0436CF}"/>
              </a:ext>
            </a:extLst>
          </p:cNvPr>
          <p:cNvSpPr>
            <a:spLocks noGrp="1"/>
          </p:cNvSpPr>
          <p:nvPr>
            <p:ph idx="1"/>
          </p:nvPr>
        </p:nvSpPr>
        <p:spPr/>
        <p:txBody>
          <a:bodyPr>
            <a:normAutofit lnSpcReduction="10000"/>
          </a:bodyPr>
          <a:lstStyle/>
          <a:p>
            <a:r>
              <a:rPr lang="en-IN" b="1" dirty="0"/>
              <a:t>docker build</a:t>
            </a:r>
            <a:r>
              <a:rPr lang="en-IN" dirty="0"/>
              <a:t>: Builds a Docker image from a </a:t>
            </a:r>
            <a:r>
              <a:rPr lang="en-IN" dirty="0" err="1"/>
              <a:t>Dockerfile</a:t>
            </a:r>
            <a:r>
              <a:rPr lang="en-IN" dirty="0"/>
              <a:t>.</a:t>
            </a:r>
          </a:p>
          <a:p>
            <a:r>
              <a:rPr lang="en-IN" dirty="0"/>
              <a:t>Example: docker build -t my-image .</a:t>
            </a:r>
          </a:p>
          <a:p>
            <a:endParaRPr lang="en-IN" dirty="0"/>
          </a:p>
          <a:p>
            <a:r>
              <a:rPr lang="en-IN" b="1" dirty="0"/>
              <a:t>Docker container run</a:t>
            </a:r>
            <a:r>
              <a:rPr lang="en-IN" dirty="0"/>
              <a:t>: Runs a Docker container based on a Docker image.</a:t>
            </a:r>
          </a:p>
          <a:p>
            <a:r>
              <a:rPr lang="en-IN" dirty="0"/>
              <a:t>Example: docker run my-image</a:t>
            </a:r>
          </a:p>
          <a:p>
            <a:endParaRPr lang="en-IN" dirty="0"/>
          </a:p>
          <a:p>
            <a:r>
              <a:rPr lang="en-IN" b="1" dirty="0"/>
              <a:t>docker container list</a:t>
            </a:r>
            <a:r>
              <a:rPr lang="en-IN" dirty="0"/>
              <a:t>: Lists running Docker containers.</a:t>
            </a:r>
          </a:p>
          <a:p>
            <a:r>
              <a:rPr lang="en-IN" dirty="0"/>
              <a:t>Example: docker container list or docker </a:t>
            </a:r>
            <a:r>
              <a:rPr lang="en-IN" dirty="0" err="1"/>
              <a:t>ps</a:t>
            </a:r>
            <a:endParaRPr lang="en-IN" dirty="0"/>
          </a:p>
          <a:p>
            <a:endParaRPr lang="en-IN" dirty="0"/>
          </a:p>
        </p:txBody>
      </p:sp>
    </p:spTree>
    <p:extLst>
      <p:ext uri="{BB962C8B-B14F-4D97-AF65-F5344CB8AC3E}">
        <p14:creationId xmlns:p14="http://schemas.microsoft.com/office/powerpoint/2010/main" val="30737961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1A3B-EA4A-6C84-9A35-782DDD1F632D}"/>
              </a:ext>
            </a:extLst>
          </p:cNvPr>
          <p:cNvSpPr>
            <a:spLocks noGrp="1"/>
          </p:cNvSpPr>
          <p:nvPr>
            <p:ph type="title"/>
          </p:nvPr>
        </p:nvSpPr>
        <p:spPr/>
        <p:txBody>
          <a:bodyPr/>
          <a:lstStyle/>
          <a:p>
            <a:r>
              <a:rPr lang="en-IN" dirty="0"/>
              <a:t>Common Docker Commands</a:t>
            </a:r>
          </a:p>
        </p:txBody>
      </p:sp>
      <p:sp>
        <p:nvSpPr>
          <p:cNvPr id="3" name="Content Placeholder 2">
            <a:extLst>
              <a:ext uri="{FF2B5EF4-FFF2-40B4-BE49-F238E27FC236}">
                <a16:creationId xmlns:a16="http://schemas.microsoft.com/office/drawing/2014/main" id="{FB744C38-B7B6-DCA3-E4EA-F9785A0436CF}"/>
              </a:ext>
            </a:extLst>
          </p:cNvPr>
          <p:cNvSpPr>
            <a:spLocks noGrp="1"/>
          </p:cNvSpPr>
          <p:nvPr>
            <p:ph idx="1"/>
          </p:nvPr>
        </p:nvSpPr>
        <p:spPr/>
        <p:txBody>
          <a:bodyPr>
            <a:normAutofit/>
          </a:bodyPr>
          <a:lstStyle/>
          <a:p>
            <a:r>
              <a:rPr lang="en-IN" b="1" dirty="0"/>
              <a:t>docker container stop</a:t>
            </a:r>
            <a:r>
              <a:rPr lang="en-IN" dirty="0"/>
              <a:t>: Stops a running Docker container.</a:t>
            </a:r>
          </a:p>
          <a:p>
            <a:r>
              <a:rPr lang="en-IN" dirty="0"/>
              <a:t>Example: docker stop container-name</a:t>
            </a:r>
          </a:p>
          <a:p>
            <a:endParaRPr lang="en-IN" dirty="0"/>
          </a:p>
          <a:p>
            <a:r>
              <a:rPr lang="en-IN" b="1" dirty="0"/>
              <a:t>docker container rm</a:t>
            </a:r>
            <a:r>
              <a:rPr lang="en-IN" dirty="0"/>
              <a:t>: Removes a Docker container.</a:t>
            </a:r>
          </a:p>
          <a:p>
            <a:r>
              <a:rPr lang="en-IN" dirty="0"/>
              <a:t>Example: docker rm container-name</a:t>
            </a:r>
          </a:p>
          <a:p>
            <a:endParaRPr lang="en-IN" dirty="0"/>
          </a:p>
          <a:p>
            <a:r>
              <a:rPr lang="en-IN" b="1" dirty="0"/>
              <a:t>docker images</a:t>
            </a:r>
            <a:r>
              <a:rPr lang="en-IN" dirty="0"/>
              <a:t>: Lists Docker images.</a:t>
            </a:r>
          </a:p>
          <a:p>
            <a:r>
              <a:rPr lang="en-IN" dirty="0"/>
              <a:t>Example: docker images</a:t>
            </a:r>
          </a:p>
          <a:p>
            <a:endParaRPr lang="en-IN" dirty="0"/>
          </a:p>
        </p:txBody>
      </p:sp>
    </p:spTree>
    <p:extLst>
      <p:ext uri="{BB962C8B-B14F-4D97-AF65-F5344CB8AC3E}">
        <p14:creationId xmlns:p14="http://schemas.microsoft.com/office/powerpoint/2010/main" val="32547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8157-9317-5BD0-FE2C-CC13CAB49630}"/>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096D24B0-F20E-027C-8580-9DB5827B5C47}"/>
              </a:ext>
            </a:extLst>
          </p:cNvPr>
          <p:cNvSpPr>
            <a:spLocks noGrp="1"/>
          </p:cNvSpPr>
          <p:nvPr>
            <p:ph idx="1"/>
          </p:nvPr>
        </p:nvSpPr>
        <p:spPr/>
        <p:txBody>
          <a:bodyPr/>
          <a:lstStyle/>
          <a:p>
            <a:r>
              <a:rPr lang="en-US" dirty="0"/>
              <a:t>Compiled Java code with a new version (Java 21)</a:t>
            </a:r>
          </a:p>
          <a:p>
            <a:r>
              <a:rPr lang="en-US" dirty="0"/>
              <a:t>Tried to execute it with an old version (Java 8)</a:t>
            </a:r>
          </a:p>
          <a:p>
            <a:endParaRPr lang="en-US" dirty="0"/>
          </a:p>
          <a:p>
            <a:r>
              <a:rPr lang="en-US" dirty="0"/>
              <a:t>What if </a:t>
            </a:r>
          </a:p>
          <a:p>
            <a:pPr lvl="1"/>
            <a:r>
              <a:rPr lang="en-US" dirty="0"/>
              <a:t>The developer has Java 21</a:t>
            </a:r>
          </a:p>
          <a:p>
            <a:pPr lvl="1"/>
            <a:r>
              <a:rPr lang="en-US" dirty="0"/>
              <a:t>Production server has Java 8</a:t>
            </a:r>
          </a:p>
          <a:p>
            <a:pPr lvl="1"/>
            <a:endParaRPr lang="en-US" dirty="0"/>
          </a:p>
          <a:p>
            <a:r>
              <a:rPr lang="en-US" dirty="0"/>
              <a:t>Code will fail on the </a:t>
            </a:r>
            <a:r>
              <a:rPr lang="en-US" dirty="0" err="1"/>
              <a:t>prouction</a:t>
            </a:r>
            <a:r>
              <a:rPr lang="en-US" dirty="0"/>
              <a:t> machine!</a:t>
            </a:r>
          </a:p>
        </p:txBody>
      </p:sp>
    </p:spTree>
    <p:extLst>
      <p:ext uri="{BB962C8B-B14F-4D97-AF65-F5344CB8AC3E}">
        <p14:creationId xmlns:p14="http://schemas.microsoft.com/office/powerpoint/2010/main" val="13964703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1A3B-EA4A-6C84-9A35-782DDD1F632D}"/>
              </a:ext>
            </a:extLst>
          </p:cNvPr>
          <p:cNvSpPr>
            <a:spLocks noGrp="1"/>
          </p:cNvSpPr>
          <p:nvPr>
            <p:ph type="title"/>
          </p:nvPr>
        </p:nvSpPr>
        <p:spPr/>
        <p:txBody>
          <a:bodyPr/>
          <a:lstStyle/>
          <a:p>
            <a:r>
              <a:rPr lang="en-IN" dirty="0"/>
              <a:t>Common Docker Commands</a:t>
            </a:r>
          </a:p>
        </p:txBody>
      </p:sp>
      <p:sp>
        <p:nvSpPr>
          <p:cNvPr id="3" name="Content Placeholder 2">
            <a:extLst>
              <a:ext uri="{FF2B5EF4-FFF2-40B4-BE49-F238E27FC236}">
                <a16:creationId xmlns:a16="http://schemas.microsoft.com/office/drawing/2014/main" id="{FB744C38-B7B6-DCA3-E4EA-F9785A0436CF}"/>
              </a:ext>
            </a:extLst>
          </p:cNvPr>
          <p:cNvSpPr>
            <a:spLocks noGrp="1"/>
          </p:cNvSpPr>
          <p:nvPr>
            <p:ph idx="1"/>
          </p:nvPr>
        </p:nvSpPr>
        <p:spPr/>
        <p:txBody>
          <a:bodyPr>
            <a:normAutofit fontScale="85000" lnSpcReduction="20000"/>
          </a:bodyPr>
          <a:lstStyle/>
          <a:p>
            <a:r>
              <a:rPr lang="en-IN" b="1" dirty="0"/>
              <a:t>docker </a:t>
            </a:r>
            <a:r>
              <a:rPr lang="en-IN" b="1" dirty="0" err="1"/>
              <a:t>rmi</a:t>
            </a:r>
            <a:r>
              <a:rPr lang="en-IN" dirty="0"/>
              <a:t>: Removes a Docker image.</a:t>
            </a:r>
          </a:p>
          <a:p>
            <a:r>
              <a:rPr lang="en-IN" dirty="0"/>
              <a:t>Example: docker </a:t>
            </a:r>
            <a:r>
              <a:rPr lang="en-IN" dirty="0" err="1"/>
              <a:t>rmi</a:t>
            </a:r>
            <a:r>
              <a:rPr lang="en-IN" dirty="0"/>
              <a:t> image-name</a:t>
            </a:r>
          </a:p>
          <a:p>
            <a:endParaRPr lang="en-IN" dirty="0"/>
          </a:p>
          <a:p>
            <a:r>
              <a:rPr lang="en-IN" b="1" dirty="0"/>
              <a:t>docker container exec</a:t>
            </a:r>
            <a:r>
              <a:rPr lang="en-IN" dirty="0"/>
              <a:t>: Runs a command inside a running Docker container.</a:t>
            </a:r>
          </a:p>
          <a:p>
            <a:r>
              <a:rPr lang="en-IN" dirty="0"/>
              <a:t>Example: docker exec -it container-name /bin/bash</a:t>
            </a:r>
          </a:p>
          <a:p>
            <a:endParaRPr lang="en-IN" dirty="0"/>
          </a:p>
          <a:p>
            <a:r>
              <a:rPr lang="en-IN" b="1" dirty="0"/>
              <a:t>docker pull</a:t>
            </a:r>
            <a:r>
              <a:rPr lang="en-IN" dirty="0"/>
              <a:t>: Pulls a Docker image from a registry.</a:t>
            </a:r>
          </a:p>
          <a:p>
            <a:r>
              <a:rPr lang="en-IN" dirty="0"/>
              <a:t>Example: docker pull image-name</a:t>
            </a:r>
          </a:p>
          <a:p>
            <a:endParaRPr lang="en-IN" dirty="0"/>
          </a:p>
          <a:p>
            <a:r>
              <a:rPr lang="en-IN" b="1" dirty="0"/>
              <a:t>docker push</a:t>
            </a:r>
            <a:r>
              <a:rPr lang="en-IN" dirty="0"/>
              <a:t>: Pushes a Docker image to a registry.</a:t>
            </a:r>
          </a:p>
          <a:p>
            <a:r>
              <a:rPr lang="en-IN" dirty="0"/>
              <a:t>Example: docker push image-name</a:t>
            </a:r>
          </a:p>
        </p:txBody>
      </p:sp>
    </p:spTree>
    <p:extLst>
      <p:ext uri="{BB962C8B-B14F-4D97-AF65-F5344CB8AC3E}">
        <p14:creationId xmlns:p14="http://schemas.microsoft.com/office/powerpoint/2010/main" val="3756322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1A3B-EA4A-6C84-9A35-782DDD1F632D}"/>
              </a:ext>
            </a:extLst>
          </p:cNvPr>
          <p:cNvSpPr>
            <a:spLocks noGrp="1"/>
          </p:cNvSpPr>
          <p:nvPr>
            <p:ph type="title"/>
          </p:nvPr>
        </p:nvSpPr>
        <p:spPr/>
        <p:txBody>
          <a:bodyPr/>
          <a:lstStyle/>
          <a:p>
            <a:r>
              <a:rPr lang="en-IN" dirty="0"/>
              <a:t>Common Docker Commands</a:t>
            </a:r>
          </a:p>
        </p:txBody>
      </p:sp>
      <p:sp>
        <p:nvSpPr>
          <p:cNvPr id="3" name="Content Placeholder 2">
            <a:extLst>
              <a:ext uri="{FF2B5EF4-FFF2-40B4-BE49-F238E27FC236}">
                <a16:creationId xmlns:a16="http://schemas.microsoft.com/office/drawing/2014/main" id="{FB744C38-B7B6-DCA3-E4EA-F9785A0436CF}"/>
              </a:ext>
            </a:extLst>
          </p:cNvPr>
          <p:cNvSpPr>
            <a:spLocks noGrp="1"/>
          </p:cNvSpPr>
          <p:nvPr>
            <p:ph idx="1"/>
          </p:nvPr>
        </p:nvSpPr>
        <p:spPr/>
        <p:txBody>
          <a:bodyPr>
            <a:normAutofit/>
          </a:bodyPr>
          <a:lstStyle/>
          <a:p>
            <a:r>
              <a:rPr lang="en-IN" b="1" dirty="0"/>
              <a:t>docker prune</a:t>
            </a:r>
            <a:r>
              <a:rPr lang="en-IN" dirty="0"/>
              <a:t>: </a:t>
            </a:r>
            <a:r>
              <a:rPr lang="en-US" dirty="0"/>
              <a:t>Remove unused Docker resources, such as containers, images, networks, and volumes. When you run Docker containers and images, you might end up with a lot of unused resources that take up disk space on your system. Running docker prune can help you clean up these unused resources and free up disk space.</a:t>
            </a:r>
          </a:p>
          <a:p>
            <a:endParaRPr lang="en-US" dirty="0"/>
          </a:p>
          <a:p>
            <a:r>
              <a:rPr lang="en-US" dirty="0"/>
              <a:t>Note that when you use docker prune, you are permanently removing unused Docker resources from your system. Be sure to use this command with caution and only when you are sure that you no longer need the resources you are removing.</a:t>
            </a:r>
          </a:p>
          <a:p>
            <a:endParaRPr lang="en-US" dirty="0"/>
          </a:p>
        </p:txBody>
      </p:sp>
    </p:spTree>
    <p:extLst>
      <p:ext uri="{BB962C8B-B14F-4D97-AF65-F5344CB8AC3E}">
        <p14:creationId xmlns:p14="http://schemas.microsoft.com/office/powerpoint/2010/main" val="1961001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1A3B-EA4A-6C84-9A35-782DDD1F632D}"/>
              </a:ext>
            </a:extLst>
          </p:cNvPr>
          <p:cNvSpPr>
            <a:spLocks noGrp="1"/>
          </p:cNvSpPr>
          <p:nvPr>
            <p:ph type="title"/>
          </p:nvPr>
        </p:nvSpPr>
        <p:spPr/>
        <p:txBody>
          <a:bodyPr/>
          <a:lstStyle/>
          <a:p>
            <a:r>
              <a:rPr lang="en-IN" dirty="0"/>
              <a:t>Common Docker Commands</a:t>
            </a:r>
          </a:p>
        </p:txBody>
      </p:sp>
      <p:sp>
        <p:nvSpPr>
          <p:cNvPr id="3" name="Content Placeholder 2">
            <a:extLst>
              <a:ext uri="{FF2B5EF4-FFF2-40B4-BE49-F238E27FC236}">
                <a16:creationId xmlns:a16="http://schemas.microsoft.com/office/drawing/2014/main" id="{FB744C38-B7B6-DCA3-E4EA-F9785A0436CF}"/>
              </a:ext>
            </a:extLst>
          </p:cNvPr>
          <p:cNvSpPr>
            <a:spLocks noGrp="1"/>
          </p:cNvSpPr>
          <p:nvPr>
            <p:ph idx="1"/>
          </p:nvPr>
        </p:nvSpPr>
        <p:spPr/>
        <p:txBody>
          <a:bodyPr>
            <a:normAutofit fontScale="85000" lnSpcReduction="10000"/>
          </a:bodyPr>
          <a:lstStyle/>
          <a:p>
            <a:r>
              <a:rPr lang="en-US" b="1" dirty="0"/>
              <a:t>docker system prune</a:t>
            </a:r>
            <a:r>
              <a:rPr lang="en-US" dirty="0"/>
              <a:t>: This command removes all unused resources, including stopped containers, dangling images, and unused networks and volumes. </a:t>
            </a:r>
          </a:p>
          <a:p>
            <a:endParaRPr lang="en-US" dirty="0"/>
          </a:p>
          <a:p>
            <a:r>
              <a:rPr lang="en-US" b="1" dirty="0"/>
              <a:t>docker container prune</a:t>
            </a:r>
            <a:r>
              <a:rPr lang="en-US" dirty="0"/>
              <a:t>: This command removes all stopped containers.</a:t>
            </a:r>
          </a:p>
          <a:p>
            <a:endParaRPr lang="en-US" dirty="0"/>
          </a:p>
          <a:p>
            <a:r>
              <a:rPr lang="en-US" b="1" dirty="0"/>
              <a:t>docker image prune</a:t>
            </a:r>
            <a:r>
              <a:rPr lang="en-US" dirty="0"/>
              <a:t>: This command removes all dangling images. Dangling images are images that have no associated container.</a:t>
            </a:r>
          </a:p>
          <a:p>
            <a:endParaRPr lang="en-US" dirty="0"/>
          </a:p>
          <a:p>
            <a:r>
              <a:rPr lang="en-US" b="1" dirty="0"/>
              <a:t>docker network prune</a:t>
            </a:r>
            <a:r>
              <a:rPr lang="en-US" dirty="0"/>
              <a:t>: This command removes all unused networks.</a:t>
            </a:r>
          </a:p>
          <a:p>
            <a:endParaRPr lang="en-US" dirty="0"/>
          </a:p>
          <a:p>
            <a:r>
              <a:rPr lang="en-US" b="1" dirty="0"/>
              <a:t>docker volume prune</a:t>
            </a:r>
            <a:r>
              <a:rPr lang="en-US" dirty="0"/>
              <a:t>: This command removes all unused volumes.</a:t>
            </a:r>
            <a:endParaRPr lang="en-IN" dirty="0"/>
          </a:p>
        </p:txBody>
      </p:sp>
    </p:spTree>
    <p:extLst>
      <p:ext uri="{BB962C8B-B14F-4D97-AF65-F5344CB8AC3E}">
        <p14:creationId xmlns:p14="http://schemas.microsoft.com/office/powerpoint/2010/main" val="11479023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792191-C722-402C-DF58-77B0A2DFD88B}"/>
              </a:ext>
            </a:extLst>
          </p:cNvPr>
          <p:cNvSpPr>
            <a:spLocks noGrp="1"/>
          </p:cNvSpPr>
          <p:nvPr>
            <p:ph type="title"/>
          </p:nvPr>
        </p:nvSpPr>
        <p:spPr/>
        <p:txBody>
          <a:bodyPr/>
          <a:lstStyle/>
          <a:p>
            <a:r>
              <a:rPr lang="en-US" dirty="0"/>
              <a:t>Docker </a:t>
            </a:r>
            <a:r>
              <a:rPr lang="en-US" i="1" dirty="0"/>
              <a:t>publish</a:t>
            </a:r>
            <a:endParaRPr lang="en-US" dirty="0"/>
          </a:p>
        </p:txBody>
      </p:sp>
      <p:sp>
        <p:nvSpPr>
          <p:cNvPr id="5" name="Text Placeholder 4">
            <a:extLst>
              <a:ext uri="{FF2B5EF4-FFF2-40B4-BE49-F238E27FC236}">
                <a16:creationId xmlns:a16="http://schemas.microsoft.com/office/drawing/2014/main" id="{A66EE63C-7AFE-3711-F635-4613D59BDE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329523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B960-8023-B3E4-DC9B-2135D58307D9}"/>
              </a:ext>
            </a:extLst>
          </p:cNvPr>
          <p:cNvSpPr>
            <a:spLocks noGrp="1"/>
          </p:cNvSpPr>
          <p:nvPr>
            <p:ph type="title"/>
          </p:nvPr>
        </p:nvSpPr>
        <p:spPr/>
        <p:txBody>
          <a:bodyPr/>
          <a:lstStyle/>
          <a:p>
            <a:r>
              <a:rPr lang="en-US" dirty="0"/>
              <a:t>Running nginx</a:t>
            </a:r>
          </a:p>
        </p:txBody>
      </p:sp>
      <p:sp>
        <p:nvSpPr>
          <p:cNvPr id="3" name="Content Placeholder 2">
            <a:extLst>
              <a:ext uri="{FF2B5EF4-FFF2-40B4-BE49-F238E27FC236}">
                <a16:creationId xmlns:a16="http://schemas.microsoft.com/office/drawing/2014/main" id="{ADF58178-017B-9498-587E-3E86C84C2664}"/>
              </a:ext>
            </a:extLst>
          </p:cNvPr>
          <p:cNvSpPr>
            <a:spLocks noGrp="1"/>
          </p:cNvSpPr>
          <p:nvPr>
            <p:ph idx="1"/>
          </p:nvPr>
        </p:nvSpPr>
        <p:spPr/>
        <p:txBody>
          <a:bodyPr/>
          <a:lstStyle/>
          <a:p>
            <a:r>
              <a:rPr lang="en-US" dirty="0"/>
              <a:t>Run nginx container: </a:t>
            </a:r>
            <a:r>
              <a:rPr lang="en-US" b="1" dirty="0"/>
              <a:t>docker run nginx</a:t>
            </a:r>
          </a:p>
          <a:p>
            <a:r>
              <a:rPr lang="en-US" dirty="0"/>
              <a:t>By default, nginx runs on port 80, so try accessing </a:t>
            </a:r>
            <a:r>
              <a:rPr lang="en-US" b="1" dirty="0"/>
              <a:t>localhost:80</a:t>
            </a:r>
            <a:r>
              <a:rPr lang="en-US" dirty="0"/>
              <a:t> in the browser – nothing will come up</a:t>
            </a:r>
          </a:p>
          <a:p>
            <a:endParaRPr lang="en-US" dirty="0"/>
          </a:p>
          <a:p>
            <a:r>
              <a:rPr lang="en-US" dirty="0"/>
              <a:t>Solution: Use the </a:t>
            </a:r>
            <a:r>
              <a:rPr lang="en-US" i="1" dirty="0"/>
              <a:t>publish</a:t>
            </a:r>
            <a:r>
              <a:rPr lang="en-US" dirty="0"/>
              <a:t> option</a:t>
            </a:r>
          </a:p>
          <a:p>
            <a:r>
              <a:rPr lang="en-US" b="1" dirty="0"/>
              <a:t>docker run -p 7777:80 nginx</a:t>
            </a:r>
          </a:p>
          <a:p>
            <a:r>
              <a:rPr lang="en-US" dirty="0"/>
              <a:t>Now access </a:t>
            </a:r>
            <a:r>
              <a:rPr lang="en-US" b="1" dirty="0"/>
              <a:t>localhost:7777</a:t>
            </a:r>
          </a:p>
        </p:txBody>
      </p:sp>
    </p:spTree>
    <p:extLst>
      <p:ext uri="{BB962C8B-B14F-4D97-AF65-F5344CB8AC3E}">
        <p14:creationId xmlns:p14="http://schemas.microsoft.com/office/powerpoint/2010/main" val="18355352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89A508-97C4-1595-6862-F61F64C83B8D}"/>
              </a:ext>
            </a:extLst>
          </p:cNvPr>
          <p:cNvSpPr>
            <a:spLocks noGrp="1"/>
          </p:cNvSpPr>
          <p:nvPr>
            <p:ph type="title"/>
          </p:nvPr>
        </p:nvSpPr>
        <p:spPr/>
        <p:txBody>
          <a:bodyPr/>
          <a:lstStyle/>
          <a:p>
            <a:r>
              <a:rPr lang="en-IN" dirty="0"/>
              <a:t>‘Hello World’ in Python Flask</a:t>
            </a:r>
          </a:p>
        </p:txBody>
      </p:sp>
      <p:sp>
        <p:nvSpPr>
          <p:cNvPr id="5" name="Text Placeholder 4">
            <a:extLst>
              <a:ext uri="{FF2B5EF4-FFF2-40B4-BE49-F238E27FC236}">
                <a16:creationId xmlns:a16="http://schemas.microsoft.com/office/drawing/2014/main" id="{EB6EFFB5-280C-170C-19ED-027D31F277C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1460615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90714-542E-5A81-06E4-1AFC911ACDFA}"/>
              </a:ext>
            </a:extLst>
          </p:cNvPr>
          <p:cNvSpPr>
            <a:spLocks noGrp="1"/>
          </p:cNvSpPr>
          <p:nvPr>
            <p:ph type="title"/>
          </p:nvPr>
        </p:nvSpPr>
        <p:spPr/>
        <p:txBody>
          <a:bodyPr>
            <a:noAutofit/>
          </a:bodyPr>
          <a:lstStyle/>
          <a:p>
            <a:r>
              <a:rPr lang="en-IN" sz="3600" dirty="0"/>
              <a:t>hello_flask.py (</a:t>
            </a:r>
            <a:r>
              <a:rPr lang="en-US" sz="3600" dirty="0"/>
              <a:t>C:\lectures\CDAC\Cloud\docker\hello-world-python-flask)</a:t>
            </a:r>
            <a:endParaRPr lang="en-IN" sz="3600" dirty="0"/>
          </a:p>
        </p:txBody>
      </p:sp>
      <p:sp>
        <p:nvSpPr>
          <p:cNvPr id="5" name="Content Placeholder 4">
            <a:extLst>
              <a:ext uri="{FF2B5EF4-FFF2-40B4-BE49-F238E27FC236}">
                <a16:creationId xmlns:a16="http://schemas.microsoft.com/office/drawing/2014/main" id="{BCC6DE8D-3DA8-0122-3D39-EA3A80642EB3}"/>
              </a:ext>
            </a:extLst>
          </p:cNvPr>
          <p:cNvSpPr>
            <a:spLocks noGrp="1"/>
          </p:cNvSpPr>
          <p:nvPr>
            <p:ph idx="1"/>
          </p:nvPr>
        </p:nvSpPr>
        <p:spPr/>
        <p:txBody>
          <a:bodyPr>
            <a:normAutofit fontScale="92500" lnSpcReduction="20000"/>
          </a:bodyPr>
          <a:lstStyle/>
          <a:p>
            <a:r>
              <a:rPr lang="en-US" dirty="0"/>
              <a:t>from flask import Flask</a:t>
            </a:r>
          </a:p>
          <a:p>
            <a:endParaRPr lang="en-US" dirty="0"/>
          </a:p>
          <a:p>
            <a:r>
              <a:rPr lang="en-US" dirty="0"/>
              <a:t>app = Flask(__name__)</a:t>
            </a:r>
          </a:p>
          <a:p>
            <a:endParaRPr lang="en-US" dirty="0"/>
          </a:p>
          <a:p>
            <a:r>
              <a:rPr lang="en-US" dirty="0"/>
              <a:t>@app.route('/')</a:t>
            </a:r>
          </a:p>
          <a:p>
            <a:r>
              <a:rPr lang="en-US" dirty="0"/>
              <a:t>def hello():</a:t>
            </a:r>
          </a:p>
          <a:p>
            <a:r>
              <a:rPr lang="en-US" dirty="0"/>
              <a:t>    return "Hello, World!"</a:t>
            </a:r>
          </a:p>
          <a:p>
            <a:endParaRPr lang="en-US" dirty="0"/>
          </a:p>
          <a:p>
            <a:r>
              <a:rPr lang="en-US" dirty="0"/>
              <a:t>if __name__ == '__main__':</a:t>
            </a:r>
          </a:p>
          <a:p>
            <a:r>
              <a:rPr lang="en-US" dirty="0"/>
              <a:t>    </a:t>
            </a:r>
            <a:r>
              <a:rPr lang="en-US" dirty="0" err="1"/>
              <a:t>app.run</a:t>
            </a:r>
            <a:r>
              <a:rPr lang="en-US" dirty="0"/>
              <a:t>(debug=True, host='0.0.0.0')</a:t>
            </a:r>
          </a:p>
        </p:txBody>
      </p:sp>
    </p:spTree>
    <p:extLst>
      <p:ext uri="{BB962C8B-B14F-4D97-AF65-F5344CB8AC3E}">
        <p14:creationId xmlns:p14="http://schemas.microsoft.com/office/powerpoint/2010/main" val="10990395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FB71-ABFB-17C1-F803-6FA32957A53E}"/>
              </a:ext>
            </a:extLst>
          </p:cNvPr>
          <p:cNvSpPr>
            <a:spLocks noGrp="1"/>
          </p:cNvSpPr>
          <p:nvPr>
            <p:ph type="title"/>
          </p:nvPr>
        </p:nvSpPr>
        <p:spPr/>
        <p:txBody>
          <a:bodyPr/>
          <a:lstStyle/>
          <a:p>
            <a:r>
              <a:rPr lang="en-IN" dirty="0" err="1"/>
              <a:t>Dockerfile</a:t>
            </a:r>
            <a:endParaRPr lang="en-IN" dirty="0"/>
          </a:p>
        </p:txBody>
      </p:sp>
      <p:sp>
        <p:nvSpPr>
          <p:cNvPr id="3" name="Content Placeholder 2">
            <a:extLst>
              <a:ext uri="{FF2B5EF4-FFF2-40B4-BE49-F238E27FC236}">
                <a16:creationId xmlns:a16="http://schemas.microsoft.com/office/drawing/2014/main" id="{4BEED106-18BF-636B-ED8C-F3413FC84DF8}"/>
              </a:ext>
            </a:extLst>
          </p:cNvPr>
          <p:cNvSpPr>
            <a:spLocks noGrp="1"/>
          </p:cNvSpPr>
          <p:nvPr>
            <p:ph idx="1"/>
          </p:nvPr>
        </p:nvSpPr>
        <p:spPr/>
        <p:txBody>
          <a:bodyPr>
            <a:normAutofit fontScale="40000" lnSpcReduction="20000"/>
          </a:bodyPr>
          <a:lstStyle/>
          <a:p>
            <a:r>
              <a:rPr lang="en-IN" dirty="0"/>
              <a:t># Use an official Python runtime as a parent image</a:t>
            </a:r>
          </a:p>
          <a:p>
            <a:r>
              <a:rPr lang="en-IN" dirty="0"/>
              <a:t>FROM python:3.9-slim-buster</a:t>
            </a:r>
          </a:p>
          <a:p>
            <a:endParaRPr lang="en-IN" dirty="0"/>
          </a:p>
          <a:p>
            <a:r>
              <a:rPr lang="en-IN" dirty="0"/>
              <a:t># Set the working directory to /app</a:t>
            </a:r>
          </a:p>
          <a:p>
            <a:r>
              <a:rPr lang="en-IN" dirty="0"/>
              <a:t>WORKDIR /app</a:t>
            </a:r>
          </a:p>
          <a:p>
            <a:endParaRPr lang="en-IN" dirty="0"/>
          </a:p>
          <a:p>
            <a:r>
              <a:rPr lang="en-IN" dirty="0"/>
              <a:t># Copy the current directory contents into the container at /app</a:t>
            </a:r>
          </a:p>
          <a:p>
            <a:r>
              <a:rPr lang="en-IN" dirty="0"/>
              <a:t>COPY . /app</a:t>
            </a:r>
          </a:p>
          <a:p>
            <a:endParaRPr lang="en-IN" dirty="0"/>
          </a:p>
          <a:p>
            <a:r>
              <a:rPr lang="en-IN" dirty="0"/>
              <a:t># Install any needed packages specified in requirements.txt</a:t>
            </a:r>
          </a:p>
          <a:p>
            <a:r>
              <a:rPr lang="en-IN" dirty="0"/>
              <a:t>RUN pip install --trusted-host pypi.python.org -r requirements.txt</a:t>
            </a:r>
          </a:p>
          <a:p>
            <a:endParaRPr lang="en-IN" dirty="0"/>
          </a:p>
          <a:p>
            <a:r>
              <a:rPr lang="en-IN" dirty="0"/>
              <a:t># Expose port 5000 for the Flask app</a:t>
            </a:r>
          </a:p>
          <a:p>
            <a:r>
              <a:rPr lang="en-IN" dirty="0"/>
              <a:t>EXPOSE 5000</a:t>
            </a:r>
          </a:p>
          <a:p>
            <a:endParaRPr lang="en-IN" dirty="0"/>
          </a:p>
          <a:p>
            <a:r>
              <a:rPr lang="en-IN" dirty="0"/>
              <a:t># Run app.py when the container launches</a:t>
            </a:r>
          </a:p>
          <a:p>
            <a:r>
              <a:rPr lang="en-IN" dirty="0"/>
              <a:t>CMD ["python", "app.py"]</a:t>
            </a:r>
          </a:p>
        </p:txBody>
      </p:sp>
    </p:spTree>
    <p:extLst>
      <p:ext uri="{BB962C8B-B14F-4D97-AF65-F5344CB8AC3E}">
        <p14:creationId xmlns:p14="http://schemas.microsoft.com/office/powerpoint/2010/main" val="19090301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A638-1CD3-07CC-EF7E-098245036E9B}"/>
              </a:ext>
            </a:extLst>
          </p:cNvPr>
          <p:cNvSpPr>
            <a:spLocks noGrp="1"/>
          </p:cNvSpPr>
          <p:nvPr>
            <p:ph type="title"/>
          </p:nvPr>
        </p:nvSpPr>
        <p:spPr/>
        <p:txBody>
          <a:bodyPr/>
          <a:lstStyle/>
          <a:p>
            <a:r>
              <a:rPr lang="en-IN" dirty="0"/>
              <a:t>requirements.txt</a:t>
            </a:r>
          </a:p>
        </p:txBody>
      </p:sp>
      <p:sp>
        <p:nvSpPr>
          <p:cNvPr id="3" name="Content Placeholder 2">
            <a:extLst>
              <a:ext uri="{FF2B5EF4-FFF2-40B4-BE49-F238E27FC236}">
                <a16:creationId xmlns:a16="http://schemas.microsoft.com/office/drawing/2014/main" id="{22D109E4-E1AD-1DA8-CCC6-53A38A367239}"/>
              </a:ext>
            </a:extLst>
          </p:cNvPr>
          <p:cNvSpPr>
            <a:spLocks noGrp="1"/>
          </p:cNvSpPr>
          <p:nvPr>
            <p:ph idx="1"/>
          </p:nvPr>
        </p:nvSpPr>
        <p:spPr/>
        <p:txBody>
          <a:bodyPr/>
          <a:lstStyle/>
          <a:p>
            <a:r>
              <a:rPr lang="en-IN" dirty="0"/>
              <a:t>flask</a:t>
            </a:r>
          </a:p>
        </p:txBody>
      </p:sp>
    </p:spTree>
    <p:extLst>
      <p:ext uri="{BB962C8B-B14F-4D97-AF65-F5344CB8AC3E}">
        <p14:creationId xmlns:p14="http://schemas.microsoft.com/office/powerpoint/2010/main" val="26173315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82EF-13B6-1487-60BF-1CCB8DA1A821}"/>
              </a:ext>
            </a:extLst>
          </p:cNvPr>
          <p:cNvSpPr>
            <a:spLocks noGrp="1"/>
          </p:cNvSpPr>
          <p:nvPr>
            <p:ph type="title"/>
          </p:nvPr>
        </p:nvSpPr>
        <p:spPr/>
        <p:txBody>
          <a:bodyPr/>
          <a:lstStyle/>
          <a:p>
            <a:r>
              <a:rPr lang="en-IN" dirty="0"/>
              <a:t>Build image</a:t>
            </a:r>
          </a:p>
        </p:txBody>
      </p:sp>
      <p:sp>
        <p:nvSpPr>
          <p:cNvPr id="3" name="Content Placeholder 2">
            <a:extLst>
              <a:ext uri="{FF2B5EF4-FFF2-40B4-BE49-F238E27FC236}">
                <a16:creationId xmlns:a16="http://schemas.microsoft.com/office/drawing/2014/main" id="{0D2A5FCB-C333-F18C-68BD-85645AC68440}"/>
              </a:ext>
            </a:extLst>
          </p:cNvPr>
          <p:cNvSpPr>
            <a:spLocks noGrp="1"/>
          </p:cNvSpPr>
          <p:nvPr>
            <p:ph idx="1"/>
          </p:nvPr>
        </p:nvSpPr>
        <p:spPr/>
        <p:txBody>
          <a:bodyPr/>
          <a:lstStyle/>
          <a:p>
            <a:r>
              <a:rPr lang="en-IN" b="1" dirty="0"/>
              <a:t>docker build -t </a:t>
            </a:r>
            <a:r>
              <a:rPr lang="en-IN" b="1" dirty="0" err="1"/>
              <a:t>hello_flask</a:t>
            </a:r>
            <a:r>
              <a:rPr lang="en-IN" b="1" dirty="0"/>
              <a:t> .</a:t>
            </a:r>
          </a:p>
        </p:txBody>
      </p:sp>
      <p:pic>
        <p:nvPicPr>
          <p:cNvPr id="7" name="Picture 6">
            <a:extLst>
              <a:ext uri="{FF2B5EF4-FFF2-40B4-BE49-F238E27FC236}">
                <a16:creationId xmlns:a16="http://schemas.microsoft.com/office/drawing/2014/main" id="{09D06BEE-EEAE-0AD9-DC57-A7A2F8FEB12F}"/>
              </a:ext>
            </a:extLst>
          </p:cNvPr>
          <p:cNvPicPr>
            <a:picLocks noChangeAspect="1"/>
          </p:cNvPicPr>
          <p:nvPr/>
        </p:nvPicPr>
        <p:blipFill>
          <a:blip r:embed="rId2"/>
          <a:stretch>
            <a:fillRect/>
          </a:stretch>
        </p:blipFill>
        <p:spPr>
          <a:xfrm>
            <a:off x="482311" y="2371670"/>
            <a:ext cx="11227377" cy="2114659"/>
          </a:xfrm>
          <a:prstGeom prst="rect">
            <a:avLst/>
          </a:prstGeom>
        </p:spPr>
      </p:pic>
    </p:spTree>
    <p:extLst>
      <p:ext uri="{BB962C8B-B14F-4D97-AF65-F5344CB8AC3E}">
        <p14:creationId xmlns:p14="http://schemas.microsoft.com/office/powerpoint/2010/main" val="372938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89DD4E-849C-6A6D-0F93-A82FBC6D31A7}"/>
              </a:ext>
            </a:extLst>
          </p:cNvPr>
          <p:cNvSpPr>
            <a:spLocks noGrp="1"/>
          </p:cNvSpPr>
          <p:nvPr>
            <p:ph type="title"/>
          </p:nvPr>
        </p:nvSpPr>
        <p:spPr/>
        <p:txBody>
          <a:bodyPr/>
          <a:lstStyle/>
          <a:p>
            <a:r>
              <a:rPr lang="en-US" dirty="0"/>
              <a:t>Software Deployment</a:t>
            </a:r>
          </a:p>
        </p:txBody>
      </p:sp>
      <p:sp>
        <p:nvSpPr>
          <p:cNvPr id="5" name="Text Placeholder 4">
            <a:extLst>
              <a:ext uri="{FF2B5EF4-FFF2-40B4-BE49-F238E27FC236}">
                <a16:creationId xmlns:a16="http://schemas.microsoft.com/office/drawing/2014/main" id="{F1D403DA-E4C3-27F5-5595-5D3E49D47C2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43000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3956-EF4B-4B29-344F-D38E790E50EF}"/>
              </a:ext>
            </a:extLst>
          </p:cNvPr>
          <p:cNvSpPr>
            <a:spLocks noGrp="1"/>
          </p:cNvSpPr>
          <p:nvPr>
            <p:ph type="title"/>
          </p:nvPr>
        </p:nvSpPr>
        <p:spPr/>
        <p:txBody>
          <a:bodyPr/>
          <a:lstStyle/>
          <a:p>
            <a:r>
              <a:rPr lang="en-IN" dirty="0"/>
              <a:t>Execute</a:t>
            </a:r>
          </a:p>
        </p:txBody>
      </p:sp>
      <p:sp>
        <p:nvSpPr>
          <p:cNvPr id="3" name="Content Placeholder 2">
            <a:extLst>
              <a:ext uri="{FF2B5EF4-FFF2-40B4-BE49-F238E27FC236}">
                <a16:creationId xmlns:a16="http://schemas.microsoft.com/office/drawing/2014/main" id="{0FBB099C-6314-C45E-2153-F853B7652D54}"/>
              </a:ext>
            </a:extLst>
          </p:cNvPr>
          <p:cNvSpPr>
            <a:spLocks noGrp="1"/>
          </p:cNvSpPr>
          <p:nvPr>
            <p:ph idx="1"/>
          </p:nvPr>
        </p:nvSpPr>
        <p:spPr/>
        <p:txBody>
          <a:bodyPr/>
          <a:lstStyle/>
          <a:p>
            <a:r>
              <a:rPr lang="en-IN" b="1" dirty="0"/>
              <a:t>docker container run -d -p 5000:5000 </a:t>
            </a:r>
            <a:r>
              <a:rPr lang="en-IN" b="1" dirty="0" err="1"/>
              <a:t>hello_flask</a:t>
            </a:r>
            <a:endParaRPr lang="en-IN" b="1" dirty="0"/>
          </a:p>
          <a:p>
            <a:r>
              <a:rPr lang="en-IN" b="1" dirty="0"/>
              <a:t>Syntax: docker container run -d -p </a:t>
            </a:r>
            <a:r>
              <a:rPr lang="en-IN" b="1" dirty="0">
                <a:solidFill>
                  <a:srgbClr val="FF0000"/>
                </a:solidFill>
              </a:rPr>
              <a:t>host port: container port</a:t>
            </a:r>
            <a:r>
              <a:rPr lang="en-IN" b="1" dirty="0"/>
              <a:t> &lt;image name&gt;</a:t>
            </a:r>
          </a:p>
          <a:p>
            <a:endParaRPr lang="en-IN" b="1" dirty="0"/>
          </a:p>
        </p:txBody>
      </p:sp>
      <p:pic>
        <p:nvPicPr>
          <p:cNvPr id="5" name="Picture 4">
            <a:extLst>
              <a:ext uri="{FF2B5EF4-FFF2-40B4-BE49-F238E27FC236}">
                <a16:creationId xmlns:a16="http://schemas.microsoft.com/office/drawing/2014/main" id="{2AB1CB8B-EC54-19FC-A5ED-15DFE4AD2923}"/>
              </a:ext>
            </a:extLst>
          </p:cNvPr>
          <p:cNvPicPr>
            <a:picLocks noChangeAspect="1"/>
          </p:cNvPicPr>
          <p:nvPr/>
        </p:nvPicPr>
        <p:blipFill>
          <a:blip r:embed="rId2"/>
          <a:stretch>
            <a:fillRect/>
          </a:stretch>
        </p:blipFill>
        <p:spPr>
          <a:xfrm>
            <a:off x="452063" y="3197885"/>
            <a:ext cx="11020746" cy="948651"/>
          </a:xfrm>
          <a:prstGeom prst="rect">
            <a:avLst/>
          </a:prstGeom>
        </p:spPr>
      </p:pic>
      <p:pic>
        <p:nvPicPr>
          <p:cNvPr id="7" name="Picture 6">
            <a:extLst>
              <a:ext uri="{FF2B5EF4-FFF2-40B4-BE49-F238E27FC236}">
                <a16:creationId xmlns:a16="http://schemas.microsoft.com/office/drawing/2014/main" id="{DFADDA47-B129-F154-5C9E-5E34DAC3DE54}"/>
              </a:ext>
            </a:extLst>
          </p:cNvPr>
          <p:cNvPicPr>
            <a:picLocks noChangeAspect="1"/>
          </p:cNvPicPr>
          <p:nvPr/>
        </p:nvPicPr>
        <p:blipFill>
          <a:blip r:embed="rId3"/>
          <a:stretch>
            <a:fillRect/>
          </a:stretch>
        </p:blipFill>
        <p:spPr>
          <a:xfrm>
            <a:off x="2961278" y="5025637"/>
            <a:ext cx="3460070" cy="1586208"/>
          </a:xfrm>
          <a:prstGeom prst="rect">
            <a:avLst/>
          </a:prstGeom>
        </p:spPr>
      </p:pic>
      <p:sp>
        <p:nvSpPr>
          <p:cNvPr id="4" name="Callout: Double Bent Line 3">
            <a:extLst>
              <a:ext uri="{FF2B5EF4-FFF2-40B4-BE49-F238E27FC236}">
                <a16:creationId xmlns:a16="http://schemas.microsoft.com/office/drawing/2014/main" id="{0D56C639-E3B2-4F05-00ED-9488973C57C4}"/>
              </a:ext>
            </a:extLst>
          </p:cNvPr>
          <p:cNvSpPr/>
          <p:nvPr/>
        </p:nvSpPr>
        <p:spPr>
          <a:xfrm>
            <a:off x="7325474" y="195012"/>
            <a:ext cx="4397339" cy="1705707"/>
          </a:xfrm>
          <a:prstGeom prst="borderCallout3">
            <a:avLst>
              <a:gd name="adj1" fmla="val 18750"/>
              <a:gd name="adj2" fmla="val -8333"/>
              <a:gd name="adj3" fmla="val 18750"/>
              <a:gd name="adj4" fmla="val -16667"/>
              <a:gd name="adj5" fmla="val 100000"/>
              <a:gd name="adj6" fmla="val -16667"/>
              <a:gd name="adj7" fmla="val 128052"/>
              <a:gd name="adj8" fmla="val 20998"/>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Container port = Port on a virtual IP on a private network inside the container</a:t>
            </a:r>
          </a:p>
          <a:p>
            <a:pPr algn="ctr"/>
            <a:endParaRPr lang="en-US" b="1" dirty="0"/>
          </a:p>
          <a:p>
            <a:pPr algn="ctr"/>
            <a:r>
              <a:rPr lang="en-US" b="1" dirty="0"/>
              <a:t>Host port = Our actual machine’s port </a:t>
            </a:r>
          </a:p>
        </p:txBody>
      </p:sp>
      <p:sp>
        <p:nvSpPr>
          <p:cNvPr id="6" name="Speech Bubble: Rectangle 5">
            <a:extLst>
              <a:ext uri="{FF2B5EF4-FFF2-40B4-BE49-F238E27FC236}">
                <a16:creationId xmlns:a16="http://schemas.microsoft.com/office/drawing/2014/main" id="{36174C70-3EC0-4D8D-A53F-63BFD2D9CBC4}"/>
              </a:ext>
            </a:extLst>
          </p:cNvPr>
          <p:cNvSpPr/>
          <p:nvPr/>
        </p:nvSpPr>
        <p:spPr>
          <a:xfrm>
            <a:off x="4818580" y="575353"/>
            <a:ext cx="1500027" cy="893851"/>
          </a:xfrm>
          <a:prstGeom prst="wedgeRectCallout">
            <a:avLst>
              <a:gd name="adj1" fmla="val -42066"/>
              <a:gd name="adj2" fmla="val 99282"/>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 = Publish</a:t>
            </a:r>
          </a:p>
        </p:txBody>
      </p:sp>
    </p:spTree>
    <p:extLst>
      <p:ext uri="{BB962C8B-B14F-4D97-AF65-F5344CB8AC3E}">
        <p14:creationId xmlns:p14="http://schemas.microsoft.com/office/powerpoint/2010/main" val="12672453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EE7E63-EEA3-CDCD-9414-D8ABCCB0F652}"/>
              </a:ext>
            </a:extLst>
          </p:cNvPr>
          <p:cNvSpPr>
            <a:spLocks noGrp="1"/>
          </p:cNvSpPr>
          <p:nvPr>
            <p:ph type="title"/>
          </p:nvPr>
        </p:nvSpPr>
        <p:spPr/>
        <p:txBody>
          <a:bodyPr/>
          <a:lstStyle/>
          <a:p>
            <a:r>
              <a:rPr lang="en-IN" dirty="0"/>
              <a:t>Java Application with User Input</a:t>
            </a:r>
          </a:p>
        </p:txBody>
      </p:sp>
      <p:sp>
        <p:nvSpPr>
          <p:cNvPr id="5" name="Text Placeholder 4">
            <a:extLst>
              <a:ext uri="{FF2B5EF4-FFF2-40B4-BE49-F238E27FC236}">
                <a16:creationId xmlns:a16="http://schemas.microsoft.com/office/drawing/2014/main" id="{EF33F6BE-EBF5-D468-637E-23D7B0EF2E7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3706786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7B20-BF9D-789D-A304-1B17BAF02577}"/>
              </a:ext>
            </a:extLst>
          </p:cNvPr>
          <p:cNvSpPr>
            <a:spLocks noGrp="1"/>
          </p:cNvSpPr>
          <p:nvPr>
            <p:ph type="title"/>
          </p:nvPr>
        </p:nvSpPr>
        <p:spPr/>
        <p:txBody>
          <a:bodyPr>
            <a:normAutofit fontScale="90000"/>
          </a:bodyPr>
          <a:lstStyle/>
          <a:p>
            <a:r>
              <a:rPr lang="en-IN" dirty="0"/>
              <a:t>Create PrimeNumber.java (C:\lectures\CDAC\Cloud\docker\</a:t>
            </a:r>
            <a:r>
              <a:rPr lang="en-IN" dirty="0" err="1"/>
              <a:t>javainputdocker</a:t>
            </a:r>
            <a:r>
              <a:rPr lang="en-IN" dirty="0"/>
              <a:t>)</a:t>
            </a:r>
          </a:p>
        </p:txBody>
      </p:sp>
      <p:sp>
        <p:nvSpPr>
          <p:cNvPr id="3" name="Content Placeholder 2">
            <a:extLst>
              <a:ext uri="{FF2B5EF4-FFF2-40B4-BE49-F238E27FC236}">
                <a16:creationId xmlns:a16="http://schemas.microsoft.com/office/drawing/2014/main" id="{97831F69-334F-1211-727B-F1248A6FD24A}"/>
              </a:ext>
            </a:extLst>
          </p:cNvPr>
          <p:cNvSpPr>
            <a:spLocks noGrp="1"/>
          </p:cNvSpPr>
          <p:nvPr>
            <p:ph idx="1"/>
          </p:nvPr>
        </p:nvSpPr>
        <p:spPr/>
        <p:txBody>
          <a:bodyPr>
            <a:normAutofit fontScale="25000" lnSpcReduction="20000"/>
          </a:bodyPr>
          <a:lstStyle/>
          <a:p>
            <a:r>
              <a:rPr lang="en-IN" dirty="0"/>
              <a:t>import </a:t>
            </a:r>
            <a:r>
              <a:rPr lang="en-IN" dirty="0" err="1"/>
              <a:t>java.util.Scanner</a:t>
            </a:r>
            <a:r>
              <a:rPr lang="en-IN" dirty="0"/>
              <a:t>;</a:t>
            </a:r>
          </a:p>
          <a:p>
            <a:endParaRPr lang="en-IN" dirty="0"/>
          </a:p>
          <a:p>
            <a:r>
              <a:rPr lang="en-IN" dirty="0"/>
              <a:t>public class </a:t>
            </a:r>
            <a:r>
              <a:rPr lang="en-IN" dirty="0" err="1"/>
              <a:t>PrimeNumber</a:t>
            </a:r>
            <a:r>
              <a:rPr lang="en-IN" dirty="0"/>
              <a:t> {</a:t>
            </a:r>
          </a:p>
          <a:p>
            <a:endParaRPr lang="en-IN" dirty="0"/>
          </a:p>
          <a:p>
            <a:r>
              <a:rPr lang="en-IN" dirty="0"/>
              <a:t>  public static void main(String[] </a:t>
            </a:r>
            <a:r>
              <a:rPr lang="en-IN" dirty="0" err="1"/>
              <a:t>args</a:t>
            </a:r>
            <a:r>
              <a:rPr lang="en-IN" dirty="0"/>
              <a:t>) {</a:t>
            </a:r>
          </a:p>
          <a:p>
            <a:r>
              <a:rPr lang="en-IN" dirty="0"/>
              <a:t>    Scanner </a:t>
            </a:r>
            <a:r>
              <a:rPr lang="en-IN" dirty="0" err="1"/>
              <a:t>sc</a:t>
            </a:r>
            <a:r>
              <a:rPr lang="en-IN" dirty="0"/>
              <a:t> = new Scanner(System.in);</a:t>
            </a:r>
          </a:p>
          <a:p>
            <a:r>
              <a:rPr lang="en-IN" dirty="0"/>
              <a:t>    </a:t>
            </a:r>
            <a:r>
              <a:rPr lang="en-IN" dirty="0" err="1"/>
              <a:t>System.out.println</a:t>
            </a:r>
            <a:r>
              <a:rPr lang="en-IN" dirty="0"/>
              <a:t>("Prime number check ... Please enter a number: ");</a:t>
            </a:r>
          </a:p>
          <a:p>
            <a:r>
              <a:rPr lang="en-IN" dirty="0"/>
              <a:t>    int </a:t>
            </a:r>
            <a:r>
              <a:rPr lang="en-IN" dirty="0" err="1"/>
              <a:t>num</a:t>
            </a:r>
            <a:r>
              <a:rPr lang="en-IN" dirty="0"/>
              <a:t> = </a:t>
            </a:r>
            <a:r>
              <a:rPr lang="en-IN" dirty="0" err="1"/>
              <a:t>sc.nextInt</a:t>
            </a:r>
            <a:r>
              <a:rPr lang="en-IN" dirty="0"/>
              <a:t>();</a:t>
            </a:r>
          </a:p>
          <a:p>
            <a:r>
              <a:rPr lang="en-IN" dirty="0"/>
              <a:t>    </a:t>
            </a:r>
            <a:r>
              <a:rPr lang="en-IN" dirty="0" err="1"/>
              <a:t>boolean</a:t>
            </a:r>
            <a:r>
              <a:rPr lang="en-IN" dirty="0"/>
              <a:t> </a:t>
            </a:r>
            <a:r>
              <a:rPr lang="en-IN" dirty="0" err="1"/>
              <a:t>isPrime</a:t>
            </a:r>
            <a:r>
              <a:rPr lang="en-IN" dirty="0"/>
              <a:t> = true;  </a:t>
            </a:r>
          </a:p>
          <a:p>
            <a:r>
              <a:rPr lang="en-IN" dirty="0"/>
              <a:t>    for(int </a:t>
            </a:r>
            <a:r>
              <a:rPr lang="en-IN" dirty="0" err="1"/>
              <a:t>i</a:t>
            </a:r>
            <a:r>
              <a:rPr lang="en-IN" dirty="0"/>
              <a:t> = 2; </a:t>
            </a:r>
            <a:r>
              <a:rPr lang="en-IN" dirty="0" err="1"/>
              <a:t>i</a:t>
            </a:r>
            <a:r>
              <a:rPr lang="en-IN" dirty="0"/>
              <a:t> &lt; </a:t>
            </a:r>
            <a:r>
              <a:rPr lang="en-IN" dirty="0" err="1"/>
              <a:t>num</a:t>
            </a:r>
            <a:r>
              <a:rPr lang="en-IN" dirty="0"/>
              <a:t>/2; </a:t>
            </a:r>
            <a:r>
              <a:rPr lang="en-IN" dirty="0" err="1"/>
              <a:t>i</a:t>
            </a:r>
            <a:r>
              <a:rPr lang="en-IN" dirty="0"/>
              <a:t>++) {</a:t>
            </a:r>
          </a:p>
          <a:p>
            <a:r>
              <a:rPr lang="en-IN" dirty="0"/>
              <a:t>      if(</a:t>
            </a:r>
            <a:r>
              <a:rPr lang="en-IN" dirty="0" err="1"/>
              <a:t>num</a:t>
            </a:r>
            <a:r>
              <a:rPr lang="en-IN" dirty="0"/>
              <a:t> % </a:t>
            </a:r>
            <a:r>
              <a:rPr lang="en-IN" dirty="0" err="1"/>
              <a:t>i</a:t>
            </a:r>
            <a:r>
              <a:rPr lang="en-IN" dirty="0"/>
              <a:t> == 0) {</a:t>
            </a:r>
          </a:p>
          <a:p>
            <a:r>
              <a:rPr lang="en-IN" dirty="0"/>
              <a:t>        </a:t>
            </a:r>
            <a:r>
              <a:rPr lang="en-IN" dirty="0" err="1"/>
              <a:t>isPrime</a:t>
            </a:r>
            <a:r>
              <a:rPr lang="en-IN" dirty="0"/>
              <a:t> = false;</a:t>
            </a:r>
          </a:p>
          <a:p>
            <a:r>
              <a:rPr lang="en-IN" dirty="0"/>
              <a:t>        break;</a:t>
            </a:r>
          </a:p>
          <a:p>
            <a:r>
              <a:rPr lang="en-IN" dirty="0"/>
              <a:t>      }    </a:t>
            </a:r>
          </a:p>
          <a:p>
            <a:r>
              <a:rPr lang="en-IN" dirty="0"/>
              <a:t>	}  </a:t>
            </a:r>
          </a:p>
          <a:p>
            <a:r>
              <a:rPr lang="en-IN" dirty="0"/>
              <a:t>	</a:t>
            </a:r>
          </a:p>
          <a:p>
            <a:r>
              <a:rPr lang="en-IN" dirty="0"/>
              <a:t>	if(</a:t>
            </a:r>
            <a:r>
              <a:rPr lang="en-IN" dirty="0" err="1"/>
              <a:t>isPrime</a:t>
            </a:r>
            <a:r>
              <a:rPr lang="en-IN" dirty="0"/>
              <a:t>)</a:t>
            </a:r>
          </a:p>
          <a:p>
            <a:r>
              <a:rPr lang="en-IN" dirty="0"/>
              <a:t>      </a:t>
            </a:r>
            <a:r>
              <a:rPr lang="en-IN" dirty="0" err="1"/>
              <a:t>System.out.println</a:t>
            </a:r>
            <a:r>
              <a:rPr lang="en-IN" dirty="0"/>
              <a:t>(</a:t>
            </a:r>
            <a:r>
              <a:rPr lang="en-IN" dirty="0" err="1"/>
              <a:t>num</a:t>
            </a:r>
            <a:r>
              <a:rPr lang="en-IN" dirty="0"/>
              <a:t> + " is a prime number");</a:t>
            </a:r>
          </a:p>
          <a:p>
            <a:r>
              <a:rPr lang="en-IN" dirty="0"/>
              <a:t>    else</a:t>
            </a:r>
          </a:p>
          <a:p>
            <a:r>
              <a:rPr lang="en-IN" dirty="0"/>
              <a:t>      </a:t>
            </a:r>
            <a:r>
              <a:rPr lang="en-IN" dirty="0" err="1"/>
              <a:t>System.out.println</a:t>
            </a:r>
            <a:r>
              <a:rPr lang="en-IN" dirty="0"/>
              <a:t>(</a:t>
            </a:r>
            <a:r>
              <a:rPr lang="en-IN" dirty="0" err="1"/>
              <a:t>num</a:t>
            </a:r>
            <a:r>
              <a:rPr lang="en-IN" dirty="0"/>
              <a:t> + " is not a prime number");</a:t>
            </a:r>
          </a:p>
          <a:p>
            <a:endParaRPr lang="en-IN" dirty="0"/>
          </a:p>
          <a:p>
            <a:r>
              <a:rPr lang="en-IN" dirty="0"/>
              <a:t>    </a:t>
            </a:r>
            <a:r>
              <a:rPr lang="en-IN" dirty="0" err="1"/>
              <a:t>sc.close</a:t>
            </a:r>
            <a:r>
              <a:rPr lang="en-IN" dirty="0"/>
              <a:t>();</a:t>
            </a:r>
          </a:p>
          <a:p>
            <a:r>
              <a:rPr lang="en-IN" dirty="0"/>
              <a:t>  }</a:t>
            </a:r>
          </a:p>
          <a:p>
            <a:r>
              <a:rPr lang="en-IN" dirty="0"/>
              <a:t>}</a:t>
            </a:r>
          </a:p>
        </p:txBody>
      </p:sp>
    </p:spTree>
    <p:extLst>
      <p:ext uri="{BB962C8B-B14F-4D97-AF65-F5344CB8AC3E}">
        <p14:creationId xmlns:p14="http://schemas.microsoft.com/office/powerpoint/2010/main" val="42072821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F086-82C8-CF2A-4AD0-CDC19048307B}"/>
              </a:ext>
            </a:extLst>
          </p:cNvPr>
          <p:cNvSpPr>
            <a:spLocks noGrp="1"/>
          </p:cNvSpPr>
          <p:nvPr>
            <p:ph type="title"/>
          </p:nvPr>
        </p:nvSpPr>
        <p:spPr/>
        <p:txBody>
          <a:bodyPr>
            <a:normAutofit fontScale="90000"/>
          </a:bodyPr>
          <a:lstStyle/>
          <a:p>
            <a:r>
              <a:rPr lang="en-IN" dirty="0" err="1"/>
              <a:t>Dockerfile</a:t>
            </a:r>
            <a:r>
              <a:rPr lang="en-IN" dirty="0"/>
              <a:t> (C:\lectures\CDAC\Cloud\docker\</a:t>
            </a:r>
            <a:r>
              <a:rPr lang="en-IN" dirty="0" err="1"/>
              <a:t>javainputdocker</a:t>
            </a:r>
            <a:r>
              <a:rPr lang="en-IN" dirty="0"/>
              <a:t>)</a:t>
            </a:r>
          </a:p>
        </p:txBody>
      </p:sp>
      <p:sp>
        <p:nvSpPr>
          <p:cNvPr id="3" name="Content Placeholder 2">
            <a:extLst>
              <a:ext uri="{FF2B5EF4-FFF2-40B4-BE49-F238E27FC236}">
                <a16:creationId xmlns:a16="http://schemas.microsoft.com/office/drawing/2014/main" id="{6460894D-8AF1-67B1-7480-9F7C4C49ECA2}"/>
              </a:ext>
            </a:extLst>
          </p:cNvPr>
          <p:cNvSpPr>
            <a:spLocks noGrp="1"/>
          </p:cNvSpPr>
          <p:nvPr>
            <p:ph idx="1"/>
          </p:nvPr>
        </p:nvSpPr>
        <p:spPr/>
        <p:txBody>
          <a:bodyPr>
            <a:normAutofit lnSpcReduction="10000"/>
          </a:bodyPr>
          <a:lstStyle/>
          <a:p>
            <a:r>
              <a:rPr lang="en-IN" dirty="0"/>
              <a:t>FROM openjdk:12-alpine</a:t>
            </a:r>
          </a:p>
          <a:p>
            <a:endParaRPr lang="en-IN" dirty="0"/>
          </a:p>
          <a:p>
            <a:r>
              <a:rPr lang="en-IN" dirty="0"/>
              <a:t>COPY . /</a:t>
            </a:r>
            <a:r>
              <a:rPr lang="en-IN" dirty="0" err="1"/>
              <a:t>usr</a:t>
            </a:r>
            <a:r>
              <a:rPr lang="en-IN" dirty="0"/>
              <a:t>/</a:t>
            </a:r>
            <a:r>
              <a:rPr lang="en-IN" dirty="0" err="1"/>
              <a:t>src</a:t>
            </a:r>
            <a:r>
              <a:rPr lang="en-IN" dirty="0"/>
              <a:t>/</a:t>
            </a:r>
            <a:r>
              <a:rPr lang="en-IN" dirty="0" err="1"/>
              <a:t>myjavaapp</a:t>
            </a:r>
            <a:endParaRPr lang="en-IN" dirty="0"/>
          </a:p>
          <a:p>
            <a:endParaRPr lang="en-IN" dirty="0"/>
          </a:p>
          <a:p>
            <a:r>
              <a:rPr lang="en-IN" dirty="0"/>
              <a:t>WORKDIR /</a:t>
            </a:r>
            <a:r>
              <a:rPr lang="en-IN" dirty="0" err="1"/>
              <a:t>usr</a:t>
            </a:r>
            <a:r>
              <a:rPr lang="en-IN" dirty="0"/>
              <a:t>/</a:t>
            </a:r>
            <a:r>
              <a:rPr lang="en-IN" dirty="0" err="1"/>
              <a:t>src</a:t>
            </a:r>
            <a:r>
              <a:rPr lang="en-IN" dirty="0"/>
              <a:t>/</a:t>
            </a:r>
            <a:r>
              <a:rPr lang="en-IN" dirty="0" err="1"/>
              <a:t>myjavaapp</a:t>
            </a:r>
            <a:endParaRPr lang="en-IN" dirty="0"/>
          </a:p>
          <a:p>
            <a:endParaRPr lang="en-IN" dirty="0"/>
          </a:p>
          <a:p>
            <a:r>
              <a:rPr lang="en-IN" dirty="0"/>
              <a:t>RUN </a:t>
            </a:r>
            <a:r>
              <a:rPr lang="en-IN" dirty="0" err="1"/>
              <a:t>javac</a:t>
            </a:r>
            <a:r>
              <a:rPr lang="en-IN" dirty="0"/>
              <a:t> PrimeNumber.java</a:t>
            </a:r>
          </a:p>
          <a:p>
            <a:endParaRPr lang="en-IN" dirty="0"/>
          </a:p>
          <a:p>
            <a:r>
              <a:rPr lang="en-IN" dirty="0"/>
              <a:t>CMD ["java", "</a:t>
            </a:r>
            <a:r>
              <a:rPr lang="en-IN" dirty="0" err="1"/>
              <a:t>PrimeNumber</a:t>
            </a:r>
            <a:r>
              <a:rPr lang="en-IN" dirty="0"/>
              <a:t>"]</a:t>
            </a:r>
          </a:p>
        </p:txBody>
      </p:sp>
    </p:spTree>
    <p:extLst>
      <p:ext uri="{BB962C8B-B14F-4D97-AF65-F5344CB8AC3E}">
        <p14:creationId xmlns:p14="http://schemas.microsoft.com/office/powerpoint/2010/main" val="42279128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B7C1-CF7F-B600-44DF-C6485C411C0A}"/>
              </a:ext>
            </a:extLst>
          </p:cNvPr>
          <p:cNvSpPr>
            <a:spLocks noGrp="1"/>
          </p:cNvSpPr>
          <p:nvPr>
            <p:ph type="title"/>
          </p:nvPr>
        </p:nvSpPr>
        <p:spPr/>
        <p:txBody>
          <a:bodyPr/>
          <a:lstStyle/>
          <a:p>
            <a:r>
              <a:rPr lang="en-IN" dirty="0"/>
              <a:t>Build image and run</a:t>
            </a:r>
          </a:p>
        </p:txBody>
      </p:sp>
      <p:sp>
        <p:nvSpPr>
          <p:cNvPr id="3" name="Content Placeholder 2">
            <a:extLst>
              <a:ext uri="{FF2B5EF4-FFF2-40B4-BE49-F238E27FC236}">
                <a16:creationId xmlns:a16="http://schemas.microsoft.com/office/drawing/2014/main" id="{FD009EBB-1409-0E0A-321A-FA2C66868DEC}"/>
              </a:ext>
            </a:extLst>
          </p:cNvPr>
          <p:cNvSpPr>
            <a:spLocks noGrp="1"/>
          </p:cNvSpPr>
          <p:nvPr>
            <p:ph idx="1"/>
          </p:nvPr>
        </p:nvSpPr>
        <p:spPr/>
        <p:txBody>
          <a:bodyPr/>
          <a:lstStyle/>
          <a:p>
            <a:r>
              <a:rPr lang="en-IN" dirty="0"/>
              <a:t>docker build -t java-app .</a:t>
            </a:r>
          </a:p>
          <a:p>
            <a:r>
              <a:rPr lang="en-IN" dirty="0"/>
              <a:t>docker container run java-app</a:t>
            </a:r>
          </a:p>
          <a:p>
            <a:endParaRPr lang="en-IN" dirty="0"/>
          </a:p>
          <a:p>
            <a:endParaRPr lang="en-IN" dirty="0"/>
          </a:p>
          <a:p>
            <a:endParaRPr lang="en-IN" dirty="0"/>
          </a:p>
          <a:p>
            <a:r>
              <a:rPr lang="en-IN" dirty="0"/>
              <a:t>To resolve: docker container run </a:t>
            </a:r>
            <a:r>
              <a:rPr lang="en-IN" b="1" dirty="0">
                <a:solidFill>
                  <a:srgbClr val="FF0000"/>
                </a:solidFill>
              </a:rPr>
              <a:t>-it</a:t>
            </a:r>
            <a:r>
              <a:rPr lang="en-IN" dirty="0"/>
              <a:t> java-app</a:t>
            </a:r>
          </a:p>
        </p:txBody>
      </p:sp>
      <p:pic>
        <p:nvPicPr>
          <p:cNvPr id="5" name="Picture 4">
            <a:extLst>
              <a:ext uri="{FF2B5EF4-FFF2-40B4-BE49-F238E27FC236}">
                <a16:creationId xmlns:a16="http://schemas.microsoft.com/office/drawing/2014/main" id="{72315A79-0506-E52F-B077-9AA096DF0B99}"/>
              </a:ext>
            </a:extLst>
          </p:cNvPr>
          <p:cNvPicPr>
            <a:picLocks noChangeAspect="1"/>
          </p:cNvPicPr>
          <p:nvPr/>
        </p:nvPicPr>
        <p:blipFill>
          <a:blip r:embed="rId2"/>
          <a:stretch>
            <a:fillRect/>
          </a:stretch>
        </p:blipFill>
        <p:spPr>
          <a:xfrm>
            <a:off x="1568551" y="2924149"/>
            <a:ext cx="8541189" cy="1009702"/>
          </a:xfrm>
          <a:prstGeom prst="rect">
            <a:avLst/>
          </a:prstGeom>
        </p:spPr>
      </p:pic>
      <p:pic>
        <p:nvPicPr>
          <p:cNvPr id="9" name="Picture 8">
            <a:extLst>
              <a:ext uri="{FF2B5EF4-FFF2-40B4-BE49-F238E27FC236}">
                <a16:creationId xmlns:a16="http://schemas.microsoft.com/office/drawing/2014/main" id="{3FEC514B-2F9D-0F85-0D51-686A56FC0B7D}"/>
              </a:ext>
            </a:extLst>
          </p:cNvPr>
          <p:cNvPicPr>
            <a:picLocks noChangeAspect="1"/>
          </p:cNvPicPr>
          <p:nvPr/>
        </p:nvPicPr>
        <p:blipFill>
          <a:blip r:embed="rId3"/>
          <a:stretch>
            <a:fillRect/>
          </a:stretch>
        </p:blipFill>
        <p:spPr>
          <a:xfrm>
            <a:off x="1492735" y="5032375"/>
            <a:ext cx="8877756" cy="1276416"/>
          </a:xfrm>
          <a:prstGeom prst="rect">
            <a:avLst/>
          </a:prstGeom>
        </p:spPr>
      </p:pic>
    </p:spTree>
    <p:extLst>
      <p:ext uri="{BB962C8B-B14F-4D97-AF65-F5344CB8AC3E}">
        <p14:creationId xmlns:p14="http://schemas.microsoft.com/office/powerpoint/2010/main" val="36111430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E7B7-7CD4-B036-7C5C-0162B76CC088}"/>
              </a:ext>
            </a:extLst>
          </p:cNvPr>
          <p:cNvSpPr>
            <a:spLocks noGrp="1"/>
          </p:cNvSpPr>
          <p:nvPr>
            <p:ph type="title"/>
          </p:nvPr>
        </p:nvSpPr>
        <p:spPr/>
        <p:txBody>
          <a:bodyPr/>
          <a:lstStyle/>
          <a:p>
            <a:r>
              <a:rPr lang="en-US" dirty="0"/>
              <a:t>Interactive Terminal</a:t>
            </a:r>
          </a:p>
        </p:txBody>
      </p:sp>
      <p:sp>
        <p:nvSpPr>
          <p:cNvPr id="3" name="Content Placeholder 2">
            <a:extLst>
              <a:ext uri="{FF2B5EF4-FFF2-40B4-BE49-F238E27FC236}">
                <a16:creationId xmlns:a16="http://schemas.microsoft.com/office/drawing/2014/main" id="{0C672D7D-BC61-2DB1-9041-719FF57C48A5}"/>
              </a:ext>
            </a:extLst>
          </p:cNvPr>
          <p:cNvSpPr>
            <a:spLocks noGrp="1"/>
          </p:cNvSpPr>
          <p:nvPr>
            <p:ph idx="1"/>
          </p:nvPr>
        </p:nvSpPr>
        <p:spPr/>
        <p:txBody>
          <a:bodyPr>
            <a:normAutofit fontScale="92500" lnSpcReduction="10000"/>
          </a:bodyPr>
          <a:lstStyle/>
          <a:p>
            <a:r>
              <a:rPr lang="en-US" dirty="0"/>
              <a:t>The -</a:t>
            </a:r>
            <a:r>
              <a:rPr lang="en-US" dirty="0">
                <a:solidFill>
                  <a:srgbClr val="FF0000"/>
                </a:solidFill>
              </a:rPr>
              <a:t>it </a:t>
            </a:r>
            <a:r>
              <a:rPr lang="en-US" dirty="0"/>
              <a:t>option is made up of two things: </a:t>
            </a:r>
            <a:r>
              <a:rPr lang="en-US" dirty="0">
                <a:solidFill>
                  <a:srgbClr val="FF0000"/>
                </a:solidFill>
              </a:rPr>
              <a:t>i</a:t>
            </a:r>
            <a:r>
              <a:rPr lang="en-US" dirty="0"/>
              <a:t>nteractive and </a:t>
            </a:r>
            <a:r>
              <a:rPr lang="en-US" dirty="0">
                <a:solidFill>
                  <a:srgbClr val="FF0000"/>
                </a:solidFill>
              </a:rPr>
              <a:t>t</a:t>
            </a:r>
            <a:r>
              <a:rPr lang="en-US" dirty="0"/>
              <a:t>erminal</a:t>
            </a:r>
          </a:p>
          <a:p>
            <a:r>
              <a:rPr lang="en-US" dirty="0"/>
              <a:t>It allows us to open a terminal inside the container, almost like </a:t>
            </a:r>
            <a:r>
              <a:rPr lang="en-US" dirty="0" err="1"/>
              <a:t>SSHing</a:t>
            </a:r>
            <a:r>
              <a:rPr lang="en-US" dirty="0"/>
              <a:t> inside it</a:t>
            </a:r>
          </a:p>
          <a:p>
            <a:r>
              <a:rPr lang="en-US" dirty="0"/>
              <a:t>We can run any allowed commands inside the container now</a:t>
            </a:r>
          </a:p>
          <a:p>
            <a:r>
              <a:rPr lang="en-US" dirty="0"/>
              <a:t>Example: Launch an Ubuntu container and then install Curl</a:t>
            </a:r>
          </a:p>
          <a:p>
            <a:r>
              <a:rPr lang="en-US" b="1" dirty="0" err="1"/>
              <a:t>sudo</a:t>
            </a:r>
            <a:r>
              <a:rPr lang="en-US" b="1" dirty="0"/>
              <a:t> docker container run -it --name ubuntu </a:t>
            </a:r>
            <a:r>
              <a:rPr lang="en-US" b="1" dirty="0" err="1"/>
              <a:t>ubuntu</a:t>
            </a:r>
            <a:endParaRPr lang="en-US" b="1" dirty="0"/>
          </a:p>
          <a:p>
            <a:r>
              <a:rPr lang="en-US" b="1" dirty="0"/>
              <a:t>apt-get update</a:t>
            </a:r>
          </a:p>
          <a:p>
            <a:r>
              <a:rPr lang="en-US" b="1" dirty="0"/>
              <a:t>apt-get install -y curl</a:t>
            </a:r>
          </a:p>
          <a:p>
            <a:r>
              <a:rPr lang="en-US" b="1" dirty="0"/>
              <a:t>curl google.com</a:t>
            </a:r>
          </a:p>
          <a:p>
            <a:r>
              <a:rPr lang="en-US" b="1" dirty="0"/>
              <a:t>exit</a:t>
            </a:r>
          </a:p>
        </p:txBody>
      </p:sp>
    </p:spTree>
    <p:extLst>
      <p:ext uri="{BB962C8B-B14F-4D97-AF65-F5344CB8AC3E}">
        <p14:creationId xmlns:p14="http://schemas.microsoft.com/office/powerpoint/2010/main" val="38944239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E7B7-7CD4-B036-7C5C-0162B76CC088}"/>
              </a:ext>
            </a:extLst>
          </p:cNvPr>
          <p:cNvSpPr>
            <a:spLocks noGrp="1"/>
          </p:cNvSpPr>
          <p:nvPr>
            <p:ph type="title"/>
          </p:nvPr>
        </p:nvSpPr>
        <p:spPr/>
        <p:txBody>
          <a:bodyPr/>
          <a:lstStyle/>
          <a:p>
            <a:r>
              <a:rPr lang="en-US" dirty="0"/>
              <a:t>Interactive Terminal</a:t>
            </a:r>
          </a:p>
        </p:txBody>
      </p:sp>
      <p:sp>
        <p:nvSpPr>
          <p:cNvPr id="3" name="Content Placeholder 2">
            <a:extLst>
              <a:ext uri="{FF2B5EF4-FFF2-40B4-BE49-F238E27FC236}">
                <a16:creationId xmlns:a16="http://schemas.microsoft.com/office/drawing/2014/main" id="{0C672D7D-BC61-2DB1-9041-719FF57C48A5}"/>
              </a:ext>
            </a:extLst>
          </p:cNvPr>
          <p:cNvSpPr>
            <a:spLocks noGrp="1"/>
          </p:cNvSpPr>
          <p:nvPr>
            <p:ph idx="1"/>
          </p:nvPr>
        </p:nvSpPr>
        <p:spPr/>
        <p:txBody>
          <a:bodyPr>
            <a:normAutofit/>
          </a:bodyPr>
          <a:lstStyle/>
          <a:p>
            <a:r>
              <a:rPr lang="en-US" dirty="0"/>
              <a:t>After we exit, the container stops</a:t>
            </a:r>
          </a:p>
          <a:p>
            <a:r>
              <a:rPr lang="en-US" dirty="0"/>
              <a:t>If we run the container again, it will have curl</a:t>
            </a:r>
          </a:p>
          <a:p>
            <a:r>
              <a:rPr lang="en-US" dirty="0"/>
              <a:t>However, if we create a new container from the Ubuntu image, it will not have curl or anything that we had installed in the previous container</a:t>
            </a:r>
          </a:p>
          <a:p>
            <a:r>
              <a:rPr lang="en-US" dirty="0"/>
              <a:t>How to start the existing container again? The syntax is slightly different:</a:t>
            </a:r>
          </a:p>
          <a:p>
            <a:r>
              <a:rPr lang="en-US" b="1" dirty="0"/>
              <a:t>docker container start -</a:t>
            </a:r>
            <a:r>
              <a:rPr lang="en-US" b="1" dirty="0">
                <a:solidFill>
                  <a:srgbClr val="FF0000"/>
                </a:solidFill>
              </a:rPr>
              <a:t>ai</a:t>
            </a:r>
            <a:r>
              <a:rPr lang="en-US" b="1" dirty="0"/>
              <a:t> ubuntu</a:t>
            </a:r>
          </a:p>
          <a:p>
            <a:r>
              <a:rPr lang="en-US" dirty="0"/>
              <a:t>Meaning: Attach interactive</a:t>
            </a:r>
          </a:p>
        </p:txBody>
      </p:sp>
    </p:spTree>
    <p:extLst>
      <p:ext uri="{BB962C8B-B14F-4D97-AF65-F5344CB8AC3E}">
        <p14:creationId xmlns:p14="http://schemas.microsoft.com/office/powerpoint/2010/main" val="4064772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E7B7-7CD4-B036-7C5C-0162B76CC088}"/>
              </a:ext>
            </a:extLst>
          </p:cNvPr>
          <p:cNvSpPr>
            <a:spLocks noGrp="1"/>
          </p:cNvSpPr>
          <p:nvPr>
            <p:ph type="title"/>
          </p:nvPr>
        </p:nvSpPr>
        <p:spPr/>
        <p:txBody>
          <a:bodyPr/>
          <a:lstStyle/>
          <a:p>
            <a:r>
              <a:rPr lang="en-US" dirty="0"/>
              <a:t>Interactive Terminal</a:t>
            </a:r>
          </a:p>
        </p:txBody>
      </p:sp>
      <p:sp>
        <p:nvSpPr>
          <p:cNvPr id="3" name="Content Placeholder 2">
            <a:extLst>
              <a:ext uri="{FF2B5EF4-FFF2-40B4-BE49-F238E27FC236}">
                <a16:creationId xmlns:a16="http://schemas.microsoft.com/office/drawing/2014/main" id="{0C672D7D-BC61-2DB1-9041-719FF57C48A5}"/>
              </a:ext>
            </a:extLst>
          </p:cNvPr>
          <p:cNvSpPr>
            <a:spLocks noGrp="1"/>
          </p:cNvSpPr>
          <p:nvPr>
            <p:ph idx="1"/>
          </p:nvPr>
        </p:nvSpPr>
        <p:spPr/>
        <p:txBody>
          <a:bodyPr/>
          <a:lstStyle/>
          <a:p>
            <a:r>
              <a:rPr lang="en-US" dirty="0"/>
              <a:t>The distributions of Ubuntu and similar software are minimal inside a container</a:t>
            </a:r>
          </a:p>
          <a:p>
            <a:r>
              <a:rPr lang="en-US" dirty="0"/>
              <a:t>When we install an ISO image on a Virtual Machine, the distributions are full-fledged, meaning their size is quite large</a:t>
            </a:r>
          </a:p>
          <a:p>
            <a:r>
              <a:rPr lang="en-US" dirty="0"/>
              <a:t>They also contain everything that is supposed to be a part of the distribution</a:t>
            </a:r>
          </a:p>
          <a:p>
            <a:r>
              <a:rPr lang="en-US" dirty="0"/>
              <a:t>Containers only contain what is absolutely necessary</a:t>
            </a:r>
          </a:p>
          <a:p>
            <a:endParaRPr lang="en-US" dirty="0"/>
          </a:p>
        </p:txBody>
      </p:sp>
    </p:spTree>
    <p:extLst>
      <p:ext uri="{BB962C8B-B14F-4D97-AF65-F5344CB8AC3E}">
        <p14:creationId xmlns:p14="http://schemas.microsoft.com/office/powerpoint/2010/main" val="7272874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48B2-968F-F7FD-1B46-88B20BBF841B}"/>
              </a:ext>
            </a:extLst>
          </p:cNvPr>
          <p:cNvSpPr>
            <a:spLocks noGrp="1"/>
          </p:cNvSpPr>
          <p:nvPr>
            <p:ph type="title"/>
          </p:nvPr>
        </p:nvSpPr>
        <p:spPr/>
        <p:txBody>
          <a:bodyPr/>
          <a:lstStyle/>
          <a:p>
            <a:r>
              <a:rPr lang="en-US" dirty="0"/>
              <a:t>Difference between -it and exec -it </a:t>
            </a:r>
          </a:p>
        </p:txBody>
      </p:sp>
      <p:sp>
        <p:nvSpPr>
          <p:cNvPr id="3" name="Content Placeholder 2">
            <a:extLst>
              <a:ext uri="{FF2B5EF4-FFF2-40B4-BE49-F238E27FC236}">
                <a16:creationId xmlns:a16="http://schemas.microsoft.com/office/drawing/2014/main" id="{3A170AC5-B00C-DE47-59F3-AFB6FC3817DD}"/>
              </a:ext>
            </a:extLst>
          </p:cNvPr>
          <p:cNvSpPr>
            <a:spLocks noGrp="1"/>
          </p:cNvSpPr>
          <p:nvPr>
            <p:ph idx="1"/>
          </p:nvPr>
        </p:nvSpPr>
        <p:spPr/>
        <p:txBody>
          <a:bodyPr/>
          <a:lstStyle/>
          <a:p>
            <a:r>
              <a:rPr lang="en-US" b="1" dirty="0"/>
              <a:t>docker container run -it</a:t>
            </a:r>
            <a:r>
              <a:rPr lang="en-US" dirty="0"/>
              <a:t>: Create and start a </a:t>
            </a:r>
            <a:r>
              <a:rPr lang="en-US" dirty="0">
                <a:solidFill>
                  <a:srgbClr val="FF0000"/>
                </a:solidFill>
              </a:rPr>
              <a:t>new</a:t>
            </a:r>
            <a:r>
              <a:rPr lang="en-US" dirty="0"/>
              <a:t> container and immediately attach a new terminal to it to run commands</a:t>
            </a:r>
          </a:p>
          <a:p>
            <a:endParaRPr lang="en-US" dirty="0"/>
          </a:p>
          <a:p>
            <a:r>
              <a:rPr lang="en-US" b="1" dirty="0"/>
              <a:t>docker container run exec -it</a:t>
            </a:r>
            <a:r>
              <a:rPr lang="en-US" dirty="0"/>
              <a:t>: When an </a:t>
            </a:r>
            <a:r>
              <a:rPr lang="en-US" dirty="0">
                <a:solidFill>
                  <a:srgbClr val="FF0000"/>
                </a:solidFill>
              </a:rPr>
              <a:t>existing</a:t>
            </a:r>
            <a:r>
              <a:rPr lang="en-US" dirty="0"/>
              <a:t> container is already running and we want to run commands inside it, we use this option</a:t>
            </a:r>
          </a:p>
          <a:p>
            <a:r>
              <a:rPr lang="en-US" dirty="0"/>
              <a:t>Syntax: docker </a:t>
            </a:r>
            <a:r>
              <a:rPr lang="en-US" b="1" dirty="0"/>
              <a:t>exec -it </a:t>
            </a:r>
            <a:r>
              <a:rPr lang="en-US" dirty="0" err="1"/>
              <a:t>my_container_name_or_id</a:t>
            </a:r>
            <a:r>
              <a:rPr lang="en-US" dirty="0"/>
              <a:t> /bin/bash</a:t>
            </a:r>
          </a:p>
          <a:p>
            <a:r>
              <a:rPr lang="en-US" dirty="0"/>
              <a:t>This means, run an existing container and run the bash program inside it to open its shell prompt</a:t>
            </a:r>
          </a:p>
          <a:p>
            <a:endParaRPr lang="en-US" dirty="0"/>
          </a:p>
          <a:p>
            <a:endParaRPr lang="en-US" dirty="0"/>
          </a:p>
        </p:txBody>
      </p:sp>
    </p:spTree>
    <p:extLst>
      <p:ext uri="{BB962C8B-B14F-4D97-AF65-F5344CB8AC3E}">
        <p14:creationId xmlns:p14="http://schemas.microsoft.com/office/powerpoint/2010/main" val="6583234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5D1273-E060-28DC-D511-CAEF44A380F0}"/>
              </a:ext>
            </a:extLst>
          </p:cNvPr>
          <p:cNvSpPr>
            <a:spLocks noGrp="1"/>
          </p:cNvSpPr>
          <p:nvPr>
            <p:ph type="title"/>
          </p:nvPr>
        </p:nvSpPr>
        <p:spPr/>
        <p:txBody>
          <a:bodyPr/>
          <a:lstStyle/>
          <a:p>
            <a:r>
              <a:rPr lang="en-IN" dirty="0"/>
              <a:t>Running Tomcat using an Interactive Terminal</a:t>
            </a:r>
          </a:p>
        </p:txBody>
      </p:sp>
      <p:sp>
        <p:nvSpPr>
          <p:cNvPr id="5" name="Text Placeholder 4">
            <a:extLst>
              <a:ext uri="{FF2B5EF4-FFF2-40B4-BE49-F238E27FC236}">
                <a16:creationId xmlns:a16="http://schemas.microsoft.com/office/drawing/2014/main" id="{DF4D1E86-2E98-1975-1F65-3AEF3F37066D}"/>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636148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9F83A-CB10-A267-0BAE-1A66D601E686}"/>
              </a:ext>
            </a:extLst>
          </p:cNvPr>
          <p:cNvSpPr>
            <a:spLocks noGrp="1"/>
          </p:cNvSpPr>
          <p:nvPr>
            <p:ph type="title"/>
          </p:nvPr>
        </p:nvSpPr>
        <p:spPr/>
        <p:txBody>
          <a:bodyPr/>
          <a:lstStyle/>
          <a:p>
            <a:r>
              <a:rPr lang="en-IN" dirty="0"/>
              <a:t>Software Deployment</a:t>
            </a:r>
          </a:p>
        </p:txBody>
      </p:sp>
      <p:sp>
        <p:nvSpPr>
          <p:cNvPr id="3" name="Content Placeholder 2">
            <a:extLst>
              <a:ext uri="{FF2B5EF4-FFF2-40B4-BE49-F238E27FC236}">
                <a16:creationId xmlns:a16="http://schemas.microsoft.com/office/drawing/2014/main" id="{42D1964F-E7EA-AA1A-D6E6-2A3424638684}"/>
              </a:ext>
            </a:extLst>
          </p:cNvPr>
          <p:cNvSpPr>
            <a:spLocks noGrp="1"/>
          </p:cNvSpPr>
          <p:nvPr>
            <p:ph idx="1"/>
          </p:nvPr>
        </p:nvSpPr>
        <p:spPr/>
        <p:txBody>
          <a:bodyPr/>
          <a:lstStyle/>
          <a:p>
            <a:r>
              <a:rPr lang="en-US" b="1" dirty="0"/>
              <a:t>Software Deployment</a:t>
            </a:r>
            <a:r>
              <a:rPr lang="en-US" dirty="0"/>
              <a:t>: Process of making a software application or update available for use in a specific environment</a:t>
            </a:r>
          </a:p>
          <a:p>
            <a:r>
              <a:rPr lang="en-US" dirty="0"/>
              <a:t>Involves installation, configuration, activation of software on IT systems</a:t>
            </a:r>
          </a:p>
          <a:p>
            <a:r>
              <a:rPr lang="en-US" dirty="0"/>
              <a:t>Aim: Make it ready for users or clients</a:t>
            </a:r>
          </a:p>
          <a:p>
            <a:endParaRPr lang="en-IN" dirty="0"/>
          </a:p>
        </p:txBody>
      </p:sp>
    </p:spTree>
    <p:extLst>
      <p:ext uri="{BB962C8B-B14F-4D97-AF65-F5344CB8AC3E}">
        <p14:creationId xmlns:p14="http://schemas.microsoft.com/office/powerpoint/2010/main" val="15392508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D02A-7564-EA13-51B3-99A285B261DE}"/>
              </a:ext>
            </a:extLst>
          </p:cNvPr>
          <p:cNvSpPr>
            <a:spLocks noGrp="1"/>
          </p:cNvSpPr>
          <p:nvPr>
            <p:ph type="title"/>
          </p:nvPr>
        </p:nvSpPr>
        <p:spPr/>
        <p:txBody>
          <a:bodyPr/>
          <a:lstStyle/>
          <a:p>
            <a:r>
              <a:rPr lang="en-IN" dirty="0"/>
              <a:t>Steps</a:t>
            </a:r>
          </a:p>
        </p:txBody>
      </p:sp>
      <p:sp>
        <p:nvSpPr>
          <p:cNvPr id="3" name="Content Placeholder 2">
            <a:extLst>
              <a:ext uri="{FF2B5EF4-FFF2-40B4-BE49-F238E27FC236}">
                <a16:creationId xmlns:a16="http://schemas.microsoft.com/office/drawing/2014/main" id="{7B8FF903-B125-00E8-2A0D-9DA5703167A3}"/>
              </a:ext>
            </a:extLst>
          </p:cNvPr>
          <p:cNvSpPr>
            <a:spLocks noGrp="1"/>
          </p:cNvSpPr>
          <p:nvPr>
            <p:ph idx="1"/>
          </p:nvPr>
        </p:nvSpPr>
        <p:spPr/>
        <p:txBody>
          <a:bodyPr>
            <a:normAutofit fontScale="70000" lnSpcReduction="20000"/>
          </a:bodyPr>
          <a:lstStyle/>
          <a:p>
            <a:r>
              <a:rPr lang="en-IN" dirty="0"/>
              <a:t>Pull the latest tomcat image:</a:t>
            </a:r>
          </a:p>
          <a:p>
            <a:pPr lvl="1"/>
            <a:r>
              <a:rPr lang="en-IN" b="1" dirty="0"/>
              <a:t>docker image pull tomcat:8.0</a:t>
            </a:r>
          </a:p>
          <a:p>
            <a:endParaRPr lang="en-IN" b="1" dirty="0"/>
          </a:p>
          <a:p>
            <a:r>
              <a:rPr lang="en-IN" dirty="0"/>
              <a:t>docker run command with –it option to start the container:</a:t>
            </a:r>
          </a:p>
          <a:p>
            <a:pPr lvl="1"/>
            <a:r>
              <a:rPr lang="en-US" b="1" dirty="0"/>
              <a:t>docker container run -it --rm --name tomcat-container -p 8080:8080 tomcat:8.0 /bin/bash</a:t>
            </a:r>
          </a:p>
          <a:p>
            <a:endParaRPr lang="en-IN" b="1" dirty="0"/>
          </a:p>
          <a:p>
            <a:r>
              <a:rPr lang="en-IN" dirty="0"/>
              <a:t>Connect to the interactive terminal</a:t>
            </a:r>
          </a:p>
          <a:p>
            <a:pPr lvl="1"/>
            <a:r>
              <a:rPr lang="en-US" b="1" dirty="0"/>
              <a:t>docker container exec -it tomcat-container /bin/bash</a:t>
            </a:r>
          </a:p>
          <a:p>
            <a:pPr lvl="1"/>
            <a:endParaRPr lang="en-US" b="1" dirty="0"/>
          </a:p>
          <a:p>
            <a:r>
              <a:rPr lang="en-US" dirty="0"/>
              <a:t>Run any command, e.g. start tomcat</a:t>
            </a:r>
          </a:p>
          <a:p>
            <a:pPr lvl="1"/>
            <a:r>
              <a:rPr lang="en-US" b="1" dirty="0"/>
              <a:t>cd /</a:t>
            </a:r>
            <a:r>
              <a:rPr lang="en-US" b="1" dirty="0" err="1"/>
              <a:t>usr</a:t>
            </a:r>
            <a:r>
              <a:rPr lang="en-US" b="1" dirty="0"/>
              <a:t>/local/tomcat/bin</a:t>
            </a:r>
          </a:p>
          <a:p>
            <a:pPr lvl="1"/>
            <a:r>
              <a:rPr lang="en-US" b="1" dirty="0"/>
              <a:t>./catalina.sh run</a:t>
            </a:r>
          </a:p>
          <a:p>
            <a:pPr lvl="1"/>
            <a:endParaRPr lang="en-US" b="1" dirty="0"/>
          </a:p>
          <a:p>
            <a:r>
              <a:rPr lang="en-US" dirty="0"/>
              <a:t>Try accessing it on localhost:8080</a:t>
            </a:r>
            <a:endParaRPr lang="en-IN" dirty="0"/>
          </a:p>
        </p:txBody>
      </p:sp>
    </p:spTree>
    <p:extLst>
      <p:ext uri="{BB962C8B-B14F-4D97-AF65-F5344CB8AC3E}">
        <p14:creationId xmlns:p14="http://schemas.microsoft.com/office/powerpoint/2010/main" val="12721091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CEB6-7392-40EB-DB07-87349D074886}"/>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1A889D1D-66D4-58F9-2385-6986C3B3CB9A}"/>
              </a:ext>
            </a:extLst>
          </p:cNvPr>
          <p:cNvSpPr>
            <a:spLocks noGrp="1"/>
          </p:cNvSpPr>
          <p:nvPr>
            <p:ph idx="1"/>
          </p:nvPr>
        </p:nvSpPr>
        <p:spPr/>
        <p:txBody>
          <a:bodyPr>
            <a:normAutofit fontScale="85000" lnSpcReduction="10000"/>
          </a:bodyPr>
          <a:lstStyle/>
          <a:p>
            <a:r>
              <a:rPr lang="en-US" b="1" dirty="0"/>
              <a:t>Run the following three containers: </a:t>
            </a:r>
            <a:r>
              <a:rPr lang="en-US" b="1" dirty="0" err="1"/>
              <a:t>mysql</a:t>
            </a:r>
            <a:r>
              <a:rPr lang="en-US" b="1" dirty="0"/>
              <a:t>, httpd (Apache) and </a:t>
            </a:r>
            <a:r>
              <a:rPr lang="en-US" b="1" dirty="0" err="1"/>
              <a:t>ngnix</a:t>
            </a:r>
            <a:endParaRPr lang="en-US" b="1" dirty="0"/>
          </a:p>
          <a:p>
            <a:r>
              <a:rPr lang="en-US" b="1" dirty="0"/>
              <a:t>Run all of them in the detached mode (-d) and name them using --name respectively as </a:t>
            </a:r>
            <a:r>
              <a:rPr lang="en-US" b="1" dirty="0" err="1"/>
              <a:t>db</a:t>
            </a:r>
            <a:r>
              <a:rPr lang="en-US" b="1" dirty="0"/>
              <a:t>, webserver, and proxy</a:t>
            </a:r>
          </a:p>
          <a:p>
            <a:r>
              <a:rPr lang="en-US" b="1" dirty="0" err="1"/>
              <a:t>mysql</a:t>
            </a:r>
            <a:r>
              <a:rPr lang="en-US" b="1" dirty="0"/>
              <a:t> should listen on 3306:3306, httpd on 8888:80, and </a:t>
            </a:r>
            <a:r>
              <a:rPr lang="en-US" b="1" dirty="0" err="1"/>
              <a:t>ngnix</a:t>
            </a:r>
            <a:r>
              <a:rPr lang="en-US" b="1" dirty="0"/>
              <a:t> on 9999:80,</a:t>
            </a:r>
          </a:p>
          <a:p>
            <a:r>
              <a:rPr lang="en-US" b="1" dirty="0"/>
              <a:t>When running </a:t>
            </a:r>
            <a:r>
              <a:rPr lang="en-US" b="1" dirty="0" err="1"/>
              <a:t>mysql</a:t>
            </a:r>
            <a:r>
              <a:rPr lang="en-US" b="1" dirty="0"/>
              <a:t>, use the --env option (or -e) to pass a parameter MYSQL_RANDOM_ROOT_PASSWORD=yes</a:t>
            </a:r>
          </a:p>
          <a:p>
            <a:r>
              <a:rPr lang="en-US" b="1" dirty="0"/>
              <a:t>Use docker container logs on </a:t>
            </a:r>
            <a:r>
              <a:rPr lang="en-US" b="1" dirty="0" err="1"/>
              <a:t>mysql</a:t>
            </a:r>
            <a:r>
              <a:rPr lang="en-US" b="1" dirty="0"/>
              <a:t> to find this random password</a:t>
            </a:r>
          </a:p>
          <a:p>
            <a:r>
              <a:rPr lang="en-US" b="1" dirty="0"/>
              <a:t>Clean up all the containers using docker container stop and docker container rm (Both the commands can accept multiple container names or ids)</a:t>
            </a:r>
          </a:p>
          <a:p>
            <a:r>
              <a:rPr lang="en-US" b="1" dirty="0"/>
              <a:t>Use docker container list to ensure everything is correct before and after the assignment</a:t>
            </a:r>
          </a:p>
        </p:txBody>
      </p:sp>
    </p:spTree>
    <p:extLst>
      <p:ext uri="{BB962C8B-B14F-4D97-AF65-F5344CB8AC3E}">
        <p14:creationId xmlns:p14="http://schemas.microsoft.com/office/powerpoint/2010/main" val="15706289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8CEB6-7392-40EB-DB07-87349D074886}"/>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A889D1D-66D4-58F9-2385-6986C3B3CB9A}"/>
              </a:ext>
            </a:extLst>
          </p:cNvPr>
          <p:cNvSpPr>
            <a:spLocks noGrp="1"/>
          </p:cNvSpPr>
          <p:nvPr>
            <p:ph idx="1"/>
          </p:nvPr>
        </p:nvSpPr>
        <p:spPr/>
        <p:txBody>
          <a:bodyPr>
            <a:normAutofit fontScale="32500" lnSpcReduction="20000"/>
          </a:bodyPr>
          <a:lstStyle/>
          <a:p>
            <a:r>
              <a:rPr lang="en-US" dirty="0" err="1"/>
              <a:t>sudo</a:t>
            </a:r>
            <a:r>
              <a:rPr lang="en-US" dirty="0"/>
              <a:t> docker container run -d -p 3306:3306 --name </a:t>
            </a:r>
            <a:r>
              <a:rPr lang="en-US" dirty="0" err="1"/>
              <a:t>db</a:t>
            </a:r>
            <a:r>
              <a:rPr lang="en-US" dirty="0"/>
              <a:t> -e MYSQL_RANDOM_ROOT_PASSWORD=yes </a:t>
            </a:r>
            <a:r>
              <a:rPr lang="en-US" dirty="0" err="1"/>
              <a:t>mysql</a:t>
            </a:r>
            <a:endParaRPr lang="en-US" dirty="0"/>
          </a:p>
          <a:p>
            <a:endParaRPr lang="en-US" dirty="0"/>
          </a:p>
          <a:p>
            <a:r>
              <a:rPr lang="en-US" dirty="0" err="1"/>
              <a:t>sudo</a:t>
            </a:r>
            <a:r>
              <a:rPr lang="en-US" dirty="0"/>
              <a:t> docker logs </a:t>
            </a:r>
            <a:r>
              <a:rPr lang="en-US" dirty="0" err="1"/>
              <a:t>db</a:t>
            </a:r>
            <a:endParaRPr lang="en-US" dirty="0"/>
          </a:p>
          <a:p>
            <a:endParaRPr lang="en-US" dirty="0"/>
          </a:p>
          <a:p>
            <a:r>
              <a:rPr lang="en-US" dirty="0" err="1"/>
              <a:t>sudo</a:t>
            </a:r>
            <a:r>
              <a:rPr lang="en-US" dirty="0"/>
              <a:t> docker container run -d -p 8888:80 --name webserver httpd</a:t>
            </a:r>
          </a:p>
          <a:p>
            <a:endParaRPr lang="en-US" dirty="0"/>
          </a:p>
          <a:p>
            <a:r>
              <a:rPr lang="en-US" dirty="0" err="1"/>
              <a:t>sudo</a:t>
            </a:r>
            <a:r>
              <a:rPr lang="en-US" dirty="0"/>
              <a:t> docker container run -d -p 9999:80 --name proxy nginx</a:t>
            </a:r>
          </a:p>
          <a:p>
            <a:endParaRPr lang="en-US" dirty="0"/>
          </a:p>
          <a:p>
            <a:r>
              <a:rPr lang="en-US" dirty="0"/>
              <a:t>docker list (New command)</a:t>
            </a:r>
          </a:p>
          <a:p>
            <a:endParaRPr lang="en-US" dirty="0"/>
          </a:p>
          <a:p>
            <a:r>
              <a:rPr lang="en-US" dirty="0"/>
              <a:t>docker </a:t>
            </a:r>
            <a:r>
              <a:rPr lang="en-US" dirty="0" err="1"/>
              <a:t>ps</a:t>
            </a:r>
            <a:r>
              <a:rPr lang="en-US" dirty="0"/>
              <a:t> (Old command)</a:t>
            </a:r>
          </a:p>
          <a:p>
            <a:endParaRPr lang="en-US" dirty="0"/>
          </a:p>
          <a:p>
            <a:r>
              <a:rPr lang="en-US" dirty="0"/>
              <a:t>curl localhost:8888</a:t>
            </a:r>
          </a:p>
          <a:p>
            <a:endParaRPr lang="en-US" dirty="0"/>
          </a:p>
          <a:p>
            <a:r>
              <a:rPr lang="en-US" dirty="0" err="1"/>
              <a:t>sudo</a:t>
            </a:r>
            <a:r>
              <a:rPr lang="en-US" dirty="0"/>
              <a:t> docker container stop </a:t>
            </a:r>
            <a:r>
              <a:rPr lang="en-US" dirty="0" err="1"/>
              <a:t>db</a:t>
            </a:r>
            <a:r>
              <a:rPr lang="en-US" dirty="0"/>
              <a:t>, webserver, proxy</a:t>
            </a:r>
          </a:p>
          <a:p>
            <a:endParaRPr lang="en-US" dirty="0"/>
          </a:p>
          <a:p>
            <a:r>
              <a:rPr lang="en-US" dirty="0" err="1"/>
              <a:t>sudo</a:t>
            </a:r>
            <a:r>
              <a:rPr lang="en-US" dirty="0"/>
              <a:t> docker container rm </a:t>
            </a:r>
            <a:r>
              <a:rPr lang="en-US" dirty="0" err="1"/>
              <a:t>db</a:t>
            </a:r>
            <a:r>
              <a:rPr lang="en-US" dirty="0"/>
              <a:t>, webserver, proxy</a:t>
            </a:r>
          </a:p>
          <a:p>
            <a:endParaRPr lang="en-US" dirty="0"/>
          </a:p>
          <a:p>
            <a:r>
              <a:rPr lang="en-US" dirty="0" err="1"/>
              <a:t>sudo</a:t>
            </a:r>
            <a:r>
              <a:rPr lang="en-US" dirty="0"/>
              <a:t> docker container list –a (To see all the containers, running or not)</a:t>
            </a:r>
          </a:p>
          <a:p>
            <a:endParaRPr lang="en-US" dirty="0"/>
          </a:p>
          <a:p>
            <a:endParaRPr lang="en-US" dirty="0"/>
          </a:p>
        </p:txBody>
      </p:sp>
    </p:spTree>
    <p:extLst>
      <p:ext uri="{BB962C8B-B14F-4D97-AF65-F5344CB8AC3E}">
        <p14:creationId xmlns:p14="http://schemas.microsoft.com/office/powerpoint/2010/main" val="3881980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601910-610C-807E-D4A5-709464B20BB4}"/>
              </a:ext>
            </a:extLst>
          </p:cNvPr>
          <p:cNvSpPr>
            <a:spLocks noGrp="1"/>
          </p:cNvSpPr>
          <p:nvPr>
            <p:ph type="title"/>
          </p:nvPr>
        </p:nvSpPr>
        <p:spPr/>
        <p:txBody>
          <a:bodyPr/>
          <a:lstStyle/>
          <a:p>
            <a:r>
              <a:rPr lang="en-IN" dirty="0"/>
              <a:t>Pushing a Local Image </a:t>
            </a:r>
            <a:r>
              <a:rPr lang="en-IN"/>
              <a:t>to Docker Hub</a:t>
            </a:r>
          </a:p>
        </p:txBody>
      </p:sp>
      <p:sp>
        <p:nvSpPr>
          <p:cNvPr id="5" name="Text Placeholder 4">
            <a:extLst>
              <a:ext uri="{FF2B5EF4-FFF2-40B4-BE49-F238E27FC236}">
                <a16:creationId xmlns:a16="http://schemas.microsoft.com/office/drawing/2014/main" id="{6A6B4585-F07C-871A-F3C9-684AD601AF6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8640041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DF18-2786-6F58-5A8B-796EFC4B7B98}"/>
              </a:ext>
            </a:extLst>
          </p:cNvPr>
          <p:cNvSpPr>
            <a:spLocks noGrp="1"/>
          </p:cNvSpPr>
          <p:nvPr>
            <p:ph type="title"/>
          </p:nvPr>
        </p:nvSpPr>
        <p:spPr>
          <a:xfrm>
            <a:off x="838200" y="344576"/>
            <a:ext cx="10515600" cy="1325563"/>
          </a:xfrm>
        </p:spPr>
        <p:txBody>
          <a:bodyPr/>
          <a:lstStyle/>
          <a:p>
            <a:r>
              <a:rPr lang="en-IN" dirty="0"/>
              <a:t>Login to Docker Repository</a:t>
            </a:r>
          </a:p>
        </p:txBody>
      </p:sp>
      <p:sp>
        <p:nvSpPr>
          <p:cNvPr id="3" name="Content Placeholder 2">
            <a:extLst>
              <a:ext uri="{FF2B5EF4-FFF2-40B4-BE49-F238E27FC236}">
                <a16:creationId xmlns:a16="http://schemas.microsoft.com/office/drawing/2014/main" id="{5B7B12DD-CCD9-D0C7-A9EF-FF3EF5153F5A}"/>
              </a:ext>
            </a:extLst>
          </p:cNvPr>
          <p:cNvSpPr>
            <a:spLocks noGrp="1"/>
          </p:cNvSpPr>
          <p:nvPr>
            <p:ph idx="1"/>
          </p:nvPr>
        </p:nvSpPr>
        <p:spPr/>
        <p:txBody>
          <a:bodyPr>
            <a:normAutofit/>
          </a:bodyPr>
          <a:lstStyle/>
          <a:p>
            <a:r>
              <a:rPr lang="en-IN" b="1" dirty="0"/>
              <a:t>docker login</a:t>
            </a:r>
          </a:p>
          <a:p>
            <a:endParaRPr lang="en-IN" b="1" dirty="0"/>
          </a:p>
          <a:p>
            <a:endParaRPr lang="en-IN" b="1" dirty="0"/>
          </a:p>
          <a:p>
            <a:endParaRPr lang="en-IN" b="1" dirty="0"/>
          </a:p>
          <a:p>
            <a:endParaRPr lang="en-IN" b="1" dirty="0"/>
          </a:p>
          <a:p>
            <a:endParaRPr lang="en-IN" b="1" dirty="0"/>
          </a:p>
          <a:p>
            <a:endParaRPr lang="en-IN" b="1" dirty="0"/>
          </a:p>
        </p:txBody>
      </p:sp>
      <p:pic>
        <p:nvPicPr>
          <p:cNvPr id="5" name="Picture 4">
            <a:extLst>
              <a:ext uri="{FF2B5EF4-FFF2-40B4-BE49-F238E27FC236}">
                <a16:creationId xmlns:a16="http://schemas.microsoft.com/office/drawing/2014/main" id="{07F392B1-EA7C-3CB6-C09F-CF50FB229977}"/>
              </a:ext>
            </a:extLst>
          </p:cNvPr>
          <p:cNvPicPr>
            <a:picLocks noChangeAspect="1"/>
          </p:cNvPicPr>
          <p:nvPr/>
        </p:nvPicPr>
        <p:blipFill>
          <a:blip r:embed="rId2"/>
          <a:stretch>
            <a:fillRect/>
          </a:stretch>
        </p:blipFill>
        <p:spPr>
          <a:xfrm>
            <a:off x="583916" y="2425648"/>
            <a:ext cx="11024167" cy="2006703"/>
          </a:xfrm>
          <a:prstGeom prst="rect">
            <a:avLst/>
          </a:prstGeom>
        </p:spPr>
      </p:pic>
    </p:spTree>
    <p:extLst>
      <p:ext uri="{BB962C8B-B14F-4D97-AF65-F5344CB8AC3E}">
        <p14:creationId xmlns:p14="http://schemas.microsoft.com/office/powerpoint/2010/main" val="39990939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1FF3-E3A4-0A59-3212-CE825A651613}"/>
              </a:ext>
            </a:extLst>
          </p:cNvPr>
          <p:cNvSpPr>
            <a:spLocks noGrp="1"/>
          </p:cNvSpPr>
          <p:nvPr>
            <p:ph type="title"/>
          </p:nvPr>
        </p:nvSpPr>
        <p:spPr/>
        <p:txBody>
          <a:bodyPr/>
          <a:lstStyle/>
          <a:p>
            <a:r>
              <a:rPr lang="en-US" dirty="0"/>
              <a:t>Build a New Image (Or Use an Existing One, if Already Built)</a:t>
            </a:r>
          </a:p>
        </p:txBody>
      </p:sp>
      <p:sp>
        <p:nvSpPr>
          <p:cNvPr id="3" name="Content Placeholder 2">
            <a:extLst>
              <a:ext uri="{FF2B5EF4-FFF2-40B4-BE49-F238E27FC236}">
                <a16:creationId xmlns:a16="http://schemas.microsoft.com/office/drawing/2014/main" id="{7E6EFDB3-DAE4-E48B-6B20-C8EA36AD559A}"/>
              </a:ext>
            </a:extLst>
          </p:cNvPr>
          <p:cNvSpPr>
            <a:spLocks noGrp="1"/>
          </p:cNvSpPr>
          <p:nvPr>
            <p:ph idx="1"/>
          </p:nvPr>
        </p:nvSpPr>
        <p:spPr/>
        <p:txBody>
          <a:bodyPr/>
          <a:lstStyle/>
          <a:p>
            <a:r>
              <a:rPr lang="en-US" b="1" dirty="0"/>
              <a:t>docker build   -t   java-hello-world   .</a:t>
            </a:r>
          </a:p>
          <a:p>
            <a:endParaRPr lang="en-US" dirty="0"/>
          </a:p>
          <a:p>
            <a:r>
              <a:rPr lang="en-US" dirty="0"/>
              <a:t>Check the image id: </a:t>
            </a:r>
            <a:r>
              <a:rPr lang="en-US" b="1" dirty="0"/>
              <a:t>docker image list</a:t>
            </a:r>
          </a:p>
          <a:p>
            <a:endParaRPr lang="en-US" b="1" dirty="0"/>
          </a:p>
          <a:p>
            <a:r>
              <a:rPr lang="en-US" dirty="0"/>
              <a:t>Copy the image id (e.g. a531573d8d6b)</a:t>
            </a:r>
          </a:p>
          <a:p>
            <a:endParaRPr lang="en-US" dirty="0"/>
          </a:p>
          <a:p>
            <a:endParaRPr lang="en-US" dirty="0"/>
          </a:p>
        </p:txBody>
      </p:sp>
    </p:spTree>
    <p:extLst>
      <p:ext uri="{BB962C8B-B14F-4D97-AF65-F5344CB8AC3E}">
        <p14:creationId xmlns:p14="http://schemas.microsoft.com/office/powerpoint/2010/main" val="286952496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0DB0-ABC3-67CE-7870-96C1D0277000}"/>
              </a:ext>
            </a:extLst>
          </p:cNvPr>
          <p:cNvSpPr>
            <a:spLocks noGrp="1"/>
          </p:cNvSpPr>
          <p:nvPr>
            <p:ph type="title"/>
          </p:nvPr>
        </p:nvSpPr>
        <p:spPr/>
        <p:txBody>
          <a:bodyPr/>
          <a:lstStyle/>
          <a:p>
            <a:r>
              <a:rPr lang="en-IN" dirty="0"/>
              <a:t>Tag and Push the Image</a:t>
            </a:r>
          </a:p>
        </p:txBody>
      </p:sp>
      <p:sp>
        <p:nvSpPr>
          <p:cNvPr id="3" name="Content Placeholder 2">
            <a:extLst>
              <a:ext uri="{FF2B5EF4-FFF2-40B4-BE49-F238E27FC236}">
                <a16:creationId xmlns:a16="http://schemas.microsoft.com/office/drawing/2014/main" id="{592FABEF-B9DF-0A07-EFE8-45B04C7873C2}"/>
              </a:ext>
            </a:extLst>
          </p:cNvPr>
          <p:cNvSpPr>
            <a:spLocks noGrp="1"/>
          </p:cNvSpPr>
          <p:nvPr>
            <p:ph idx="1"/>
          </p:nvPr>
        </p:nvSpPr>
        <p:spPr/>
        <p:txBody>
          <a:bodyPr/>
          <a:lstStyle/>
          <a:p>
            <a:r>
              <a:rPr lang="en-IN" b="1" dirty="0"/>
              <a:t>docker tag a531573d8d6b </a:t>
            </a:r>
            <a:r>
              <a:rPr lang="en-IN" b="1" dirty="0" err="1"/>
              <a:t>newdelthis</a:t>
            </a:r>
            <a:r>
              <a:rPr lang="en-IN" b="1" dirty="0"/>
              <a:t>/</a:t>
            </a:r>
            <a:r>
              <a:rPr lang="en-IN" b="1" dirty="0" err="1"/>
              <a:t>java-hello-world:latest</a:t>
            </a:r>
            <a:endParaRPr lang="en-IN" b="1" dirty="0"/>
          </a:p>
          <a:p>
            <a:endParaRPr lang="en-IN" dirty="0"/>
          </a:p>
          <a:p>
            <a:endParaRPr lang="en-IN" dirty="0"/>
          </a:p>
          <a:p>
            <a:endParaRPr lang="en-IN" dirty="0"/>
          </a:p>
          <a:p>
            <a:r>
              <a:rPr lang="en-US" b="1" dirty="0"/>
              <a:t>docker push </a:t>
            </a:r>
            <a:r>
              <a:rPr lang="en-IN" b="1" dirty="0" err="1"/>
              <a:t>newdelthis</a:t>
            </a:r>
            <a:r>
              <a:rPr lang="en-IN" b="1" dirty="0"/>
              <a:t>/</a:t>
            </a:r>
            <a:r>
              <a:rPr lang="en-IN" b="1" dirty="0" err="1"/>
              <a:t>java-hello-world:latest</a:t>
            </a:r>
            <a:endParaRPr lang="en-IN" b="1" dirty="0"/>
          </a:p>
        </p:txBody>
      </p:sp>
      <p:cxnSp>
        <p:nvCxnSpPr>
          <p:cNvPr id="5" name="Straight Arrow Connector 4">
            <a:extLst>
              <a:ext uri="{FF2B5EF4-FFF2-40B4-BE49-F238E27FC236}">
                <a16:creationId xmlns:a16="http://schemas.microsoft.com/office/drawing/2014/main" id="{1349D6BB-EEFA-1D63-E202-973A0773B25D}"/>
              </a:ext>
            </a:extLst>
          </p:cNvPr>
          <p:cNvCxnSpPr/>
          <p:nvPr/>
        </p:nvCxnSpPr>
        <p:spPr>
          <a:xfrm>
            <a:off x="3246634" y="2229492"/>
            <a:ext cx="0" cy="708917"/>
          </a:xfrm>
          <a:prstGeom prst="straightConnector1">
            <a:avLst/>
          </a:prstGeom>
          <a:ln w="2540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4CA1228-0D7A-549D-50EB-FF7CEA75598C}"/>
              </a:ext>
            </a:extLst>
          </p:cNvPr>
          <p:cNvCxnSpPr/>
          <p:nvPr/>
        </p:nvCxnSpPr>
        <p:spPr>
          <a:xfrm>
            <a:off x="7580615" y="2229492"/>
            <a:ext cx="0" cy="708917"/>
          </a:xfrm>
          <a:prstGeom prst="straightConnector1">
            <a:avLst/>
          </a:prstGeom>
          <a:ln w="2540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92B4752-2E20-340D-A168-F8D22CD9356E}"/>
              </a:ext>
            </a:extLst>
          </p:cNvPr>
          <p:cNvSpPr txBox="1"/>
          <p:nvPr/>
        </p:nvSpPr>
        <p:spPr>
          <a:xfrm>
            <a:off x="2393879" y="3041151"/>
            <a:ext cx="2054828" cy="369332"/>
          </a:xfrm>
          <a:prstGeom prst="rect">
            <a:avLst/>
          </a:prstGeom>
          <a:solidFill>
            <a:schemeClr val="accent6">
              <a:lumMod val="20000"/>
              <a:lumOff val="80000"/>
            </a:schemeClr>
          </a:solidFill>
        </p:spPr>
        <p:txBody>
          <a:bodyPr wrap="square" rtlCol="0">
            <a:spAutoFit/>
          </a:bodyPr>
          <a:lstStyle/>
          <a:p>
            <a:pPr algn="ctr"/>
            <a:r>
              <a:rPr lang="en-IN" b="1" dirty="0">
                <a:solidFill>
                  <a:srgbClr val="FF0000"/>
                </a:solidFill>
              </a:rPr>
              <a:t>Local image id</a:t>
            </a:r>
          </a:p>
        </p:txBody>
      </p:sp>
      <p:sp>
        <p:nvSpPr>
          <p:cNvPr id="8" name="TextBox 7">
            <a:extLst>
              <a:ext uri="{FF2B5EF4-FFF2-40B4-BE49-F238E27FC236}">
                <a16:creationId xmlns:a16="http://schemas.microsoft.com/office/drawing/2014/main" id="{E56562C9-3C06-A894-03B4-4C42580B566E}"/>
              </a:ext>
            </a:extLst>
          </p:cNvPr>
          <p:cNvSpPr txBox="1"/>
          <p:nvPr/>
        </p:nvSpPr>
        <p:spPr>
          <a:xfrm>
            <a:off x="5922624" y="3051086"/>
            <a:ext cx="3344661" cy="369332"/>
          </a:xfrm>
          <a:prstGeom prst="rect">
            <a:avLst/>
          </a:prstGeom>
          <a:solidFill>
            <a:schemeClr val="accent6">
              <a:lumMod val="20000"/>
              <a:lumOff val="80000"/>
            </a:schemeClr>
          </a:solidFill>
        </p:spPr>
        <p:txBody>
          <a:bodyPr wrap="square" rtlCol="0">
            <a:spAutoFit/>
          </a:bodyPr>
          <a:lstStyle/>
          <a:p>
            <a:pPr algn="ctr"/>
            <a:r>
              <a:rPr lang="en-IN" b="1" dirty="0">
                <a:solidFill>
                  <a:srgbClr val="FF0000"/>
                </a:solidFill>
              </a:rPr>
              <a:t>Name to be given on Docker Hub</a:t>
            </a:r>
          </a:p>
        </p:txBody>
      </p:sp>
      <p:sp>
        <p:nvSpPr>
          <p:cNvPr id="4" name="TextBox 3">
            <a:extLst>
              <a:ext uri="{FF2B5EF4-FFF2-40B4-BE49-F238E27FC236}">
                <a16:creationId xmlns:a16="http://schemas.microsoft.com/office/drawing/2014/main" id="{B17DD52D-B943-C442-B045-6189B70C04CE}"/>
              </a:ext>
            </a:extLst>
          </p:cNvPr>
          <p:cNvSpPr txBox="1"/>
          <p:nvPr/>
        </p:nvSpPr>
        <p:spPr>
          <a:xfrm>
            <a:off x="9667262" y="3599082"/>
            <a:ext cx="2054828" cy="369332"/>
          </a:xfrm>
          <a:prstGeom prst="rect">
            <a:avLst/>
          </a:prstGeom>
          <a:solidFill>
            <a:schemeClr val="accent6">
              <a:lumMod val="20000"/>
              <a:lumOff val="80000"/>
            </a:schemeClr>
          </a:solidFill>
        </p:spPr>
        <p:txBody>
          <a:bodyPr wrap="square" rtlCol="0">
            <a:spAutoFit/>
          </a:bodyPr>
          <a:lstStyle/>
          <a:p>
            <a:pPr algn="ctr"/>
            <a:r>
              <a:rPr lang="en-IN" b="1" dirty="0">
                <a:solidFill>
                  <a:srgbClr val="FF0000"/>
                </a:solidFill>
              </a:rPr>
              <a:t>Image tag</a:t>
            </a:r>
          </a:p>
        </p:txBody>
      </p:sp>
      <p:cxnSp>
        <p:nvCxnSpPr>
          <p:cNvPr id="9" name="Straight Arrow Connector 8">
            <a:extLst>
              <a:ext uri="{FF2B5EF4-FFF2-40B4-BE49-F238E27FC236}">
                <a16:creationId xmlns:a16="http://schemas.microsoft.com/office/drawing/2014/main" id="{C6864CD6-1219-2F69-791B-E0501B89E395}"/>
              </a:ext>
            </a:extLst>
          </p:cNvPr>
          <p:cNvCxnSpPr>
            <a:cxnSpLocks/>
          </p:cNvCxnSpPr>
          <p:nvPr/>
        </p:nvCxnSpPr>
        <p:spPr>
          <a:xfrm>
            <a:off x="9985327" y="2332234"/>
            <a:ext cx="0" cy="1096766"/>
          </a:xfrm>
          <a:prstGeom prst="straightConnector1">
            <a:avLst/>
          </a:prstGeom>
          <a:ln w="2540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1A9428F-D715-F6B3-3CF0-8825478AA12D}"/>
              </a:ext>
            </a:extLst>
          </p:cNvPr>
          <p:cNvSpPr txBox="1"/>
          <p:nvPr/>
        </p:nvSpPr>
        <p:spPr>
          <a:xfrm>
            <a:off x="6826204" y="843240"/>
            <a:ext cx="2841057" cy="369332"/>
          </a:xfrm>
          <a:prstGeom prst="rect">
            <a:avLst/>
          </a:prstGeom>
          <a:solidFill>
            <a:schemeClr val="accent6">
              <a:lumMod val="20000"/>
              <a:lumOff val="80000"/>
            </a:schemeClr>
          </a:solidFill>
        </p:spPr>
        <p:txBody>
          <a:bodyPr wrap="square" rtlCol="0">
            <a:spAutoFit/>
          </a:bodyPr>
          <a:lstStyle/>
          <a:p>
            <a:pPr algn="ctr"/>
            <a:r>
              <a:rPr lang="en-IN" b="1" dirty="0">
                <a:solidFill>
                  <a:srgbClr val="FF0000"/>
                </a:solidFill>
              </a:rPr>
              <a:t>Your </a:t>
            </a:r>
            <a:r>
              <a:rPr lang="en-IN" b="1" dirty="0" err="1">
                <a:solidFill>
                  <a:srgbClr val="FF0000"/>
                </a:solidFill>
              </a:rPr>
              <a:t>DockerHub</a:t>
            </a:r>
            <a:r>
              <a:rPr lang="en-IN" b="1" dirty="0">
                <a:solidFill>
                  <a:srgbClr val="FF0000"/>
                </a:solidFill>
              </a:rPr>
              <a:t> user id</a:t>
            </a:r>
          </a:p>
        </p:txBody>
      </p:sp>
      <p:cxnSp>
        <p:nvCxnSpPr>
          <p:cNvPr id="12" name="Straight Arrow Connector 11">
            <a:extLst>
              <a:ext uri="{FF2B5EF4-FFF2-40B4-BE49-F238E27FC236}">
                <a16:creationId xmlns:a16="http://schemas.microsoft.com/office/drawing/2014/main" id="{967614CA-C433-B5D1-13EA-3AC754F88482}"/>
              </a:ext>
            </a:extLst>
          </p:cNvPr>
          <p:cNvCxnSpPr/>
          <p:nvPr/>
        </p:nvCxnSpPr>
        <p:spPr>
          <a:xfrm flipV="1">
            <a:off x="6096000" y="1164657"/>
            <a:ext cx="612808" cy="526031"/>
          </a:xfrm>
          <a:prstGeom prst="straightConnector1">
            <a:avLst/>
          </a:prstGeom>
          <a:ln w="25400">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8640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DF18-2786-6F58-5A8B-796EFC4B7B98}"/>
              </a:ext>
            </a:extLst>
          </p:cNvPr>
          <p:cNvSpPr>
            <a:spLocks noGrp="1"/>
          </p:cNvSpPr>
          <p:nvPr>
            <p:ph type="title"/>
          </p:nvPr>
        </p:nvSpPr>
        <p:spPr>
          <a:xfrm>
            <a:off x="838200" y="344576"/>
            <a:ext cx="10515600" cy="1325563"/>
          </a:xfrm>
        </p:spPr>
        <p:txBody>
          <a:bodyPr/>
          <a:lstStyle/>
          <a:p>
            <a:r>
              <a:rPr lang="en-IN" dirty="0"/>
              <a:t>Verify on the Docker Hub Site </a:t>
            </a:r>
          </a:p>
        </p:txBody>
      </p:sp>
      <p:pic>
        <p:nvPicPr>
          <p:cNvPr id="6" name="Picture 5">
            <a:extLst>
              <a:ext uri="{FF2B5EF4-FFF2-40B4-BE49-F238E27FC236}">
                <a16:creationId xmlns:a16="http://schemas.microsoft.com/office/drawing/2014/main" id="{953C1BEC-1E4F-60BC-5BDF-0785A2A6F34B}"/>
              </a:ext>
            </a:extLst>
          </p:cNvPr>
          <p:cNvPicPr>
            <a:picLocks noChangeAspect="1"/>
          </p:cNvPicPr>
          <p:nvPr/>
        </p:nvPicPr>
        <p:blipFill>
          <a:blip r:embed="rId2"/>
          <a:stretch>
            <a:fillRect/>
          </a:stretch>
        </p:blipFill>
        <p:spPr>
          <a:xfrm>
            <a:off x="741210" y="2649754"/>
            <a:ext cx="10612590" cy="1558492"/>
          </a:xfrm>
          <a:prstGeom prst="rect">
            <a:avLst/>
          </a:prstGeom>
        </p:spPr>
      </p:pic>
    </p:spTree>
    <p:extLst>
      <p:ext uri="{BB962C8B-B14F-4D97-AF65-F5344CB8AC3E}">
        <p14:creationId xmlns:p14="http://schemas.microsoft.com/office/powerpoint/2010/main" val="1850690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D86B-9FB5-51FF-3384-DB712F66C7D9}"/>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8463A057-B8DD-48CD-CB50-CFC76BC86DBB}"/>
              </a:ext>
            </a:extLst>
          </p:cNvPr>
          <p:cNvSpPr>
            <a:spLocks noGrp="1"/>
          </p:cNvSpPr>
          <p:nvPr>
            <p:ph idx="1"/>
          </p:nvPr>
        </p:nvSpPr>
        <p:spPr/>
        <p:txBody>
          <a:bodyPr>
            <a:normAutofit fontScale="70000" lnSpcReduction="20000"/>
          </a:bodyPr>
          <a:lstStyle/>
          <a:p>
            <a:r>
              <a:rPr lang="en-US" dirty="0"/>
              <a:t>1. Modify the Python Flask application to display two lines of output:</a:t>
            </a:r>
          </a:p>
          <a:p>
            <a:r>
              <a:rPr lang="en-US" dirty="0"/>
              <a:t>Hello from DITISS</a:t>
            </a:r>
          </a:p>
          <a:p>
            <a:r>
              <a:rPr lang="en-US" dirty="0"/>
              <a:t>Welcome to Docker</a:t>
            </a:r>
          </a:p>
          <a:p>
            <a:r>
              <a:rPr lang="en-US" dirty="0"/>
              <a:t>2. Test the application locally.</a:t>
            </a:r>
          </a:p>
          <a:p>
            <a:r>
              <a:rPr lang="en-US" dirty="0"/>
              <a:t>3. Create a Docker image and upload it on </a:t>
            </a:r>
            <a:r>
              <a:rPr lang="en-US" dirty="0" err="1"/>
              <a:t>DockerHub</a:t>
            </a:r>
            <a:r>
              <a:rPr lang="en-US" dirty="0"/>
              <a:t> with tag 0.1.</a:t>
            </a:r>
          </a:p>
          <a:p>
            <a:r>
              <a:rPr lang="en-US" dirty="0"/>
              <a:t>4. Modify the application to add a third line of </a:t>
            </a:r>
            <a:r>
              <a:rPr lang="en-US" dirty="0" err="1"/>
              <a:t>ouput</a:t>
            </a:r>
            <a:r>
              <a:rPr lang="en-US" dirty="0"/>
              <a:t>:</a:t>
            </a:r>
          </a:p>
          <a:p>
            <a:r>
              <a:rPr lang="en-US" dirty="0"/>
              <a:t>Hello from DITISS</a:t>
            </a:r>
          </a:p>
          <a:p>
            <a:r>
              <a:rPr lang="en-US" dirty="0"/>
              <a:t>Welcome to Docker</a:t>
            </a:r>
          </a:p>
          <a:p>
            <a:r>
              <a:rPr lang="en-US" dirty="0"/>
              <a:t>We are trying image tagging.</a:t>
            </a:r>
          </a:p>
          <a:p>
            <a:r>
              <a:rPr lang="en-US" dirty="0"/>
              <a:t>5. Test the application locally.</a:t>
            </a:r>
          </a:p>
          <a:p>
            <a:r>
              <a:rPr lang="en-US" dirty="0"/>
              <a:t>6. Create a Docker image and upload it on </a:t>
            </a:r>
            <a:r>
              <a:rPr lang="en-US" dirty="0" err="1"/>
              <a:t>DockerHub</a:t>
            </a:r>
            <a:r>
              <a:rPr lang="en-US" dirty="0"/>
              <a:t> with tag 0.2.</a:t>
            </a:r>
          </a:p>
          <a:p>
            <a:r>
              <a:rPr lang="en-US" dirty="0"/>
              <a:t>7. Ask someone to pull and run version 0.1 and 0.2 separately. Confirm that they see different outputs (2 lines for version 0.1 and 3 lines for version 0.2).</a:t>
            </a:r>
          </a:p>
        </p:txBody>
      </p:sp>
    </p:spTree>
    <p:extLst>
      <p:ext uri="{BB962C8B-B14F-4D97-AF65-F5344CB8AC3E}">
        <p14:creationId xmlns:p14="http://schemas.microsoft.com/office/powerpoint/2010/main" val="10166741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7D9178-E34A-3885-8795-D2D9F96DCB8D}"/>
              </a:ext>
            </a:extLst>
          </p:cNvPr>
          <p:cNvSpPr>
            <a:spLocks noGrp="1"/>
          </p:cNvSpPr>
          <p:nvPr>
            <p:ph type="title"/>
          </p:nvPr>
        </p:nvSpPr>
        <p:spPr/>
        <p:txBody>
          <a:bodyPr/>
          <a:lstStyle/>
          <a:p>
            <a:r>
              <a:rPr lang="en-US" dirty="0"/>
              <a:t>Docker export and import Commands</a:t>
            </a:r>
          </a:p>
        </p:txBody>
      </p:sp>
      <p:sp>
        <p:nvSpPr>
          <p:cNvPr id="5" name="Text Placeholder 4">
            <a:extLst>
              <a:ext uri="{FF2B5EF4-FFF2-40B4-BE49-F238E27FC236}">
                <a16:creationId xmlns:a16="http://schemas.microsoft.com/office/drawing/2014/main" id="{B09C8582-7E12-FFA4-F1CB-DF309B0AFA8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83062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DCF2-489C-E362-C614-DAE1B770D0B7}"/>
              </a:ext>
            </a:extLst>
          </p:cNvPr>
          <p:cNvSpPr>
            <a:spLocks noGrp="1"/>
          </p:cNvSpPr>
          <p:nvPr>
            <p:ph type="title"/>
          </p:nvPr>
        </p:nvSpPr>
        <p:spPr/>
        <p:txBody>
          <a:bodyPr/>
          <a:lstStyle/>
          <a:p>
            <a:r>
              <a:rPr lang="en-IN" dirty="0"/>
              <a:t>Traditional Software Deployment</a:t>
            </a:r>
          </a:p>
        </p:txBody>
      </p:sp>
      <p:sp>
        <p:nvSpPr>
          <p:cNvPr id="3" name="Content Placeholder 2">
            <a:extLst>
              <a:ext uri="{FF2B5EF4-FFF2-40B4-BE49-F238E27FC236}">
                <a16:creationId xmlns:a16="http://schemas.microsoft.com/office/drawing/2014/main" id="{66C44998-0B91-80B2-D4DE-078B8AA550C4}"/>
              </a:ext>
            </a:extLst>
          </p:cNvPr>
          <p:cNvSpPr>
            <a:spLocks noGrp="1"/>
          </p:cNvSpPr>
          <p:nvPr>
            <p:ph idx="1"/>
          </p:nvPr>
        </p:nvSpPr>
        <p:spPr/>
        <p:txBody>
          <a:bodyPr/>
          <a:lstStyle/>
          <a:p>
            <a:endParaRPr lang="en-IN"/>
          </a:p>
        </p:txBody>
      </p:sp>
      <p:pic>
        <p:nvPicPr>
          <p:cNvPr id="1026" name="Picture 2" descr="Secure Developer Workstations Without Slowing Them Down">
            <a:extLst>
              <a:ext uri="{FF2B5EF4-FFF2-40B4-BE49-F238E27FC236}">
                <a16:creationId xmlns:a16="http://schemas.microsoft.com/office/drawing/2014/main" id="{FC5D36DA-24BA-5B97-BA7D-0E21E9138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998" y="2095927"/>
            <a:ext cx="3058545" cy="17384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DC0CCF-2277-F94B-2A16-291E40F3F7AF}"/>
              </a:ext>
            </a:extLst>
          </p:cNvPr>
          <p:cNvSpPr txBox="1"/>
          <p:nvPr/>
        </p:nvSpPr>
        <p:spPr>
          <a:xfrm>
            <a:off x="1363998" y="4104702"/>
            <a:ext cx="3058545" cy="1200329"/>
          </a:xfrm>
          <a:prstGeom prst="rect">
            <a:avLst/>
          </a:prstGeom>
          <a:solidFill>
            <a:schemeClr val="accent2">
              <a:lumMod val="20000"/>
              <a:lumOff val="80000"/>
            </a:schemeClr>
          </a:solidFill>
        </p:spPr>
        <p:txBody>
          <a:bodyPr wrap="square" rtlCol="0">
            <a:spAutoFit/>
          </a:bodyPr>
          <a:lstStyle/>
          <a:p>
            <a:pPr algn="ctr"/>
            <a:r>
              <a:rPr lang="en-IN" b="1" dirty="0">
                <a:solidFill>
                  <a:schemeClr val="bg2"/>
                </a:solidFill>
              </a:rPr>
              <a:t>Developers develop code on their machine, test it, and once it is error-free, are ready for deployment</a:t>
            </a:r>
          </a:p>
        </p:txBody>
      </p:sp>
      <p:pic>
        <p:nvPicPr>
          <p:cNvPr id="1028" name="Picture 4" descr="Server Vectors &amp; Illustrations for Free Download | Freepik">
            <a:extLst>
              <a:ext uri="{FF2B5EF4-FFF2-40B4-BE49-F238E27FC236}">
                <a16:creationId xmlns:a16="http://schemas.microsoft.com/office/drawing/2014/main" id="{406D2815-E2C6-8E01-1AB7-DCE2BA41E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0436" y="1991216"/>
            <a:ext cx="1704550" cy="3313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66065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4BA6-A12B-7FE6-E8CE-60D35295CC25}"/>
              </a:ext>
            </a:extLst>
          </p:cNvPr>
          <p:cNvSpPr>
            <a:spLocks noGrp="1"/>
          </p:cNvSpPr>
          <p:nvPr>
            <p:ph type="title"/>
          </p:nvPr>
        </p:nvSpPr>
        <p:spPr/>
        <p:txBody>
          <a:bodyPr/>
          <a:lstStyle/>
          <a:p>
            <a:r>
              <a:rPr lang="en-IN" dirty="0"/>
              <a:t>Exporting a Docker Container </a:t>
            </a:r>
          </a:p>
        </p:txBody>
      </p:sp>
      <p:sp>
        <p:nvSpPr>
          <p:cNvPr id="3" name="Content Placeholder 2">
            <a:extLst>
              <a:ext uri="{FF2B5EF4-FFF2-40B4-BE49-F238E27FC236}">
                <a16:creationId xmlns:a16="http://schemas.microsoft.com/office/drawing/2014/main" id="{D620693B-9869-FAF0-DDDA-98F188A030DA}"/>
              </a:ext>
            </a:extLst>
          </p:cNvPr>
          <p:cNvSpPr>
            <a:spLocks noGrp="1"/>
          </p:cNvSpPr>
          <p:nvPr>
            <p:ph idx="1"/>
          </p:nvPr>
        </p:nvSpPr>
        <p:spPr/>
        <p:txBody>
          <a:bodyPr/>
          <a:lstStyle/>
          <a:p>
            <a:r>
              <a:rPr lang="en-IN" dirty="0"/>
              <a:t>First get the </a:t>
            </a:r>
            <a:r>
              <a:rPr lang="en-IN" i="1" dirty="0"/>
              <a:t>name</a:t>
            </a:r>
            <a:r>
              <a:rPr lang="en-IN" dirty="0"/>
              <a:t> of the container using </a:t>
            </a:r>
            <a:r>
              <a:rPr lang="en-IN" b="1" dirty="0"/>
              <a:t>docker container list -a</a:t>
            </a:r>
          </a:p>
          <a:p>
            <a:endParaRPr lang="en-IN" b="1" dirty="0"/>
          </a:p>
          <a:p>
            <a:endParaRPr lang="en-IN" b="1" dirty="0"/>
          </a:p>
          <a:p>
            <a:endParaRPr lang="en-IN" b="1" dirty="0"/>
          </a:p>
          <a:p>
            <a:r>
              <a:rPr lang="en-IN" dirty="0"/>
              <a:t>To export: </a:t>
            </a:r>
            <a:r>
              <a:rPr lang="en-IN" b="1" dirty="0"/>
              <a:t>docker export </a:t>
            </a:r>
            <a:r>
              <a:rPr lang="en-IN" b="1" dirty="0" err="1"/>
              <a:t>distracted_poincare</a:t>
            </a:r>
            <a:r>
              <a:rPr lang="en-IN" b="1" dirty="0"/>
              <a:t> &gt; export_demo.gz</a:t>
            </a:r>
          </a:p>
          <a:p>
            <a:endParaRPr lang="en-IN" dirty="0"/>
          </a:p>
          <a:p>
            <a:r>
              <a:rPr lang="en-IN" dirty="0"/>
              <a:t>You can open this file to see its contents</a:t>
            </a:r>
          </a:p>
        </p:txBody>
      </p:sp>
      <p:pic>
        <p:nvPicPr>
          <p:cNvPr id="5" name="Picture 4">
            <a:extLst>
              <a:ext uri="{FF2B5EF4-FFF2-40B4-BE49-F238E27FC236}">
                <a16:creationId xmlns:a16="http://schemas.microsoft.com/office/drawing/2014/main" id="{B89E6CA5-AC01-FA04-5F5C-F35A61B2174E}"/>
              </a:ext>
            </a:extLst>
          </p:cNvPr>
          <p:cNvPicPr>
            <a:picLocks noChangeAspect="1"/>
          </p:cNvPicPr>
          <p:nvPr/>
        </p:nvPicPr>
        <p:blipFill>
          <a:blip r:embed="rId2"/>
          <a:stretch>
            <a:fillRect/>
          </a:stretch>
        </p:blipFill>
        <p:spPr>
          <a:xfrm>
            <a:off x="342604" y="2502410"/>
            <a:ext cx="11506791" cy="1251014"/>
          </a:xfrm>
          <a:prstGeom prst="rect">
            <a:avLst/>
          </a:prstGeom>
        </p:spPr>
      </p:pic>
      <p:sp>
        <p:nvSpPr>
          <p:cNvPr id="6" name="TextBox 5">
            <a:extLst>
              <a:ext uri="{FF2B5EF4-FFF2-40B4-BE49-F238E27FC236}">
                <a16:creationId xmlns:a16="http://schemas.microsoft.com/office/drawing/2014/main" id="{ED0312BA-F76C-F17F-EAD4-BA0E4577416A}"/>
              </a:ext>
            </a:extLst>
          </p:cNvPr>
          <p:cNvSpPr txBox="1"/>
          <p:nvPr/>
        </p:nvSpPr>
        <p:spPr>
          <a:xfrm>
            <a:off x="6568068" y="3463273"/>
            <a:ext cx="2341756" cy="369332"/>
          </a:xfrm>
          <a:prstGeom prst="rect">
            <a:avLst/>
          </a:prstGeom>
          <a:solidFill>
            <a:schemeClr val="accent2">
              <a:alpha val="30000"/>
            </a:schemeClr>
          </a:solidFill>
        </p:spPr>
        <p:txBody>
          <a:bodyPr wrap="square" rtlCol="0">
            <a:spAutoFit/>
          </a:bodyPr>
          <a:lstStyle/>
          <a:p>
            <a:endParaRPr lang="en-IN" dirty="0"/>
          </a:p>
        </p:txBody>
      </p:sp>
    </p:spTree>
    <p:extLst>
      <p:ext uri="{BB962C8B-B14F-4D97-AF65-F5344CB8AC3E}">
        <p14:creationId xmlns:p14="http://schemas.microsoft.com/office/powerpoint/2010/main" val="17106372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44BA6-A12B-7FE6-E8CE-60D35295CC25}"/>
              </a:ext>
            </a:extLst>
          </p:cNvPr>
          <p:cNvSpPr>
            <a:spLocks noGrp="1"/>
          </p:cNvSpPr>
          <p:nvPr>
            <p:ph type="title"/>
          </p:nvPr>
        </p:nvSpPr>
        <p:spPr/>
        <p:txBody>
          <a:bodyPr/>
          <a:lstStyle/>
          <a:p>
            <a:r>
              <a:rPr lang="en-IN" dirty="0"/>
              <a:t>Importing a Docker Container on the Target Machine</a:t>
            </a:r>
          </a:p>
        </p:txBody>
      </p:sp>
      <p:sp>
        <p:nvSpPr>
          <p:cNvPr id="3" name="Content Placeholder 2">
            <a:extLst>
              <a:ext uri="{FF2B5EF4-FFF2-40B4-BE49-F238E27FC236}">
                <a16:creationId xmlns:a16="http://schemas.microsoft.com/office/drawing/2014/main" id="{D620693B-9869-FAF0-DDDA-98F188A030DA}"/>
              </a:ext>
            </a:extLst>
          </p:cNvPr>
          <p:cNvSpPr>
            <a:spLocks noGrp="1"/>
          </p:cNvSpPr>
          <p:nvPr>
            <p:ph idx="1"/>
          </p:nvPr>
        </p:nvSpPr>
        <p:spPr/>
        <p:txBody>
          <a:bodyPr/>
          <a:lstStyle/>
          <a:p>
            <a:r>
              <a:rPr lang="en-US" b="1" dirty="0"/>
              <a:t>docker import </a:t>
            </a:r>
            <a:r>
              <a:rPr lang="en-IN" b="1" dirty="0"/>
              <a:t>export_demo.gz</a:t>
            </a:r>
            <a:endParaRPr lang="en-US" b="1" dirty="0"/>
          </a:p>
          <a:p>
            <a:endParaRPr lang="en-IN" b="1" dirty="0"/>
          </a:p>
        </p:txBody>
      </p:sp>
    </p:spTree>
    <p:extLst>
      <p:ext uri="{BB962C8B-B14F-4D97-AF65-F5344CB8AC3E}">
        <p14:creationId xmlns:p14="http://schemas.microsoft.com/office/powerpoint/2010/main" val="4073031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362C2-D37A-C228-1153-3C8884185B7D}"/>
              </a:ext>
            </a:extLst>
          </p:cNvPr>
          <p:cNvSpPr>
            <a:spLocks noGrp="1"/>
          </p:cNvSpPr>
          <p:nvPr>
            <p:ph type="title"/>
          </p:nvPr>
        </p:nvSpPr>
        <p:spPr/>
        <p:txBody>
          <a:bodyPr/>
          <a:lstStyle/>
          <a:p>
            <a:r>
              <a:rPr lang="en-IN" dirty="0"/>
              <a:t>Docker Networking</a:t>
            </a:r>
          </a:p>
        </p:txBody>
      </p:sp>
      <p:sp>
        <p:nvSpPr>
          <p:cNvPr id="5" name="Text Placeholder 4">
            <a:extLst>
              <a:ext uri="{FF2B5EF4-FFF2-40B4-BE49-F238E27FC236}">
                <a16:creationId xmlns:a16="http://schemas.microsoft.com/office/drawing/2014/main" id="{BF9BD31F-3B21-C636-812D-A32BDD2BA23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6057495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a:bodyPr>
          <a:lstStyle/>
          <a:p>
            <a:r>
              <a:rPr lang="en-US" dirty="0"/>
              <a:t>First prune everything: </a:t>
            </a:r>
            <a:r>
              <a:rPr lang="en-US" b="1" dirty="0"/>
              <a:t>docker system prune </a:t>
            </a:r>
            <a:r>
              <a:rPr lang="en-US" dirty="0"/>
              <a:t>(We also have </a:t>
            </a:r>
            <a:r>
              <a:rPr lang="en-US" b="1" dirty="0"/>
              <a:t>docker container prune</a:t>
            </a:r>
            <a:r>
              <a:rPr lang="en-US" dirty="0"/>
              <a:t> and </a:t>
            </a:r>
            <a:r>
              <a:rPr lang="en-US" b="1" dirty="0"/>
              <a:t>docker image prune</a:t>
            </a:r>
            <a:r>
              <a:rPr lang="en-US" dirty="0"/>
              <a:t>)</a:t>
            </a:r>
            <a:endParaRPr lang="en-US" b="1" dirty="0"/>
          </a:p>
          <a:p>
            <a:r>
              <a:rPr lang="en-US" dirty="0"/>
              <a:t>Create two </a:t>
            </a:r>
            <a:r>
              <a:rPr lang="en-US" dirty="0" err="1"/>
              <a:t>BusyBox</a:t>
            </a:r>
            <a:r>
              <a:rPr lang="en-US" dirty="0"/>
              <a:t> containers and try to perform communication between them</a:t>
            </a:r>
          </a:p>
          <a:p>
            <a:r>
              <a:rPr lang="en-US" dirty="0" err="1"/>
              <a:t>BusyBox</a:t>
            </a:r>
            <a:r>
              <a:rPr lang="en-US" dirty="0"/>
              <a:t>: Tiny open source software that packages many common UNIX utilities into one executable binary</a:t>
            </a:r>
          </a:p>
          <a:p>
            <a:r>
              <a:rPr lang="en-US" b="1" dirty="0"/>
              <a:t>docker run -it </a:t>
            </a:r>
            <a:r>
              <a:rPr lang="en-US" b="1" dirty="0" err="1"/>
              <a:t>busybox</a:t>
            </a:r>
            <a:endParaRPr lang="en-US" b="1" dirty="0"/>
          </a:p>
          <a:p>
            <a:r>
              <a:rPr lang="en-US" dirty="0"/>
              <a:t>Open a second terminal and repeat:</a:t>
            </a:r>
          </a:p>
          <a:p>
            <a:r>
              <a:rPr lang="en-US" b="1" dirty="0"/>
              <a:t>docker run -it </a:t>
            </a:r>
            <a:r>
              <a:rPr lang="en-US" b="1" dirty="0" err="1"/>
              <a:t>busybox</a:t>
            </a:r>
            <a:endParaRPr lang="en-US" b="1" dirty="0"/>
          </a:p>
        </p:txBody>
      </p:sp>
    </p:spTree>
    <p:extLst>
      <p:ext uri="{BB962C8B-B14F-4D97-AF65-F5344CB8AC3E}">
        <p14:creationId xmlns:p14="http://schemas.microsoft.com/office/powerpoint/2010/main" val="35991319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lnSpcReduction="10000"/>
          </a:bodyPr>
          <a:lstStyle/>
          <a:p>
            <a:r>
              <a:rPr lang="en-US" dirty="0"/>
              <a:t>Verify their IP </a:t>
            </a:r>
            <a:r>
              <a:rPr lang="en-US" dirty="0" err="1"/>
              <a:t>addresss</a:t>
            </a:r>
            <a:r>
              <a:rPr lang="en-US" dirty="0"/>
              <a:t> (Run in both separately):</a:t>
            </a:r>
          </a:p>
          <a:p>
            <a:r>
              <a:rPr lang="en-US" b="1" dirty="0"/>
              <a:t>hostname -</a:t>
            </a:r>
            <a:r>
              <a:rPr lang="en-US" b="1" dirty="0" err="1"/>
              <a:t>i</a:t>
            </a:r>
            <a:r>
              <a:rPr lang="en-US" b="1" dirty="0"/>
              <a:t> </a:t>
            </a:r>
          </a:p>
          <a:p>
            <a:r>
              <a:rPr lang="en-US" dirty="0"/>
              <a:t>Verify hostnames</a:t>
            </a:r>
          </a:p>
          <a:p>
            <a:r>
              <a:rPr lang="en-US" b="1" dirty="0"/>
              <a:t>hostname</a:t>
            </a:r>
          </a:p>
          <a:p>
            <a:r>
              <a:rPr lang="en-US" dirty="0"/>
              <a:t>Try pinging using hostname (Copy one and try in the other, e.g.)</a:t>
            </a:r>
          </a:p>
          <a:p>
            <a:r>
              <a:rPr lang="en-US" b="1" dirty="0"/>
              <a:t>ping de329e6f1e41</a:t>
            </a:r>
          </a:p>
          <a:p>
            <a:r>
              <a:rPr lang="en-US" dirty="0"/>
              <a:t>Result: Bad address</a:t>
            </a:r>
          </a:p>
          <a:p>
            <a:r>
              <a:rPr lang="en-US" dirty="0"/>
              <a:t>Try using IP address:</a:t>
            </a:r>
          </a:p>
          <a:p>
            <a:r>
              <a:rPr lang="en-US" b="1" dirty="0"/>
              <a:t>ping 172.17.0.4</a:t>
            </a:r>
          </a:p>
        </p:txBody>
      </p:sp>
    </p:spTree>
    <p:extLst>
      <p:ext uri="{BB962C8B-B14F-4D97-AF65-F5344CB8AC3E}">
        <p14:creationId xmlns:p14="http://schemas.microsoft.com/office/powerpoint/2010/main" val="6157422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fontScale="92500" lnSpcReduction="10000"/>
          </a:bodyPr>
          <a:lstStyle/>
          <a:p>
            <a:r>
              <a:rPr lang="en-US" dirty="0"/>
              <a:t>Open a new terminal and type </a:t>
            </a:r>
            <a:r>
              <a:rPr lang="en-US" b="1" dirty="0"/>
              <a:t>docker container list</a:t>
            </a:r>
          </a:p>
          <a:p>
            <a:r>
              <a:rPr lang="en-US" dirty="0"/>
              <a:t>Inspect one of the containers: </a:t>
            </a:r>
            <a:r>
              <a:rPr lang="en-US" b="1" dirty="0"/>
              <a:t>docker inspect de329e6f1e41</a:t>
            </a:r>
            <a:endParaRPr lang="en-US" dirty="0"/>
          </a:p>
          <a:p>
            <a:r>
              <a:rPr lang="en-US" dirty="0"/>
              <a:t>We will see the container’s IP address</a:t>
            </a:r>
          </a:p>
          <a:p>
            <a:r>
              <a:rPr lang="en-US" dirty="0"/>
              <a:t>Repeat command for both the containers and see what is the default gateway – It should be the same (e.g. 172.17.0.1)</a:t>
            </a:r>
          </a:p>
          <a:p>
            <a:r>
              <a:rPr lang="en-US" dirty="0"/>
              <a:t>Also note a field called </a:t>
            </a:r>
            <a:r>
              <a:rPr lang="en-US" i="1" dirty="0"/>
              <a:t>Aliases</a:t>
            </a:r>
            <a:r>
              <a:rPr lang="en-US" dirty="0"/>
              <a:t> – It will be null</a:t>
            </a:r>
          </a:p>
          <a:p>
            <a:r>
              <a:rPr lang="en-US" dirty="0"/>
              <a:t>So, the random names that we saw are not really the container host names (Then what are they? See next slide)</a:t>
            </a:r>
          </a:p>
          <a:p>
            <a:r>
              <a:rPr lang="en-US" dirty="0"/>
              <a:t>Are we not able to ping each other using host names because of this?</a:t>
            </a:r>
          </a:p>
          <a:p>
            <a:r>
              <a:rPr lang="en-US" dirty="0"/>
              <a:t>We will now try to change it</a:t>
            </a:r>
          </a:p>
        </p:txBody>
      </p:sp>
    </p:spTree>
    <p:extLst>
      <p:ext uri="{BB962C8B-B14F-4D97-AF65-F5344CB8AC3E}">
        <p14:creationId xmlns:p14="http://schemas.microsoft.com/office/powerpoint/2010/main" val="14583086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fontScale="92500" lnSpcReduction="10000"/>
          </a:bodyPr>
          <a:lstStyle/>
          <a:p>
            <a:r>
              <a:rPr lang="en-US" dirty="0"/>
              <a:t>Exit from both the containers</a:t>
            </a:r>
          </a:p>
          <a:p>
            <a:r>
              <a:rPr lang="en-US" dirty="0"/>
              <a:t>Try this: </a:t>
            </a:r>
            <a:r>
              <a:rPr lang="en-US" b="1" dirty="0"/>
              <a:t>docker container run --help </a:t>
            </a:r>
          </a:p>
          <a:p>
            <a:r>
              <a:rPr lang="en-US" dirty="0"/>
              <a:t>We will see an option called </a:t>
            </a:r>
            <a:r>
              <a:rPr lang="en-US" i="1" dirty="0"/>
              <a:t>hostname</a:t>
            </a:r>
            <a:r>
              <a:rPr lang="en-US" dirty="0"/>
              <a:t>, which allows us to set the default container hostname</a:t>
            </a:r>
          </a:p>
          <a:p>
            <a:r>
              <a:rPr lang="en-US" dirty="0"/>
              <a:t>Note: --name is the </a:t>
            </a:r>
            <a:r>
              <a:rPr lang="en-US" i="1" dirty="0"/>
              <a:t>external </a:t>
            </a:r>
            <a:r>
              <a:rPr lang="en-US" dirty="0"/>
              <a:t>name of the container and --hostname is the </a:t>
            </a:r>
            <a:r>
              <a:rPr lang="en-US" i="1" dirty="0"/>
              <a:t>internal </a:t>
            </a:r>
            <a:r>
              <a:rPr lang="en-US" dirty="0"/>
              <a:t>hostname of the container, hence we were not able to ping using their external names – they are not visible inside the container</a:t>
            </a:r>
          </a:p>
          <a:p>
            <a:r>
              <a:rPr lang="en-US" dirty="0"/>
              <a:t>Restart both containers:</a:t>
            </a:r>
          </a:p>
          <a:p>
            <a:r>
              <a:rPr lang="en-US" b="1" dirty="0"/>
              <a:t>docker run -it --name busybox1 --hostname </a:t>
            </a:r>
            <a:r>
              <a:rPr lang="en-US" b="1" dirty="0" err="1"/>
              <a:t>busybox</a:t>
            </a:r>
            <a:r>
              <a:rPr lang="en-US" b="1" dirty="0"/>
              <a:t>-one </a:t>
            </a:r>
            <a:r>
              <a:rPr lang="en-US" b="1" dirty="0" err="1"/>
              <a:t>busybox</a:t>
            </a:r>
            <a:endParaRPr lang="en-US" b="1" dirty="0"/>
          </a:p>
          <a:p>
            <a:r>
              <a:rPr lang="en-US" b="1" dirty="0"/>
              <a:t>docker run -it --name busybox2 --hostname </a:t>
            </a:r>
            <a:r>
              <a:rPr lang="en-US" b="1" dirty="0" err="1"/>
              <a:t>busybox</a:t>
            </a:r>
            <a:r>
              <a:rPr lang="en-US" b="1" dirty="0"/>
              <a:t>-two </a:t>
            </a:r>
            <a:r>
              <a:rPr lang="en-US" b="1" dirty="0" err="1"/>
              <a:t>busybox</a:t>
            </a:r>
            <a:endParaRPr lang="en-US" b="1" dirty="0"/>
          </a:p>
        </p:txBody>
      </p:sp>
    </p:spTree>
    <p:extLst>
      <p:ext uri="{BB962C8B-B14F-4D97-AF65-F5344CB8AC3E}">
        <p14:creationId xmlns:p14="http://schemas.microsoft.com/office/powerpoint/2010/main" val="22349894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fontScale="92500" lnSpcReduction="10000"/>
          </a:bodyPr>
          <a:lstStyle/>
          <a:p>
            <a:r>
              <a:rPr lang="en-US" dirty="0"/>
              <a:t>Verify IP addresses and hostnames of both the containers using the </a:t>
            </a:r>
            <a:r>
              <a:rPr lang="en-US" b="1" dirty="0"/>
              <a:t>hostname</a:t>
            </a:r>
            <a:r>
              <a:rPr lang="en-US" dirty="0"/>
              <a:t> and </a:t>
            </a:r>
            <a:r>
              <a:rPr lang="en-US" b="1" dirty="0"/>
              <a:t>hostname -</a:t>
            </a:r>
            <a:r>
              <a:rPr lang="en-US" b="1" dirty="0" err="1"/>
              <a:t>i</a:t>
            </a:r>
            <a:r>
              <a:rPr lang="en-US" dirty="0"/>
              <a:t> commands</a:t>
            </a:r>
          </a:p>
          <a:p>
            <a:r>
              <a:rPr lang="en-US" dirty="0"/>
              <a:t>Repeat earlier pings using IP addresses and the host names</a:t>
            </a:r>
          </a:p>
          <a:p>
            <a:r>
              <a:rPr lang="en-US" dirty="0"/>
              <a:t>Result: We can still ping using only IP addresses, not the host names</a:t>
            </a:r>
          </a:p>
          <a:p>
            <a:r>
              <a:rPr lang="en-US" dirty="0"/>
              <a:t>Did we make an error? Verify the host names:</a:t>
            </a:r>
          </a:p>
          <a:p>
            <a:r>
              <a:rPr lang="en-US" b="1" dirty="0"/>
              <a:t>docker container list</a:t>
            </a:r>
          </a:p>
          <a:p>
            <a:r>
              <a:rPr lang="en-US" b="1" dirty="0"/>
              <a:t>docker inspect &lt;container id&gt;</a:t>
            </a:r>
            <a:r>
              <a:rPr lang="en-US" dirty="0"/>
              <a:t> </a:t>
            </a:r>
            <a:r>
              <a:rPr lang="en-US" b="1" dirty="0"/>
              <a:t>or &lt;container name&gt;</a:t>
            </a:r>
            <a:endParaRPr lang="en-US" dirty="0"/>
          </a:p>
          <a:p>
            <a:r>
              <a:rPr lang="en-US" dirty="0"/>
              <a:t>The alias is still null!</a:t>
            </a:r>
          </a:p>
          <a:p>
            <a:r>
              <a:rPr lang="en-US" dirty="0"/>
              <a:t>Result: By default, containers cannot communicate with each other using their </a:t>
            </a:r>
            <a:r>
              <a:rPr lang="en-US" i="1" dirty="0"/>
              <a:t>host names </a:t>
            </a:r>
            <a:r>
              <a:rPr lang="en-US" dirty="0"/>
              <a:t>or </a:t>
            </a:r>
            <a:r>
              <a:rPr lang="en-US" i="1" dirty="0"/>
              <a:t>names</a:t>
            </a:r>
          </a:p>
          <a:p>
            <a:endParaRPr lang="en-US" dirty="0"/>
          </a:p>
        </p:txBody>
      </p:sp>
    </p:spTree>
    <p:extLst>
      <p:ext uri="{BB962C8B-B14F-4D97-AF65-F5344CB8AC3E}">
        <p14:creationId xmlns:p14="http://schemas.microsoft.com/office/powerpoint/2010/main" val="199713718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lnSpcReduction="10000"/>
          </a:bodyPr>
          <a:lstStyle/>
          <a:p>
            <a:r>
              <a:rPr lang="en-US" dirty="0"/>
              <a:t>Docker creates a network for all the containers by default called </a:t>
            </a:r>
            <a:r>
              <a:rPr lang="en-US" b="1" dirty="0"/>
              <a:t>Bridge network</a:t>
            </a:r>
            <a:endParaRPr lang="en-US" dirty="0"/>
          </a:p>
          <a:p>
            <a:r>
              <a:rPr lang="en-US" dirty="0"/>
              <a:t>Again inspect the container and scroll up – we should see bridge network details</a:t>
            </a:r>
          </a:p>
          <a:p>
            <a:r>
              <a:rPr lang="en-US" dirty="0"/>
              <a:t>Solution: Create a custom bridge network and then containers inside that custom bridge network</a:t>
            </a:r>
          </a:p>
          <a:p>
            <a:r>
              <a:rPr lang="en-US" dirty="0"/>
              <a:t>Leave the two </a:t>
            </a:r>
            <a:r>
              <a:rPr lang="en-US" dirty="0" err="1"/>
              <a:t>busybox</a:t>
            </a:r>
            <a:r>
              <a:rPr lang="en-US" dirty="0"/>
              <a:t> containers running</a:t>
            </a:r>
          </a:p>
          <a:p>
            <a:r>
              <a:rPr lang="en-US" dirty="0"/>
              <a:t>First see help: </a:t>
            </a:r>
            <a:r>
              <a:rPr lang="en-US" b="1" dirty="0"/>
              <a:t>docker network --help </a:t>
            </a:r>
            <a:endParaRPr lang="en-US" dirty="0"/>
          </a:p>
          <a:p>
            <a:r>
              <a:rPr lang="en-US" dirty="0"/>
              <a:t>Now try </a:t>
            </a:r>
            <a:r>
              <a:rPr lang="en-US" b="1" dirty="0"/>
              <a:t>docker network ls</a:t>
            </a:r>
          </a:p>
          <a:p>
            <a:r>
              <a:rPr lang="en-US" dirty="0"/>
              <a:t>We will see three networks: bridge, host, and none</a:t>
            </a:r>
          </a:p>
        </p:txBody>
      </p:sp>
    </p:spTree>
    <p:extLst>
      <p:ext uri="{BB962C8B-B14F-4D97-AF65-F5344CB8AC3E}">
        <p14:creationId xmlns:p14="http://schemas.microsoft.com/office/powerpoint/2010/main" val="29974088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1D42D3-3AD7-47AC-3987-D8FEA9E6B321}"/>
              </a:ext>
            </a:extLst>
          </p:cNvPr>
          <p:cNvSpPr>
            <a:spLocks noGrp="1"/>
          </p:cNvSpPr>
          <p:nvPr>
            <p:ph type="title"/>
          </p:nvPr>
        </p:nvSpPr>
        <p:spPr/>
        <p:txBody>
          <a:bodyPr/>
          <a:lstStyle/>
          <a:p>
            <a:r>
              <a:rPr lang="en-US" dirty="0"/>
              <a:t>Docker Networking Hands-on</a:t>
            </a:r>
          </a:p>
        </p:txBody>
      </p:sp>
      <p:sp>
        <p:nvSpPr>
          <p:cNvPr id="7" name="Content Placeholder 6">
            <a:extLst>
              <a:ext uri="{FF2B5EF4-FFF2-40B4-BE49-F238E27FC236}">
                <a16:creationId xmlns:a16="http://schemas.microsoft.com/office/drawing/2014/main" id="{1A7DF337-4736-0C65-4B01-9BBE015AF949}"/>
              </a:ext>
            </a:extLst>
          </p:cNvPr>
          <p:cNvSpPr>
            <a:spLocks noGrp="1"/>
          </p:cNvSpPr>
          <p:nvPr>
            <p:ph idx="1"/>
          </p:nvPr>
        </p:nvSpPr>
        <p:spPr/>
        <p:txBody>
          <a:bodyPr>
            <a:normAutofit/>
          </a:bodyPr>
          <a:lstStyle/>
          <a:p>
            <a:r>
              <a:rPr lang="en-US" dirty="0"/>
              <a:t>Let us inspect bridge network:</a:t>
            </a:r>
          </a:p>
          <a:p>
            <a:r>
              <a:rPr lang="en-US" b="1" dirty="0"/>
              <a:t>docker network inspect &lt;bridge network id&gt;</a:t>
            </a:r>
          </a:p>
          <a:p>
            <a:r>
              <a:rPr lang="en-US" dirty="0"/>
              <a:t>Scroll up to the subnet part</a:t>
            </a:r>
          </a:p>
          <a:p>
            <a:r>
              <a:rPr lang="en-US" dirty="0"/>
              <a:t>We will see it as 172.17.0.0/16 – This is the default gateway address</a:t>
            </a:r>
          </a:p>
          <a:p>
            <a:r>
              <a:rPr lang="en-US" dirty="0"/>
              <a:t>That is how we got IP addresses such as 172.17.0.2, 3, </a:t>
            </a:r>
            <a:r>
              <a:rPr lang="en-US" dirty="0" err="1"/>
              <a:t>etc</a:t>
            </a:r>
            <a:r>
              <a:rPr lang="en-US" dirty="0"/>
              <a:t> for </a:t>
            </a:r>
            <a:r>
              <a:rPr lang="en-US" dirty="0" err="1"/>
              <a:t>busybox</a:t>
            </a:r>
            <a:r>
              <a:rPr lang="en-US" dirty="0"/>
              <a:t> containers</a:t>
            </a:r>
          </a:p>
          <a:p>
            <a:r>
              <a:rPr lang="en-US" dirty="0"/>
              <a:t>We will also see that there are two containers in this bridge network</a:t>
            </a:r>
          </a:p>
          <a:p>
            <a:r>
              <a:rPr lang="en-US" dirty="0"/>
              <a:t>See their IP and MAC addresses – MAC addresses are generated randomly</a:t>
            </a:r>
            <a:endParaRPr lang="en-US" b="1" dirty="0"/>
          </a:p>
        </p:txBody>
      </p:sp>
    </p:spTree>
    <p:extLst>
      <p:ext uri="{BB962C8B-B14F-4D97-AF65-F5344CB8AC3E}">
        <p14:creationId xmlns:p14="http://schemas.microsoft.com/office/powerpoint/2010/main" val="36815139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19839</TotalTime>
  <Words>7295</Words>
  <Application>Microsoft Office PowerPoint</Application>
  <PresentationFormat>Widescreen</PresentationFormat>
  <Paragraphs>1227</Paragraphs>
  <Slides>144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144</vt:i4>
      </vt:variant>
    </vt:vector>
  </HeadingPairs>
  <TitlesOfParts>
    <vt:vector size="151" baseType="lpstr">
      <vt:lpstr>Arial</vt:lpstr>
      <vt:lpstr>Calibri</vt:lpstr>
      <vt:lpstr>Calibri Light</vt:lpstr>
      <vt:lpstr>Hack</vt:lpstr>
      <vt:lpstr>pg-1ff9</vt:lpstr>
      <vt:lpstr>var(--theme-post-title-font-family)</vt:lpstr>
      <vt:lpstr>Office Theme</vt:lpstr>
      <vt:lpstr>Docker and Containerization</vt:lpstr>
      <vt:lpstr>Software Version Problem</vt:lpstr>
      <vt:lpstr>Exercise</vt:lpstr>
      <vt:lpstr>Install OpenJDK 21</vt:lpstr>
      <vt:lpstr>Run using Old JDK</vt:lpstr>
      <vt:lpstr>Problem</vt:lpstr>
      <vt:lpstr>Software Deployment</vt:lpstr>
      <vt:lpstr>Software Deployment</vt:lpstr>
      <vt:lpstr>Traditional Software Deployment</vt:lpstr>
      <vt:lpstr>Traditional Software Deployment</vt:lpstr>
      <vt:lpstr>Traditional Software Deployment</vt:lpstr>
      <vt:lpstr>Traditional Software Deployment</vt:lpstr>
      <vt:lpstr>Traditional Software Deployment – Problem Summary</vt:lpstr>
      <vt:lpstr>Varying Nature of Problems</vt:lpstr>
      <vt:lpstr>Solution: Evolution of Deployment</vt:lpstr>
      <vt:lpstr>Quick Revision</vt:lpstr>
      <vt:lpstr>Deployment Option 1: Traditional Deployment</vt:lpstr>
      <vt:lpstr>Deployment Option 2: Virtualized Deployment</vt:lpstr>
      <vt:lpstr>Deployment Option 3: Containerized Applications</vt:lpstr>
      <vt:lpstr>Deployment Option 4: Container Orchestration</vt:lpstr>
      <vt:lpstr>Docker</vt:lpstr>
      <vt:lpstr>What is Docker?</vt:lpstr>
      <vt:lpstr>With and Without Container</vt:lpstr>
      <vt:lpstr>What Happens When We Install Docker?</vt:lpstr>
      <vt:lpstr>How to use Container Technology</vt:lpstr>
      <vt:lpstr>How to use Container Technology</vt:lpstr>
      <vt:lpstr>How to use Container Technology</vt:lpstr>
      <vt:lpstr>What happens when we use docker run?</vt:lpstr>
      <vt:lpstr>Docker Installation on Windows</vt:lpstr>
      <vt:lpstr>Docker Installation – 1</vt:lpstr>
      <vt:lpstr>Problems?</vt:lpstr>
      <vt:lpstr>Docker Installation on Ubuntu 22.04/Above</vt:lpstr>
      <vt:lpstr>Container versus Virtual Machine</vt:lpstr>
      <vt:lpstr>A Note about the Syntax</vt:lpstr>
      <vt:lpstr>‘Hello World’ in Docker</vt:lpstr>
      <vt:lpstr>‘Hello World’ in Java using Docker</vt:lpstr>
      <vt:lpstr>Create Dockerfile</vt:lpstr>
      <vt:lpstr>End Result</vt:lpstr>
      <vt:lpstr>Using this Image Anywhere</vt:lpstr>
      <vt:lpstr>What Happens Internally?</vt:lpstr>
      <vt:lpstr>What Happens Internally?</vt:lpstr>
      <vt:lpstr>Important points to avoid confusion!</vt:lpstr>
      <vt:lpstr>Build and Execute</vt:lpstr>
      <vt:lpstr>Looking at the Container in Detail</vt:lpstr>
      <vt:lpstr>Dockerfile Commands</vt:lpstr>
      <vt:lpstr>Dockerfile Commands</vt:lpstr>
      <vt:lpstr>‘Hello World’ in Python</vt:lpstr>
      <vt:lpstr>Creating Python ‘Hello World’</vt:lpstr>
      <vt:lpstr>Dockerfile</vt:lpstr>
      <vt:lpstr>Build and Execute</vt:lpstr>
      <vt:lpstr>‘Hello World’ in Python with an Endless Loop</vt:lpstr>
      <vt:lpstr>Create hello_world.py (C:\lectures\CDAC\Cloud\docker\hello-world-python)</vt:lpstr>
      <vt:lpstr>Dockerfile</vt:lpstr>
      <vt:lpstr>Why From python: 3?</vt:lpstr>
      <vt:lpstr>Running the Docker image</vt:lpstr>
      <vt:lpstr>Running the Container</vt:lpstr>
      <vt:lpstr>Breaking the endless loop</vt:lpstr>
      <vt:lpstr>Common Docker Commands</vt:lpstr>
      <vt:lpstr>Common Docker Commands</vt:lpstr>
      <vt:lpstr>Common Docker Commands</vt:lpstr>
      <vt:lpstr>Common Docker Commands</vt:lpstr>
      <vt:lpstr>Common Docker Commands</vt:lpstr>
      <vt:lpstr>Docker publish</vt:lpstr>
      <vt:lpstr>Running nginx</vt:lpstr>
      <vt:lpstr>‘Hello World’ in Python Flask</vt:lpstr>
      <vt:lpstr>hello_flask.py (C:\lectures\CDAC\Cloud\docker\hello-world-python-flask)</vt:lpstr>
      <vt:lpstr>Dockerfile</vt:lpstr>
      <vt:lpstr>requirements.txt</vt:lpstr>
      <vt:lpstr>Build image</vt:lpstr>
      <vt:lpstr>Execute</vt:lpstr>
      <vt:lpstr>Java Application with User Input</vt:lpstr>
      <vt:lpstr>Create PrimeNumber.java (C:\lectures\CDAC\Cloud\docker\javainputdocker)</vt:lpstr>
      <vt:lpstr>Dockerfile (C:\lectures\CDAC\Cloud\docker\javainputdocker)</vt:lpstr>
      <vt:lpstr>Build image and run</vt:lpstr>
      <vt:lpstr>Interactive Terminal</vt:lpstr>
      <vt:lpstr>Interactive Terminal</vt:lpstr>
      <vt:lpstr>Interactive Terminal</vt:lpstr>
      <vt:lpstr>Difference between -it and exec -it </vt:lpstr>
      <vt:lpstr>Running Tomcat using an Interactive Terminal</vt:lpstr>
      <vt:lpstr>Steps</vt:lpstr>
      <vt:lpstr>Assignment</vt:lpstr>
      <vt:lpstr>Solution</vt:lpstr>
      <vt:lpstr>Pushing a Local Image to Docker Hub</vt:lpstr>
      <vt:lpstr>Login to Docker Repository</vt:lpstr>
      <vt:lpstr>Build a New Image (Or Use an Existing One, if Already Built)</vt:lpstr>
      <vt:lpstr>Tag and Push the Image</vt:lpstr>
      <vt:lpstr>Verify on the Docker Hub Site </vt:lpstr>
      <vt:lpstr>Assignment</vt:lpstr>
      <vt:lpstr>Docker export and import Commands</vt:lpstr>
      <vt:lpstr>Exporting a Docker Container </vt:lpstr>
      <vt:lpstr>Importing a Docker Container on the Target Machine</vt:lpstr>
      <vt:lpstr>Docker Networking</vt:lpstr>
      <vt:lpstr>Docker Networking Hands-on</vt:lpstr>
      <vt:lpstr>Docker Networking Hands-on</vt:lpstr>
      <vt:lpstr>Docker Networking Hands-on</vt:lpstr>
      <vt:lpstr>Docker Networking Hands-on</vt:lpstr>
      <vt:lpstr>Docker Networking Hands-on</vt:lpstr>
      <vt:lpstr>Docker Networking Hands-on</vt:lpstr>
      <vt:lpstr>Docker Networking Hands-on</vt:lpstr>
      <vt:lpstr>Docker Networking Hands-on</vt:lpstr>
      <vt:lpstr>Docker Networking Hands-on</vt:lpstr>
      <vt:lpstr>Docker Networking Hands-on</vt:lpstr>
      <vt:lpstr>Docker Networking Hands-on</vt:lpstr>
      <vt:lpstr>Docker Networking Hands-on</vt:lpstr>
      <vt:lpstr>PHP and MySQL using Docker Network</vt:lpstr>
      <vt:lpstr>PHP and MySQL</vt:lpstr>
      <vt:lpstr>Assignment</vt:lpstr>
      <vt:lpstr>Docker Networking Example</vt:lpstr>
      <vt:lpstr>Docker Networking Example</vt:lpstr>
      <vt:lpstr>Stopping and Restarting Containers</vt:lpstr>
      <vt:lpstr>Removing Containers</vt:lpstr>
      <vt:lpstr>Persisting Data</vt:lpstr>
      <vt:lpstr>Container Characteristics</vt:lpstr>
      <vt:lpstr>Modifying Index/Home Page of nginx</vt:lpstr>
      <vt:lpstr>Modifying Index/Home Page of nginx</vt:lpstr>
      <vt:lpstr>Persisting Data using Docker Volumes</vt:lpstr>
      <vt:lpstr>Persisting Data using Docker Volumes</vt:lpstr>
      <vt:lpstr>Docker Compose</vt:lpstr>
      <vt:lpstr>What is Docker Compose?</vt:lpstr>
      <vt:lpstr>Steps for using Docker Compose</vt:lpstr>
      <vt:lpstr>Installation</vt:lpstr>
      <vt:lpstr>Using Docker Compose</vt:lpstr>
      <vt:lpstr>C:\lectures\CDAC\Cloud\docker\docker_compose_tomcat.yaml</vt:lpstr>
      <vt:lpstr>Executing using Docker Compose</vt:lpstr>
      <vt:lpstr>Java “Hello World” using Docker Compose</vt:lpstr>
      <vt:lpstr>HelloWorld.java</vt:lpstr>
      <vt:lpstr>Dockerfile</vt:lpstr>
      <vt:lpstr>docker-compose.yaml</vt:lpstr>
      <vt:lpstr>Test</vt:lpstr>
      <vt:lpstr>C:\lectures\CDAC\Cloud\docker\docker_compose_tomcat_terminal.yaml</vt:lpstr>
      <vt:lpstr>C:\lectures\CDAC\Cloud\docker\docker_compose_mysql.yaml</vt:lpstr>
      <vt:lpstr>C:\lectures\CDAC\Cloud\docker\docker_compose_tomcat_mysql.yaml</vt:lpstr>
      <vt:lpstr>Python Flask and Docker Using Docker Compose (YAML)</vt:lpstr>
      <vt:lpstr>Create a New Application from Scratch</vt:lpstr>
      <vt:lpstr>main.py (c:\code\flask-docker-composer-app)</vt:lpstr>
      <vt:lpstr>docker-compose.yml</vt:lpstr>
      <vt:lpstr>Dockerfile</vt:lpstr>
      <vt:lpstr>requirements.txt</vt:lpstr>
      <vt:lpstr>Compose and Run</vt:lpstr>
      <vt:lpstr>Test</vt:lpstr>
      <vt:lpstr>Tomcat-MySQL using Docker Compose</vt:lpstr>
      <vt:lpstr>Tomcat-MySQL using Docker Compose</vt:lpstr>
      <vt:lpstr>Dockerfile</vt:lpstr>
      <vt:lpstr>Build and Run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Services and Security</dc:title>
  <dc:creator>Atul Kahate</dc:creator>
  <cp:lastModifiedBy>mohammad kashif siddiqui</cp:lastModifiedBy>
  <cp:revision>144</cp:revision>
  <dcterms:created xsi:type="dcterms:W3CDTF">2022-05-10T12:41:04Z</dcterms:created>
  <dcterms:modified xsi:type="dcterms:W3CDTF">2025-05-25T08:10:27Z</dcterms:modified>
</cp:coreProperties>
</file>