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64" r:id="rId3"/>
    <p:sldId id="284" r:id="rId4"/>
    <p:sldId id="289" r:id="rId5"/>
    <p:sldId id="293" r:id="rId6"/>
    <p:sldId id="288" r:id="rId7"/>
    <p:sldId id="287" r:id="rId8"/>
    <p:sldId id="290" r:id="rId9"/>
    <p:sldId id="285" r:id="rId10"/>
    <p:sldId id="291" r:id="rId11"/>
    <p:sldId id="296" r:id="rId12"/>
    <p:sldId id="292" r:id="rId13"/>
    <p:sldId id="299" r:id="rId14"/>
    <p:sldId id="300" r:id="rId15"/>
    <p:sldId id="297" r:id="rId16"/>
    <p:sldId id="294" r:id="rId17"/>
    <p:sldId id="295" r:id="rId18"/>
    <p:sldId id="29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 snapToGrid="0" showGuides="1"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262DF-6302-41AF-8747-4096B1FEEA26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37EE-DB5D-476F-8A6C-DFD0C682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94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D37EE-DB5D-476F-8A6C-DFD0C6824B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Lecture Note 03.5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ABB2E-A8B7-8862-3C7C-F185B45A3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75" y="2654928"/>
            <a:ext cx="4309450" cy="32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12CA-F1B1-7D6A-973C-AEE05BD8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Quadratic Programming (SQP)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6F38-3495-B6C0-43BF-114B9DB8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Iterative</a:t>
            </a:r>
          </a:p>
          <a:p>
            <a:r>
              <a:rPr lang="en-US" dirty="0"/>
              <a:t>Non-linear </a:t>
            </a:r>
          </a:p>
          <a:p>
            <a:r>
              <a:rPr lang="en-US" dirty="0"/>
              <a:t>Gradient-based</a:t>
            </a:r>
          </a:p>
          <a:p>
            <a:r>
              <a:rPr lang="en-US" dirty="0"/>
              <a:t>Constrained (Can use it for unconstrained optimization by giving zero constraints.)</a:t>
            </a:r>
          </a:p>
          <a:p>
            <a:endParaRPr lang="en-US" dirty="0"/>
          </a:p>
          <a:p>
            <a:r>
              <a:rPr lang="en-US" dirty="0"/>
              <a:t>What if we do not know the gradient? - The optimizer numerically calculates the gradient.</a:t>
            </a:r>
          </a:p>
        </p:txBody>
      </p:sp>
    </p:spTree>
    <p:extLst>
      <p:ext uri="{BB962C8B-B14F-4D97-AF65-F5344CB8AC3E}">
        <p14:creationId xmlns:p14="http://schemas.microsoft.com/office/powerpoint/2010/main" val="207472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2B62-775A-59CA-5201-D1F9BB90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SOLNP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9359-C9A2-6CD4-0907-AD14EB91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SOLNP: Open-Source SQP Library</a:t>
            </a:r>
          </a:p>
          <a:p>
            <a:r>
              <a:rPr lang="en-US" dirty="0"/>
              <a:t>CD to your 24783 directory and run the following commands: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git clone https://github.com/KristerSJakobsson/solnp</a:t>
            </a:r>
            <a:br>
              <a:rPr lang="en-US" sz="2000" dirty="0"/>
            </a:br>
            <a:r>
              <a:rPr lang="en-US" sz="2000" dirty="0"/>
              <a:t>	cd </a:t>
            </a:r>
            <a:r>
              <a:rPr lang="en-US" sz="2000" dirty="0" err="1"/>
              <a:t>solnp</a:t>
            </a:r>
            <a:r>
              <a:rPr lang="en-US" sz="2000" dirty="0"/>
              <a:t>/library</a:t>
            </a:r>
            <a:br>
              <a:rPr lang="en-US" sz="2000" dirty="0"/>
            </a:br>
            <a:r>
              <a:rPr lang="en-US" sz="2000" dirty="0"/>
              <a:t>	git clone https://github.com/davisking/dlib</a:t>
            </a:r>
            <a:endParaRPr lang="en-US" dirty="0"/>
          </a:p>
          <a:p>
            <a:r>
              <a:rPr lang="en-US" dirty="0"/>
              <a:t>In CMakeLists.txt, add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 err="1"/>
              <a:t>add_subdirectory</a:t>
            </a:r>
            <a:r>
              <a:rPr lang="en-US" sz="2000" dirty="0"/>
              <a:t>(../../</a:t>
            </a:r>
            <a:r>
              <a:rPr lang="en-US" sz="2000" dirty="0" err="1"/>
              <a:t>solnp</a:t>
            </a:r>
            <a:r>
              <a:rPr lang="en-US" sz="2000" dirty="0"/>
              <a:t> </a:t>
            </a:r>
            <a:r>
              <a:rPr lang="en-US" sz="2000" dirty="0" err="1"/>
              <a:t>solnp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include_directories</a:t>
            </a:r>
            <a:r>
              <a:rPr lang="en-US" sz="2000" dirty="0"/>
              <a:t>(../../</a:t>
            </a:r>
            <a:r>
              <a:rPr lang="en-US" sz="2000" dirty="0" err="1"/>
              <a:t>solnp</a:t>
            </a:r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)</a:t>
            </a:r>
            <a:endParaRPr lang="en-US" sz="2800" dirty="0"/>
          </a:p>
          <a:p>
            <a:r>
              <a:rPr lang="en-US" dirty="0"/>
              <a:t>The relative path (../..) should be changed depending on where </a:t>
            </a:r>
            <a:r>
              <a:rPr lang="en-US" dirty="0" err="1"/>
              <a:t>solnp</a:t>
            </a:r>
            <a:r>
              <a:rPr lang="en-US" dirty="0"/>
              <a:t> is installed relative to your CMakeLists.txt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7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8FC8-FC49-A547-535F-9722472A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8925-9FEE-FCBA-B8FF-0F8BD9BA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y=(x-3)</a:t>
            </a:r>
            <a:r>
              <a:rPr lang="en-US" baseline="30000" dirty="0"/>
              <a:t>2</a:t>
            </a:r>
            <a:r>
              <a:rPr lang="en-US" dirty="0"/>
              <a:t>+(y-2)</a:t>
            </a:r>
            <a:r>
              <a:rPr lang="en-US" baseline="30000" dirty="0"/>
              <a:t>2</a:t>
            </a:r>
            <a:r>
              <a:rPr lang="en-US" dirty="0"/>
              <a:t>+1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60812-7854-E6A4-4B8E-57CF155EA116}"/>
              </a:ext>
            </a:extLst>
          </p:cNvPr>
          <p:cNvSpPr txBox="1"/>
          <p:nvPr/>
        </p:nvSpPr>
        <p:spPr>
          <a:xfrm>
            <a:off x="1195058" y="1631137"/>
            <a:ext cx="5955476" cy="5216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#include "solnp.hpp"</a:t>
            </a:r>
          </a:p>
          <a:p>
            <a:r>
              <a:rPr lang="en-US" sz="9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Return value is a 1x1 matrix.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// Input parameter is Nx1 matrix, where N is the number of parameters.</a:t>
            </a:r>
          </a:p>
          <a:p>
            <a:r>
              <a:rPr lang="en-US" sz="900" dirty="0" err="1">
                <a:latin typeface="Consolas" panose="020B0609020204030204" pitchFamily="49" charset="0"/>
              </a:rPr>
              <a:t>dlib</a:t>
            </a:r>
            <a:r>
              <a:rPr lang="en-US" sz="900" dirty="0">
                <a:latin typeface="Consolas" panose="020B0609020204030204" pitchFamily="49" charset="0"/>
              </a:rPr>
              <a:t>::matrix&lt;double, 1, 1&gt; </a:t>
            </a:r>
            <a:r>
              <a:rPr lang="en-US" sz="900" dirty="0" err="1">
                <a:latin typeface="Consolas" panose="020B0609020204030204" pitchFamily="49" charset="0"/>
              </a:rPr>
              <a:t>objective_function</a:t>
            </a:r>
            <a:r>
              <a:rPr lang="en-US" sz="900" dirty="0">
                <a:latin typeface="Consolas" panose="020B0609020204030204" pitchFamily="49" charset="0"/>
              </a:rPr>
              <a:t>(const </a:t>
            </a:r>
            <a:r>
              <a:rPr lang="en-US" sz="900" dirty="0" err="1">
                <a:latin typeface="Consolas" panose="020B0609020204030204" pitchFamily="49" charset="0"/>
              </a:rPr>
              <a:t>dlib</a:t>
            </a:r>
            <a:r>
              <a:rPr lang="en-US" sz="900" dirty="0">
                <a:latin typeface="Consolas" panose="020B0609020204030204" pitchFamily="49" charset="0"/>
              </a:rPr>
              <a:t>::matrix&lt;double, 2, 1&gt; &amp;m)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double x=m(0);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double y=m(1);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dlib</a:t>
            </a:r>
            <a:r>
              <a:rPr lang="en-US" sz="900" dirty="0">
                <a:latin typeface="Consolas" panose="020B0609020204030204" pitchFamily="49" charset="0"/>
              </a:rPr>
              <a:t>::matrix&lt;double,1,1&gt; res;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res(0)=(x-3.0)*(x-3.0)+(y-2.0)*(y-2.0)+1.0;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return res;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int main(void)</a:t>
            </a: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// 2 parameters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// 3 values for each parameter, initial value, minimum, maximum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dlib</a:t>
            </a:r>
            <a:r>
              <a:rPr lang="en-US" sz="900" dirty="0">
                <a:latin typeface="Consolas" panose="020B0609020204030204" pitchFamily="49" charset="0"/>
              </a:rPr>
              <a:t>::matrix&lt;double, 2, 3&gt; </a:t>
            </a:r>
            <a:r>
              <a:rPr lang="en-US" sz="900" dirty="0" err="1">
                <a:latin typeface="Consolas" panose="020B0609020204030204" pitchFamily="49" charset="0"/>
              </a:rPr>
              <a:t>parameter_data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// Weird syntax that destroys the beauty of C++, but that's what they like.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parameter_data</a:t>
            </a:r>
            <a:r>
              <a:rPr lang="en-US" sz="900" dirty="0">
                <a:latin typeface="Consolas" panose="020B0609020204030204" pitchFamily="49" charset="0"/>
              </a:rPr>
              <a:t>=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0, -10.0,10.0,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0, -10.0,10.0;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cppsolnp</a:t>
            </a:r>
            <a:r>
              <a:rPr lang="en-US" sz="900" dirty="0">
                <a:latin typeface="Consolas" panose="020B0609020204030204" pitchFamily="49" charset="0"/>
              </a:rPr>
              <a:t>::</a:t>
            </a:r>
            <a:r>
              <a:rPr lang="en-US" sz="900" dirty="0" err="1">
                <a:latin typeface="Consolas" panose="020B0609020204030204" pitchFamily="49" charset="0"/>
              </a:rPr>
              <a:t>SolveResult</a:t>
            </a:r>
            <a:r>
              <a:rPr lang="en-US" sz="900" dirty="0">
                <a:latin typeface="Consolas" panose="020B0609020204030204" pitchFamily="49" charset="0"/>
              </a:rPr>
              <a:t> calculate = </a:t>
            </a:r>
            <a:r>
              <a:rPr lang="en-US" sz="900" dirty="0" err="1">
                <a:latin typeface="Consolas" panose="020B0609020204030204" pitchFamily="49" charset="0"/>
              </a:rPr>
              <a:t>cppsolnp</a:t>
            </a:r>
            <a:r>
              <a:rPr lang="en-US" sz="900" dirty="0">
                <a:latin typeface="Consolas" panose="020B0609020204030204" pitchFamily="49" charset="0"/>
              </a:rPr>
              <a:t>::</a:t>
            </a:r>
            <a:r>
              <a:rPr lang="en-US" sz="900" dirty="0" err="1">
                <a:latin typeface="Consolas" panose="020B0609020204030204" pitchFamily="49" charset="0"/>
              </a:rPr>
              <a:t>solnp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objective_function</a:t>
            </a:r>
            <a:r>
              <a:rPr lang="en-US" sz="900" dirty="0">
                <a:latin typeface="Consolas" panose="020B0609020204030204" pitchFamily="49" charset="0"/>
              </a:rPr>
              <a:t>, </a:t>
            </a:r>
            <a:r>
              <a:rPr lang="en-US" sz="900" dirty="0" err="1">
                <a:latin typeface="Consolas" panose="020B0609020204030204" pitchFamily="49" charset="0"/>
              </a:rPr>
              <a:t>parameter_data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double x=</a:t>
            </a:r>
            <a:r>
              <a:rPr lang="en-US" sz="900" dirty="0" err="1">
                <a:latin typeface="Consolas" panose="020B0609020204030204" pitchFamily="49" charset="0"/>
              </a:rPr>
              <a:t>calculate.optimum</a:t>
            </a:r>
            <a:r>
              <a:rPr lang="en-US" sz="900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double y=</a:t>
            </a:r>
            <a:r>
              <a:rPr lang="en-US" sz="900" dirty="0" err="1">
                <a:latin typeface="Consolas" panose="020B0609020204030204" pitchFamily="49" charset="0"/>
              </a:rPr>
              <a:t>calculate.optimum</a:t>
            </a:r>
            <a:r>
              <a:rPr lang="en-US" sz="9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double minimum=</a:t>
            </a:r>
            <a:r>
              <a:rPr lang="en-US" sz="900" dirty="0" err="1">
                <a:latin typeface="Consolas" panose="020B0609020204030204" pitchFamily="49" charset="0"/>
              </a:rPr>
              <a:t>calculate.solve_value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std::</a:t>
            </a:r>
            <a:r>
              <a:rPr lang="en-US" sz="900" dirty="0" err="1">
                <a:latin typeface="Consolas" panose="020B0609020204030204" pitchFamily="49" charset="0"/>
              </a:rPr>
              <a:t>cout</a:t>
            </a:r>
            <a:r>
              <a:rPr lang="en-US" sz="900" dirty="0">
                <a:latin typeface="Consolas" panose="020B0609020204030204" pitchFamily="49" charset="0"/>
              </a:rPr>
              <a:t> &lt;&lt; x &lt;&lt; " " &lt;&lt; y &lt;&lt; " " &lt;&lt; minimum &lt;&lt; "\n";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9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596D-46FA-F7BA-8419-3351246F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SOLNP Objective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08ECB-2356-89F5-7A1C-97E56C2E519A}"/>
              </a:ext>
            </a:extLst>
          </p:cNvPr>
          <p:cNvSpPr txBox="1"/>
          <p:nvPr/>
        </p:nvSpPr>
        <p:spPr>
          <a:xfrm>
            <a:off x="457200" y="1975168"/>
            <a:ext cx="83343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// Return value is a 1x1 matrix.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Input parameter is Nx1 matrix, where N is the number of parameters.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dlib</a:t>
            </a:r>
            <a:r>
              <a:rPr lang="en-US" sz="1400" dirty="0">
                <a:latin typeface="Consolas" panose="020B0609020204030204" pitchFamily="49" charset="0"/>
              </a:rPr>
              <a:t>::matrix&lt;double, 1, 1&gt; </a:t>
            </a:r>
            <a:r>
              <a:rPr lang="en-US" sz="1400" dirty="0" err="1">
                <a:latin typeface="Consolas" panose="020B0609020204030204" pitchFamily="49" charset="0"/>
              </a:rPr>
              <a:t>objective_function</a:t>
            </a:r>
            <a:r>
              <a:rPr lang="en-US" sz="1400" dirty="0">
                <a:latin typeface="Consolas" panose="020B0609020204030204" pitchFamily="49" charset="0"/>
              </a:rPr>
              <a:t>(const </a:t>
            </a:r>
            <a:r>
              <a:rPr lang="en-US" sz="1400" dirty="0" err="1">
                <a:latin typeface="Consolas" panose="020B0609020204030204" pitchFamily="49" charset="0"/>
              </a:rPr>
              <a:t>dlib</a:t>
            </a:r>
            <a:r>
              <a:rPr lang="en-US" sz="1400" dirty="0">
                <a:latin typeface="Consolas" panose="020B0609020204030204" pitchFamily="49" charset="0"/>
              </a:rPr>
              <a:t>::matrix&lt;double, 2, 1&gt; &amp;m)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double x=m(0);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double y=m(1);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dlib</a:t>
            </a:r>
            <a:r>
              <a:rPr lang="en-US" sz="1400" dirty="0">
                <a:latin typeface="Consolas" panose="020B0609020204030204" pitchFamily="49" charset="0"/>
              </a:rPr>
              <a:t>::matrix&lt;double,1,1&gt; res;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res(0)=(x-3.0)*(x-3.0)+(y-2.0)*(y-2.0)+1.0;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return res;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ECF048-53AD-D298-7D75-337DC4259D04}"/>
              </a:ext>
            </a:extLst>
          </p:cNvPr>
          <p:cNvSpPr/>
          <p:nvPr/>
        </p:nvSpPr>
        <p:spPr>
          <a:xfrm>
            <a:off x="2453489" y="2390115"/>
            <a:ext cx="751438" cy="389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D4E10A-0423-EFEE-34FC-24413127B42F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3094881" y="1740827"/>
            <a:ext cx="390703" cy="70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D5B7654-4239-9935-462E-B157565A56DB}"/>
              </a:ext>
            </a:extLst>
          </p:cNvPr>
          <p:cNvSpPr/>
          <p:nvPr/>
        </p:nvSpPr>
        <p:spPr>
          <a:xfrm>
            <a:off x="7558135" y="2358755"/>
            <a:ext cx="751438" cy="389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2E14B1-788E-9062-4D7B-9BB500D0511A}"/>
              </a:ext>
            </a:extLst>
          </p:cNvPr>
          <p:cNvCxnSpPr>
            <a:cxnSpLocks/>
          </p:cNvCxnSpPr>
          <p:nvPr/>
        </p:nvCxnSpPr>
        <p:spPr>
          <a:xfrm>
            <a:off x="7933854" y="1837853"/>
            <a:ext cx="0" cy="5209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95B8DF-DD13-5A1F-6034-8A120D91E673}"/>
              </a:ext>
            </a:extLst>
          </p:cNvPr>
          <p:cNvSpPr txBox="1"/>
          <p:nvPr/>
        </p:nvSpPr>
        <p:spPr>
          <a:xfrm>
            <a:off x="2453489" y="1458215"/>
            <a:ext cx="2873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 Value is 1x1 matrix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111CC2-CEF1-0C10-2309-A931530489C7}"/>
              </a:ext>
            </a:extLst>
          </p:cNvPr>
          <p:cNvSpPr txBox="1"/>
          <p:nvPr/>
        </p:nvSpPr>
        <p:spPr>
          <a:xfrm>
            <a:off x="7010625" y="144855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parameters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E6162C-F301-AAE7-EE19-C15F5F3EF20E}"/>
              </a:ext>
            </a:extLst>
          </p:cNvPr>
          <p:cNvSpPr/>
          <p:nvPr/>
        </p:nvSpPr>
        <p:spPr>
          <a:xfrm>
            <a:off x="1692998" y="2805062"/>
            <a:ext cx="751438" cy="623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F83083-AA0F-7BF5-7469-B686790493B4}"/>
              </a:ext>
            </a:extLst>
          </p:cNvPr>
          <p:cNvCxnSpPr>
            <a:endCxn id="17" idx="6"/>
          </p:cNvCxnSpPr>
          <p:nvPr/>
        </p:nvCxnSpPr>
        <p:spPr>
          <a:xfrm flipH="1">
            <a:off x="2444436" y="3096285"/>
            <a:ext cx="1765425" cy="207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0208D7-2880-8F14-F704-952ED083DBBF}"/>
              </a:ext>
            </a:extLst>
          </p:cNvPr>
          <p:cNvSpPr txBox="1"/>
          <p:nvPr/>
        </p:nvSpPr>
        <p:spPr>
          <a:xfrm>
            <a:off x="4181277" y="2878360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Two parameters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AED404-4BCC-1A38-EC63-42CB4DB375CF}"/>
              </a:ext>
            </a:extLst>
          </p:cNvPr>
          <p:cNvSpPr/>
          <p:nvPr/>
        </p:nvSpPr>
        <p:spPr>
          <a:xfrm>
            <a:off x="777088" y="3657599"/>
            <a:ext cx="751438" cy="403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94ADF6-F145-B48F-715D-8ABCB58FB0CB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1152807" y="4061240"/>
            <a:ext cx="0" cy="8819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21D9F8-15B1-496F-8EDC-F68FC8003915}"/>
              </a:ext>
            </a:extLst>
          </p:cNvPr>
          <p:cNvSpPr txBox="1"/>
          <p:nvPr/>
        </p:nvSpPr>
        <p:spPr>
          <a:xfrm>
            <a:off x="777088" y="4943192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Objective Function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991C36-9E38-EF98-5B5C-2D469223ACCE}"/>
              </a:ext>
            </a:extLst>
          </p:cNvPr>
          <p:cNvCxnSpPr/>
          <p:nvPr/>
        </p:nvCxnSpPr>
        <p:spPr>
          <a:xfrm flipV="1">
            <a:off x="7451002" y="2652665"/>
            <a:ext cx="1004935" cy="15028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D6936A-4ED5-FD29-F48F-5613277F6F84}"/>
              </a:ext>
            </a:extLst>
          </p:cNvPr>
          <p:cNvSpPr txBox="1"/>
          <p:nvPr/>
        </p:nvSpPr>
        <p:spPr>
          <a:xfrm>
            <a:off x="6038414" y="416006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Given by the optimizer</a:t>
            </a:r>
          </a:p>
        </p:txBody>
      </p:sp>
    </p:spTree>
    <p:extLst>
      <p:ext uri="{BB962C8B-B14F-4D97-AF65-F5344CB8AC3E}">
        <p14:creationId xmlns:p14="http://schemas.microsoft.com/office/powerpoint/2010/main" val="2889437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9A89-F222-DDEE-86F9-A99518ED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SOLNP Initial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206D1-E0B7-7296-E7B3-008C7EEDD439}"/>
              </a:ext>
            </a:extLst>
          </p:cNvPr>
          <p:cNvSpPr txBox="1"/>
          <p:nvPr/>
        </p:nvSpPr>
        <p:spPr>
          <a:xfrm>
            <a:off x="14578" y="1585870"/>
            <a:ext cx="912942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int main(void)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// 2 parameters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// 3 values for each parameter, initial value, minimum, maximum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dlib</a:t>
            </a:r>
            <a:r>
              <a:rPr lang="en-US" sz="1400" dirty="0">
                <a:latin typeface="Consolas" panose="020B0609020204030204" pitchFamily="49" charset="0"/>
              </a:rPr>
              <a:t>::matrix&lt;double, 2, 3&gt; </a:t>
            </a:r>
            <a:r>
              <a:rPr lang="en-US" sz="1400" dirty="0" err="1">
                <a:latin typeface="Consolas" panose="020B0609020204030204" pitchFamily="49" charset="0"/>
              </a:rPr>
              <a:t>parameter_data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// Weird syntax that destroys the beauty of C++, but that's what they like.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parameter_data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0, -10.0,10.0,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0, -10.0,10.0;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cppsolnp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SolveResult</a:t>
            </a:r>
            <a:r>
              <a:rPr lang="en-US" sz="1400" dirty="0">
                <a:latin typeface="Consolas" panose="020B0609020204030204" pitchFamily="49" charset="0"/>
              </a:rPr>
              <a:t> calculate = </a:t>
            </a:r>
            <a:r>
              <a:rPr lang="en-US" sz="1400" dirty="0" err="1">
                <a:latin typeface="Consolas" panose="020B0609020204030204" pitchFamily="49" charset="0"/>
              </a:rPr>
              <a:t>cppsolnp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solnp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objective_function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parameter_data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double x=</a:t>
            </a:r>
            <a:r>
              <a:rPr lang="en-US" sz="1400" dirty="0" err="1">
                <a:latin typeface="Consolas" panose="020B0609020204030204" pitchFamily="49" charset="0"/>
              </a:rPr>
              <a:t>calculate.optimum</a:t>
            </a:r>
            <a:r>
              <a:rPr lang="en-US" sz="1400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double y=</a:t>
            </a:r>
            <a:r>
              <a:rPr lang="en-US" sz="1400" dirty="0" err="1">
                <a:latin typeface="Consolas" panose="020B0609020204030204" pitchFamily="49" charset="0"/>
              </a:rPr>
              <a:t>calculate.optimum</a:t>
            </a:r>
            <a:r>
              <a:rPr lang="en-US" sz="14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double minimum=</a:t>
            </a:r>
            <a:r>
              <a:rPr lang="en-US" sz="1400" dirty="0" err="1">
                <a:latin typeface="Consolas" panose="020B0609020204030204" pitchFamily="49" charset="0"/>
              </a:rPr>
              <a:t>calculate.solve_value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std::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 &lt;&lt; " " &lt;&lt; y &lt;&lt; " " &lt;&lt; minimum &lt;&lt; "\n";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4A642F-47C3-CC13-D12F-1A672A6F168B}"/>
              </a:ext>
            </a:extLst>
          </p:cNvPr>
          <p:cNvSpPr/>
          <p:nvPr/>
        </p:nvSpPr>
        <p:spPr>
          <a:xfrm>
            <a:off x="2453489" y="2390115"/>
            <a:ext cx="751438" cy="3892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B755AB-068A-569A-3865-79E01E94828E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3094881" y="1740827"/>
            <a:ext cx="390703" cy="70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6B6379-5124-4867-6AE1-87EBD9231235}"/>
              </a:ext>
            </a:extLst>
          </p:cNvPr>
          <p:cNvSpPr txBox="1"/>
          <p:nvPr/>
        </p:nvSpPr>
        <p:spPr>
          <a:xfrm>
            <a:off x="2018923" y="1433995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parameters, initial guess, minimum, maximum of the search space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5BF96C-8DBC-2821-7BEB-C70DB92E9520}"/>
              </a:ext>
            </a:extLst>
          </p:cNvPr>
          <p:cNvSpPr/>
          <p:nvPr/>
        </p:nvSpPr>
        <p:spPr>
          <a:xfrm>
            <a:off x="270095" y="2904654"/>
            <a:ext cx="2246768" cy="789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90EF7C-DCDD-6A69-E597-A624BE2BB51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2516863" y="3299234"/>
            <a:ext cx="57801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9A7209-C90F-8ED2-17A8-F798901B8502}"/>
              </a:ext>
            </a:extLst>
          </p:cNvPr>
          <p:cNvSpPr txBox="1"/>
          <p:nvPr/>
        </p:nvSpPr>
        <p:spPr>
          <a:xfrm>
            <a:off x="3083409" y="2976068"/>
            <a:ext cx="593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sets of initial guess, minimum and maximum of the search range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3259E9-210D-60BB-6090-0F232C4F8123}"/>
              </a:ext>
            </a:extLst>
          </p:cNvPr>
          <p:cNvCxnSpPr>
            <a:cxnSpLocks/>
          </p:cNvCxnSpPr>
          <p:nvPr/>
        </p:nvCxnSpPr>
        <p:spPr>
          <a:xfrm flipH="1" flipV="1">
            <a:off x="5078994" y="4019739"/>
            <a:ext cx="630830" cy="3734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92022B-8BD6-C737-0AED-8BD1EEBE89A4}"/>
              </a:ext>
            </a:extLst>
          </p:cNvPr>
          <p:cNvSpPr txBox="1"/>
          <p:nvPr/>
        </p:nvSpPr>
        <p:spPr>
          <a:xfrm>
            <a:off x="5709824" y="4293869"/>
            <a:ext cx="221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the optimizer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1755CE-36F3-11DE-6B8D-AD6DD541F44F}"/>
              </a:ext>
            </a:extLst>
          </p:cNvPr>
          <p:cNvSpPr/>
          <p:nvPr/>
        </p:nvSpPr>
        <p:spPr>
          <a:xfrm>
            <a:off x="270095" y="4083954"/>
            <a:ext cx="3885446" cy="928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DC5B7A-38AE-A0AD-6982-0BB2105F80BB}"/>
              </a:ext>
            </a:extLst>
          </p:cNvPr>
          <p:cNvCxnSpPr>
            <a:cxnSpLocks/>
            <a:endCxn id="18" idx="6"/>
          </p:cNvCxnSpPr>
          <p:nvPr/>
        </p:nvCxnSpPr>
        <p:spPr>
          <a:xfrm flipH="1" flipV="1">
            <a:off x="4155541" y="4548267"/>
            <a:ext cx="1190636" cy="1099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943573-86EE-8CD9-7779-5BB2A801C7A6}"/>
              </a:ext>
            </a:extLst>
          </p:cNvPr>
          <p:cNvSpPr txBox="1"/>
          <p:nvPr/>
        </p:nvSpPr>
        <p:spPr>
          <a:xfrm>
            <a:off x="5346177" y="5548286"/>
            <a:ext cx="317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Get what optimizer found.</a:t>
            </a:r>
          </a:p>
        </p:txBody>
      </p:sp>
    </p:spTree>
    <p:extLst>
      <p:ext uri="{BB962C8B-B14F-4D97-AF65-F5344CB8AC3E}">
        <p14:creationId xmlns:p14="http://schemas.microsoft.com/office/powerpoint/2010/main" val="150176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554C2-0B37-8F70-0701-D3D18BF4E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AE09-F085-8087-3C2A-9B1BB4DE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 with Lambda, just for </a:t>
            </a:r>
            <a:r>
              <a:rPr lang="en-US"/>
              <a:t>your 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17D1-A1E8-EB57-D863-6496AD3A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 y=(x-3)</a:t>
            </a:r>
            <a:r>
              <a:rPr lang="en-US" baseline="30000" dirty="0"/>
              <a:t>2</a:t>
            </a:r>
            <a:r>
              <a:rPr lang="en-US" dirty="0"/>
              <a:t>+(y-2)</a:t>
            </a:r>
            <a:r>
              <a:rPr lang="en-US" baseline="30000" dirty="0"/>
              <a:t>2</a:t>
            </a:r>
            <a:r>
              <a:rPr lang="en-US" dirty="0"/>
              <a:t>+1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E1D67-375E-A002-E0DF-2B693D2A6D1E}"/>
              </a:ext>
            </a:extLst>
          </p:cNvPr>
          <p:cNvSpPr txBox="1"/>
          <p:nvPr/>
        </p:nvSpPr>
        <p:spPr>
          <a:xfrm>
            <a:off x="1195058" y="1631137"/>
            <a:ext cx="557075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#include "solnp.hpp"</a:t>
            </a:r>
          </a:p>
          <a:p>
            <a:r>
              <a:rPr lang="en-US" sz="800" dirty="0">
                <a:latin typeface="Consolas" panose="020B0609020204030204" pitchFamily="49" charset="0"/>
              </a:rPr>
              <a:t>#include &lt;iostream&gt;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int main(void)</a:t>
            </a:r>
          </a:p>
          <a:p>
            <a:r>
              <a:rPr lang="en-US" sz="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 2 parameters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 3 values for each parameter, initial value, minimum, maximum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dlib</a:t>
            </a:r>
            <a:r>
              <a:rPr lang="en-US" sz="800" dirty="0">
                <a:latin typeface="Consolas" panose="020B0609020204030204" pitchFamily="49" charset="0"/>
              </a:rPr>
              <a:t>::matrix&lt;double, 2, 3&gt; </a:t>
            </a:r>
            <a:r>
              <a:rPr lang="en-US" sz="800" dirty="0" err="1">
                <a:latin typeface="Consolas" panose="020B0609020204030204" pitchFamily="49" charset="0"/>
              </a:rPr>
              <a:t>parameter_data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// Weird syntax that destroys the beauty of C++, but that's what they like.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parameter_data</a:t>
            </a:r>
            <a:r>
              <a:rPr lang="en-US" sz="800" dirty="0">
                <a:latin typeface="Consolas" panose="020B0609020204030204" pitchFamily="49" charset="0"/>
              </a:rPr>
              <a:t>=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0, -10.0,10.0,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0, -10.0,10.0;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auto </a:t>
            </a:r>
            <a:r>
              <a:rPr lang="en-US" sz="800" dirty="0" err="1">
                <a:latin typeface="Consolas" panose="020B0609020204030204" pitchFamily="49" charset="0"/>
              </a:rPr>
              <a:t>objective_function</a:t>
            </a:r>
            <a:r>
              <a:rPr lang="en-US" sz="800" dirty="0">
                <a:latin typeface="Consolas" panose="020B0609020204030204" pitchFamily="49" charset="0"/>
              </a:rPr>
              <a:t>=[&amp;](const </a:t>
            </a:r>
            <a:r>
              <a:rPr lang="en-US" sz="800" dirty="0" err="1">
                <a:latin typeface="Consolas" panose="020B0609020204030204" pitchFamily="49" charset="0"/>
              </a:rPr>
              <a:t>dlib</a:t>
            </a:r>
            <a:r>
              <a:rPr lang="en-US" sz="800" dirty="0">
                <a:latin typeface="Consolas" panose="020B0609020204030204" pitchFamily="49" charset="0"/>
              </a:rPr>
              <a:t>::matrix&lt;double, 7, 1&gt; &amp;m)-&gt;</a:t>
            </a:r>
            <a:r>
              <a:rPr lang="en-US" sz="800" dirty="0" err="1">
                <a:latin typeface="Consolas" panose="020B0609020204030204" pitchFamily="49" charset="0"/>
              </a:rPr>
              <a:t>dlib</a:t>
            </a:r>
            <a:r>
              <a:rPr lang="en-US" sz="800" dirty="0">
                <a:latin typeface="Consolas" panose="020B0609020204030204" pitchFamily="49" charset="0"/>
              </a:rPr>
              <a:t>::matrix&lt;double, 1, 1&gt;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double x=m(0);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double y=m(1);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latin typeface="Consolas" panose="020B0609020204030204" pitchFamily="49" charset="0"/>
              </a:rPr>
              <a:t>dlib</a:t>
            </a:r>
            <a:r>
              <a:rPr lang="en-US" sz="800" dirty="0">
                <a:latin typeface="Consolas" panose="020B0609020204030204" pitchFamily="49" charset="0"/>
              </a:rPr>
              <a:t>::matrix&lt;double,1,1&gt; res;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    res(0)=(x-3.0)*(x-3.0)+(y-2.0)*(y-2.0)+1.0;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    return res;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};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</a:t>
            </a:r>
            <a:r>
              <a:rPr lang="en-US" sz="800" dirty="0" err="1">
                <a:latin typeface="Consolas" panose="020B0609020204030204" pitchFamily="49" charset="0"/>
              </a:rPr>
              <a:t>cppsolnp</a:t>
            </a:r>
            <a:r>
              <a:rPr lang="en-US" sz="800" dirty="0">
                <a:latin typeface="Consolas" panose="020B0609020204030204" pitchFamily="49" charset="0"/>
              </a:rPr>
              <a:t>::</a:t>
            </a:r>
            <a:r>
              <a:rPr lang="en-US" sz="800" dirty="0" err="1">
                <a:latin typeface="Consolas" panose="020B0609020204030204" pitchFamily="49" charset="0"/>
              </a:rPr>
              <a:t>SolveResult</a:t>
            </a:r>
            <a:r>
              <a:rPr lang="en-US" sz="800" dirty="0">
                <a:latin typeface="Consolas" panose="020B0609020204030204" pitchFamily="49" charset="0"/>
              </a:rPr>
              <a:t> calculate = </a:t>
            </a:r>
            <a:r>
              <a:rPr lang="en-US" sz="800" dirty="0" err="1">
                <a:latin typeface="Consolas" panose="020B0609020204030204" pitchFamily="49" charset="0"/>
              </a:rPr>
              <a:t>cppsolnp</a:t>
            </a:r>
            <a:r>
              <a:rPr lang="en-US" sz="800" dirty="0">
                <a:latin typeface="Consolas" panose="020B0609020204030204" pitchFamily="49" charset="0"/>
              </a:rPr>
              <a:t>::</a:t>
            </a:r>
            <a:r>
              <a:rPr lang="en-US" sz="800" dirty="0" err="1">
                <a:latin typeface="Consolas" panose="020B0609020204030204" pitchFamily="49" charset="0"/>
              </a:rPr>
              <a:t>solnp</a:t>
            </a:r>
            <a:r>
              <a:rPr lang="en-US" sz="800" dirty="0">
                <a:latin typeface="Consolas" panose="020B0609020204030204" pitchFamily="49" charset="0"/>
              </a:rPr>
              <a:t>(</a:t>
            </a:r>
            <a:r>
              <a:rPr lang="en-US" sz="800" dirty="0" err="1">
                <a:latin typeface="Consolas" panose="020B0609020204030204" pitchFamily="49" charset="0"/>
              </a:rPr>
              <a:t>objective_function</a:t>
            </a:r>
            <a:r>
              <a:rPr lang="en-US" sz="800" dirty="0">
                <a:latin typeface="Consolas" panose="020B0609020204030204" pitchFamily="49" charset="0"/>
              </a:rPr>
              <a:t>, </a:t>
            </a:r>
            <a:r>
              <a:rPr lang="en-US" sz="800" dirty="0" err="1">
                <a:latin typeface="Consolas" panose="020B0609020204030204" pitchFamily="49" charset="0"/>
              </a:rPr>
              <a:t>parameter_data</a:t>
            </a:r>
            <a:r>
              <a:rPr lang="en-US" sz="800" dirty="0"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double x=</a:t>
            </a:r>
            <a:r>
              <a:rPr lang="en-US" sz="800" dirty="0" err="1">
                <a:latin typeface="Consolas" panose="020B0609020204030204" pitchFamily="49" charset="0"/>
              </a:rPr>
              <a:t>calculate.optimum</a:t>
            </a:r>
            <a:r>
              <a:rPr lang="en-US" sz="800" dirty="0">
                <a:latin typeface="Consolas" panose="020B0609020204030204" pitchFamily="49" charset="0"/>
              </a:rPr>
              <a:t>(0);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double y=</a:t>
            </a:r>
            <a:r>
              <a:rPr lang="en-US" sz="800" dirty="0" err="1">
                <a:latin typeface="Consolas" panose="020B0609020204030204" pitchFamily="49" charset="0"/>
              </a:rPr>
              <a:t>calculate.optimum</a:t>
            </a:r>
            <a:r>
              <a:rPr lang="en-US" sz="800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  double minimum=</a:t>
            </a:r>
            <a:r>
              <a:rPr lang="en-US" sz="800" dirty="0" err="1">
                <a:latin typeface="Consolas" panose="020B0609020204030204" pitchFamily="49" charset="0"/>
              </a:rPr>
              <a:t>calculate.solve_value</a:t>
            </a:r>
            <a:r>
              <a:rPr lang="en-US" sz="800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std::</a:t>
            </a:r>
            <a:r>
              <a:rPr lang="en-US" sz="800" dirty="0" err="1">
                <a:latin typeface="Consolas" panose="020B0609020204030204" pitchFamily="49" charset="0"/>
              </a:rPr>
              <a:t>cout</a:t>
            </a:r>
            <a:r>
              <a:rPr lang="en-US" sz="800" dirty="0">
                <a:latin typeface="Consolas" panose="020B0609020204030204" pitchFamily="49" charset="0"/>
              </a:rPr>
              <a:t> &lt;&lt; x &lt;&lt; " " &lt;&lt; y &lt;&lt; " " &lt;&lt; minimum &lt;&lt; "\n";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800" dirty="0">
                <a:latin typeface="Consolas" panose="020B0609020204030204" pitchFamily="49" charset="0"/>
              </a:rPr>
              <a:t>}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3D2E-5FFE-7CFF-672D-9AC3AC57109C}"/>
              </a:ext>
            </a:extLst>
          </p:cNvPr>
          <p:cNvSpPr txBox="1"/>
          <p:nvPr/>
        </p:nvSpPr>
        <p:spPr>
          <a:xfrm>
            <a:off x="556788" y="5970786"/>
            <a:ext cx="786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Don't worry about lambda at this time.  We will cover it later in the semester.</a:t>
            </a:r>
          </a:p>
        </p:txBody>
      </p:sp>
    </p:spTree>
    <p:extLst>
      <p:ext uri="{BB962C8B-B14F-4D97-AF65-F5344CB8AC3E}">
        <p14:creationId xmlns:p14="http://schemas.microsoft.com/office/powerpoint/2010/main" val="661181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2090-9F54-81D7-D3D1-180E2C52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E9E1-1A0F-795A-864C-4A4E1234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We know that it can be analytically solved, which is more efficient.</a:t>
            </a:r>
          </a:p>
          <a:p>
            <a:pPr lvl="1"/>
            <a:r>
              <a:rPr lang="en-US" dirty="0"/>
              <a:t>Just as an example, it can be formulated as a numerical-optimization problem.</a:t>
            </a:r>
          </a:p>
        </p:txBody>
      </p:sp>
    </p:spTree>
    <p:extLst>
      <p:ext uri="{BB962C8B-B14F-4D97-AF65-F5344CB8AC3E}">
        <p14:creationId xmlns:p14="http://schemas.microsoft.com/office/powerpoint/2010/main" val="3477541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D7A5-DB44-E13D-ED7B-121591D8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Not-So-Toy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937E-41B0-ECC4-290F-5608E7A0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Fitting a Bezier Curve</a:t>
            </a:r>
          </a:p>
          <a:p>
            <a:pPr lvl="1"/>
            <a:r>
              <a:rPr lang="en-US" dirty="0"/>
              <a:t>The user draws a stroke, and then the program finds Bezier control points.</a:t>
            </a:r>
          </a:p>
          <a:p>
            <a:pPr lvl="1"/>
            <a:r>
              <a:rPr lang="en-US" dirty="0"/>
              <a:t>What is the reasonable cost function?</a:t>
            </a:r>
          </a:p>
          <a:p>
            <a:pPr lvl="1"/>
            <a:r>
              <a:rPr lang="en-US" dirty="0"/>
              <a:t>What is the reasonable initial guess?</a:t>
            </a:r>
          </a:p>
        </p:txBody>
      </p:sp>
    </p:spTree>
    <p:extLst>
      <p:ext uri="{BB962C8B-B14F-4D97-AF65-F5344CB8AC3E}">
        <p14:creationId xmlns:p14="http://schemas.microsoft.com/office/powerpoint/2010/main" val="386011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9A9C-502B-365B-639D-0A0AF8A5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Easy Way to Remember Bezier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96DF-5451-976D-BD80-210C65A2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Cubic Bezier:  p=B(c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,c</a:t>
            </a:r>
            <a:r>
              <a:rPr lang="en-US" baseline="-25000" dirty="0"/>
              <a:t>3</a:t>
            </a:r>
            <a:r>
              <a:rPr lang="en-US" dirty="0"/>
              <a:t>,c</a:t>
            </a:r>
            <a:r>
              <a:rPr lang="en-US" baseline="-25000" dirty="0"/>
              <a:t>4</a:t>
            </a:r>
            <a:r>
              <a:rPr lang="en-US" dirty="0"/>
              <a:t>,t) where c</a:t>
            </a:r>
            <a:r>
              <a:rPr lang="en-US" baseline="-25000" dirty="0"/>
              <a:t>i</a:t>
            </a:r>
            <a:r>
              <a:rPr lang="en-US" dirty="0"/>
              <a:t> is a control point, and t is the parameter.</a:t>
            </a:r>
          </a:p>
          <a:p>
            <a:r>
              <a:rPr lang="en-US" dirty="0"/>
              <a:t>Step 1: Interpolate between c</a:t>
            </a:r>
            <a:r>
              <a:rPr lang="en-US" baseline="-25000" dirty="0"/>
              <a:t>1</a:t>
            </a:r>
            <a:r>
              <a:rPr lang="en-US" dirty="0"/>
              <a:t>,c</a:t>
            </a:r>
            <a:r>
              <a:rPr lang="en-US" baseline="-25000" dirty="0"/>
              <a:t>2</a:t>
            </a:r>
            <a:r>
              <a:rPr lang="en-US" dirty="0"/>
              <a:t> and c</a:t>
            </a:r>
            <a:r>
              <a:rPr lang="en-US" baseline="-25000" dirty="0"/>
              <a:t>2</a:t>
            </a:r>
            <a:r>
              <a:rPr lang="en-US" dirty="0"/>
              <a:t>,c</a:t>
            </a:r>
            <a:r>
              <a:rPr lang="en-US" baseline="-25000" dirty="0"/>
              <a:t>3</a:t>
            </a:r>
            <a:r>
              <a:rPr lang="en-US" dirty="0"/>
              <a:t> and c</a:t>
            </a:r>
            <a:r>
              <a:rPr lang="en-US" baseline="-25000" dirty="0"/>
              <a:t>3</a:t>
            </a:r>
            <a:r>
              <a:rPr lang="en-US" dirty="0"/>
              <a:t>,c</a:t>
            </a:r>
            <a:r>
              <a:rPr lang="en-US" baseline="-25000" dirty="0"/>
              <a:t>4</a:t>
            </a:r>
            <a:r>
              <a:rPr lang="en-US" dirty="0"/>
              <a:t> to obtain b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  </a:t>
            </a:r>
            <a:r>
              <a:rPr lang="en-US" dirty="0"/>
              <a:t>.</a:t>
            </a:r>
          </a:p>
          <a:p>
            <a:r>
              <a:rPr lang="en-US" dirty="0"/>
              <a:t>Step 2: Interpolate between b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 and b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 and  to  obtain a</a:t>
            </a:r>
            <a:r>
              <a:rPr lang="en-US" baseline="-25000" dirty="0"/>
              <a:t>2</a:t>
            </a:r>
            <a:r>
              <a:rPr lang="en-US" dirty="0"/>
              <a:t>,a</a:t>
            </a:r>
            <a:r>
              <a:rPr lang="en-US" baseline="-25000" dirty="0"/>
              <a:t>3</a:t>
            </a:r>
            <a:r>
              <a:rPr lang="en-US" dirty="0"/>
              <a:t> .</a:t>
            </a:r>
          </a:p>
          <a:p>
            <a:r>
              <a:rPr lang="en-US" dirty="0"/>
              <a:t>Step 3: Interpolate between b</a:t>
            </a:r>
            <a:r>
              <a:rPr lang="en-US" baseline="-25000" dirty="0"/>
              <a:t>2</a:t>
            </a:r>
            <a:r>
              <a:rPr lang="en-US" dirty="0"/>
              <a:t>,b</a:t>
            </a:r>
            <a:r>
              <a:rPr lang="en-US" baseline="-25000" dirty="0"/>
              <a:t>3</a:t>
            </a:r>
            <a:r>
              <a:rPr lang="en-US" dirty="0"/>
              <a:t> to obtain p.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A60A57D-5608-43B6-3D73-08244F60BF4D}"/>
              </a:ext>
            </a:extLst>
          </p:cNvPr>
          <p:cNvSpPr/>
          <p:nvPr/>
        </p:nvSpPr>
        <p:spPr>
          <a:xfrm>
            <a:off x="579422" y="4390931"/>
            <a:ext cx="2037029" cy="1774479"/>
          </a:xfrm>
          <a:custGeom>
            <a:avLst/>
            <a:gdLst>
              <a:gd name="connsiteX0" fmla="*/ 0 w 2037029"/>
              <a:gd name="connsiteY0" fmla="*/ 1158843 h 1774479"/>
              <a:gd name="connsiteX1" fmla="*/ 869132 w 2037029"/>
              <a:gd name="connsiteY1" fmla="*/ 0 h 1774479"/>
              <a:gd name="connsiteX2" fmla="*/ 1982709 w 2037029"/>
              <a:gd name="connsiteY2" fmla="*/ 289711 h 1774479"/>
              <a:gd name="connsiteX3" fmla="*/ 2037029 w 2037029"/>
              <a:gd name="connsiteY3" fmla="*/ 1774479 h 177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7029" h="1774479">
                <a:moveTo>
                  <a:pt x="0" y="1158843"/>
                </a:moveTo>
                <a:lnTo>
                  <a:pt x="869132" y="0"/>
                </a:lnTo>
                <a:lnTo>
                  <a:pt x="1982709" y="289711"/>
                </a:lnTo>
                <a:lnTo>
                  <a:pt x="2037029" y="177447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1968C-F4F6-3682-A222-38013CF64798}"/>
              </a:ext>
            </a:extLst>
          </p:cNvPr>
          <p:cNvSpPr txBox="1"/>
          <p:nvPr/>
        </p:nvSpPr>
        <p:spPr>
          <a:xfrm>
            <a:off x="325790" y="548013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DD08B-D55B-5B94-8982-3AE113EF5A53}"/>
              </a:ext>
            </a:extLst>
          </p:cNvPr>
          <p:cNvSpPr txBox="1"/>
          <p:nvPr/>
        </p:nvSpPr>
        <p:spPr>
          <a:xfrm>
            <a:off x="1196916" y="40215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DCD52-F406-43CF-33BA-0EAAAF755BFB}"/>
              </a:ext>
            </a:extLst>
          </p:cNvPr>
          <p:cNvSpPr txBox="1"/>
          <p:nvPr/>
        </p:nvSpPr>
        <p:spPr>
          <a:xfrm>
            <a:off x="2546152" y="440960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749D2-4CC3-1713-515D-34ECB843DA63}"/>
              </a:ext>
            </a:extLst>
          </p:cNvPr>
          <p:cNvSpPr txBox="1"/>
          <p:nvPr/>
        </p:nvSpPr>
        <p:spPr>
          <a:xfrm>
            <a:off x="2591419" y="59807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11E4E-E08B-6F63-D859-9B0B37A888B2}"/>
              </a:ext>
            </a:extLst>
          </p:cNvPr>
          <p:cNvSpPr txBox="1"/>
          <p:nvPr/>
        </p:nvSpPr>
        <p:spPr>
          <a:xfrm rot="18299040">
            <a:off x="325531" y="48905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: 1-t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2B955B-8DAB-BD77-0CFE-E65456087481}"/>
              </a:ext>
            </a:extLst>
          </p:cNvPr>
          <p:cNvSpPr/>
          <p:nvPr/>
        </p:nvSpPr>
        <p:spPr>
          <a:xfrm>
            <a:off x="728938" y="5203429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A2B4A5-E0F1-90AB-9933-EA1F18FE62F8}"/>
              </a:ext>
            </a:extLst>
          </p:cNvPr>
          <p:cNvSpPr/>
          <p:nvPr/>
        </p:nvSpPr>
        <p:spPr>
          <a:xfrm>
            <a:off x="1647664" y="4390931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DA08B5-6953-3257-E29F-D040CFB6A8D7}"/>
              </a:ext>
            </a:extLst>
          </p:cNvPr>
          <p:cNvSpPr/>
          <p:nvPr/>
        </p:nvSpPr>
        <p:spPr>
          <a:xfrm>
            <a:off x="2507609" y="4916429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B44C3-89D9-9E7A-05AA-4F08CB50215A}"/>
              </a:ext>
            </a:extLst>
          </p:cNvPr>
          <p:cNvSpPr txBox="1"/>
          <p:nvPr/>
        </p:nvSpPr>
        <p:spPr>
          <a:xfrm rot="904262">
            <a:off x="1512032" y="403698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: 1-t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FA1518-96C7-41F1-96EA-701291993369}"/>
              </a:ext>
            </a:extLst>
          </p:cNvPr>
          <p:cNvSpPr txBox="1"/>
          <p:nvPr/>
        </p:nvSpPr>
        <p:spPr>
          <a:xfrm rot="5242652">
            <a:off x="2436920" y="488480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: 1-t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B53A9-0341-F960-05DB-0A011090A786}"/>
              </a:ext>
            </a:extLst>
          </p:cNvPr>
          <p:cNvSpPr txBox="1"/>
          <p:nvPr/>
        </p:nvSpPr>
        <p:spPr>
          <a:xfrm>
            <a:off x="772904" y="521479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2C2567-FAEC-5CF4-28F8-5DBC01B221E0}"/>
              </a:ext>
            </a:extLst>
          </p:cNvPr>
          <p:cNvSpPr txBox="1"/>
          <p:nvPr/>
        </p:nvSpPr>
        <p:spPr>
          <a:xfrm>
            <a:off x="1545582" y="447217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B13D4-F3E9-60B0-CA60-6574981846E4}"/>
              </a:ext>
            </a:extLst>
          </p:cNvPr>
          <p:cNvSpPr txBox="1"/>
          <p:nvPr/>
        </p:nvSpPr>
        <p:spPr>
          <a:xfrm>
            <a:off x="2198810" y="4958527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8605E-7EED-4717-6A89-6081CBEB7DAE}"/>
              </a:ext>
            </a:extLst>
          </p:cNvPr>
          <p:cNvSpPr txBox="1"/>
          <p:nvPr/>
        </p:nvSpPr>
        <p:spPr>
          <a:xfrm rot="18968974">
            <a:off x="3562281" y="494784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: 1-t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5D6770-AB1A-989D-9385-73B7065A733C}"/>
              </a:ext>
            </a:extLst>
          </p:cNvPr>
          <p:cNvSpPr/>
          <p:nvPr/>
        </p:nvSpPr>
        <p:spPr>
          <a:xfrm>
            <a:off x="3701167" y="5451130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EA74B7-B804-D4D7-FD4A-B3B7EDDEC83A}"/>
              </a:ext>
            </a:extLst>
          </p:cNvPr>
          <p:cNvSpPr/>
          <p:nvPr/>
        </p:nvSpPr>
        <p:spPr>
          <a:xfrm>
            <a:off x="4619893" y="4638632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A909EF2-4A52-54D2-76BC-FB67ED944604}"/>
              </a:ext>
            </a:extLst>
          </p:cNvPr>
          <p:cNvSpPr/>
          <p:nvPr/>
        </p:nvSpPr>
        <p:spPr>
          <a:xfrm>
            <a:off x="5479838" y="5164130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94615-CF57-A584-40BD-EC5E1CFF11F8}"/>
              </a:ext>
            </a:extLst>
          </p:cNvPr>
          <p:cNvSpPr txBox="1"/>
          <p:nvPr/>
        </p:nvSpPr>
        <p:spPr>
          <a:xfrm rot="1793733">
            <a:off x="4731818" y="447308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: 1-t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B5A2C2-1705-408E-EC82-D45F059D74B3}"/>
              </a:ext>
            </a:extLst>
          </p:cNvPr>
          <p:cNvSpPr txBox="1"/>
          <p:nvPr/>
        </p:nvSpPr>
        <p:spPr>
          <a:xfrm>
            <a:off x="3533402" y="558110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7EBF43-B19D-1822-769C-99B08B67918F}"/>
              </a:ext>
            </a:extLst>
          </p:cNvPr>
          <p:cNvSpPr txBox="1"/>
          <p:nvPr/>
        </p:nvSpPr>
        <p:spPr>
          <a:xfrm>
            <a:off x="4280055" y="43287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736056-C48E-9759-E4FD-D29AD5CF29AF}"/>
              </a:ext>
            </a:extLst>
          </p:cNvPr>
          <p:cNvSpPr txBox="1"/>
          <p:nvPr/>
        </p:nvSpPr>
        <p:spPr>
          <a:xfrm>
            <a:off x="5471835" y="529553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B74A78-1AD1-B6EE-C454-98A3654C25E2}"/>
              </a:ext>
            </a:extLst>
          </p:cNvPr>
          <p:cNvSpPr/>
          <p:nvPr/>
        </p:nvSpPr>
        <p:spPr>
          <a:xfrm>
            <a:off x="3766267" y="4706169"/>
            <a:ext cx="1792587" cy="805759"/>
          </a:xfrm>
          <a:custGeom>
            <a:avLst/>
            <a:gdLst>
              <a:gd name="connsiteX0" fmla="*/ 0 w 1792587"/>
              <a:gd name="connsiteY0" fmla="*/ 805759 h 805759"/>
              <a:gd name="connsiteX1" fmla="*/ 923454 w 1792587"/>
              <a:gd name="connsiteY1" fmla="*/ 0 h 805759"/>
              <a:gd name="connsiteX2" fmla="*/ 1792587 w 1792587"/>
              <a:gd name="connsiteY2" fmla="*/ 516048 h 80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587" h="805759">
                <a:moveTo>
                  <a:pt x="0" y="805759"/>
                </a:moveTo>
                <a:lnTo>
                  <a:pt x="923454" y="0"/>
                </a:lnTo>
                <a:lnTo>
                  <a:pt x="1792587" y="51604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75011C8-B4E6-D0BC-B0E1-43B748C240F2}"/>
              </a:ext>
            </a:extLst>
          </p:cNvPr>
          <p:cNvSpPr/>
          <p:nvPr/>
        </p:nvSpPr>
        <p:spPr>
          <a:xfrm>
            <a:off x="3936612" y="5251469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D86C2D-9B9A-45E7-3A40-46421A67637B}"/>
              </a:ext>
            </a:extLst>
          </p:cNvPr>
          <p:cNvSpPr/>
          <p:nvPr/>
        </p:nvSpPr>
        <p:spPr>
          <a:xfrm>
            <a:off x="4880170" y="4769772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4FA448-7FD0-EE36-3F65-17DE8A87E454}"/>
              </a:ext>
            </a:extLst>
          </p:cNvPr>
          <p:cNvSpPr/>
          <p:nvPr/>
        </p:nvSpPr>
        <p:spPr>
          <a:xfrm>
            <a:off x="6620218" y="5177392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9EEE647-64B1-6DC9-6024-4FCF78DDF16C}"/>
              </a:ext>
            </a:extLst>
          </p:cNvPr>
          <p:cNvSpPr/>
          <p:nvPr/>
        </p:nvSpPr>
        <p:spPr>
          <a:xfrm>
            <a:off x="7563776" y="4695695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4E49F-EEB5-9459-5DC7-364D2D0541E7}"/>
              </a:ext>
            </a:extLst>
          </p:cNvPr>
          <p:cNvSpPr txBox="1"/>
          <p:nvPr/>
        </p:nvSpPr>
        <p:spPr>
          <a:xfrm>
            <a:off x="3993138" y="526200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4FCCA-A262-5297-F897-207C56D7CA46}"/>
              </a:ext>
            </a:extLst>
          </p:cNvPr>
          <p:cNvSpPr txBox="1"/>
          <p:nvPr/>
        </p:nvSpPr>
        <p:spPr>
          <a:xfrm>
            <a:off x="4724872" y="486051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D32DD6-BCE1-C6A3-487E-706E2E3F2CDB}"/>
              </a:ext>
            </a:extLst>
          </p:cNvPr>
          <p:cNvSpPr txBox="1"/>
          <p:nvPr/>
        </p:nvSpPr>
        <p:spPr>
          <a:xfrm>
            <a:off x="6220093" y="507120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C3EF20-1B3A-3F6A-8638-3AA6BA640B09}"/>
              </a:ext>
            </a:extLst>
          </p:cNvPr>
          <p:cNvSpPr txBox="1"/>
          <p:nvPr/>
        </p:nvSpPr>
        <p:spPr>
          <a:xfrm>
            <a:off x="7663462" y="443482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BABE739-250C-7950-E6B5-1256EB52F7EF}"/>
              </a:ext>
            </a:extLst>
          </p:cNvPr>
          <p:cNvSpPr/>
          <p:nvPr/>
        </p:nvSpPr>
        <p:spPr>
          <a:xfrm>
            <a:off x="6681457" y="4762123"/>
            <a:ext cx="941561" cy="461727"/>
          </a:xfrm>
          <a:custGeom>
            <a:avLst/>
            <a:gdLst>
              <a:gd name="connsiteX0" fmla="*/ 0 w 941561"/>
              <a:gd name="connsiteY0" fmla="*/ 461727 h 461727"/>
              <a:gd name="connsiteX1" fmla="*/ 941561 w 941561"/>
              <a:gd name="connsiteY1" fmla="*/ 0 h 4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1561" h="461727">
                <a:moveTo>
                  <a:pt x="0" y="461727"/>
                </a:moveTo>
                <a:lnTo>
                  <a:pt x="94156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AA7F8E7-85D4-F023-4E5E-711FF8769B71}"/>
              </a:ext>
            </a:extLst>
          </p:cNvPr>
          <p:cNvSpPr/>
          <p:nvPr/>
        </p:nvSpPr>
        <p:spPr>
          <a:xfrm>
            <a:off x="6887246" y="5040850"/>
            <a:ext cx="131408" cy="1314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AF9535-A360-A33D-D472-849523B616FE}"/>
              </a:ext>
            </a:extLst>
          </p:cNvPr>
          <p:cNvSpPr txBox="1"/>
          <p:nvPr/>
        </p:nvSpPr>
        <p:spPr>
          <a:xfrm rot="20090931">
            <a:off x="6561938" y="46694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: 1-t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CD3C7E-E64D-41CA-1B9E-322E0D7BE48B}"/>
              </a:ext>
            </a:extLst>
          </p:cNvPr>
          <p:cNvSpPr txBox="1"/>
          <p:nvPr/>
        </p:nvSpPr>
        <p:spPr>
          <a:xfrm>
            <a:off x="6968992" y="50630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90E17-CA25-2271-108D-034A6F7901CE}"/>
              </a:ext>
            </a:extLst>
          </p:cNvPr>
          <p:cNvSpPr txBox="1"/>
          <p:nvPr/>
        </p:nvSpPr>
        <p:spPr>
          <a:xfrm>
            <a:off x="728938" y="62740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CA0E15-9877-B203-643A-2F7331384166}"/>
              </a:ext>
            </a:extLst>
          </p:cNvPr>
          <p:cNvSpPr txBox="1"/>
          <p:nvPr/>
        </p:nvSpPr>
        <p:spPr>
          <a:xfrm>
            <a:off x="4009865" y="627405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2E36FC-26A3-DC1F-C835-FC861E1D5747}"/>
              </a:ext>
            </a:extLst>
          </p:cNvPr>
          <p:cNvSpPr txBox="1"/>
          <p:nvPr/>
        </p:nvSpPr>
        <p:spPr>
          <a:xfrm>
            <a:off x="6811947" y="626840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367305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Numerical Optimization?</a:t>
            </a:r>
          </a:p>
          <a:p>
            <a:r>
              <a:rPr lang="en-US" dirty="0"/>
              <a:t>Cost Function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Finite-element mesh optimization.</a:t>
            </a:r>
          </a:p>
          <a:p>
            <a:pPr lvl="1"/>
            <a:r>
              <a:rPr lang="en-US" dirty="0"/>
              <a:t>Finding the best controller parameters.</a:t>
            </a:r>
          </a:p>
          <a:p>
            <a:pPr lvl="1"/>
            <a:r>
              <a:rPr lang="en-US" dirty="0"/>
              <a:t>Topology optimization.</a:t>
            </a:r>
          </a:p>
          <a:p>
            <a:pPr lvl="1"/>
            <a:r>
              <a:rPr lang="en-US" dirty="0"/>
              <a:t>Pattern matching.</a:t>
            </a:r>
          </a:p>
          <a:p>
            <a:pPr lvl="1"/>
            <a:r>
              <a:rPr lang="en-US" dirty="0"/>
              <a:t>Neural network training is also an optimization.</a:t>
            </a:r>
          </a:p>
          <a:p>
            <a:r>
              <a:rPr lang="en-US" dirty="0"/>
              <a:t>Types of Optimization Algorithms</a:t>
            </a:r>
          </a:p>
          <a:p>
            <a:r>
              <a:rPr lang="en-US" dirty="0"/>
              <a:t>Sequential Quadratic Programming (SQP)</a:t>
            </a:r>
          </a:p>
          <a:p>
            <a:pPr lvl="1"/>
            <a:r>
              <a:rPr lang="en-US" dirty="0"/>
              <a:t>Setting up </a:t>
            </a:r>
            <a:r>
              <a:rPr lang="en-US" dirty="0" err="1"/>
              <a:t>solsqp</a:t>
            </a:r>
            <a:endParaRPr lang="en-US" dirty="0"/>
          </a:p>
          <a:p>
            <a:pPr lvl="1"/>
            <a:r>
              <a:rPr lang="en-US" dirty="0"/>
              <a:t>Sample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0359-75B6-438B-B940-1A8F126E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Numerical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419C-D032-9438-6534-BCA3C9B7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set of parameters that maximizes or minimizes a cost function.</a:t>
            </a:r>
          </a:p>
          <a:p>
            <a:r>
              <a:rPr lang="en-US" dirty="0"/>
              <a:t>Typically formulated as a minimization problem.  (If you need to maximize, just multiply -1!)</a:t>
            </a:r>
          </a:p>
          <a:p>
            <a:r>
              <a:rPr lang="en-US" dirty="0"/>
              <a:t>Want to minimize the cost or the energy consumption by finding the optimal set of parameters.</a:t>
            </a:r>
          </a:p>
        </p:txBody>
      </p:sp>
    </p:spTree>
    <p:extLst>
      <p:ext uri="{BB962C8B-B14F-4D97-AF65-F5344CB8AC3E}">
        <p14:creationId xmlns:p14="http://schemas.microsoft.com/office/powerpoint/2010/main" val="164603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31AB-B377-E0D3-DB9E-5F0E1194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0D04-152B-0F49-AD3C-5A4BC67C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Flying an airplane from airport A to airport B.</a:t>
            </a:r>
          </a:p>
          <a:p>
            <a:r>
              <a:rPr lang="en-US" dirty="0"/>
              <a:t>Objective:  Minimize time to get to the destination.</a:t>
            </a:r>
          </a:p>
          <a:p>
            <a:r>
              <a:rPr lang="en-US" dirty="0"/>
              <a:t>Parameters are:</a:t>
            </a:r>
          </a:p>
          <a:p>
            <a:pPr lvl="1"/>
            <a:r>
              <a:rPr lang="en-US" dirty="0"/>
              <a:t>Waypoints:  What's the best route that takes the most advantage of the wind?</a:t>
            </a:r>
          </a:p>
          <a:p>
            <a:pPr lvl="1"/>
            <a:r>
              <a:rPr lang="en-US" dirty="0"/>
              <a:t>Altitude:  Airplanes tends to be slow to climb up, but there may be better wind higher up.</a:t>
            </a:r>
          </a:p>
        </p:txBody>
      </p:sp>
    </p:spTree>
    <p:extLst>
      <p:ext uri="{BB962C8B-B14F-4D97-AF65-F5344CB8AC3E}">
        <p14:creationId xmlns:p14="http://schemas.microsoft.com/office/powerpoint/2010/main" val="164021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1EAE-10C7-4485-F956-16BC7B21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CDFB49-4512-C951-3E24-E431CE0A5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Machine learning is an optimization.</a:t>
                </a:r>
              </a:p>
              <a:p>
                <a:r>
                  <a:rPr lang="en-US" dirty="0"/>
                  <a:t>For example, you want to make a function that returns: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f(      )=F4</a:t>
                </a:r>
              </a:p>
              <a:p>
                <a:pPr marL="457200" lvl="1" indent="0">
                  <a:buNone/>
                </a:pPr>
                <a:r>
                  <a:rPr lang="en-US" dirty="0"/>
                  <a:t>f(      )=F14</a:t>
                </a:r>
                <a:br>
                  <a:rPr lang="en-US" dirty="0"/>
                </a:br>
                <a:r>
                  <a:rPr lang="en-US" dirty="0"/>
                  <a:t>f(      )=F15</a:t>
                </a:r>
                <a:br>
                  <a:rPr lang="en-US" dirty="0"/>
                </a:br>
                <a:r>
                  <a:rPr lang="en-US" dirty="0"/>
                  <a:t>f(      )=F16</a:t>
                </a:r>
                <a:br>
                  <a:rPr lang="en-US" dirty="0"/>
                </a:br>
                <a:r>
                  <a:rPr lang="en-US" dirty="0"/>
                  <a:t>f(      )=F18</a:t>
                </a:r>
                <a:br>
                  <a:rPr lang="en-US" dirty="0"/>
                </a:br>
                <a:r>
                  <a:rPr lang="en-US" dirty="0"/>
                  <a:t>f(      )=F22</a:t>
                </a:r>
                <a:br>
                  <a:rPr lang="en-US" dirty="0"/>
                </a:br>
                <a:r>
                  <a:rPr lang="en-US" dirty="0"/>
                  <a:t>And other airplane and IDs.  (In the real setting, returns a probability to be a specific ID.)</a:t>
                </a:r>
              </a:p>
              <a:p>
                <a:r>
                  <a:rPr lang="en-US" dirty="0"/>
                  <a:t>Objective function is:</a:t>
                </a:r>
              </a:p>
              <a:p>
                <a:pPr marL="457200" lvl="1" indent="0">
                  <a:buNone/>
                </a:pPr>
                <a:r>
                  <a:rPr lang="en-US" dirty="0"/>
                  <a:t>error(image)=f(image)-ID</a:t>
                </a:r>
              </a:p>
              <a:p>
                <a:r>
                  <a:rPr lang="en-US" dirty="0"/>
                  <a:t>Optimize the parameters of function f that minimize: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(known set </a:t>
                </a:r>
                <a:r>
                  <a:rPr lang="en-US"/>
                  <a:t>of errors)</a:t>
                </a:r>
                <a:r>
                  <a:rPr lang="en-US" baseline="30000" dirty="0"/>
                  <a:t>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CDFB49-4512-C951-3E24-E431CE0A5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843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B0A5FF7-2328-D740-723A-6E5FBFAB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778" y="3000737"/>
            <a:ext cx="451727" cy="307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20CCB-0416-AEB2-D816-4E0DD8E43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778" y="3632420"/>
            <a:ext cx="451727" cy="28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525ED-D212-0276-2A4D-2F218E2D8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778" y="3323062"/>
            <a:ext cx="433131" cy="294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40646-3196-51F8-0EBB-5C77C7608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566" y="2361037"/>
            <a:ext cx="476150" cy="321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0C3163-98C0-154C-3661-C86B0B9C65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6778" y="2679718"/>
            <a:ext cx="451727" cy="318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1D3C6D-4CA3-3099-559A-953519F292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5410" y="1996255"/>
            <a:ext cx="457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1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C9CD-208D-1586-416F-A34441ED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Optimization?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808E-6E26-DE79-1FC7-23B41155D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problem cannot be analytically nor algorithmically solved.</a:t>
            </a:r>
          </a:p>
          <a:p>
            <a:r>
              <a:rPr lang="en-US" dirty="0"/>
              <a:t>When you have multiple objectives that all cannot be satisfied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187091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1B6D-5CEB-521F-55FC-6DFB60AA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(aka Objective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5519-D124-8FD2-8645-D13FB3EE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that we want to minimize.</a:t>
            </a:r>
          </a:p>
          <a:p>
            <a:r>
              <a:rPr lang="en-US" dirty="0"/>
              <a:t>Can be anything as long as you can numerically calculate.</a:t>
            </a:r>
          </a:p>
          <a:p>
            <a:r>
              <a:rPr lang="en-US" dirty="0"/>
              <a:t>Ideally convex (no local minimum).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78408B-ECE8-F535-A27B-A44C0B989C1E}"/>
              </a:ext>
            </a:extLst>
          </p:cNvPr>
          <p:cNvCxnSpPr/>
          <p:nvPr/>
        </p:nvCxnSpPr>
        <p:spPr>
          <a:xfrm>
            <a:off x="4630848" y="5902859"/>
            <a:ext cx="3956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D6976F-5547-9378-7067-D69CC925B47C}"/>
              </a:ext>
            </a:extLst>
          </p:cNvPr>
          <p:cNvCxnSpPr/>
          <p:nvPr/>
        </p:nvCxnSpPr>
        <p:spPr>
          <a:xfrm flipV="1">
            <a:off x="6088456" y="2879001"/>
            <a:ext cx="0" cy="3639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DED7E5-56E8-4697-0AF2-180B7AA64A27}"/>
              </a:ext>
            </a:extLst>
          </p:cNvPr>
          <p:cNvSpPr/>
          <p:nvPr/>
        </p:nvSpPr>
        <p:spPr>
          <a:xfrm>
            <a:off x="5092574" y="3032910"/>
            <a:ext cx="3594226" cy="2671196"/>
          </a:xfrm>
          <a:custGeom>
            <a:avLst/>
            <a:gdLst>
              <a:gd name="connsiteX0" fmla="*/ 0 w 3594226"/>
              <a:gd name="connsiteY0" fmla="*/ 18107 h 2671196"/>
              <a:gd name="connsiteX1" fmla="*/ 552262 w 3594226"/>
              <a:gd name="connsiteY1" fmla="*/ 2046084 h 2671196"/>
              <a:gd name="connsiteX2" fmla="*/ 1222218 w 3594226"/>
              <a:gd name="connsiteY2" fmla="*/ 2670773 h 2671196"/>
              <a:gd name="connsiteX3" fmla="*/ 2209046 w 3594226"/>
              <a:gd name="connsiteY3" fmla="*/ 2100404 h 2671196"/>
              <a:gd name="connsiteX4" fmla="*/ 3594226 w 3594226"/>
              <a:gd name="connsiteY4" fmla="*/ 0 h 267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26" h="2671196">
                <a:moveTo>
                  <a:pt x="0" y="18107"/>
                </a:moveTo>
                <a:cubicBezTo>
                  <a:pt x="174279" y="811040"/>
                  <a:pt x="348559" y="1603973"/>
                  <a:pt x="552262" y="2046084"/>
                </a:cubicBezTo>
                <a:cubicBezTo>
                  <a:pt x="755965" y="2488195"/>
                  <a:pt x="946087" y="2661720"/>
                  <a:pt x="1222218" y="2670773"/>
                </a:cubicBezTo>
                <a:cubicBezTo>
                  <a:pt x="1498349" y="2679826"/>
                  <a:pt x="1813711" y="2545533"/>
                  <a:pt x="2209046" y="2100404"/>
                </a:cubicBezTo>
                <a:cubicBezTo>
                  <a:pt x="2604381" y="1655275"/>
                  <a:pt x="3099303" y="827637"/>
                  <a:pt x="359422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4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6D5F-6DD5-AC6F-F47B-AC85590A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Minima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AFF6-30BE-3668-2B3A-C296C333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5106154" cy="5059363"/>
          </a:xfrm>
        </p:spPr>
        <p:txBody>
          <a:bodyPr/>
          <a:lstStyle/>
          <a:p>
            <a:r>
              <a:rPr lang="en-US" dirty="0"/>
              <a:t>In practice, the objective function does not that well-behave.</a:t>
            </a:r>
          </a:p>
          <a:p>
            <a:r>
              <a:rPr lang="en-US" u="sng" dirty="0"/>
              <a:t>Only exhaustive search can guarantee the global minimum</a:t>
            </a:r>
            <a:r>
              <a:rPr lang="en-US" dirty="0"/>
              <a:t>.</a:t>
            </a:r>
          </a:p>
          <a:p>
            <a:r>
              <a:rPr lang="en-US" dirty="0"/>
              <a:t>Making a reasonable initial guess is important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CEC09F-5BA2-C9DC-CA28-76555621AD55}"/>
              </a:ext>
            </a:extLst>
          </p:cNvPr>
          <p:cNvCxnSpPr/>
          <p:nvPr/>
        </p:nvCxnSpPr>
        <p:spPr>
          <a:xfrm>
            <a:off x="4934139" y="6156356"/>
            <a:ext cx="39563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163434-6A45-1FE7-58C7-83E726B397FF}"/>
              </a:ext>
            </a:extLst>
          </p:cNvPr>
          <p:cNvCxnSpPr/>
          <p:nvPr/>
        </p:nvCxnSpPr>
        <p:spPr>
          <a:xfrm flipV="1">
            <a:off x="6391747" y="3132498"/>
            <a:ext cx="0" cy="36394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A7BFB3-DA4B-2963-AC4F-1089CAACD8BA}"/>
              </a:ext>
            </a:extLst>
          </p:cNvPr>
          <p:cNvSpPr/>
          <p:nvPr/>
        </p:nvSpPr>
        <p:spPr>
          <a:xfrm>
            <a:off x="4893398" y="3259247"/>
            <a:ext cx="3793402" cy="2453506"/>
          </a:xfrm>
          <a:custGeom>
            <a:avLst/>
            <a:gdLst>
              <a:gd name="connsiteX0" fmla="*/ 0 w 3793402"/>
              <a:gd name="connsiteY0" fmla="*/ 117696 h 2453506"/>
              <a:gd name="connsiteX1" fmla="*/ 443620 w 3793402"/>
              <a:gd name="connsiteY1" fmla="*/ 1330860 h 2453506"/>
              <a:gd name="connsiteX2" fmla="*/ 796705 w 3793402"/>
              <a:gd name="connsiteY2" fmla="*/ 1593410 h 2453506"/>
              <a:gd name="connsiteX3" fmla="*/ 1195057 w 3793402"/>
              <a:gd name="connsiteY3" fmla="*/ 1321806 h 2453506"/>
              <a:gd name="connsiteX4" fmla="*/ 1774479 w 3793402"/>
              <a:gd name="connsiteY4" fmla="*/ 1602464 h 2453506"/>
              <a:gd name="connsiteX5" fmla="*/ 2163778 w 3793402"/>
              <a:gd name="connsiteY5" fmla="*/ 2209046 h 2453506"/>
              <a:gd name="connsiteX6" fmla="*/ 2444436 w 3793402"/>
              <a:gd name="connsiteY6" fmla="*/ 2453490 h 2453506"/>
              <a:gd name="connsiteX7" fmla="*/ 2716040 w 3793402"/>
              <a:gd name="connsiteY7" fmla="*/ 2218100 h 2453506"/>
              <a:gd name="connsiteX8" fmla="*/ 2906162 w 3793402"/>
              <a:gd name="connsiteY8" fmla="*/ 1638678 h 2453506"/>
              <a:gd name="connsiteX9" fmla="*/ 3268301 w 3793402"/>
              <a:gd name="connsiteY9" fmla="*/ 1620571 h 2453506"/>
              <a:gd name="connsiteX10" fmla="*/ 3793402 w 3793402"/>
              <a:gd name="connsiteY10" fmla="*/ 0 h 245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3402" h="2453506">
                <a:moveTo>
                  <a:pt x="0" y="117696"/>
                </a:moveTo>
                <a:cubicBezTo>
                  <a:pt x="155418" y="601302"/>
                  <a:pt x="310836" y="1084908"/>
                  <a:pt x="443620" y="1330860"/>
                </a:cubicBezTo>
                <a:cubicBezTo>
                  <a:pt x="576404" y="1576812"/>
                  <a:pt x="671466" y="1594919"/>
                  <a:pt x="796705" y="1593410"/>
                </a:cubicBezTo>
                <a:cubicBezTo>
                  <a:pt x="921944" y="1591901"/>
                  <a:pt x="1032095" y="1320297"/>
                  <a:pt x="1195057" y="1321806"/>
                </a:cubicBezTo>
                <a:cubicBezTo>
                  <a:pt x="1358019" y="1323315"/>
                  <a:pt x="1613026" y="1454591"/>
                  <a:pt x="1774479" y="1602464"/>
                </a:cubicBezTo>
                <a:cubicBezTo>
                  <a:pt x="1935932" y="1750337"/>
                  <a:pt x="2052119" y="2067208"/>
                  <a:pt x="2163778" y="2209046"/>
                </a:cubicBezTo>
                <a:cubicBezTo>
                  <a:pt x="2275437" y="2350884"/>
                  <a:pt x="2352392" y="2451981"/>
                  <a:pt x="2444436" y="2453490"/>
                </a:cubicBezTo>
                <a:cubicBezTo>
                  <a:pt x="2536480" y="2454999"/>
                  <a:pt x="2639086" y="2353902"/>
                  <a:pt x="2716040" y="2218100"/>
                </a:cubicBezTo>
                <a:cubicBezTo>
                  <a:pt x="2792994" y="2082298"/>
                  <a:pt x="2814119" y="1738266"/>
                  <a:pt x="2906162" y="1638678"/>
                </a:cubicBezTo>
                <a:cubicBezTo>
                  <a:pt x="2998205" y="1539090"/>
                  <a:pt x="3120428" y="1893684"/>
                  <a:pt x="3268301" y="1620571"/>
                </a:cubicBezTo>
                <a:cubicBezTo>
                  <a:pt x="3416174" y="1347458"/>
                  <a:pt x="3604788" y="673729"/>
                  <a:pt x="379340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C1ED7-2DA0-C029-633C-4ECBFF4D3C7A}"/>
              </a:ext>
            </a:extLst>
          </p:cNvPr>
          <p:cNvSpPr txBox="1"/>
          <p:nvPr/>
        </p:nvSpPr>
        <p:spPr>
          <a:xfrm>
            <a:off x="6814821" y="583018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7B9A9-F4B4-592D-4FD1-8099FB6D2ECB}"/>
              </a:ext>
            </a:extLst>
          </p:cNvPr>
          <p:cNvSpPr txBox="1"/>
          <p:nvPr/>
        </p:nvSpPr>
        <p:spPr>
          <a:xfrm>
            <a:off x="6476068" y="260139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minima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32D4D-6D12-6C35-4EE7-47C41CA031DE}"/>
              </a:ext>
            </a:extLst>
          </p:cNvPr>
          <p:cNvCxnSpPr>
            <a:cxnSpLocks/>
            <a:endCxn id="7" idx="6"/>
          </p:cNvCxnSpPr>
          <p:nvPr/>
        </p:nvCxnSpPr>
        <p:spPr>
          <a:xfrm flipH="1" flipV="1">
            <a:off x="7337834" y="5712737"/>
            <a:ext cx="99588" cy="215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F27630-5123-BBB6-0DBB-9C596272A59B}"/>
              </a:ext>
            </a:extLst>
          </p:cNvPr>
          <p:cNvCxnSpPr>
            <a:endCxn id="7" idx="2"/>
          </p:cNvCxnSpPr>
          <p:nvPr/>
        </p:nvCxnSpPr>
        <p:spPr>
          <a:xfrm flipH="1">
            <a:off x="5690103" y="2970725"/>
            <a:ext cx="1222218" cy="1881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6F51D5-451D-F9BB-FC63-F6B0480D8C33}"/>
              </a:ext>
            </a:extLst>
          </p:cNvPr>
          <p:cNvCxnSpPr/>
          <p:nvPr/>
        </p:nvCxnSpPr>
        <p:spPr>
          <a:xfrm>
            <a:off x="7437422" y="2970725"/>
            <a:ext cx="582658" cy="2022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45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C6F0-1B21-3B4A-C13A-02EF63D8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Optimization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FD3F-FA2E-8A70-1EF1-4A472EB8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based vs. Non-gradient based.</a:t>
            </a:r>
          </a:p>
          <a:p>
            <a:pPr lvl="1"/>
            <a:r>
              <a:rPr lang="en-US" dirty="0"/>
              <a:t>Gradient based examples:</a:t>
            </a:r>
          </a:p>
          <a:p>
            <a:pPr lvl="2"/>
            <a:r>
              <a:rPr lang="en-US" dirty="0"/>
              <a:t>Gradient descend</a:t>
            </a:r>
          </a:p>
          <a:p>
            <a:pPr lvl="2"/>
            <a:r>
              <a:rPr lang="en-US" dirty="0"/>
              <a:t>Newton’s method</a:t>
            </a:r>
          </a:p>
          <a:p>
            <a:pPr lvl="2"/>
            <a:r>
              <a:rPr lang="en-US" dirty="0"/>
              <a:t>SQP</a:t>
            </a:r>
          </a:p>
          <a:p>
            <a:pPr lvl="1"/>
            <a:r>
              <a:rPr lang="en-US" dirty="0"/>
              <a:t>Non-gradient based examples:</a:t>
            </a:r>
          </a:p>
          <a:p>
            <a:pPr lvl="2"/>
            <a:r>
              <a:rPr lang="en-US" dirty="0"/>
              <a:t>Exhaustive search</a:t>
            </a:r>
          </a:p>
          <a:p>
            <a:pPr lvl="2"/>
            <a:r>
              <a:rPr lang="en-US" dirty="0"/>
              <a:t>Simulated annealing</a:t>
            </a:r>
          </a:p>
          <a:p>
            <a:pPr lvl="2"/>
            <a:r>
              <a:rPr lang="en-US" dirty="0"/>
              <a:t>Genetic algorithm</a:t>
            </a:r>
          </a:p>
          <a:p>
            <a:r>
              <a:rPr lang="en-US" dirty="0"/>
              <a:t>Iterative vs. Non-Iterative</a:t>
            </a:r>
          </a:p>
          <a:p>
            <a:pPr lvl="1"/>
            <a:r>
              <a:rPr lang="en-US" dirty="0"/>
              <a:t>Non-Iterative: e.g. least </a:t>
            </a:r>
            <a:r>
              <a:rPr lang="en-US"/>
              <a:t>square fitting.</a:t>
            </a:r>
            <a:endParaRPr lang="en-US" dirty="0"/>
          </a:p>
          <a:p>
            <a:r>
              <a:rPr lang="en-US" dirty="0"/>
              <a:t>Constrained vs. Unconstrained</a:t>
            </a:r>
          </a:p>
          <a:p>
            <a:pPr lvl="1"/>
            <a:r>
              <a:rPr lang="en-US" dirty="0"/>
              <a:t>Constrained:  e.g. minimize x</a:t>
            </a:r>
            <a:r>
              <a:rPr lang="en-US" baseline="30000" dirty="0"/>
              <a:t>2</a:t>
            </a:r>
            <a:r>
              <a:rPr lang="en-US" dirty="0"/>
              <a:t>+y</a:t>
            </a:r>
            <a:r>
              <a:rPr lang="en-US" baseline="30000" dirty="0"/>
              <a:t>2</a:t>
            </a:r>
            <a:r>
              <a:rPr lang="en-US" dirty="0"/>
              <a:t> that satisfies y-mx-b=0</a:t>
            </a:r>
          </a:p>
          <a:p>
            <a:pPr lvl="1"/>
            <a:r>
              <a:rPr lang="en-US" dirty="0"/>
              <a:t>Unconstrained: e.g. minimize x</a:t>
            </a:r>
            <a:r>
              <a:rPr lang="en-US" baseline="30000" dirty="0"/>
              <a:t>2</a:t>
            </a:r>
            <a:r>
              <a:rPr lang="en-US" dirty="0"/>
              <a:t>+y</a:t>
            </a:r>
            <a:r>
              <a:rPr lang="en-US" baseline="30000" dirty="0"/>
              <a:t>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07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10354</TotalTime>
  <Words>1596</Words>
  <Application>Microsoft Office PowerPoint</Application>
  <PresentationFormat>On-screen Show (4:3)</PresentationFormat>
  <Paragraphs>230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Cambria Math</vt:lpstr>
      <vt:lpstr>Consolas</vt:lpstr>
      <vt:lpstr>Default Design</vt:lpstr>
      <vt:lpstr>24-783 Lecture Note 03.5</vt:lpstr>
      <vt:lpstr>Numerical Optimization</vt:lpstr>
      <vt:lpstr>What’s Numerical Optimization?</vt:lpstr>
      <vt:lpstr>Example</vt:lpstr>
      <vt:lpstr>Example</vt:lpstr>
      <vt:lpstr>Why Optimization?</vt:lpstr>
      <vt:lpstr>Cost Function (aka Objective Function)</vt:lpstr>
      <vt:lpstr>Local Minima</vt:lpstr>
      <vt:lpstr>Types of Optimization Algorithms</vt:lpstr>
      <vt:lpstr>Sequential Quadratic Programming (SQP)</vt:lpstr>
      <vt:lpstr>Setting Up SOLNP</vt:lpstr>
      <vt:lpstr>Toy Example</vt:lpstr>
      <vt:lpstr>SOLNP Objective Function</vt:lpstr>
      <vt:lpstr>SOLNP Initial Condition</vt:lpstr>
      <vt:lpstr>Toy Example with Lambda, just for your reference</vt:lpstr>
      <vt:lpstr>Toy Example</vt:lpstr>
      <vt:lpstr>Not-So-Toy Example</vt:lpstr>
      <vt:lpstr>Very Easy Way to Remember Bezier Calculation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601</cp:revision>
  <dcterms:created xsi:type="dcterms:W3CDTF">2009-08-19T14:18:47Z</dcterms:created>
  <dcterms:modified xsi:type="dcterms:W3CDTF">2025-01-29T14:32:39Z</dcterms:modified>
</cp:coreProperties>
</file>