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6"/>
  </p:notesMasterIdLst>
  <p:sldIdLst>
    <p:sldId id="283" r:id="rId2"/>
    <p:sldId id="519" r:id="rId3"/>
    <p:sldId id="520" r:id="rId4"/>
    <p:sldId id="427" r:id="rId5"/>
    <p:sldId id="428" r:id="rId6"/>
    <p:sldId id="429" r:id="rId7"/>
    <p:sldId id="516" r:id="rId8"/>
    <p:sldId id="430" r:id="rId9"/>
    <p:sldId id="431" r:id="rId10"/>
    <p:sldId id="432" r:id="rId11"/>
    <p:sldId id="433" r:id="rId12"/>
    <p:sldId id="434" r:id="rId13"/>
    <p:sldId id="435" r:id="rId14"/>
    <p:sldId id="436" r:id="rId15"/>
    <p:sldId id="437" r:id="rId16"/>
    <p:sldId id="438" r:id="rId17"/>
    <p:sldId id="439" r:id="rId18"/>
    <p:sldId id="440" r:id="rId19"/>
    <p:sldId id="441" r:id="rId20"/>
    <p:sldId id="442" r:id="rId21"/>
    <p:sldId id="443" r:id="rId22"/>
    <p:sldId id="444" r:id="rId23"/>
    <p:sldId id="445" r:id="rId24"/>
    <p:sldId id="446" r:id="rId25"/>
    <p:sldId id="447" r:id="rId26"/>
    <p:sldId id="448" r:id="rId27"/>
    <p:sldId id="449" r:id="rId28"/>
    <p:sldId id="450" r:id="rId29"/>
    <p:sldId id="451" r:id="rId30"/>
    <p:sldId id="452" r:id="rId31"/>
    <p:sldId id="453" r:id="rId32"/>
    <p:sldId id="454" r:id="rId33"/>
    <p:sldId id="455" r:id="rId34"/>
    <p:sldId id="456" r:id="rId35"/>
    <p:sldId id="457" r:id="rId36"/>
    <p:sldId id="458" r:id="rId37"/>
    <p:sldId id="459" r:id="rId38"/>
    <p:sldId id="460" r:id="rId39"/>
    <p:sldId id="461" r:id="rId40"/>
    <p:sldId id="517" r:id="rId41"/>
    <p:sldId id="518" r:id="rId42"/>
    <p:sldId id="509" r:id="rId43"/>
    <p:sldId id="510" r:id="rId44"/>
    <p:sldId id="511" r:id="rId45"/>
    <p:sldId id="512" r:id="rId46"/>
    <p:sldId id="513" r:id="rId47"/>
    <p:sldId id="514" r:id="rId48"/>
    <p:sldId id="515" r:id="rId49"/>
    <p:sldId id="468" r:id="rId50"/>
    <p:sldId id="469" r:id="rId51"/>
    <p:sldId id="470" r:id="rId52"/>
    <p:sldId id="471" r:id="rId53"/>
    <p:sldId id="472" r:id="rId54"/>
    <p:sldId id="473" r:id="rId55"/>
    <p:sldId id="474" r:id="rId56"/>
    <p:sldId id="475" r:id="rId57"/>
    <p:sldId id="476" r:id="rId58"/>
    <p:sldId id="477" r:id="rId59"/>
    <p:sldId id="479" r:id="rId60"/>
    <p:sldId id="480" r:id="rId61"/>
    <p:sldId id="481" r:id="rId62"/>
    <p:sldId id="482" r:id="rId63"/>
    <p:sldId id="483" r:id="rId64"/>
    <p:sldId id="487" r:id="rId65"/>
    <p:sldId id="488" r:id="rId66"/>
    <p:sldId id="489" r:id="rId67"/>
    <p:sldId id="490" r:id="rId68"/>
    <p:sldId id="491" r:id="rId69"/>
    <p:sldId id="492" r:id="rId70"/>
    <p:sldId id="493" r:id="rId71"/>
    <p:sldId id="494" r:id="rId72"/>
    <p:sldId id="495" r:id="rId73"/>
    <p:sldId id="496" r:id="rId74"/>
    <p:sldId id="497" r:id="rId75"/>
    <p:sldId id="498" r:id="rId76"/>
    <p:sldId id="499" r:id="rId77"/>
    <p:sldId id="500" r:id="rId78"/>
    <p:sldId id="501" r:id="rId79"/>
    <p:sldId id="502" r:id="rId80"/>
    <p:sldId id="503" r:id="rId81"/>
    <p:sldId id="504" r:id="rId82"/>
    <p:sldId id="505" r:id="rId83"/>
    <p:sldId id="539" r:id="rId84"/>
    <p:sldId id="540" r:id="rId8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251" y="8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0:21:45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4505,'-8'0'144,"11"4"312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0:21:47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 8434,'-21'7'736,"3"0"584,1-6-264,1 3-391,5-2 15,-2 3-216,0 1-104,2-4-48,1 3-208,5 0-152,2-2-136,3 2-352,4 1-352,7-2-1393,7-4 1337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0:21:49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 4089,'-13'-2'224,"0"1"256,12 1-496,0 0-88,11 1-688,8 2 536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CB6D5-09E4-4610-88CA-DFB2CE3AAC5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EA0FF-337F-4458-917A-769BA419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92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write a plain binary tree.  Make</a:t>
            </a:r>
            <a:r>
              <a:rPr lang="en-US" baseline="0" dirty="0"/>
              <a:t> </a:t>
            </a:r>
            <a:r>
              <a:rPr lang="en-US" baseline="0" dirty="0" err="1"/>
              <a:t>left,right,up</a:t>
            </a:r>
            <a:r>
              <a:rPr lang="en-US" baseline="0" dirty="0"/>
              <a:t> of node class as public members.  Then, make them protected, and add Left(),Right(), and Up() functions </a:t>
            </a:r>
            <a:r>
              <a:rPr lang="en-US" baseline="0"/>
              <a:t>for traversal.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52171-27E8-424E-AF8F-E680FB935C0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71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FA322-6F3F-4DC0-87DD-C2243BD40E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357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19005-ABF8-4206-A7D8-6B64D35F11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499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1E539-E3A0-4ACA-8410-6BBB64C731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4055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BEA70-0706-42DF-B69B-B92068D80B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480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2500B-4EAB-4352-950A-83638A46CB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437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AD067-94AF-4CC4-A3F4-94BC2293386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754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F1812-1DE0-4021-BADA-FFAFA5A10F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308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3109A-EB99-4320-890D-5E881432282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415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6F314-25DC-4377-AD01-A920945A220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991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0ED3A-E24C-4B6A-90A2-C196FD3C67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329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225BB-6760-4477-80E2-E9464DB153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516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9013F-5B2C-4E9D-9745-5981D3CFC2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059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E37565C6-0CEA-42B8-A9C2-60D46C6627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y%E2%80%93Stout%E2%80%93Warren_algorithm" TargetMode="External"/><Relationship Id="rId2" Type="http://schemas.openxmlformats.org/officeDocument/2006/relationships/hyperlink" Target="http://web.eecs.umich.edu/~qstout/pap/CACM86.pdf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521"/>
            <a:ext cx="7772400" cy="1470025"/>
          </a:xfrm>
        </p:spPr>
        <p:txBody>
          <a:bodyPr/>
          <a:lstStyle/>
          <a:p>
            <a:r>
              <a:rPr lang="en-US" dirty="0"/>
              <a:t>24-783 Lecture Note 4 Binary Tree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471" y="2603502"/>
            <a:ext cx="4047058" cy="303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43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tree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When the first node is added, root pointer points to the first node, and the first node’s parent, left, and right are all NULL.</a:t>
            </a:r>
          </a:p>
        </p:txBody>
      </p:sp>
      <p:sp>
        <p:nvSpPr>
          <p:cNvPr id="45060" name="Oval 3"/>
          <p:cNvSpPr>
            <a:spLocks noChangeArrowheads="1"/>
          </p:cNvSpPr>
          <p:nvPr/>
        </p:nvSpPr>
        <p:spPr bwMode="auto">
          <a:xfrm>
            <a:off x="3505200" y="32766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33162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cxnSp>
        <p:nvCxnSpPr>
          <p:cNvPr id="45062" name="Straight Arrow Connector 5"/>
          <p:cNvCxnSpPr>
            <a:cxnSpLocks noChangeShapeType="1"/>
          </p:cNvCxnSpPr>
          <p:nvPr/>
        </p:nvCxnSpPr>
        <p:spPr bwMode="auto">
          <a:xfrm rot="5400000" flipH="1" flipV="1">
            <a:off x="4210050" y="3181350"/>
            <a:ext cx="4206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3" name="Straight Arrow Connector 6"/>
          <p:cNvCxnSpPr>
            <a:cxnSpLocks noChangeShapeType="1"/>
          </p:cNvCxnSpPr>
          <p:nvPr/>
        </p:nvCxnSpPr>
        <p:spPr bwMode="auto">
          <a:xfrm rot="10800000" flipV="1">
            <a:off x="2362200" y="3886200"/>
            <a:ext cx="17526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4" name="Straight Arrow Connector 7"/>
          <p:cNvCxnSpPr>
            <a:cxnSpLocks noChangeShapeType="1"/>
          </p:cNvCxnSpPr>
          <p:nvPr/>
        </p:nvCxnSpPr>
        <p:spPr bwMode="auto">
          <a:xfrm>
            <a:off x="4724400" y="3886200"/>
            <a:ext cx="16002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962400" y="25908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5066" name="Straight Arrow Connector 11"/>
          <p:cNvCxnSpPr>
            <a:cxnSpLocks noChangeShapeType="1"/>
          </p:cNvCxnSpPr>
          <p:nvPr/>
        </p:nvCxnSpPr>
        <p:spPr bwMode="auto">
          <a:xfrm>
            <a:off x="2971800" y="2895600"/>
            <a:ext cx="9906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67" name="Rounded Rectangle 12"/>
          <p:cNvSpPr>
            <a:spLocks noChangeArrowheads="1"/>
          </p:cNvSpPr>
          <p:nvPr/>
        </p:nvSpPr>
        <p:spPr bwMode="auto">
          <a:xfrm>
            <a:off x="2362200" y="2590800"/>
            <a:ext cx="8382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52688" y="2590800"/>
            <a:ext cx="67151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*root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81200" y="41910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96000" y="42672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406276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tree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When the second node is added (let’s say the second is greater than the first node) it is added to the right of the first node.</a:t>
            </a:r>
          </a:p>
        </p:txBody>
      </p:sp>
      <p:sp>
        <p:nvSpPr>
          <p:cNvPr id="46084" name="Oval 3"/>
          <p:cNvSpPr>
            <a:spLocks noChangeArrowheads="1"/>
          </p:cNvSpPr>
          <p:nvPr/>
        </p:nvSpPr>
        <p:spPr bwMode="auto">
          <a:xfrm>
            <a:off x="3505200" y="32766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33162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cxnSp>
        <p:nvCxnSpPr>
          <p:cNvPr id="46086" name="Straight Arrow Connector 5"/>
          <p:cNvCxnSpPr>
            <a:cxnSpLocks noChangeShapeType="1"/>
          </p:cNvCxnSpPr>
          <p:nvPr/>
        </p:nvCxnSpPr>
        <p:spPr bwMode="auto">
          <a:xfrm rot="5400000" flipH="1" flipV="1">
            <a:off x="4210050" y="3181350"/>
            <a:ext cx="4206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87" name="Straight Arrow Connector 6"/>
          <p:cNvCxnSpPr>
            <a:cxnSpLocks noChangeShapeType="1"/>
          </p:cNvCxnSpPr>
          <p:nvPr/>
        </p:nvCxnSpPr>
        <p:spPr bwMode="auto">
          <a:xfrm rot="10800000" flipV="1">
            <a:off x="2362200" y="3886200"/>
            <a:ext cx="17526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88" name="Straight Arrow Connector 7"/>
          <p:cNvCxnSpPr>
            <a:cxnSpLocks noChangeShapeType="1"/>
          </p:cNvCxnSpPr>
          <p:nvPr/>
        </p:nvCxnSpPr>
        <p:spPr bwMode="auto">
          <a:xfrm>
            <a:off x="4724400" y="3886200"/>
            <a:ext cx="16002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962400" y="25908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46090" name="Oval 9"/>
          <p:cNvSpPr>
            <a:spLocks noChangeArrowheads="1"/>
          </p:cNvSpPr>
          <p:nvPr/>
        </p:nvSpPr>
        <p:spPr bwMode="auto">
          <a:xfrm>
            <a:off x="5410200" y="4267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62600" y="4306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cxnSp>
        <p:nvCxnSpPr>
          <p:cNvPr id="46092" name="Straight Arrow Connector 12"/>
          <p:cNvCxnSpPr>
            <a:cxnSpLocks noChangeShapeType="1"/>
          </p:cNvCxnSpPr>
          <p:nvPr/>
        </p:nvCxnSpPr>
        <p:spPr bwMode="auto">
          <a:xfrm rot="10800000">
            <a:off x="4724400" y="4038600"/>
            <a:ext cx="12192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3" name="Straight Arrow Connector 13"/>
          <p:cNvCxnSpPr>
            <a:cxnSpLocks noChangeShapeType="1"/>
          </p:cNvCxnSpPr>
          <p:nvPr/>
        </p:nvCxnSpPr>
        <p:spPr bwMode="auto">
          <a:xfrm>
            <a:off x="2971800" y="2895600"/>
            <a:ext cx="9906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94" name="Rounded Rectangle 14"/>
          <p:cNvSpPr>
            <a:spLocks noChangeArrowheads="1"/>
          </p:cNvSpPr>
          <p:nvPr/>
        </p:nvSpPr>
        <p:spPr bwMode="auto">
          <a:xfrm>
            <a:off x="2362200" y="2590800"/>
            <a:ext cx="8382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52688" y="2590800"/>
            <a:ext cx="67151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*root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1200" y="41910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6097" name="Straight Arrow Connector 17"/>
          <p:cNvCxnSpPr>
            <a:cxnSpLocks noChangeShapeType="1"/>
          </p:cNvCxnSpPr>
          <p:nvPr/>
        </p:nvCxnSpPr>
        <p:spPr bwMode="auto">
          <a:xfrm rot="5400000">
            <a:off x="5524500" y="4991100"/>
            <a:ext cx="5334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8" name="Straight Arrow Connector 18"/>
          <p:cNvCxnSpPr>
            <a:cxnSpLocks noChangeShapeType="1"/>
          </p:cNvCxnSpPr>
          <p:nvPr/>
        </p:nvCxnSpPr>
        <p:spPr bwMode="auto">
          <a:xfrm>
            <a:off x="6705600" y="4876800"/>
            <a:ext cx="114300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5257800" y="54102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67600" y="54102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4091848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tree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Let’s say the third node is greater than the first, but smaller than the second node.</a:t>
            </a:r>
          </a:p>
          <a:p>
            <a:r>
              <a:rPr lang="en-US" altLang="en-US"/>
              <a:t>It needs to be added to the left of the second node.</a:t>
            </a:r>
          </a:p>
        </p:txBody>
      </p:sp>
      <p:sp>
        <p:nvSpPr>
          <p:cNvPr id="47108" name="Oval 3"/>
          <p:cNvSpPr>
            <a:spLocks noChangeArrowheads="1"/>
          </p:cNvSpPr>
          <p:nvPr/>
        </p:nvSpPr>
        <p:spPr bwMode="auto">
          <a:xfrm>
            <a:off x="47244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768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cxnSp>
        <p:nvCxnSpPr>
          <p:cNvPr id="47110" name="Straight Arrow Connector 5"/>
          <p:cNvCxnSpPr>
            <a:cxnSpLocks noChangeShapeType="1"/>
          </p:cNvCxnSpPr>
          <p:nvPr/>
        </p:nvCxnSpPr>
        <p:spPr bwMode="auto">
          <a:xfrm rot="5400000" flipH="1" flipV="1">
            <a:off x="5753100" y="5219700"/>
            <a:ext cx="5334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1" name="Straight Arrow Connector 6"/>
          <p:cNvCxnSpPr>
            <a:cxnSpLocks noChangeShapeType="1"/>
          </p:cNvCxnSpPr>
          <p:nvPr/>
        </p:nvCxnSpPr>
        <p:spPr bwMode="auto">
          <a:xfrm rot="10800000" flipV="1">
            <a:off x="49530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2" name="Straight Arrow Connector 7"/>
          <p:cNvCxnSpPr>
            <a:cxnSpLocks noChangeShapeType="1"/>
          </p:cNvCxnSpPr>
          <p:nvPr/>
        </p:nvCxnSpPr>
        <p:spPr bwMode="auto">
          <a:xfrm rot="16200000" flipH="1">
            <a:off x="59817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46482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74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47115" name="Oval 10"/>
          <p:cNvSpPr>
            <a:spLocks noChangeArrowheads="1"/>
          </p:cNvSpPr>
          <p:nvPr/>
        </p:nvSpPr>
        <p:spPr bwMode="auto">
          <a:xfrm>
            <a:off x="3505200" y="32766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57600" y="33162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cxnSp>
        <p:nvCxnSpPr>
          <p:cNvPr id="47117" name="Straight Arrow Connector 12"/>
          <p:cNvCxnSpPr>
            <a:cxnSpLocks noChangeShapeType="1"/>
          </p:cNvCxnSpPr>
          <p:nvPr/>
        </p:nvCxnSpPr>
        <p:spPr bwMode="auto">
          <a:xfrm rot="5400000" flipH="1" flipV="1">
            <a:off x="4210050" y="3181350"/>
            <a:ext cx="4206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8" name="Straight Arrow Connector 13"/>
          <p:cNvCxnSpPr>
            <a:cxnSpLocks noChangeShapeType="1"/>
          </p:cNvCxnSpPr>
          <p:nvPr/>
        </p:nvCxnSpPr>
        <p:spPr bwMode="auto">
          <a:xfrm rot="10800000" flipV="1">
            <a:off x="2362200" y="3886200"/>
            <a:ext cx="17526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9" name="Straight Arrow Connector 14"/>
          <p:cNvCxnSpPr>
            <a:cxnSpLocks noChangeShapeType="1"/>
          </p:cNvCxnSpPr>
          <p:nvPr/>
        </p:nvCxnSpPr>
        <p:spPr bwMode="auto">
          <a:xfrm>
            <a:off x="4724400" y="3886200"/>
            <a:ext cx="16002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3962400" y="25908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47121" name="Oval 16"/>
          <p:cNvSpPr>
            <a:spLocks noChangeArrowheads="1"/>
          </p:cNvSpPr>
          <p:nvPr/>
        </p:nvSpPr>
        <p:spPr bwMode="auto">
          <a:xfrm>
            <a:off x="5410200" y="4267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2600" y="4306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cxnSp>
        <p:nvCxnSpPr>
          <p:cNvPr id="47123" name="Straight Arrow Connector 18"/>
          <p:cNvCxnSpPr>
            <a:cxnSpLocks noChangeShapeType="1"/>
          </p:cNvCxnSpPr>
          <p:nvPr/>
        </p:nvCxnSpPr>
        <p:spPr bwMode="auto">
          <a:xfrm rot="10800000">
            <a:off x="4724400" y="4038600"/>
            <a:ext cx="12192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4" name="Straight Arrow Connector 19"/>
          <p:cNvCxnSpPr>
            <a:cxnSpLocks noChangeShapeType="1"/>
          </p:cNvCxnSpPr>
          <p:nvPr/>
        </p:nvCxnSpPr>
        <p:spPr bwMode="auto">
          <a:xfrm>
            <a:off x="2971800" y="2895600"/>
            <a:ext cx="9906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25" name="Rounded Rectangle 20"/>
          <p:cNvSpPr>
            <a:spLocks noChangeArrowheads="1"/>
          </p:cNvSpPr>
          <p:nvPr/>
        </p:nvSpPr>
        <p:spPr bwMode="auto">
          <a:xfrm>
            <a:off x="2362200" y="2590800"/>
            <a:ext cx="8382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52688" y="2590800"/>
            <a:ext cx="67151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*root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81200" y="41910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7128" name="Straight Arrow Connector 23"/>
          <p:cNvCxnSpPr>
            <a:cxnSpLocks noChangeShapeType="1"/>
          </p:cNvCxnSpPr>
          <p:nvPr/>
        </p:nvCxnSpPr>
        <p:spPr bwMode="auto">
          <a:xfrm>
            <a:off x="6705600" y="4876800"/>
            <a:ext cx="114300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7467600" y="54102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7130" name="Straight Arrow Connector 25"/>
          <p:cNvCxnSpPr>
            <a:cxnSpLocks noChangeShapeType="1"/>
          </p:cNvCxnSpPr>
          <p:nvPr/>
        </p:nvCxnSpPr>
        <p:spPr bwMode="auto">
          <a:xfrm rot="5400000">
            <a:off x="5524500" y="4991100"/>
            <a:ext cx="5334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31" name="Freeform 26"/>
          <p:cNvSpPr>
            <a:spLocks/>
          </p:cNvSpPr>
          <p:nvPr/>
        </p:nvSpPr>
        <p:spPr bwMode="auto">
          <a:xfrm>
            <a:off x="3403600" y="2870200"/>
            <a:ext cx="3414713" cy="2641600"/>
          </a:xfrm>
          <a:custGeom>
            <a:avLst/>
            <a:gdLst>
              <a:gd name="T0" fmla="*/ 0 w 3414183"/>
              <a:gd name="T1" fmla="*/ 0 h 2641600"/>
              <a:gd name="T2" fmla="*/ 1412111 w 3414183"/>
              <a:gd name="T3" fmla="*/ 698500 h 2641600"/>
              <a:gd name="T4" fmla="*/ 3193153 w 3414183"/>
              <a:gd name="T5" fmla="*/ 1308100 h 2641600"/>
              <a:gd name="T6" fmla="*/ 2773331 w 3414183"/>
              <a:gd name="T7" fmla="*/ 2641600 h 2641600"/>
              <a:gd name="T8" fmla="*/ 0 60000 65536"/>
              <a:gd name="T9" fmla="*/ 0 60000 65536"/>
              <a:gd name="T10" fmla="*/ 0 60000 65536"/>
              <a:gd name="T11" fmla="*/ 0 60000 65536"/>
              <a:gd name="T12" fmla="*/ 0 w 3414183"/>
              <a:gd name="T13" fmla="*/ 0 h 2641600"/>
              <a:gd name="T14" fmla="*/ 3414183 w 3414183"/>
              <a:gd name="T15" fmla="*/ 2641600 h 264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14183" h="2641600">
                <a:moveTo>
                  <a:pt x="0" y="0"/>
                </a:moveTo>
                <a:cubicBezTo>
                  <a:pt x="439208" y="240241"/>
                  <a:pt x="878417" y="480483"/>
                  <a:pt x="1409700" y="698500"/>
                </a:cubicBezTo>
                <a:cubicBezTo>
                  <a:pt x="1940983" y="916517"/>
                  <a:pt x="2961217" y="984250"/>
                  <a:pt x="3187700" y="1308100"/>
                </a:cubicBezTo>
                <a:cubicBezTo>
                  <a:pt x="3414183" y="1631950"/>
                  <a:pt x="3091391" y="2136775"/>
                  <a:pt x="2768600" y="2641600"/>
                </a:cubicBezTo>
              </a:path>
            </a:pathLst>
          </a:custGeom>
          <a:noFill/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334000" y="3271838"/>
            <a:ext cx="25908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200" i="0" dirty="0">
                <a:solidFill>
                  <a:srgbClr val="FF0000"/>
                </a:solidFill>
                <a:latin typeface="+mn-lt"/>
              </a:rPr>
              <a:t>New node is greater than the root node, so it needs to go right.</a:t>
            </a:r>
            <a:endParaRPr lang="en-US" sz="1200" i="0" dirty="0" err="1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71800" y="4808538"/>
            <a:ext cx="2590800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200" i="0" dirty="0">
                <a:solidFill>
                  <a:srgbClr val="FF0000"/>
                </a:solidFill>
                <a:latin typeface="+mn-lt"/>
              </a:rPr>
              <a:t>New node is smaller than the second node, so it needs to go left, and it is where the third node needs to be connected.</a:t>
            </a:r>
          </a:p>
        </p:txBody>
      </p:sp>
    </p:spTree>
    <p:extLst>
      <p:ext uri="{BB962C8B-B14F-4D97-AF65-F5344CB8AC3E}">
        <p14:creationId xmlns:p14="http://schemas.microsoft.com/office/powerpoint/2010/main" val="212807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tree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After building a whole tree, you can iterate through the smallest node to the greatest node as follows. </a:t>
            </a:r>
          </a:p>
        </p:txBody>
      </p:sp>
      <p:sp>
        <p:nvSpPr>
          <p:cNvPr id="48132" name="Oval 3"/>
          <p:cNvSpPr>
            <a:spLocks noChangeArrowheads="1"/>
          </p:cNvSpPr>
          <p:nvPr/>
        </p:nvSpPr>
        <p:spPr bwMode="auto">
          <a:xfrm>
            <a:off x="3505200" y="32766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33162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cxnSp>
        <p:nvCxnSpPr>
          <p:cNvPr id="48134" name="Straight Arrow Connector 5"/>
          <p:cNvCxnSpPr>
            <a:cxnSpLocks noChangeShapeType="1"/>
          </p:cNvCxnSpPr>
          <p:nvPr/>
        </p:nvCxnSpPr>
        <p:spPr bwMode="auto">
          <a:xfrm rot="5400000" flipH="1" flipV="1">
            <a:off x="4210050" y="3181350"/>
            <a:ext cx="4206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5" name="Straight Arrow Connector 6"/>
          <p:cNvCxnSpPr>
            <a:cxnSpLocks noChangeShapeType="1"/>
          </p:cNvCxnSpPr>
          <p:nvPr/>
        </p:nvCxnSpPr>
        <p:spPr bwMode="auto">
          <a:xfrm rot="10800000" flipV="1">
            <a:off x="2362200" y="3886200"/>
            <a:ext cx="17526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6" name="Straight Arrow Connector 7"/>
          <p:cNvCxnSpPr>
            <a:cxnSpLocks noChangeShapeType="1"/>
          </p:cNvCxnSpPr>
          <p:nvPr/>
        </p:nvCxnSpPr>
        <p:spPr bwMode="auto">
          <a:xfrm>
            <a:off x="4724400" y="3886200"/>
            <a:ext cx="16002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962400" y="25908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48138" name="Oval 9"/>
          <p:cNvSpPr>
            <a:spLocks noChangeArrowheads="1"/>
          </p:cNvSpPr>
          <p:nvPr/>
        </p:nvSpPr>
        <p:spPr bwMode="auto">
          <a:xfrm>
            <a:off x="1447800" y="41910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0200" y="42306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48140" name="Oval 11"/>
          <p:cNvSpPr>
            <a:spLocks noChangeArrowheads="1"/>
          </p:cNvSpPr>
          <p:nvPr/>
        </p:nvSpPr>
        <p:spPr bwMode="auto">
          <a:xfrm>
            <a:off x="5410200" y="4267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62600" y="4306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48142" name="Oval 13"/>
          <p:cNvSpPr>
            <a:spLocks noChangeArrowheads="1"/>
          </p:cNvSpPr>
          <p:nvPr/>
        </p:nvSpPr>
        <p:spPr bwMode="auto">
          <a:xfrm>
            <a:off x="3810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4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48144" name="Oval 15"/>
          <p:cNvSpPr>
            <a:spLocks noChangeArrowheads="1"/>
          </p:cNvSpPr>
          <p:nvPr/>
        </p:nvSpPr>
        <p:spPr bwMode="auto">
          <a:xfrm>
            <a:off x="25908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432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48146" name="Oval 17"/>
          <p:cNvSpPr>
            <a:spLocks noChangeArrowheads="1"/>
          </p:cNvSpPr>
          <p:nvPr/>
        </p:nvSpPr>
        <p:spPr bwMode="auto">
          <a:xfrm>
            <a:off x="47244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768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48148" name="Oval 19"/>
          <p:cNvSpPr>
            <a:spLocks noChangeArrowheads="1"/>
          </p:cNvSpPr>
          <p:nvPr/>
        </p:nvSpPr>
        <p:spPr bwMode="auto">
          <a:xfrm>
            <a:off x="69342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866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cxnSp>
        <p:nvCxnSpPr>
          <p:cNvPr id="48150" name="Straight Arrow Connector 21"/>
          <p:cNvCxnSpPr>
            <a:cxnSpLocks noChangeShapeType="1"/>
          </p:cNvCxnSpPr>
          <p:nvPr/>
        </p:nvCxnSpPr>
        <p:spPr bwMode="auto">
          <a:xfrm flipV="1">
            <a:off x="2514600" y="4038600"/>
            <a:ext cx="1524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1" name="Straight Arrow Connector 22"/>
          <p:cNvCxnSpPr>
            <a:cxnSpLocks noChangeShapeType="1"/>
          </p:cNvCxnSpPr>
          <p:nvPr/>
        </p:nvCxnSpPr>
        <p:spPr bwMode="auto">
          <a:xfrm rot="10800000">
            <a:off x="4724400" y="4038600"/>
            <a:ext cx="12192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2" name="Straight Arrow Connector 23"/>
          <p:cNvCxnSpPr>
            <a:cxnSpLocks noChangeShapeType="1"/>
            <a:endCxn id="48142" idx="0"/>
          </p:cNvCxnSpPr>
          <p:nvPr/>
        </p:nvCxnSpPr>
        <p:spPr bwMode="auto">
          <a:xfrm rot="10800000" flipV="1">
            <a:off x="1295400" y="4800600"/>
            <a:ext cx="6858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3" name="Straight Arrow Connector 24"/>
          <p:cNvCxnSpPr>
            <a:cxnSpLocks noChangeShapeType="1"/>
            <a:endCxn id="17" idx="0"/>
          </p:cNvCxnSpPr>
          <p:nvPr/>
        </p:nvCxnSpPr>
        <p:spPr bwMode="auto">
          <a:xfrm>
            <a:off x="2743200" y="4800600"/>
            <a:ext cx="762000" cy="6492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4" name="Straight Arrow Connector 25"/>
          <p:cNvCxnSpPr>
            <a:cxnSpLocks noChangeShapeType="1"/>
          </p:cNvCxnSpPr>
          <p:nvPr/>
        </p:nvCxnSpPr>
        <p:spPr bwMode="auto">
          <a:xfrm rot="5400000" flipH="1" flipV="1">
            <a:off x="1485900" y="5143500"/>
            <a:ext cx="6858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5" name="Straight Arrow Connector 26"/>
          <p:cNvCxnSpPr>
            <a:cxnSpLocks noChangeShapeType="1"/>
          </p:cNvCxnSpPr>
          <p:nvPr/>
        </p:nvCxnSpPr>
        <p:spPr bwMode="auto">
          <a:xfrm rot="16200000" flipV="1">
            <a:off x="2590800" y="5029200"/>
            <a:ext cx="68580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6" name="Straight Arrow Connector 27"/>
          <p:cNvCxnSpPr>
            <a:cxnSpLocks noChangeShapeType="1"/>
          </p:cNvCxnSpPr>
          <p:nvPr/>
        </p:nvCxnSpPr>
        <p:spPr bwMode="auto">
          <a:xfrm rot="10800000" flipV="1">
            <a:off x="5334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7" name="Straight Arrow Connector 28"/>
          <p:cNvCxnSpPr>
            <a:cxnSpLocks noChangeShapeType="1"/>
          </p:cNvCxnSpPr>
          <p:nvPr/>
        </p:nvCxnSpPr>
        <p:spPr bwMode="auto">
          <a:xfrm rot="16200000" flipH="1">
            <a:off x="15621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8" name="Straight Arrow Connector 29"/>
          <p:cNvCxnSpPr>
            <a:cxnSpLocks noChangeShapeType="1"/>
            <a:endCxn id="48146" idx="0"/>
          </p:cNvCxnSpPr>
          <p:nvPr/>
        </p:nvCxnSpPr>
        <p:spPr bwMode="auto">
          <a:xfrm rot="5400000">
            <a:off x="5524500" y="4991100"/>
            <a:ext cx="5334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9" name="Straight Arrow Connector 30"/>
          <p:cNvCxnSpPr>
            <a:cxnSpLocks noChangeShapeType="1"/>
            <a:endCxn id="48148" idx="0"/>
          </p:cNvCxnSpPr>
          <p:nvPr/>
        </p:nvCxnSpPr>
        <p:spPr bwMode="auto">
          <a:xfrm>
            <a:off x="6705600" y="4876800"/>
            <a:ext cx="114300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60" name="Straight Arrow Connector 31"/>
          <p:cNvCxnSpPr>
            <a:cxnSpLocks noChangeShapeType="1"/>
          </p:cNvCxnSpPr>
          <p:nvPr/>
        </p:nvCxnSpPr>
        <p:spPr bwMode="auto">
          <a:xfrm rot="5400000" flipH="1" flipV="1">
            <a:off x="5753100" y="5219700"/>
            <a:ext cx="5334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61" name="Straight Arrow Connector 32"/>
          <p:cNvCxnSpPr>
            <a:cxnSpLocks noChangeShapeType="1"/>
          </p:cNvCxnSpPr>
          <p:nvPr/>
        </p:nvCxnSpPr>
        <p:spPr bwMode="auto">
          <a:xfrm rot="10800000">
            <a:off x="6705600" y="5029200"/>
            <a:ext cx="7620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2286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4478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8164" name="Straight Arrow Connector 35"/>
          <p:cNvCxnSpPr>
            <a:cxnSpLocks noChangeShapeType="1"/>
          </p:cNvCxnSpPr>
          <p:nvPr/>
        </p:nvCxnSpPr>
        <p:spPr bwMode="auto">
          <a:xfrm rot="10800000" flipV="1">
            <a:off x="28194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65" name="Straight Arrow Connector 36"/>
          <p:cNvCxnSpPr>
            <a:cxnSpLocks noChangeShapeType="1"/>
          </p:cNvCxnSpPr>
          <p:nvPr/>
        </p:nvCxnSpPr>
        <p:spPr bwMode="auto">
          <a:xfrm rot="16200000" flipH="1">
            <a:off x="38481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25146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338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8168" name="Straight Arrow Connector 39"/>
          <p:cNvCxnSpPr>
            <a:cxnSpLocks noChangeShapeType="1"/>
          </p:cNvCxnSpPr>
          <p:nvPr/>
        </p:nvCxnSpPr>
        <p:spPr bwMode="auto">
          <a:xfrm rot="10800000" flipV="1">
            <a:off x="49530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69" name="Straight Arrow Connector 40"/>
          <p:cNvCxnSpPr>
            <a:cxnSpLocks noChangeShapeType="1"/>
          </p:cNvCxnSpPr>
          <p:nvPr/>
        </p:nvCxnSpPr>
        <p:spPr bwMode="auto">
          <a:xfrm rot="16200000" flipH="1">
            <a:off x="59817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46482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674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8172" name="Straight Arrow Connector 43"/>
          <p:cNvCxnSpPr>
            <a:cxnSpLocks noChangeShapeType="1"/>
          </p:cNvCxnSpPr>
          <p:nvPr/>
        </p:nvCxnSpPr>
        <p:spPr bwMode="auto">
          <a:xfrm rot="10800000" flipV="1">
            <a:off x="71628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73" name="Straight Arrow Connector 44"/>
          <p:cNvCxnSpPr>
            <a:cxnSpLocks noChangeShapeType="1"/>
          </p:cNvCxnSpPr>
          <p:nvPr/>
        </p:nvCxnSpPr>
        <p:spPr bwMode="auto">
          <a:xfrm rot="16200000" flipH="1">
            <a:off x="81915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TextBox 45"/>
          <p:cNvSpPr txBox="1"/>
          <p:nvPr/>
        </p:nvSpPr>
        <p:spPr>
          <a:xfrm>
            <a:off x="68580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0772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8176" name="Straight Arrow Connector 47"/>
          <p:cNvCxnSpPr>
            <a:cxnSpLocks noChangeShapeType="1"/>
          </p:cNvCxnSpPr>
          <p:nvPr/>
        </p:nvCxnSpPr>
        <p:spPr bwMode="auto">
          <a:xfrm>
            <a:off x="2971800" y="2895600"/>
            <a:ext cx="9906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77" name="Rounded Rectangle 48"/>
          <p:cNvSpPr>
            <a:spLocks noChangeArrowheads="1"/>
          </p:cNvSpPr>
          <p:nvPr/>
        </p:nvSpPr>
        <p:spPr bwMode="auto">
          <a:xfrm>
            <a:off x="2362200" y="2590800"/>
            <a:ext cx="8382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52688" y="2590800"/>
            <a:ext cx="67151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*root</a:t>
            </a:r>
          </a:p>
        </p:txBody>
      </p:sp>
      <p:sp>
        <p:nvSpPr>
          <p:cNvPr id="48179" name="Freeform 50"/>
          <p:cNvSpPr>
            <a:spLocks/>
          </p:cNvSpPr>
          <p:nvPr/>
        </p:nvSpPr>
        <p:spPr bwMode="auto">
          <a:xfrm>
            <a:off x="704850" y="2832100"/>
            <a:ext cx="3670300" cy="2628900"/>
          </a:xfrm>
          <a:custGeom>
            <a:avLst/>
            <a:gdLst>
              <a:gd name="T0" fmla="*/ 3219450 w 3670300"/>
              <a:gd name="T1" fmla="*/ 0 h 2628900"/>
              <a:gd name="T2" fmla="*/ 3321050 w 3670300"/>
              <a:gd name="T3" fmla="*/ 457200 h 2628900"/>
              <a:gd name="T4" fmla="*/ 1123950 w 3670300"/>
              <a:gd name="T5" fmla="*/ 1282700 h 2628900"/>
              <a:gd name="T6" fmla="*/ 184150 w 3670300"/>
              <a:gd name="T7" fmla="*/ 1866900 h 2628900"/>
              <a:gd name="T8" fmla="*/ 19050 w 3670300"/>
              <a:gd name="T9" fmla="*/ 2628900 h 26289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70300"/>
              <a:gd name="T16" fmla="*/ 0 h 2628900"/>
              <a:gd name="T17" fmla="*/ 3670300 w 3670300"/>
              <a:gd name="T18" fmla="*/ 2628900 h 26289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70300" h="2628900">
                <a:moveTo>
                  <a:pt x="3219450" y="0"/>
                </a:moveTo>
                <a:cubicBezTo>
                  <a:pt x="3444875" y="121708"/>
                  <a:pt x="3670300" y="243417"/>
                  <a:pt x="3321050" y="457200"/>
                </a:cubicBezTo>
                <a:cubicBezTo>
                  <a:pt x="2971800" y="670983"/>
                  <a:pt x="1646767" y="1047750"/>
                  <a:pt x="1123950" y="1282700"/>
                </a:cubicBezTo>
                <a:cubicBezTo>
                  <a:pt x="601133" y="1517650"/>
                  <a:pt x="368300" y="1642533"/>
                  <a:pt x="184150" y="1866900"/>
                </a:cubicBezTo>
                <a:cubicBezTo>
                  <a:pt x="0" y="2091267"/>
                  <a:pt x="9525" y="2360083"/>
                  <a:pt x="19050" y="2628900"/>
                </a:cubicBezTo>
              </a:path>
            </a:pathLst>
          </a:custGeom>
          <a:noFill/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04800" y="3805238"/>
            <a:ext cx="16764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200" i="0" dirty="0">
                <a:solidFill>
                  <a:srgbClr val="FF0000"/>
                </a:solidFill>
                <a:latin typeface="+mn-lt"/>
              </a:rPr>
              <a:t>Go all the way to the left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90600" y="5024438"/>
            <a:ext cx="10668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200" i="0" dirty="0">
                <a:solidFill>
                  <a:srgbClr val="FF0000"/>
                </a:solidFill>
                <a:latin typeface="+mn-lt"/>
              </a:rPr>
              <a:t>Then go up a level.</a:t>
            </a:r>
          </a:p>
        </p:txBody>
      </p:sp>
      <p:sp>
        <p:nvSpPr>
          <p:cNvPr id="48182" name="Freeform 54"/>
          <p:cNvSpPr>
            <a:spLocks/>
          </p:cNvSpPr>
          <p:nvPr/>
        </p:nvSpPr>
        <p:spPr bwMode="auto">
          <a:xfrm>
            <a:off x="2184400" y="4749800"/>
            <a:ext cx="787400" cy="889000"/>
          </a:xfrm>
          <a:custGeom>
            <a:avLst/>
            <a:gdLst>
              <a:gd name="T0" fmla="*/ 0 w 787400"/>
              <a:gd name="T1" fmla="*/ 203200 h 889000"/>
              <a:gd name="T2" fmla="*/ 241300 w 787400"/>
              <a:gd name="T3" fmla="*/ 114300 h 889000"/>
              <a:gd name="T4" fmla="*/ 787400 w 787400"/>
              <a:gd name="T5" fmla="*/ 889000 h 889000"/>
              <a:gd name="T6" fmla="*/ 0 60000 65536"/>
              <a:gd name="T7" fmla="*/ 0 60000 65536"/>
              <a:gd name="T8" fmla="*/ 0 60000 65536"/>
              <a:gd name="T9" fmla="*/ 0 w 787400"/>
              <a:gd name="T10" fmla="*/ 0 h 889000"/>
              <a:gd name="T11" fmla="*/ 787400 w 787400"/>
              <a:gd name="T12" fmla="*/ 889000 h 8890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87400" h="889000">
                <a:moveTo>
                  <a:pt x="0" y="203200"/>
                </a:moveTo>
                <a:cubicBezTo>
                  <a:pt x="55033" y="101600"/>
                  <a:pt x="110067" y="0"/>
                  <a:pt x="241300" y="114300"/>
                </a:cubicBezTo>
                <a:cubicBezTo>
                  <a:pt x="372533" y="228600"/>
                  <a:pt x="579966" y="558800"/>
                  <a:pt x="787400" y="889000"/>
                </a:cubicBezTo>
              </a:path>
            </a:pathLst>
          </a:custGeom>
          <a:noFill/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057400" y="5253038"/>
            <a:ext cx="10668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200" i="0" dirty="0">
                <a:solidFill>
                  <a:srgbClr val="FF0000"/>
                </a:solidFill>
                <a:latin typeface="+mn-lt"/>
              </a:rPr>
              <a:t>Go to the right.</a:t>
            </a:r>
          </a:p>
        </p:txBody>
      </p:sp>
      <p:sp>
        <p:nvSpPr>
          <p:cNvPr id="48184" name="Freeform 56"/>
          <p:cNvSpPr>
            <a:spLocks/>
          </p:cNvSpPr>
          <p:nvPr/>
        </p:nvSpPr>
        <p:spPr bwMode="auto">
          <a:xfrm>
            <a:off x="2552700" y="4800600"/>
            <a:ext cx="1998663" cy="1846263"/>
          </a:xfrm>
          <a:custGeom>
            <a:avLst/>
            <a:gdLst>
              <a:gd name="T0" fmla="*/ 433065 w 1998133"/>
              <a:gd name="T1" fmla="*/ 828111 h 1845733"/>
              <a:gd name="T2" fmla="*/ 534962 w 1998133"/>
              <a:gd name="T3" fmla="*/ 1057434 h 1845733"/>
              <a:gd name="T4" fmla="*/ 25477 w 1998133"/>
              <a:gd name="T5" fmla="*/ 1618001 h 1845733"/>
              <a:gd name="T6" fmla="*/ 382111 w 1998133"/>
              <a:gd name="T7" fmla="*/ 1719923 h 1845733"/>
              <a:gd name="T8" fmla="*/ 878862 w 1998133"/>
              <a:gd name="T9" fmla="*/ 1274018 h 1845733"/>
              <a:gd name="T10" fmla="*/ 1694035 w 1998133"/>
              <a:gd name="T11" fmla="*/ 1821845 h 1845733"/>
              <a:gd name="T12" fmla="*/ 1808669 w 1998133"/>
              <a:gd name="T13" fmla="*/ 1452380 h 1845733"/>
              <a:gd name="T14" fmla="*/ 522218 w 1998133"/>
              <a:gd name="T15" fmla="*/ 0 h 184573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998133"/>
              <a:gd name="T25" fmla="*/ 0 h 1845733"/>
              <a:gd name="T26" fmla="*/ 1998133 w 1998133"/>
              <a:gd name="T27" fmla="*/ 1845733 h 184573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998133" h="1845733">
                <a:moveTo>
                  <a:pt x="431800" y="825500"/>
                </a:moveTo>
                <a:cubicBezTo>
                  <a:pt x="516466" y="874183"/>
                  <a:pt x="601133" y="922867"/>
                  <a:pt x="533400" y="1054100"/>
                </a:cubicBezTo>
                <a:cubicBezTo>
                  <a:pt x="465667" y="1185333"/>
                  <a:pt x="50800" y="1502833"/>
                  <a:pt x="25400" y="1612900"/>
                </a:cubicBezTo>
                <a:cubicBezTo>
                  <a:pt x="0" y="1722967"/>
                  <a:pt x="239183" y="1771650"/>
                  <a:pt x="381000" y="1714500"/>
                </a:cubicBezTo>
                <a:cubicBezTo>
                  <a:pt x="522817" y="1657350"/>
                  <a:pt x="658283" y="1253067"/>
                  <a:pt x="876300" y="1270000"/>
                </a:cubicBezTo>
                <a:cubicBezTo>
                  <a:pt x="1094317" y="1286933"/>
                  <a:pt x="1534584" y="1786467"/>
                  <a:pt x="1689100" y="1816100"/>
                </a:cubicBezTo>
                <a:cubicBezTo>
                  <a:pt x="1843616" y="1845733"/>
                  <a:pt x="1998133" y="1750483"/>
                  <a:pt x="1803400" y="1447800"/>
                </a:cubicBezTo>
                <a:cubicBezTo>
                  <a:pt x="1608667" y="1145117"/>
                  <a:pt x="1064683" y="572558"/>
                  <a:pt x="520700" y="0"/>
                </a:cubicBezTo>
              </a:path>
            </a:pathLst>
          </a:custGeom>
          <a:noFill/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85" name="Freeform 57"/>
          <p:cNvSpPr>
            <a:spLocks/>
          </p:cNvSpPr>
          <p:nvPr/>
        </p:nvSpPr>
        <p:spPr bwMode="auto">
          <a:xfrm>
            <a:off x="277813" y="4965700"/>
            <a:ext cx="1993900" cy="1757363"/>
          </a:xfrm>
          <a:custGeom>
            <a:avLst/>
            <a:gdLst>
              <a:gd name="T0" fmla="*/ 484717 w 1993900"/>
              <a:gd name="T1" fmla="*/ 484206 h 1756833"/>
              <a:gd name="T2" fmla="*/ 573617 w 1993900"/>
              <a:gd name="T3" fmla="*/ 764532 h 1756833"/>
              <a:gd name="T4" fmla="*/ 116417 w 1993900"/>
              <a:gd name="T5" fmla="*/ 1299707 h 1756833"/>
              <a:gd name="T6" fmla="*/ 52917 w 1993900"/>
              <a:gd name="T7" fmla="*/ 1707456 h 1756833"/>
              <a:gd name="T8" fmla="*/ 433917 w 1993900"/>
              <a:gd name="T9" fmla="*/ 1618261 h 1756833"/>
              <a:gd name="T10" fmla="*/ 891117 w 1993900"/>
              <a:gd name="T11" fmla="*/ 1223253 h 1756833"/>
              <a:gd name="T12" fmla="*/ 1094317 w 1993900"/>
              <a:gd name="T13" fmla="*/ 1325191 h 1756833"/>
              <a:gd name="T14" fmla="*/ 1665817 w 1993900"/>
              <a:gd name="T15" fmla="*/ 1758425 h 1756833"/>
              <a:gd name="T16" fmla="*/ 1970617 w 1993900"/>
              <a:gd name="T17" fmla="*/ 1299707 h 1756833"/>
              <a:gd name="T18" fmla="*/ 1526117 w 1993900"/>
              <a:gd name="T19" fmla="*/ 777274 h 1756833"/>
              <a:gd name="T20" fmla="*/ 1881717 w 1993900"/>
              <a:gd name="T21" fmla="*/ 0 h 17568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993900"/>
              <a:gd name="T34" fmla="*/ 0 h 1756833"/>
              <a:gd name="T35" fmla="*/ 1993900 w 1993900"/>
              <a:gd name="T36" fmla="*/ 1756833 h 17568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993900" h="1756833">
                <a:moveTo>
                  <a:pt x="484717" y="482600"/>
                </a:moveTo>
                <a:cubicBezTo>
                  <a:pt x="559858" y="554566"/>
                  <a:pt x="635000" y="626533"/>
                  <a:pt x="573617" y="762000"/>
                </a:cubicBezTo>
                <a:cubicBezTo>
                  <a:pt x="512234" y="897467"/>
                  <a:pt x="203200" y="1138767"/>
                  <a:pt x="116417" y="1295400"/>
                </a:cubicBezTo>
                <a:cubicBezTo>
                  <a:pt x="29634" y="1452033"/>
                  <a:pt x="0" y="1648883"/>
                  <a:pt x="52917" y="1701800"/>
                </a:cubicBezTo>
                <a:cubicBezTo>
                  <a:pt x="105834" y="1754717"/>
                  <a:pt x="294217" y="1693333"/>
                  <a:pt x="433917" y="1612900"/>
                </a:cubicBezTo>
                <a:cubicBezTo>
                  <a:pt x="573617" y="1532467"/>
                  <a:pt x="781050" y="1267883"/>
                  <a:pt x="891117" y="1219200"/>
                </a:cubicBezTo>
                <a:cubicBezTo>
                  <a:pt x="1001184" y="1170517"/>
                  <a:pt x="965200" y="1231900"/>
                  <a:pt x="1094317" y="1320800"/>
                </a:cubicBezTo>
                <a:cubicBezTo>
                  <a:pt x="1223434" y="1409700"/>
                  <a:pt x="1519767" y="1756833"/>
                  <a:pt x="1665817" y="1752600"/>
                </a:cubicBezTo>
                <a:cubicBezTo>
                  <a:pt x="1811867" y="1748367"/>
                  <a:pt x="1993900" y="1458383"/>
                  <a:pt x="1970617" y="1295400"/>
                </a:cubicBezTo>
                <a:cubicBezTo>
                  <a:pt x="1947334" y="1132417"/>
                  <a:pt x="1540934" y="990600"/>
                  <a:pt x="1526117" y="774700"/>
                </a:cubicBezTo>
                <a:cubicBezTo>
                  <a:pt x="1511300" y="558800"/>
                  <a:pt x="1696508" y="279400"/>
                  <a:pt x="1881717" y="0"/>
                </a:cubicBezTo>
              </a:path>
            </a:pathLst>
          </a:custGeom>
          <a:noFill/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86" name="Freeform 58"/>
          <p:cNvSpPr>
            <a:spLocks/>
          </p:cNvSpPr>
          <p:nvPr/>
        </p:nvSpPr>
        <p:spPr bwMode="auto">
          <a:xfrm>
            <a:off x="2903538" y="4046538"/>
            <a:ext cx="3041650" cy="2435225"/>
          </a:xfrm>
          <a:custGeom>
            <a:avLst/>
            <a:gdLst>
              <a:gd name="T0" fmla="*/ 182033 w 3041650"/>
              <a:gd name="T1" fmla="*/ 795429 h 2434166"/>
              <a:gd name="T2" fmla="*/ 182033 w 3041650"/>
              <a:gd name="T3" fmla="*/ 527451 h 2434166"/>
              <a:gd name="T4" fmla="*/ 1274233 w 3041650"/>
              <a:gd name="T5" fmla="*/ 4255 h 2434166"/>
              <a:gd name="T6" fmla="*/ 2836332 w 3041650"/>
              <a:gd name="T7" fmla="*/ 501928 h 2434166"/>
              <a:gd name="T8" fmla="*/ 2506132 w 3041650"/>
              <a:gd name="T9" fmla="*/ 1369670 h 2434166"/>
              <a:gd name="T10" fmla="*/ 1934633 w 3041650"/>
              <a:gd name="T11" fmla="*/ 2045997 h 2434166"/>
              <a:gd name="T12" fmla="*/ 1998133 w 3041650"/>
              <a:gd name="T13" fmla="*/ 2441583 h 2434166"/>
              <a:gd name="T14" fmla="*/ 2582332 w 3041650"/>
              <a:gd name="T15" fmla="*/ 2020474 h 243416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041650"/>
              <a:gd name="T25" fmla="*/ 0 h 2434166"/>
              <a:gd name="T26" fmla="*/ 3041650 w 3041650"/>
              <a:gd name="T27" fmla="*/ 2434166 h 243416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041650" h="2434166">
                <a:moveTo>
                  <a:pt x="182033" y="791633"/>
                </a:moveTo>
                <a:cubicBezTo>
                  <a:pt x="91016" y="723899"/>
                  <a:pt x="0" y="656166"/>
                  <a:pt x="182033" y="524933"/>
                </a:cubicBezTo>
                <a:cubicBezTo>
                  <a:pt x="364066" y="393700"/>
                  <a:pt x="831850" y="8466"/>
                  <a:pt x="1274233" y="4233"/>
                </a:cubicBezTo>
                <a:cubicBezTo>
                  <a:pt x="1716616" y="0"/>
                  <a:pt x="2631016" y="273050"/>
                  <a:pt x="2836333" y="499533"/>
                </a:cubicBezTo>
                <a:cubicBezTo>
                  <a:pt x="3041650" y="726016"/>
                  <a:pt x="2656416" y="1107016"/>
                  <a:pt x="2506133" y="1363133"/>
                </a:cubicBezTo>
                <a:cubicBezTo>
                  <a:pt x="2355850" y="1619250"/>
                  <a:pt x="2019300" y="1858433"/>
                  <a:pt x="1934633" y="2036233"/>
                </a:cubicBezTo>
                <a:cubicBezTo>
                  <a:pt x="1849966" y="2214033"/>
                  <a:pt x="1890183" y="2434166"/>
                  <a:pt x="1998133" y="2429933"/>
                </a:cubicBezTo>
                <a:cubicBezTo>
                  <a:pt x="2106083" y="2425700"/>
                  <a:pt x="2459566" y="2084916"/>
                  <a:pt x="2582333" y="2010833"/>
                </a:cubicBezTo>
              </a:path>
            </a:pathLst>
          </a:custGeom>
          <a:noFill/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87" name="Freeform 59"/>
          <p:cNvSpPr>
            <a:spLocks/>
          </p:cNvSpPr>
          <p:nvPr/>
        </p:nvSpPr>
        <p:spPr bwMode="auto">
          <a:xfrm>
            <a:off x="4826000" y="3048000"/>
            <a:ext cx="3906838" cy="3582988"/>
          </a:xfrm>
          <a:custGeom>
            <a:avLst/>
            <a:gdLst>
              <a:gd name="T0" fmla="*/ 710144 w 3907367"/>
              <a:gd name="T1" fmla="*/ 3005017 h 3583517"/>
              <a:gd name="T2" fmla="*/ 824273 w 3907367"/>
              <a:gd name="T3" fmla="*/ 2954304 h 3583517"/>
              <a:gd name="T4" fmla="*/ 1280797 w 3907367"/>
              <a:gd name="T5" fmla="*/ 3334686 h 3583517"/>
              <a:gd name="T6" fmla="*/ 1661226 w 3907367"/>
              <a:gd name="T7" fmla="*/ 3360045 h 3583517"/>
              <a:gd name="T8" fmla="*/ 1661226 w 3907367"/>
              <a:gd name="T9" fmla="*/ 3195209 h 3583517"/>
              <a:gd name="T10" fmla="*/ 1306155 w 3907367"/>
              <a:gd name="T11" fmla="*/ 2700717 h 3583517"/>
              <a:gd name="T12" fmla="*/ 1445650 w 3907367"/>
              <a:gd name="T13" fmla="*/ 1914591 h 3583517"/>
              <a:gd name="T14" fmla="*/ 2396731 w 3907367"/>
              <a:gd name="T15" fmla="*/ 2764113 h 3583517"/>
              <a:gd name="T16" fmla="*/ 2105071 w 3907367"/>
              <a:gd name="T17" fmla="*/ 3271287 h 3583517"/>
              <a:gd name="T18" fmla="*/ 2422093 w 3907367"/>
              <a:gd name="T19" fmla="*/ 3486839 h 3583517"/>
              <a:gd name="T20" fmla="*/ 2853253 w 3907367"/>
              <a:gd name="T21" fmla="*/ 3131815 h 3583517"/>
              <a:gd name="T22" fmla="*/ 3157593 w 3907367"/>
              <a:gd name="T23" fmla="*/ 3169853 h 3583517"/>
              <a:gd name="T24" fmla="*/ 3639483 w 3907367"/>
              <a:gd name="T25" fmla="*/ 3550236 h 3583517"/>
              <a:gd name="T26" fmla="*/ 3867737 w 3907367"/>
              <a:gd name="T27" fmla="*/ 3334686 h 3583517"/>
              <a:gd name="T28" fmla="*/ 3436578 w 3907367"/>
              <a:gd name="T29" fmla="*/ 2624633 h 3583517"/>
              <a:gd name="T30" fmla="*/ 1318838 w 3907367"/>
              <a:gd name="T31" fmla="*/ 912915 h 3583517"/>
              <a:gd name="T32" fmla="*/ 0 w 3907367"/>
              <a:gd name="T33" fmla="*/ 0 h 358351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907367"/>
              <a:gd name="T52" fmla="*/ 0 h 3583517"/>
              <a:gd name="T53" fmla="*/ 3907367 w 3907367"/>
              <a:gd name="T54" fmla="*/ 3583517 h 3583517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907367" h="3583517">
                <a:moveTo>
                  <a:pt x="711200" y="3009900"/>
                </a:moveTo>
                <a:cubicBezTo>
                  <a:pt x="720725" y="2956983"/>
                  <a:pt x="730250" y="2904067"/>
                  <a:pt x="825500" y="2959100"/>
                </a:cubicBezTo>
                <a:cubicBezTo>
                  <a:pt x="920750" y="3014133"/>
                  <a:pt x="1143000" y="3272367"/>
                  <a:pt x="1282700" y="3340100"/>
                </a:cubicBezTo>
                <a:cubicBezTo>
                  <a:pt x="1422400" y="3407833"/>
                  <a:pt x="1600200" y="3388783"/>
                  <a:pt x="1663700" y="3365500"/>
                </a:cubicBezTo>
                <a:cubicBezTo>
                  <a:pt x="1727200" y="3342217"/>
                  <a:pt x="1722967" y="3310467"/>
                  <a:pt x="1663700" y="3200400"/>
                </a:cubicBezTo>
                <a:cubicBezTo>
                  <a:pt x="1604433" y="3090333"/>
                  <a:pt x="1344083" y="2918883"/>
                  <a:pt x="1308100" y="2705100"/>
                </a:cubicBezTo>
                <a:cubicBezTo>
                  <a:pt x="1272117" y="2491317"/>
                  <a:pt x="1265767" y="1907117"/>
                  <a:pt x="1447800" y="1917700"/>
                </a:cubicBezTo>
                <a:cubicBezTo>
                  <a:pt x="1629833" y="1928283"/>
                  <a:pt x="2290233" y="2542117"/>
                  <a:pt x="2400300" y="2768600"/>
                </a:cubicBezTo>
                <a:cubicBezTo>
                  <a:pt x="2510367" y="2995083"/>
                  <a:pt x="2103967" y="3155950"/>
                  <a:pt x="2108200" y="3276600"/>
                </a:cubicBezTo>
                <a:cubicBezTo>
                  <a:pt x="2112433" y="3397250"/>
                  <a:pt x="2300817" y="3515783"/>
                  <a:pt x="2425700" y="3492500"/>
                </a:cubicBezTo>
                <a:cubicBezTo>
                  <a:pt x="2550583" y="3469217"/>
                  <a:pt x="2734733" y="3189817"/>
                  <a:pt x="2857500" y="3136900"/>
                </a:cubicBezTo>
                <a:cubicBezTo>
                  <a:pt x="2980267" y="3083983"/>
                  <a:pt x="3031067" y="3105150"/>
                  <a:pt x="3162300" y="3175000"/>
                </a:cubicBezTo>
                <a:cubicBezTo>
                  <a:pt x="3293533" y="3244850"/>
                  <a:pt x="3526367" y="3528483"/>
                  <a:pt x="3644900" y="3556000"/>
                </a:cubicBezTo>
                <a:cubicBezTo>
                  <a:pt x="3763433" y="3583517"/>
                  <a:pt x="3907367" y="3494617"/>
                  <a:pt x="3873500" y="3340100"/>
                </a:cubicBezTo>
                <a:cubicBezTo>
                  <a:pt x="3839633" y="3185583"/>
                  <a:pt x="3867150" y="3033183"/>
                  <a:pt x="3441700" y="2628900"/>
                </a:cubicBezTo>
                <a:cubicBezTo>
                  <a:pt x="3016250" y="2224617"/>
                  <a:pt x="1894417" y="1352550"/>
                  <a:pt x="1320800" y="914400"/>
                </a:cubicBezTo>
                <a:cubicBezTo>
                  <a:pt x="747183" y="476250"/>
                  <a:pt x="373591" y="238125"/>
                  <a:pt x="0" y="0"/>
                </a:cubicBezTo>
              </a:path>
            </a:pathLst>
          </a:custGeom>
          <a:noFill/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8141013F-57DA-7338-5ABC-B405C2D30C14}"/>
                  </a:ext>
                </a:extLst>
              </p14:cNvPr>
              <p14:cNvContentPartPr/>
              <p14:nvPr/>
            </p14:nvContentPartPr>
            <p14:xfrm>
              <a:off x="4812480" y="3512520"/>
              <a:ext cx="3240" cy="18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8141013F-57DA-7338-5ABC-B405C2D30C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3840" y="3503520"/>
                <a:ext cx="2088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095F9BC-A261-91E8-03EC-12C21B893506}"/>
                  </a:ext>
                </a:extLst>
              </p14:cNvPr>
              <p14:cNvContentPartPr/>
              <p14:nvPr/>
            </p14:nvContentPartPr>
            <p14:xfrm>
              <a:off x="4747680" y="3719520"/>
              <a:ext cx="50040" cy="226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095F9BC-A261-91E8-03EC-12C21B8935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38680" y="3710880"/>
                <a:ext cx="6768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339F6DF-0747-834E-6D1F-302C31B5AB52}"/>
                  </a:ext>
                </a:extLst>
              </p14:cNvPr>
              <p14:cNvContentPartPr/>
              <p14:nvPr/>
            </p14:nvContentPartPr>
            <p14:xfrm>
              <a:off x="2656080" y="4249080"/>
              <a:ext cx="10440" cy="18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339F6DF-0747-834E-6D1F-302C31B5AB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47440" y="4240080"/>
                <a:ext cx="28080" cy="1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9798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tree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Any lower nodes connected to the right (left) of the node X has greater (smaller) nodal values than X.</a:t>
            </a:r>
          </a:p>
          <a:p>
            <a:r>
              <a:rPr lang="en-US" altLang="en-US" dirty="0"/>
              <a:t>In this case, node Y or any lower node of Y has a greater nodal value than X.</a:t>
            </a:r>
          </a:p>
        </p:txBody>
      </p:sp>
      <p:sp>
        <p:nvSpPr>
          <p:cNvPr id="48132" name="Oval 3"/>
          <p:cNvSpPr>
            <a:spLocks noChangeArrowheads="1"/>
          </p:cNvSpPr>
          <p:nvPr/>
        </p:nvSpPr>
        <p:spPr bwMode="auto">
          <a:xfrm>
            <a:off x="3505200" y="32766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33162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cxnSp>
        <p:nvCxnSpPr>
          <p:cNvPr id="48134" name="Straight Arrow Connector 5"/>
          <p:cNvCxnSpPr>
            <a:cxnSpLocks noChangeShapeType="1"/>
          </p:cNvCxnSpPr>
          <p:nvPr/>
        </p:nvCxnSpPr>
        <p:spPr bwMode="auto">
          <a:xfrm rot="5400000" flipH="1" flipV="1">
            <a:off x="4210050" y="3181350"/>
            <a:ext cx="4206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5" name="Straight Arrow Connector 6"/>
          <p:cNvCxnSpPr>
            <a:cxnSpLocks noChangeShapeType="1"/>
          </p:cNvCxnSpPr>
          <p:nvPr/>
        </p:nvCxnSpPr>
        <p:spPr bwMode="auto">
          <a:xfrm rot="10800000" flipV="1">
            <a:off x="2362200" y="3886200"/>
            <a:ext cx="17526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962400" y="25908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48138" name="Oval 9"/>
          <p:cNvSpPr>
            <a:spLocks noChangeArrowheads="1"/>
          </p:cNvSpPr>
          <p:nvPr/>
        </p:nvSpPr>
        <p:spPr bwMode="auto">
          <a:xfrm>
            <a:off x="1447800" y="41910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0200" y="42306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48142" name="Oval 13"/>
          <p:cNvSpPr>
            <a:spLocks noChangeArrowheads="1"/>
          </p:cNvSpPr>
          <p:nvPr/>
        </p:nvSpPr>
        <p:spPr bwMode="auto">
          <a:xfrm>
            <a:off x="3810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4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48144" name="Oval 15"/>
          <p:cNvSpPr>
            <a:spLocks noChangeArrowheads="1"/>
          </p:cNvSpPr>
          <p:nvPr/>
        </p:nvSpPr>
        <p:spPr bwMode="auto">
          <a:xfrm>
            <a:off x="25908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432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cxnSp>
        <p:nvCxnSpPr>
          <p:cNvPr id="48150" name="Straight Arrow Connector 21"/>
          <p:cNvCxnSpPr>
            <a:cxnSpLocks noChangeShapeType="1"/>
          </p:cNvCxnSpPr>
          <p:nvPr/>
        </p:nvCxnSpPr>
        <p:spPr bwMode="auto">
          <a:xfrm flipV="1">
            <a:off x="2514600" y="4038600"/>
            <a:ext cx="1524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2" name="Straight Arrow Connector 23"/>
          <p:cNvCxnSpPr>
            <a:cxnSpLocks noChangeShapeType="1"/>
            <a:endCxn id="48142" idx="0"/>
          </p:cNvCxnSpPr>
          <p:nvPr/>
        </p:nvCxnSpPr>
        <p:spPr bwMode="auto">
          <a:xfrm rot="10800000" flipV="1">
            <a:off x="1295400" y="4800600"/>
            <a:ext cx="6858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3" name="Straight Arrow Connector 24"/>
          <p:cNvCxnSpPr>
            <a:cxnSpLocks noChangeShapeType="1"/>
            <a:endCxn id="17" idx="0"/>
          </p:cNvCxnSpPr>
          <p:nvPr/>
        </p:nvCxnSpPr>
        <p:spPr bwMode="auto">
          <a:xfrm>
            <a:off x="2743200" y="4800600"/>
            <a:ext cx="762000" cy="6492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4" name="Straight Arrow Connector 25"/>
          <p:cNvCxnSpPr>
            <a:cxnSpLocks noChangeShapeType="1"/>
          </p:cNvCxnSpPr>
          <p:nvPr/>
        </p:nvCxnSpPr>
        <p:spPr bwMode="auto">
          <a:xfrm rot="5400000" flipH="1" flipV="1">
            <a:off x="1485900" y="5143500"/>
            <a:ext cx="6858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5" name="Straight Arrow Connector 26"/>
          <p:cNvCxnSpPr>
            <a:cxnSpLocks noChangeShapeType="1"/>
          </p:cNvCxnSpPr>
          <p:nvPr/>
        </p:nvCxnSpPr>
        <p:spPr bwMode="auto">
          <a:xfrm rot="16200000" flipV="1">
            <a:off x="2590800" y="5029200"/>
            <a:ext cx="68580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6" name="Straight Arrow Connector 27"/>
          <p:cNvCxnSpPr>
            <a:cxnSpLocks noChangeShapeType="1"/>
          </p:cNvCxnSpPr>
          <p:nvPr/>
        </p:nvCxnSpPr>
        <p:spPr bwMode="auto">
          <a:xfrm rot="10800000" flipV="1">
            <a:off x="5334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7" name="Straight Arrow Connector 28"/>
          <p:cNvCxnSpPr>
            <a:cxnSpLocks noChangeShapeType="1"/>
          </p:cNvCxnSpPr>
          <p:nvPr/>
        </p:nvCxnSpPr>
        <p:spPr bwMode="auto">
          <a:xfrm rot="16200000" flipH="1">
            <a:off x="15621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2286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4478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8164" name="Straight Arrow Connector 35"/>
          <p:cNvCxnSpPr>
            <a:cxnSpLocks noChangeShapeType="1"/>
          </p:cNvCxnSpPr>
          <p:nvPr/>
        </p:nvCxnSpPr>
        <p:spPr bwMode="auto">
          <a:xfrm rot="10800000" flipV="1">
            <a:off x="28194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65" name="Straight Arrow Connector 36"/>
          <p:cNvCxnSpPr>
            <a:cxnSpLocks noChangeShapeType="1"/>
          </p:cNvCxnSpPr>
          <p:nvPr/>
        </p:nvCxnSpPr>
        <p:spPr bwMode="auto">
          <a:xfrm rot="16200000" flipH="1">
            <a:off x="38481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25146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338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8176" name="Straight Arrow Connector 47"/>
          <p:cNvCxnSpPr>
            <a:cxnSpLocks noChangeShapeType="1"/>
            <a:stCxn id="48177" idx="3"/>
          </p:cNvCxnSpPr>
          <p:nvPr/>
        </p:nvCxnSpPr>
        <p:spPr bwMode="auto">
          <a:xfrm>
            <a:off x="3124200" y="3162300"/>
            <a:ext cx="838200" cy="190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77" name="Rounded Rectangle 48"/>
          <p:cNvSpPr>
            <a:spLocks noChangeArrowheads="1"/>
          </p:cNvSpPr>
          <p:nvPr/>
        </p:nvSpPr>
        <p:spPr bwMode="auto">
          <a:xfrm>
            <a:off x="2286000" y="2971800"/>
            <a:ext cx="8382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376488" y="2971800"/>
            <a:ext cx="67151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*root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45563" y="3926551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657600" y="5107641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186846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tree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If X is immediate left of W, any node connected to the right of X has a nodal value between X and W.</a:t>
            </a:r>
          </a:p>
          <a:p>
            <a:endParaRPr lang="en-US" altLang="en-US" dirty="0"/>
          </a:p>
        </p:txBody>
      </p:sp>
      <p:sp>
        <p:nvSpPr>
          <p:cNvPr id="48132" name="Oval 3"/>
          <p:cNvSpPr>
            <a:spLocks noChangeArrowheads="1"/>
          </p:cNvSpPr>
          <p:nvPr/>
        </p:nvSpPr>
        <p:spPr bwMode="auto">
          <a:xfrm>
            <a:off x="3505200" y="32766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33162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cxnSp>
        <p:nvCxnSpPr>
          <p:cNvPr id="48134" name="Straight Arrow Connector 5"/>
          <p:cNvCxnSpPr>
            <a:cxnSpLocks noChangeShapeType="1"/>
          </p:cNvCxnSpPr>
          <p:nvPr/>
        </p:nvCxnSpPr>
        <p:spPr bwMode="auto">
          <a:xfrm rot="5400000" flipH="1" flipV="1">
            <a:off x="4210050" y="3181350"/>
            <a:ext cx="4206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5" name="Straight Arrow Connector 6"/>
          <p:cNvCxnSpPr>
            <a:cxnSpLocks noChangeShapeType="1"/>
          </p:cNvCxnSpPr>
          <p:nvPr/>
        </p:nvCxnSpPr>
        <p:spPr bwMode="auto">
          <a:xfrm rot="10800000" flipV="1">
            <a:off x="2362200" y="3886200"/>
            <a:ext cx="17526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962400" y="25908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48138" name="Oval 9"/>
          <p:cNvSpPr>
            <a:spLocks noChangeArrowheads="1"/>
          </p:cNvSpPr>
          <p:nvPr/>
        </p:nvSpPr>
        <p:spPr bwMode="auto">
          <a:xfrm>
            <a:off x="1447800" y="41910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0200" y="42306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48142" name="Oval 13"/>
          <p:cNvSpPr>
            <a:spLocks noChangeArrowheads="1"/>
          </p:cNvSpPr>
          <p:nvPr/>
        </p:nvSpPr>
        <p:spPr bwMode="auto">
          <a:xfrm>
            <a:off x="3810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4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48144" name="Oval 15"/>
          <p:cNvSpPr>
            <a:spLocks noChangeArrowheads="1"/>
          </p:cNvSpPr>
          <p:nvPr/>
        </p:nvSpPr>
        <p:spPr bwMode="auto">
          <a:xfrm>
            <a:off x="25908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432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cxnSp>
        <p:nvCxnSpPr>
          <p:cNvPr id="48150" name="Straight Arrow Connector 21"/>
          <p:cNvCxnSpPr>
            <a:cxnSpLocks noChangeShapeType="1"/>
          </p:cNvCxnSpPr>
          <p:nvPr/>
        </p:nvCxnSpPr>
        <p:spPr bwMode="auto">
          <a:xfrm flipV="1">
            <a:off x="2514600" y="4038600"/>
            <a:ext cx="1524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2" name="Straight Arrow Connector 23"/>
          <p:cNvCxnSpPr>
            <a:cxnSpLocks noChangeShapeType="1"/>
            <a:endCxn id="48142" idx="0"/>
          </p:cNvCxnSpPr>
          <p:nvPr/>
        </p:nvCxnSpPr>
        <p:spPr bwMode="auto">
          <a:xfrm rot="10800000" flipV="1">
            <a:off x="1295400" y="4800600"/>
            <a:ext cx="6858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3" name="Straight Arrow Connector 24"/>
          <p:cNvCxnSpPr>
            <a:cxnSpLocks noChangeShapeType="1"/>
            <a:endCxn id="17" idx="0"/>
          </p:cNvCxnSpPr>
          <p:nvPr/>
        </p:nvCxnSpPr>
        <p:spPr bwMode="auto">
          <a:xfrm>
            <a:off x="2743200" y="4800600"/>
            <a:ext cx="762000" cy="6492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4" name="Straight Arrow Connector 25"/>
          <p:cNvCxnSpPr>
            <a:cxnSpLocks noChangeShapeType="1"/>
          </p:cNvCxnSpPr>
          <p:nvPr/>
        </p:nvCxnSpPr>
        <p:spPr bwMode="auto">
          <a:xfrm rot="5400000" flipH="1" flipV="1">
            <a:off x="1485900" y="5143500"/>
            <a:ext cx="6858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5" name="Straight Arrow Connector 26"/>
          <p:cNvCxnSpPr>
            <a:cxnSpLocks noChangeShapeType="1"/>
          </p:cNvCxnSpPr>
          <p:nvPr/>
        </p:nvCxnSpPr>
        <p:spPr bwMode="auto">
          <a:xfrm rot="16200000" flipV="1">
            <a:off x="2590800" y="5029200"/>
            <a:ext cx="68580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6" name="Straight Arrow Connector 27"/>
          <p:cNvCxnSpPr>
            <a:cxnSpLocks noChangeShapeType="1"/>
          </p:cNvCxnSpPr>
          <p:nvPr/>
        </p:nvCxnSpPr>
        <p:spPr bwMode="auto">
          <a:xfrm rot="10800000" flipV="1">
            <a:off x="5334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7" name="Straight Arrow Connector 28"/>
          <p:cNvCxnSpPr>
            <a:cxnSpLocks noChangeShapeType="1"/>
          </p:cNvCxnSpPr>
          <p:nvPr/>
        </p:nvCxnSpPr>
        <p:spPr bwMode="auto">
          <a:xfrm rot="16200000" flipH="1">
            <a:off x="15621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2286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4478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8164" name="Straight Arrow Connector 35"/>
          <p:cNvCxnSpPr>
            <a:cxnSpLocks noChangeShapeType="1"/>
          </p:cNvCxnSpPr>
          <p:nvPr/>
        </p:nvCxnSpPr>
        <p:spPr bwMode="auto">
          <a:xfrm rot="10800000" flipV="1">
            <a:off x="28194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65" name="Straight Arrow Connector 36"/>
          <p:cNvCxnSpPr>
            <a:cxnSpLocks noChangeShapeType="1"/>
          </p:cNvCxnSpPr>
          <p:nvPr/>
        </p:nvCxnSpPr>
        <p:spPr bwMode="auto">
          <a:xfrm rot="16200000" flipH="1">
            <a:off x="38481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25146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338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8176" name="Straight Arrow Connector 47"/>
          <p:cNvCxnSpPr>
            <a:cxnSpLocks noChangeShapeType="1"/>
            <a:stCxn id="48177" idx="3"/>
          </p:cNvCxnSpPr>
          <p:nvPr/>
        </p:nvCxnSpPr>
        <p:spPr bwMode="auto">
          <a:xfrm>
            <a:off x="3124200" y="3162300"/>
            <a:ext cx="838200" cy="190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77" name="Rounded Rectangle 48"/>
          <p:cNvSpPr>
            <a:spLocks noChangeArrowheads="1"/>
          </p:cNvSpPr>
          <p:nvPr/>
        </p:nvSpPr>
        <p:spPr bwMode="auto">
          <a:xfrm>
            <a:off x="2286000" y="2971800"/>
            <a:ext cx="8382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376488" y="2971800"/>
            <a:ext cx="67151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*root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45563" y="3926551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657600" y="5107641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54712" y="3182144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39335" y="469213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X&lt;=Y&lt;=W</a:t>
            </a:r>
          </a:p>
        </p:txBody>
      </p:sp>
    </p:spTree>
    <p:extLst>
      <p:ext uri="{BB962C8B-B14F-4D97-AF65-F5344CB8AC3E}">
        <p14:creationId xmlns:p14="http://schemas.microsoft.com/office/powerpoint/2010/main" val="572872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tree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Or, if X is immediate right of W, any lower node connected to the left of X has a nodal value between W and X.</a:t>
            </a:r>
          </a:p>
        </p:txBody>
      </p:sp>
      <p:sp>
        <p:nvSpPr>
          <p:cNvPr id="48132" name="Oval 3"/>
          <p:cNvSpPr>
            <a:spLocks noChangeArrowheads="1"/>
          </p:cNvSpPr>
          <p:nvPr/>
        </p:nvSpPr>
        <p:spPr bwMode="auto">
          <a:xfrm>
            <a:off x="3505200" y="32766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33162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cxnSp>
        <p:nvCxnSpPr>
          <p:cNvPr id="48134" name="Straight Arrow Connector 5"/>
          <p:cNvCxnSpPr>
            <a:cxnSpLocks noChangeShapeType="1"/>
          </p:cNvCxnSpPr>
          <p:nvPr/>
        </p:nvCxnSpPr>
        <p:spPr bwMode="auto">
          <a:xfrm rot="5400000" flipH="1" flipV="1">
            <a:off x="4210050" y="3181350"/>
            <a:ext cx="4206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6" name="Straight Arrow Connector 7"/>
          <p:cNvCxnSpPr>
            <a:cxnSpLocks noChangeShapeType="1"/>
          </p:cNvCxnSpPr>
          <p:nvPr/>
        </p:nvCxnSpPr>
        <p:spPr bwMode="auto">
          <a:xfrm>
            <a:off x="4724400" y="3886200"/>
            <a:ext cx="16002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962400" y="25908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48140" name="Oval 11"/>
          <p:cNvSpPr>
            <a:spLocks noChangeArrowheads="1"/>
          </p:cNvSpPr>
          <p:nvPr/>
        </p:nvSpPr>
        <p:spPr bwMode="auto">
          <a:xfrm>
            <a:off x="5410200" y="4267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62600" y="4306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48146" name="Oval 17"/>
          <p:cNvSpPr>
            <a:spLocks noChangeArrowheads="1"/>
          </p:cNvSpPr>
          <p:nvPr/>
        </p:nvSpPr>
        <p:spPr bwMode="auto">
          <a:xfrm>
            <a:off x="47244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768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48148" name="Oval 19"/>
          <p:cNvSpPr>
            <a:spLocks noChangeArrowheads="1"/>
          </p:cNvSpPr>
          <p:nvPr/>
        </p:nvSpPr>
        <p:spPr bwMode="auto">
          <a:xfrm>
            <a:off x="69342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866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cxnSp>
        <p:nvCxnSpPr>
          <p:cNvPr id="48151" name="Straight Arrow Connector 22"/>
          <p:cNvCxnSpPr>
            <a:cxnSpLocks noChangeShapeType="1"/>
          </p:cNvCxnSpPr>
          <p:nvPr/>
        </p:nvCxnSpPr>
        <p:spPr bwMode="auto">
          <a:xfrm rot="10800000">
            <a:off x="4724400" y="4038600"/>
            <a:ext cx="12192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8" name="Straight Arrow Connector 29"/>
          <p:cNvCxnSpPr>
            <a:cxnSpLocks noChangeShapeType="1"/>
            <a:endCxn id="48146" idx="0"/>
          </p:cNvCxnSpPr>
          <p:nvPr/>
        </p:nvCxnSpPr>
        <p:spPr bwMode="auto">
          <a:xfrm rot="5400000">
            <a:off x="5524500" y="4991100"/>
            <a:ext cx="5334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9" name="Straight Arrow Connector 30"/>
          <p:cNvCxnSpPr>
            <a:cxnSpLocks noChangeShapeType="1"/>
            <a:endCxn id="48148" idx="0"/>
          </p:cNvCxnSpPr>
          <p:nvPr/>
        </p:nvCxnSpPr>
        <p:spPr bwMode="auto">
          <a:xfrm>
            <a:off x="6705600" y="4876800"/>
            <a:ext cx="114300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60" name="Straight Arrow Connector 31"/>
          <p:cNvCxnSpPr>
            <a:cxnSpLocks noChangeShapeType="1"/>
          </p:cNvCxnSpPr>
          <p:nvPr/>
        </p:nvCxnSpPr>
        <p:spPr bwMode="auto">
          <a:xfrm rot="5400000" flipH="1" flipV="1">
            <a:off x="5753100" y="5219700"/>
            <a:ext cx="5334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61" name="Straight Arrow Connector 32"/>
          <p:cNvCxnSpPr>
            <a:cxnSpLocks noChangeShapeType="1"/>
          </p:cNvCxnSpPr>
          <p:nvPr/>
        </p:nvCxnSpPr>
        <p:spPr bwMode="auto">
          <a:xfrm rot="10800000">
            <a:off x="6705600" y="5029200"/>
            <a:ext cx="7620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68" name="Straight Arrow Connector 39"/>
          <p:cNvCxnSpPr>
            <a:cxnSpLocks noChangeShapeType="1"/>
          </p:cNvCxnSpPr>
          <p:nvPr/>
        </p:nvCxnSpPr>
        <p:spPr bwMode="auto">
          <a:xfrm rot="10800000" flipV="1">
            <a:off x="49530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69" name="Straight Arrow Connector 40"/>
          <p:cNvCxnSpPr>
            <a:cxnSpLocks noChangeShapeType="1"/>
          </p:cNvCxnSpPr>
          <p:nvPr/>
        </p:nvCxnSpPr>
        <p:spPr bwMode="auto">
          <a:xfrm rot="16200000" flipH="1">
            <a:off x="59817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46482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674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8172" name="Straight Arrow Connector 43"/>
          <p:cNvCxnSpPr>
            <a:cxnSpLocks noChangeShapeType="1"/>
          </p:cNvCxnSpPr>
          <p:nvPr/>
        </p:nvCxnSpPr>
        <p:spPr bwMode="auto">
          <a:xfrm rot="10800000" flipV="1">
            <a:off x="71628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73" name="Straight Arrow Connector 44"/>
          <p:cNvCxnSpPr>
            <a:cxnSpLocks noChangeShapeType="1"/>
          </p:cNvCxnSpPr>
          <p:nvPr/>
        </p:nvCxnSpPr>
        <p:spPr bwMode="auto">
          <a:xfrm rot="16200000" flipH="1">
            <a:off x="81915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TextBox 45"/>
          <p:cNvSpPr txBox="1"/>
          <p:nvPr/>
        </p:nvSpPr>
        <p:spPr>
          <a:xfrm>
            <a:off x="68580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0772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8176" name="Straight Arrow Connector 47"/>
          <p:cNvCxnSpPr>
            <a:cxnSpLocks noChangeShapeType="1"/>
          </p:cNvCxnSpPr>
          <p:nvPr/>
        </p:nvCxnSpPr>
        <p:spPr bwMode="auto">
          <a:xfrm>
            <a:off x="2971800" y="2895600"/>
            <a:ext cx="9906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77" name="Rounded Rectangle 48"/>
          <p:cNvSpPr>
            <a:spLocks noChangeArrowheads="1"/>
          </p:cNvSpPr>
          <p:nvPr/>
        </p:nvSpPr>
        <p:spPr bwMode="auto">
          <a:xfrm>
            <a:off x="2362200" y="2590800"/>
            <a:ext cx="8382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52688" y="2590800"/>
            <a:ext cx="67151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*root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934200" y="4082534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105400" y="5134535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154712" y="3182144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722740" y="469750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W&lt;=Y&lt;=X</a:t>
            </a:r>
          </a:p>
        </p:txBody>
      </p:sp>
    </p:spTree>
    <p:extLst>
      <p:ext uri="{BB962C8B-B14F-4D97-AF65-F5344CB8AC3E}">
        <p14:creationId xmlns:p14="http://schemas.microsoft.com/office/powerpoint/2010/main" val="2601799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write a basic binary-tree.</a:t>
            </a:r>
          </a:p>
          <a:p>
            <a:pPr lvl="1"/>
            <a:r>
              <a:rPr lang="en-US" dirty="0"/>
              <a:t>Bare binary tree with node insertion</a:t>
            </a:r>
          </a:p>
          <a:p>
            <a:pPr lvl="1"/>
            <a:r>
              <a:rPr lang="en-US" dirty="0"/>
              <a:t>Hide node pointers by making them protected/private</a:t>
            </a:r>
          </a:p>
          <a:p>
            <a:pPr lvl="1"/>
            <a:r>
              <a:rPr lang="en-US" dirty="0"/>
              <a:t>Use node handles so that the user of the class does not touch the pointer directly</a:t>
            </a:r>
          </a:p>
          <a:p>
            <a:endParaRPr lang="en-US" dirty="0"/>
          </a:p>
          <a:p>
            <a:r>
              <a:rPr lang="en-US" dirty="0"/>
              <a:t>Make sure it works by traversing with recursion.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684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Finding the first node:</a:t>
            </a:r>
          </a:p>
          <a:p>
            <a:pPr lvl="1">
              <a:defRPr/>
            </a:pPr>
            <a:r>
              <a:rPr lang="en-US" dirty="0"/>
              <a:t>Starting from the root node, descend to the left until no more left node is found.</a:t>
            </a:r>
          </a:p>
          <a:p>
            <a:pPr>
              <a:defRPr/>
            </a:pPr>
            <a:r>
              <a:rPr lang="en-US" dirty="0"/>
              <a:t>Finding the next node from the current node:</a:t>
            </a:r>
          </a:p>
          <a:p>
            <a:pPr lvl="1">
              <a:defRPr/>
            </a:pPr>
            <a:r>
              <a:rPr lang="en-US" dirty="0"/>
              <a:t>If the node has right sub-tree, the next node is the left-most node of the right sub-tree.</a:t>
            </a:r>
          </a:p>
          <a:p>
            <a:pPr lvl="1">
              <a:defRPr/>
            </a:pPr>
            <a:r>
              <a:rPr lang="en-US" dirty="0"/>
              <a:t>If the node has no right sub-tree (means no right node), the next node is the first parent node that is on the right.</a:t>
            </a:r>
          </a:p>
          <a:p>
            <a:pPr lvl="2"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lvl="1">
              <a:buFontTx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247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next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the current node has a non-null right node,</a:t>
            </a:r>
          </a:p>
          <a:p>
            <a:pPr marL="457200" indent="-457200">
              <a:buAutoNum type="arabicParenBoth"/>
            </a:pPr>
            <a:r>
              <a:rPr lang="en-US" dirty="0"/>
              <a:t>Move right, and then</a:t>
            </a:r>
          </a:p>
          <a:p>
            <a:pPr marL="457200" indent="-457200">
              <a:buAutoNum type="arabicParenBoth"/>
            </a:pPr>
            <a:r>
              <a:rPr lang="en-US" dirty="0"/>
              <a:t>Move left until no more left node exists.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3505200" y="3276600"/>
            <a:ext cx="1828800" cy="762000"/>
          </a:xfrm>
          <a:prstGeom prst="ellipse">
            <a:avLst/>
          </a:prstGeom>
          <a:solidFill>
            <a:srgbClr val="92D050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33162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>
            <a:off x="4724400" y="3886200"/>
            <a:ext cx="16002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5410200" y="4267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62600" y="4306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47244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768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69342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866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 rot="10800000">
            <a:off x="4724400" y="4038600"/>
            <a:ext cx="12192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Straight Arrow Connector 29"/>
          <p:cNvCxnSpPr>
            <a:cxnSpLocks noChangeShapeType="1"/>
            <a:endCxn id="18" idx="0"/>
          </p:cNvCxnSpPr>
          <p:nvPr/>
        </p:nvCxnSpPr>
        <p:spPr bwMode="auto">
          <a:xfrm rot="5400000">
            <a:off x="5524500" y="4991100"/>
            <a:ext cx="5334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Arrow Connector 30"/>
          <p:cNvCxnSpPr>
            <a:cxnSpLocks noChangeShapeType="1"/>
            <a:endCxn id="20" idx="0"/>
          </p:cNvCxnSpPr>
          <p:nvPr/>
        </p:nvCxnSpPr>
        <p:spPr bwMode="auto">
          <a:xfrm>
            <a:off x="6705600" y="4876800"/>
            <a:ext cx="114300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Arrow Connector 31"/>
          <p:cNvCxnSpPr>
            <a:cxnSpLocks noChangeShapeType="1"/>
          </p:cNvCxnSpPr>
          <p:nvPr/>
        </p:nvCxnSpPr>
        <p:spPr bwMode="auto">
          <a:xfrm rot="5400000" flipH="1" flipV="1">
            <a:off x="5753100" y="5219700"/>
            <a:ext cx="5334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Straight Arrow Connector 32"/>
          <p:cNvCxnSpPr>
            <a:cxnSpLocks noChangeShapeType="1"/>
          </p:cNvCxnSpPr>
          <p:nvPr/>
        </p:nvCxnSpPr>
        <p:spPr bwMode="auto">
          <a:xfrm rot="10800000">
            <a:off x="6705600" y="5029200"/>
            <a:ext cx="7620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Arrow Connector 39"/>
          <p:cNvCxnSpPr>
            <a:cxnSpLocks noChangeShapeType="1"/>
          </p:cNvCxnSpPr>
          <p:nvPr/>
        </p:nvCxnSpPr>
        <p:spPr bwMode="auto">
          <a:xfrm rot="10800000" flipV="1">
            <a:off x="49530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Arrow Connector 40"/>
          <p:cNvCxnSpPr>
            <a:cxnSpLocks noChangeShapeType="1"/>
          </p:cNvCxnSpPr>
          <p:nvPr/>
        </p:nvCxnSpPr>
        <p:spPr bwMode="auto">
          <a:xfrm rot="16200000" flipH="1">
            <a:off x="59817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46482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674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4" name="Straight Arrow Connector 43"/>
          <p:cNvCxnSpPr>
            <a:cxnSpLocks noChangeShapeType="1"/>
          </p:cNvCxnSpPr>
          <p:nvPr/>
        </p:nvCxnSpPr>
        <p:spPr bwMode="auto">
          <a:xfrm rot="10800000" flipV="1">
            <a:off x="71628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Straight Arrow Connector 44"/>
          <p:cNvCxnSpPr>
            <a:cxnSpLocks noChangeShapeType="1"/>
          </p:cNvCxnSpPr>
          <p:nvPr/>
        </p:nvCxnSpPr>
        <p:spPr bwMode="auto">
          <a:xfrm rot="16200000" flipH="1">
            <a:off x="81915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TextBox 45"/>
          <p:cNvSpPr txBox="1"/>
          <p:nvPr/>
        </p:nvSpPr>
        <p:spPr>
          <a:xfrm>
            <a:off x="68580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0772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60" name="Freeform 59"/>
          <p:cNvSpPr/>
          <p:nvPr/>
        </p:nvSpPr>
        <p:spPr>
          <a:xfrm>
            <a:off x="5412441" y="3642037"/>
            <a:ext cx="1169894" cy="553445"/>
          </a:xfrm>
          <a:custGeom>
            <a:avLst/>
            <a:gdLst>
              <a:gd name="connsiteX0" fmla="*/ 0 w 1169894"/>
              <a:gd name="connsiteY0" fmla="*/ 22287 h 553445"/>
              <a:gd name="connsiteX1" fmla="*/ 679077 w 1169894"/>
              <a:gd name="connsiteY1" fmla="*/ 62628 h 553445"/>
              <a:gd name="connsiteX2" fmla="*/ 1169894 w 1169894"/>
              <a:gd name="connsiteY2" fmla="*/ 553445 h 553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9894" h="553445">
                <a:moveTo>
                  <a:pt x="0" y="22287"/>
                </a:moveTo>
                <a:cubicBezTo>
                  <a:pt x="242047" y="-1806"/>
                  <a:pt x="484095" y="-25898"/>
                  <a:pt x="679077" y="62628"/>
                </a:cubicBezTo>
                <a:cubicBezTo>
                  <a:pt x="874059" y="151154"/>
                  <a:pt x="1021976" y="352299"/>
                  <a:pt x="1169894" y="553445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5103159" y="4827494"/>
            <a:ext cx="685800" cy="672353"/>
          </a:xfrm>
          <a:custGeom>
            <a:avLst/>
            <a:gdLst>
              <a:gd name="connsiteX0" fmla="*/ 685800 w 685800"/>
              <a:gd name="connsiteY0" fmla="*/ 0 h 672353"/>
              <a:gd name="connsiteX1" fmla="*/ 154641 w 685800"/>
              <a:gd name="connsiteY1" fmla="*/ 275665 h 672353"/>
              <a:gd name="connsiteX2" fmla="*/ 0 w 685800"/>
              <a:gd name="connsiteY2" fmla="*/ 672353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672353">
                <a:moveTo>
                  <a:pt x="685800" y="0"/>
                </a:moveTo>
                <a:cubicBezTo>
                  <a:pt x="477370" y="81803"/>
                  <a:pt x="268941" y="163606"/>
                  <a:pt x="154641" y="275665"/>
                </a:cubicBezTo>
                <a:cubicBezTo>
                  <a:pt x="40341" y="387724"/>
                  <a:pt x="20170" y="530038"/>
                  <a:pt x="0" y="672353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/>
        </p:nvSpPr>
        <p:spPr>
          <a:xfrm>
            <a:off x="4331776" y="4195482"/>
            <a:ext cx="4757980" cy="2433918"/>
          </a:xfrm>
          <a:prstGeom prst="trapezoid">
            <a:avLst>
              <a:gd name="adj" fmla="val 31368"/>
            </a:avLst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65329" y="4641742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 sub-tree</a:t>
            </a:r>
          </a:p>
        </p:txBody>
      </p:sp>
      <p:cxnSp>
        <p:nvCxnSpPr>
          <p:cNvPr id="14" name="Straight Arrow Connector 13"/>
          <p:cNvCxnSpPr>
            <a:stCxn id="10" idx="3"/>
            <a:endCxn id="9" idx="1"/>
          </p:cNvCxnSpPr>
          <p:nvPr/>
        </p:nvCxnSpPr>
        <p:spPr>
          <a:xfrm>
            <a:off x="3199110" y="4826408"/>
            <a:ext cx="1514402" cy="58603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44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01122-3D05-4868-9950-2AB46A0D3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Binary-Tree in Standard Template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D9E86-2086-4161-A96E-8869ABA98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std::set and std::map use a self-balancing binary tree as a background data structure.</a:t>
            </a:r>
          </a:p>
          <a:p>
            <a:r>
              <a:rPr lang="en-US" dirty="0"/>
              <a:t>Usage is similar to hash-table and hash-set classes, but these do not need std::hash specialization.</a:t>
            </a:r>
          </a:p>
          <a:p>
            <a:r>
              <a:rPr lang="en-US" dirty="0"/>
              <a:t>Instead, elements (keys) need to be comparable, i.e., if you want to make a std::set or std::map of your own class, you need to override comparison operators.</a:t>
            </a:r>
          </a:p>
        </p:txBody>
      </p:sp>
    </p:spTree>
    <p:extLst>
      <p:ext uri="{BB962C8B-B14F-4D97-AF65-F5344CB8AC3E}">
        <p14:creationId xmlns:p14="http://schemas.microsoft.com/office/powerpoint/2010/main" val="2769896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next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current node does not have a right sub-tree,</a:t>
            </a:r>
          </a:p>
          <a:p>
            <a:pPr marL="457200" indent="-457200">
              <a:buAutoNum type="arabicParenBoth"/>
            </a:pPr>
            <a:r>
              <a:rPr lang="en-US" dirty="0"/>
              <a:t>Go up until the current node becomes </a:t>
            </a:r>
            <a:r>
              <a:rPr lang="en-US" dirty="0" err="1"/>
              <a:t>nullptr</a:t>
            </a:r>
            <a:r>
              <a:rPr lang="en-US" dirty="0"/>
              <a:t>, or the step-movement was from the left to right.</a:t>
            </a:r>
          </a:p>
          <a:p>
            <a:pPr marL="457200" indent="-457200">
              <a:buAutoNum type="arabicParenBoth"/>
            </a:pPr>
            <a:endParaRPr lang="en-US" dirty="0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3505200" y="32766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33162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cxnSp>
        <p:nvCxnSpPr>
          <p:cNvPr id="6" name="Straight Arrow Connector 5"/>
          <p:cNvCxnSpPr>
            <a:cxnSpLocks noChangeShapeType="1"/>
          </p:cNvCxnSpPr>
          <p:nvPr/>
        </p:nvCxnSpPr>
        <p:spPr bwMode="auto">
          <a:xfrm rot="5400000" flipH="1" flipV="1">
            <a:off x="4210050" y="3181350"/>
            <a:ext cx="4206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 rot="10800000" flipV="1">
            <a:off x="2362200" y="3886200"/>
            <a:ext cx="17526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962400" y="25908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1447800" y="41910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0200" y="42306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3810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4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2590800" y="5410200"/>
            <a:ext cx="1828800" cy="762000"/>
          </a:xfrm>
          <a:prstGeom prst="ellipse">
            <a:avLst/>
          </a:prstGeom>
          <a:solidFill>
            <a:srgbClr val="92D050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432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 flipV="1">
            <a:off x="2514600" y="4038600"/>
            <a:ext cx="1524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Arrow Connector 23"/>
          <p:cNvCxnSpPr>
            <a:cxnSpLocks noChangeShapeType="1"/>
            <a:endCxn id="14" idx="0"/>
          </p:cNvCxnSpPr>
          <p:nvPr/>
        </p:nvCxnSpPr>
        <p:spPr bwMode="auto">
          <a:xfrm rot="10800000" flipV="1">
            <a:off x="1295400" y="4800600"/>
            <a:ext cx="6858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24"/>
          <p:cNvCxnSpPr>
            <a:cxnSpLocks noChangeShapeType="1"/>
            <a:endCxn id="17" idx="0"/>
          </p:cNvCxnSpPr>
          <p:nvPr/>
        </p:nvCxnSpPr>
        <p:spPr bwMode="auto">
          <a:xfrm>
            <a:off x="2743200" y="4800600"/>
            <a:ext cx="762000" cy="6492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25"/>
          <p:cNvCxnSpPr>
            <a:cxnSpLocks noChangeShapeType="1"/>
          </p:cNvCxnSpPr>
          <p:nvPr/>
        </p:nvCxnSpPr>
        <p:spPr bwMode="auto">
          <a:xfrm rot="5400000" flipH="1" flipV="1">
            <a:off x="1485900" y="5143500"/>
            <a:ext cx="6858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Arrow Connector 26"/>
          <p:cNvCxnSpPr>
            <a:cxnSpLocks noChangeShapeType="1"/>
          </p:cNvCxnSpPr>
          <p:nvPr/>
        </p:nvCxnSpPr>
        <p:spPr bwMode="auto">
          <a:xfrm rot="16200000" flipV="1">
            <a:off x="2590800" y="5029200"/>
            <a:ext cx="68580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Arrow Connector 27"/>
          <p:cNvCxnSpPr>
            <a:cxnSpLocks noChangeShapeType="1"/>
          </p:cNvCxnSpPr>
          <p:nvPr/>
        </p:nvCxnSpPr>
        <p:spPr bwMode="auto">
          <a:xfrm rot="10800000" flipV="1">
            <a:off x="5334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Arrow Connector 28"/>
          <p:cNvCxnSpPr>
            <a:cxnSpLocks noChangeShapeType="1"/>
          </p:cNvCxnSpPr>
          <p:nvPr/>
        </p:nvCxnSpPr>
        <p:spPr bwMode="auto">
          <a:xfrm rot="16200000" flipH="1">
            <a:off x="15621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2286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4478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36" name="Straight Arrow Connector 35"/>
          <p:cNvCxnSpPr>
            <a:cxnSpLocks noChangeShapeType="1"/>
          </p:cNvCxnSpPr>
          <p:nvPr/>
        </p:nvCxnSpPr>
        <p:spPr bwMode="auto">
          <a:xfrm rot="10800000" flipV="1">
            <a:off x="28194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Straight Arrow Connector 36"/>
          <p:cNvCxnSpPr>
            <a:cxnSpLocks noChangeShapeType="1"/>
          </p:cNvCxnSpPr>
          <p:nvPr/>
        </p:nvCxnSpPr>
        <p:spPr bwMode="auto">
          <a:xfrm rot="16200000" flipH="1">
            <a:off x="38481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25146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338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7" name="Straight Arrow Connector 47"/>
          <p:cNvCxnSpPr>
            <a:cxnSpLocks noChangeShapeType="1"/>
          </p:cNvCxnSpPr>
          <p:nvPr/>
        </p:nvCxnSpPr>
        <p:spPr bwMode="auto">
          <a:xfrm>
            <a:off x="2971800" y="2895600"/>
            <a:ext cx="9906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Rounded Rectangle 48"/>
          <p:cNvSpPr>
            <a:spLocks noChangeArrowheads="1"/>
          </p:cNvSpPr>
          <p:nvPr/>
        </p:nvSpPr>
        <p:spPr bwMode="auto">
          <a:xfrm>
            <a:off x="2362200" y="2590800"/>
            <a:ext cx="8382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52688" y="2590800"/>
            <a:ext cx="67151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*root</a:t>
            </a:r>
          </a:p>
        </p:txBody>
      </p:sp>
      <p:sp>
        <p:nvSpPr>
          <p:cNvPr id="59" name="Freeform 58"/>
          <p:cNvSpPr/>
          <p:nvPr/>
        </p:nvSpPr>
        <p:spPr>
          <a:xfrm>
            <a:off x="3065929" y="4713194"/>
            <a:ext cx="1027544" cy="948018"/>
          </a:xfrm>
          <a:custGeom>
            <a:avLst/>
            <a:gdLst>
              <a:gd name="connsiteX0" fmla="*/ 1021977 w 1027544"/>
              <a:gd name="connsiteY0" fmla="*/ 948018 h 948018"/>
              <a:gd name="connsiteX1" fmla="*/ 874059 w 1027544"/>
              <a:gd name="connsiteY1" fmla="*/ 376518 h 948018"/>
              <a:gd name="connsiteX2" fmla="*/ 0 w 1027544"/>
              <a:gd name="connsiteY2" fmla="*/ 0 h 948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7544" h="948018">
                <a:moveTo>
                  <a:pt x="1021977" y="948018"/>
                </a:moveTo>
                <a:cubicBezTo>
                  <a:pt x="1033182" y="741269"/>
                  <a:pt x="1044388" y="534521"/>
                  <a:pt x="874059" y="376518"/>
                </a:cubicBezTo>
                <a:cubicBezTo>
                  <a:pt x="703730" y="218515"/>
                  <a:pt x="351865" y="109257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191000" y="4953000"/>
            <a:ext cx="415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step-movement is from right to left.  Need to go up one more level.</a:t>
            </a:r>
          </a:p>
        </p:txBody>
      </p:sp>
      <p:sp>
        <p:nvSpPr>
          <p:cNvPr id="61" name="Freeform 60"/>
          <p:cNvSpPr/>
          <p:nvPr/>
        </p:nvSpPr>
        <p:spPr>
          <a:xfrm>
            <a:off x="3079376" y="3987053"/>
            <a:ext cx="1378324" cy="484094"/>
          </a:xfrm>
          <a:custGeom>
            <a:avLst/>
            <a:gdLst>
              <a:gd name="connsiteX0" fmla="*/ 0 w 1378324"/>
              <a:gd name="connsiteY0" fmla="*/ 484094 h 484094"/>
              <a:gd name="connsiteX1" fmla="*/ 1055595 w 1378324"/>
              <a:gd name="connsiteY1" fmla="*/ 349623 h 484094"/>
              <a:gd name="connsiteX2" fmla="*/ 1378324 w 1378324"/>
              <a:gd name="connsiteY2" fmla="*/ 0 h 484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8324" h="484094">
                <a:moveTo>
                  <a:pt x="0" y="484094"/>
                </a:moveTo>
                <a:cubicBezTo>
                  <a:pt x="412937" y="457199"/>
                  <a:pt x="825874" y="430305"/>
                  <a:pt x="1055595" y="349623"/>
                </a:cubicBezTo>
                <a:cubicBezTo>
                  <a:pt x="1285316" y="268941"/>
                  <a:pt x="1331820" y="134470"/>
                  <a:pt x="1378324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419600" y="4020234"/>
            <a:ext cx="415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step-movement is from left to right. Therefore stop here.</a:t>
            </a:r>
          </a:p>
        </p:txBody>
      </p:sp>
    </p:spTree>
    <p:extLst>
      <p:ext uri="{BB962C8B-B14F-4D97-AF65-F5344CB8AC3E}">
        <p14:creationId xmlns:p14="http://schemas.microsoft.com/office/powerpoint/2010/main" val="4285397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of an integer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962" y="914400"/>
            <a:ext cx="289111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Lucida Console" panose="020B0609040504020204" pitchFamily="49" charset="0"/>
              </a:rPr>
              <a:t>#include &lt;</a:t>
            </a:r>
            <a:r>
              <a:rPr lang="en-US" sz="900" dirty="0" err="1">
                <a:latin typeface="Lucida Console" panose="020B0609040504020204" pitchFamily="49" charset="0"/>
              </a:rPr>
              <a:t>stdio.h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#include &lt;</a:t>
            </a:r>
            <a:r>
              <a:rPr lang="en-US" sz="900" dirty="0" err="1">
                <a:latin typeface="Lucida Console" panose="020B0609040504020204" pitchFamily="49" charset="0"/>
              </a:rPr>
              <a:t>stdlib.h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#include &lt;</a:t>
            </a:r>
            <a:r>
              <a:rPr lang="en-US" sz="900" dirty="0" err="1">
                <a:latin typeface="Lucida Console" panose="020B0609040504020204" pitchFamily="49" charset="0"/>
              </a:rPr>
              <a:t>time.h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class </a:t>
            </a:r>
            <a:r>
              <a:rPr lang="en-US" sz="900" dirty="0" err="1">
                <a:latin typeface="Lucida Console" panose="020B0609040504020204" pitchFamily="49" charset="0"/>
              </a:rPr>
              <a:t>BinTreeNode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</a:t>
            </a:r>
            <a:r>
              <a:rPr lang="en-US" sz="900" dirty="0" err="1">
                <a:latin typeface="Lucida Console" panose="020B0609040504020204" pitchFamily="49" charset="0"/>
              </a:rPr>
              <a:t>int</a:t>
            </a:r>
            <a:r>
              <a:rPr lang="en-US" sz="900" dirty="0">
                <a:latin typeface="Lucida Console" panose="020B0609040504020204" pitchFamily="49" charset="0"/>
              </a:rPr>
              <a:t> key;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</a:t>
            </a:r>
            <a:r>
              <a:rPr lang="en-US" sz="900" dirty="0" err="1">
                <a:latin typeface="Lucida Console" panose="020B0609040504020204" pitchFamily="49" charset="0"/>
              </a:rPr>
              <a:t>BinTreeNode</a:t>
            </a:r>
            <a:r>
              <a:rPr lang="en-US" sz="900" dirty="0">
                <a:latin typeface="Lucida Console" panose="020B0609040504020204" pitchFamily="49" charset="0"/>
              </a:rPr>
              <a:t> *parent,*left,*right;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</a:t>
            </a:r>
            <a:r>
              <a:rPr lang="en-US" sz="900" dirty="0" err="1">
                <a:latin typeface="Lucida Console" panose="020B0609040504020204" pitchFamily="49" charset="0"/>
              </a:rPr>
              <a:t>BinTreeNode</a:t>
            </a:r>
            <a:r>
              <a:rPr lang="en-US" sz="900" dirty="0">
                <a:latin typeface="Lucida Console" panose="020B0609040504020204" pitchFamily="49" charset="0"/>
              </a:rPr>
              <a:t>()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parent=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left=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right=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};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void Traverse(</a:t>
            </a:r>
            <a:r>
              <a:rPr lang="en-US" sz="900" dirty="0" err="1">
                <a:latin typeface="Lucida Console" panose="020B0609040504020204" pitchFamily="49" charset="0"/>
              </a:rPr>
              <a:t>BinTreeNode</a:t>
            </a:r>
            <a:r>
              <a:rPr lang="en-US" sz="900" dirty="0">
                <a:latin typeface="Lucida Console" panose="020B0609040504020204" pitchFamily="49" charset="0"/>
              </a:rPr>
              <a:t> *node)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if(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!=node)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Traverse(node-&gt;left);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</a:t>
            </a:r>
            <a:r>
              <a:rPr lang="en-US" sz="900" dirty="0" err="1">
                <a:latin typeface="Lucida Console" panose="020B0609040504020204" pitchFamily="49" charset="0"/>
              </a:rPr>
              <a:t>printf</a:t>
            </a:r>
            <a:r>
              <a:rPr lang="en-US" sz="900" dirty="0">
                <a:latin typeface="Lucida Console" panose="020B0609040504020204" pitchFamily="49" charset="0"/>
              </a:rPr>
              <a:t>(" %</a:t>
            </a:r>
            <a:r>
              <a:rPr lang="en-US" sz="900" dirty="0" err="1">
                <a:latin typeface="Lucida Console" panose="020B0609040504020204" pitchFamily="49" charset="0"/>
              </a:rPr>
              <a:t>d",node</a:t>
            </a:r>
            <a:r>
              <a:rPr lang="en-US" sz="900" dirty="0">
                <a:latin typeface="Lucida Console" panose="020B0609040504020204" pitchFamily="49" charset="0"/>
              </a:rPr>
              <a:t>-&gt;key);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Traverse(node-&gt;right);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}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73606" y="823153"/>
            <a:ext cx="517039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Lucida Console" panose="020B0609040504020204" pitchFamily="49" charset="0"/>
              </a:rPr>
              <a:t>BinTreeNode</a:t>
            </a:r>
            <a:r>
              <a:rPr lang="en-US" sz="900" dirty="0">
                <a:latin typeface="Lucida Console" panose="020B0609040504020204" pitchFamily="49" charset="0"/>
              </a:rPr>
              <a:t> *</a:t>
            </a:r>
            <a:r>
              <a:rPr lang="en-US" sz="900" dirty="0" err="1">
                <a:latin typeface="Lucida Console" panose="020B0609040504020204" pitchFamily="49" charset="0"/>
              </a:rPr>
              <a:t>AddBinTreeNode</a:t>
            </a:r>
            <a:r>
              <a:rPr lang="en-US" sz="900" dirty="0">
                <a:latin typeface="Lucida Console" panose="020B0609040504020204" pitchFamily="49" charset="0"/>
              </a:rPr>
              <a:t>(</a:t>
            </a:r>
            <a:r>
              <a:rPr lang="en-US" sz="900" dirty="0" err="1">
                <a:latin typeface="Lucida Console" panose="020B0609040504020204" pitchFamily="49" charset="0"/>
              </a:rPr>
              <a:t>BinTreeNode</a:t>
            </a:r>
            <a:r>
              <a:rPr lang="en-US" sz="900" dirty="0">
                <a:latin typeface="Lucida Console" panose="020B0609040504020204" pitchFamily="49" charset="0"/>
              </a:rPr>
              <a:t> *</a:t>
            </a:r>
            <a:r>
              <a:rPr lang="en-US" sz="900" dirty="0" err="1">
                <a:latin typeface="Lucida Console" panose="020B0609040504020204" pitchFamily="49" charset="0"/>
              </a:rPr>
              <a:t>newNode,BinTreeNode</a:t>
            </a:r>
            <a:r>
              <a:rPr lang="en-US" sz="900" dirty="0">
                <a:latin typeface="Lucida Console" panose="020B0609040504020204" pitchFamily="49" charset="0"/>
              </a:rPr>
              <a:t> *</a:t>
            </a:r>
            <a:r>
              <a:rPr lang="en-US" sz="900" dirty="0" err="1">
                <a:latin typeface="Lucida Console" panose="020B0609040504020204" pitchFamily="49" charset="0"/>
              </a:rPr>
              <a:t>rootNode</a:t>
            </a:r>
            <a:r>
              <a:rPr lang="en-US" sz="9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if(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==</a:t>
            </a:r>
            <a:r>
              <a:rPr lang="en-US" sz="900" dirty="0" err="1">
                <a:latin typeface="Lucida Console" panose="020B0609040504020204" pitchFamily="49" charset="0"/>
              </a:rPr>
              <a:t>rootNode</a:t>
            </a:r>
            <a:r>
              <a:rPr lang="en-US" sz="9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</a:t>
            </a:r>
            <a:r>
              <a:rPr lang="en-US" sz="900" dirty="0" err="1">
                <a:latin typeface="Lucida Console" panose="020B0609040504020204" pitchFamily="49" charset="0"/>
              </a:rPr>
              <a:t>rootNode</a:t>
            </a:r>
            <a:r>
              <a:rPr lang="en-US" sz="900" dirty="0">
                <a:latin typeface="Lucida Console" panose="020B0609040504020204" pitchFamily="49" charset="0"/>
              </a:rPr>
              <a:t>=</a:t>
            </a:r>
            <a:r>
              <a:rPr lang="en-US" sz="900" dirty="0" err="1">
                <a:latin typeface="Lucida Console" panose="020B0609040504020204" pitchFamily="49" charset="0"/>
              </a:rPr>
              <a:t>newNode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return </a:t>
            </a:r>
            <a:r>
              <a:rPr lang="en-US" sz="900" dirty="0" err="1">
                <a:latin typeface="Lucida Console" panose="020B0609040504020204" pitchFamily="49" charset="0"/>
              </a:rPr>
              <a:t>rootNode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else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</a:t>
            </a:r>
            <a:r>
              <a:rPr lang="en-US" sz="900" dirty="0" err="1">
                <a:latin typeface="Lucida Console" panose="020B0609040504020204" pitchFamily="49" charset="0"/>
              </a:rPr>
              <a:t>BinTreeNode</a:t>
            </a:r>
            <a:r>
              <a:rPr lang="en-US" sz="900" dirty="0">
                <a:latin typeface="Lucida Console" panose="020B0609040504020204" pitchFamily="49" charset="0"/>
              </a:rPr>
              <a:t> *seeker=</a:t>
            </a:r>
            <a:r>
              <a:rPr lang="en-US" sz="900" dirty="0" err="1">
                <a:latin typeface="Lucida Console" panose="020B0609040504020204" pitchFamily="49" charset="0"/>
              </a:rPr>
              <a:t>rootNode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for(;;)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if(</a:t>
            </a:r>
            <a:r>
              <a:rPr lang="en-US" sz="900" dirty="0" err="1">
                <a:latin typeface="Lucida Console" panose="020B0609040504020204" pitchFamily="49" charset="0"/>
              </a:rPr>
              <a:t>newNode</a:t>
            </a:r>
            <a:r>
              <a:rPr lang="en-US" sz="900" dirty="0">
                <a:latin typeface="Lucida Console" panose="020B0609040504020204" pitchFamily="49" charset="0"/>
              </a:rPr>
              <a:t>-&gt;key&lt;seeker-&gt;key)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if(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!=seeker-&gt;left)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    seeker=seeker-&gt;left;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else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    seeker-&gt;left=</a:t>
            </a:r>
            <a:r>
              <a:rPr lang="en-US" sz="900" dirty="0" err="1">
                <a:latin typeface="Lucida Console" panose="020B0609040504020204" pitchFamily="49" charset="0"/>
              </a:rPr>
              <a:t>newNode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    </a:t>
            </a:r>
            <a:r>
              <a:rPr lang="en-US" sz="900" dirty="0" err="1">
                <a:latin typeface="Lucida Console" panose="020B0609040504020204" pitchFamily="49" charset="0"/>
              </a:rPr>
              <a:t>newNode</a:t>
            </a:r>
            <a:r>
              <a:rPr lang="en-US" sz="900" dirty="0">
                <a:latin typeface="Lucida Console" panose="020B0609040504020204" pitchFamily="49" charset="0"/>
              </a:rPr>
              <a:t>-&gt;parent=seeker;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    return </a:t>
            </a:r>
            <a:r>
              <a:rPr lang="en-US" sz="900" dirty="0" err="1">
                <a:latin typeface="Lucida Console" panose="020B0609040504020204" pitchFamily="49" charset="0"/>
              </a:rPr>
              <a:t>rootNode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else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if(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!=seeker-&gt;right)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    seeker=seeker-&gt;right;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else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    seeker-&gt;right=</a:t>
            </a:r>
            <a:r>
              <a:rPr lang="en-US" sz="900" dirty="0" err="1">
                <a:latin typeface="Lucida Console" panose="020B0609040504020204" pitchFamily="49" charset="0"/>
              </a:rPr>
              <a:t>newNode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    </a:t>
            </a:r>
            <a:r>
              <a:rPr lang="en-US" sz="900" dirty="0" err="1">
                <a:latin typeface="Lucida Console" panose="020B0609040504020204" pitchFamily="49" charset="0"/>
              </a:rPr>
              <a:t>newNode</a:t>
            </a:r>
            <a:r>
              <a:rPr lang="en-US" sz="900" dirty="0">
                <a:latin typeface="Lucida Console" panose="020B0609040504020204" pitchFamily="49" charset="0"/>
              </a:rPr>
              <a:t>-&gt;parent=seeker;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    return </a:t>
            </a:r>
            <a:r>
              <a:rPr lang="en-US" sz="900" dirty="0" err="1">
                <a:latin typeface="Lucida Console" panose="020B0609040504020204" pitchFamily="49" charset="0"/>
              </a:rPr>
              <a:t>rootNode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return 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; // Not supposed to come here.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0676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Templated version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746" y="1082488"/>
            <a:ext cx="32205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Lucida Console" panose="020B0609040504020204" pitchFamily="49" charset="0"/>
              </a:rPr>
              <a:t>template &lt;class </a:t>
            </a:r>
            <a:r>
              <a:rPr lang="en-US" sz="900" dirty="0" err="1">
                <a:latin typeface="Lucida Console" panose="020B0609040504020204" pitchFamily="49" charset="0"/>
              </a:rPr>
              <a:t>KeyClass,class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ValueClass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class </a:t>
            </a:r>
            <a:r>
              <a:rPr lang="en-US" sz="900" dirty="0" err="1">
                <a:latin typeface="Lucida Console" panose="020B0609040504020204" pitchFamily="49" charset="0"/>
              </a:rPr>
              <a:t>BinTreeNode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</a:t>
            </a:r>
            <a:r>
              <a:rPr lang="en-US" sz="900" dirty="0" err="1">
                <a:latin typeface="Lucida Console" panose="020B0609040504020204" pitchFamily="49" charset="0"/>
              </a:rPr>
              <a:t>KeyClass</a:t>
            </a:r>
            <a:r>
              <a:rPr lang="en-US" sz="900" dirty="0">
                <a:latin typeface="Lucida Console" panose="020B0609040504020204" pitchFamily="49" charset="0"/>
              </a:rPr>
              <a:t> key;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</a:t>
            </a:r>
            <a:r>
              <a:rPr lang="en-US" sz="900" dirty="0" err="1">
                <a:latin typeface="Lucida Console" panose="020B0609040504020204" pitchFamily="49" charset="0"/>
              </a:rPr>
              <a:t>ValueClass</a:t>
            </a:r>
            <a:r>
              <a:rPr lang="en-US" sz="900" dirty="0">
                <a:latin typeface="Lucida Console" panose="020B0609040504020204" pitchFamily="49" charset="0"/>
              </a:rPr>
              <a:t> value;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</a:t>
            </a:r>
            <a:r>
              <a:rPr lang="en-US" sz="900" dirty="0" err="1">
                <a:latin typeface="Lucida Console" panose="020B0609040504020204" pitchFamily="49" charset="0"/>
              </a:rPr>
              <a:t>BinTreeNode</a:t>
            </a:r>
            <a:r>
              <a:rPr lang="en-US" sz="900" dirty="0">
                <a:latin typeface="Lucida Console" panose="020B0609040504020204" pitchFamily="49" charset="0"/>
              </a:rPr>
              <a:t> *parent,*left,*right;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</a:t>
            </a:r>
            <a:r>
              <a:rPr lang="en-US" sz="900" dirty="0" err="1">
                <a:latin typeface="Lucida Console" panose="020B0609040504020204" pitchFamily="49" charset="0"/>
              </a:rPr>
              <a:t>BinTreeNode</a:t>
            </a:r>
            <a:r>
              <a:rPr lang="en-US" sz="900" dirty="0">
                <a:latin typeface="Lucida Console" panose="020B0609040504020204" pitchFamily="49" charset="0"/>
              </a:rPr>
              <a:t>()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parent=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left=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right=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};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endParaRPr lang="en-US" sz="9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83742" y="1082488"/>
            <a:ext cx="4303058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Lucida Console" panose="020B0609040504020204" pitchFamily="49" charset="0"/>
              </a:rPr>
              <a:t>template &lt;class </a:t>
            </a:r>
            <a:r>
              <a:rPr lang="en-US" sz="900" dirty="0" err="1">
                <a:latin typeface="Lucida Console" panose="020B0609040504020204" pitchFamily="49" charset="0"/>
              </a:rPr>
              <a:t>KeyClass,class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ValueClass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 err="1">
                <a:latin typeface="Lucida Console" panose="020B0609040504020204" pitchFamily="49" charset="0"/>
              </a:rPr>
              <a:t>BinTreeNode</a:t>
            </a:r>
            <a:r>
              <a:rPr lang="en-US" sz="900" dirty="0">
                <a:latin typeface="Lucida Console" panose="020B0609040504020204" pitchFamily="49" charset="0"/>
              </a:rPr>
              <a:t> &lt;</a:t>
            </a:r>
            <a:r>
              <a:rPr lang="en-US" sz="900" dirty="0" err="1">
                <a:latin typeface="Lucida Console" panose="020B0609040504020204" pitchFamily="49" charset="0"/>
              </a:rPr>
              <a:t>KeyClass,ValueClass</a:t>
            </a:r>
            <a:r>
              <a:rPr lang="en-US" sz="900" dirty="0">
                <a:latin typeface="Lucida Console" panose="020B0609040504020204" pitchFamily="49" charset="0"/>
              </a:rPr>
              <a:t>&gt; *</a:t>
            </a:r>
            <a:r>
              <a:rPr lang="en-US" sz="900" dirty="0" err="1">
                <a:latin typeface="Lucida Console" panose="020B0609040504020204" pitchFamily="49" charset="0"/>
              </a:rPr>
              <a:t>AddBinTreeNode</a:t>
            </a:r>
            <a:r>
              <a:rPr lang="en-US" sz="9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</a:t>
            </a:r>
            <a:r>
              <a:rPr lang="en-US" sz="900" dirty="0" err="1">
                <a:latin typeface="Lucida Console" panose="020B0609040504020204" pitchFamily="49" charset="0"/>
              </a:rPr>
              <a:t>BinTreeNode</a:t>
            </a:r>
            <a:r>
              <a:rPr lang="en-US" sz="900" dirty="0">
                <a:latin typeface="Lucida Console" panose="020B0609040504020204" pitchFamily="49" charset="0"/>
              </a:rPr>
              <a:t> &lt;</a:t>
            </a:r>
            <a:r>
              <a:rPr lang="en-US" sz="900" dirty="0" err="1">
                <a:latin typeface="Lucida Console" panose="020B0609040504020204" pitchFamily="49" charset="0"/>
              </a:rPr>
              <a:t>KeyClass,ValueClass</a:t>
            </a:r>
            <a:r>
              <a:rPr lang="en-US" sz="900" dirty="0">
                <a:latin typeface="Lucida Console" panose="020B0609040504020204" pitchFamily="49" charset="0"/>
              </a:rPr>
              <a:t>&gt; *</a:t>
            </a:r>
            <a:r>
              <a:rPr lang="en-US" sz="900" dirty="0" err="1">
                <a:latin typeface="Lucida Console" panose="020B0609040504020204" pitchFamily="49" charset="0"/>
              </a:rPr>
              <a:t>newNode</a:t>
            </a:r>
            <a:r>
              <a:rPr lang="en-US" sz="900" dirty="0">
                <a:latin typeface="Lucida Console" panose="020B0609040504020204" pitchFamily="49" charset="0"/>
              </a:rPr>
              <a:t>,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</a:t>
            </a:r>
            <a:r>
              <a:rPr lang="en-US" sz="900" dirty="0" err="1">
                <a:latin typeface="Lucida Console" panose="020B0609040504020204" pitchFamily="49" charset="0"/>
              </a:rPr>
              <a:t>BinTreeNode</a:t>
            </a:r>
            <a:r>
              <a:rPr lang="en-US" sz="900" dirty="0">
                <a:latin typeface="Lucida Console" panose="020B0609040504020204" pitchFamily="49" charset="0"/>
              </a:rPr>
              <a:t> &lt;</a:t>
            </a:r>
            <a:r>
              <a:rPr lang="en-US" sz="900" dirty="0" err="1">
                <a:latin typeface="Lucida Console" panose="020B0609040504020204" pitchFamily="49" charset="0"/>
              </a:rPr>
              <a:t>KeyClass,ValueClass</a:t>
            </a:r>
            <a:r>
              <a:rPr lang="en-US" sz="900" dirty="0">
                <a:latin typeface="Lucida Console" panose="020B0609040504020204" pitchFamily="49" charset="0"/>
              </a:rPr>
              <a:t>&gt; *</a:t>
            </a:r>
            <a:r>
              <a:rPr lang="en-US" sz="900" dirty="0" err="1">
                <a:latin typeface="Lucida Console" panose="020B0609040504020204" pitchFamily="49" charset="0"/>
              </a:rPr>
              <a:t>rootNode</a:t>
            </a:r>
            <a:r>
              <a:rPr lang="en-US" sz="9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if(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==</a:t>
            </a:r>
            <a:r>
              <a:rPr lang="en-US" sz="900" dirty="0" err="1">
                <a:latin typeface="Lucida Console" panose="020B0609040504020204" pitchFamily="49" charset="0"/>
              </a:rPr>
              <a:t>rootNode</a:t>
            </a:r>
            <a:r>
              <a:rPr lang="en-US" sz="9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</a:t>
            </a:r>
            <a:r>
              <a:rPr lang="en-US" sz="900" dirty="0" err="1">
                <a:latin typeface="Lucida Console" panose="020B0609040504020204" pitchFamily="49" charset="0"/>
              </a:rPr>
              <a:t>rootNode</a:t>
            </a:r>
            <a:r>
              <a:rPr lang="en-US" sz="900" dirty="0">
                <a:latin typeface="Lucida Console" panose="020B0609040504020204" pitchFamily="49" charset="0"/>
              </a:rPr>
              <a:t>=</a:t>
            </a:r>
            <a:r>
              <a:rPr lang="en-US" sz="900" dirty="0" err="1">
                <a:latin typeface="Lucida Console" panose="020B0609040504020204" pitchFamily="49" charset="0"/>
              </a:rPr>
              <a:t>newNode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return </a:t>
            </a:r>
            <a:r>
              <a:rPr lang="en-US" sz="900" dirty="0" err="1">
                <a:latin typeface="Lucida Console" panose="020B0609040504020204" pitchFamily="49" charset="0"/>
              </a:rPr>
              <a:t>rootNode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else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auto *seeker=</a:t>
            </a:r>
            <a:r>
              <a:rPr lang="en-US" sz="900" dirty="0" err="1">
                <a:latin typeface="Lucida Console" panose="020B0609040504020204" pitchFamily="49" charset="0"/>
              </a:rPr>
              <a:t>rootNode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for(;;)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if(</a:t>
            </a:r>
            <a:r>
              <a:rPr lang="en-US" sz="900" dirty="0" err="1">
                <a:latin typeface="Lucida Console" panose="020B0609040504020204" pitchFamily="49" charset="0"/>
              </a:rPr>
              <a:t>newNode</a:t>
            </a:r>
            <a:r>
              <a:rPr lang="en-US" sz="900" dirty="0">
                <a:latin typeface="Lucida Console" panose="020B0609040504020204" pitchFamily="49" charset="0"/>
              </a:rPr>
              <a:t>-&gt;key&lt;seeker-&gt;key)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if(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==seeker-&gt;left)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    seeker-&gt;left=</a:t>
            </a:r>
            <a:r>
              <a:rPr lang="en-US" sz="900" dirty="0" err="1">
                <a:latin typeface="Lucida Console" panose="020B0609040504020204" pitchFamily="49" charset="0"/>
              </a:rPr>
              <a:t>newNode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    break;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seeker=seeker-&gt;left;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else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if(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==seeker-&gt;right)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    seeker-&gt;right=</a:t>
            </a:r>
            <a:r>
              <a:rPr lang="en-US" sz="900" dirty="0" err="1">
                <a:latin typeface="Lucida Console" panose="020B0609040504020204" pitchFamily="49" charset="0"/>
              </a:rPr>
              <a:t>newNode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    break;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seeker=seeker-&gt;right;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</a:t>
            </a:r>
            <a:r>
              <a:rPr lang="en-US" sz="900" dirty="0" err="1">
                <a:latin typeface="Lucida Console" panose="020B0609040504020204" pitchFamily="49" charset="0"/>
              </a:rPr>
              <a:t>newNode</a:t>
            </a:r>
            <a:r>
              <a:rPr lang="en-US" sz="900" dirty="0">
                <a:latin typeface="Lucida Console" panose="020B0609040504020204" pitchFamily="49" charset="0"/>
              </a:rPr>
              <a:t>-&gt;parent=seeker;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return </a:t>
            </a:r>
            <a:r>
              <a:rPr lang="en-US" sz="900" dirty="0" err="1">
                <a:latin typeface="Lucida Console" panose="020B0609040504020204" pitchFamily="49" charset="0"/>
              </a:rPr>
              <a:t>rootNode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return 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; // Not supposed to come here.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2900" y="3731558"/>
            <a:ext cx="3361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Binary-tree is often used for finding a key-value pair.  For this purpose, each node must carry a key and a value.</a:t>
            </a:r>
          </a:p>
        </p:txBody>
      </p:sp>
    </p:spTree>
    <p:extLst>
      <p:ext uri="{BB962C8B-B14F-4D97-AF65-F5344CB8AC3E}">
        <p14:creationId xmlns:p14="http://schemas.microsoft.com/office/powerpoint/2010/main" val="2462464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protected version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746" y="1082488"/>
            <a:ext cx="322057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Lucida Console" panose="020B0609040504020204" pitchFamily="49" charset="0"/>
              </a:rPr>
              <a:t>#include &lt;</a:t>
            </a:r>
            <a:r>
              <a:rPr lang="en-US" sz="900" dirty="0" err="1">
                <a:latin typeface="Lucida Console" panose="020B0609040504020204" pitchFamily="49" charset="0"/>
              </a:rPr>
              <a:t>stdio.h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#include &lt;</a:t>
            </a:r>
            <a:r>
              <a:rPr lang="en-US" sz="900" dirty="0" err="1">
                <a:latin typeface="Lucida Console" panose="020B0609040504020204" pitchFamily="49" charset="0"/>
              </a:rPr>
              <a:t>stdlib.h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#include &lt;</a:t>
            </a:r>
            <a:r>
              <a:rPr lang="en-US" sz="900" dirty="0" err="1">
                <a:latin typeface="Lucida Console" panose="020B0609040504020204" pitchFamily="49" charset="0"/>
              </a:rPr>
              <a:t>time.h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template &lt;class </a:t>
            </a:r>
            <a:r>
              <a:rPr lang="en-US" sz="900" dirty="0" err="1">
                <a:latin typeface="Lucida Console" panose="020B0609040504020204" pitchFamily="49" charset="0"/>
              </a:rPr>
              <a:t>KeyClass,class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ValueClass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class </a:t>
            </a:r>
            <a:r>
              <a:rPr lang="en-US" sz="900" dirty="0" err="1">
                <a:latin typeface="Lucida Console" panose="020B0609040504020204" pitchFamily="49" charset="0"/>
              </a:rPr>
              <a:t>BinaryTree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class Node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public: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</a:t>
            </a:r>
            <a:r>
              <a:rPr lang="en-US" sz="900" dirty="0" err="1">
                <a:latin typeface="Lucida Console" panose="020B0609040504020204" pitchFamily="49" charset="0"/>
              </a:rPr>
              <a:t>KeyClass</a:t>
            </a:r>
            <a:r>
              <a:rPr lang="en-US" sz="900" dirty="0">
                <a:latin typeface="Lucida Console" panose="020B0609040504020204" pitchFamily="49" charset="0"/>
              </a:rPr>
              <a:t> key;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</a:t>
            </a:r>
            <a:r>
              <a:rPr lang="en-US" sz="900" dirty="0" err="1">
                <a:latin typeface="Lucida Console" panose="020B0609040504020204" pitchFamily="49" charset="0"/>
              </a:rPr>
              <a:t>ValueClass</a:t>
            </a:r>
            <a:r>
              <a:rPr lang="en-US" sz="900" dirty="0">
                <a:latin typeface="Lucida Console" panose="020B0609040504020204" pitchFamily="49" charset="0"/>
              </a:rPr>
              <a:t> value;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Node *parent,*left,*right;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Node()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parent=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left=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right=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};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protected: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Node *</a:t>
            </a:r>
            <a:r>
              <a:rPr lang="en-US" sz="900" dirty="0" err="1">
                <a:latin typeface="Lucida Console" panose="020B0609040504020204" pitchFamily="49" charset="0"/>
              </a:rPr>
              <a:t>rootNode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</a:t>
            </a:r>
            <a:r>
              <a:rPr lang="en-US" sz="900" dirty="0" err="1">
                <a:latin typeface="Lucida Console" panose="020B0609040504020204" pitchFamily="49" charset="0"/>
              </a:rPr>
              <a:t>BinaryTree</a:t>
            </a:r>
            <a:r>
              <a:rPr lang="en-US" sz="900" dirty="0">
                <a:latin typeface="Lucida Console" panose="020B0609040504020204" pitchFamily="49" charset="0"/>
              </a:rPr>
              <a:t>()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</a:t>
            </a:r>
            <a:r>
              <a:rPr lang="en-US" sz="900" dirty="0" err="1">
                <a:latin typeface="Lucida Console" panose="020B0609040504020204" pitchFamily="49" charset="0"/>
              </a:rPr>
              <a:t>rootNode</a:t>
            </a:r>
            <a:r>
              <a:rPr lang="en-US" sz="900" dirty="0">
                <a:latin typeface="Lucida Console" panose="020B0609040504020204" pitchFamily="49" charset="0"/>
              </a:rPr>
              <a:t>=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~</a:t>
            </a:r>
            <a:r>
              <a:rPr lang="en-US" sz="900" dirty="0" err="1">
                <a:latin typeface="Lucida Console" panose="020B0609040504020204" pitchFamily="49" charset="0"/>
              </a:rPr>
              <a:t>BinaryTree</a:t>
            </a:r>
            <a:r>
              <a:rPr lang="en-US" sz="900" dirty="0">
                <a:latin typeface="Lucida Console" panose="020B0609040504020204" pitchFamily="49" charset="0"/>
              </a:rPr>
              <a:t>()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</a:t>
            </a:r>
            <a:r>
              <a:rPr lang="en-US" sz="900" dirty="0" err="1">
                <a:latin typeface="Lucida Console" panose="020B0609040504020204" pitchFamily="49" charset="0"/>
              </a:rPr>
              <a:t>CleanUp</a:t>
            </a:r>
            <a:r>
              <a:rPr lang="en-US" sz="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r>
              <a:rPr lang="en-US" sz="900" dirty="0">
                <a:latin typeface="Lucida Console" panose="020B0609040504020204" pitchFamily="49" charset="0"/>
              </a:rPr>
              <a:t> Node *</a:t>
            </a:r>
            <a:r>
              <a:rPr lang="en-US" sz="900" dirty="0" err="1">
                <a:latin typeface="Lucida Console" panose="020B0609040504020204" pitchFamily="49" charset="0"/>
              </a:rPr>
              <a:t>GetRoot</a:t>
            </a:r>
            <a:r>
              <a:rPr lang="en-US" sz="900" dirty="0">
                <a:latin typeface="Lucida Console" panose="020B0609040504020204" pitchFamily="49" charset="0"/>
              </a:rPr>
              <a:t>(void) 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return </a:t>
            </a:r>
            <a:r>
              <a:rPr lang="en-US" sz="900" dirty="0" err="1">
                <a:latin typeface="Lucida Console" panose="020B0609040504020204" pitchFamily="49" charset="0"/>
              </a:rPr>
              <a:t>rootNode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1999" y="1075764"/>
            <a:ext cx="4471147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Lucida Console" panose="020B0609040504020204" pitchFamily="49" charset="0"/>
              </a:rPr>
              <a:t>private: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void Free(Node *</a:t>
            </a:r>
            <a:r>
              <a:rPr lang="en-US" sz="900" dirty="0" err="1">
                <a:latin typeface="Lucida Console" panose="020B0609040504020204" pitchFamily="49" charset="0"/>
              </a:rPr>
              <a:t>ptr</a:t>
            </a:r>
            <a:r>
              <a:rPr lang="en-US" sz="9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if(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!=</a:t>
            </a:r>
            <a:r>
              <a:rPr lang="en-US" sz="900" dirty="0" err="1">
                <a:latin typeface="Lucida Console" panose="020B0609040504020204" pitchFamily="49" charset="0"/>
              </a:rPr>
              <a:t>ptr</a:t>
            </a:r>
            <a:r>
              <a:rPr lang="en-US" sz="9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Free(</a:t>
            </a:r>
            <a:r>
              <a:rPr lang="en-US" sz="900" dirty="0" err="1">
                <a:latin typeface="Lucida Console" panose="020B0609040504020204" pitchFamily="49" charset="0"/>
              </a:rPr>
              <a:t>ptr</a:t>
            </a:r>
            <a:r>
              <a:rPr lang="en-US" sz="900" dirty="0">
                <a:latin typeface="Lucida Console" panose="020B0609040504020204" pitchFamily="49" charset="0"/>
              </a:rPr>
              <a:t>-&gt;left);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Free(</a:t>
            </a:r>
            <a:r>
              <a:rPr lang="en-US" sz="900" dirty="0" err="1">
                <a:latin typeface="Lucida Console" panose="020B0609040504020204" pitchFamily="49" charset="0"/>
              </a:rPr>
              <a:t>ptr</a:t>
            </a:r>
            <a:r>
              <a:rPr lang="en-US" sz="900" dirty="0">
                <a:latin typeface="Lucida Console" panose="020B0609040504020204" pitchFamily="49" charset="0"/>
              </a:rPr>
              <a:t>-&gt;right);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delete </a:t>
            </a:r>
            <a:r>
              <a:rPr lang="en-US" sz="900" dirty="0" err="1">
                <a:latin typeface="Lucida Console" panose="020B0609040504020204" pitchFamily="49" charset="0"/>
              </a:rPr>
              <a:t>ptr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void </a:t>
            </a:r>
            <a:r>
              <a:rPr lang="en-US" sz="900" dirty="0" err="1">
                <a:latin typeface="Lucida Console" panose="020B0609040504020204" pitchFamily="49" charset="0"/>
              </a:rPr>
              <a:t>CleanUp</a:t>
            </a:r>
            <a:r>
              <a:rPr lang="en-US" sz="9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Free(</a:t>
            </a:r>
            <a:r>
              <a:rPr lang="en-US" sz="900" dirty="0" err="1">
                <a:latin typeface="Lucida Console" panose="020B0609040504020204" pitchFamily="49" charset="0"/>
              </a:rPr>
              <a:t>rootNode</a:t>
            </a:r>
            <a:r>
              <a:rPr lang="en-US" sz="9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</a:t>
            </a:r>
            <a:r>
              <a:rPr lang="en-US" sz="900" dirty="0" err="1">
                <a:latin typeface="Lucida Console" panose="020B0609040504020204" pitchFamily="49" charset="0"/>
              </a:rPr>
              <a:t>rootNode</a:t>
            </a:r>
            <a:r>
              <a:rPr lang="en-US" sz="900" dirty="0">
                <a:latin typeface="Lucida Console" panose="020B0609040504020204" pitchFamily="49" charset="0"/>
              </a:rPr>
              <a:t>=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}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private: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void Add(Node *</a:t>
            </a:r>
            <a:r>
              <a:rPr lang="en-US" sz="900" dirty="0" err="1">
                <a:latin typeface="Lucida Console" panose="020B0609040504020204" pitchFamily="49" charset="0"/>
              </a:rPr>
              <a:t>newNode</a:t>
            </a:r>
            <a:r>
              <a:rPr lang="en-US" sz="9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r>
              <a:rPr lang="en-US" sz="900" dirty="0">
                <a:latin typeface="Lucida Console" panose="020B0609040504020204" pitchFamily="49" charset="0"/>
              </a:rPr>
              <a:t> Node *Add(</a:t>
            </a:r>
            <a:r>
              <a:rPr lang="en-US" sz="900" dirty="0" err="1">
                <a:latin typeface="Lucida Console" panose="020B0609040504020204" pitchFamily="49" charset="0"/>
              </a:rPr>
              <a:t>KeyClass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key,const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ValueClass</a:t>
            </a:r>
            <a:r>
              <a:rPr lang="en-US" sz="900" dirty="0">
                <a:latin typeface="Lucida Console" panose="020B0609040504020204" pitchFamily="49" charset="0"/>
              </a:rPr>
              <a:t> &amp;value);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};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27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protected version (</a:t>
            </a:r>
            <a:r>
              <a:rPr lang="en-US" dirty="0" err="1"/>
              <a:t>Contninued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746" y="1082488"/>
            <a:ext cx="444425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Lucida Console" panose="020B0609040504020204" pitchFamily="49" charset="0"/>
              </a:rPr>
              <a:t>//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template &lt;class </a:t>
            </a:r>
            <a:r>
              <a:rPr lang="en-US" sz="900" dirty="0" err="1">
                <a:latin typeface="Lucida Console" panose="020B0609040504020204" pitchFamily="49" charset="0"/>
              </a:rPr>
              <a:t>KeyClass,class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ValueClass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void </a:t>
            </a:r>
            <a:r>
              <a:rPr lang="en-US" sz="900" dirty="0" err="1">
                <a:latin typeface="Lucida Console" panose="020B0609040504020204" pitchFamily="49" charset="0"/>
              </a:rPr>
              <a:t>BinaryTree</a:t>
            </a:r>
            <a:r>
              <a:rPr lang="en-US" sz="900" dirty="0">
                <a:latin typeface="Lucida Console" panose="020B0609040504020204" pitchFamily="49" charset="0"/>
              </a:rPr>
              <a:t> &lt;</a:t>
            </a:r>
            <a:r>
              <a:rPr lang="en-US" sz="900" dirty="0" err="1">
                <a:latin typeface="Lucida Console" panose="020B0609040504020204" pitchFamily="49" charset="0"/>
              </a:rPr>
              <a:t>KeyClass,ValueClass</a:t>
            </a:r>
            <a:r>
              <a:rPr lang="en-US" sz="900" dirty="0">
                <a:latin typeface="Lucida Console" panose="020B0609040504020204" pitchFamily="49" charset="0"/>
              </a:rPr>
              <a:t>&gt;::Add(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</a:t>
            </a:r>
            <a:r>
              <a:rPr lang="en-US" sz="900" dirty="0" err="1">
                <a:latin typeface="Lucida Console" panose="020B0609040504020204" pitchFamily="49" charset="0"/>
              </a:rPr>
              <a:t>typename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BinaryTree</a:t>
            </a:r>
            <a:r>
              <a:rPr lang="en-US" sz="900" dirty="0">
                <a:latin typeface="Lucida Console" panose="020B0609040504020204" pitchFamily="49" charset="0"/>
              </a:rPr>
              <a:t> &lt;</a:t>
            </a:r>
            <a:r>
              <a:rPr lang="en-US" sz="900" dirty="0" err="1">
                <a:latin typeface="Lucida Console" panose="020B0609040504020204" pitchFamily="49" charset="0"/>
              </a:rPr>
              <a:t>KeyClass,ValueClass</a:t>
            </a:r>
            <a:r>
              <a:rPr lang="en-US" sz="900" dirty="0">
                <a:latin typeface="Lucida Console" panose="020B0609040504020204" pitchFamily="49" charset="0"/>
              </a:rPr>
              <a:t>&gt;::Node *</a:t>
            </a:r>
            <a:r>
              <a:rPr lang="en-US" sz="900" dirty="0" err="1">
                <a:latin typeface="Lucida Console" panose="020B0609040504020204" pitchFamily="49" charset="0"/>
              </a:rPr>
              <a:t>newNode</a:t>
            </a:r>
            <a:r>
              <a:rPr lang="en-US" sz="9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if(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==</a:t>
            </a:r>
            <a:r>
              <a:rPr lang="en-US" sz="900" dirty="0" err="1">
                <a:latin typeface="Lucida Console" panose="020B0609040504020204" pitchFamily="49" charset="0"/>
              </a:rPr>
              <a:t>rootNode</a:t>
            </a:r>
            <a:r>
              <a:rPr lang="en-US" sz="9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</a:t>
            </a:r>
            <a:r>
              <a:rPr lang="en-US" sz="900" dirty="0" err="1">
                <a:latin typeface="Lucida Console" panose="020B0609040504020204" pitchFamily="49" charset="0"/>
              </a:rPr>
              <a:t>rootNode</a:t>
            </a:r>
            <a:r>
              <a:rPr lang="en-US" sz="900" dirty="0">
                <a:latin typeface="Lucida Console" panose="020B0609040504020204" pitchFamily="49" charset="0"/>
              </a:rPr>
              <a:t>=</a:t>
            </a:r>
            <a:r>
              <a:rPr lang="en-US" sz="900" dirty="0" err="1">
                <a:latin typeface="Lucida Console" panose="020B0609040504020204" pitchFamily="49" charset="0"/>
              </a:rPr>
              <a:t>newNode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else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auto *seeker=</a:t>
            </a:r>
            <a:r>
              <a:rPr lang="en-US" sz="900" dirty="0" err="1">
                <a:latin typeface="Lucida Console" panose="020B0609040504020204" pitchFamily="49" charset="0"/>
              </a:rPr>
              <a:t>rootNode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for(;;)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if(</a:t>
            </a:r>
            <a:r>
              <a:rPr lang="en-US" sz="900" dirty="0" err="1">
                <a:latin typeface="Lucida Console" panose="020B0609040504020204" pitchFamily="49" charset="0"/>
              </a:rPr>
              <a:t>newNode</a:t>
            </a:r>
            <a:r>
              <a:rPr lang="en-US" sz="900" dirty="0">
                <a:latin typeface="Lucida Console" panose="020B0609040504020204" pitchFamily="49" charset="0"/>
              </a:rPr>
              <a:t>-&gt;key&lt;seeker-&gt;key)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if(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==seeker-&gt;left)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    seeker-&gt;left=</a:t>
            </a:r>
            <a:r>
              <a:rPr lang="en-US" sz="900" dirty="0" err="1">
                <a:latin typeface="Lucida Console" panose="020B0609040504020204" pitchFamily="49" charset="0"/>
              </a:rPr>
              <a:t>newNode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    break;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seeker=seeker-&gt;left;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else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if(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==seeker-&gt;right)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    seeker-&gt;right=</a:t>
            </a:r>
            <a:r>
              <a:rPr lang="en-US" sz="900" dirty="0" err="1">
                <a:latin typeface="Lucida Console" panose="020B0609040504020204" pitchFamily="49" charset="0"/>
              </a:rPr>
              <a:t>newNode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    break;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seeker=seeker-&gt;right;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</a:t>
            </a:r>
            <a:r>
              <a:rPr lang="en-US" sz="900" dirty="0" err="1">
                <a:latin typeface="Lucida Console" panose="020B0609040504020204" pitchFamily="49" charset="0"/>
              </a:rPr>
              <a:t>newNode</a:t>
            </a:r>
            <a:r>
              <a:rPr lang="en-US" sz="900" dirty="0">
                <a:latin typeface="Lucida Console" panose="020B0609040504020204" pitchFamily="49" charset="0"/>
              </a:rPr>
              <a:t>-&gt;parent=seeker;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1999" y="1075764"/>
            <a:ext cx="4572001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template &lt;class </a:t>
            </a:r>
            <a:r>
              <a:rPr lang="en-US" sz="900" dirty="0" err="1">
                <a:latin typeface="Lucida Console" panose="020B0609040504020204" pitchFamily="49" charset="0"/>
              </a:rPr>
              <a:t>KeyClass,class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ValueClass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typename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BinaryTree</a:t>
            </a:r>
            <a:r>
              <a:rPr lang="en-US" sz="900" dirty="0">
                <a:latin typeface="Lucida Console" panose="020B0609040504020204" pitchFamily="49" charset="0"/>
              </a:rPr>
              <a:t>&lt;</a:t>
            </a:r>
            <a:r>
              <a:rPr lang="en-US" sz="900" dirty="0" err="1">
                <a:latin typeface="Lucida Console" panose="020B0609040504020204" pitchFamily="49" charset="0"/>
              </a:rPr>
              <a:t>KeyClass,ValueClass</a:t>
            </a:r>
            <a:r>
              <a:rPr lang="en-US" sz="900" dirty="0">
                <a:latin typeface="Lucida Console" panose="020B0609040504020204" pitchFamily="49" charset="0"/>
              </a:rPr>
              <a:t>&gt;::Node *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</a:t>
            </a:r>
            <a:r>
              <a:rPr lang="en-US" sz="900" dirty="0" err="1">
                <a:latin typeface="Lucida Console" panose="020B0609040504020204" pitchFamily="49" charset="0"/>
              </a:rPr>
              <a:t>BinaryTree</a:t>
            </a:r>
            <a:r>
              <a:rPr lang="en-US" sz="900" dirty="0">
                <a:latin typeface="Lucida Console" panose="020B0609040504020204" pitchFamily="49" charset="0"/>
              </a:rPr>
              <a:t>&lt;</a:t>
            </a:r>
            <a:r>
              <a:rPr lang="en-US" sz="900" dirty="0" err="1">
                <a:latin typeface="Lucida Console" panose="020B0609040504020204" pitchFamily="49" charset="0"/>
              </a:rPr>
              <a:t>KeyClass,ValueClass</a:t>
            </a:r>
            <a:r>
              <a:rPr lang="en-US" sz="900" dirty="0">
                <a:latin typeface="Lucida Console" panose="020B0609040504020204" pitchFamily="49" charset="0"/>
              </a:rPr>
              <a:t>&gt;::Add(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</a:t>
            </a:r>
            <a:r>
              <a:rPr lang="en-US" sz="900" dirty="0" err="1">
                <a:latin typeface="Lucida Console" panose="020B0609040504020204" pitchFamily="49" charset="0"/>
              </a:rPr>
              <a:t>KeyClass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key,const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ValueClass</a:t>
            </a:r>
            <a:r>
              <a:rPr lang="en-US" sz="900" dirty="0">
                <a:latin typeface="Lucida Console" panose="020B0609040504020204" pitchFamily="49" charset="0"/>
              </a:rPr>
              <a:t> &amp;value)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auto </a:t>
            </a:r>
            <a:r>
              <a:rPr lang="en-US" sz="900" dirty="0" err="1">
                <a:latin typeface="Lucida Console" panose="020B0609040504020204" pitchFamily="49" charset="0"/>
              </a:rPr>
              <a:t>newNode</a:t>
            </a:r>
            <a:r>
              <a:rPr lang="en-US" sz="900" dirty="0">
                <a:latin typeface="Lucida Console" panose="020B0609040504020204" pitchFamily="49" charset="0"/>
              </a:rPr>
              <a:t>=new </a:t>
            </a:r>
            <a:r>
              <a:rPr lang="en-US" sz="900" dirty="0" err="1">
                <a:latin typeface="Lucida Console" panose="020B0609040504020204" pitchFamily="49" charset="0"/>
              </a:rPr>
              <a:t>BinaryTree</a:t>
            </a:r>
            <a:r>
              <a:rPr lang="en-US" sz="900" dirty="0">
                <a:latin typeface="Lucida Console" panose="020B0609040504020204" pitchFamily="49" charset="0"/>
              </a:rPr>
              <a:t>&lt;</a:t>
            </a:r>
            <a:r>
              <a:rPr lang="en-US" sz="900" dirty="0" err="1">
                <a:latin typeface="Lucida Console" panose="020B0609040504020204" pitchFamily="49" charset="0"/>
              </a:rPr>
              <a:t>KeyClass,ValueClass</a:t>
            </a:r>
            <a:r>
              <a:rPr lang="en-US" sz="900" dirty="0">
                <a:latin typeface="Lucida Console" panose="020B0609040504020204" pitchFamily="49" charset="0"/>
              </a:rPr>
              <a:t>&gt;::Node;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</a:t>
            </a:r>
            <a:r>
              <a:rPr lang="en-US" sz="900" dirty="0" err="1">
                <a:latin typeface="Lucida Console" panose="020B0609040504020204" pitchFamily="49" charset="0"/>
              </a:rPr>
              <a:t>newNode</a:t>
            </a:r>
            <a:r>
              <a:rPr lang="en-US" sz="900" dirty="0">
                <a:latin typeface="Lucida Console" panose="020B0609040504020204" pitchFamily="49" charset="0"/>
              </a:rPr>
              <a:t>-&gt;key=key;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</a:t>
            </a:r>
            <a:r>
              <a:rPr lang="en-US" sz="900" dirty="0" err="1">
                <a:latin typeface="Lucida Console" panose="020B0609040504020204" pitchFamily="49" charset="0"/>
              </a:rPr>
              <a:t>newNode</a:t>
            </a:r>
            <a:r>
              <a:rPr lang="en-US" sz="900" dirty="0">
                <a:latin typeface="Lucida Console" panose="020B0609040504020204" pitchFamily="49" charset="0"/>
              </a:rPr>
              <a:t>-&gt;value=value;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Add(</a:t>
            </a:r>
            <a:r>
              <a:rPr lang="en-US" sz="900" dirty="0" err="1">
                <a:latin typeface="Lucida Console" panose="020B0609040504020204" pitchFamily="49" charset="0"/>
              </a:rPr>
              <a:t>newNode</a:t>
            </a:r>
            <a:r>
              <a:rPr lang="en-US" sz="9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return </a:t>
            </a:r>
            <a:r>
              <a:rPr lang="en-US" sz="900" dirty="0" err="1">
                <a:latin typeface="Lucida Console" panose="020B0609040504020204" pitchFamily="49" charset="0"/>
              </a:rPr>
              <a:t>newNode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}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// Test functions &gt;&gt;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void Traverse(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BinaryTree</a:t>
            </a:r>
            <a:r>
              <a:rPr lang="en-US" sz="900" dirty="0">
                <a:latin typeface="Lucida Console" panose="020B0609040504020204" pitchFamily="49" charset="0"/>
              </a:rPr>
              <a:t> &lt;</a:t>
            </a:r>
            <a:r>
              <a:rPr lang="en-US" sz="900" dirty="0" err="1">
                <a:latin typeface="Lucida Console" panose="020B0609040504020204" pitchFamily="49" charset="0"/>
              </a:rPr>
              <a:t>int,int</a:t>
            </a:r>
            <a:r>
              <a:rPr lang="en-US" sz="900" dirty="0">
                <a:latin typeface="Lucida Console" panose="020B0609040504020204" pitchFamily="49" charset="0"/>
              </a:rPr>
              <a:t>&gt;::Node *node)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if(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!=node)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Traverse(node-&gt;left);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</a:t>
            </a:r>
            <a:r>
              <a:rPr lang="en-US" sz="900" dirty="0" err="1">
                <a:latin typeface="Lucida Console" panose="020B0609040504020204" pitchFamily="49" charset="0"/>
              </a:rPr>
              <a:t>printf</a:t>
            </a:r>
            <a:r>
              <a:rPr lang="en-US" sz="900" dirty="0">
                <a:latin typeface="Lucida Console" panose="020B0609040504020204" pitchFamily="49" charset="0"/>
              </a:rPr>
              <a:t>(" %</a:t>
            </a:r>
            <a:r>
              <a:rPr lang="en-US" sz="900" dirty="0" err="1">
                <a:latin typeface="Lucida Console" panose="020B0609040504020204" pitchFamily="49" charset="0"/>
              </a:rPr>
              <a:t>d",node</a:t>
            </a:r>
            <a:r>
              <a:rPr lang="en-US" sz="900" dirty="0">
                <a:latin typeface="Lucida Console" panose="020B0609040504020204" pitchFamily="49" charset="0"/>
              </a:rPr>
              <a:t>-&gt;key);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Traverse(node-&gt;right);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}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err="1">
                <a:latin typeface="Lucida Console" panose="020B0609040504020204" pitchFamily="49" charset="0"/>
              </a:rPr>
              <a:t>int</a:t>
            </a:r>
            <a:r>
              <a:rPr lang="en-US" sz="900" dirty="0">
                <a:latin typeface="Lucida Console" panose="020B0609040504020204" pitchFamily="49" charset="0"/>
              </a:rPr>
              <a:t> main(void)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</a:t>
            </a:r>
            <a:r>
              <a:rPr lang="en-US" sz="900" dirty="0" err="1">
                <a:latin typeface="Lucida Console" panose="020B0609040504020204" pitchFamily="49" charset="0"/>
              </a:rPr>
              <a:t>srand</a:t>
            </a:r>
            <a:r>
              <a:rPr lang="en-US" sz="900" dirty="0">
                <a:latin typeface="Lucida Console" panose="020B0609040504020204" pitchFamily="49" charset="0"/>
              </a:rPr>
              <a:t>((</a:t>
            </a:r>
            <a:r>
              <a:rPr lang="en-US" sz="900" dirty="0" err="1">
                <a:latin typeface="Lucida Console" panose="020B0609040504020204" pitchFamily="49" charset="0"/>
              </a:rPr>
              <a:t>int</a:t>
            </a:r>
            <a:r>
              <a:rPr lang="en-US" sz="900" dirty="0">
                <a:latin typeface="Lucida Console" panose="020B0609040504020204" pitchFamily="49" charset="0"/>
              </a:rPr>
              <a:t>)time(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));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</a:t>
            </a:r>
            <a:r>
              <a:rPr lang="en-US" sz="900" dirty="0" err="1">
                <a:latin typeface="Lucida Console" panose="020B0609040504020204" pitchFamily="49" charset="0"/>
              </a:rPr>
              <a:t>BinaryTree</a:t>
            </a:r>
            <a:r>
              <a:rPr lang="en-US" sz="900" dirty="0">
                <a:latin typeface="Lucida Console" panose="020B0609040504020204" pitchFamily="49" charset="0"/>
              </a:rPr>
              <a:t> &lt;</a:t>
            </a:r>
            <a:r>
              <a:rPr lang="en-US" sz="900" dirty="0" err="1">
                <a:latin typeface="Lucida Console" panose="020B0609040504020204" pitchFamily="49" charset="0"/>
              </a:rPr>
              <a:t>int,int</a:t>
            </a:r>
            <a:r>
              <a:rPr lang="en-US" sz="900" dirty="0">
                <a:latin typeface="Lucida Console" panose="020B0609040504020204" pitchFamily="49" charset="0"/>
              </a:rPr>
              <a:t>&gt; </a:t>
            </a:r>
            <a:r>
              <a:rPr lang="en-US" sz="900" dirty="0" err="1">
                <a:latin typeface="Lucida Console" panose="020B0609040504020204" pitchFamily="49" charset="0"/>
              </a:rPr>
              <a:t>bTree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for(</a:t>
            </a:r>
            <a:r>
              <a:rPr lang="en-US" sz="900" dirty="0" err="1">
                <a:latin typeface="Lucida Console" panose="020B0609040504020204" pitchFamily="49" charset="0"/>
              </a:rPr>
              <a:t>int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i</a:t>
            </a:r>
            <a:r>
              <a:rPr lang="en-US" sz="900" dirty="0">
                <a:latin typeface="Lucida Console" panose="020B0609040504020204" pitchFamily="49" charset="0"/>
              </a:rPr>
              <a:t>=0; </a:t>
            </a:r>
            <a:r>
              <a:rPr lang="en-US" sz="900" dirty="0" err="1">
                <a:latin typeface="Lucida Console" panose="020B0609040504020204" pitchFamily="49" charset="0"/>
              </a:rPr>
              <a:t>i</a:t>
            </a:r>
            <a:r>
              <a:rPr lang="en-US" sz="900" dirty="0">
                <a:latin typeface="Lucida Console" panose="020B0609040504020204" pitchFamily="49" charset="0"/>
              </a:rPr>
              <a:t>&lt;10; ++</a:t>
            </a:r>
            <a:r>
              <a:rPr lang="en-US" sz="900" dirty="0" err="1">
                <a:latin typeface="Lucida Console" panose="020B0609040504020204" pitchFamily="49" charset="0"/>
              </a:rPr>
              <a:t>i</a:t>
            </a:r>
            <a:r>
              <a:rPr lang="en-US" sz="9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</a:t>
            </a:r>
            <a:r>
              <a:rPr lang="en-US" sz="900" dirty="0" err="1">
                <a:latin typeface="Lucida Console" panose="020B0609040504020204" pitchFamily="49" charset="0"/>
              </a:rPr>
              <a:t>bTree.Add</a:t>
            </a:r>
            <a:r>
              <a:rPr lang="en-US" sz="900" dirty="0">
                <a:latin typeface="Lucida Console" panose="020B0609040504020204" pitchFamily="49" charset="0"/>
              </a:rPr>
              <a:t>(rand()%100,0);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Traverse(</a:t>
            </a:r>
            <a:r>
              <a:rPr lang="en-US" sz="900" dirty="0" err="1">
                <a:latin typeface="Lucida Console" panose="020B0609040504020204" pitchFamily="49" charset="0"/>
              </a:rPr>
              <a:t>bTree.GetRoot</a:t>
            </a:r>
            <a:r>
              <a:rPr lang="en-US" sz="9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return 0;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// Test functions &lt;&lt;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endParaRPr lang="en-US" sz="900" dirty="0">
              <a:latin typeface="Lucida Console" panose="020B06090405040202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77371" y="1687606"/>
            <a:ext cx="571500" cy="67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852974" y="1690842"/>
            <a:ext cx="3136835" cy="4582211"/>
          </a:xfrm>
          <a:custGeom>
            <a:avLst/>
            <a:gdLst>
              <a:gd name="connsiteX0" fmla="*/ 2072106 w 2149864"/>
              <a:gd name="connsiteY0" fmla="*/ 443753 h 443753"/>
              <a:gd name="connsiteX1" fmla="*/ 1937636 w 2149864"/>
              <a:gd name="connsiteY1" fmla="*/ 188259 h 443753"/>
              <a:gd name="connsiteX2" fmla="*/ 263477 w 2149864"/>
              <a:gd name="connsiteY2" fmla="*/ 47065 h 443753"/>
              <a:gd name="connsiteX3" fmla="*/ 28153 w 2149864"/>
              <a:gd name="connsiteY3" fmla="*/ 0 h 443753"/>
              <a:gd name="connsiteX0" fmla="*/ 3114253 w 3120409"/>
              <a:gd name="connsiteY0" fmla="*/ 4751569 h 4751569"/>
              <a:gd name="connsiteX1" fmla="*/ 1937636 w 3120409"/>
              <a:gd name="connsiteY1" fmla="*/ 367828 h 4751569"/>
              <a:gd name="connsiteX2" fmla="*/ 263477 w 3120409"/>
              <a:gd name="connsiteY2" fmla="*/ 226634 h 4751569"/>
              <a:gd name="connsiteX3" fmla="*/ 28153 w 3120409"/>
              <a:gd name="connsiteY3" fmla="*/ 179569 h 4751569"/>
              <a:gd name="connsiteX0" fmla="*/ 3127355 w 3136835"/>
              <a:gd name="connsiteY0" fmla="*/ 4582211 h 4582211"/>
              <a:gd name="connsiteX1" fmla="*/ 2253297 w 3136835"/>
              <a:gd name="connsiteY1" fmla="*/ 595158 h 4582211"/>
              <a:gd name="connsiteX2" fmla="*/ 276579 w 3136835"/>
              <a:gd name="connsiteY2" fmla="*/ 57276 h 4582211"/>
              <a:gd name="connsiteX3" fmla="*/ 41255 w 3136835"/>
              <a:gd name="connsiteY3" fmla="*/ 10211 h 4582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6835" h="4582211">
                <a:moveTo>
                  <a:pt x="3127355" y="4582211"/>
                </a:moveTo>
                <a:cubicBezTo>
                  <a:pt x="3210839" y="4487521"/>
                  <a:pt x="2728426" y="1349314"/>
                  <a:pt x="2253297" y="595158"/>
                </a:cubicBezTo>
                <a:cubicBezTo>
                  <a:pt x="1778168" y="-158998"/>
                  <a:pt x="645253" y="154767"/>
                  <a:pt x="276579" y="57276"/>
                </a:cubicBezTo>
                <a:cubicBezTo>
                  <a:pt x="-92095" y="-40215"/>
                  <a:pt x="-207" y="18055"/>
                  <a:pt x="41255" y="1021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7746" y="6232988"/>
            <a:ext cx="84447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FF0000"/>
                </a:solidFill>
              </a:rPr>
              <a:t>Typename</a:t>
            </a:r>
            <a:r>
              <a:rPr lang="en-US" sz="1100" dirty="0">
                <a:solidFill>
                  <a:srgbClr val="FF0000"/>
                </a:solidFill>
              </a:rPr>
              <a:t> is a bit confusing.  Whenever the compiler identifies that the type can cause an ambiguity, the compiler requires to add a keyword “</a:t>
            </a:r>
            <a:r>
              <a:rPr lang="en-US" sz="1100" dirty="0" err="1">
                <a:solidFill>
                  <a:srgbClr val="FF0000"/>
                </a:solidFill>
              </a:rPr>
              <a:t>typename</a:t>
            </a:r>
            <a:r>
              <a:rPr lang="en-US" sz="1100" dirty="0">
                <a:solidFill>
                  <a:srgbClr val="FF0000"/>
                </a:solidFill>
              </a:rPr>
              <a:t>” in front of the data type.  Very conservative C++ specification (because compiler can tell </a:t>
            </a:r>
            <a:r>
              <a:rPr lang="en-US" sz="1100" dirty="0" err="1">
                <a:solidFill>
                  <a:srgbClr val="FF0000"/>
                </a:solidFill>
              </a:rPr>
              <a:t>typename</a:t>
            </a:r>
            <a:r>
              <a:rPr lang="en-US" sz="1100" dirty="0">
                <a:solidFill>
                  <a:srgbClr val="FF0000"/>
                </a:solidFill>
              </a:rPr>
              <a:t> is required or not.)  When you get an error “</a:t>
            </a:r>
            <a:r>
              <a:rPr lang="en-US" sz="1100" dirty="0" err="1">
                <a:solidFill>
                  <a:srgbClr val="FF0000"/>
                </a:solidFill>
              </a:rPr>
              <a:t>typename</a:t>
            </a:r>
            <a:r>
              <a:rPr lang="en-US" sz="1100" dirty="0">
                <a:solidFill>
                  <a:srgbClr val="FF0000"/>
                </a:solidFill>
              </a:rPr>
              <a:t> required”</a:t>
            </a:r>
          </a:p>
        </p:txBody>
      </p:sp>
    </p:spTree>
    <p:extLst>
      <p:ext uri="{BB962C8B-B14F-4D97-AF65-F5344CB8AC3E}">
        <p14:creationId xmlns:p14="http://schemas.microsoft.com/office/powerpoint/2010/main" val="3834370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6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it Even Better Protected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to hide the pointer from the code that uses the binary-tree class.  Use </a:t>
            </a:r>
            <a:r>
              <a:rPr lang="en-US" dirty="0" err="1"/>
              <a:t>NodeHandle</a:t>
            </a:r>
            <a:r>
              <a:rPr lang="en-US" dirty="0"/>
              <a:t> class.</a:t>
            </a:r>
          </a:p>
          <a:p>
            <a:r>
              <a:rPr lang="en-US" dirty="0"/>
              <a:t>Allocation / De-allocation must be of the </a:t>
            </a:r>
            <a:r>
              <a:rPr lang="en-US" dirty="0" err="1"/>
              <a:t>BinaryTree</a:t>
            </a:r>
            <a:r>
              <a:rPr lang="en-US" dirty="0"/>
              <a:t> class's responsibility.  No node-allocation outside of the class.</a:t>
            </a:r>
          </a:p>
          <a:p>
            <a:r>
              <a:rPr lang="en-US" dirty="0"/>
              <a:t>All access must be via the </a:t>
            </a:r>
            <a:r>
              <a:rPr lang="en-US" dirty="0" err="1"/>
              <a:t>BinaryTree</a:t>
            </a:r>
            <a:r>
              <a:rPr lang="en-US" dirty="0"/>
              <a:t> class.</a:t>
            </a:r>
          </a:p>
          <a:p>
            <a:r>
              <a:rPr lang="en-US" dirty="0"/>
              <a:t>Want to count how many nodes are in the tree.  (Updated on insertion, deletion, and cleaning-up.)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638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199" y="-4006"/>
            <a:ext cx="5374153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template &lt;class </a:t>
            </a:r>
            <a:r>
              <a:rPr lang="en-US" sz="1050" dirty="0" err="1">
                <a:latin typeface="Consolas" panose="020B0609020204030204" pitchFamily="49" charset="0"/>
              </a:rPr>
              <a:t>KeyClass,class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ValueClass</a:t>
            </a:r>
            <a:r>
              <a:rPr lang="en-US" sz="105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class </a:t>
            </a:r>
            <a:r>
              <a:rPr lang="en-US" sz="1050" dirty="0" err="1">
                <a:latin typeface="Consolas" panose="020B0609020204030204" pitchFamily="49" charset="0"/>
              </a:rPr>
              <a:t>BinaryTree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protected: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class Node;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class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friend </a:t>
            </a:r>
            <a:r>
              <a:rPr lang="en-US" sz="1050" dirty="0" err="1">
                <a:latin typeface="Consolas" panose="020B0609020204030204" pitchFamily="49" charset="0"/>
              </a:rPr>
              <a:t>BinaryTree</a:t>
            </a:r>
            <a:r>
              <a:rPr lang="en-US" sz="1050" dirty="0">
                <a:latin typeface="Consolas" panose="020B0609020204030204" pitchFamily="49" charset="0"/>
              </a:rPr>
              <a:t> &lt;</a:t>
            </a:r>
            <a:r>
              <a:rPr lang="en-US" sz="1050" dirty="0" err="1">
                <a:latin typeface="Consolas" panose="020B0609020204030204" pitchFamily="49" charset="0"/>
              </a:rPr>
              <a:t>KeyClass,ValueClass</a:t>
            </a:r>
            <a:r>
              <a:rPr lang="en-US" sz="1050" dirty="0">
                <a:latin typeface="Consolas" panose="020B0609020204030204" pitchFamily="49" charset="0"/>
              </a:rPr>
              <a:t>&gt;;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private: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Node *</a:t>
            </a:r>
            <a:r>
              <a:rPr lang="en-US" sz="1050" dirty="0" err="1">
                <a:latin typeface="Consolas" panose="020B0609020204030204" pitchFamily="49" charset="0"/>
              </a:rPr>
              <a:t>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public: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inline void Nullify(void);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inline bool </a:t>
            </a:r>
            <a:r>
              <a:rPr lang="en-US" sz="1050" dirty="0" err="1">
                <a:latin typeface="Consolas" panose="020B0609020204030204" pitchFamily="49" charset="0"/>
              </a:rPr>
              <a:t>IsNull</a:t>
            </a:r>
            <a:r>
              <a:rPr lang="en-US" sz="1050" dirty="0">
                <a:latin typeface="Consolas" panose="020B0609020204030204" pitchFamily="49" charset="0"/>
              </a:rPr>
              <a:t>(void)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inline bool </a:t>
            </a:r>
            <a:r>
              <a:rPr lang="en-US" sz="1050" dirty="0" err="1">
                <a:latin typeface="Consolas" panose="020B0609020204030204" pitchFamily="49" charset="0"/>
              </a:rPr>
              <a:t>IsNotNull</a:t>
            </a:r>
            <a:r>
              <a:rPr lang="en-US" sz="1050" dirty="0">
                <a:latin typeface="Consolas" panose="020B0609020204030204" pitchFamily="49" charset="0"/>
              </a:rPr>
              <a:t>(void)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inline bool operator==(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inline bool operator!=(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inline bool operator==(</a:t>
            </a:r>
            <a:r>
              <a:rPr lang="en-US" sz="1050" dirty="0" err="1">
                <a:latin typeface="Consolas" panose="020B0609020204030204" pitchFamily="49" charset="0"/>
              </a:rPr>
              <a:t>std</a:t>
            </a:r>
            <a:r>
              <a:rPr lang="en-US" sz="1050" dirty="0">
                <a:latin typeface="Consolas" panose="020B0609020204030204" pitchFamily="49" charset="0"/>
              </a:rPr>
              <a:t>::</a:t>
            </a:r>
            <a:r>
              <a:rPr lang="en-US" sz="1050" dirty="0" err="1">
                <a:latin typeface="Consolas" panose="020B0609020204030204" pitchFamily="49" charset="0"/>
              </a:rPr>
              <a:t>nullptr_t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inline bool operator!=(</a:t>
            </a:r>
            <a:r>
              <a:rPr lang="en-US" sz="1050" dirty="0" err="1">
                <a:latin typeface="Consolas" panose="020B0609020204030204" pitchFamily="49" charset="0"/>
              </a:rPr>
              <a:t>std</a:t>
            </a:r>
            <a:r>
              <a:rPr lang="en-US" sz="1050" dirty="0">
                <a:latin typeface="Consolas" panose="020B0609020204030204" pitchFamily="49" charset="0"/>
              </a:rPr>
              <a:t>::</a:t>
            </a:r>
            <a:r>
              <a:rPr lang="en-US" sz="1050" dirty="0" err="1">
                <a:latin typeface="Consolas" panose="020B0609020204030204" pitchFamily="49" charset="0"/>
              </a:rPr>
              <a:t>nullptr_t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protected: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Node *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 Node *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static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MakeHandle</a:t>
            </a:r>
            <a:r>
              <a:rPr lang="en-US" sz="1050" dirty="0">
                <a:latin typeface="Consolas" panose="020B0609020204030204" pitchFamily="49" charset="0"/>
              </a:rPr>
              <a:t>(Node *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private: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Node *root;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long </a:t>
            </a:r>
            <a:r>
              <a:rPr lang="en-US" sz="1050" dirty="0" err="1">
                <a:latin typeface="Consolas" panose="020B0609020204030204" pitchFamily="49" charset="0"/>
              </a:rPr>
              <a:t>long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int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nElem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BinaryTree</a:t>
            </a:r>
            <a:r>
              <a:rPr lang="en-US" sz="105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static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Null(void);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RootNode</a:t>
            </a:r>
            <a:r>
              <a:rPr lang="en-US" sz="1050" dirty="0">
                <a:latin typeface="Consolas" panose="020B0609020204030204" pitchFamily="49" charset="0"/>
              </a:rPr>
              <a:t>(void)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Left(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Up(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Right(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long </a:t>
            </a:r>
            <a:r>
              <a:rPr lang="en-US" sz="1050" dirty="0" err="1">
                <a:latin typeface="Consolas" panose="020B0609020204030204" pitchFamily="49" charset="0"/>
              </a:rPr>
              <a:t>long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int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GetN</a:t>
            </a:r>
            <a:r>
              <a:rPr lang="en-US" sz="1050" dirty="0">
                <a:latin typeface="Consolas" panose="020B0609020204030204" pitchFamily="49" charset="0"/>
              </a:rPr>
              <a:t>(void)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KeyClass</a:t>
            </a:r>
            <a:r>
              <a:rPr lang="en-US" sz="1050" dirty="0">
                <a:latin typeface="Consolas" panose="020B0609020204030204" pitchFamily="49" charset="0"/>
              </a:rPr>
              <a:t> &amp;</a:t>
            </a:r>
            <a:r>
              <a:rPr lang="en-US" sz="1050" dirty="0" err="1">
                <a:latin typeface="Consolas" panose="020B0609020204030204" pitchFamily="49" charset="0"/>
              </a:rPr>
              <a:t>GetKey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ValueClass</a:t>
            </a:r>
            <a:r>
              <a:rPr lang="en-US" sz="1050" dirty="0">
                <a:latin typeface="Consolas" panose="020B0609020204030204" pitchFamily="49" charset="0"/>
              </a:rPr>
              <a:t> &amp;</a:t>
            </a:r>
            <a:r>
              <a:rPr lang="en-US" sz="1050" dirty="0" err="1">
                <a:latin typeface="Consolas" panose="020B0609020204030204" pitchFamily="49" charset="0"/>
              </a:rPr>
              <a:t>GetValue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ValueClass</a:t>
            </a:r>
            <a:r>
              <a:rPr lang="en-US" sz="1050" dirty="0">
                <a:latin typeface="Consolas" panose="020B0609020204030204" pitchFamily="49" charset="0"/>
              </a:rPr>
              <a:t> &amp;</a:t>
            </a:r>
            <a:r>
              <a:rPr lang="en-US" sz="1050" dirty="0" err="1">
                <a:latin typeface="Consolas" panose="020B0609020204030204" pitchFamily="49" charset="0"/>
              </a:rPr>
              <a:t>GetValue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FindNode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KeyClass</a:t>
            </a:r>
            <a:r>
              <a:rPr lang="en-US" sz="1050" dirty="0">
                <a:latin typeface="Consolas" panose="020B0609020204030204" pitchFamily="49" charset="0"/>
              </a:rPr>
              <a:t> &amp;key)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bool </a:t>
            </a:r>
            <a:r>
              <a:rPr lang="en-US" sz="1050" dirty="0" err="1">
                <a:latin typeface="Consolas" panose="020B0609020204030204" pitchFamily="49" charset="0"/>
              </a:rPr>
              <a:t>IsKeyIncluded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KeyClass</a:t>
            </a:r>
            <a:r>
              <a:rPr lang="en-US" sz="1050" dirty="0">
                <a:latin typeface="Consolas" panose="020B0609020204030204" pitchFamily="49" charset="0"/>
              </a:rPr>
              <a:t> &amp;key)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Insert(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KeyClass</a:t>
            </a:r>
            <a:r>
              <a:rPr lang="en-US" sz="1050" dirty="0">
                <a:latin typeface="Consolas" panose="020B0609020204030204" pitchFamily="49" charset="0"/>
              </a:rPr>
              <a:t> &amp;</a:t>
            </a:r>
            <a:r>
              <a:rPr lang="en-US" sz="1050" dirty="0" err="1">
                <a:latin typeface="Consolas" panose="020B0609020204030204" pitchFamily="49" charset="0"/>
              </a:rPr>
              <a:t>key,const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ValueClass</a:t>
            </a:r>
            <a:r>
              <a:rPr lang="en-US" sz="1050" dirty="0">
                <a:latin typeface="Consolas" panose="020B0609020204030204" pitchFamily="49" charset="0"/>
              </a:rPr>
              <a:t> &amp;value);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Right Brace 5"/>
          <p:cNvSpPr/>
          <p:nvPr/>
        </p:nvSpPr>
        <p:spPr>
          <a:xfrm>
            <a:off x="4376057" y="1069179"/>
            <a:ext cx="244929" cy="199208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20986" y="1581003"/>
            <a:ext cx="4210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want a handle to be similar to a pointer, but don't want to expose a pointer.</a:t>
            </a:r>
          </a:p>
        </p:txBody>
      </p:sp>
      <p:sp>
        <p:nvSpPr>
          <p:cNvPr id="8" name="Right Brace 7"/>
          <p:cNvSpPr/>
          <p:nvPr/>
        </p:nvSpPr>
        <p:spPr>
          <a:xfrm>
            <a:off x="5037413" y="3495659"/>
            <a:ext cx="117260" cy="39483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79775" y="3495659"/>
            <a:ext cx="373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Allow this class and sub-classes a direct access to nodes.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3778060" y="4692462"/>
            <a:ext cx="169739" cy="66800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35406" y="4785545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Functions for navigating.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4572000" y="5442599"/>
            <a:ext cx="147837" cy="76108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791018" y="5634239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Access functions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459884" y="6521303"/>
            <a:ext cx="371468" cy="5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31352" y="633659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53742" y="152400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Skeleton of the class</a:t>
            </a:r>
          </a:p>
        </p:txBody>
      </p:sp>
    </p:spTree>
    <p:extLst>
      <p:ext uri="{BB962C8B-B14F-4D97-AF65-F5344CB8AC3E}">
        <p14:creationId xmlns:p14="http://schemas.microsoft.com/office/powerpoint/2010/main" val="1524680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Node, </a:t>
            </a:r>
            <a:r>
              <a:rPr lang="en-US" dirty="0" err="1"/>
              <a:t>NodeHandle</a:t>
            </a:r>
            <a:r>
              <a:rPr lang="en-US" dirty="0"/>
              <a:t> classes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4033" y="914400"/>
            <a:ext cx="4387740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    class Node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public: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</a:t>
            </a:r>
            <a:r>
              <a:rPr lang="en-US" sz="1050" dirty="0" err="1">
                <a:latin typeface="Consolas" panose="020B0609020204030204" pitchFamily="49" charset="0"/>
              </a:rPr>
              <a:t>KeyClass</a:t>
            </a:r>
            <a:r>
              <a:rPr lang="en-US" sz="1050" dirty="0">
                <a:latin typeface="Consolas" panose="020B0609020204030204" pitchFamily="49" charset="0"/>
              </a:rPr>
              <a:t> key;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</a:t>
            </a:r>
            <a:r>
              <a:rPr lang="en-US" sz="1050" dirty="0" err="1">
                <a:latin typeface="Consolas" panose="020B0609020204030204" pitchFamily="49" charset="0"/>
              </a:rPr>
              <a:t>ValueClass</a:t>
            </a:r>
            <a:r>
              <a:rPr lang="en-US" sz="1050" dirty="0">
                <a:latin typeface="Consolas" panose="020B0609020204030204" pitchFamily="49" charset="0"/>
              </a:rPr>
              <a:t> value;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Node *left,*right,*up;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Node() : left(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),right(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),up(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};</a:t>
            </a:r>
          </a:p>
          <a:p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63933" y="914400"/>
            <a:ext cx="4019049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    class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friend </a:t>
            </a:r>
            <a:r>
              <a:rPr lang="en-US" sz="1050" dirty="0" err="1">
                <a:latin typeface="Consolas" panose="020B0609020204030204" pitchFamily="49" charset="0"/>
              </a:rPr>
              <a:t>BinaryTree</a:t>
            </a:r>
            <a:r>
              <a:rPr lang="en-US" sz="1050" dirty="0">
                <a:latin typeface="Consolas" panose="020B0609020204030204" pitchFamily="49" charset="0"/>
              </a:rPr>
              <a:t> &lt;</a:t>
            </a:r>
            <a:r>
              <a:rPr lang="en-US" sz="1050" dirty="0" err="1">
                <a:latin typeface="Consolas" panose="020B0609020204030204" pitchFamily="49" charset="0"/>
              </a:rPr>
              <a:t>KeyClass,ValueClass</a:t>
            </a:r>
            <a:r>
              <a:rPr lang="en-US" sz="1050" dirty="0">
                <a:latin typeface="Consolas" panose="020B0609020204030204" pitchFamily="49" charset="0"/>
              </a:rPr>
              <a:t>&gt;;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private: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Node *</a:t>
            </a:r>
            <a:r>
              <a:rPr lang="en-US" sz="1050" dirty="0" err="1">
                <a:latin typeface="Consolas" panose="020B0609020204030204" pitchFamily="49" charset="0"/>
              </a:rPr>
              <a:t>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public: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inline void Nullify(void)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</a:t>
            </a:r>
            <a:r>
              <a:rPr lang="en-US" sz="1050" dirty="0" err="1">
                <a:latin typeface="Consolas" panose="020B0609020204030204" pitchFamily="49" charset="0"/>
              </a:rPr>
              <a:t>ptr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inline bool </a:t>
            </a:r>
            <a:r>
              <a:rPr lang="en-US" sz="1050" dirty="0" err="1">
                <a:latin typeface="Consolas" panose="020B0609020204030204" pitchFamily="49" charset="0"/>
              </a:rPr>
              <a:t>IsNull</a:t>
            </a:r>
            <a:r>
              <a:rPr lang="en-US" sz="1050" dirty="0">
                <a:latin typeface="Consolas" panose="020B0609020204030204" pitchFamily="49" charset="0"/>
              </a:rPr>
              <a:t>(void)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return </a:t>
            </a:r>
            <a:r>
              <a:rPr lang="en-US" sz="1050" dirty="0" err="1">
                <a:latin typeface="Consolas" panose="020B0609020204030204" pitchFamily="49" charset="0"/>
              </a:rPr>
              <a:t>ptr</a:t>
            </a:r>
            <a:r>
              <a:rPr lang="en-US" sz="1050" dirty="0">
                <a:latin typeface="Consolas" panose="020B0609020204030204" pitchFamily="49" charset="0"/>
              </a:rPr>
              <a:t>==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inline bool </a:t>
            </a:r>
            <a:r>
              <a:rPr lang="en-US" sz="1050" dirty="0" err="1">
                <a:latin typeface="Consolas" panose="020B0609020204030204" pitchFamily="49" charset="0"/>
              </a:rPr>
              <a:t>IsNotNull</a:t>
            </a:r>
            <a:r>
              <a:rPr lang="en-US" sz="1050" dirty="0">
                <a:latin typeface="Consolas" panose="020B0609020204030204" pitchFamily="49" charset="0"/>
              </a:rPr>
              <a:t>(void)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return </a:t>
            </a:r>
            <a:r>
              <a:rPr lang="en-US" sz="1050" dirty="0" err="1">
                <a:latin typeface="Consolas" panose="020B0609020204030204" pitchFamily="49" charset="0"/>
              </a:rPr>
              <a:t>ptr</a:t>
            </a:r>
            <a:r>
              <a:rPr lang="en-US" sz="1050" dirty="0">
                <a:latin typeface="Consolas" panose="020B0609020204030204" pitchFamily="49" charset="0"/>
              </a:rPr>
              <a:t>!=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inline bool operator==(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return this-&gt;</a:t>
            </a:r>
            <a:r>
              <a:rPr lang="en-US" sz="1050" dirty="0" err="1">
                <a:latin typeface="Consolas" panose="020B0609020204030204" pitchFamily="49" charset="0"/>
              </a:rPr>
              <a:t>ptr</a:t>
            </a:r>
            <a:r>
              <a:rPr lang="en-US" sz="1050" dirty="0">
                <a:latin typeface="Consolas" panose="020B0609020204030204" pitchFamily="49" charset="0"/>
              </a:rPr>
              <a:t>==</a:t>
            </a:r>
            <a:r>
              <a:rPr lang="en-US" sz="1050" dirty="0" err="1">
                <a:latin typeface="Consolas" panose="020B0609020204030204" pitchFamily="49" charset="0"/>
              </a:rPr>
              <a:t>hd.ptr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inline bool operator!=(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return this-&gt;</a:t>
            </a:r>
            <a:r>
              <a:rPr lang="en-US" sz="1050" dirty="0" err="1">
                <a:latin typeface="Consolas" panose="020B0609020204030204" pitchFamily="49" charset="0"/>
              </a:rPr>
              <a:t>ptr</a:t>
            </a:r>
            <a:r>
              <a:rPr lang="en-US" sz="1050" dirty="0">
                <a:latin typeface="Consolas" panose="020B0609020204030204" pitchFamily="49" charset="0"/>
              </a:rPr>
              <a:t>!=</a:t>
            </a:r>
            <a:r>
              <a:rPr lang="en-US" sz="1050" dirty="0" err="1">
                <a:latin typeface="Consolas" panose="020B0609020204030204" pitchFamily="49" charset="0"/>
              </a:rPr>
              <a:t>hd.ptr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inline bool operator==(</a:t>
            </a:r>
            <a:r>
              <a:rPr lang="en-US" sz="1050" dirty="0" err="1">
                <a:latin typeface="Consolas" panose="020B0609020204030204" pitchFamily="49" charset="0"/>
              </a:rPr>
              <a:t>std</a:t>
            </a:r>
            <a:r>
              <a:rPr lang="en-US" sz="1050" dirty="0">
                <a:latin typeface="Consolas" panose="020B0609020204030204" pitchFamily="49" charset="0"/>
              </a:rPr>
              <a:t>::</a:t>
            </a:r>
            <a:r>
              <a:rPr lang="en-US" sz="1050" dirty="0" err="1">
                <a:latin typeface="Consolas" panose="020B0609020204030204" pitchFamily="49" charset="0"/>
              </a:rPr>
              <a:t>nullptr_t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return </a:t>
            </a:r>
            <a:r>
              <a:rPr lang="en-US" sz="1050" dirty="0" err="1">
                <a:latin typeface="Consolas" panose="020B0609020204030204" pitchFamily="49" charset="0"/>
              </a:rPr>
              <a:t>ptr</a:t>
            </a:r>
            <a:r>
              <a:rPr lang="en-US" sz="1050" dirty="0">
                <a:latin typeface="Consolas" panose="020B0609020204030204" pitchFamily="49" charset="0"/>
              </a:rPr>
              <a:t>==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inline bool operator!=(</a:t>
            </a:r>
            <a:r>
              <a:rPr lang="en-US" sz="1050" dirty="0" err="1">
                <a:latin typeface="Consolas" panose="020B0609020204030204" pitchFamily="49" charset="0"/>
              </a:rPr>
              <a:t>std</a:t>
            </a:r>
            <a:r>
              <a:rPr lang="en-US" sz="1050" dirty="0">
                <a:latin typeface="Consolas" panose="020B0609020204030204" pitchFamily="49" charset="0"/>
              </a:rPr>
              <a:t>::</a:t>
            </a:r>
            <a:r>
              <a:rPr lang="en-US" sz="1050" dirty="0" err="1">
                <a:latin typeface="Consolas" panose="020B0609020204030204" pitchFamily="49" charset="0"/>
              </a:rPr>
              <a:t>nullptr_t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return </a:t>
            </a:r>
            <a:r>
              <a:rPr lang="en-US" sz="1050" dirty="0" err="1">
                <a:latin typeface="Consolas" panose="020B0609020204030204" pitchFamily="49" charset="0"/>
              </a:rPr>
              <a:t>ptr</a:t>
            </a:r>
            <a:r>
              <a:rPr lang="en-US" sz="1050" dirty="0">
                <a:latin typeface="Consolas" panose="020B0609020204030204" pitchFamily="49" charset="0"/>
              </a:rPr>
              <a:t>!=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};</a:t>
            </a:r>
          </a:p>
          <a:p>
            <a:endParaRPr lang="en-US" sz="10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7616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</a:t>
            </a:r>
            <a:r>
              <a:rPr lang="en-US" dirty="0" err="1"/>
              <a:t>GetNode</a:t>
            </a:r>
            <a:r>
              <a:rPr lang="en-US" dirty="0"/>
              <a:t>, </a:t>
            </a:r>
            <a:r>
              <a:rPr lang="en-US" dirty="0" err="1"/>
              <a:t>MakeHandle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017815"/>
            <a:ext cx="3650358" cy="3808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    Node *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if(</a:t>
            </a:r>
            <a:r>
              <a:rPr lang="en-US" sz="1050" dirty="0" err="1">
                <a:latin typeface="Consolas" panose="020B0609020204030204" pitchFamily="49" charset="0"/>
              </a:rPr>
              <a:t>ndHd.IsNotNull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return </a:t>
            </a:r>
            <a:r>
              <a:rPr lang="en-US" sz="1050" dirty="0" err="1">
                <a:latin typeface="Consolas" panose="020B0609020204030204" pitchFamily="49" charset="0"/>
              </a:rPr>
              <a:t>ndHd.ptr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return 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 Node *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if(</a:t>
            </a:r>
            <a:r>
              <a:rPr lang="en-US" sz="1050" dirty="0" err="1">
                <a:latin typeface="Consolas" panose="020B0609020204030204" pitchFamily="49" charset="0"/>
              </a:rPr>
              <a:t>ndHd.IsNotNull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return </a:t>
            </a:r>
            <a:r>
              <a:rPr lang="en-US" sz="1050" dirty="0" err="1">
                <a:latin typeface="Consolas" panose="020B0609020204030204" pitchFamily="49" charset="0"/>
              </a:rPr>
              <a:t>ndHd.ptr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return 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static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MakeHandle</a:t>
            </a:r>
            <a:r>
              <a:rPr lang="en-US" sz="1050" dirty="0">
                <a:latin typeface="Consolas" panose="020B0609020204030204" pitchFamily="49" charset="0"/>
              </a:rPr>
              <a:t>(Node *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</a:t>
            </a:r>
            <a:r>
              <a:rPr lang="en-US" sz="1050" dirty="0" err="1">
                <a:latin typeface="Consolas" panose="020B0609020204030204" pitchFamily="49" charset="0"/>
              </a:rPr>
              <a:t>ndHd.ptr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return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  <a:p>
            <a:endParaRPr lang="en-US" sz="10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910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77DE4-A52D-45E1-8007-192E071A8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of std::set and std::map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1516D-97FA-42C4-89CD-0DF40ACB6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Keys need to be unique.</a:t>
            </a:r>
          </a:p>
          <a:p>
            <a:r>
              <a:rPr lang="en-US" dirty="0"/>
              <a:t>In engineering applications, you often want to sort elements and keep them sorted based on a measurement, but multiple elements may have the same measurement.  STL does not help.</a:t>
            </a:r>
          </a:p>
        </p:txBody>
      </p:sp>
    </p:spTree>
    <p:extLst>
      <p:ext uri="{BB962C8B-B14F-4D97-AF65-F5344CB8AC3E}">
        <p14:creationId xmlns:p14="http://schemas.microsoft.com/office/powerpoint/2010/main" val="1546047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Constructor, Null, </a:t>
            </a:r>
            <a:r>
              <a:rPr lang="en-US" dirty="0" err="1"/>
              <a:t>RootNode</a:t>
            </a:r>
            <a:r>
              <a:rPr lang="en-US" dirty="0"/>
              <a:t>, Left, Up, Right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829" y="1148443"/>
            <a:ext cx="276550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BinaryTree</a:t>
            </a:r>
            <a:r>
              <a:rPr lang="en-US" sz="105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root=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</a:t>
            </a:r>
            <a:r>
              <a:rPr lang="en-US" sz="1050" dirty="0" err="1">
                <a:latin typeface="Consolas" panose="020B0609020204030204" pitchFamily="49" charset="0"/>
              </a:rPr>
              <a:t>nElem</a:t>
            </a:r>
            <a:r>
              <a:rPr lang="en-US" sz="1050" dirty="0">
                <a:latin typeface="Consolas" panose="020B0609020204030204" pitchFamily="49" charset="0"/>
              </a:rPr>
              <a:t>=0;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static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Null(void)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</a:t>
            </a:r>
            <a:r>
              <a:rPr lang="en-US" sz="1050" dirty="0" err="1">
                <a:latin typeface="Consolas" panose="020B0609020204030204" pitchFamily="49" charset="0"/>
              </a:rPr>
              <a:t>ndHd.ptr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return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RootNode</a:t>
            </a:r>
            <a:r>
              <a:rPr lang="en-US" sz="1050" dirty="0">
                <a:latin typeface="Consolas" panose="020B0609020204030204" pitchFamily="49" charset="0"/>
              </a:rPr>
              <a:t>(void)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return </a:t>
            </a:r>
            <a:r>
              <a:rPr lang="en-US" sz="1050" dirty="0" err="1">
                <a:latin typeface="Consolas" panose="020B0609020204030204" pitchFamily="49" charset="0"/>
              </a:rPr>
              <a:t>MakeHandle</a:t>
            </a:r>
            <a:r>
              <a:rPr lang="en-US" sz="1050" dirty="0">
                <a:latin typeface="Consolas" panose="020B0609020204030204" pitchFamily="49" charset="0"/>
              </a:rPr>
              <a:t>(root);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  <a:p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4187" y="1148443"/>
            <a:ext cx="3576620" cy="477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Left(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auto 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if(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!=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return </a:t>
            </a:r>
            <a:r>
              <a:rPr lang="en-US" sz="1050" dirty="0" err="1">
                <a:latin typeface="Consolas" panose="020B0609020204030204" pitchFamily="49" charset="0"/>
              </a:rPr>
              <a:t>MakeHandle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-&gt;left);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return Null();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Up(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auto 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if(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!=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return </a:t>
            </a:r>
            <a:r>
              <a:rPr lang="en-US" sz="1050" dirty="0" err="1">
                <a:latin typeface="Consolas" panose="020B0609020204030204" pitchFamily="49" charset="0"/>
              </a:rPr>
              <a:t>MakeHandle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-&gt;up);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return Null();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Right(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auto 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if(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!=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return </a:t>
            </a:r>
            <a:r>
              <a:rPr lang="en-US" sz="1050" dirty="0" err="1">
                <a:latin typeface="Consolas" panose="020B0609020204030204" pitchFamily="49" charset="0"/>
              </a:rPr>
              <a:t>MakeHandle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-&gt;right);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return Null();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  <a:p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5676899"/>
            <a:ext cx="8567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point is to let the user-code navigate within the binary tree without directly exposing a pointer to the nodes. </a:t>
            </a:r>
          </a:p>
        </p:txBody>
      </p:sp>
    </p:spTree>
    <p:extLst>
      <p:ext uri="{BB962C8B-B14F-4D97-AF65-F5344CB8AC3E}">
        <p14:creationId xmlns:p14="http://schemas.microsoft.com/office/powerpoint/2010/main" val="8058165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0744" y="1404258"/>
            <a:ext cx="755847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    long </a:t>
            </a:r>
            <a:r>
              <a:rPr lang="en-US" sz="1050" dirty="0" err="1">
                <a:latin typeface="Consolas" panose="020B0609020204030204" pitchFamily="49" charset="0"/>
              </a:rPr>
              <a:t>long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int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GetN</a:t>
            </a:r>
            <a:r>
              <a:rPr lang="en-US" sz="1050" dirty="0">
                <a:latin typeface="Consolas" panose="020B0609020204030204" pitchFamily="49" charset="0"/>
              </a:rPr>
              <a:t>(void)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return </a:t>
            </a:r>
            <a:r>
              <a:rPr lang="en-US" sz="1050" dirty="0" err="1">
                <a:latin typeface="Consolas" panose="020B0609020204030204" pitchFamily="49" charset="0"/>
              </a:rPr>
              <a:t>nElem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KeyClass</a:t>
            </a:r>
            <a:r>
              <a:rPr lang="en-US" sz="1050" dirty="0">
                <a:latin typeface="Consolas" panose="020B0609020204030204" pitchFamily="49" charset="0"/>
              </a:rPr>
              <a:t> &amp;</a:t>
            </a:r>
            <a:r>
              <a:rPr lang="en-US" sz="1050" dirty="0" err="1">
                <a:latin typeface="Consolas" panose="020B0609020204030204" pitchFamily="49" charset="0"/>
              </a:rPr>
              <a:t>GetKey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// This will crash if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==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.  Therefore,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 must be non-null to use this function.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return 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)-&gt;key;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ValueClass</a:t>
            </a:r>
            <a:r>
              <a:rPr lang="en-US" sz="1050" dirty="0">
                <a:latin typeface="Consolas" panose="020B0609020204030204" pitchFamily="49" charset="0"/>
              </a:rPr>
              <a:t> &amp;</a:t>
            </a:r>
            <a:r>
              <a:rPr lang="en-US" sz="1050" dirty="0" err="1">
                <a:latin typeface="Consolas" panose="020B0609020204030204" pitchFamily="49" charset="0"/>
              </a:rPr>
              <a:t>GetValue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// This will crash if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==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.  Therefore,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 must be non-null to use this function.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return 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)-&gt;value;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ValueClass</a:t>
            </a:r>
            <a:r>
              <a:rPr lang="en-US" sz="1050" dirty="0">
                <a:latin typeface="Consolas" panose="020B0609020204030204" pitchFamily="49" charset="0"/>
              </a:rPr>
              <a:t> &amp;</a:t>
            </a:r>
            <a:r>
              <a:rPr lang="en-US" sz="1050" dirty="0" err="1">
                <a:latin typeface="Consolas" panose="020B0609020204030204" pitchFamily="49" charset="0"/>
              </a:rPr>
              <a:t>GetValue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// This will crash if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==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.  Therefore,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 must be non-null to use this function.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return 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)-&gt;value;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1035407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1" y="1083129"/>
            <a:ext cx="3871573" cy="4293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   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FindNode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KeyClass</a:t>
            </a:r>
            <a:r>
              <a:rPr lang="en-US" sz="1050" dirty="0">
                <a:latin typeface="Consolas" panose="020B0609020204030204" pitchFamily="49" charset="0"/>
              </a:rPr>
              <a:t> &amp;key)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auto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=Root();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while(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!=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if(key==</a:t>
            </a:r>
            <a:r>
              <a:rPr lang="en-US" sz="1050" dirty="0" err="1">
                <a:latin typeface="Consolas" panose="020B0609020204030204" pitchFamily="49" charset="0"/>
              </a:rPr>
              <a:t>GetKey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return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if(key&lt;</a:t>
            </a:r>
            <a:r>
              <a:rPr lang="en-US" sz="1050" dirty="0" err="1">
                <a:latin typeface="Consolas" panose="020B0609020204030204" pitchFamily="49" charset="0"/>
              </a:rPr>
              <a:t>GetKey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=Left(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else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=Right(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return Null();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bool </a:t>
            </a:r>
            <a:r>
              <a:rPr lang="en-US" sz="1050" dirty="0" err="1">
                <a:latin typeface="Consolas" panose="020B0609020204030204" pitchFamily="49" charset="0"/>
              </a:rPr>
              <a:t>IsKeyIncluded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KeyClass</a:t>
            </a:r>
            <a:r>
              <a:rPr lang="en-US" sz="1050" dirty="0">
                <a:latin typeface="Consolas" panose="020B0609020204030204" pitchFamily="49" charset="0"/>
              </a:rPr>
              <a:t> &amp;key)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return </a:t>
            </a:r>
            <a:r>
              <a:rPr lang="en-US" sz="1050" dirty="0" err="1">
                <a:latin typeface="Consolas" panose="020B0609020204030204" pitchFamily="49" charset="0"/>
              </a:rPr>
              <a:t>FindNode</a:t>
            </a:r>
            <a:r>
              <a:rPr lang="en-US" sz="1050" dirty="0">
                <a:latin typeface="Consolas" panose="020B0609020204030204" pitchFamily="49" charset="0"/>
              </a:rPr>
              <a:t>(key).</a:t>
            </a:r>
            <a:r>
              <a:rPr lang="en-US" sz="1050" dirty="0" err="1">
                <a:latin typeface="Consolas" panose="020B0609020204030204" pitchFamily="49" charset="0"/>
              </a:rPr>
              <a:t>IsNotNull</a:t>
            </a:r>
            <a:r>
              <a:rPr lang="en-US" sz="105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  <a:p>
            <a:endParaRPr lang="en-US" sz="10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39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71358" y="985158"/>
            <a:ext cx="4092787" cy="60708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        else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while(</a:t>
            </a:r>
            <a:r>
              <a:rPr lang="en-US" sz="1050" dirty="0" err="1">
                <a:latin typeface="Consolas" panose="020B0609020204030204" pitchFamily="49" charset="0"/>
              </a:rPr>
              <a:t>ndHd.IsNotNull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if(key&lt;</a:t>
            </a:r>
            <a:r>
              <a:rPr lang="en-US" sz="1050" dirty="0" err="1">
                <a:latin typeface="Consolas" panose="020B0609020204030204" pitchFamily="49" charset="0"/>
              </a:rPr>
              <a:t>GetKey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if(Left(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)!=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=Left(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else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)-&gt;left=</a:t>
            </a:r>
            <a:r>
              <a:rPr lang="en-US" sz="1050" dirty="0" err="1">
                <a:latin typeface="Consolas" panose="020B0609020204030204" pitchFamily="49" charset="0"/>
              </a:rPr>
              <a:t>newNode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>
                <a:latin typeface="Consolas" panose="020B0609020204030204" pitchFamily="49" charset="0"/>
              </a:rPr>
              <a:t>newNode</a:t>
            </a:r>
            <a:r>
              <a:rPr lang="en-US" sz="1050" dirty="0">
                <a:latin typeface="Consolas" panose="020B0609020204030204" pitchFamily="49" charset="0"/>
              </a:rPr>
              <a:t>-&gt;up=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break;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else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if(Right(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)!=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=Right(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else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)-&gt;right=</a:t>
            </a:r>
            <a:r>
              <a:rPr lang="en-US" sz="1050" dirty="0" err="1">
                <a:latin typeface="Consolas" panose="020B0609020204030204" pitchFamily="49" charset="0"/>
              </a:rPr>
              <a:t>newNode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>
                <a:latin typeface="Consolas" panose="020B0609020204030204" pitchFamily="49" charset="0"/>
              </a:rPr>
              <a:t>newNode</a:t>
            </a:r>
            <a:r>
              <a:rPr lang="en-US" sz="1050" dirty="0">
                <a:latin typeface="Consolas" panose="020B0609020204030204" pitchFamily="49" charset="0"/>
              </a:rPr>
              <a:t>-&gt;up=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break;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</a:t>
            </a:r>
            <a:r>
              <a:rPr lang="en-US" sz="1050" dirty="0" err="1">
                <a:latin typeface="Consolas" panose="020B0609020204030204" pitchFamily="49" charset="0"/>
              </a:rPr>
              <a:t>nElem</a:t>
            </a:r>
            <a:r>
              <a:rPr lang="en-US" sz="105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return </a:t>
            </a:r>
            <a:r>
              <a:rPr lang="en-US" sz="1050" dirty="0" err="1">
                <a:latin typeface="Consolas" panose="020B0609020204030204" pitchFamily="49" charset="0"/>
              </a:rPr>
              <a:t>MakeHandle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newNode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};</a:t>
            </a:r>
          </a:p>
          <a:p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429" y="985158"/>
            <a:ext cx="50513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Insert(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KeyClass</a:t>
            </a:r>
            <a:r>
              <a:rPr lang="en-US" sz="1050" dirty="0">
                <a:latin typeface="Consolas" panose="020B0609020204030204" pitchFamily="49" charset="0"/>
              </a:rPr>
              <a:t> &amp;</a:t>
            </a:r>
            <a:r>
              <a:rPr lang="en-US" sz="1050" dirty="0" err="1">
                <a:latin typeface="Consolas" panose="020B0609020204030204" pitchFamily="49" charset="0"/>
              </a:rPr>
              <a:t>key,const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ValueClass</a:t>
            </a:r>
            <a:r>
              <a:rPr lang="en-US" sz="1050" dirty="0">
                <a:latin typeface="Consolas" panose="020B0609020204030204" pitchFamily="49" charset="0"/>
              </a:rPr>
              <a:t> &amp;value)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auto </a:t>
            </a:r>
            <a:r>
              <a:rPr lang="en-US" sz="1050" dirty="0" err="1">
                <a:latin typeface="Consolas" panose="020B0609020204030204" pitchFamily="49" charset="0"/>
              </a:rPr>
              <a:t>newNode</a:t>
            </a:r>
            <a:r>
              <a:rPr lang="en-US" sz="1050" dirty="0">
                <a:latin typeface="Consolas" panose="020B0609020204030204" pitchFamily="49" charset="0"/>
              </a:rPr>
              <a:t>=new Node;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</a:t>
            </a:r>
            <a:r>
              <a:rPr lang="en-US" sz="1050" dirty="0" err="1">
                <a:latin typeface="Consolas" panose="020B0609020204030204" pitchFamily="49" charset="0"/>
              </a:rPr>
              <a:t>newNode</a:t>
            </a:r>
            <a:r>
              <a:rPr lang="en-US" sz="1050" dirty="0">
                <a:latin typeface="Consolas" panose="020B0609020204030204" pitchFamily="49" charset="0"/>
              </a:rPr>
              <a:t>-&gt;key=key;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</a:t>
            </a:r>
            <a:r>
              <a:rPr lang="en-US" sz="1050" dirty="0" err="1">
                <a:latin typeface="Consolas" panose="020B0609020204030204" pitchFamily="49" charset="0"/>
              </a:rPr>
              <a:t>newNode</a:t>
            </a:r>
            <a:r>
              <a:rPr lang="en-US" sz="1050" dirty="0">
                <a:latin typeface="Consolas" panose="020B0609020204030204" pitchFamily="49" charset="0"/>
              </a:rPr>
              <a:t>-&gt;value=value;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    auto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RootNode</a:t>
            </a:r>
            <a:r>
              <a:rPr lang="en-US" sz="105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if(</a:t>
            </a:r>
            <a:r>
              <a:rPr lang="en-US" sz="1050" dirty="0" err="1">
                <a:latin typeface="Consolas" panose="020B0609020204030204" pitchFamily="49" charset="0"/>
              </a:rPr>
              <a:t>ndHd.IsNull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root=</a:t>
            </a:r>
            <a:r>
              <a:rPr lang="en-US" sz="1050" dirty="0" err="1">
                <a:latin typeface="Consolas" panose="020B0609020204030204" pitchFamily="49" charset="0"/>
              </a:rPr>
              <a:t>newNode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endParaRPr lang="en-US" sz="10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3750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it free of memory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Add: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    ~</a:t>
            </a:r>
            <a:r>
              <a:rPr lang="en-US" dirty="0" err="1">
                <a:latin typeface="Consolas" panose="020B0609020204030204" pitchFamily="49" charset="0"/>
              </a:rPr>
              <a:t>BinaryTree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void </a:t>
            </a:r>
            <a:r>
              <a:rPr lang="en-US" dirty="0" err="1">
                <a:latin typeface="Consolas" panose="020B0609020204030204" pitchFamily="49" charset="0"/>
              </a:rPr>
              <a:t>CleanUp</a:t>
            </a:r>
            <a:r>
              <a:rPr lang="en-US" dirty="0">
                <a:latin typeface="Consolas" panose="020B0609020204030204" pitchFamily="49" charset="0"/>
              </a:rPr>
              <a:t>(void);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1350" y="2679700"/>
            <a:ext cx="303159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void </a:t>
            </a:r>
            <a:r>
              <a:rPr lang="en-US" sz="1100" dirty="0" err="1">
                <a:latin typeface="Consolas" panose="020B0609020204030204" pitchFamily="49" charset="0"/>
              </a:rPr>
              <a:t>CleanUp</a:t>
            </a:r>
            <a:r>
              <a:rPr lang="en-US" sz="1100" dirty="0">
                <a:latin typeface="Consolas" panose="020B0609020204030204" pitchFamily="49" charset="0"/>
              </a:rPr>
              <a:t>(void)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CleanUp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GetNode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RootNode</a:t>
            </a:r>
            <a:r>
              <a:rPr lang="en-US" sz="1100" dirty="0">
                <a:latin typeface="Consolas" panose="020B0609020204030204" pitchFamily="49" charset="0"/>
              </a:rPr>
              <a:t>()));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private: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void </a:t>
            </a:r>
            <a:r>
              <a:rPr lang="en-US" sz="1100" dirty="0" err="1">
                <a:latin typeface="Consolas" panose="020B0609020204030204" pitchFamily="49" charset="0"/>
              </a:rPr>
              <a:t>CleanUp</a:t>
            </a:r>
            <a:r>
              <a:rPr lang="en-US" sz="1100" dirty="0">
                <a:latin typeface="Consolas" panose="020B0609020204030204" pitchFamily="49" charset="0"/>
              </a:rPr>
              <a:t>(Node *</a:t>
            </a:r>
            <a:r>
              <a:rPr lang="en-US" sz="1100" dirty="0" err="1">
                <a:latin typeface="Consolas" panose="020B0609020204030204" pitchFamily="49" charset="0"/>
              </a:rPr>
              <a:t>nodePtr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if(</a:t>
            </a:r>
            <a:r>
              <a:rPr lang="en-US" sz="1100" dirty="0" err="1">
                <a:latin typeface="Consolas" panose="020B0609020204030204" pitchFamily="49" charset="0"/>
              </a:rPr>
              <a:t>nullptr</a:t>
            </a:r>
            <a:r>
              <a:rPr lang="en-US" sz="1100" dirty="0">
                <a:latin typeface="Consolas" panose="020B0609020204030204" pitchFamily="49" charset="0"/>
              </a:rPr>
              <a:t>!=</a:t>
            </a:r>
            <a:r>
              <a:rPr lang="en-US" sz="1100" dirty="0" err="1">
                <a:latin typeface="Consolas" panose="020B0609020204030204" pitchFamily="49" charset="0"/>
              </a:rPr>
              <a:t>nodePtr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latin typeface="Consolas" panose="020B0609020204030204" pitchFamily="49" charset="0"/>
              </a:rPr>
              <a:t>CleanUp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nodePtr</a:t>
            </a:r>
            <a:r>
              <a:rPr lang="en-US" sz="1100" dirty="0">
                <a:latin typeface="Consolas" panose="020B0609020204030204" pitchFamily="49" charset="0"/>
              </a:rPr>
              <a:t>-&gt;left);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latin typeface="Consolas" panose="020B0609020204030204" pitchFamily="49" charset="0"/>
              </a:rPr>
              <a:t>CleanUp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nodePtr</a:t>
            </a:r>
            <a:r>
              <a:rPr lang="en-US" sz="1100" dirty="0">
                <a:latin typeface="Consolas" panose="020B0609020204030204" pitchFamily="49" charset="0"/>
              </a:rPr>
              <a:t>-&gt;right);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delete </a:t>
            </a:r>
            <a:r>
              <a:rPr lang="en-US" sz="1100" dirty="0" err="1">
                <a:latin typeface="Consolas" panose="020B0609020204030204" pitchFamily="49" charset="0"/>
              </a:rPr>
              <a:t>nodePtr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}</a:t>
            </a:r>
          </a:p>
          <a:p>
            <a:endParaRPr 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747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First, Last, </a:t>
            </a:r>
            <a:r>
              <a:rPr lang="en-US" dirty="0" err="1"/>
              <a:t>FindNext</a:t>
            </a:r>
            <a:r>
              <a:rPr lang="en-US" dirty="0"/>
              <a:t>, and </a:t>
            </a:r>
            <a:r>
              <a:rPr lang="en-US" dirty="0" err="1"/>
              <a:t>FindPrev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the user-program navigate without using recursion.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NodeHandle</a:t>
            </a:r>
            <a:r>
              <a:rPr lang="en-US" dirty="0"/>
              <a:t> First(void) </a:t>
            </a:r>
            <a:r>
              <a:rPr lang="en-US" dirty="0" err="1"/>
              <a:t>const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NodeHandle</a:t>
            </a:r>
            <a:r>
              <a:rPr lang="en-US" dirty="0"/>
              <a:t> </a:t>
            </a:r>
            <a:r>
              <a:rPr lang="en-US" dirty="0" err="1"/>
              <a:t>FindNext</a:t>
            </a:r>
            <a:r>
              <a:rPr lang="en-US" dirty="0"/>
              <a:t>(</a:t>
            </a:r>
            <a:r>
              <a:rPr lang="en-US" dirty="0" err="1"/>
              <a:t>NodeHandle</a:t>
            </a:r>
            <a:r>
              <a:rPr lang="en-US" dirty="0"/>
              <a:t> </a:t>
            </a:r>
            <a:r>
              <a:rPr lang="en-US" dirty="0" err="1"/>
              <a:t>ndHd</a:t>
            </a:r>
            <a:r>
              <a:rPr lang="en-US" dirty="0"/>
              <a:t>) </a:t>
            </a:r>
            <a:r>
              <a:rPr lang="en-US" dirty="0" err="1"/>
              <a:t>const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NodeHandle</a:t>
            </a:r>
            <a:r>
              <a:rPr lang="en-US" dirty="0"/>
              <a:t> Last(void) </a:t>
            </a:r>
            <a:r>
              <a:rPr lang="en-US" dirty="0" err="1"/>
              <a:t>const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NodeHandle</a:t>
            </a:r>
            <a:r>
              <a:rPr lang="en-US" dirty="0"/>
              <a:t> </a:t>
            </a:r>
            <a:r>
              <a:rPr lang="en-US" dirty="0" err="1"/>
              <a:t>FindPrev</a:t>
            </a:r>
            <a:r>
              <a:rPr lang="en-US" dirty="0"/>
              <a:t>(</a:t>
            </a:r>
            <a:r>
              <a:rPr lang="en-US" dirty="0" err="1"/>
              <a:t>NodeHandle</a:t>
            </a:r>
            <a:r>
              <a:rPr lang="en-US" dirty="0"/>
              <a:t> </a:t>
            </a:r>
            <a:r>
              <a:rPr lang="en-US" dirty="0" err="1"/>
              <a:t>ndHd</a:t>
            </a:r>
            <a:r>
              <a:rPr lang="en-US" dirty="0"/>
              <a:t>) </a:t>
            </a:r>
            <a:r>
              <a:rPr lang="en-US" dirty="0" err="1"/>
              <a:t>const</a:t>
            </a:r>
            <a:r>
              <a:rPr lang="en-US" dirty="0"/>
              <a:t>;</a:t>
            </a:r>
          </a:p>
          <a:p>
            <a:pPr lvl="1"/>
            <a:endParaRPr lang="en-US" dirty="0"/>
          </a:p>
          <a:p>
            <a:r>
              <a:rPr lang="en-US" dirty="0"/>
              <a:t>Last and </a:t>
            </a:r>
            <a:r>
              <a:rPr lang="en-US" dirty="0" err="1"/>
              <a:t>FindPrev</a:t>
            </a:r>
            <a:r>
              <a:rPr lang="en-US" dirty="0"/>
              <a:t> are symmetric.  Let you do in the assignment.</a:t>
            </a:r>
          </a:p>
        </p:txBody>
      </p:sp>
    </p:spTree>
    <p:extLst>
      <p:ext uri="{BB962C8B-B14F-4D97-AF65-F5344CB8AC3E}">
        <p14:creationId xmlns:p14="http://schemas.microsoft.com/office/powerpoint/2010/main" val="30955516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9100" y="181709"/>
            <a:ext cx="5198859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First(void)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auto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RootNode</a:t>
            </a:r>
            <a:r>
              <a:rPr lang="en-US" sz="105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while(Left(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).</a:t>
            </a:r>
            <a:r>
              <a:rPr lang="en-US" sz="1050" dirty="0" err="1">
                <a:latin typeface="Consolas" panose="020B0609020204030204" pitchFamily="49" charset="0"/>
              </a:rPr>
              <a:t>IsNotNull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=Left(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return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FindNext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auto </a:t>
            </a:r>
            <a:r>
              <a:rPr lang="en-US" sz="1050" dirty="0" err="1">
                <a:latin typeface="Consolas" panose="020B0609020204030204" pitchFamily="49" charset="0"/>
              </a:rPr>
              <a:t>rightHd</a:t>
            </a:r>
            <a:r>
              <a:rPr lang="en-US" sz="1050" dirty="0">
                <a:latin typeface="Consolas" panose="020B0609020204030204" pitchFamily="49" charset="0"/>
              </a:rPr>
              <a:t>=Right(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if(</a:t>
            </a:r>
            <a:r>
              <a:rPr lang="en-US" sz="1050" dirty="0" err="1">
                <a:latin typeface="Consolas" panose="020B0609020204030204" pitchFamily="49" charset="0"/>
              </a:rPr>
              <a:t>rightHd.IsNotNull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// Has a right sub-tree.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// The next node is the left-most of the right sub-tree.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=Right(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while(Left(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).</a:t>
            </a:r>
            <a:r>
              <a:rPr lang="en-US" sz="1050" dirty="0" err="1">
                <a:latin typeface="Consolas" panose="020B0609020204030204" pitchFamily="49" charset="0"/>
              </a:rPr>
              <a:t>IsNotNull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=Left(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return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else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// Does not have a right sub-tree.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// Go up until it goes up from the left.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while(</a:t>
            </a:r>
            <a:r>
              <a:rPr lang="en-US" sz="1050" dirty="0" err="1">
                <a:latin typeface="Consolas" panose="020B0609020204030204" pitchFamily="49" charset="0"/>
              </a:rPr>
              <a:t>ndHd.IsNotNull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auto </a:t>
            </a:r>
            <a:r>
              <a:rPr lang="en-US" sz="1050" dirty="0" err="1">
                <a:latin typeface="Consolas" panose="020B0609020204030204" pitchFamily="49" charset="0"/>
              </a:rPr>
              <a:t>upHd</a:t>
            </a:r>
            <a:r>
              <a:rPr lang="en-US" sz="1050" dirty="0">
                <a:latin typeface="Consolas" panose="020B0609020204030204" pitchFamily="49" charset="0"/>
              </a:rPr>
              <a:t>=Up(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if(</a:t>
            </a:r>
            <a:r>
              <a:rPr lang="en-US" sz="1050" dirty="0" err="1">
                <a:latin typeface="Consolas" panose="020B0609020204030204" pitchFamily="49" charset="0"/>
              </a:rPr>
              <a:t>upHd.IsNotNull</a:t>
            </a:r>
            <a:r>
              <a:rPr lang="en-US" sz="1050" dirty="0">
                <a:latin typeface="Consolas" panose="020B0609020204030204" pitchFamily="49" charset="0"/>
              </a:rPr>
              <a:t>() &amp;&amp;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==Left(</a:t>
            </a:r>
            <a:r>
              <a:rPr lang="en-US" sz="1050" dirty="0" err="1">
                <a:latin typeface="Consolas" panose="020B0609020204030204" pitchFamily="49" charset="0"/>
              </a:rPr>
              <a:t>upHd</a:t>
            </a:r>
            <a:r>
              <a:rPr lang="en-US" sz="1050" dirty="0">
                <a:latin typeface="Consolas" panose="020B0609020204030204" pitchFamily="49" charset="0"/>
              </a:rPr>
              <a:t>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return </a:t>
            </a:r>
            <a:r>
              <a:rPr lang="en-US" sz="1050" dirty="0" err="1">
                <a:latin typeface="Consolas" panose="020B0609020204030204" pitchFamily="49" charset="0"/>
              </a:rPr>
              <a:t>upHd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upHd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return Null();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  <a:p>
            <a:endParaRPr lang="en-US" sz="10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2950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binary-tree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Want to delete one node from the binary tree </a:t>
            </a:r>
            <a:r>
              <a:rPr lang="en-US" u="sng" dirty="0"/>
              <a:t>without breaking the order in the tree.</a:t>
            </a:r>
          </a:p>
        </p:txBody>
      </p:sp>
      <p:sp>
        <p:nvSpPr>
          <p:cNvPr id="4" name="Oval 3"/>
          <p:cNvSpPr/>
          <p:nvPr/>
        </p:nvSpPr>
        <p:spPr>
          <a:xfrm>
            <a:off x="3124365" y="2338151"/>
            <a:ext cx="622586" cy="62258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41395" y="3313722"/>
            <a:ext cx="476434" cy="4491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636644" y="3313722"/>
            <a:ext cx="445620" cy="44562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4527629" y="4097964"/>
            <a:ext cx="632012" cy="632012"/>
          </a:xfrm>
          <a:prstGeom prst="diamond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>
            <a:off x="6079838" y="4111410"/>
            <a:ext cx="508300" cy="484096"/>
          </a:xfrm>
          <a:prstGeom prst="pentag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4" idx="3"/>
            <a:endCxn id="6" idx="0"/>
          </p:cNvCxnSpPr>
          <p:nvPr/>
        </p:nvCxnSpPr>
        <p:spPr>
          <a:xfrm flipH="1">
            <a:off x="2859454" y="2869561"/>
            <a:ext cx="356087" cy="444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5" idx="0"/>
          </p:cNvCxnSpPr>
          <p:nvPr/>
        </p:nvCxnSpPr>
        <p:spPr>
          <a:xfrm>
            <a:off x="3655775" y="2869561"/>
            <a:ext cx="1823837" cy="444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7" idx="0"/>
          </p:cNvCxnSpPr>
          <p:nvPr/>
        </p:nvCxnSpPr>
        <p:spPr>
          <a:xfrm flipH="1">
            <a:off x="4843635" y="3762886"/>
            <a:ext cx="635977" cy="3350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  <a:stCxn id="5" idx="2"/>
            <a:endCxn id="8" idx="0"/>
          </p:cNvCxnSpPr>
          <p:nvPr/>
        </p:nvCxnSpPr>
        <p:spPr>
          <a:xfrm>
            <a:off x="5479612" y="3762886"/>
            <a:ext cx="854376" cy="348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exagon 12"/>
          <p:cNvSpPr/>
          <p:nvPr/>
        </p:nvSpPr>
        <p:spPr>
          <a:xfrm>
            <a:off x="4021920" y="5140112"/>
            <a:ext cx="547810" cy="443753"/>
          </a:xfrm>
          <a:prstGeom prst="hexagon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Diagonal Corner Rectangle 13"/>
          <p:cNvSpPr/>
          <p:nvPr/>
        </p:nvSpPr>
        <p:spPr>
          <a:xfrm>
            <a:off x="5099130" y="5140112"/>
            <a:ext cx="535611" cy="376518"/>
          </a:xfrm>
          <a:prstGeom prst="round2Diag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2"/>
            <a:endCxn id="13" idx="5"/>
          </p:cNvCxnSpPr>
          <p:nvPr/>
        </p:nvCxnSpPr>
        <p:spPr>
          <a:xfrm flipH="1">
            <a:off x="4458792" y="4729976"/>
            <a:ext cx="384843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4" idx="3"/>
          </p:cNvCxnSpPr>
          <p:nvPr/>
        </p:nvCxnSpPr>
        <p:spPr>
          <a:xfrm>
            <a:off x="4843635" y="4729976"/>
            <a:ext cx="523301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450ABB-9522-4ED5-9A1A-509B35A7107C}"/>
              </a:ext>
            </a:extLst>
          </p:cNvPr>
          <p:cNvCxnSpPr/>
          <p:nvPr/>
        </p:nvCxnSpPr>
        <p:spPr>
          <a:xfrm flipH="1">
            <a:off x="5023196" y="5505948"/>
            <a:ext cx="364011" cy="2475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2AF3266-0AAE-44C7-BBBB-5B2B8F2A3F1F}"/>
              </a:ext>
            </a:extLst>
          </p:cNvPr>
          <p:cNvSpPr/>
          <p:nvPr/>
        </p:nvSpPr>
        <p:spPr>
          <a:xfrm>
            <a:off x="4755391" y="5757343"/>
            <a:ext cx="521187" cy="36882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033C77A-6F51-4B10-8C6C-1EBA8E963CDC}"/>
              </a:ext>
            </a:extLst>
          </p:cNvPr>
          <p:cNvSpPr/>
          <p:nvPr/>
        </p:nvSpPr>
        <p:spPr>
          <a:xfrm>
            <a:off x="5575177" y="2787588"/>
            <a:ext cx="683580" cy="630315"/>
          </a:xfrm>
          <a:custGeom>
            <a:avLst/>
            <a:gdLst>
              <a:gd name="connsiteX0" fmla="*/ 683580 w 683580"/>
              <a:gd name="connsiteY0" fmla="*/ 0 h 630315"/>
              <a:gd name="connsiteX1" fmla="*/ 328473 w 683580"/>
              <a:gd name="connsiteY1" fmla="*/ 159798 h 630315"/>
              <a:gd name="connsiteX2" fmla="*/ 0 w 683580"/>
              <a:gd name="connsiteY2" fmla="*/ 630315 h 630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3580" h="630315">
                <a:moveTo>
                  <a:pt x="683580" y="0"/>
                </a:moveTo>
                <a:cubicBezTo>
                  <a:pt x="562991" y="27373"/>
                  <a:pt x="442403" y="54746"/>
                  <a:pt x="328473" y="159798"/>
                </a:cubicBezTo>
                <a:cubicBezTo>
                  <a:pt x="214543" y="264850"/>
                  <a:pt x="107271" y="447582"/>
                  <a:pt x="0" y="630315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88B683-D08B-4AE0-8BAF-48DDF40E6E50}"/>
              </a:ext>
            </a:extLst>
          </p:cNvPr>
          <p:cNvSpPr txBox="1"/>
          <p:nvPr/>
        </p:nvSpPr>
        <p:spPr>
          <a:xfrm>
            <a:off x="5634741" y="2448767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can I delete this guy?</a:t>
            </a:r>
          </a:p>
        </p:txBody>
      </p:sp>
    </p:spTree>
    <p:extLst>
      <p:ext uri="{BB962C8B-B14F-4D97-AF65-F5344CB8AC3E}">
        <p14:creationId xmlns:p14="http://schemas.microsoft.com/office/powerpoint/2010/main" val="20749616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binary-tree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Sloppy method.  (1) Connecting the right sub-tree to the right-most node of the left-sub-tree, and then (2) put left sub-tree in position for the node to be deleted.</a:t>
            </a:r>
          </a:p>
        </p:txBody>
      </p:sp>
      <p:sp>
        <p:nvSpPr>
          <p:cNvPr id="4" name="Oval 3"/>
          <p:cNvSpPr/>
          <p:nvPr/>
        </p:nvSpPr>
        <p:spPr>
          <a:xfrm>
            <a:off x="783976" y="2336423"/>
            <a:ext cx="622586" cy="62258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80279" y="3161363"/>
            <a:ext cx="476434" cy="4491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77023" y="3196219"/>
            <a:ext cx="445620" cy="44562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2179471" y="4285465"/>
            <a:ext cx="632012" cy="632012"/>
          </a:xfrm>
          <a:prstGeom prst="diamond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>
            <a:off x="3731680" y="4298911"/>
            <a:ext cx="508300" cy="484096"/>
          </a:xfrm>
          <a:prstGeom prst="pentag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4" idx="3"/>
            <a:endCxn id="6" idx="0"/>
          </p:cNvCxnSpPr>
          <p:nvPr/>
        </p:nvCxnSpPr>
        <p:spPr>
          <a:xfrm flipH="1">
            <a:off x="499833" y="2867833"/>
            <a:ext cx="375319" cy="328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5" idx="0"/>
          </p:cNvCxnSpPr>
          <p:nvPr/>
        </p:nvCxnSpPr>
        <p:spPr>
          <a:xfrm>
            <a:off x="1315386" y="2867833"/>
            <a:ext cx="1803110" cy="293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7" idx="0"/>
          </p:cNvCxnSpPr>
          <p:nvPr/>
        </p:nvCxnSpPr>
        <p:spPr>
          <a:xfrm flipH="1">
            <a:off x="2495477" y="3610527"/>
            <a:ext cx="623019" cy="674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exagon 12"/>
          <p:cNvSpPr/>
          <p:nvPr/>
        </p:nvSpPr>
        <p:spPr>
          <a:xfrm>
            <a:off x="1673762" y="5327613"/>
            <a:ext cx="547810" cy="443753"/>
          </a:xfrm>
          <a:prstGeom prst="hexagon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Diagonal Corner Rectangle 13"/>
          <p:cNvSpPr/>
          <p:nvPr/>
        </p:nvSpPr>
        <p:spPr>
          <a:xfrm>
            <a:off x="2750972" y="5327613"/>
            <a:ext cx="535611" cy="376518"/>
          </a:xfrm>
          <a:prstGeom prst="round2Diag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2"/>
            <a:endCxn id="13" idx="5"/>
          </p:cNvCxnSpPr>
          <p:nvPr/>
        </p:nvCxnSpPr>
        <p:spPr>
          <a:xfrm flipH="1">
            <a:off x="2110634" y="4917477"/>
            <a:ext cx="384843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4" idx="3"/>
          </p:cNvCxnSpPr>
          <p:nvPr/>
        </p:nvCxnSpPr>
        <p:spPr>
          <a:xfrm>
            <a:off x="2495477" y="4917477"/>
            <a:ext cx="523301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gular Pentagon 18"/>
          <p:cNvSpPr/>
          <p:nvPr/>
        </p:nvSpPr>
        <p:spPr>
          <a:xfrm>
            <a:off x="3298013" y="5903593"/>
            <a:ext cx="508300" cy="484096"/>
          </a:xfrm>
          <a:prstGeom prst="pentag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4" idx="1"/>
            <a:endCxn id="19" idx="0"/>
          </p:cNvCxnSpPr>
          <p:nvPr/>
        </p:nvCxnSpPr>
        <p:spPr>
          <a:xfrm>
            <a:off x="3018778" y="5704131"/>
            <a:ext cx="533385" cy="199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3717555" y="4799816"/>
            <a:ext cx="331447" cy="1190065"/>
          </a:xfrm>
          <a:custGeom>
            <a:avLst/>
            <a:gdLst>
              <a:gd name="connsiteX0" fmla="*/ 282389 w 331447"/>
              <a:gd name="connsiteY0" fmla="*/ 0 h 1190065"/>
              <a:gd name="connsiteX1" fmla="*/ 309283 w 331447"/>
              <a:gd name="connsiteY1" fmla="*/ 463924 h 1190065"/>
              <a:gd name="connsiteX2" fmla="*/ 0 w 331447"/>
              <a:gd name="connsiteY2" fmla="*/ 1190065 h 11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447" h="1190065">
                <a:moveTo>
                  <a:pt x="282389" y="0"/>
                </a:moveTo>
                <a:cubicBezTo>
                  <a:pt x="319368" y="132790"/>
                  <a:pt x="356348" y="265580"/>
                  <a:pt x="309283" y="463924"/>
                </a:cubicBezTo>
                <a:cubicBezTo>
                  <a:pt x="262218" y="662268"/>
                  <a:pt x="131109" y="926166"/>
                  <a:pt x="0" y="1190065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4632512" y="4403911"/>
            <a:ext cx="598394" cy="5950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154585" y="5327613"/>
            <a:ext cx="61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03008" y="3637107"/>
            <a:ext cx="61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26" name="Freeform 25"/>
          <p:cNvSpPr/>
          <p:nvPr/>
        </p:nvSpPr>
        <p:spPr>
          <a:xfrm>
            <a:off x="2291628" y="3441663"/>
            <a:ext cx="545145" cy="968189"/>
          </a:xfrm>
          <a:custGeom>
            <a:avLst/>
            <a:gdLst>
              <a:gd name="connsiteX0" fmla="*/ 34157 w 545145"/>
              <a:gd name="connsiteY0" fmla="*/ 968189 h 968189"/>
              <a:gd name="connsiteX1" fmla="*/ 54327 w 545145"/>
              <a:gd name="connsiteY1" fmla="*/ 463924 h 968189"/>
              <a:gd name="connsiteX2" fmla="*/ 545145 w 545145"/>
              <a:gd name="connsiteY2" fmla="*/ 0 h 968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5145" h="968189">
                <a:moveTo>
                  <a:pt x="34157" y="968189"/>
                </a:moveTo>
                <a:cubicBezTo>
                  <a:pt x="1659" y="796739"/>
                  <a:pt x="-30838" y="625289"/>
                  <a:pt x="54327" y="463924"/>
                </a:cubicBezTo>
                <a:cubicBezTo>
                  <a:pt x="139492" y="302559"/>
                  <a:pt x="342318" y="151279"/>
                  <a:pt x="545145" y="0"/>
                </a:cubicBezTo>
              </a:path>
            </a:pathLst>
          </a:custGeom>
          <a:noFill/>
          <a:ln>
            <a:solidFill>
              <a:srgbClr val="FF33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925487" y="2346756"/>
            <a:ext cx="622586" cy="62258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5431395" y="3209329"/>
            <a:ext cx="445620" cy="44562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iamond 29"/>
          <p:cNvSpPr/>
          <p:nvPr/>
        </p:nvSpPr>
        <p:spPr>
          <a:xfrm>
            <a:off x="7110202" y="3198996"/>
            <a:ext cx="632012" cy="632012"/>
          </a:xfrm>
          <a:prstGeom prst="diamond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7" idx="3"/>
            <a:endCxn id="29" idx="0"/>
          </p:cNvCxnSpPr>
          <p:nvPr/>
        </p:nvCxnSpPr>
        <p:spPr>
          <a:xfrm flipH="1">
            <a:off x="5654205" y="2878166"/>
            <a:ext cx="362458" cy="3311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5"/>
            <a:endCxn id="30" idx="0"/>
          </p:cNvCxnSpPr>
          <p:nvPr/>
        </p:nvCxnSpPr>
        <p:spPr>
          <a:xfrm>
            <a:off x="6456897" y="2878166"/>
            <a:ext cx="969311" cy="320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Hexagon 33"/>
          <p:cNvSpPr/>
          <p:nvPr/>
        </p:nvSpPr>
        <p:spPr>
          <a:xfrm>
            <a:off x="6604493" y="4241144"/>
            <a:ext cx="547810" cy="443753"/>
          </a:xfrm>
          <a:prstGeom prst="hexagon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 Diagonal Corner Rectangle 34"/>
          <p:cNvSpPr/>
          <p:nvPr/>
        </p:nvSpPr>
        <p:spPr>
          <a:xfrm>
            <a:off x="7681703" y="4241144"/>
            <a:ext cx="535611" cy="376518"/>
          </a:xfrm>
          <a:prstGeom prst="round2Diag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30" idx="2"/>
            <a:endCxn id="34" idx="5"/>
          </p:cNvCxnSpPr>
          <p:nvPr/>
        </p:nvCxnSpPr>
        <p:spPr>
          <a:xfrm flipH="1">
            <a:off x="7041365" y="3831008"/>
            <a:ext cx="384843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35" idx="3"/>
          </p:cNvCxnSpPr>
          <p:nvPr/>
        </p:nvCxnSpPr>
        <p:spPr>
          <a:xfrm>
            <a:off x="7426208" y="3831008"/>
            <a:ext cx="523301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gular Pentagon 37"/>
          <p:cNvSpPr/>
          <p:nvPr/>
        </p:nvSpPr>
        <p:spPr>
          <a:xfrm>
            <a:off x="8228744" y="4817124"/>
            <a:ext cx="508300" cy="484096"/>
          </a:xfrm>
          <a:prstGeom prst="pentag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35" idx="1"/>
            <a:endCxn id="38" idx="0"/>
          </p:cNvCxnSpPr>
          <p:nvPr/>
        </p:nvCxnSpPr>
        <p:spPr>
          <a:xfrm>
            <a:off x="7949509" y="4617662"/>
            <a:ext cx="533385" cy="199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2573BD7-76F2-40AC-9F35-57207558DFA8}"/>
              </a:ext>
            </a:extLst>
          </p:cNvPr>
          <p:cNvCxnSpPr/>
          <p:nvPr/>
        </p:nvCxnSpPr>
        <p:spPr>
          <a:xfrm flipH="1">
            <a:off x="2666197" y="5714368"/>
            <a:ext cx="364011" cy="2475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AD6278CD-B49B-4302-9821-39E28ECA7BEB}"/>
              </a:ext>
            </a:extLst>
          </p:cNvPr>
          <p:cNvSpPr/>
          <p:nvPr/>
        </p:nvSpPr>
        <p:spPr>
          <a:xfrm>
            <a:off x="2398392" y="5965763"/>
            <a:ext cx="521187" cy="36882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4D9AAFF-86D8-471C-8D6E-1D13DA841A98}"/>
              </a:ext>
            </a:extLst>
          </p:cNvPr>
          <p:cNvCxnSpPr/>
          <p:nvPr/>
        </p:nvCxnSpPr>
        <p:spPr>
          <a:xfrm flipH="1">
            <a:off x="7609815" y="4621761"/>
            <a:ext cx="364011" cy="2475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C2263483-D82C-4674-AF58-43EB38F61C89}"/>
              </a:ext>
            </a:extLst>
          </p:cNvPr>
          <p:cNvSpPr/>
          <p:nvPr/>
        </p:nvSpPr>
        <p:spPr>
          <a:xfrm>
            <a:off x="7342010" y="4873156"/>
            <a:ext cx="521187" cy="36882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F105BAF-3C73-4A40-B018-006DDC13F099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3118496" y="3610527"/>
            <a:ext cx="867334" cy="6883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8999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the sloppy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height of the tree may increase after deletion.</a:t>
            </a:r>
          </a:p>
          <a:p>
            <a:r>
              <a:rPr lang="en-US" dirty="0"/>
              <a:t>We are deleting a node.  Want to keep the tree height same or even shorter.</a:t>
            </a:r>
          </a:p>
        </p:txBody>
      </p:sp>
    </p:spTree>
    <p:extLst>
      <p:ext uri="{BB962C8B-B14F-4D97-AF65-F5344CB8AC3E}">
        <p14:creationId xmlns:p14="http://schemas.microsoft.com/office/powerpoint/2010/main" val="167715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tree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Main purposes</a:t>
            </a:r>
          </a:p>
          <a:p>
            <a:pPr lvl="1"/>
            <a:r>
              <a:rPr lang="en-US" altLang="en-US" dirty="0"/>
              <a:t>Efficiently sort objects and keep them sorted.</a:t>
            </a:r>
          </a:p>
          <a:p>
            <a:pPr lvl="1"/>
            <a:r>
              <a:rPr lang="en-US" altLang="en-US" dirty="0"/>
              <a:t>Efficiently find an object.</a:t>
            </a:r>
          </a:p>
          <a:p>
            <a:pPr lvl="1"/>
            <a:r>
              <a:rPr lang="en-US" altLang="en-US" dirty="0"/>
              <a:t>Very useful when you need a priority queue.</a:t>
            </a:r>
          </a:p>
        </p:txBody>
      </p:sp>
      <p:sp>
        <p:nvSpPr>
          <p:cNvPr id="39940" name="Oval 3"/>
          <p:cNvSpPr>
            <a:spLocks noChangeArrowheads="1"/>
          </p:cNvSpPr>
          <p:nvPr/>
        </p:nvSpPr>
        <p:spPr bwMode="auto">
          <a:xfrm>
            <a:off x="3505200" y="25908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cxnSp>
        <p:nvCxnSpPr>
          <p:cNvPr id="39941" name="Straight Arrow Connector 6"/>
          <p:cNvCxnSpPr>
            <a:cxnSpLocks noChangeShapeType="1"/>
          </p:cNvCxnSpPr>
          <p:nvPr/>
        </p:nvCxnSpPr>
        <p:spPr bwMode="auto">
          <a:xfrm rot="10800000" flipV="1">
            <a:off x="2362200" y="3200400"/>
            <a:ext cx="17526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2" name="Straight Arrow Connector 7"/>
          <p:cNvCxnSpPr>
            <a:cxnSpLocks noChangeShapeType="1"/>
          </p:cNvCxnSpPr>
          <p:nvPr/>
        </p:nvCxnSpPr>
        <p:spPr bwMode="auto">
          <a:xfrm>
            <a:off x="4724400" y="3200400"/>
            <a:ext cx="16002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3" name="Oval 8"/>
          <p:cNvSpPr>
            <a:spLocks noChangeArrowheads="1"/>
          </p:cNvSpPr>
          <p:nvPr/>
        </p:nvSpPr>
        <p:spPr bwMode="auto">
          <a:xfrm>
            <a:off x="1447800" y="3505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39944" name="Oval 10"/>
          <p:cNvSpPr>
            <a:spLocks noChangeArrowheads="1"/>
          </p:cNvSpPr>
          <p:nvPr/>
        </p:nvSpPr>
        <p:spPr bwMode="auto">
          <a:xfrm>
            <a:off x="5410200" y="35814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39945" name="Oval 12"/>
          <p:cNvSpPr>
            <a:spLocks noChangeArrowheads="1"/>
          </p:cNvSpPr>
          <p:nvPr/>
        </p:nvSpPr>
        <p:spPr bwMode="auto">
          <a:xfrm>
            <a:off x="381000" y="47244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39946" name="Oval 14"/>
          <p:cNvSpPr>
            <a:spLocks noChangeArrowheads="1"/>
          </p:cNvSpPr>
          <p:nvPr/>
        </p:nvSpPr>
        <p:spPr bwMode="auto">
          <a:xfrm>
            <a:off x="2590800" y="47244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39947" name="Oval 16"/>
          <p:cNvSpPr>
            <a:spLocks noChangeArrowheads="1"/>
          </p:cNvSpPr>
          <p:nvPr/>
        </p:nvSpPr>
        <p:spPr bwMode="auto">
          <a:xfrm>
            <a:off x="4724400" y="47244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39948" name="Oval 18"/>
          <p:cNvSpPr>
            <a:spLocks noChangeArrowheads="1"/>
          </p:cNvSpPr>
          <p:nvPr/>
        </p:nvSpPr>
        <p:spPr bwMode="auto">
          <a:xfrm>
            <a:off x="6934200" y="47244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cxnSp>
        <p:nvCxnSpPr>
          <p:cNvPr id="39949" name="Straight Arrow Connector 22"/>
          <p:cNvCxnSpPr>
            <a:cxnSpLocks noChangeShapeType="1"/>
            <a:endCxn id="39945" idx="0"/>
          </p:cNvCxnSpPr>
          <p:nvPr/>
        </p:nvCxnSpPr>
        <p:spPr bwMode="auto">
          <a:xfrm rot="10800000" flipV="1">
            <a:off x="1295400" y="4114800"/>
            <a:ext cx="6858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0" name="Straight Arrow Connector 23"/>
          <p:cNvCxnSpPr>
            <a:cxnSpLocks noChangeShapeType="1"/>
          </p:cNvCxnSpPr>
          <p:nvPr/>
        </p:nvCxnSpPr>
        <p:spPr bwMode="auto">
          <a:xfrm>
            <a:off x="2743200" y="4114800"/>
            <a:ext cx="762000" cy="6492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1" name="Straight Arrow Connector 28"/>
          <p:cNvCxnSpPr>
            <a:cxnSpLocks noChangeShapeType="1"/>
            <a:endCxn id="39947" idx="0"/>
          </p:cNvCxnSpPr>
          <p:nvPr/>
        </p:nvCxnSpPr>
        <p:spPr bwMode="auto">
          <a:xfrm rot="5400000">
            <a:off x="5524500" y="4305300"/>
            <a:ext cx="5334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Straight Arrow Connector 29"/>
          <p:cNvCxnSpPr>
            <a:cxnSpLocks noChangeShapeType="1"/>
            <a:endCxn id="39948" idx="0"/>
          </p:cNvCxnSpPr>
          <p:nvPr/>
        </p:nvCxnSpPr>
        <p:spPr bwMode="auto">
          <a:xfrm>
            <a:off x="6705600" y="4191000"/>
            <a:ext cx="114300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TextBox 46"/>
          <p:cNvSpPr txBox="1"/>
          <p:nvPr/>
        </p:nvSpPr>
        <p:spPr>
          <a:xfrm>
            <a:off x="3886200" y="2743200"/>
            <a:ext cx="10668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Node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828800" y="3657600"/>
            <a:ext cx="10668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Node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85800" y="4953000"/>
            <a:ext cx="10668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Node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895600" y="4953000"/>
            <a:ext cx="10668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Node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467600" y="4953000"/>
            <a:ext cx="10668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Node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181600" y="4953000"/>
            <a:ext cx="10668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Node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791200" y="3733800"/>
            <a:ext cx="10668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32361544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C6C5-96EA-4D3B-9E2A-875827EB2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Binary-Tree Node: Swapping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4478F-A94B-4B2C-8D35-C49C57598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Swap key &amp; value with the right-most-of-left, and then delete right-most-of-left.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26739D40-5415-4A8A-A93E-B6A482D4CE37}"/>
              </a:ext>
            </a:extLst>
          </p:cNvPr>
          <p:cNvSpPr/>
          <p:nvPr/>
        </p:nvSpPr>
        <p:spPr>
          <a:xfrm>
            <a:off x="3917672" y="3117105"/>
            <a:ext cx="39834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A95BD3C-D1ED-4932-954E-058B52868D09}"/>
              </a:ext>
            </a:extLst>
          </p:cNvPr>
          <p:cNvSpPr/>
          <p:nvPr/>
        </p:nvSpPr>
        <p:spPr>
          <a:xfrm>
            <a:off x="748669" y="2098989"/>
            <a:ext cx="622586" cy="62258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8A2A57C-D331-4FE4-A48E-F22F006B4225}"/>
              </a:ext>
            </a:extLst>
          </p:cNvPr>
          <p:cNvSpPr/>
          <p:nvPr/>
        </p:nvSpPr>
        <p:spPr>
          <a:xfrm>
            <a:off x="2865699" y="3074560"/>
            <a:ext cx="476434" cy="4491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5">
            <a:extLst>
              <a:ext uri="{FF2B5EF4-FFF2-40B4-BE49-F238E27FC236}">
                <a16:creationId xmlns:a16="http://schemas.microsoft.com/office/drawing/2014/main" id="{B64F64CC-B229-4C68-B1CB-94B64FEDFE1B}"/>
              </a:ext>
            </a:extLst>
          </p:cNvPr>
          <p:cNvSpPr/>
          <p:nvPr/>
        </p:nvSpPr>
        <p:spPr>
          <a:xfrm>
            <a:off x="260948" y="3074560"/>
            <a:ext cx="445620" cy="44562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Diamond 73">
            <a:extLst>
              <a:ext uri="{FF2B5EF4-FFF2-40B4-BE49-F238E27FC236}">
                <a16:creationId xmlns:a16="http://schemas.microsoft.com/office/drawing/2014/main" id="{5AA7A39F-F1D4-4673-94E3-48AA42B79E71}"/>
              </a:ext>
            </a:extLst>
          </p:cNvPr>
          <p:cNvSpPr/>
          <p:nvPr/>
        </p:nvSpPr>
        <p:spPr>
          <a:xfrm>
            <a:off x="2151933" y="3858802"/>
            <a:ext cx="632012" cy="632012"/>
          </a:xfrm>
          <a:prstGeom prst="diamond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gular Pentagon 7">
            <a:extLst>
              <a:ext uri="{FF2B5EF4-FFF2-40B4-BE49-F238E27FC236}">
                <a16:creationId xmlns:a16="http://schemas.microsoft.com/office/drawing/2014/main" id="{B0A22383-AB0D-466F-BD69-688BD21F33AA}"/>
              </a:ext>
            </a:extLst>
          </p:cNvPr>
          <p:cNvSpPr/>
          <p:nvPr/>
        </p:nvSpPr>
        <p:spPr>
          <a:xfrm>
            <a:off x="3704142" y="3872248"/>
            <a:ext cx="508300" cy="484096"/>
          </a:xfrm>
          <a:prstGeom prst="pentag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7044CC1-3954-4BCA-ABC3-E495EEF271BC}"/>
              </a:ext>
            </a:extLst>
          </p:cNvPr>
          <p:cNvCxnSpPr>
            <a:stCxn id="71" idx="3"/>
            <a:endCxn id="73" idx="0"/>
          </p:cNvCxnSpPr>
          <p:nvPr/>
        </p:nvCxnSpPr>
        <p:spPr>
          <a:xfrm flipH="1">
            <a:off x="483758" y="2630399"/>
            <a:ext cx="356087" cy="444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018765-AD7C-419C-B6F9-507B86824E0E}"/>
              </a:ext>
            </a:extLst>
          </p:cNvPr>
          <p:cNvCxnSpPr>
            <a:stCxn id="71" idx="5"/>
            <a:endCxn id="72" idx="0"/>
          </p:cNvCxnSpPr>
          <p:nvPr/>
        </p:nvCxnSpPr>
        <p:spPr>
          <a:xfrm>
            <a:off x="1280079" y="2630399"/>
            <a:ext cx="1823837" cy="444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F229CE7-11F4-4195-8D3A-9F49C5FC7B7A}"/>
              </a:ext>
            </a:extLst>
          </p:cNvPr>
          <p:cNvCxnSpPr>
            <a:stCxn id="72" idx="2"/>
            <a:endCxn id="74" idx="0"/>
          </p:cNvCxnSpPr>
          <p:nvPr/>
        </p:nvCxnSpPr>
        <p:spPr>
          <a:xfrm flipH="1">
            <a:off x="2467939" y="3523724"/>
            <a:ext cx="635977" cy="3350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293C77E-A79D-48F8-9AB7-B95D6E9815E1}"/>
              </a:ext>
            </a:extLst>
          </p:cNvPr>
          <p:cNvCxnSpPr>
            <a:cxnSpLocks/>
            <a:stCxn id="72" idx="2"/>
            <a:endCxn id="75" idx="0"/>
          </p:cNvCxnSpPr>
          <p:nvPr/>
        </p:nvCxnSpPr>
        <p:spPr>
          <a:xfrm>
            <a:off x="3103916" y="3523724"/>
            <a:ext cx="854376" cy="348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Hexagon 79">
            <a:extLst>
              <a:ext uri="{FF2B5EF4-FFF2-40B4-BE49-F238E27FC236}">
                <a16:creationId xmlns:a16="http://schemas.microsoft.com/office/drawing/2014/main" id="{2E8D2F9F-7886-403E-A660-0E039808D295}"/>
              </a:ext>
            </a:extLst>
          </p:cNvPr>
          <p:cNvSpPr/>
          <p:nvPr/>
        </p:nvSpPr>
        <p:spPr>
          <a:xfrm>
            <a:off x="1646224" y="4900950"/>
            <a:ext cx="547810" cy="443753"/>
          </a:xfrm>
          <a:prstGeom prst="hexagon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 Diagonal Corner Rectangle 13">
            <a:extLst>
              <a:ext uri="{FF2B5EF4-FFF2-40B4-BE49-F238E27FC236}">
                <a16:creationId xmlns:a16="http://schemas.microsoft.com/office/drawing/2014/main" id="{18C82A6E-234B-4F28-A94F-6EE422957AD1}"/>
              </a:ext>
            </a:extLst>
          </p:cNvPr>
          <p:cNvSpPr/>
          <p:nvPr/>
        </p:nvSpPr>
        <p:spPr>
          <a:xfrm>
            <a:off x="2723434" y="4900950"/>
            <a:ext cx="535611" cy="376518"/>
          </a:xfrm>
          <a:prstGeom prst="round2Diag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164DF13-3380-48EF-9B43-585FF9310B02}"/>
              </a:ext>
            </a:extLst>
          </p:cNvPr>
          <p:cNvCxnSpPr>
            <a:stCxn id="74" idx="2"/>
            <a:endCxn id="80" idx="5"/>
          </p:cNvCxnSpPr>
          <p:nvPr/>
        </p:nvCxnSpPr>
        <p:spPr>
          <a:xfrm flipH="1">
            <a:off x="2083096" y="4490814"/>
            <a:ext cx="384843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D7FA825-8452-47D8-9598-AE7B132559C3}"/>
              </a:ext>
            </a:extLst>
          </p:cNvPr>
          <p:cNvCxnSpPr>
            <a:endCxn id="81" idx="3"/>
          </p:cNvCxnSpPr>
          <p:nvPr/>
        </p:nvCxnSpPr>
        <p:spPr>
          <a:xfrm>
            <a:off x="2467939" y="4490814"/>
            <a:ext cx="523301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9D3A1E0-9CFE-41F2-9EF9-5090FF8B9F57}"/>
              </a:ext>
            </a:extLst>
          </p:cNvPr>
          <p:cNvCxnSpPr/>
          <p:nvPr/>
        </p:nvCxnSpPr>
        <p:spPr>
          <a:xfrm flipH="1">
            <a:off x="2647500" y="5266786"/>
            <a:ext cx="364011" cy="2475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A8611E1D-0623-40E4-B2C6-FE06B5EEC957}"/>
              </a:ext>
            </a:extLst>
          </p:cNvPr>
          <p:cNvSpPr/>
          <p:nvPr/>
        </p:nvSpPr>
        <p:spPr>
          <a:xfrm>
            <a:off x="2379695" y="5518181"/>
            <a:ext cx="521187" cy="36882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CA0E9769-3191-47AB-BA89-CA70E9BD840E}"/>
              </a:ext>
            </a:extLst>
          </p:cNvPr>
          <p:cNvSpPr/>
          <p:nvPr/>
        </p:nvSpPr>
        <p:spPr>
          <a:xfrm>
            <a:off x="3067174" y="3250945"/>
            <a:ext cx="301433" cy="1831375"/>
          </a:xfrm>
          <a:custGeom>
            <a:avLst/>
            <a:gdLst>
              <a:gd name="connsiteX0" fmla="*/ 159798 w 315523"/>
              <a:gd name="connsiteY0" fmla="*/ 0 h 2032987"/>
              <a:gd name="connsiteX1" fmla="*/ 310719 w 315523"/>
              <a:gd name="connsiteY1" fmla="*/ 994299 h 2032987"/>
              <a:gd name="connsiteX2" fmla="*/ 0 w 315523"/>
              <a:gd name="connsiteY2" fmla="*/ 2032987 h 203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523" h="2032987">
                <a:moveTo>
                  <a:pt x="159798" y="0"/>
                </a:moveTo>
                <a:cubicBezTo>
                  <a:pt x="248575" y="327734"/>
                  <a:pt x="337352" y="655468"/>
                  <a:pt x="310719" y="994299"/>
                </a:cubicBezTo>
                <a:cubicBezTo>
                  <a:pt x="284086" y="1333130"/>
                  <a:pt x="142043" y="1683058"/>
                  <a:pt x="0" y="2032987"/>
                </a:cubicBezTo>
              </a:path>
            </a:pathLst>
          </a:custGeom>
          <a:noFill/>
          <a:ln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97A8D2-BF3A-41A1-B0EF-0F1044909A93}"/>
              </a:ext>
            </a:extLst>
          </p:cNvPr>
          <p:cNvSpPr txBox="1"/>
          <p:nvPr/>
        </p:nvSpPr>
        <p:spPr>
          <a:xfrm>
            <a:off x="2723434" y="4367760"/>
            <a:ext cx="2539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Swap Keys and Values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484D4A9-14C5-419F-BD74-9191E1A01095}"/>
              </a:ext>
            </a:extLst>
          </p:cNvPr>
          <p:cNvSpPr/>
          <p:nvPr/>
        </p:nvSpPr>
        <p:spPr>
          <a:xfrm>
            <a:off x="5170642" y="2007680"/>
            <a:ext cx="622586" cy="62258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4A2A211-33CD-470A-8D81-6821BCC01B24}"/>
              </a:ext>
            </a:extLst>
          </p:cNvPr>
          <p:cNvSpPr/>
          <p:nvPr/>
        </p:nvSpPr>
        <p:spPr>
          <a:xfrm>
            <a:off x="7287672" y="2983251"/>
            <a:ext cx="476434" cy="449164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5">
            <a:extLst>
              <a:ext uri="{FF2B5EF4-FFF2-40B4-BE49-F238E27FC236}">
                <a16:creationId xmlns:a16="http://schemas.microsoft.com/office/drawing/2014/main" id="{5863B004-35E9-4916-9295-C1E67B8DE148}"/>
              </a:ext>
            </a:extLst>
          </p:cNvPr>
          <p:cNvSpPr/>
          <p:nvPr/>
        </p:nvSpPr>
        <p:spPr>
          <a:xfrm>
            <a:off x="4682921" y="2983251"/>
            <a:ext cx="445620" cy="44562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Diamond 89">
            <a:extLst>
              <a:ext uri="{FF2B5EF4-FFF2-40B4-BE49-F238E27FC236}">
                <a16:creationId xmlns:a16="http://schemas.microsoft.com/office/drawing/2014/main" id="{7EFE15CF-68E0-4EB9-B28B-244AB80DD466}"/>
              </a:ext>
            </a:extLst>
          </p:cNvPr>
          <p:cNvSpPr/>
          <p:nvPr/>
        </p:nvSpPr>
        <p:spPr>
          <a:xfrm>
            <a:off x="6573906" y="3767493"/>
            <a:ext cx="632012" cy="632012"/>
          </a:xfrm>
          <a:prstGeom prst="diamond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gular Pentagon 7">
            <a:extLst>
              <a:ext uri="{FF2B5EF4-FFF2-40B4-BE49-F238E27FC236}">
                <a16:creationId xmlns:a16="http://schemas.microsoft.com/office/drawing/2014/main" id="{DEF63C5D-5E72-4847-89F1-6C48137FDF89}"/>
              </a:ext>
            </a:extLst>
          </p:cNvPr>
          <p:cNvSpPr/>
          <p:nvPr/>
        </p:nvSpPr>
        <p:spPr>
          <a:xfrm>
            <a:off x="8126115" y="3780939"/>
            <a:ext cx="508300" cy="484096"/>
          </a:xfrm>
          <a:prstGeom prst="pentag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C1C3DAB-B6DD-476B-8276-E8481BD6D26E}"/>
              </a:ext>
            </a:extLst>
          </p:cNvPr>
          <p:cNvCxnSpPr>
            <a:stCxn id="87" idx="3"/>
            <a:endCxn id="89" idx="0"/>
          </p:cNvCxnSpPr>
          <p:nvPr/>
        </p:nvCxnSpPr>
        <p:spPr>
          <a:xfrm flipH="1">
            <a:off x="4905731" y="2539090"/>
            <a:ext cx="356087" cy="444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1249CD0-58A2-4EDD-8BA1-A4E6127A54F6}"/>
              </a:ext>
            </a:extLst>
          </p:cNvPr>
          <p:cNvCxnSpPr>
            <a:stCxn id="87" idx="5"/>
            <a:endCxn id="88" idx="0"/>
          </p:cNvCxnSpPr>
          <p:nvPr/>
        </p:nvCxnSpPr>
        <p:spPr>
          <a:xfrm>
            <a:off x="5702052" y="2539090"/>
            <a:ext cx="1823837" cy="444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75559EA-0AFE-4C38-A8F8-9E63F6933324}"/>
              </a:ext>
            </a:extLst>
          </p:cNvPr>
          <p:cNvCxnSpPr>
            <a:stCxn id="88" idx="2"/>
            <a:endCxn id="90" idx="0"/>
          </p:cNvCxnSpPr>
          <p:nvPr/>
        </p:nvCxnSpPr>
        <p:spPr>
          <a:xfrm flipH="1">
            <a:off x="6889912" y="3432415"/>
            <a:ext cx="635977" cy="3350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FC12CD8-ABEF-41DA-9E1B-CAC702C72818}"/>
              </a:ext>
            </a:extLst>
          </p:cNvPr>
          <p:cNvCxnSpPr>
            <a:cxnSpLocks/>
            <a:stCxn id="88" idx="2"/>
            <a:endCxn id="91" idx="0"/>
          </p:cNvCxnSpPr>
          <p:nvPr/>
        </p:nvCxnSpPr>
        <p:spPr>
          <a:xfrm>
            <a:off x="7525889" y="3432415"/>
            <a:ext cx="854376" cy="348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Hexagon 95">
            <a:extLst>
              <a:ext uri="{FF2B5EF4-FFF2-40B4-BE49-F238E27FC236}">
                <a16:creationId xmlns:a16="http://schemas.microsoft.com/office/drawing/2014/main" id="{333F1380-D272-4EA4-901A-60A26B2CD84D}"/>
              </a:ext>
            </a:extLst>
          </p:cNvPr>
          <p:cNvSpPr/>
          <p:nvPr/>
        </p:nvSpPr>
        <p:spPr>
          <a:xfrm>
            <a:off x="6068197" y="4809641"/>
            <a:ext cx="547810" cy="443753"/>
          </a:xfrm>
          <a:prstGeom prst="hexagon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 Diagonal Corner Rectangle 13">
            <a:extLst>
              <a:ext uri="{FF2B5EF4-FFF2-40B4-BE49-F238E27FC236}">
                <a16:creationId xmlns:a16="http://schemas.microsoft.com/office/drawing/2014/main" id="{EA7F382F-D719-4CCA-8DD8-28F7A802384D}"/>
              </a:ext>
            </a:extLst>
          </p:cNvPr>
          <p:cNvSpPr/>
          <p:nvPr/>
        </p:nvSpPr>
        <p:spPr>
          <a:xfrm>
            <a:off x="7145407" y="4809641"/>
            <a:ext cx="535611" cy="376518"/>
          </a:xfrm>
          <a:prstGeom prst="round2Diag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51D0C59-438F-42B9-B702-3E050F5B7F0B}"/>
              </a:ext>
            </a:extLst>
          </p:cNvPr>
          <p:cNvCxnSpPr>
            <a:stCxn id="90" idx="2"/>
            <a:endCxn id="96" idx="5"/>
          </p:cNvCxnSpPr>
          <p:nvPr/>
        </p:nvCxnSpPr>
        <p:spPr>
          <a:xfrm flipH="1">
            <a:off x="6505069" y="4399505"/>
            <a:ext cx="384843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FF98BCF-6BC5-474C-847C-1AAFB1E897C8}"/>
              </a:ext>
            </a:extLst>
          </p:cNvPr>
          <p:cNvCxnSpPr>
            <a:endCxn id="97" idx="3"/>
          </p:cNvCxnSpPr>
          <p:nvPr/>
        </p:nvCxnSpPr>
        <p:spPr>
          <a:xfrm>
            <a:off x="6889912" y="4399505"/>
            <a:ext cx="523301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C9AEB92-4831-4717-8647-AA88FFDEF7C3}"/>
              </a:ext>
            </a:extLst>
          </p:cNvPr>
          <p:cNvCxnSpPr/>
          <p:nvPr/>
        </p:nvCxnSpPr>
        <p:spPr>
          <a:xfrm flipH="1">
            <a:off x="7069473" y="5175477"/>
            <a:ext cx="364011" cy="2475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C0A60741-95A7-40D4-BCBA-05F2D9CE69E1}"/>
              </a:ext>
            </a:extLst>
          </p:cNvPr>
          <p:cNvSpPr/>
          <p:nvPr/>
        </p:nvSpPr>
        <p:spPr>
          <a:xfrm>
            <a:off x="6801668" y="5426872"/>
            <a:ext cx="521187" cy="36882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92E4870-94A3-41E7-912E-59FD39E523EB}"/>
              </a:ext>
            </a:extLst>
          </p:cNvPr>
          <p:cNvCxnSpPr/>
          <p:nvPr/>
        </p:nvCxnSpPr>
        <p:spPr>
          <a:xfrm flipH="1" flipV="1">
            <a:off x="7433484" y="5031517"/>
            <a:ext cx="330622" cy="109464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A0E5B6A-8B41-43C4-8301-3317D2149C09}"/>
              </a:ext>
            </a:extLst>
          </p:cNvPr>
          <p:cNvSpPr txBox="1"/>
          <p:nvPr/>
        </p:nvSpPr>
        <p:spPr>
          <a:xfrm>
            <a:off x="6918076" y="6148407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delete this.</a:t>
            </a:r>
          </a:p>
        </p:txBody>
      </p:sp>
    </p:spTree>
    <p:extLst>
      <p:ext uri="{BB962C8B-B14F-4D97-AF65-F5344CB8AC3E}">
        <p14:creationId xmlns:p14="http://schemas.microsoft.com/office/powerpoint/2010/main" val="35707344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FB78-835A-4E70-A50D-B3217219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Binary-Tree Node: Swapping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782D2-9078-4403-8920-75BFB39B4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Efficient.</a:t>
            </a:r>
          </a:p>
          <a:p>
            <a:r>
              <a:rPr lang="en-US" dirty="0"/>
              <a:t>However, if a pointer (or handle) to the node is cached outside of the binary-tree, a pointer may become unexpectedly invalid.</a:t>
            </a:r>
          </a:p>
          <a:p>
            <a:r>
              <a:rPr lang="en-US" dirty="0"/>
              <a:t>It is often necessary to use a binary tree and a hash table together, and a hash table will be used for finding a binary tree node quick.</a:t>
            </a:r>
          </a:p>
        </p:txBody>
      </p:sp>
    </p:spTree>
    <p:extLst>
      <p:ext uri="{BB962C8B-B14F-4D97-AF65-F5344CB8AC3E}">
        <p14:creationId xmlns:p14="http://schemas.microsoft.com/office/powerpoint/2010/main" val="34530961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binary-tree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method.</a:t>
            </a:r>
          </a:p>
          <a:p>
            <a:r>
              <a:rPr lang="en-US" dirty="0"/>
              <a:t>Want to delete a square in the binary-tree below.</a:t>
            </a:r>
          </a:p>
          <a:p>
            <a:r>
              <a:rPr lang="en-US" dirty="0"/>
              <a:t>Easiest case: The node to be deleted has null left or right.</a:t>
            </a:r>
          </a:p>
          <a:p>
            <a:r>
              <a:rPr lang="en-US" dirty="0"/>
              <a:t>General case.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719030" y="2877668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77737" y="4100080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231309" y="4100080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5676929" y="5224182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>
            <a:off x="7229138" y="5237628"/>
            <a:ext cx="508300" cy="484096"/>
          </a:xfrm>
          <a:prstGeom prst="pent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4" idx="3"/>
            <a:endCxn id="6" idx="0"/>
          </p:cNvCxnSpPr>
          <p:nvPr/>
        </p:nvCxnSpPr>
        <p:spPr>
          <a:xfrm flipH="1">
            <a:off x="5454119" y="3409078"/>
            <a:ext cx="356087" cy="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5"/>
            <a:endCxn id="5" idx="0"/>
          </p:cNvCxnSpPr>
          <p:nvPr/>
        </p:nvCxnSpPr>
        <p:spPr>
          <a:xfrm>
            <a:off x="6250440" y="3409078"/>
            <a:ext cx="365514" cy="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2"/>
            <a:endCxn id="7" idx="0"/>
          </p:cNvCxnSpPr>
          <p:nvPr/>
        </p:nvCxnSpPr>
        <p:spPr>
          <a:xfrm flipH="1">
            <a:off x="5992935" y="4549244"/>
            <a:ext cx="623019" cy="674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8" idx="0"/>
          </p:cNvCxnSpPr>
          <p:nvPr/>
        </p:nvCxnSpPr>
        <p:spPr>
          <a:xfrm>
            <a:off x="6615954" y="4549244"/>
            <a:ext cx="867334" cy="688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Hexagon 18"/>
          <p:cNvSpPr/>
          <p:nvPr/>
        </p:nvSpPr>
        <p:spPr>
          <a:xfrm>
            <a:off x="5171220" y="6266330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 Diagonal Corner Rectangle 19"/>
          <p:cNvSpPr/>
          <p:nvPr/>
        </p:nvSpPr>
        <p:spPr>
          <a:xfrm>
            <a:off x="6248430" y="6266330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7" idx="2"/>
            <a:endCxn id="19" idx="5"/>
          </p:cNvCxnSpPr>
          <p:nvPr/>
        </p:nvCxnSpPr>
        <p:spPr>
          <a:xfrm flipH="1">
            <a:off x="5608092" y="5856194"/>
            <a:ext cx="384843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20" idx="3"/>
          </p:cNvCxnSpPr>
          <p:nvPr/>
        </p:nvCxnSpPr>
        <p:spPr>
          <a:xfrm>
            <a:off x="5992935" y="5856194"/>
            <a:ext cx="523301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928130" y="3955330"/>
            <a:ext cx="206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this!</a:t>
            </a:r>
          </a:p>
        </p:txBody>
      </p:sp>
    </p:spTree>
    <p:extLst>
      <p:ext uri="{BB962C8B-B14F-4D97-AF65-F5344CB8AC3E}">
        <p14:creationId xmlns:p14="http://schemas.microsoft.com/office/powerpoint/2010/main" val="20260870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binary-tree node : Easiest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Easiest case: The node being deleted does not have a sub-tree.</a:t>
            </a:r>
          </a:p>
          <a:p>
            <a:pPr lvl="1"/>
            <a:r>
              <a:rPr lang="en-US" dirty="0"/>
              <a:t>If the node has a parent node</a:t>
            </a:r>
          </a:p>
          <a:p>
            <a:pPr lvl="2"/>
            <a:r>
              <a:rPr lang="en-US" dirty="0"/>
              <a:t>If the node is the left of the parent node, nullify left connection from the parent node,</a:t>
            </a:r>
          </a:p>
          <a:p>
            <a:pPr lvl="2"/>
            <a:r>
              <a:rPr lang="en-US" dirty="0"/>
              <a:t>Or right of the parent node</a:t>
            </a:r>
          </a:p>
          <a:p>
            <a:pPr lvl="1"/>
            <a:r>
              <a:rPr lang="en-US" dirty="0"/>
              <a:t>If the node has no parent node</a:t>
            </a:r>
          </a:p>
          <a:p>
            <a:pPr lvl="2"/>
            <a:r>
              <a:rPr lang="en-US" dirty="0"/>
              <a:t>The node is root.  Nullify root node.</a:t>
            </a:r>
          </a:p>
        </p:txBody>
      </p:sp>
      <p:sp>
        <p:nvSpPr>
          <p:cNvPr id="4" name="Oval 3"/>
          <p:cNvSpPr/>
          <p:nvPr/>
        </p:nvSpPr>
        <p:spPr>
          <a:xfrm>
            <a:off x="5719030" y="2877668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77737" y="4100080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231309" y="4100080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5676929" y="5224182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>
            <a:off x="7229138" y="5237628"/>
            <a:ext cx="508300" cy="484096"/>
          </a:xfrm>
          <a:prstGeom prst="pent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4" idx="3"/>
            <a:endCxn id="6" idx="0"/>
          </p:cNvCxnSpPr>
          <p:nvPr/>
        </p:nvCxnSpPr>
        <p:spPr>
          <a:xfrm flipH="1">
            <a:off x="5454119" y="3409078"/>
            <a:ext cx="356087" cy="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5" idx="0"/>
          </p:cNvCxnSpPr>
          <p:nvPr/>
        </p:nvCxnSpPr>
        <p:spPr>
          <a:xfrm>
            <a:off x="6250440" y="3409078"/>
            <a:ext cx="365514" cy="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7" idx="0"/>
          </p:cNvCxnSpPr>
          <p:nvPr/>
        </p:nvCxnSpPr>
        <p:spPr>
          <a:xfrm flipH="1">
            <a:off x="5992935" y="4549244"/>
            <a:ext cx="623019" cy="674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8" idx="0"/>
          </p:cNvCxnSpPr>
          <p:nvPr/>
        </p:nvCxnSpPr>
        <p:spPr>
          <a:xfrm>
            <a:off x="6615954" y="4549244"/>
            <a:ext cx="867334" cy="688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exagon 12"/>
          <p:cNvSpPr/>
          <p:nvPr/>
        </p:nvSpPr>
        <p:spPr>
          <a:xfrm>
            <a:off x="5171220" y="6266330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Diagonal Corner Rectangle 13"/>
          <p:cNvSpPr/>
          <p:nvPr/>
        </p:nvSpPr>
        <p:spPr>
          <a:xfrm>
            <a:off x="6248430" y="6266330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2"/>
            <a:endCxn id="13" idx="5"/>
          </p:cNvCxnSpPr>
          <p:nvPr/>
        </p:nvCxnSpPr>
        <p:spPr>
          <a:xfrm flipH="1">
            <a:off x="5608092" y="5856194"/>
            <a:ext cx="384843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4" idx="3"/>
          </p:cNvCxnSpPr>
          <p:nvPr/>
        </p:nvCxnSpPr>
        <p:spPr>
          <a:xfrm>
            <a:off x="5992935" y="5856194"/>
            <a:ext cx="523301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418946" y="4753532"/>
            <a:ext cx="15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this!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7483288" y="5097461"/>
            <a:ext cx="307013" cy="382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173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binary-tree node: Second easiest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node to be deleted has null left or right, then…</a:t>
            </a:r>
          </a:p>
          <a:p>
            <a:r>
              <a:rPr lang="en-US" dirty="0"/>
              <a:t>Put non-null leaf in place for the deleted node.</a:t>
            </a:r>
          </a:p>
        </p:txBody>
      </p:sp>
      <p:sp>
        <p:nvSpPr>
          <p:cNvPr id="4" name="Oval 3"/>
          <p:cNvSpPr/>
          <p:nvPr/>
        </p:nvSpPr>
        <p:spPr>
          <a:xfrm>
            <a:off x="743619" y="2598233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39455" y="3911821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5898" y="3820645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1938647" y="5035923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4" idx="3"/>
            <a:endCxn id="6" idx="0"/>
          </p:cNvCxnSpPr>
          <p:nvPr/>
        </p:nvCxnSpPr>
        <p:spPr>
          <a:xfrm flipH="1">
            <a:off x="478708" y="3129643"/>
            <a:ext cx="356087" cy="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5" idx="0"/>
          </p:cNvCxnSpPr>
          <p:nvPr/>
        </p:nvCxnSpPr>
        <p:spPr>
          <a:xfrm>
            <a:off x="1275029" y="3129643"/>
            <a:ext cx="1602643" cy="7821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7" idx="0"/>
          </p:cNvCxnSpPr>
          <p:nvPr/>
        </p:nvCxnSpPr>
        <p:spPr>
          <a:xfrm flipH="1">
            <a:off x="2254653" y="4360985"/>
            <a:ext cx="623019" cy="674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exagon 12"/>
          <p:cNvSpPr/>
          <p:nvPr/>
        </p:nvSpPr>
        <p:spPr>
          <a:xfrm>
            <a:off x="1432938" y="6078071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Diagonal Corner Rectangle 13"/>
          <p:cNvSpPr/>
          <p:nvPr/>
        </p:nvSpPr>
        <p:spPr>
          <a:xfrm>
            <a:off x="2510148" y="6078071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2"/>
            <a:endCxn id="13" idx="5"/>
          </p:cNvCxnSpPr>
          <p:nvPr/>
        </p:nvCxnSpPr>
        <p:spPr>
          <a:xfrm flipH="1">
            <a:off x="1869810" y="5667935"/>
            <a:ext cx="384843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4" idx="3"/>
          </p:cNvCxnSpPr>
          <p:nvPr/>
        </p:nvCxnSpPr>
        <p:spPr>
          <a:xfrm>
            <a:off x="2254653" y="5667935"/>
            <a:ext cx="523301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89848" y="3767071"/>
            <a:ext cx="206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this!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4296335" y="4360985"/>
            <a:ext cx="537883" cy="493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284193" y="4914900"/>
            <a:ext cx="1905655" cy="170105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592282" y="2689409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104561" y="3911821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iamond 22"/>
          <p:cNvSpPr/>
          <p:nvPr/>
        </p:nvSpPr>
        <p:spPr>
          <a:xfrm>
            <a:off x="6891647" y="3911821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0" idx="3"/>
            <a:endCxn id="22" idx="0"/>
          </p:cNvCxnSpPr>
          <p:nvPr/>
        </p:nvCxnSpPr>
        <p:spPr>
          <a:xfrm flipH="1">
            <a:off x="5327371" y="3220819"/>
            <a:ext cx="356087" cy="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0" idx="5"/>
          </p:cNvCxnSpPr>
          <p:nvPr/>
        </p:nvCxnSpPr>
        <p:spPr>
          <a:xfrm>
            <a:off x="6123692" y="3220819"/>
            <a:ext cx="1074968" cy="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Hexagon 26"/>
          <p:cNvSpPr/>
          <p:nvPr/>
        </p:nvSpPr>
        <p:spPr>
          <a:xfrm>
            <a:off x="6385938" y="4953969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 Diagonal Corner Rectangle 27"/>
          <p:cNvSpPr/>
          <p:nvPr/>
        </p:nvSpPr>
        <p:spPr>
          <a:xfrm>
            <a:off x="7463148" y="4953969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23" idx="2"/>
            <a:endCxn id="27" idx="5"/>
          </p:cNvCxnSpPr>
          <p:nvPr/>
        </p:nvCxnSpPr>
        <p:spPr>
          <a:xfrm flipH="1">
            <a:off x="6822810" y="4543833"/>
            <a:ext cx="384843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28" idx="3"/>
          </p:cNvCxnSpPr>
          <p:nvPr/>
        </p:nvCxnSpPr>
        <p:spPr>
          <a:xfrm>
            <a:off x="7207653" y="4543833"/>
            <a:ext cx="523301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237193" y="3790798"/>
            <a:ext cx="1905655" cy="170105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2510148" y="3820645"/>
            <a:ext cx="754345" cy="6231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510148" y="3820645"/>
            <a:ext cx="754345" cy="5367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5456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binary-tree node: Second easiest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5598269" cy="5059363"/>
          </a:xfrm>
        </p:spPr>
        <p:txBody>
          <a:bodyPr/>
          <a:lstStyle/>
          <a:p>
            <a:r>
              <a:rPr lang="en-US" dirty="0"/>
              <a:t>If        has a parent node:</a:t>
            </a:r>
          </a:p>
          <a:p>
            <a:pPr lvl="1"/>
            <a:r>
              <a:rPr lang="en-US" dirty="0"/>
              <a:t>If           is right of its parent,</a:t>
            </a:r>
          </a:p>
          <a:p>
            <a:pPr lvl="2"/>
            <a:r>
              <a:rPr lang="en-US" dirty="0"/>
              <a:t>connect      to the right of       's parent.</a:t>
            </a:r>
          </a:p>
          <a:p>
            <a:pPr lvl="1"/>
            <a:r>
              <a:rPr lang="en-US" dirty="0"/>
              <a:t>If           is left of its parent,</a:t>
            </a:r>
          </a:p>
          <a:p>
            <a:pPr lvl="2"/>
            <a:r>
              <a:rPr lang="en-US" dirty="0"/>
              <a:t>connect      to the left of       's parent.</a:t>
            </a:r>
          </a:p>
          <a:p>
            <a:r>
              <a:rPr lang="en-US" dirty="0"/>
              <a:t>If not,</a:t>
            </a:r>
          </a:p>
          <a:p>
            <a:pPr lvl="1"/>
            <a:r>
              <a:rPr lang="en-US" dirty="0"/>
              <a:t>        is the root.  Make      the root node.</a:t>
            </a:r>
          </a:p>
          <a:p>
            <a:pPr lvl="1"/>
            <a:endParaRPr lang="en-US" dirty="0"/>
          </a:p>
          <a:p>
            <a:r>
              <a:rPr lang="en-US" dirty="0"/>
              <a:t>Don't forget updating      's parent. </a:t>
            </a:r>
          </a:p>
        </p:txBody>
      </p:sp>
      <p:sp>
        <p:nvSpPr>
          <p:cNvPr id="4" name="Oval 3"/>
          <p:cNvSpPr/>
          <p:nvPr/>
        </p:nvSpPr>
        <p:spPr>
          <a:xfrm>
            <a:off x="6442290" y="2668991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38126" y="3982579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954569" y="3891403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7637318" y="5106681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4" idx="3"/>
            <a:endCxn id="6" idx="0"/>
          </p:cNvCxnSpPr>
          <p:nvPr/>
        </p:nvCxnSpPr>
        <p:spPr>
          <a:xfrm flipH="1">
            <a:off x="6177379" y="3200401"/>
            <a:ext cx="356087" cy="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5"/>
            <a:endCxn id="5" idx="0"/>
          </p:cNvCxnSpPr>
          <p:nvPr/>
        </p:nvCxnSpPr>
        <p:spPr>
          <a:xfrm>
            <a:off x="6973700" y="3200401"/>
            <a:ext cx="1602643" cy="7821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2"/>
            <a:endCxn id="7" idx="0"/>
          </p:cNvCxnSpPr>
          <p:nvPr/>
        </p:nvCxnSpPr>
        <p:spPr>
          <a:xfrm flipH="1">
            <a:off x="7953324" y="4431743"/>
            <a:ext cx="623019" cy="674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Hexagon 10"/>
          <p:cNvSpPr/>
          <p:nvPr/>
        </p:nvSpPr>
        <p:spPr>
          <a:xfrm>
            <a:off x="7131609" y="6148829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Diagonal Corner Rectangle 11"/>
          <p:cNvSpPr/>
          <p:nvPr/>
        </p:nvSpPr>
        <p:spPr>
          <a:xfrm>
            <a:off x="8208819" y="6148829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7" idx="2"/>
            <a:endCxn id="11" idx="5"/>
          </p:cNvCxnSpPr>
          <p:nvPr/>
        </p:nvCxnSpPr>
        <p:spPr>
          <a:xfrm flipH="1">
            <a:off x="7568481" y="5738693"/>
            <a:ext cx="384843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12" idx="3"/>
          </p:cNvCxnSpPr>
          <p:nvPr/>
        </p:nvCxnSpPr>
        <p:spPr>
          <a:xfrm>
            <a:off x="7953324" y="5738693"/>
            <a:ext cx="523301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04178" y="3079699"/>
            <a:ext cx="206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this!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82864" y="4985658"/>
            <a:ext cx="1905655" cy="170105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8208819" y="3891403"/>
            <a:ext cx="754345" cy="6231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208819" y="3891403"/>
            <a:ext cx="754345" cy="5367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235528" y="1148737"/>
            <a:ext cx="301932" cy="284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709056" y="1570074"/>
            <a:ext cx="301932" cy="284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282486" y="1915075"/>
            <a:ext cx="301932" cy="284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158734" y="2592969"/>
            <a:ext cx="301932" cy="284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709056" y="2255944"/>
            <a:ext cx="301932" cy="284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amond 23"/>
          <p:cNvSpPr/>
          <p:nvPr/>
        </p:nvSpPr>
        <p:spPr>
          <a:xfrm>
            <a:off x="2541814" y="1915075"/>
            <a:ext cx="283702" cy="28370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amond 24"/>
          <p:cNvSpPr/>
          <p:nvPr/>
        </p:nvSpPr>
        <p:spPr>
          <a:xfrm>
            <a:off x="2535042" y="2592832"/>
            <a:ext cx="283702" cy="28370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amond 25"/>
          <p:cNvSpPr/>
          <p:nvPr/>
        </p:nvSpPr>
        <p:spPr>
          <a:xfrm>
            <a:off x="3875032" y="3404051"/>
            <a:ext cx="283702" cy="28370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amond 26"/>
          <p:cNvSpPr/>
          <p:nvPr/>
        </p:nvSpPr>
        <p:spPr>
          <a:xfrm>
            <a:off x="3801610" y="4184154"/>
            <a:ext cx="283702" cy="28370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674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binary-tree node: General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both left and right of the node to be deleted are non-null, then…</a:t>
            </a:r>
          </a:p>
          <a:p>
            <a:r>
              <a:rPr lang="en-US" dirty="0"/>
              <a:t>The right-most of the left sub-tree need to take position for the deleted node.  (Or, left-most of the right-sub-tree.  It is symmetric.)</a:t>
            </a:r>
          </a:p>
        </p:txBody>
      </p:sp>
      <p:sp>
        <p:nvSpPr>
          <p:cNvPr id="4" name="Oval 3"/>
          <p:cNvSpPr/>
          <p:nvPr/>
        </p:nvSpPr>
        <p:spPr>
          <a:xfrm>
            <a:off x="4300365" y="2877668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77737" y="4100080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812644" y="4100080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5676929" y="5224182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>
            <a:off x="7229138" y="5237628"/>
            <a:ext cx="508300" cy="484096"/>
          </a:xfrm>
          <a:prstGeom prst="pent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4" idx="3"/>
            <a:endCxn id="6" idx="0"/>
          </p:cNvCxnSpPr>
          <p:nvPr/>
        </p:nvCxnSpPr>
        <p:spPr>
          <a:xfrm flipH="1">
            <a:off x="4035454" y="3409078"/>
            <a:ext cx="356087" cy="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5" idx="0"/>
          </p:cNvCxnSpPr>
          <p:nvPr/>
        </p:nvCxnSpPr>
        <p:spPr>
          <a:xfrm>
            <a:off x="4831775" y="3409078"/>
            <a:ext cx="1784179" cy="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7" idx="0"/>
          </p:cNvCxnSpPr>
          <p:nvPr/>
        </p:nvCxnSpPr>
        <p:spPr>
          <a:xfrm flipH="1">
            <a:off x="5992935" y="4549244"/>
            <a:ext cx="623019" cy="674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8" idx="0"/>
          </p:cNvCxnSpPr>
          <p:nvPr/>
        </p:nvCxnSpPr>
        <p:spPr>
          <a:xfrm>
            <a:off x="6615954" y="4549244"/>
            <a:ext cx="867334" cy="688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exagon 12"/>
          <p:cNvSpPr/>
          <p:nvPr/>
        </p:nvSpPr>
        <p:spPr>
          <a:xfrm>
            <a:off x="5171220" y="6266330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Diagonal Corner Rectangle 13"/>
          <p:cNvSpPr/>
          <p:nvPr/>
        </p:nvSpPr>
        <p:spPr>
          <a:xfrm>
            <a:off x="6248430" y="6266330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2"/>
            <a:endCxn id="13" idx="5"/>
          </p:cNvCxnSpPr>
          <p:nvPr/>
        </p:nvCxnSpPr>
        <p:spPr>
          <a:xfrm flipH="1">
            <a:off x="5608092" y="5856194"/>
            <a:ext cx="384843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4" idx="3"/>
          </p:cNvCxnSpPr>
          <p:nvPr/>
        </p:nvCxnSpPr>
        <p:spPr>
          <a:xfrm>
            <a:off x="5992935" y="5856194"/>
            <a:ext cx="523301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28130" y="3955330"/>
            <a:ext cx="206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this!</a:t>
            </a:r>
          </a:p>
        </p:txBody>
      </p:sp>
      <p:sp>
        <p:nvSpPr>
          <p:cNvPr id="20" name="Freeform 19"/>
          <p:cNvSpPr/>
          <p:nvPr/>
        </p:nvSpPr>
        <p:spPr>
          <a:xfrm>
            <a:off x="6763871" y="4565276"/>
            <a:ext cx="316054" cy="1858408"/>
          </a:xfrm>
          <a:custGeom>
            <a:avLst/>
            <a:gdLst>
              <a:gd name="connsiteX0" fmla="*/ 20170 w 275728"/>
              <a:gd name="connsiteY0" fmla="*/ 1855695 h 1886449"/>
              <a:gd name="connsiteX1" fmla="*/ 275664 w 275728"/>
              <a:gd name="connsiteY1" fmla="*/ 1633818 h 1886449"/>
              <a:gd name="connsiteX2" fmla="*/ 0 w 275728"/>
              <a:gd name="connsiteY2" fmla="*/ 0 h 1886449"/>
              <a:gd name="connsiteX0" fmla="*/ 20170 w 316054"/>
              <a:gd name="connsiteY0" fmla="*/ 1855695 h 1858408"/>
              <a:gd name="connsiteX1" fmla="*/ 316005 w 316054"/>
              <a:gd name="connsiteY1" fmla="*/ 1095936 h 1858408"/>
              <a:gd name="connsiteX2" fmla="*/ 0 w 316054"/>
              <a:gd name="connsiteY2" fmla="*/ 0 h 1858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054" h="1858408">
                <a:moveTo>
                  <a:pt x="20170" y="1855695"/>
                </a:moveTo>
                <a:cubicBezTo>
                  <a:pt x="149598" y="1899397"/>
                  <a:pt x="319367" y="1405218"/>
                  <a:pt x="316005" y="1095936"/>
                </a:cubicBezTo>
                <a:cubicBezTo>
                  <a:pt x="312643" y="786654"/>
                  <a:pt x="136151" y="662268"/>
                  <a:pt x="0" y="0"/>
                </a:cubicBezTo>
              </a:path>
            </a:pathLst>
          </a:custGeom>
          <a:noFill/>
          <a:ln>
            <a:solidFill>
              <a:srgbClr val="FF33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040107" y="5096435"/>
            <a:ext cx="1905655" cy="170105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654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binary-tree node: General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3926541" cy="5059363"/>
          </a:xfrm>
        </p:spPr>
        <p:txBody>
          <a:bodyPr/>
          <a:lstStyle/>
          <a:p>
            <a:r>
              <a:rPr lang="en-US" dirty="0"/>
              <a:t>The right-most of the left sub-tree may have its left node.</a:t>
            </a:r>
          </a:p>
          <a:p>
            <a:r>
              <a:rPr lang="en-US" dirty="0"/>
              <a:t>So, first detach the right-most of the left sub-tree safely, and then replace.  (Like easiest and second easiest case.)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115095" y="1801904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92467" y="3024316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627374" y="3024316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6491659" y="4148418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>
            <a:off x="8043868" y="4161864"/>
            <a:ext cx="508300" cy="484096"/>
          </a:xfrm>
          <a:prstGeom prst="pent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4" idx="3"/>
            <a:endCxn id="6" idx="0"/>
          </p:cNvCxnSpPr>
          <p:nvPr/>
        </p:nvCxnSpPr>
        <p:spPr>
          <a:xfrm flipH="1">
            <a:off x="4850184" y="2333314"/>
            <a:ext cx="356087" cy="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5" idx="0"/>
          </p:cNvCxnSpPr>
          <p:nvPr/>
        </p:nvCxnSpPr>
        <p:spPr>
          <a:xfrm>
            <a:off x="5646505" y="2333314"/>
            <a:ext cx="1784179" cy="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7" idx="0"/>
          </p:cNvCxnSpPr>
          <p:nvPr/>
        </p:nvCxnSpPr>
        <p:spPr>
          <a:xfrm flipH="1">
            <a:off x="6807665" y="3473480"/>
            <a:ext cx="623019" cy="674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8" idx="0"/>
          </p:cNvCxnSpPr>
          <p:nvPr/>
        </p:nvCxnSpPr>
        <p:spPr>
          <a:xfrm>
            <a:off x="7430684" y="3473480"/>
            <a:ext cx="867334" cy="688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exagon 12"/>
          <p:cNvSpPr/>
          <p:nvPr/>
        </p:nvSpPr>
        <p:spPr>
          <a:xfrm>
            <a:off x="5985950" y="5190566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Diagonal Corner Rectangle 13"/>
          <p:cNvSpPr/>
          <p:nvPr/>
        </p:nvSpPr>
        <p:spPr>
          <a:xfrm>
            <a:off x="7063160" y="5190566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2"/>
            <a:endCxn id="13" idx="5"/>
          </p:cNvCxnSpPr>
          <p:nvPr/>
        </p:nvCxnSpPr>
        <p:spPr>
          <a:xfrm flipH="1">
            <a:off x="6422822" y="4780430"/>
            <a:ext cx="384843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4" idx="3"/>
          </p:cNvCxnSpPr>
          <p:nvPr/>
        </p:nvCxnSpPr>
        <p:spPr>
          <a:xfrm>
            <a:off x="6807665" y="4780430"/>
            <a:ext cx="523301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7578601" y="3489512"/>
            <a:ext cx="316054" cy="1858408"/>
          </a:xfrm>
          <a:custGeom>
            <a:avLst/>
            <a:gdLst>
              <a:gd name="connsiteX0" fmla="*/ 20170 w 275728"/>
              <a:gd name="connsiteY0" fmla="*/ 1855695 h 1886449"/>
              <a:gd name="connsiteX1" fmla="*/ 275664 w 275728"/>
              <a:gd name="connsiteY1" fmla="*/ 1633818 h 1886449"/>
              <a:gd name="connsiteX2" fmla="*/ 0 w 275728"/>
              <a:gd name="connsiteY2" fmla="*/ 0 h 1886449"/>
              <a:gd name="connsiteX0" fmla="*/ 20170 w 316054"/>
              <a:gd name="connsiteY0" fmla="*/ 1855695 h 1858408"/>
              <a:gd name="connsiteX1" fmla="*/ 316005 w 316054"/>
              <a:gd name="connsiteY1" fmla="*/ 1095936 h 1858408"/>
              <a:gd name="connsiteX2" fmla="*/ 0 w 316054"/>
              <a:gd name="connsiteY2" fmla="*/ 0 h 1858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054" h="1858408">
                <a:moveTo>
                  <a:pt x="20170" y="1855695"/>
                </a:moveTo>
                <a:cubicBezTo>
                  <a:pt x="149598" y="1899397"/>
                  <a:pt x="319367" y="1405218"/>
                  <a:pt x="316005" y="1095936"/>
                </a:cubicBezTo>
                <a:cubicBezTo>
                  <a:pt x="312643" y="786654"/>
                  <a:pt x="136151" y="662268"/>
                  <a:pt x="0" y="0"/>
                </a:cubicBezTo>
              </a:path>
            </a:pathLst>
          </a:custGeom>
          <a:noFill/>
          <a:ln>
            <a:solidFill>
              <a:srgbClr val="FF33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854837" y="4020671"/>
            <a:ext cx="1905655" cy="260200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>
            <a:off x="6871447" y="6098241"/>
            <a:ext cx="459518" cy="383241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4" idx="1"/>
            <a:endCxn id="19" idx="0"/>
          </p:cNvCxnSpPr>
          <p:nvPr/>
        </p:nvCxnSpPr>
        <p:spPr>
          <a:xfrm flipH="1">
            <a:off x="7101206" y="5567084"/>
            <a:ext cx="229760" cy="531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5092" y="4160938"/>
            <a:ext cx="4816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Right-most of the left sub-tree may be direct left of the node being deleted.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3307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binary-tree node: General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3926541" cy="5059363"/>
          </a:xfrm>
        </p:spPr>
        <p:txBody>
          <a:bodyPr/>
          <a:lstStyle/>
          <a:p>
            <a:r>
              <a:rPr lang="en-US" dirty="0"/>
              <a:t>Then copy connections from         to  </a:t>
            </a:r>
          </a:p>
          <a:p>
            <a:r>
              <a:rPr lang="en-US" dirty="0"/>
              <a:t>Then make connections from          bi-directional.</a:t>
            </a:r>
          </a:p>
          <a:p>
            <a:r>
              <a:rPr lang="en-US" dirty="0"/>
              <a:t>If the parent of         is </a:t>
            </a:r>
            <a:r>
              <a:rPr lang="en-US" dirty="0" err="1"/>
              <a:t>nullptr</a:t>
            </a:r>
            <a:r>
              <a:rPr lang="en-US" dirty="0"/>
              <a:t>, make         the root node.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115095" y="1801904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92467" y="3024316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627374" y="3024316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6491659" y="4148418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>
            <a:off x="8043868" y="4161864"/>
            <a:ext cx="508300" cy="484096"/>
          </a:xfrm>
          <a:prstGeom prst="pent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4" idx="3"/>
            <a:endCxn id="6" idx="0"/>
          </p:cNvCxnSpPr>
          <p:nvPr/>
        </p:nvCxnSpPr>
        <p:spPr>
          <a:xfrm flipH="1">
            <a:off x="4850184" y="2333314"/>
            <a:ext cx="356087" cy="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5" idx="0"/>
          </p:cNvCxnSpPr>
          <p:nvPr/>
        </p:nvCxnSpPr>
        <p:spPr>
          <a:xfrm>
            <a:off x="5646505" y="2333314"/>
            <a:ext cx="1784179" cy="69100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7" idx="0"/>
          </p:cNvCxnSpPr>
          <p:nvPr/>
        </p:nvCxnSpPr>
        <p:spPr>
          <a:xfrm flipH="1">
            <a:off x="6807665" y="3473480"/>
            <a:ext cx="623019" cy="6749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8" idx="0"/>
          </p:cNvCxnSpPr>
          <p:nvPr/>
        </p:nvCxnSpPr>
        <p:spPr>
          <a:xfrm>
            <a:off x="7430684" y="3473480"/>
            <a:ext cx="867334" cy="6883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exagon 12"/>
          <p:cNvSpPr/>
          <p:nvPr/>
        </p:nvSpPr>
        <p:spPr>
          <a:xfrm>
            <a:off x="5985950" y="5190566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Diagonal Corner Rectangle 13"/>
          <p:cNvSpPr/>
          <p:nvPr/>
        </p:nvSpPr>
        <p:spPr>
          <a:xfrm>
            <a:off x="6335836" y="3089798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2"/>
            <a:endCxn id="13" idx="5"/>
          </p:cNvCxnSpPr>
          <p:nvPr/>
        </p:nvCxnSpPr>
        <p:spPr>
          <a:xfrm flipH="1">
            <a:off x="6422822" y="4780430"/>
            <a:ext cx="384843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2"/>
          </p:cNvCxnSpPr>
          <p:nvPr/>
        </p:nvCxnSpPr>
        <p:spPr>
          <a:xfrm>
            <a:off x="6807665" y="4780430"/>
            <a:ext cx="393405" cy="678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854837" y="4020671"/>
            <a:ext cx="1905655" cy="260200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>
            <a:off x="6871447" y="6098241"/>
            <a:ext cx="459518" cy="383241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19" idx="0"/>
          </p:cNvCxnSpPr>
          <p:nvPr/>
        </p:nvCxnSpPr>
        <p:spPr>
          <a:xfrm flipH="1">
            <a:off x="7101206" y="5458869"/>
            <a:ext cx="99864" cy="639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640753" y="1520194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 Diagonal Corner Rectangle 27"/>
          <p:cNvSpPr/>
          <p:nvPr/>
        </p:nvSpPr>
        <p:spPr>
          <a:xfrm>
            <a:off x="2584929" y="1520194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14" idx="3"/>
            <a:endCxn id="4" idx="5"/>
          </p:cNvCxnSpPr>
          <p:nvPr/>
        </p:nvCxnSpPr>
        <p:spPr>
          <a:xfrm flipH="1" flipV="1">
            <a:off x="5646505" y="2333314"/>
            <a:ext cx="957137" cy="7564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4" idx="1"/>
            <a:endCxn id="7" idx="0"/>
          </p:cNvCxnSpPr>
          <p:nvPr/>
        </p:nvCxnSpPr>
        <p:spPr>
          <a:xfrm>
            <a:off x="6603642" y="3466316"/>
            <a:ext cx="204023" cy="682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4" idx="1"/>
            <a:endCxn id="8" idx="0"/>
          </p:cNvCxnSpPr>
          <p:nvPr/>
        </p:nvCxnSpPr>
        <p:spPr>
          <a:xfrm>
            <a:off x="6603642" y="3466316"/>
            <a:ext cx="1694376" cy="695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 Diagonal Corner Rectangle 36"/>
          <p:cNvSpPr/>
          <p:nvPr/>
        </p:nvSpPr>
        <p:spPr>
          <a:xfrm>
            <a:off x="1640753" y="2302297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921420" y="2596567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 Diagonal Corner Rectangle 38"/>
          <p:cNvSpPr/>
          <p:nvPr/>
        </p:nvSpPr>
        <p:spPr>
          <a:xfrm>
            <a:off x="2714007" y="3107064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7109664" y="2966473"/>
            <a:ext cx="754345" cy="6231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7109664" y="2966473"/>
            <a:ext cx="754345" cy="5367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7769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Bunch of dis-connecting and connecting.</a:t>
            </a:r>
          </a:p>
          <a:p>
            <a:r>
              <a:rPr lang="en-US" dirty="0"/>
              <a:t>Easy to make a mistake.</a:t>
            </a:r>
          </a:p>
          <a:p>
            <a:r>
              <a:rPr lang="en-US" dirty="0"/>
              <a:t>But, doable.  Each step is very simple.</a:t>
            </a:r>
          </a:p>
        </p:txBody>
      </p:sp>
    </p:spTree>
    <p:extLst>
      <p:ext uri="{BB962C8B-B14F-4D97-AF65-F5344CB8AC3E}">
        <p14:creationId xmlns:p14="http://schemas.microsoft.com/office/powerpoint/2010/main" val="4261865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tree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Linked list makes a linear connection between objects.</a:t>
            </a:r>
          </a:p>
          <a:p>
            <a:r>
              <a:rPr lang="en-US" altLang="en-US"/>
              <a:t>Binary tree makes a tree-like structure.</a:t>
            </a:r>
          </a:p>
          <a:p>
            <a:r>
              <a:rPr lang="en-US" altLang="en-US"/>
              <a:t>Each node has pointers - left, right, and can also have parent.</a:t>
            </a:r>
          </a:p>
        </p:txBody>
      </p:sp>
      <p:sp>
        <p:nvSpPr>
          <p:cNvPr id="40964" name="Oval 3"/>
          <p:cNvSpPr>
            <a:spLocks noChangeArrowheads="1"/>
          </p:cNvSpPr>
          <p:nvPr/>
        </p:nvSpPr>
        <p:spPr bwMode="auto">
          <a:xfrm>
            <a:off x="3505200" y="32766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33162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cxnSp>
        <p:nvCxnSpPr>
          <p:cNvPr id="40966" name="Straight Arrow Connector 6"/>
          <p:cNvCxnSpPr>
            <a:cxnSpLocks noChangeShapeType="1"/>
          </p:cNvCxnSpPr>
          <p:nvPr/>
        </p:nvCxnSpPr>
        <p:spPr bwMode="auto">
          <a:xfrm rot="5400000" flipH="1" flipV="1">
            <a:off x="4210050" y="3181350"/>
            <a:ext cx="4206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7" name="Straight Arrow Connector 8"/>
          <p:cNvCxnSpPr>
            <a:cxnSpLocks noChangeShapeType="1"/>
          </p:cNvCxnSpPr>
          <p:nvPr/>
        </p:nvCxnSpPr>
        <p:spPr bwMode="auto">
          <a:xfrm rot="10800000" flipV="1">
            <a:off x="2362200" y="3886200"/>
            <a:ext cx="17526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8" name="Straight Arrow Connector 10"/>
          <p:cNvCxnSpPr>
            <a:cxnSpLocks noChangeShapeType="1"/>
          </p:cNvCxnSpPr>
          <p:nvPr/>
        </p:nvCxnSpPr>
        <p:spPr bwMode="auto">
          <a:xfrm>
            <a:off x="4724400" y="3886200"/>
            <a:ext cx="16002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3962400" y="25908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40970" name="Oval 12"/>
          <p:cNvSpPr>
            <a:spLocks noChangeArrowheads="1"/>
          </p:cNvSpPr>
          <p:nvPr/>
        </p:nvSpPr>
        <p:spPr bwMode="auto">
          <a:xfrm>
            <a:off x="1447800" y="41910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0200" y="42306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40972" name="Oval 14"/>
          <p:cNvSpPr>
            <a:spLocks noChangeArrowheads="1"/>
          </p:cNvSpPr>
          <p:nvPr/>
        </p:nvSpPr>
        <p:spPr bwMode="auto">
          <a:xfrm>
            <a:off x="5410200" y="4267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62600" y="4306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40974" name="Oval 17"/>
          <p:cNvSpPr>
            <a:spLocks noChangeArrowheads="1"/>
          </p:cNvSpPr>
          <p:nvPr/>
        </p:nvSpPr>
        <p:spPr bwMode="auto">
          <a:xfrm>
            <a:off x="3810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34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40976" name="Oval 19"/>
          <p:cNvSpPr>
            <a:spLocks noChangeArrowheads="1"/>
          </p:cNvSpPr>
          <p:nvPr/>
        </p:nvSpPr>
        <p:spPr bwMode="auto">
          <a:xfrm>
            <a:off x="25908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432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40978" name="Oval 21"/>
          <p:cNvSpPr>
            <a:spLocks noChangeArrowheads="1"/>
          </p:cNvSpPr>
          <p:nvPr/>
        </p:nvSpPr>
        <p:spPr bwMode="auto">
          <a:xfrm>
            <a:off x="47244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768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40980" name="Oval 23"/>
          <p:cNvSpPr>
            <a:spLocks noChangeArrowheads="1"/>
          </p:cNvSpPr>
          <p:nvPr/>
        </p:nvSpPr>
        <p:spPr bwMode="auto">
          <a:xfrm>
            <a:off x="69342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866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cxnSp>
        <p:nvCxnSpPr>
          <p:cNvPr id="40982" name="Straight Arrow Connector 26"/>
          <p:cNvCxnSpPr>
            <a:cxnSpLocks noChangeShapeType="1"/>
          </p:cNvCxnSpPr>
          <p:nvPr/>
        </p:nvCxnSpPr>
        <p:spPr bwMode="auto">
          <a:xfrm flipV="1">
            <a:off x="2514600" y="4038600"/>
            <a:ext cx="1524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3" name="Straight Arrow Connector 28"/>
          <p:cNvCxnSpPr>
            <a:cxnSpLocks noChangeShapeType="1"/>
          </p:cNvCxnSpPr>
          <p:nvPr/>
        </p:nvCxnSpPr>
        <p:spPr bwMode="auto">
          <a:xfrm rot="10800000">
            <a:off x="4724400" y="4038600"/>
            <a:ext cx="12192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4" name="Straight Arrow Connector 30"/>
          <p:cNvCxnSpPr>
            <a:cxnSpLocks noChangeShapeType="1"/>
            <a:endCxn id="40974" idx="0"/>
          </p:cNvCxnSpPr>
          <p:nvPr/>
        </p:nvCxnSpPr>
        <p:spPr bwMode="auto">
          <a:xfrm rot="10800000" flipV="1">
            <a:off x="1295400" y="4800600"/>
            <a:ext cx="6858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5" name="Straight Arrow Connector 32"/>
          <p:cNvCxnSpPr>
            <a:cxnSpLocks noChangeShapeType="1"/>
            <a:endCxn id="21" idx="0"/>
          </p:cNvCxnSpPr>
          <p:nvPr/>
        </p:nvCxnSpPr>
        <p:spPr bwMode="auto">
          <a:xfrm>
            <a:off x="2743200" y="4800600"/>
            <a:ext cx="762000" cy="6492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6" name="Straight Arrow Connector 34"/>
          <p:cNvCxnSpPr>
            <a:cxnSpLocks noChangeShapeType="1"/>
          </p:cNvCxnSpPr>
          <p:nvPr/>
        </p:nvCxnSpPr>
        <p:spPr bwMode="auto">
          <a:xfrm rot="5400000" flipH="1" flipV="1">
            <a:off x="1485900" y="5143500"/>
            <a:ext cx="6858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7" name="Straight Arrow Connector 36"/>
          <p:cNvCxnSpPr>
            <a:cxnSpLocks noChangeShapeType="1"/>
          </p:cNvCxnSpPr>
          <p:nvPr/>
        </p:nvCxnSpPr>
        <p:spPr bwMode="auto">
          <a:xfrm rot="16200000" flipV="1">
            <a:off x="2590800" y="5029200"/>
            <a:ext cx="68580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8" name="Straight Arrow Connector 38"/>
          <p:cNvCxnSpPr>
            <a:cxnSpLocks noChangeShapeType="1"/>
          </p:cNvCxnSpPr>
          <p:nvPr/>
        </p:nvCxnSpPr>
        <p:spPr bwMode="auto">
          <a:xfrm rot="10800000" flipV="1">
            <a:off x="5334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9" name="Straight Arrow Connector 40"/>
          <p:cNvCxnSpPr>
            <a:cxnSpLocks noChangeShapeType="1"/>
          </p:cNvCxnSpPr>
          <p:nvPr/>
        </p:nvCxnSpPr>
        <p:spPr bwMode="auto">
          <a:xfrm rot="16200000" flipH="1">
            <a:off x="15621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90" name="Straight Arrow Connector 42"/>
          <p:cNvCxnSpPr>
            <a:cxnSpLocks noChangeShapeType="1"/>
            <a:endCxn id="40978" idx="0"/>
          </p:cNvCxnSpPr>
          <p:nvPr/>
        </p:nvCxnSpPr>
        <p:spPr bwMode="auto">
          <a:xfrm rot="5400000">
            <a:off x="5524500" y="4991100"/>
            <a:ext cx="5334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91" name="Straight Arrow Connector 44"/>
          <p:cNvCxnSpPr>
            <a:cxnSpLocks noChangeShapeType="1"/>
            <a:endCxn id="40980" idx="0"/>
          </p:cNvCxnSpPr>
          <p:nvPr/>
        </p:nvCxnSpPr>
        <p:spPr bwMode="auto">
          <a:xfrm>
            <a:off x="6705600" y="4876800"/>
            <a:ext cx="114300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92" name="Straight Arrow Connector 46"/>
          <p:cNvCxnSpPr>
            <a:cxnSpLocks noChangeShapeType="1"/>
          </p:cNvCxnSpPr>
          <p:nvPr/>
        </p:nvCxnSpPr>
        <p:spPr bwMode="auto">
          <a:xfrm rot="5400000" flipH="1" flipV="1">
            <a:off x="5753100" y="5219700"/>
            <a:ext cx="5334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93" name="Straight Arrow Connector 48"/>
          <p:cNvCxnSpPr>
            <a:cxnSpLocks noChangeShapeType="1"/>
          </p:cNvCxnSpPr>
          <p:nvPr/>
        </p:nvCxnSpPr>
        <p:spPr bwMode="auto">
          <a:xfrm rot="10800000">
            <a:off x="6705600" y="5029200"/>
            <a:ext cx="7620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Box 49"/>
          <p:cNvSpPr txBox="1"/>
          <p:nvPr/>
        </p:nvSpPr>
        <p:spPr>
          <a:xfrm>
            <a:off x="2286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4478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0996" name="Straight Arrow Connector 51"/>
          <p:cNvCxnSpPr>
            <a:cxnSpLocks noChangeShapeType="1"/>
          </p:cNvCxnSpPr>
          <p:nvPr/>
        </p:nvCxnSpPr>
        <p:spPr bwMode="auto">
          <a:xfrm rot="10800000" flipV="1">
            <a:off x="28194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97" name="Straight Arrow Connector 52"/>
          <p:cNvCxnSpPr>
            <a:cxnSpLocks noChangeShapeType="1"/>
          </p:cNvCxnSpPr>
          <p:nvPr/>
        </p:nvCxnSpPr>
        <p:spPr bwMode="auto">
          <a:xfrm rot="16200000" flipH="1">
            <a:off x="38481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TextBox 53"/>
          <p:cNvSpPr txBox="1"/>
          <p:nvPr/>
        </p:nvSpPr>
        <p:spPr>
          <a:xfrm>
            <a:off x="25146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338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1000" name="Straight Arrow Connector 55"/>
          <p:cNvCxnSpPr>
            <a:cxnSpLocks noChangeShapeType="1"/>
          </p:cNvCxnSpPr>
          <p:nvPr/>
        </p:nvCxnSpPr>
        <p:spPr bwMode="auto">
          <a:xfrm rot="10800000" flipV="1">
            <a:off x="49530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01" name="Straight Arrow Connector 56"/>
          <p:cNvCxnSpPr>
            <a:cxnSpLocks noChangeShapeType="1"/>
          </p:cNvCxnSpPr>
          <p:nvPr/>
        </p:nvCxnSpPr>
        <p:spPr bwMode="auto">
          <a:xfrm rot="16200000" flipH="1">
            <a:off x="59817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57"/>
          <p:cNvSpPr txBox="1"/>
          <p:nvPr/>
        </p:nvSpPr>
        <p:spPr>
          <a:xfrm>
            <a:off x="46482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8674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1004" name="Straight Arrow Connector 59"/>
          <p:cNvCxnSpPr>
            <a:cxnSpLocks noChangeShapeType="1"/>
          </p:cNvCxnSpPr>
          <p:nvPr/>
        </p:nvCxnSpPr>
        <p:spPr bwMode="auto">
          <a:xfrm rot="10800000" flipV="1">
            <a:off x="71628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05" name="Straight Arrow Connector 60"/>
          <p:cNvCxnSpPr>
            <a:cxnSpLocks noChangeShapeType="1"/>
          </p:cNvCxnSpPr>
          <p:nvPr/>
        </p:nvCxnSpPr>
        <p:spPr bwMode="auto">
          <a:xfrm rot="16200000" flipH="1">
            <a:off x="81915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TextBox 61"/>
          <p:cNvSpPr txBox="1"/>
          <p:nvPr/>
        </p:nvSpPr>
        <p:spPr>
          <a:xfrm>
            <a:off x="68580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0772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9699504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800" y="82550"/>
            <a:ext cx="6894836" cy="6717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private: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RightMostOf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while(Right(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).</a:t>
            </a:r>
            <a:r>
              <a:rPr lang="en-US" sz="1050" dirty="0" err="1">
                <a:latin typeface="Consolas" panose="020B0609020204030204" pitchFamily="49" charset="0"/>
              </a:rPr>
              <a:t>IsNotNull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=Right(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return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bool </a:t>
            </a:r>
            <a:r>
              <a:rPr lang="en-US" sz="1050" dirty="0" err="1">
                <a:latin typeface="Consolas" panose="020B0609020204030204" pitchFamily="49" charset="0"/>
              </a:rPr>
              <a:t>SimpleDetach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if(</a:t>
            </a:r>
            <a:r>
              <a:rPr lang="en-US" sz="1050" dirty="0" err="1">
                <a:latin typeface="Consolas" panose="020B0609020204030204" pitchFamily="49" charset="0"/>
              </a:rPr>
              <a:t>ndHd.IsNotNull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auto </a:t>
            </a:r>
            <a:r>
              <a:rPr lang="en-US" sz="1050" dirty="0" err="1">
                <a:latin typeface="Consolas" panose="020B0609020204030204" pitchFamily="49" charset="0"/>
              </a:rPr>
              <a:t>upHd</a:t>
            </a:r>
            <a:r>
              <a:rPr lang="en-US" sz="1050" dirty="0">
                <a:latin typeface="Consolas" panose="020B0609020204030204" pitchFamily="49" charset="0"/>
              </a:rPr>
              <a:t>=Up(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auto </a:t>
            </a:r>
            <a:r>
              <a:rPr lang="en-US" sz="1050" dirty="0" err="1">
                <a:latin typeface="Consolas" panose="020B0609020204030204" pitchFamily="49" charset="0"/>
              </a:rPr>
              <a:t>rightHd</a:t>
            </a:r>
            <a:r>
              <a:rPr lang="en-US" sz="1050" dirty="0">
                <a:latin typeface="Consolas" panose="020B0609020204030204" pitchFamily="49" charset="0"/>
              </a:rPr>
              <a:t>=Right(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auto </a:t>
            </a:r>
            <a:r>
              <a:rPr lang="en-US" sz="1050" dirty="0" err="1">
                <a:latin typeface="Consolas" panose="020B0609020204030204" pitchFamily="49" charset="0"/>
              </a:rPr>
              <a:t>leftHd</a:t>
            </a:r>
            <a:r>
              <a:rPr lang="en-US" sz="1050" dirty="0">
                <a:latin typeface="Consolas" panose="020B0609020204030204" pitchFamily="49" charset="0"/>
              </a:rPr>
              <a:t>=Left(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if(</a:t>
            </a:r>
            <a:r>
              <a:rPr lang="en-US" sz="1050" dirty="0" err="1">
                <a:latin typeface="Consolas" panose="020B0609020204030204" pitchFamily="49" charset="0"/>
              </a:rPr>
              <a:t>rightHd.IsNull</a:t>
            </a:r>
            <a:r>
              <a:rPr lang="en-US" sz="1050" dirty="0">
                <a:latin typeface="Consolas" panose="020B0609020204030204" pitchFamily="49" charset="0"/>
              </a:rPr>
              <a:t>() &amp;&amp; </a:t>
            </a:r>
            <a:r>
              <a:rPr lang="en-US" sz="1050" dirty="0" err="1">
                <a:latin typeface="Consolas" panose="020B0609020204030204" pitchFamily="49" charset="0"/>
              </a:rPr>
              <a:t>leftHd.IsNull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if(</a:t>
            </a:r>
            <a:r>
              <a:rPr lang="en-US" sz="1050" dirty="0" err="1">
                <a:latin typeface="Consolas" panose="020B0609020204030204" pitchFamily="49" charset="0"/>
              </a:rPr>
              <a:t>upHd.IsNull</a:t>
            </a:r>
            <a:r>
              <a:rPr lang="en-US" sz="1050" dirty="0">
                <a:latin typeface="Consolas" panose="020B0609020204030204" pitchFamily="49" charset="0"/>
              </a:rPr>
              <a:t>()) //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 is a root.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root=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else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auto </a:t>
            </a:r>
            <a:r>
              <a:rPr lang="en-US" sz="1050" dirty="0" err="1">
                <a:latin typeface="Consolas" panose="020B0609020204030204" pitchFamily="49" charset="0"/>
              </a:rPr>
              <a:t>upPtr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upHd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if(Left(</a:t>
            </a:r>
            <a:r>
              <a:rPr lang="en-US" sz="1050" dirty="0" err="1">
                <a:latin typeface="Consolas" panose="020B0609020204030204" pitchFamily="49" charset="0"/>
              </a:rPr>
              <a:t>upHd</a:t>
            </a:r>
            <a:r>
              <a:rPr lang="en-US" sz="1050" dirty="0">
                <a:latin typeface="Consolas" panose="020B0609020204030204" pitchFamily="49" charset="0"/>
              </a:rPr>
              <a:t>)==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>
                <a:latin typeface="Consolas" panose="020B0609020204030204" pitchFamily="49" charset="0"/>
              </a:rPr>
              <a:t>upPtr</a:t>
            </a:r>
            <a:r>
              <a:rPr lang="en-US" sz="1050" dirty="0">
                <a:latin typeface="Consolas" panose="020B0609020204030204" pitchFamily="49" charset="0"/>
              </a:rPr>
              <a:t>-&gt;left=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else if(Right(</a:t>
            </a:r>
            <a:r>
              <a:rPr lang="en-US" sz="1050" dirty="0" err="1">
                <a:latin typeface="Consolas" panose="020B0609020204030204" pitchFamily="49" charset="0"/>
              </a:rPr>
              <a:t>upHd</a:t>
            </a:r>
            <a:r>
              <a:rPr lang="en-US" sz="1050" dirty="0">
                <a:latin typeface="Consolas" panose="020B0609020204030204" pitchFamily="49" charset="0"/>
              </a:rPr>
              <a:t>)==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>
                <a:latin typeface="Consolas" panose="020B0609020204030204" pitchFamily="49" charset="0"/>
              </a:rPr>
              <a:t>upPtr</a:t>
            </a:r>
            <a:r>
              <a:rPr lang="en-US" sz="1050" dirty="0">
                <a:latin typeface="Consolas" panose="020B0609020204030204" pitchFamily="49" charset="0"/>
              </a:rPr>
              <a:t>-&gt;right=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else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>
                <a:latin typeface="Consolas" panose="020B0609020204030204" pitchFamily="49" charset="0"/>
              </a:rPr>
              <a:t>fprintf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stderr</a:t>
            </a:r>
            <a:r>
              <a:rPr lang="en-US" sz="1050" dirty="0">
                <a:latin typeface="Consolas" panose="020B0609020204030204" pitchFamily="49" charset="0"/>
              </a:rPr>
              <a:t>,"Error! Internal Tree Data Structure is broken.\n");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return false;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16198534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800" y="82550"/>
            <a:ext cx="6894836" cy="5424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        else if(</a:t>
            </a:r>
            <a:r>
              <a:rPr lang="en-US" sz="1050" dirty="0" err="1">
                <a:latin typeface="Consolas" panose="020B0609020204030204" pitchFamily="49" charset="0"/>
              </a:rPr>
              <a:t>rightHd.IsNull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if(</a:t>
            </a:r>
            <a:r>
              <a:rPr lang="en-US" sz="1050" dirty="0" err="1">
                <a:latin typeface="Consolas" panose="020B0609020204030204" pitchFamily="49" charset="0"/>
              </a:rPr>
              <a:t>upHd.IsNull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root=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leftHd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root-&gt;up=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return true;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else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// Connect </a:t>
            </a:r>
            <a:r>
              <a:rPr lang="en-US" sz="1050" dirty="0" err="1">
                <a:latin typeface="Consolas" panose="020B0609020204030204" pitchFamily="49" charset="0"/>
              </a:rPr>
              <a:t>upHd</a:t>
            </a:r>
            <a:r>
              <a:rPr lang="en-US" sz="1050" dirty="0">
                <a:latin typeface="Consolas" panose="020B0609020204030204" pitchFamily="49" charset="0"/>
              </a:rPr>
              <a:t> and </a:t>
            </a:r>
            <a:r>
              <a:rPr lang="en-US" sz="1050" dirty="0" err="1">
                <a:latin typeface="Consolas" panose="020B0609020204030204" pitchFamily="49" charset="0"/>
              </a:rPr>
              <a:t>leftHd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                auto </a:t>
            </a:r>
            <a:r>
              <a:rPr lang="en-US" sz="1050" dirty="0" err="1">
                <a:latin typeface="Consolas" panose="020B0609020204030204" pitchFamily="49" charset="0"/>
              </a:rPr>
              <a:t>upPtr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upHd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auto </a:t>
            </a:r>
            <a:r>
              <a:rPr lang="en-US" sz="1050" dirty="0" err="1">
                <a:latin typeface="Consolas" panose="020B0609020204030204" pitchFamily="49" charset="0"/>
              </a:rPr>
              <a:t>leftPtr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leftHd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if(Left(</a:t>
            </a:r>
            <a:r>
              <a:rPr lang="en-US" sz="1050" dirty="0" err="1">
                <a:latin typeface="Consolas" panose="020B0609020204030204" pitchFamily="49" charset="0"/>
              </a:rPr>
              <a:t>upHd</a:t>
            </a:r>
            <a:r>
              <a:rPr lang="en-US" sz="1050" dirty="0">
                <a:latin typeface="Consolas" panose="020B0609020204030204" pitchFamily="49" charset="0"/>
              </a:rPr>
              <a:t>)==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>
                <a:latin typeface="Consolas" panose="020B0609020204030204" pitchFamily="49" charset="0"/>
              </a:rPr>
              <a:t>upPtr</a:t>
            </a:r>
            <a:r>
              <a:rPr lang="en-US" sz="1050" dirty="0">
                <a:latin typeface="Consolas" panose="020B0609020204030204" pitchFamily="49" charset="0"/>
              </a:rPr>
              <a:t>-&gt;left=</a:t>
            </a:r>
            <a:r>
              <a:rPr lang="en-US" sz="1050" dirty="0" err="1">
                <a:latin typeface="Consolas" panose="020B0609020204030204" pitchFamily="49" charset="0"/>
              </a:rPr>
              <a:t>leftPtr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>
                <a:latin typeface="Consolas" panose="020B0609020204030204" pitchFamily="49" charset="0"/>
              </a:rPr>
              <a:t>leftPtr</a:t>
            </a:r>
            <a:r>
              <a:rPr lang="en-US" sz="1050" dirty="0">
                <a:latin typeface="Consolas" panose="020B0609020204030204" pitchFamily="49" charset="0"/>
              </a:rPr>
              <a:t>-&gt;up=</a:t>
            </a:r>
            <a:r>
              <a:rPr lang="en-US" sz="1050" dirty="0" err="1">
                <a:latin typeface="Consolas" panose="020B0609020204030204" pitchFamily="49" charset="0"/>
              </a:rPr>
              <a:t>upPtr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return true;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else if(Right(</a:t>
            </a:r>
            <a:r>
              <a:rPr lang="en-US" sz="1050" dirty="0" err="1">
                <a:latin typeface="Consolas" panose="020B0609020204030204" pitchFamily="49" charset="0"/>
              </a:rPr>
              <a:t>upHd</a:t>
            </a:r>
            <a:r>
              <a:rPr lang="en-US" sz="1050" dirty="0">
                <a:latin typeface="Consolas" panose="020B0609020204030204" pitchFamily="49" charset="0"/>
              </a:rPr>
              <a:t>)==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>
                <a:latin typeface="Consolas" panose="020B0609020204030204" pitchFamily="49" charset="0"/>
              </a:rPr>
              <a:t>upPtr</a:t>
            </a:r>
            <a:r>
              <a:rPr lang="en-US" sz="1050" dirty="0">
                <a:latin typeface="Consolas" panose="020B0609020204030204" pitchFamily="49" charset="0"/>
              </a:rPr>
              <a:t>-&gt;right=</a:t>
            </a:r>
            <a:r>
              <a:rPr lang="en-US" sz="1050" dirty="0" err="1">
                <a:latin typeface="Consolas" panose="020B0609020204030204" pitchFamily="49" charset="0"/>
              </a:rPr>
              <a:t>leftPtr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>
                <a:latin typeface="Consolas" panose="020B0609020204030204" pitchFamily="49" charset="0"/>
              </a:rPr>
              <a:t>leftPtr</a:t>
            </a:r>
            <a:r>
              <a:rPr lang="en-US" sz="1050" dirty="0">
                <a:latin typeface="Consolas" panose="020B0609020204030204" pitchFamily="49" charset="0"/>
              </a:rPr>
              <a:t>-&gt;up=</a:t>
            </a:r>
            <a:r>
              <a:rPr lang="en-US" sz="1050" dirty="0" err="1">
                <a:latin typeface="Consolas" panose="020B0609020204030204" pitchFamily="49" charset="0"/>
              </a:rPr>
              <a:t>upPtr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return true;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else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>
                <a:latin typeface="Consolas" panose="020B0609020204030204" pitchFamily="49" charset="0"/>
              </a:rPr>
              <a:t>fprintf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stderr</a:t>
            </a:r>
            <a:r>
              <a:rPr lang="en-US" sz="1050" dirty="0">
                <a:latin typeface="Consolas" panose="020B0609020204030204" pitchFamily="49" charset="0"/>
              </a:rPr>
              <a:t>,"Error! Internal Tree Data Structure is broken.\n");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return false;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34954490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800" y="82550"/>
            <a:ext cx="6894836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        else if(</a:t>
            </a:r>
            <a:r>
              <a:rPr lang="en-US" sz="1050" dirty="0" err="1">
                <a:latin typeface="Consolas" panose="020B0609020204030204" pitchFamily="49" charset="0"/>
              </a:rPr>
              <a:t>leftHd.IsNull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if(</a:t>
            </a:r>
            <a:r>
              <a:rPr lang="en-US" sz="1050" dirty="0" err="1">
                <a:latin typeface="Consolas" panose="020B0609020204030204" pitchFamily="49" charset="0"/>
              </a:rPr>
              <a:t>upHd.IsNull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root=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rightHd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root-&gt;up=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return true;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else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// Connect </a:t>
            </a:r>
            <a:r>
              <a:rPr lang="en-US" sz="1050" dirty="0" err="1">
                <a:latin typeface="Consolas" panose="020B0609020204030204" pitchFamily="49" charset="0"/>
              </a:rPr>
              <a:t>upHd</a:t>
            </a:r>
            <a:r>
              <a:rPr lang="en-US" sz="1050" dirty="0">
                <a:latin typeface="Consolas" panose="020B0609020204030204" pitchFamily="49" charset="0"/>
              </a:rPr>
              <a:t> and </a:t>
            </a:r>
            <a:r>
              <a:rPr lang="en-US" sz="1050" dirty="0" err="1">
                <a:latin typeface="Consolas" panose="020B0609020204030204" pitchFamily="49" charset="0"/>
              </a:rPr>
              <a:t>rightHd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                auto </a:t>
            </a:r>
            <a:r>
              <a:rPr lang="en-US" sz="1050" dirty="0" err="1">
                <a:latin typeface="Consolas" panose="020B0609020204030204" pitchFamily="49" charset="0"/>
              </a:rPr>
              <a:t>upPtr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upHd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auto </a:t>
            </a:r>
            <a:r>
              <a:rPr lang="en-US" sz="1050" dirty="0" err="1">
                <a:latin typeface="Consolas" panose="020B0609020204030204" pitchFamily="49" charset="0"/>
              </a:rPr>
              <a:t>rightPtr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rightHd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if(Left(</a:t>
            </a:r>
            <a:r>
              <a:rPr lang="en-US" sz="1050" dirty="0" err="1">
                <a:latin typeface="Consolas" panose="020B0609020204030204" pitchFamily="49" charset="0"/>
              </a:rPr>
              <a:t>upHd</a:t>
            </a:r>
            <a:r>
              <a:rPr lang="en-US" sz="1050" dirty="0">
                <a:latin typeface="Consolas" panose="020B0609020204030204" pitchFamily="49" charset="0"/>
              </a:rPr>
              <a:t>)==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>
                <a:latin typeface="Consolas" panose="020B0609020204030204" pitchFamily="49" charset="0"/>
              </a:rPr>
              <a:t>upPtr</a:t>
            </a:r>
            <a:r>
              <a:rPr lang="en-US" sz="1050" dirty="0">
                <a:latin typeface="Consolas" panose="020B0609020204030204" pitchFamily="49" charset="0"/>
              </a:rPr>
              <a:t>-&gt;left=</a:t>
            </a:r>
            <a:r>
              <a:rPr lang="en-US" sz="1050" dirty="0" err="1">
                <a:latin typeface="Consolas" panose="020B0609020204030204" pitchFamily="49" charset="0"/>
              </a:rPr>
              <a:t>rightPtr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>
                <a:latin typeface="Consolas" panose="020B0609020204030204" pitchFamily="49" charset="0"/>
              </a:rPr>
              <a:t>rightPtr</a:t>
            </a:r>
            <a:r>
              <a:rPr lang="en-US" sz="1050" dirty="0">
                <a:latin typeface="Consolas" panose="020B0609020204030204" pitchFamily="49" charset="0"/>
              </a:rPr>
              <a:t>-&gt;up=</a:t>
            </a:r>
            <a:r>
              <a:rPr lang="en-US" sz="1050" dirty="0" err="1">
                <a:latin typeface="Consolas" panose="020B0609020204030204" pitchFamily="49" charset="0"/>
              </a:rPr>
              <a:t>upPtr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return true;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else if(Right(</a:t>
            </a:r>
            <a:r>
              <a:rPr lang="en-US" sz="1050" dirty="0" err="1">
                <a:latin typeface="Consolas" panose="020B0609020204030204" pitchFamily="49" charset="0"/>
              </a:rPr>
              <a:t>upHd</a:t>
            </a:r>
            <a:r>
              <a:rPr lang="en-US" sz="1050" dirty="0">
                <a:latin typeface="Consolas" panose="020B0609020204030204" pitchFamily="49" charset="0"/>
              </a:rPr>
              <a:t>)==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>
                <a:latin typeface="Consolas" panose="020B0609020204030204" pitchFamily="49" charset="0"/>
              </a:rPr>
              <a:t>upPtr</a:t>
            </a:r>
            <a:r>
              <a:rPr lang="en-US" sz="1050" dirty="0">
                <a:latin typeface="Consolas" panose="020B0609020204030204" pitchFamily="49" charset="0"/>
              </a:rPr>
              <a:t>-&gt;right=</a:t>
            </a:r>
            <a:r>
              <a:rPr lang="en-US" sz="1050" dirty="0" err="1">
                <a:latin typeface="Consolas" panose="020B0609020204030204" pitchFamily="49" charset="0"/>
              </a:rPr>
              <a:t>rightPtr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>
                <a:latin typeface="Consolas" panose="020B0609020204030204" pitchFamily="49" charset="0"/>
              </a:rPr>
              <a:t>rightPtr</a:t>
            </a:r>
            <a:r>
              <a:rPr lang="en-US" sz="1050" dirty="0">
                <a:latin typeface="Consolas" panose="020B0609020204030204" pitchFamily="49" charset="0"/>
              </a:rPr>
              <a:t>-&gt;up=</a:t>
            </a:r>
            <a:r>
              <a:rPr lang="en-US" sz="1050" dirty="0" err="1">
                <a:latin typeface="Consolas" panose="020B0609020204030204" pitchFamily="49" charset="0"/>
              </a:rPr>
              <a:t>upPtr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return true;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else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>
                <a:latin typeface="Consolas" panose="020B0609020204030204" pitchFamily="49" charset="0"/>
              </a:rPr>
              <a:t>fprintf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stderr</a:t>
            </a:r>
            <a:r>
              <a:rPr lang="en-US" sz="1050" dirty="0">
                <a:latin typeface="Consolas" panose="020B0609020204030204" pitchFamily="49" charset="0"/>
              </a:rPr>
              <a:t>,"Error! Internal Tree Data Structure is broken.\n");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return false;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else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return false;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return false;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2839589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100" y="0"/>
            <a:ext cx="6894836" cy="68788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bool Delete(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if(true==</a:t>
            </a:r>
            <a:r>
              <a:rPr lang="en-US" sz="1050" dirty="0" err="1">
                <a:latin typeface="Consolas" panose="020B0609020204030204" pitchFamily="49" charset="0"/>
              </a:rPr>
              <a:t>SimpleDetach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delete 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--</a:t>
            </a:r>
            <a:r>
              <a:rPr lang="en-US" sz="1050" dirty="0" err="1">
                <a:latin typeface="Consolas" panose="020B0609020204030204" pitchFamily="49" charset="0"/>
              </a:rPr>
              <a:t>nElem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return true;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else if(</a:t>
            </a:r>
            <a:r>
              <a:rPr lang="en-US" sz="1050" dirty="0" err="1">
                <a:latin typeface="Consolas" panose="020B0609020204030204" pitchFamily="49" charset="0"/>
              </a:rPr>
              <a:t>ndHd.IsNotNull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// Right most of left. Always Simple-Detachable.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// Also, since </a:t>
            </a:r>
            <a:r>
              <a:rPr lang="en-US" sz="1050" dirty="0" err="1">
                <a:latin typeface="Consolas" panose="020B0609020204030204" pitchFamily="49" charset="0"/>
              </a:rPr>
              <a:t>SimpleDetach</a:t>
            </a:r>
            <a:r>
              <a:rPr lang="en-US" sz="1050" dirty="0">
                <a:latin typeface="Consolas" panose="020B0609020204030204" pitchFamily="49" charset="0"/>
              </a:rPr>
              <a:t> of itself has failed, it must have a left sub-tree.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auto RMOL=</a:t>
            </a:r>
            <a:r>
              <a:rPr lang="en-US" sz="1050" dirty="0" err="1">
                <a:latin typeface="Consolas" panose="020B0609020204030204" pitchFamily="49" charset="0"/>
              </a:rPr>
              <a:t>RightMostOf</a:t>
            </a:r>
            <a:r>
              <a:rPr lang="en-US" sz="1050" dirty="0">
                <a:latin typeface="Consolas" panose="020B0609020204030204" pitchFamily="49" charset="0"/>
              </a:rPr>
              <a:t>(Left(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if(true==</a:t>
            </a:r>
            <a:r>
              <a:rPr lang="en-US" sz="1050" dirty="0" err="1">
                <a:latin typeface="Consolas" panose="020B0609020204030204" pitchFamily="49" charset="0"/>
              </a:rPr>
              <a:t>SimpleDetach</a:t>
            </a:r>
            <a:r>
              <a:rPr lang="en-US" sz="1050" dirty="0">
                <a:latin typeface="Consolas" panose="020B0609020204030204" pitchFamily="49" charset="0"/>
              </a:rPr>
              <a:t>(RMOL))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// Now, RMOL needs to take position of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.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auto </a:t>
            </a:r>
            <a:r>
              <a:rPr lang="en-US" sz="1050" dirty="0" err="1">
                <a:latin typeface="Consolas" panose="020B0609020204030204" pitchFamily="49" charset="0"/>
              </a:rPr>
              <a:t>RMOLptr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(RMOL);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auto </a:t>
            </a:r>
            <a:r>
              <a:rPr lang="en-US" sz="1050" dirty="0" err="1">
                <a:latin typeface="Consolas" panose="020B0609020204030204" pitchFamily="49" charset="0"/>
              </a:rPr>
              <a:t>upPtr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(Up(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auto </a:t>
            </a:r>
            <a:r>
              <a:rPr lang="en-US" sz="1050" dirty="0" err="1">
                <a:latin typeface="Consolas" panose="020B0609020204030204" pitchFamily="49" charset="0"/>
              </a:rPr>
              <a:t>leftPtr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(Left(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auto </a:t>
            </a:r>
            <a:r>
              <a:rPr lang="en-US" sz="1050" dirty="0" err="1">
                <a:latin typeface="Consolas" panose="020B0609020204030204" pitchFamily="49" charset="0"/>
              </a:rPr>
              <a:t>rightPtr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(Right(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));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            if(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==</a:t>
            </a:r>
            <a:r>
              <a:rPr lang="en-US" sz="1050" dirty="0" err="1">
                <a:latin typeface="Consolas" panose="020B0609020204030204" pitchFamily="49" charset="0"/>
              </a:rPr>
              <a:t>upPtr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root=</a:t>
            </a:r>
            <a:r>
              <a:rPr lang="en-US" sz="1050" dirty="0" err="1">
                <a:latin typeface="Consolas" panose="020B0609020204030204" pitchFamily="49" charset="0"/>
              </a:rPr>
              <a:t>RMOLptr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root-&gt;up=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else if(</a:t>
            </a:r>
            <a:r>
              <a:rPr lang="en-US" sz="1050" dirty="0" err="1">
                <a:latin typeface="Consolas" panose="020B0609020204030204" pitchFamily="49" charset="0"/>
              </a:rPr>
              <a:t>upPtr</a:t>
            </a:r>
            <a:r>
              <a:rPr lang="en-US" sz="1050" dirty="0">
                <a:latin typeface="Consolas" panose="020B0609020204030204" pitchFamily="49" charset="0"/>
              </a:rPr>
              <a:t>-&gt;left==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</a:t>
            </a:r>
            <a:r>
              <a:rPr lang="en-US" sz="1050" dirty="0" err="1">
                <a:latin typeface="Consolas" panose="020B0609020204030204" pitchFamily="49" charset="0"/>
              </a:rPr>
              <a:t>upPtr</a:t>
            </a:r>
            <a:r>
              <a:rPr lang="en-US" sz="1050" dirty="0">
                <a:latin typeface="Consolas" panose="020B0609020204030204" pitchFamily="49" charset="0"/>
              </a:rPr>
              <a:t>-&gt;left=</a:t>
            </a:r>
            <a:r>
              <a:rPr lang="en-US" sz="1050" dirty="0" err="1">
                <a:latin typeface="Consolas" panose="020B0609020204030204" pitchFamily="49" charset="0"/>
              </a:rPr>
              <a:t>RMOLptr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</a:t>
            </a:r>
            <a:r>
              <a:rPr lang="en-US" sz="1050" dirty="0" err="1">
                <a:latin typeface="Consolas" panose="020B0609020204030204" pitchFamily="49" charset="0"/>
              </a:rPr>
              <a:t>RMOLptr</a:t>
            </a:r>
            <a:r>
              <a:rPr lang="en-US" sz="1050" dirty="0">
                <a:latin typeface="Consolas" panose="020B0609020204030204" pitchFamily="49" charset="0"/>
              </a:rPr>
              <a:t>-&gt;up=</a:t>
            </a:r>
            <a:r>
              <a:rPr lang="en-US" sz="1050" dirty="0" err="1">
                <a:latin typeface="Consolas" panose="020B0609020204030204" pitchFamily="49" charset="0"/>
              </a:rPr>
              <a:t>upPtr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else if(</a:t>
            </a:r>
            <a:r>
              <a:rPr lang="en-US" sz="1050" dirty="0" err="1">
                <a:latin typeface="Consolas" panose="020B0609020204030204" pitchFamily="49" charset="0"/>
              </a:rPr>
              <a:t>upPtr</a:t>
            </a:r>
            <a:r>
              <a:rPr lang="en-US" sz="1050" dirty="0">
                <a:latin typeface="Consolas" panose="020B0609020204030204" pitchFamily="49" charset="0"/>
              </a:rPr>
              <a:t>-&gt;right==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</a:t>
            </a:r>
            <a:r>
              <a:rPr lang="en-US" sz="1050" dirty="0" err="1">
                <a:latin typeface="Consolas" panose="020B0609020204030204" pitchFamily="49" charset="0"/>
              </a:rPr>
              <a:t>upPtr</a:t>
            </a:r>
            <a:r>
              <a:rPr lang="en-US" sz="1050" dirty="0">
                <a:latin typeface="Consolas" panose="020B0609020204030204" pitchFamily="49" charset="0"/>
              </a:rPr>
              <a:t>-&gt;right=</a:t>
            </a:r>
            <a:r>
              <a:rPr lang="en-US" sz="1050" dirty="0" err="1">
                <a:latin typeface="Consolas" panose="020B0609020204030204" pitchFamily="49" charset="0"/>
              </a:rPr>
              <a:t>RMOLptr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</a:t>
            </a:r>
            <a:r>
              <a:rPr lang="en-US" sz="1050" dirty="0" err="1">
                <a:latin typeface="Consolas" panose="020B0609020204030204" pitchFamily="49" charset="0"/>
              </a:rPr>
              <a:t>RMOLptr</a:t>
            </a:r>
            <a:r>
              <a:rPr lang="en-US" sz="1050" dirty="0">
                <a:latin typeface="Consolas" panose="020B0609020204030204" pitchFamily="49" charset="0"/>
              </a:rPr>
              <a:t>-&gt;up=</a:t>
            </a:r>
            <a:r>
              <a:rPr lang="en-US" sz="1050" dirty="0" err="1">
                <a:latin typeface="Consolas" panose="020B0609020204030204" pitchFamily="49" charset="0"/>
              </a:rPr>
              <a:t>upPtr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else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</a:t>
            </a:r>
            <a:r>
              <a:rPr lang="en-US" sz="1050" dirty="0" err="1">
                <a:latin typeface="Consolas" panose="020B0609020204030204" pitchFamily="49" charset="0"/>
              </a:rPr>
              <a:t>fprintf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stderr</a:t>
            </a:r>
            <a:r>
              <a:rPr lang="en-US" sz="1050" dirty="0">
                <a:latin typeface="Consolas" panose="020B0609020204030204" pitchFamily="49" charset="0"/>
              </a:rPr>
              <a:t>,"Error! Internal Tree Data Structure is broken.\n");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return false;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19954451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100" y="0"/>
            <a:ext cx="3945311" cy="3162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            </a:t>
            </a:r>
            <a:r>
              <a:rPr lang="en-US" sz="1050" dirty="0" err="1">
                <a:latin typeface="Consolas" panose="020B0609020204030204" pitchFamily="49" charset="0"/>
              </a:rPr>
              <a:t>RMOLptr</a:t>
            </a:r>
            <a:r>
              <a:rPr lang="en-US" sz="1050" dirty="0">
                <a:latin typeface="Consolas" panose="020B0609020204030204" pitchFamily="49" charset="0"/>
              </a:rPr>
              <a:t>-&gt;left=</a:t>
            </a:r>
            <a:r>
              <a:rPr lang="en-US" sz="1050" dirty="0" err="1">
                <a:latin typeface="Consolas" panose="020B0609020204030204" pitchFamily="49" charset="0"/>
              </a:rPr>
              <a:t>leftPtr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if(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!=</a:t>
            </a:r>
            <a:r>
              <a:rPr lang="en-US" sz="1050" dirty="0" err="1">
                <a:latin typeface="Consolas" panose="020B0609020204030204" pitchFamily="49" charset="0"/>
              </a:rPr>
              <a:t>leftPtr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</a:t>
            </a:r>
            <a:r>
              <a:rPr lang="en-US" sz="1050" dirty="0" err="1">
                <a:latin typeface="Consolas" panose="020B0609020204030204" pitchFamily="49" charset="0"/>
              </a:rPr>
              <a:t>leftPtr</a:t>
            </a:r>
            <a:r>
              <a:rPr lang="en-US" sz="1050" dirty="0">
                <a:latin typeface="Consolas" panose="020B0609020204030204" pitchFamily="49" charset="0"/>
              </a:rPr>
              <a:t>-&gt;up=</a:t>
            </a:r>
            <a:r>
              <a:rPr lang="en-US" sz="1050" dirty="0" err="1">
                <a:latin typeface="Consolas" panose="020B0609020204030204" pitchFamily="49" charset="0"/>
              </a:rPr>
              <a:t>RMOLptr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</a:t>
            </a:r>
            <a:r>
              <a:rPr lang="en-US" sz="1050" dirty="0" err="1">
                <a:latin typeface="Consolas" panose="020B0609020204030204" pitchFamily="49" charset="0"/>
              </a:rPr>
              <a:t>RMOLptr</a:t>
            </a:r>
            <a:r>
              <a:rPr lang="en-US" sz="1050" dirty="0">
                <a:latin typeface="Consolas" panose="020B0609020204030204" pitchFamily="49" charset="0"/>
              </a:rPr>
              <a:t>-&gt;right=</a:t>
            </a:r>
            <a:r>
              <a:rPr lang="en-US" sz="1050" dirty="0" err="1">
                <a:latin typeface="Consolas" panose="020B0609020204030204" pitchFamily="49" charset="0"/>
              </a:rPr>
              <a:t>rightPtr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if(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!=</a:t>
            </a:r>
            <a:r>
              <a:rPr lang="en-US" sz="1050" dirty="0" err="1">
                <a:latin typeface="Consolas" panose="020B0609020204030204" pitchFamily="49" charset="0"/>
              </a:rPr>
              <a:t>rightPtr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</a:t>
            </a:r>
            <a:r>
              <a:rPr lang="en-US" sz="1050" dirty="0" err="1">
                <a:latin typeface="Consolas" panose="020B0609020204030204" pitchFamily="49" charset="0"/>
              </a:rPr>
              <a:t>rightPtr</a:t>
            </a:r>
            <a:r>
              <a:rPr lang="en-US" sz="1050" dirty="0">
                <a:latin typeface="Consolas" panose="020B0609020204030204" pitchFamily="49" charset="0"/>
              </a:rPr>
              <a:t>-&gt;up=</a:t>
            </a:r>
            <a:r>
              <a:rPr lang="en-US" sz="1050" dirty="0" err="1">
                <a:latin typeface="Consolas" panose="020B0609020204030204" pitchFamily="49" charset="0"/>
              </a:rPr>
              <a:t>RMOLptr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}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            delete 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--</a:t>
            </a:r>
            <a:r>
              <a:rPr lang="en-US" sz="1050" dirty="0" err="1">
                <a:latin typeface="Consolas" panose="020B0609020204030204" pitchFamily="49" charset="0"/>
              </a:rPr>
              <a:t>nElem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return false; // Cannot delete a null node.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4030216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a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Goal:  </a:t>
            </a:r>
          </a:p>
          <a:p>
            <a:r>
              <a:rPr lang="en-US" dirty="0"/>
              <a:t>Visualize how the binary-tree is constructed.</a:t>
            </a:r>
          </a:p>
          <a:p>
            <a:r>
              <a:rPr lang="en-US" dirty="0"/>
              <a:t>Test deletion and insertion in graphical interface.</a:t>
            </a:r>
          </a:p>
          <a:p>
            <a:r>
              <a:rPr lang="en-US" dirty="0"/>
              <a:t>Interactively apply a binary-tree operation called tree rotation.</a:t>
            </a:r>
          </a:p>
          <a:p>
            <a:r>
              <a:rPr lang="en-US" dirty="0"/>
              <a:t>Implement and verify tree-rebalancing algorithm.</a:t>
            </a:r>
          </a:p>
        </p:txBody>
      </p:sp>
    </p:spTree>
    <p:extLst>
      <p:ext uri="{BB962C8B-B14F-4D97-AF65-F5344CB8AC3E}">
        <p14:creationId xmlns:p14="http://schemas.microsoft.com/office/powerpoint/2010/main" val="42711987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Nodes and Window Regions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level takes 40 pixels vertically.</a:t>
            </a:r>
          </a:p>
          <a:p>
            <a:r>
              <a:rPr lang="en-US" dirty="0"/>
              <a:t>The top-level (root) takes from 0 to 800 horizontally.</a:t>
            </a:r>
          </a:p>
          <a:p>
            <a:r>
              <a:rPr lang="en-US" dirty="0"/>
              <a:t>The second level nodes take left and right halves of the top-level node.</a:t>
            </a:r>
          </a:p>
          <a:p>
            <a:r>
              <a:rPr lang="en-US" dirty="0"/>
              <a:t>Can be drawn by recursion.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13250" y="3524250"/>
            <a:ext cx="4375150" cy="3232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286250" y="35433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286250" y="4000500"/>
            <a:ext cx="4699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286250" y="40005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286250" y="4457700"/>
            <a:ext cx="4699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86250" y="445135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86250" y="4908550"/>
            <a:ext cx="4699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286250" y="490855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86250" y="5365750"/>
            <a:ext cx="4699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86250" y="53721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286250" y="5829300"/>
            <a:ext cx="4699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286250" y="583565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286250" y="6292850"/>
            <a:ext cx="4699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286250" y="62992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286250" y="6756400"/>
            <a:ext cx="4699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48228" y="358723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 pixels</a:t>
            </a:r>
          </a:p>
        </p:txBody>
      </p:sp>
      <p:cxnSp>
        <p:nvCxnSpPr>
          <p:cNvPr id="24" name="Straight Connector 23"/>
          <p:cNvCxnSpPr>
            <a:endCxn id="4" idx="2"/>
          </p:cNvCxnSpPr>
          <p:nvPr/>
        </p:nvCxnSpPr>
        <p:spPr>
          <a:xfrm>
            <a:off x="6600825" y="4000500"/>
            <a:ext cx="0" cy="2755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46795" y="3549651"/>
            <a:ext cx="110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Top-level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73661" y="402221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2nd Level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63046" y="401689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2nd Level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5486400" y="4457700"/>
            <a:ext cx="0" cy="2298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734300" y="4457700"/>
            <a:ext cx="0" cy="2298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343400" y="446139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3rd Level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76874" y="446139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3rd Level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635750" y="447409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3rd Level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743992" y="448044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3rd Level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4910222" y="4914901"/>
            <a:ext cx="0" cy="1841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043696" y="4914901"/>
            <a:ext cx="0" cy="1841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154855" y="4908550"/>
            <a:ext cx="0" cy="1841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247986" y="4908549"/>
            <a:ext cx="0" cy="1841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401689" y="494931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4th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946705" y="494665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4th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524362" y="495565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4th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071746" y="494296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4th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624631" y="495565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4th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189308" y="495034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4th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60056" y="494296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4th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295035" y="493764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4th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4663533" y="5365750"/>
            <a:ext cx="0" cy="1384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199338" y="5365750"/>
            <a:ext cx="0" cy="1384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769333" y="5365750"/>
            <a:ext cx="0" cy="1384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308862" y="5372100"/>
            <a:ext cx="0" cy="1384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877264" y="5365750"/>
            <a:ext cx="0" cy="1384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448505" y="5372100"/>
            <a:ext cx="0" cy="1384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8012689" y="5365750"/>
            <a:ext cx="0" cy="1384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8546657" y="5365750"/>
            <a:ext cx="0" cy="1384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533900" y="5829298"/>
            <a:ext cx="0" cy="920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787900" y="5829298"/>
            <a:ext cx="0" cy="920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060950" y="5829298"/>
            <a:ext cx="0" cy="920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314950" y="5829298"/>
            <a:ext cx="0" cy="920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626100" y="5835648"/>
            <a:ext cx="0" cy="920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880100" y="5835648"/>
            <a:ext cx="0" cy="920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153150" y="5835648"/>
            <a:ext cx="0" cy="920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407150" y="5835648"/>
            <a:ext cx="0" cy="920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743700" y="5822948"/>
            <a:ext cx="0" cy="920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997700" y="5822948"/>
            <a:ext cx="0" cy="920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302500" y="5822948"/>
            <a:ext cx="0" cy="920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7556500" y="5822948"/>
            <a:ext cx="0" cy="920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7867650" y="5829298"/>
            <a:ext cx="0" cy="920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121650" y="5829298"/>
            <a:ext cx="0" cy="920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8401050" y="5829298"/>
            <a:ext cx="0" cy="920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8655050" y="5829298"/>
            <a:ext cx="0" cy="920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4480281" y="6283323"/>
            <a:ext cx="4121150" cy="460375"/>
            <a:chOff x="4435831" y="4924423"/>
            <a:chExt cx="4121150" cy="933450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4435831" y="4930773"/>
              <a:ext cx="0" cy="920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689831" y="4930773"/>
              <a:ext cx="0" cy="920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962881" y="4930773"/>
              <a:ext cx="0" cy="920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216881" y="4930773"/>
              <a:ext cx="0" cy="920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5528031" y="4937123"/>
              <a:ext cx="0" cy="920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5782031" y="4937123"/>
              <a:ext cx="0" cy="920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6055081" y="4937123"/>
              <a:ext cx="0" cy="920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6309081" y="4937123"/>
              <a:ext cx="0" cy="920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6645631" y="4924423"/>
              <a:ext cx="0" cy="920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6899631" y="4924423"/>
              <a:ext cx="0" cy="920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7204431" y="4924423"/>
              <a:ext cx="0" cy="920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7458431" y="4924423"/>
              <a:ext cx="0" cy="920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7769581" y="4930773"/>
              <a:ext cx="0" cy="920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8023581" y="4930773"/>
              <a:ext cx="0" cy="920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8302981" y="4930773"/>
              <a:ext cx="0" cy="920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8556981" y="4930773"/>
              <a:ext cx="0" cy="920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" name="Straight Connector 117"/>
          <p:cNvCxnSpPr/>
          <p:nvPr/>
        </p:nvCxnSpPr>
        <p:spPr>
          <a:xfrm>
            <a:off x="8718550" y="6292850"/>
            <a:ext cx="0" cy="463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4295550" y="31300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8440569" y="315491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800</a:t>
            </a:r>
          </a:p>
        </p:txBody>
      </p:sp>
    </p:spTree>
    <p:extLst>
      <p:ext uri="{BB962C8B-B14F-4D97-AF65-F5344CB8AC3E}">
        <p14:creationId xmlns:p14="http://schemas.microsoft.com/office/powerpoint/2010/main" val="19925856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a project.</a:t>
            </a:r>
          </a:p>
          <a:p>
            <a:r>
              <a:rPr lang="en-US" dirty="0"/>
              <a:t>Copy main.cpp from the </a:t>
            </a:r>
            <a:r>
              <a:rPr lang="en-US" dirty="0" err="1"/>
              <a:t>FsLazyWindow</a:t>
            </a:r>
            <a:r>
              <a:rPr lang="en-US" dirty="0"/>
              <a:t> template.</a:t>
            </a:r>
          </a:p>
          <a:p>
            <a:r>
              <a:rPr lang="en-US" dirty="0"/>
              <a:t>You need to add two libraries:</a:t>
            </a:r>
          </a:p>
          <a:p>
            <a:pPr lvl="1"/>
            <a:r>
              <a:rPr lang="en-US" dirty="0" err="1"/>
              <a:t>fslazywindow</a:t>
            </a:r>
            <a:r>
              <a:rPr lang="en-US" dirty="0"/>
              <a:t>, and</a:t>
            </a:r>
          </a:p>
          <a:p>
            <a:pPr lvl="1"/>
            <a:r>
              <a:rPr lang="en-US" dirty="0" err="1"/>
              <a:t>ysbitmapfont</a:t>
            </a:r>
            <a:endParaRPr lang="en-US" dirty="0"/>
          </a:p>
          <a:p>
            <a:r>
              <a:rPr lang="en-US" dirty="0" err="1"/>
              <a:t>Ysbitmapfont</a:t>
            </a:r>
            <a:r>
              <a:rPr lang="en-US" dirty="0"/>
              <a:t> library is the same font-drawing library used in 24780.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2200" y="4616450"/>
            <a:ext cx="777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add_executable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binary_tree_visualizer</a:t>
            </a:r>
            <a:r>
              <a:rPr lang="en-US" sz="1400" dirty="0">
                <a:latin typeface="Consolas" panose="020B0609020204030204" pitchFamily="49" charset="0"/>
              </a:rPr>
              <a:t> main.cpp </a:t>
            </a:r>
            <a:r>
              <a:rPr lang="en-US" sz="1400" dirty="0" err="1">
                <a:latin typeface="Consolas" panose="020B0609020204030204" pitchFamily="49" charset="0"/>
              </a:rPr>
              <a:t>bintree.h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target_link_libraries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binary_tree_visualizer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fslazywindow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ysbitmapfont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27905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structure that needs to be stored in the application class is a binary tree.</a:t>
            </a:r>
          </a:p>
          <a:p>
            <a:r>
              <a:rPr lang="en-US" dirty="0"/>
              <a:t>In the initialization, add 50 random numbers to the tree.</a:t>
            </a:r>
          </a:p>
          <a:p>
            <a:r>
              <a:rPr lang="en-US" dirty="0"/>
              <a:t>In Interval, at this point, you don't have to do anything.</a:t>
            </a:r>
          </a:p>
          <a:p>
            <a:r>
              <a:rPr lang="en-US" dirty="0"/>
              <a:t>In Draw, visualize the tree.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446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member-function: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6498" y="1772905"/>
            <a:ext cx="7411003" cy="364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void </a:t>
            </a:r>
            <a:r>
              <a:rPr lang="en-US" sz="1050" dirty="0" err="1">
                <a:latin typeface="Consolas" panose="020B0609020204030204" pitchFamily="49" charset="0"/>
              </a:rPr>
              <a:t>ApplicationMain</a:t>
            </a:r>
            <a:r>
              <a:rPr lang="en-US" sz="1050" dirty="0">
                <a:latin typeface="Consolas" panose="020B0609020204030204" pitchFamily="49" charset="0"/>
              </a:rPr>
              <a:t>::</a:t>
            </a:r>
            <a:r>
              <a:rPr lang="en-US" sz="1050" dirty="0" err="1">
                <a:latin typeface="Consolas" panose="020B0609020204030204" pitchFamily="49" charset="0"/>
              </a:rPr>
              <a:t>DrawNode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int</a:t>
            </a:r>
            <a:r>
              <a:rPr lang="en-US" sz="1050" dirty="0">
                <a:latin typeface="Consolas" panose="020B0609020204030204" pitchFamily="49" charset="0"/>
              </a:rPr>
              <a:t> x0,int x1,int y0,int </a:t>
            </a:r>
            <a:r>
              <a:rPr lang="en-US" sz="1050" dirty="0" err="1">
                <a:latin typeface="Consolas" panose="020B0609020204030204" pitchFamily="49" charset="0"/>
              </a:rPr>
              <a:t>yStep,int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prevX,int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prevY,BinaryTree</a:t>
            </a:r>
            <a:r>
              <a:rPr lang="en-US" sz="1050" dirty="0">
                <a:latin typeface="Consolas" panose="020B0609020204030204" pitchFamily="49" charset="0"/>
              </a:rPr>
              <a:t>&lt;</a:t>
            </a:r>
            <a:r>
              <a:rPr lang="en-US" sz="1050" dirty="0" err="1">
                <a:latin typeface="Consolas" panose="020B0609020204030204" pitchFamily="49" charset="0"/>
              </a:rPr>
              <a:t>int,int</a:t>
            </a:r>
            <a:r>
              <a:rPr lang="en-US" sz="1050" dirty="0">
                <a:latin typeface="Consolas" panose="020B0609020204030204" pitchFamily="49" charset="0"/>
              </a:rPr>
              <a:t>&gt;::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if(</a:t>
            </a:r>
            <a:r>
              <a:rPr lang="en-US" sz="1050" dirty="0" err="1">
                <a:latin typeface="Consolas" panose="020B0609020204030204" pitchFamily="49" charset="0"/>
              </a:rPr>
              <a:t>ndHd.IsNotNull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</a:t>
            </a:r>
            <a:r>
              <a:rPr lang="en-US" sz="1050" dirty="0" err="1">
                <a:latin typeface="Consolas" panose="020B0609020204030204" pitchFamily="49" charset="0"/>
              </a:rPr>
              <a:t>int</a:t>
            </a:r>
            <a:r>
              <a:rPr lang="en-US" sz="1050" dirty="0">
                <a:latin typeface="Consolas" panose="020B0609020204030204" pitchFamily="49" charset="0"/>
              </a:rPr>
              <a:t> x=(x0+x1)/2,y=y0+yStep/2;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glColor3ub(0,0,0);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</a:t>
            </a:r>
            <a:r>
              <a:rPr lang="en-US" sz="1050" dirty="0" err="1">
                <a:latin typeface="Consolas" panose="020B0609020204030204" pitchFamily="49" charset="0"/>
              </a:rPr>
              <a:t>glBegin</a:t>
            </a:r>
            <a:r>
              <a:rPr lang="en-US" sz="1050" dirty="0">
                <a:latin typeface="Consolas" panose="020B0609020204030204" pitchFamily="49" charset="0"/>
              </a:rPr>
              <a:t>(GL_LINES);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glVertex2i(</a:t>
            </a:r>
            <a:r>
              <a:rPr lang="en-US" sz="1050" dirty="0" err="1">
                <a:latin typeface="Consolas" panose="020B0609020204030204" pitchFamily="49" charset="0"/>
              </a:rPr>
              <a:t>prevX,prevY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glVertex2i(</a:t>
            </a:r>
            <a:r>
              <a:rPr lang="en-US" sz="1050" dirty="0" err="1">
                <a:latin typeface="Consolas" panose="020B0609020204030204" pitchFamily="49" charset="0"/>
              </a:rPr>
              <a:t>x,y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</a:t>
            </a:r>
            <a:r>
              <a:rPr lang="en-US" sz="1050" dirty="0" err="1">
                <a:latin typeface="Consolas" panose="020B0609020204030204" pitchFamily="49" charset="0"/>
              </a:rPr>
              <a:t>glEnd</a:t>
            </a:r>
            <a:r>
              <a:rPr lang="en-US" sz="1050" dirty="0">
                <a:latin typeface="Consolas" panose="020B0609020204030204" pitchFamily="49" charset="0"/>
              </a:rPr>
              <a:t>();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    glRasterPos2i(</a:t>
            </a:r>
            <a:r>
              <a:rPr lang="en-US" sz="1050" dirty="0" err="1">
                <a:latin typeface="Consolas" panose="020B0609020204030204" pitchFamily="49" charset="0"/>
              </a:rPr>
              <a:t>x,y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char </a:t>
            </a:r>
            <a:r>
              <a:rPr lang="en-US" sz="1050" dirty="0" err="1">
                <a:latin typeface="Consolas" panose="020B0609020204030204" pitchFamily="49" charset="0"/>
              </a:rPr>
              <a:t>str</a:t>
            </a:r>
            <a:r>
              <a:rPr lang="en-US" sz="1050" dirty="0">
                <a:latin typeface="Consolas" panose="020B0609020204030204" pitchFamily="49" charset="0"/>
              </a:rPr>
              <a:t>[256];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</a:t>
            </a:r>
            <a:r>
              <a:rPr lang="en-US" sz="1050" dirty="0" err="1">
                <a:latin typeface="Consolas" panose="020B0609020204030204" pitchFamily="49" charset="0"/>
              </a:rPr>
              <a:t>sprintf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str</a:t>
            </a:r>
            <a:r>
              <a:rPr lang="en-US" sz="1050" dirty="0">
                <a:latin typeface="Consolas" panose="020B0609020204030204" pitchFamily="49" charset="0"/>
              </a:rPr>
              <a:t>,"%d",</a:t>
            </a:r>
            <a:r>
              <a:rPr lang="en-US" sz="1050" dirty="0" err="1">
                <a:latin typeface="Consolas" panose="020B0609020204030204" pitchFamily="49" charset="0"/>
              </a:rPr>
              <a:t>tree.GetKey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YsGlDrawFontBitmap12x16(</a:t>
            </a:r>
            <a:r>
              <a:rPr lang="en-US" sz="1050" dirty="0" err="1">
                <a:latin typeface="Consolas" panose="020B0609020204030204" pitchFamily="49" charset="0"/>
              </a:rPr>
              <a:t>str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    </a:t>
            </a:r>
            <a:r>
              <a:rPr lang="en-US" sz="1050" dirty="0" err="1">
                <a:latin typeface="Consolas" panose="020B0609020204030204" pitchFamily="49" charset="0"/>
              </a:rPr>
              <a:t>DrawNode</a:t>
            </a:r>
            <a:r>
              <a:rPr lang="en-US" sz="1050" dirty="0">
                <a:latin typeface="Consolas" panose="020B0609020204030204" pitchFamily="49" charset="0"/>
              </a:rPr>
              <a:t>(x0,(x0+x1)/2,y0+yStep,yStep,x,y,tree.Left(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</a:t>
            </a:r>
            <a:r>
              <a:rPr lang="en-US" sz="1050" dirty="0" err="1">
                <a:latin typeface="Consolas" panose="020B0609020204030204" pitchFamily="49" charset="0"/>
              </a:rPr>
              <a:t>DrawNode</a:t>
            </a:r>
            <a:r>
              <a:rPr lang="en-US" sz="1050" dirty="0">
                <a:latin typeface="Consolas" panose="020B0609020204030204" pitchFamily="49" charset="0"/>
              </a:rPr>
              <a:t>((x0+x1)/2,x1,y0+yStep,yStep,x,y,tree.Right(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}</a:t>
            </a:r>
          </a:p>
          <a:p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5822950" y="4502150"/>
            <a:ext cx="171450" cy="43815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32500" y="45339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Recursion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654300" y="3733800"/>
            <a:ext cx="2552700" cy="819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838450" y="4903232"/>
            <a:ext cx="1250950" cy="669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07000" y="3383518"/>
            <a:ext cx="3202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node takes left-half of the current node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89400" y="5272033"/>
            <a:ext cx="3202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node takes right-half of the current node</a:t>
            </a:r>
          </a:p>
        </p:txBody>
      </p:sp>
    </p:spTree>
    <p:extLst>
      <p:ext uri="{BB962C8B-B14F-4D97-AF65-F5344CB8AC3E}">
        <p14:creationId xmlns:p14="http://schemas.microsoft.com/office/powerpoint/2010/main" val="1725585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tree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Just like a linked list is retained by head and tail pointers, a binary tree is retained by a pointer for the root node.</a:t>
            </a:r>
          </a:p>
        </p:txBody>
      </p:sp>
      <p:sp>
        <p:nvSpPr>
          <p:cNvPr id="41988" name="Oval 3"/>
          <p:cNvSpPr>
            <a:spLocks noChangeArrowheads="1"/>
          </p:cNvSpPr>
          <p:nvPr/>
        </p:nvSpPr>
        <p:spPr bwMode="auto">
          <a:xfrm>
            <a:off x="3505200" y="32766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33162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cxnSp>
        <p:nvCxnSpPr>
          <p:cNvPr id="41990" name="Straight Arrow Connector 5"/>
          <p:cNvCxnSpPr>
            <a:cxnSpLocks noChangeShapeType="1"/>
          </p:cNvCxnSpPr>
          <p:nvPr/>
        </p:nvCxnSpPr>
        <p:spPr bwMode="auto">
          <a:xfrm rot="5400000" flipH="1" flipV="1">
            <a:off x="4210050" y="3181350"/>
            <a:ext cx="4206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1" name="Straight Arrow Connector 6"/>
          <p:cNvCxnSpPr>
            <a:cxnSpLocks noChangeShapeType="1"/>
          </p:cNvCxnSpPr>
          <p:nvPr/>
        </p:nvCxnSpPr>
        <p:spPr bwMode="auto">
          <a:xfrm rot="10800000" flipV="1">
            <a:off x="2362200" y="3886200"/>
            <a:ext cx="17526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2" name="Straight Arrow Connector 7"/>
          <p:cNvCxnSpPr>
            <a:cxnSpLocks noChangeShapeType="1"/>
          </p:cNvCxnSpPr>
          <p:nvPr/>
        </p:nvCxnSpPr>
        <p:spPr bwMode="auto">
          <a:xfrm>
            <a:off x="4724400" y="3886200"/>
            <a:ext cx="16002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962400" y="25908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41994" name="Oval 9"/>
          <p:cNvSpPr>
            <a:spLocks noChangeArrowheads="1"/>
          </p:cNvSpPr>
          <p:nvPr/>
        </p:nvSpPr>
        <p:spPr bwMode="auto">
          <a:xfrm>
            <a:off x="1447800" y="41910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0200" y="42306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41996" name="Oval 11"/>
          <p:cNvSpPr>
            <a:spLocks noChangeArrowheads="1"/>
          </p:cNvSpPr>
          <p:nvPr/>
        </p:nvSpPr>
        <p:spPr bwMode="auto">
          <a:xfrm>
            <a:off x="5410200" y="4267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62600" y="4306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41998" name="Oval 13"/>
          <p:cNvSpPr>
            <a:spLocks noChangeArrowheads="1"/>
          </p:cNvSpPr>
          <p:nvPr/>
        </p:nvSpPr>
        <p:spPr bwMode="auto">
          <a:xfrm>
            <a:off x="3810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4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42000" name="Oval 15"/>
          <p:cNvSpPr>
            <a:spLocks noChangeArrowheads="1"/>
          </p:cNvSpPr>
          <p:nvPr/>
        </p:nvSpPr>
        <p:spPr bwMode="auto">
          <a:xfrm>
            <a:off x="25908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432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42002" name="Oval 17"/>
          <p:cNvSpPr>
            <a:spLocks noChangeArrowheads="1"/>
          </p:cNvSpPr>
          <p:nvPr/>
        </p:nvSpPr>
        <p:spPr bwMode="auto">
          <a:xfrm>
            <a:off x="47244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768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42004" name="Oval 19"/>
          <p:cNvSpPr>
            <a:spLocks noChangeArrowheads="1"/>
          </p:cNvSpPr>
          <p:nvPr/>
        </p:nvSpPr>
        <p:spPr bwMode="auto">
          <a:xfrm>
            <a:off x="69342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866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cxnSp>
        <p:nvCxnSpPr>
          <p:cNvPr id="42006" name="Straight Arrow Connector 21"/>
          <p:cNvCxnSpPr>
            <a:cxnSpLocks noChangeShapeType="1"/>
          </p:cNvCxnSpPr>
          <p:nvPr/>
        </p:nvCxnSpPr>
        <p:spPr bwMode="auto">
          <a:xfrm flipV="1">
            <a:off x="2514600" y="4038600"/>
            <a:ext cx="1524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7" name="Straight Arrow Connector 22"/>
          <p:cNvCxnSpPr>
            <a:cxnSpLocks noChangeShapeType="1"/>
          </p:cNvCxnSpPr>
          <p:nvPr/>
        </p:nvCxnSpPr>
        <p:spPr bwMode="auto">
          <a:xfrm rot="10800000">
            <a:off x="4724400" y="4038600"/>
            <a:ext cx="12192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8" name="Straight Arrow Connector 23"/>
          <p:cNvCxnSpPr>
            <a:cxnSpLocks noChangeShapeType="1"/>
            <a:endCxn id="41998" idx="0"/>
          </p:cNvCxnSpPr>
          <p:nvPr/>
        </p:nvCxnSpPr>
        <p:spPr bwMode="auto">
          <a:xfrm rot="10800000" flipV="1">
            <a:off x="1295400" y="4800600"/>
            <a:ext cx="6858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9" name="Straight Arrow Connector 24"/>
          <p:cNvCxnSpPr>
            <a:cxnSpLocks noChangeShapeType="1"/>
            <a:endCxn id="17" idx="0"/>
          </p:cNvCxnSpPr>
          <p:nvPr/>
        </p:nvCxnSpPr>
        <p:spPr bwMode="auto">
          <a:xfrm>
            <a:off x="2743200" y="4800600"/>
            <a:ext cx="762000" cy="6492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0" name="Straight Arrow Connector 25"/>
          <p:cNvCxnSpPr>
            <a:cxnSpLocks noChangeShapeType="1"/>
          </p:cNvCxnSpPr>
          <p:nvPr/>
        </p:nvCxnSpPr>
        <p:spPr bwMode="auto">
          <a:xfrm rot="5400000" flipH="1" flipV="1">
            <a:off x="1485900" y="5143500"/>
            <a:ext cx="6858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1" name="Straight Arrow Connector 26"/>
          <p:cNvCxnSpPr>
            <a:cxnSpLocks noChangeShapeType="1"/>
          </p:cNvCxnSpPr>
          <p:nvPr/>
        </p:nvCxnSpPr>
        <p:spPr bwMode="auto">
          <a:xfrm rot="16200000" flipV="1">
            <a:off x="2590800" y="5029200"/>
            <a:ext cx="68580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2" name="Straight Arrow Connector 27"/>
          <p:cNvCxnSpPr>
            <a:cxnSpLocks noChangeShapeType="1"/>
          </p:cNvCxnSpPr>
          <p:nvPr/>
        </p:nvCxnSpPr>
        <p:spPr bwMode="auto">
          <a:xfrm rot="10800000" flipV="1">
            <a:off x="5334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3" name="Straight Arrow Connector 28"/>
          <p:cNvCxnSpPr>
            <a:cxnSpLocks noChangeShapeType="1"/>
          </p:cNvCxnSpPr>
          <p:nvPr/>
        </p:nvCxnSpPr>
        <p:spPr bwMode="auto">
          <a:xfrm rot="16200000" flipH="1">
            <a:off x="15621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4" name="Straight Arrow Connector 29"/>
          <p:cNvCxnSpPr>
            <a:cxnSpLocks noChangeShapeType="1"/>
            <a:endCxn id="42002" idx="0"/>
          </p:cNvCxnSpPr>
          <p:nvPr/>
        </p:nvCxnSpPr>
        <p:spPr bwMode="auto">
          <a:xfrm rot="5400000">
            <a:off x="5524500" y="4991100"/>
            <a:ext cx="5334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5" name="Straight Arrow Connector 30"/>
          <p:cNvCxnSpPr>
            <a:cxnSpLocks noChangeShapeType="1"/>
            <a:endCxn id="42004" idx="0"/>
          </p:cNvCxnSpPr>
          <p:nvPr/>
        </p:nvCxnSpPr>
        <p:spPr bwMode="auto">
          <a:xfrm>
            <a:off x="6705600" y="4876800"/>
            <a:ext cx="114300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6" name="Straight Arrow Connector 31"/>
          <p:cNvCxnSpPr>
            <a:cxnSpLocks noChangeShapeType="1"/>
          </p:cNvCxnSpPr>
          <p:nvPr/>
        </p:nvCxnSpPr>
        <p:spPr bwMode="auto">
          <a:xfrm rot="5400000" flipH="1" flipV="1">
            <a:off x="5753100" y="5219700"/>
            <a:ext cx="5334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7" name="Straight Arrow Connector 32"/>
          <p:cNvCxnSpPr>
            <a:cxnSpLocks noChangeShapeType="1"/>
          </p:cNvCxnSpPr>
          <p:nvPr/>
        </p:nvCxnSpPr>
        <p:spPr bwMode="auto">
          <a:xfrm rot="10800000">
            <a:off x="6705600" y="5029200"/>
            <a:ext cx="7620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2286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4478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2020" name="Straight Arrow Connector 35"/>
          <p:cNvCxnSpPr>
            <a:cxnSpLocks noChangeShapeType="1"/>
          </p:cNvCxnSpPr>
          <p:nvPr/>
        </p:nvCxnSpPr>
        <p:spPr bwMode="auto">
          <a:xfrm rot="10800000" flipV="1">
            <a:off x="28194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21" name="Straight Arrow Connector 36"/>
          <p:cNvCxnSpPr>
            <a:cxnSpLocks noChangeShapeType="1"/>
          </p:cNvCxnSpPr>
          <p:nvPr/>
        </p:nvCxnSpPr>
        <p:spPr bwMode="auto">
          <a:xfrm rot="16200000" flipH="1">
            <a:off x="38481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25146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338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2024" name="Straight Arrow Connector 39"/>
          <p:cNvCxnSpPr>
            <a:cxnSpLocks noChangeShapeType="1"/>
          </p:cNvCxnSpPr>
          <p:nvPr/>
        </p:nvCxnSpPr>
        <p:spPr bwMode="auto">
          <a:xfrm rot="10800000" flipV="1">
            <a:off x="49530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25" name="Straight Arrow Connector 40"/>
          <p:cNvCxnSpPr>
            <a:cxnSpLocks noChangeShapeType="1"/>
          </p:cNvCxnSpPr>
          <p:nvPr/>
        </p:nvCxnSpPr>
        <p:spPr bwMode="auto">
          <a:xfrm rot="16200000" flipH="1">
            <a:off x="59817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46482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674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2028" name="Straight Arrow Connector 43"/>
          <p:cNvCxnSpPr>
            <a:cxnSpLocks noChangeShapeType="1"/>
          </p:cNvCxnSpPr>
          <p:nvPr/>
        </p:nvCxnSpPr>
        <p:spPr bwMode="auto">
          <a:xfrm rot="10800000" flipV="1">
            <a:off x="71628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29" name="Straight Arrow Connector 44"/>
          <p:cNvCxnSpPr>
            <a:cxnSpLocks noChangeShapeType="1"/>
          </p:cNvCxnSpPr>
          <p:nvPr/>
        </p:nvCxnSpPr>
        <p:spPr bwMode="auto">
          <a:xfrm rot="16200000" flipH="1">
            <a:off x="81915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TextBox 45"/>
          <p:cNvSpPr txBox="1"/>
          <p:nvPr/>
        </p:nvSpPr>
        <p:spPr>
          <a:xfrm>
            <a:off x="68580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0772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2032" name="Straight Arrow Connector 49"/>
          <p:cNvCxnSpPr>
            <a:cxnSpLocks noChangeShapeType="1"/>
          </p:cNvCxnSpPr>
          <p:nvPr/>
        </p:nvCxnSpPr>
        <p:spPr bwMode="auto">
          <a:xfrm>
            <a:off x="2971800" y="2895600"/>
            <a:ext cx="9906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33" name="Rounded Rectangle 50"/>
          <p:cNvSpPr>
            <a:spLocks noChangeArrowheads="1"/>
          </p:cNvSpPr>
          <p:nvPr/>
        </p:nvSpPr>
        <p:spPr bwMode="auto">
          <a:xfrm>
            <a:off x="2362200" y="2590800"/>
            <a:ext cx="8382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52688" y="2590800"/>
            <a:ext cx="67151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*root</a:t>
            </a:r>
          </a:p>
        </p:txBody>
      </p:sp>
    </p:spTree>
    <p:extLst>
      <p:ext uri="{BB962C8B-B14F-4D97-AF65-F5344CB8AC3E}">
        <p14:creationId xmlns:p14="http://schemas.microsoft.com/office/powerpoint/2010/main" val="2582946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function must look like:</a:t>
            </a:r>
          </a:p>
          <a:p>
            <a:pPr marL="0" indent="0">
              <a:buNone/>
            </a:pPr>
            <a:br>
              <a:rPr lang="en-US" sz="1200" dirty="0">
                <a:latin typeface="Lucida Console" panose="020B0609040504020204" pitchFamily="49" charset="0"/>
              </a:rPr>
            </a:br>
            <a:br>
              <a:rPr lang="en-US" sz="1200" dirty="0">
                <a:latin typeface="Lucida Console" panose="020B0609040504020204" pitchFamily="49" charset="0"/>
              </a:rPr>
            </a:br>
            <a:r>
              <a:rPr lang="en-US" sz="1200" dirty="0">
                <a:latin typeface="Lucida Console" panose="020B0609040504020204" pitchFamily="49" charset="0"/>
              </a:rPr>
              <a:t>void </a:t>
            </a:r>
            <a:r>
              <a:rPr lang="en-US" sz="1200" dirty="0" err="1">
                <a:latin typeface="Lucida Console" panose="020B0609040504020204" pitchFamily="49" charset="0"/>
              </a:rPr>
              <a:t>ApplicationMain</a:t>
            </a:r>
            <a:r>
              <a:rPr lang="en-US" sz="1200" dirty="0">
                <a:latin typeface="Lucida Console" panose="020B0609040504020204" pitchFamily="49" charset="0"/>
              </a:rPr>
              <a:t>::Draw(void) const</a:t>
            </a:r>
          </a:p>
          <a:p>
            <a:pPr marL="0" indent="0">
              <a:buNone/>
            </a:pPr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glClear</a:t>
            </a:r>
            <a:r>
              <a:rPr lang="en-US" sz="1200" dirty="0">
                <a:latin typeface="Lucida Console" panose="020B0609040504020204" pitchFamily="49" charset="0"/>
              </a:rPr>
              <a:t>(GL_COLOR_BUFFER_BIT|GL_DEPTH_BUFFER_BIT);</a:t>
            </a:r>
          </a:p>
          <a:p>
            <a:pPr marL="0" indent="0">
              <a:buNone/>
            </a:pPr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DrawNode</a:t>
            </a:r>
            <a:r>
              <a:rPr lang="en-US" sz="1200" dirty="0">
                <a:latin typeface="Lucida Console" panose="020B0609040504020204" pitchFamily="49" charset="0"/>
              </a:rPr>
              <a:t>(0,800,0,40, 400,20, </a:t>
            </a:r>
            <a:r>
              <a:rPr lang="en-US" sz="1200" dirty="0" err="1">
                <a:latin typeface="Lucida Console" panose="020B0609040504020204" pitchFamily="49" charset="0"/>
              </a:rPr>
              <a:t>tree.RootNode</a:t>
            </a:r>
            <a:r>
              <a:rPr lang="en-US" sz="1200" dirty="0">
                <a:latin typeface="Lucida Console" panose="020B060904050402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FsSwapBuffers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needRedraw</a:t>
            </a:r>
            <a:r>
              <a:rPr lang="en-US" sz="1200" dirty="0">
                <a:latin typeface="Lucida Console" panose="020B0609040504020204" pitchFamily="49" charset="0"/>
              </a:rPr>
              <a:t>=false;</a:t>
            </a:r>
          </a:p>
          <a:p>
            <a:pPr marL="0" indent="0">
              <a:buNone/>
            </a:pPr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1738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accept Windows-size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void </a:t>
            </a:r>
            <a:r>
              <a:rPr lang="en-US" sz="1400" dirty="0" err="1">
                <a:latin typeface="Lucida Console" panose="020B0609040504020204" pitchFamily="49" charset="0"/>
              </a:rPr>
              <a:t>ApplicationMain</a:t>
            </a:r>
            <a:r>
              <a:rPr lang="en-US" sz="1400" dirty="0">
                <a:latin typeface="Lucida Console" panose="020B0609040504020204" pitchFamily="49" charset="0"/>
              </a:rPr>
              <a:t>::Draw(void)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int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wid,hei</a:t>
            </a:r>
            <a:r>
              <a:rPr lang="en-US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FsGetWindowSize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wid,hei</a:t>
            </a:r>
            <a:r>
              <a:rPr lang="en-US" sz="1400" dirty="0">
                <a:latin typeface="Lucida Console" panose="020B0609040504020204" pitchFamily="49" charset="0"/>
              </a:rPr>
              <a:t>);</a:t>
            </a:r>
          </a:p>
          <a:p>
            <a:pPr marL="0" indent="0">
              <a:buNone/>
            </a:pPr>
            <a:endParaRPr lang="en-US" sz="1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glViewport</a:t>
            </a:r>
            <a:r>
              <a:rPr lang="en-US" sz="1400" dirty="0">
                <a:latin typeface="Lucida Console" panose="020B0609040504020204" pitchFamily="49" charset="0"/>
              </a:rPr>
              <a:t>(0,0,wid,hei);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glMatrixMode</a:t>
            </a:r>
            <a:r>
              <a:rPr lang="en-US" sz="1400" dirty="0">
                <a:latin typeface="Lucida Console" panose="020B0609040504020204" pitchFamily="49" charset="0"/>
              </a:rPr>
              <a:t>(GL_PROJECTION);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glLoadIdentity</a:t>
            </a:r>
            <a:r>
              <a:rPr lang="en-US" sz="1400" dirty="0">
                <a:latin typeface="Lucida Console" panose="020B0609040504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glOrtho</a:t>
            </a:r>
            <a:r>
              <a:rPr lang="en-US" sz="1400" dirty="0">
                <a:latin typeface="Lucida Console" panose="020B0609040504020204" pitchFamily="49" charset="0"/>
              </a:rPr>
              <a:t>(0,(float)wid-1,(float)hei-1,0,-1,1);</a:t>
            </a:r>
          </a:p>
          <a:p>
            <a:pPr marL="0" indent="0">
              <a:buNone/>
            </a:pPr>
            <a:endParaRPr lang="en-US" sz="1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glClear</a:t>
            </a:r>
            <a:r>
              <a:rPr lang="en-US" sz="1400" dirty="0">
                <a:latin typeface="Lucida Console" panose="020B0609040504020204" pitchFamily="49" charset="0"/>
              </a:rPr>
              <a:t>(GL_COLOR_BUFFER_BIT|GL_DEPTH_BUFFER_BIT);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Draw(</a:t>
            </a:r>
            <a:r>
              <a:rPr lang="en-US" sz="1400" dirty="0" err="1">
                <a:latin typeface="Lucida Console" panose="020B0609040504020204" pitchFamily="49" charset="0"/>
              </a:rPr>
              <a:t>btree.GetRoot</a:t>
            </a:r>
            <a:r>
              <a:rPr lang="en-US" sz="1400" dirty="0">
                <a:latin typeface="Lucida Console" panose="020B0609040504020204" pitchFamily="49" charset="0"/>
              </a:rPr>
              <a:t>(),0,wid,40,40);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FsSwapBuffers</a:t>
            </a:r>
            <a:r>
              <a:rPr lang="en-US" sz="1400" dirty="0">
                <a:latin typeface="Lucida Console" panose="020B0609040504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needRedraw</a:t>
            </a:r>
            <a:r>
              <a:rPr lang="en-US" sz="1400" dirty="0">
                <a:latin typeface="Lucida Console" panose="020B0609040504020204" pitchFamily="49" charset="0"/>
              </a:rPr>
              <a:t>=false;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9187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it Interactive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Highlight a node where the mouse cursor is on.</a:t>
            </a:r>
          </a:p>
          <a:p>
            <a:r>
              <a:rPr lang="en-US" dirty="0"/>
              <a:t>Press DEL to delete the highlighted node.</a:t>
            </a:r>
          </a:p>
          <a:p>
            <a:r>
              <a:rPr lang="en-US" dirty="0"/>
              <a:t>Press INSERT to insert a new node.</a:t>
            </a:r>
          </a:p>
        </p:txBody>
      </p:sp>
    </p:spTree>
    <p:extLst>
      <p:ext uri="{BB962C8B-B14F-4D97-AF65-F5344CB8AC3E}">
        <p14:creationId xmlns:p14="http://schemas.microsoft.com/office/powerpoint/2010/main" val="13825857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which node the mouse cursor is 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Member variable for storing highlighted node.</a:t>
            </a:r>
            <a:br>
              <a:rPr lang="en-US" dirty="0"/>
            </a:b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BinaryTree</a:t>
            </a:r>
            <a:r>
              <a:rPr lang="en-US" sz="1600" dirty="0">
                <a:latin typeface="Consolas" panose="020B0609020204030204" pitchFamily="49" charset="0"/>
              </a:rPr>
              <a:t> &lt;</a:t>
            </a:r>
            <a:r>
              <a:rPr lang="en-US" sz="1600" dirty="0" err="1">
                <a:latin typeface="Consolas" panose="020B0609020204030204" pitchFamily="49" charset="0"/>
              </a:rPr>
              <a:t>int,int</a:t>
            </a:r>
            <a:r>
              <a:rPr lang="en-US" sz="1600" dirty="0">
                <a:latin typeface="Consolas" panose="020B0609020204030204" pitchFamily="49" charset="0"/>
              </a:rPr>
              <a:t>&gt;::</a:t>
            </a:r>
            <a:r>
              <a:rPr lang="en-US" sz="1600" dirty="0" err="1">
                <a:latin typeface="Consolas" panose="020B0609020204030204" pitchFamily="49" charset="0"/>
              </a:rPr>
              <a:t>NodeHandle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mouseOn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/>
              <a:t>Nullify it in the constructor.</a:t>
            </a:r>
          </a:p>
          <a:p>
            <a:r>
              <a:rPr lang="en-US" dirty="0"/>
              <a:t>Add the following function declarations in </a:t>
            </a:r>
            <a:r>
              <a:rPr lang="en-US" dirty="0" err="1"/>
              <a:t>ApplicationMain</a:t>
            </a:r>
            <a:r>
              <a:rPr lang="en-US" dirty="0"/>
              <a:t> class.</a:t>
            </a:r>
            <a:br>
              <a:rPr lang="en-US" dirty="0"/>
            </a:br>
            <a:r>
              <a:rPr lang="en-US" sz="1400" dirty="0">
                <a:latin typeface="Lucida Console" panose="020B0609040504020204" pitchFamily="49" charset="0"/>
              </a:rPr>
              <a:t>public: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const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BinaryTree</a:t>
            </a:r>
            <a:r>
              <a:rPr lang="en-US" sz="1400" dirty="0">
                <a:latin typeface="Lucida Console" panose="020B0609040504020204" pitchFamily="49" charset="0"/>
              </a:rPr>
              <a:t> &lt;</a:t>
            </a:r>
            <a:r>
              <a:rPr lang="en-US" sz="1400" dirty="0" err="1">
                <a:latin typeface="Lucida Console" panose="020B0609040504020204" pitchFamily="49" charset="0"/>
              </a:rPr>
              <a:t>int,int</a:t>
            </a:r>
            <a:r>
              <a:rPr lang="en-US" sz="1400" dirty="0">
                <a:latin typeface="Lucida Console" panose="020B0609040504020204" pitchFamily="49" charset="0"/>
              </a:rPr>
              <a:t>&gt;::Node *</a:t>
            </a:r>
            <a:r>
              <a:rPr lang="en-US" sz="1400" dirty="0" err="1">
                <a:latin typeface="Lucida Console" panose="020B0609040504020204" pitchFamily="49" charset="0"/>
              </a:rPr>
              <a:t>PickedNode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int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mx,int</a:t>
            </a:r>
            <a:r>
              <a:rPr lang="en-US" sz="1400" dirty="0">
                <a:latin typeface="Lucida Console" panose="020B0609040504020204" pitchFamily="49" charset="0"/>
              </a:rPr>
              <a:t> my) </a:t>
            </a:r>
            <a:r>
              <a:rPr lang="en-US" sz="1400" dirty="0" err="1">
                <a:latin typeface="Lucida Console" panose="020B0609040504020204" pitchFamily="49" charset="0"/>
              </a:rPr>
              <a:t>const</a:t>
            </a:r>
            <a:r>
              <a:rPr lang="en-US" sz="1400" dirty="0">
                <a:latin typeface="Lucida Console" panose="020B0609040504020204" pitchFamily="49" charset="0"/>
              </a:rPr>
              <a:t>;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private: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const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BinaryTree</a:t>
            </a:r>
            <a:r>
              <a:rPr lang="en-US" sz="1400" dirty="0">
                <a:latin typeface="Lucida Console" panose="020B0609040504020204" pitchFamily="49" charset="0"/>
              </a:rPr>
              <a:t> &lt;</a:t>
            </a:r>
            <a:r>
              <a:rPr lang="en-US" sz="1400" dirty="0" err="1">
                <a:latin typeface="Lucida Console" panose="020B0609040504020204" pitchFamily="49" charset="0"/>
              </a:rPr>
              <a:t>int,int</a:t>
            </a:r>
            <a:r>
              <a:rPr lang="en-US" sz="1400" dirty="0">
                <a:latin typeface="Lucida Console" panose="020B0609040504020204" pitchFamily="49" charset="0"/>
              </a:rPr>
              <a:t>&gt;::Node *</a:t>
            </a:r>
            <a:r>
              <a:rPr lang="en-US" sz="1400" dirty="0" err="1">
                <a:latin typeface="Lucida Console" panose="020B0609040504020204" pitchFamily="49" charset="0"/>
              </a:rPr>
              <a:t>PickedNode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        </a:t>
            </a:r>
            <a:r>
              <a:rPr lang="en-US" sz="1400" dirty="0" err="1">
                <a:latin typeface="Lucida Console" panose="020B0609040504020204" pitchFamily="49" charset="0"/>
              </a:rPr>
              <a:t>const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BinaryTree</a:t>
            </a:r>
            <a:r>
              <a:rPr lang="en-US" sz="1400" dirty="0">
                <a:latin typeface="Lucida Console" panose="020B0609040504020204" pitchFamily="49" charset="0"/>
              </a:rPr>
              <a:t> &lt;</a:t>
            </a:r>
            <a:r>
              <a:rPr lang="en-US" sz="1400" dirty="0" err="1">
                <a:latin typeface="Lucida Console" panose="020B0609040504020204" pitchFamily="49" charset="0"/>
              </a:rPr>
              <a:t>int,int</a:t>
            </a:r>
            <a:r>
              <a:rPr lang="en-US" sz="1400" dirty="0">
                <a:latin typeface="Lucida Console" panose="020B0609040504020204" pitchFamily="49" charset="0"/>
              </a:rPr>
              <a:t>&gt;::Node *node,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        </a:t>
            </a:r>
            <a:r>
              <a:rPr lang="en-US" sz="1400" dirty="0" err="1">
                <a:latin typeface="Lucida Console" panose="020B0609040504020204" pitchFamily="49" charset="0"/>
              </a:rPr>
              <a:t>int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mx,int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my,int</a:t>
            </a:r>
            <a:r>
              <a:rPr lang="en-US" sz="1400" dirty="0">
                <a:latin typeface="Lucida Console" panose="020B0609040504020204" pitchFamily="49" charset="0"/>
              </a:rPr>
              <a:t> x0,int x1,int </a:t>
            </a:r>
            <a:r>
              <a:rPr lang="en-US" sz="1400" dirty="0" err="1">
                <a:latin typeface="Lucida Console" panose="020B0609040504020204" pitchFamily="49" charset="0"/>
              </a:rPr>
              <a:t>y,int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yStep</a:t>
            </a:r>
            <a:r>
              <a:rPr lang="en-US" sz="1400" dirty="0">
                <a:latin typeface="Lucida Console" panose="020B0609040504020204" pitchFamily="49" charset="0"/>
              </a:rPr>
              <a:t>) </a:t>
            </a:r>
            <a:r>
              <a:rPr lang="en-US" sz="1400" dirty="0" err="1">
                <a:latin typeface="Lucida Console" panose="020B0609040504020204" pitchFamily="49" charset="0"/>
              </a:rPr>
              <a:t>const</a:t>
            </a:r>
            <a:r>
              <a:rPr lang="en-US" sz="1400" dirty="0">
                <a:latin typeface="Lucida Console" panose="020B0609040504020204" pitchFamily="49" charset="0"/>
              </a:rPr>
              <a:t>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8206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Motivation: Unbalanced tree is inefficient.  Want to transform an unbalanced tree into a balanced tree.</a:t>
            </a:r>
          </a:p>
          <a:p>
            <a:r>
              <a:rPr lang="en-US" dirty="0"/>
              <a:t>Transform a binary tree without breaking the node order.</a:t>
            </a:r>
          </a:p>
        </p:txBody>
      </p:sp>
    </p:spTree>
    <p:extLst>
      <p:ext uri="{BB962C8B-B14F-4D97-AF65-F5344CB8AC3E}">
        <p14:creationId xmlns:p14="http://schemas.microsoft.com/office/powerpoint/2010/main" val="456031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rotation.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left sub-tree of node B is between nodes A and B.  I.e., every node in the sub-tree’s key must be between the keys of A and B.  Therefore, </a:t>
            </a:r>
          </a:p>
        </p:txBody>
      </p:sp>
      <p:sp>
        <p:nvSpPr>
          <p:cNvPr id="4" name="Oval 3"/>
          <p:cNvSpPr/>
          <p:nvPr/>
        </p:nvSpPr>
        <p:spPr>
          <a:xfrm>
            <a:off x="4855430" y="3354803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Rectangle 4"/>
          <p:cNvSpPr/>
          <p:nvPr/>
        </p:nvSpPr>
        <p:spPr>
          <a:xfrm>
            <a:off x="7037434" y="4231714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67709" y="4231714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6332129" y="5053256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>
            <a:off x="7884338" y="5066702"/>
            <a:ext cx="508300" cy="484096"/>
          </a:xfrm>
          <a:prstGeom prst="pent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4" idx="3"/>
            <a:endCxn id="6" idx="0"/>
          </p:cNvCxnSpPr>
          <p:nvPr/>
        </p:nvCxnSpPr>
        <p:spPr>
          <a:xfrm flipH="1">
            <a:off x="4590519" y="3886213"/>
            <a:ext cx="356087" cy="345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5" idx="0"/>
          </p:cNvCxnSpPr>
          <p:nvPr/>
        </p:nvCxnSpPr>
        <p:spPr>
          <a:xfrm>
            <a:off x="5386840" y="3886213"/>
            <a:ext cx="1888811" cy="345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7" idx="0"/>
          </p:cNvCxnSpPr>
          <p:nvPr/>
        </p:nvCxnSpPr>
        <p:spPr>
          <a:xfrm flipH="1">
            <a:off x="6648135" y="4680878"/>
            <a:ext cx="627516" cy="3723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2"/>
            <a:endCxn id="8" idx="0"/>
          </p:cNvCxnSpPr>
          <p:nvPr/>
        </p:nvCxnSpPr>
        <p:spPr>
          <a:xfrm>
            <a:off x="7275651" y="4680878"/>
            <a:ext cx="862837" cy="3858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exagon 12"/>
          <p:cNvSpPr/>
          <p:nvPr/>
        </p:nvSpPr>
        <p:spPr>
          <a:xfrm>
            <a:off x="5826420" y="6095404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Diagonal Corner Rectangle 13"/>
          <p:cNvSpPr/>
          <p:nvPr/>
        </p:nvSpPr>
        <p:spPr>
          <a:xfrm>
            <a:off x="6903630" y="6095404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2"/>
            <a:endCxn id="13" idx="5"/>
          </p:cNvCxnSpPr>
          <p:nvPr/>
        </p:nvCxnSpPr>
        <p:spPr>
          <a:xfrm flipH="1">
            <a:off x="6263292" y="5685268"/>
            <a:ext cx="384843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4" idx="3"/>
          </p:cNvCxnSpPr>
          <p:nvPr/>
        </p:nvCxnSpPr>
        <p:spPr>
          <a:xfrm>
            <a:off x="6648135" y="5685268"/>
            <a:ext cx="523301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685183" y="4977516"/>
            <a:ext cx="1828686" cy="171748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366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rotation.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trees below are equivalent.</a:t>
            </a:r>
          </a:p>
          <a:p>
            <a:r>
              <a:rPr lang="en-US" dirty="0"/>
              <a:t>The node can be ‘rotated’ without breaking the node order.</a:t>
            </a:r>
          </a:p>
        </p:txBody>
      </p:sp>
      <p:sp>
        <p:nvSpPr>
          <p:cNvPr id="4" name="Oval 3"/>
          <p:cNvSpPr/>
          <p:nvPr/>
        </p:nvSpPr>
        <p:spPr>
          <a:xfrm>
            <a:off x="4855430" y="3354803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Rectangle 4"/>
          <p:cNvSpPr/>
          <p:nvPr/>
        </p:nvSpPr>
        <p:spPr>
          <a:xfrm>
            <a:off x="7037434" y="4231714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67709" y="4231714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6332129" y="5053256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>
            <a:off x="7884338" y="5066702"/>
            <a:ext cx="508300" cy="484096"/>
          </a:xfrm>
          <a:prstGeom prst="pent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4" idx="3"/>
            <a:endCxn id="6" idx="0"/>
          </p:cNvCxnSpPr>
          <p:nvPr/>
        </p:nvCxnSpPr>
        <p:spPr>
          <a:xfrm flipH="1">
            <a:off x="4590519" y="3886213"/>
            <a:ext cx="356087" cy="345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5" idx="0"/>
          </p:cNvCxnSpPr>
          <p:nvPr/>
        </p:nvCxnSpPr>
        <p:spPr>
          <a:xfrm>
            <a:off x="5386840" y="3886213"/>
            <a:ext cx="1888811" cy="345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7" idx="0"/>
          </p:cNvCxnSpPr>
          <p:nvPr/>
        </p:nvCxnSpPr>
        <p:spPr>
          <a:xfrm flipH="1">
            <a:off x="6648135" y="4680878"/>
            <a:ext cx="627516" cy="3723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2"/>
            <a:endCxn id="8" idx="0"/>
          </p:cNvCxnSpPr>
          <p:nvPr/>
        </p:nvCxnSpPr>
        <p:spPr>
          <a:xfrm>
            <a:off x="7275651" y="4680878"/>
            <a:ext cx="862837" cy="3858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exagon 12"/>
          <p:cNvSpPr/>
          <p:nvPr/>
        </p:nvSpPr>
        <p:spPr>
          <a:xfrm>
            <a:off x="5826420" y="6095404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Diagonal Corner Rectangle 13"/>
          <p:cNvSpPr/>
          <p:nvPr/>
        </p:nvSpPr>
        <p:spPr>
          <a:xfrm>
            <a:off x="6903630" y="6095404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2"/>
            <a:endCxn id="13" idx="5"/>
          </p:cNvCxnSpPr>
          <p:nvPr/>
        </p:nvCxnSpPr>
        <p:spPr>
          <a:xfrm flipH="1">
            <a:off x="6263292" y="5685268"/>
            <a:ext cx="384843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4" idx="3"/>
          </p:cNvCxnSpPr>
          <p:nvPr/>
        </p:nvCxnSpPr>
        <p:spPr>
          <a:xfrm>
            <a:off x="6648135" y="5685268"/>
            <a:ext cx="523301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685183" y="4977516"/>
            <a:ext cx="1828686" cy="171748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13147" y="4142316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472992" y="3216932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325426" y="5019227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iamond 36"/>
          <p:cNvSpPr/>
          <p:nvPr/>
        </p:nvSpPr>
        <p:spPr>
          <a:xfrm>
            <a:off x="1595620" y="4949530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gular Pentagon 37"/>
          <p:cNvSpPr/>
          <p:nvPr/>
        </p:nvSpPr>
        <p:spPr>
          <a:xfrm>
            <a:off x="3289318" y="4206734"/>
            <a:ext cx="508300" cy="484096"/>
          </a:xfrm>
          <a:prstGeom prst="pent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34" idx="3"/>
            <a:endCxn id="36" idx="0"/>
          </p:cNvCxnSpPr>
          <p:nvPr/>
        </p:nvCxnSpPr>
        <p:spPr>
          <a:xfrm flipH="1">
            <a:off x="548236" y="4673726"/>
            <a:ext cx="356087" cy="345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4" idx="7"/>
            <a:endCxn id="35" idx="2"/>
          </p:cNvCxnSpPr>
          <p:nvPr/>
        </p:nvCxnSpPr>
        <p:spPr>
          <a:xfrm flipV="1">
            <a:off x="1344557" y="3666096"/>
            <a:ext cx="1366652" cy="567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4" idx="5"/>
            <a:endCxn id="37" idx="0"/>
          </p:cNvCxnSpPr>
          <p:nvPr/>
        </p:nvCxnSpPr>
        <p:spPr>
          <a:xfrm>
            <a:off x="1344557" y="4673726"/>
            <a:ext cx="567069" cy="2758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5" idx="2"/>
            <a:endCxn id="38" idx="0"/>
          </p:cNvCxnSpPr>
          <p:nvPr/>
        </p:nvCxnSpPr>
        <p:spPr>
          <a:xfrm>
            <a:off x="2711209" y="3666096"/>
            <a:ext cx="832259" cy="540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Hexagon 42"/>
          <p:cNvSpPr/>
          <p:nvPr/>
        </p:nvSpPr>
        <p:spPr>
          <a:xfrm>
            <a:off x="1089911" y="5991678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 Diagonal Corner Rectangle 43"/>
          <p:cNvSpPr/>
          <p:nvPr/>
        </p:nvSpPr>
        <p:spPr>
          <a:xfrm>
            <a:off x="2167121" y="5991678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37" idx="2"/>
            <a:endCxn id="43" idx="5"/>
          </p:cNvCxnSpPr>
          <p:nvPr/>
        </p:nvCxnSpPr>
        <p:spPr>
          <a:xfrm flipH="1">
            <a:off x="1526783" y="5581542"/>
            <a:ext cx="384843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44" idx="3"/>
          </p:cNvCxnSpPr>
          <p:nvPr/>
        </p:nvCxnSpPr>
        <p:spPr>
          <a:xfrm>
            <a:off x="1911626" y="5581542"/>
            <a:ext cx="523301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948674" y="4873790"/>
            <a:ext cx="1828686" cy="171748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rved Down Arrow 63"/>
          <p:cNvSpPr/>
          <p:nvPr/>
        </p:nvSpPr>
        <p:spPr>
          <a:xfrm>
            <a:off x="2173276" y="2623283"/>
            <a:ext cx="1216152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Curved Down Arrow 64"/>
          <p:cNvSpPr/>
          <p:nvPr/>
        </p:nvSpPr>
        <p:spPr>
          <a:xfrm flipH="1">
            <a:off x="4536646" y="2623283"/>
            <a:ext cx="1201091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1866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A can be rotated left only if it has the right node.</a:t>
            </a:r>
          </a:p>
          <a:p>
            <a:pPr marL="457200" indent="-457200">
              <a:buAutoNum type="arabicPeriod"/>
            </a:pPr>
            <a:r>
              <a:rPr lang="en-US" dirty="0"/>
              <a:t>Connect B to where A is currently connected.</a:t>
            </a:r>
          </a:p>
          <a:p>
            <a:pPr marL="457200" indent="-457200">
              <a:buAutoNum type="arabicPeriod"/>
            </a:pPr>
            <a:r>
              <a:rPr lang="en-US" dirty="0"/>
              <a:t>Connect left-sub-node of B (node C)to the right of A.  Node C may be NULL.  Parent of C must be updated only when C is not NULL.</a:t>
            </a:r>
          </a:p>
          <a:p>
            <a:pPr marL="457200" indent="-457200">
              <a:buAutoNum type="arabicPeriod"/>
            </a:pPr>
            <a:r>
              <a:rPr lang="en-US" dirty="0"/>
              <a:t>Connect A to the left of B.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558455" y="4210270"/>
            <a:ext cx="2373501" cy="2401090"/>
            <a:chOff x="4367709" y="2623283"/>
            <a:chExt cx="4024929" cy="4071714"/>
          </a:xfrm>
        </p:grpSpPr>
        <p:sp>
          <p:nvSpPr>
            <p:cNvPr id="4" name="Oval 3"/>
            <p:cNvSpPr/>
            <p:nvPr/>
          </p:nvSpPr>
          <p:spPr>
            <a:xfrm>
              <a:off x="4855430" y="3354803"/>
              <a:ext cx="622586" cy="62258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7037434" y="4231714"/>
              <a:ext cx="476434" cy="4491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367709" y="4231714"/>
              <a:ext cx="445620" cy="44562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6332129" y="5053256"/>
              <a:ext cx="632012" cy="632012"/>
            </a:xfrm>
            <a:prstGeom prst="diamon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8" name="Regular Pentagon 7"/>
            <p:cNvSpPr/>
            <p:nvPr/>
          </p:nvSpPr>
          <p:spPr>
            <a:xfrm>
              <a:off x="7884338" y="5066702"/>
              <a:ext cx="508300" cy="484096"/>
            </a:xfrm>
            <a:prstGeom prst="pentag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4" idx="3"/>
              <a:endCxn id="6" idx="0"/>
            </p:cNvCxnSpPr>
            <p:nvPr/>
          </p:nvCxnSpPr>
          <p:spPr>
            <a:xfrm flipH="1">
              <a:off x="4590519" y="3886213"/>
              <a:ext cx="356087" cy="3455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4" idx="5"/>
              <a:endCxn id="5" idx="0"/>
            </p:cNvCxnSpPr>
            <p:nvPr/>
          </p:nvCxnSpPr>
          <p:spPr>
            <a:xfrm>
              <a:off x="5386840" y="3886213"/>
              <a:ext cx="1888811" cy="3455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2"/>
              <a:endCxn id="7" idx="0"/>
            </p:cNvCxnSpPr>
            <p:nvPr/>
          </p:nvCxnSpPr>
          <p:spPr>
            <a:xfrm flipH="1">
              <a:off x="6648135" y="4680878"/>
              <a:ext cx="627516" cy="3723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5" idx="2"/>
              <a:endCxn id="8" idx="0"/>
            </p:cNvCxnSpPr>
            <p:nvPr/>
          </p:nvCxnSpPr>
          <p:spPr>
            <a:xfrm>
              <a:off x="7275651" y="4680878"/>
              <a:ext cx="862837" cy="3858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Hexagon 12"/>
            <p:cNvSpPr/>
            <p:nvPr/>
          </p:nvSpPr>
          <p:spPr>
            <a:xfrm>
              <a:off x="5826420" y="6095404"/>
              <a:ext cx="547810" cy="443753"/>
            </a:xfrm>
            <a:prstGeom prst="hexag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 Diagonal Corner Rectangle 13"/>
            <p:cNvSpPr/>
            <p:nvPr/>
          </p:nvSpPr>
          <p:spPr>
            <a:xfrm>
              <a:off x="6903630" y="6095404"/>
              <a:ext cx="535611" cy="376518"/>
            </a:xfrm>
            <a:prstGeom prst="round2Diag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7" idx="2"/>
              <a:endCxn id="13" idx="5"/>
            </p:cNvCxnSpPr>
            <p:nvPr/>
          </p:nvCxnSpPr>
          <p:spPr>
            <a:xfrm flipH="1">
              <a:off x="6263292" y="5685268"/>
              <a:ext cx="384843" cy="410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14" idx="3"/>
            </p:cNvCxnSpPr>
            <p:nvPr/>
          </p:nvCxnSpPr>
          <p:spPr>
            <a:xfrm>
              <a:off x="6648135" y="5685268"/>
              <a:ext cx="523301" cy="410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85183" y="4977516"/>
              <a:ext cx="1828686" cy="171748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urved Down Arrow 17"/>
            <p:cNvSpPr/>
            <p:nvPr/>
          </p:nvSpPr>
          <p:spPr>
            <a:xfrm flipH="1">
              <a:off x="4536646" y="2623283"/>
              <a:ext cx="1201091" cy="731520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152197" y="4221012"/>
            <a:ext cx="2159897" cy="2468310"/>
            <a:chOff x="325426" y="2623283"/>
            <a:chExt cx="3472192" cy="3967988"/>
          </a:xfrm>
        </p:grpSpPr>
        <p:sp>
          <p:nvSpPr>
            <p:cNvPr id="20" name="Oval 19"/>
            <p:cNvSpPr/>
            <p:nvPr/>
          </p:nvSpPr>
          <p:spPr>
            <a:xfrm>
              <a:off x="813147" y="4142316"/>
              <a:ext cx="622586" cy="62258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72992" y="3216932"/>
              <a:ext cx="476434" cy="4491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25426" y="5019227"/>
              <a:ext cx="445620" cy="44562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595620" y="4949530"/>
              <a:ext cx="632012" cy="632012"/>
            </a:xfrm>
            <a:prstGeom prst="diamon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24" name="Regular Pentagon 23"/>
            <p:cNvSpPr/>
            <p:nvPr/>
          </p:nvSpPr>
          <p:spPr>
            <a:xfrm>
              <a:off x="3289318" y="4206734"/>
              <a:ext cx="508300" cy="484096"/>
            </a:xfrm>
            <a:prstGeom prst="pentag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>
              <a:stCxn id="20" idx="3"/>
              <a:endCxn id="22" idx="0"/>
            </p:cNvCxnSpPr>
            <p:nvPr/>
          </p:nvCxnSpPr>
          <p:spPr>
            <a:xfrm flipH="1">
              <a:off x="548236" y="4673726"/>
              <a:ext cx="356087" cy="3455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0" idx="7"/>
              <a:endCxn id="21" idx="2"/>
            </p:cNvCxnSpPr>
            <p:nvPr/>
          </p:nvCxnSpPr>
          <p:spPr>
            <a:xfrm flipV="1">
              <a:off x="1344557" y="3666096"/>
              <a:ext cx="1366652" cy="5673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0" idx="5"/>
              <a:endCxn id="23" idx="0"/>
            </p:cNvCxnSpPr>
            <p:nvPr/>
          </p:nvCxnSpPr>
          <p:spPr>
            <a:xfrm>
              <a:off x="1344557" y="4673726"/>
              <a:ext cx="567069" cy="2758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1" idx="2"/>
              <a:endCxn id="24" idx="0"/>
            </p:cNvCxnSpPr>
            <p:nvPr/>
          </p:nvCxnSpPr>
          <p:spPr>
            <a:xfrm>
              <a:off x="2711209" y="3666096"/>
              <a:ext cx="832259" cy="5406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Hexagon 28"/>
            <p:cNvSpPr/>
            <p:nvPr/>
          </p:nvSpPr>
          <p:spPr>
            <a:xfrm>
              <a:off x="1089911" y="5991678"/>
              <a:ext cx="547810" cy="443753"/>
            </a:xfrm>
            <a:prstGeom prst="hexag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 Diagonal Corner Rectangle 29"/>
            <p:cNvSpPr/>
            <p:nvPr/>
          </p:nvSpPr>
          <p:spPr>
            <a:xfrm>
              <a:off x="2167121" y="5991678"/>
              <a:ext cx="535611" cy="376518"/>
            </a:xfrm>
            <a:prstGeom prst="round2Diag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stCxn id="23" idx="2"/>
              <a:endCxn id="29" idx="5"/>
            </p:cNvCxnSpPr>
            <p:nvPr/>
          </p:nvCxnSpPr>
          <p:spPr>
            <a:xfrm flipH="1">
              <a:off x="1526783" y="5581542"/>
              <a:ext cx="384843" cy="410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endCxn id="30" idx="3"/>
            </p:cNvCxnSpPr>
            <p:nvPr/>
          </p:nvCxnSpPr>
          <p:spPr>
            <a:xfrm>
              <a:off x="1911626" y="5581542"/>
              <a:ext cx="523301" cy="410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948674" y="4873790"/>
              <a:ext cx="1828686" cy="171748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urved Down Arrow 33"/>
            <p:cNvSpPr/>
            <p:nvPr/>
          </p:nvSpPr>
          <p:spPr>
            <a:xfrm>
              <a:off x="2173276" y="2623283"/>
              <a:ext cx="1216152" cy="731520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6" name="Right Arrow 35"/>
          <p:cNvSpPr/>
          <p:nvPr/>
        </p:nvSpPr>
        <p:spPr>
          <a:xfrm>
            <a:off x="4198289" y="4955020"/>
            <a:ext cx="644055" cy="598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366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RotateLeft</a:t>
            </a:r>
            <a:r>
              <a:rPr lang="en-US" dirty="0"/>
              <a:t> functions in the </a:t>
            </a:r>
            <a:r>
              <a:rPr lang="en-US" dirty="0" err="1"/>
              <a:t>BinaryTree</a:t>
            </a:r>
            <a:r>
              <a:rPr lang="en-US" dirty="0"/>
              <a:t> class.</a:t>
            </a:r>
          </a:p>
          <a:p>
            <a:r>
              <a:rPr lang="en-US" dirty="0"/>
              <a:t>Left-Rotate the node when the user presses the L key.</a:t>
            </a:r>
          </a:p>
        </p:txBody>
      </p:sp>
    </p:spTree>
    <p:extLst>
      <p:ext uri="{BB962C8B-B14F-4D97-AF65-F5344CB8AC3E}">
        <p14:creationId xmlns:p14="http://schemas.microsoft.com/office/powerpoint/2010/main" val="24765300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150" y="215900"/>
            <a:ext cx="4240263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    bool </a:t>
            </a:r>
            <a:r>
              <a:rPr lang="en-US" sz="1050" dirty="0" err="1">
                <a:latin typeface="Consolas" panose="020B0609020204030204" pitchFamily="49" charset="0"/>
              </a:rPr>
              <a:t>RotateLeft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auto 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if(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!=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 &amp;&amp; 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!=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-&gt;right)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auto </a:t>
            </a:r>
            <a:r>
              <a:rPr lang="en-US" sz="1050" dirty="0" err="1">
                <a:latin typeface="Consolas" panose="020B0609020204030204" pitchFamily="49" charset="0"/>
              </a:rPr>
              <a:t>rightPtr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-&gt;right;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auto </a:t>
            </a:r>
            <a:r>
              <a:rPr lang="en-US" sz="1050" dirty="0" err="1">
                <a:latin typeface="Consolas" panose="020B0609020204030204" pitchFamily="49" charset="0"/>
              </a:rPr>
              <a:t>leftOfRight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-&gt;right-&gt;left;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        if(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==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-&gt;up)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root=</a:t>
            </a:r>
            <a:r>
              <a:rPr lang="en-US" sz="1050" dirty="0" err="1">
                <a:latin typeface="Consolas" panose="020B0609020204030204" pitchFamily="49" charset="0"/>
              </a:rPr>
              <a:t>rightPtr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</a:t>
            </a:r>
            <a:r>
              <a:rPr lang="en-US" sz="1050" dirty="0" err="1">
                <a:latin typeface="Consolas" panose="020B0609020204030204" pitchFamily="49" charset="0"/>
              </a:rPr>
              <a:t>rightPtr</a:t>
            </a:r>
            <a:r>
              <a:rPr lang="en-US" sz="1050" dirty="0">
                <a:latin typeface="Consolas" panose="020B0609020204030204" pitchFamily="49" charset="0"/>
              </a:rPr>
              <a:t>-&gt;up=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else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</a:t>
            </a:r>
            <a:r>
              <a:rPr lang="en-US" sz="1050" dirty="0" err="1">
                <a:latin typeface="Consolas" panose="020B0609020204030204" pitchFamily="49" charset="0"/>
              </a:rPr>
              <a:t>rightPtr</a:t>
            </a:r>
            <a:r>
              <a:rPr lang="en-US" sz="1050" dirty="0">
                <a:latin typeface="Consolas" panose="020B0609020204030204" pitchFamily="49" charset="0"/>
              </a:rPr>
              <a:t>-&gt;up=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-&gt;up;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if(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-&gt;up-&gt;left==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-&gt;up-&gt;left=</a:t>
            </a:r>
            <a:r>
              <a:rPr lang="en-US" sz="1050" dirty="0" err="1">
                <a:latin typeface="Consolas" panose="020B0609020204030204" pitchFamily="49" charset="0"/>
              </a:rPr>
              <a:t>rightPtr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else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-&gt;up-&gt;right=</a:t>
            </a:r>
            <a:r>
              <a:rPr lang="en-US" sz="1050" dirty="0" err="1">
                <a:latin typeface="Consolas" panose="020B0609020204030204" pitchFamily="49" charset="0"/>
              </a:rPr>
              <a:t>rightPtr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}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        </a:t>
            </a:r>
            <a:r>
              <a:rPr lang="en-US" sz="1050" dirty="0" err="1">
                <a:latin typeface="Consolas" panose="020B0609020204030204" pitchFamily="49" charset="0"/>
              </a:rPr>
              <a:t>rightPtr</a:t>
            </a:r>
            <a:r>
              <a:rPr lang="en-US" sz="1050" dirty="0">
                <a:latin typeface="Consolas" panose="020B0609020204030204" pitchFamily="49" charset="0"/>
              </a:rPr>
              <a:t>-&gt;left=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-&gt;up=</a:t>
            </a:r>
            <a:r>
              <a:rPr lang="en-US" sz="1050" dirty="0" err="1">
                <a:latin typeface="Consolas" panose="020B0609020204030204" pitchFamily="49" charset="0"/>
              </a:rPr>
              <a:t>rightPtr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        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-&gt;right=</a:t>
            </a:r>
            <a:r>
              <a:rPr lang="en-US" sz="1050" dirty="0" err="1">
                <a:latin typeface="Consolas" panose="020B0609020204030204" pitchFamily="49" charset="0"/>
              </a:rPr>
              <a:t>leftOfRight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if(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!=</a:t>
            </a:r>
            <a:r>
              <a:rPr lang="en-US" sz="1050" dirty="0" err="1">
                <a:latin typeface="Consolas" panose="020B0609020204030204" pitchFamily="49" charset="0"/>
              </a:rPr>
              <a:t>leftOfRight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</a:t>
            </a:r>
            <a:r>
              <a:rPr lang="en-US" sz="1050" dirty="0" err="1">
                <a:latin typeface="Consolas" panose="020B0609020204030204" pitchFamily="49" charset="0"/>
              </a:rPr>
              <a:t>leftOfRight</a:t>
            </a:r>
            <a:r>
              <a:rPr lang="en-US" sz="1050" dirty="0">
                <a:latin typeface="Consolas" panose="020B0609020204030204" pitchFamily="49" charset="0"/>
              </a:rPr>
              <a:t>-&gt;up=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}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        return true;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return false;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  <a:p>
            <a:endParaRPr lang="en-US" sz="10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69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tree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possible implementation with a dummy root node.</a:t>
            </a:r>
          </a:p>
          <a:p>
            <a:r>
              <a:rPr lang="en-US" altLang="en-US" dirty="0"/>
              <a:t>Makes implementation easier but wastes one node.</a:t>
            </a:r>
          </a:p>
        </p:txBody>
      </p:sp>
      <p:sp>
        <p:nvSpPr>
          <p:cNvPr id="41988" name="Oval 3"/>
          <p:cNvSpPr>
            <a:spLocks noChangeArrowheads="1"/>
          </p:cNvSpPr>
          <p:nvPr/>
        </p:nvSpPr>
        <p:spPr bwMode="auto">
          <a:xfrm>
            <a:off x="3505200" y="32766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33162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cxnSp>
        <p:nvCxnSpPr>
          <p:cNvPr id="41990" name="Straight Arrow Connector 5"/>
          <p:cNvCxnSpPr>
            <a:cxnSpLocks noChangeShapeType="1"/>
          </p:cNvCxnSpPr>
          <p:nvPr/>
        </p:nvCxnSpPr>
        <p:spPr bwMode="auto">
          <a:xfrm flipH="1" flipV="1">
            <a:off x="3214984" y="3105489"/>
            <a:ext cx="784722" cy="3942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1" name="Straight Arrow Connector 6"/>
          <p:cNvCxnSpPr>
            <a:cxnSpLocks noChangeShapeType="1"/>
          </p:cNvCxnSpPr>
          <p:nvPr/>
        </p:nvCxnSpPr>
        <p:spPr bwMode="auto">
          <a:xfrm rot="10800000" flipV="1">
            <a:off x="2362200" y="3886200"/>
            <a:ext cx="17526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2" name="Straight Arrow Connector 7"/>
          <p:cNvCxnSpPr>
            <a:cxnSpLocks noChangeShapeType="1"/>
          </p:cNvCxnSpPr>
          <p:nvPr/>
        </p:nvCxnSpPr>
        <p:spPr bwMode="auto">
          <a:xfrm>
            <a:off x="4724400" y="3886200"/>
            <a:ext cx="16002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952131" y="3508374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41994" name="Oval 9"/>
          <p:cNvSpPr>
            <a:spLocks noChangeArrowheads="1"/>
          </p:cNvSpPr>
          <p:nvPr/>
        </p:nvSpPr>
        <p:spPr bwMode="auto">
          <a:xfrm>
            <a:off x="1447800" y="41910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0200" y="42306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41996" name="Oval 11"/>
          <p:cNvSpPr>
            <a:spLocks noChangeArrowheads="1"/>
          </p:cNvSpPr>
          <p:nvPr/>
        </p:nvSpPr>
        <p:spPr bwMode="auto">
          <a:xfrm>
            <a:off x="5410200" y="4267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62600" y="4306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41998" name="Oval 13"/>
          <p:cNvSpPr>
            <a:spLocks noChangeArrowheads="1"/>
          </p:cNvSpPr>
          <p:nvPr/>
        </p:nvSpPr>
        <p:spPr bwMode="auto">
          <a:xfrm>
            <a:off x="3810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4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42000" name="Oval 15"/>
          <p:cNvSpPr>
            <a:spLocks noChangeArrowheads="1"/>
          </p:cNvSpPr>
          <p:nvPr/>
        </p:nvSpPr>
        <p:spPr bwMode="auto">
          <a:xfrm>
            <a:off x="25908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432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42002" name="Oval 17"/>
          <p:cNvSpPr>
            <a:spLocks noChangeArrowheads="1"/>
          </p:cNvSpPr>
          <p:nvPr/>
        </p:nvSpPr>
        <p:spPr bwMode="auto">
          <a:xfrm>
            <a:off x="47244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768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42004" name="Oval 19"/>
          <p:cNvSpPr>
            <a:spLocks noChangeArrowheads="1"/>
          </p:cNvSpPr>
          <p:nvPr/>
        </p:nvSpPr>
        <p:spPr bwMode="auto">
          <a:xfrm>
            <a:off x="69342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866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cxnSp>
        <p:nvCxnSpPr>
          <p:cNvPr id="42006" name="Straight Arrow Connector 21"/>
          <p:cNvCxnSpPr>
            <a:cxnSpLocks noChangeShapeType="1"/>
          </p:cNvCxnSpPr>
          <p:nvPr/>
        </p:nvCxnSpPr>
        <p:spPr bwMode="auto">
          <a:xfrm flipV="1">
            <a:off x="2514600" y="4038600"/>
            <a:ext cx="1524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7" name="Straight Arrow Connector 22"/>
          <p:cNvCxnSpPr>
            <a:cxnSpLocks noChangeShapeType="1"/>
          </p:cNvCxnSpPr>
          <p:nvPr/>
        </p:nvCxnSpPr>
        <p:spPr bwMode="auto">
          <a:xfrm rot="10800000">
            <a:off x="4724400" y="4038600"/>
            <a:ext cx="12192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8" name="Straight Arrow Connector 23"/>
          <p:cNvCxnSpPr>
            <a:cxnSpLocks noChangeShapeType="1"/>
            <a:endCxn id="41998" idx="0"/>
          </p:cNvCxnSpPr>
          <p:nvPr/>
        </p:nvCxnSpPr>
        <p:spPr bwMode="auto">
          <a:xfrm rot="10800000" flipV="1">
            <a:off x="1295400" y="4800600"/>
            <a:ext cx="6858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9" name="Straight Arrow Connector 24"/>
          <p:cNvCxnSpPr>
            <a:cxnSpLocks noChangeShapeType="1"/>
            <a:endCxn id="17" idx="0"/>
          </p:cNvCxnSpPr>
          <p:nvPr/>
        </p:nvCxnSpPr>
        <p:spPr bwMode="auto">
          <a:xfrm>
            <a:off x="2743200" y="4800600"/>
            <a:ext cx="762000" cy="6492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0" name="Straight Arrow Connector 25"/>
          <p:cNvCxnSpPr>
            <a:cxnSpLocks noChangeShapeType="1"/>
          </p:cNvCxnSpPr>
          <p:nvPr/>
        </p:nvCxnSpPr>
        <p:spPr bwMode="auto">
          <a:xfrm rot="5400000" flipH="1" flipV="1">
            <a:off x="1485900" y="5143500"/>
            <a:ext cx="6858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1" name="Straight Arrow Connector 26"/>
          <p:cNvCxnSpPr>
            <a:cxnSpLocks noChangeShapeType="1"/>
          </p:cNvCxnSpPr>
          <p:nvPr/>
        </p:nvCxnSpPr>
        <p:spPr bwMode="auto">
          <a:xfrm rot="16200000" flipV="1">
            <a:off x="2590800" y="5029200"/>
            <a:ext cx="68580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2" name="Straight Arrow Connector 27"/>
          <p:cNvCxnSpPr>
            <a:cxnSpLocks noChangeShapeType="1"/>
          </p:cNvCxnSpPr>
          <p:nvPr/>
        </p:nvCxnSpPr>
        <p:spPr bwMode="auto">
          <a:xfrm rot="10800000" flipV="1">
            <a:off x="5334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3" name="Straight Arrow Connector 28"/>
          <p:cNvCxnSpPr>
            <a:cxnSpLocks noChangeShapeType="1"/>
          </p:cNvCxnSpPr>
          <p:nvPr/>
        </p:nvCxnSpPr>
        <p:spPr bwMode="auto">
          <a:xfrm rot="16200000" flipH="1">
            <a:off x="15621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4" name="Straight Arrow Connector 29"/>
          <p:cNvCxnSpPr>
            <a:cxnSpLocks noChangeShapeType="1"/>
            <a:endCxn id="42002" idx="0"/>
          </p:cNvCxnSpPr>
          <p:nvPr/>
        </p:nvCxnSpPr>
        <p:spPr bwMode="auto">
          <a:xfrm rot="5400000">
            <a:off x="5524500" y="4991100"/>
            <a:ext cx="5334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5" name="Straight Arrow Connector 30"/>
          <p:cNvCxnSpPr>
            <a:cxnSpLocks noChangeShapeType="1"/>
            <a:endCxn id="42004" idx="0"/>
          </p:cNvCxnSpPr>
          <p:nvPr/>
        </p:nvCxnSpPr>
        <p:spPr bwMode="auto">
          <a:xfrm>
            <a:off x="6705600" y="4876800"/>
            <a:ext cx="114300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6" name="Straight Arrow Connector 31"/>
          <p:cNvCxnSpPr>
            <a:cxnSpLocks noChangeShapeType="1"/>
          </p:cNvCxnSpPr>
          <p:nvPr/>
        </p:nvCxnSpPr>
        <p:spPr bwMode="auto">
          <a:xfrm rot="5400000" flipH="1" flipV="1">
            <a:off x="5753100" y="5219700"/>
            <a:ext cx="5334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7" name="Straight Arrow Connector 32"/>
          <p:cNvCxnSpPr>
            <a:cxnSpLocks noChangeShapeType="1"/>
          </p:cNvCxnSpPr>
          <p:nvPr/>
        </p:nvCxnSpPr>
        <p:spPr bwMode="auto">
          <a:xfrm rot="10800000">
            <a:off x="6705600" y="5029200"/>
            <a:ext cx="7620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2286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4478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2020" name="Straight Arrow Connector 35"/>
          <p:cNvCxnSpPr>
            <a:cxnSpLocks noChangeShapeType="1"/>
          </p:cNvCxnSpPr>
          <p:nvPr/>
        </p:nvCxnSpPr>
        <p:spPr bwMode="auto">
          <a:xfrm rot="10800000" flipV="1">
            <a:off x="28194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21" name="Straight Arrow Connector 36"/>
          <p:cNvCxnSpPr>
            <a:cxnSpLocks noChangeShapeType="1"/>
          </p:cNvCxnSpPr>
          <p:nvPr/>
        </p:nvCxnSpPr>
        <p:spPr bwMode="auto">
          <a:xfrm rot="16200000" flipH="1">
            <a:off x="38481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25146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338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2024" name="Straight Arrow Connector 39"/>
          <p:cNvCxnSpPr>
            <a:cxnSpLocks noChangeShapeType="1"/>
          </p:cNvCxnSpPr>
          <p:nvPr/>
        </p:nvCxnSpPr>
        <p:spPr bwMode="auto">
          <a:xfrm rot="10800000" flipV="1">
            <a:off x="49530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25" name="Straight Arrow Connector 40"/>
          <p:cNvCxnSpPr>
            <a:cxnSpLocks noChangeShapeType="1"/>
          </p:cNvCxnSpPr>
          <p:nvPr/>
        </p:nvCxnSpPr>
        <p:spPr bwMode="auto">
          <a:xfrm rot="16200000" flipH="1">
            <a:off x="59817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46482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674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2028" name="Straight Arrow Connector 43"/>
          <p:cNvCxnSpPr>
            <a:cxnSpLocks noChangeShapeType="1"/>
          </p:cNvCxnSpPr>
          <p:nvPr/>
        </p:nvCxnSpPr>
        <p:spPr bwMode="auto">
          <a:xfrm rot="10800000" flipV="1">
            <a:off x="71628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29" name="Straight Arrow Connector 44"/>
          <p:cNvCxnSpPr>
            <a:cxnSpLocks noChangeShapeType="1"/>
          </p:cNvCxnSpPr>
          <p:nvPr/>
        </p:nvCxnSpPr>
        <p:spPr bwMode="auto">
          <a:xfrm rot="16200000" flipH="1">
            <a:off x="81915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TextBox 45"/>
          <p:cNvSpPr txBox="1"/>
          <p:nvPr/>
        </p:nvSpPr>
        <p:spPr>
          <a:xfrm>
            <a:off x="68580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0772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2032" name="Straight Arrow Connector 49"/>
          <p:cNvCxnSpPr>
            <a:cxnSpLocks noChangeShapeType="1"/>
          </p:cNvCxnSpPr>
          <p:nvPr/>
        </p:nvCxnSpPr>
        <p:spPr bwMode="auto">
          <a:xfrm>
            <a:off x="3429000" y="3066256"/>
            <a:ext cx="533400" cy="28654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TextBox 51"/>
          <p:cNvSpPr txBox="1"/>
          <p:nvPr/>
        </p:nvSpPr>
        <p:spPr>
          <a:xfrm>
            <a:off x="1614120" y="2126456"/>
            <a:ext cx="153118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Dummy Root</a:t>
            </a:r>
          </a:p>
        </p:txBody>
      </p:sp>
      <p:sp>
        <p:nvSpPr>
          <p:cNvPr id="53" name="Oval 3">
            <a:extLst>
              <a:ext uri="{FF2B5EF4-FFF2-40B4-BE49-F238E27FC236}">
                <a16:creationId xmlns:a16="http://schemas.microsoft.com/office/drawing/2014/main" id="{A3C95000-5A40-4ECB-AA75-DA36FCE10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269" y="2502693"/>
            <a:ext cx="1828800" cy="762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C71D449-5902-4B15-A7C3-6AF14422F225}"/>
              </a:ext>
            </a:extLst>
          </p:cNvPr>
          <p:cNvSpPr txBox="1"/>
          <p:nvPr/>
        </p:nvSpPr>
        <p:spPr>
          <a:xfrm>
            <a:off x="1861669" y="2542381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14758DA-6B1A-4DAE-ABF1-28BFAE42AACE}"/>
              </a:ext>
            </a:extLst>
          </p:cNvPr>
          <p:cNvCxnSpPr>
            <a:endCxn id="9" idx="0"/>
          </p:cNvCxnSpPr>
          <p:nvPr/>
        </p:nvCxnSpPr>
        <p:spPr>
          <a:xfrm flipH="1">
            <a:off x="1409331" y="3135312"/>
            <a:ext cx="723901" cy="373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2413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 6-1: Re-balancing a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Write your own </a:t>
            </a:r>
            <a:r>
              <a:rPr lang="en-US" dirty="0" err="1"/>
              <a:t>RotateRight</a:t>
            </a:r>
            <a:r>
              <a:rPr lang="en-US" dirty="0"/>
              <a:t> function. It is symmetric with </a:t>
            </a:r>
            <a:r>
              <a:rPr lang="en-US" dirty="0" err="1"/>
              <a:t>RotateLeft</a:t>
            </a:r>
            <a:r>
              <a:rPr lang="en-US" dirty="0"/>
              <a:t>.  Should be easy.</a:t>
            </a:r>
          </a:p>
          <a:p>
            <a:pPr marL="457200" indent="-457200">
              <a:buAutoNum type="arabicPeriod"/>
            </a:pPr>
            <a:r>
              <a:rPr lang="en-US" dirty="0"/>
              <a:t>Implement a tree-rebalancing function.  Tree re-balancing can be done with three functions.</a:t>
            </a:r>
          </a:p>
          <a:p>
            <a:pPr marL="857250" lvl="1" indent="-457200"/>
            <a:r>
              <a:rPr lang="en-US" dirty="0"/>
              <a:t>void </a:t>
            </a:r>
            <a:r>
              <a:rPr lang="en-US" dirty="0" err="1"/>
              <a:t>TreeToVine</a:t>
            </a:r>
            <a:r>
              <a:rPr lang="en-US" dirty="0"/>
              <a:t>(void);</a:t>
            </a:r>
          </a:p>
          <a:p>
            <a:pPr marL="857250" lvl="1" indent="-457200"/>
            <a:r>
              <a:rPr lang="en-US" dirty="0"/>
              <a:t>void Compress(</a:t>
            </a:r>
            <a:r>
              <a:rPr lang="en-US" dirty="0" err="1"/>
              <a:t>int</a:t>
            </a:r>
            <a:r>
              <a:rPr lang="en-US" dirty="0"/>
              <a:t> n);</a:t>
            </a:r>
          </a:p>
          <a:p>
            <a:pPr marL="857250" lvl="1" indent="-457200"/>
            <a:r>
              <a:rPr lang="en-US" dirty="0"/>
              <a:t>void </a:t>
            </a:r>
            <a:r>
              <a:rPr lang="en-US" dirty="0" err="1"/>
              <a:t>VineToTree</a:t>
            </a:r>
            <a:r>
              <a:rPr lang="en-US" dirty="0"/>
              <a:t>(void);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algorithm is based on:</a:t>
            </a:r>
          </a:p>
          <a:p>
            <a:pPr marL="0" indent="0">
              <a:buNone/>
            </a:pPr>
            <a:r>
              <a:rPr lang="en-US" dirty="0"/>
              <a:t>Quentin F. Stout and Bette L. Warren, “T</a:t>
            </a:r>
            <a:r>
              <a:rPr lang="en-US" i="1" dirty="0"/>
              <a:t>ree Rebalancing in Optimal Time and Space</a:t>
            </a:r>
            <a:r>
              <a:rPr lang="en-US" dirty="0"/>
              <a:t>,” Communications of the ACM, September 1986, Volume 29, Number 9, pp. 902-908</a:t>
            </a: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http://web.eecs.umich.edu/~qstout/pap/CACM86.pdf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hlinkClick r:id="rId3"/>
              </a:rPr>
              <a:t>https://en.wikipedia.org/wiki/Day%E2%80%93Stout%E2%80%93Warren_algorithm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74193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to Vine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a </a:t>
            </a:r>
            <a:r>
              <a:rPr lang="en-US" dirty="0" err="1"/>
              <a:t>sequene</a:t>
            </a:r>
            <a:r>
              <a:rPr lang="en-US" dirty="0"/>
              <a:t> </a:t>
            </a:r>
            <a:r>
              <a:rPr lang="en-US"/>
              <a:t>of right </a:t>
            </a:r>
            <a:r>
              <a:rPr lang="en-US" dirty="0"/>
              <a:t>rotation staring from the root node, until the tree becomes a linear </a:t>
            </a:r>
          </a:p>
        </p:txBody>
      </p:sp>
      <p:sp>
        <p:nvSpPr>
          <p:cNvPr id="4" name="Oval 3"/>
          <p:cNvSpPr/>
          <p:nvPr/>
        </p:nvSpPr>
        <p:spPr>
          <a:xfrm>
            <a:off x="813147" y="4142316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72992" y="3216932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25426" y="5019227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1595620" y="4949530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>
            <a:off x="3289318" y="4206734"/>
            <a:ext cx="508300" cy="484096"/>
          </a:xfrm>
          <a:prstGeom prst="pent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4" idx="3"/>
            <a:endCxn id="6" idx="0"/>
          </p:cNvCxnSpPr>
          <p:nvPr/>
        </p:nvCxnSpPr>
        <p:spPr>
          <a:xfrm flipH="1">
            <a:off x="548236" y="4673726"/>
            <a:ext cx="356087" cy="345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7"/>
            <a:endCxn id="5" idx="2"/>
          </p:cNvCxnSpPr>
          <p:nvPr/>
        </p:nvCxnSpPr>
        <p:spPr>
          <a:xfrm flipV="1">
            <a:off x="1344557" y="3666096"/>
            <a:ext cx="1366652" cy="567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5"/>
            <a:endCxn id="7" idx="0"/>
          </p:cNvCxnSpPr>
          <p:nvPr/>
        </p:nvCxnSpPr>
        <p:spPr>
          <a:xfrm>
            <a:off x="1344557" y="4673726"/>
            <a:ext cx="567069" cy="2758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2"/>
            <a:endCxn id="8" idx="0"/>
          </p:cNvCxnSpPr>
          <p:nvPr/>
        </p:nvCxnSpPr>
        <p:spPr>
          <a:xfrm>
            <a:off x="2711209" y="3666096"/>
            <a:ext cx="832259" cy="540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exagon 12"/>
          <p:cNvSpPr/>
          <p:nvPr/>
        </p:nvSpPr>
        <p:spPr>
          <a:xfrm>
            <a:off x="1089911" y="5991678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Diagonal Corner Rectangle 13"/>
          <p:cNvSpPr/>
          <p:nvPr/>
        </p:nvSpPr>
        <p:spPr>
          <a:xfrm>
            <a:off x="2167121" y="5991678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2"/>
            <a:endCxn id="13" idx="5"/>
          </p:cNvCxnSpPr>
          <p:nvPr/>
        </p:nvCxnSpPr>
        <p:spPr>
          <a:xfrm flipH="1">
            <a:off x="1526783" y="5581542"/>
            <a:ext cx="384843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4" idx="3"/>
          </p:cNvCxnSpPr>
          <p:nvPr/>
        </p:nvCxnSpPr>
        <p:spPr>
          <a:xfrm>
            <a:off x="1911626" y="5581542"/>
            <a:ext cx="523301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4307080" y="4949530"/>
            <a:ext cx="444382" cy="40868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5078670" y="2805367"/>
            <a:ext cx="3672223" cy="3630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472798" y="3097181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902658" y="5631488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851305" y="2582007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iamond 21"/>
          <p:cNvSpPr/>
          <p:nvPr/>
        </p:nvSpPr>
        <p:spPr>
          <a:xfrm>
            <a:off x="6611588" y="4323576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gular Pentagon 22"/>
          <p:cNvSpPr/>
          <p:nvPr/>
        </p:nvSpPr>
        <p:spPr>
          <a:xfrm>
            <a:off x="8432650" y="6193383"/>
            <a:ext cx="508300" cy="484096"/>
          </a:xfrm>
          <a:prstGeom prst="pent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>
            <a:off x="6095384" y="3781420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 Diagonal Corner Rectangle 24"/>
          <p:cNvSpPr/>
          <p:nvPr/>
        </p:nvSpPr>
        <p:spPr>
          <a:xfrm>
            <a:off x="7287150" y="5088581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221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an input parameter N.  Vine node </a:t>
            </a:r>
            <a:r>
              <a:rPr lang="en-US" i="1" dirty="0" err="1"/>
              <a:t>i</a:t>
            </a:r>
            <a:r>
              <a:rPr lang="en-US" dirty="0"/>
              <a:t> (zero-based) is the 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node connected from the rood by right pointer.</a:t>
            </a:r>
          </a:p>
          <a:p>
            <a:r>
              <a:rPr lang="en-US" dirty="0"/>
              <a:t>Apply left rotation to </a:t>
            </a:r>
            <a:r>
              <a:rPr lang="en-US" i="1" dirty="0" err="1"/>
              <a:t>i</a:t>
            </a:r>
            <a:r>
              <a:rPr lang="en-US" dirty="0"/>
              <a:t>=0, </a:t>
            </a:r>
            <a:r>
              <a:rPr lang="en-US" i="1" dirty="0" err="1"/>
              <a:t>i</a:t>
            </a:r>
            <a:r>
              <a:rPr lang="en-US" dirty="0"/>
              <a:t>=2,…,</a:t>
            </a:r>
            <a:r>
              <a:rPr lang="en-US" i="1" dirty="0" err="1"/>
              <a:t>i</a:t>
            </a:r>
            <a:r>
              <a:rPr lang="en-US" dirty="0"/>
              <a:t>=2*(N-1).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61755" y="2702818"/>
            <a:ext cx="3672223" cy="3630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855883" y="2994632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85743" y="5528939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4390" y="2479458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1994673" y="4221027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gular Pentagon 8"/>
          <p:cNvSpPr/>
          <p:nvPr/>
        </p:nvSpPr>
        <p:spPr>
          <a:xfrm>
            <a:off x="3815735" y="6090834"/>
            <a:ext cx="508300" cy="484096"/>
          </a:xfrm>
          <a:prstGeom prst="pent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>
            <a:off x="1478469" y="3678871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Diagonal Corner Rectangle 10"/>
          <p:cNvSpPr/>
          <p:nvPr/>
        </p:nvSpPr>
        <p:spPr>
          <a:xfrm>
            <a:off x="2670235" y="4986032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25973" y="251362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r>
              <a:rPr lang="en-US" dirty="0"/>
              <a:t>=0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01983" y="2992403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r>
              <a:rPr lang="en-US" dirty="0"/>
              <a:t>=1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63782" y="357105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r>
              <a:rPr lang="en-US" dirty="0"/>
              <a:t>=2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58251" y="4112633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r>
              <a:rPr lang="en-US" dirty="0"/>
              <a:t>=3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77863" y="471615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r>
              <a:rPr lang="en-US" dirty="0"/>
              <a:t>=4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62177" y="522895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r>
              <a:rPr lang="en-US" dirty="0"/>
              <a:t>=5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24035" y="586019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r>
              <a:rPr lang="en-US" dirty="0"/>
              <a:t>=6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4133978" y="4007978"/>
            <a:ext cx="506388" cy="47398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805355" y="3100366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238183" y="4748891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450673" y="3960802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amond 23"/>
          <p:cNvSpPr/>
          <p:nvPr/>
        </p:nvSpPr>
        <p:spPr>
          <a:xfrm>
            <a:off x="6379193" y="3895728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gular Pentagon 24"/>
          <p:cNvSpPr/>
          <p:nvPr/>
        </p:nvSpPr>
        <p:spPr>
          <a:xfrm>
            <a:off x="7725899" y="5483658"/>
            <a:ext cx="508300" cy="484096"/>
          </a:xfrm>
          <a:prstGeom prst="pent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/>
        </p:nvSpPr>
        <p:spPr>
          <a:xfrm>
            <a:off x="5835086" y="4615466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 Diagonal Corner Rectangle 26"/>
          <p:cNvSpPr/>
          <p:nvPr/>
        </p:nvSpPr>
        <p:spPr>
          <a:xfrm>
            <a:off x="6769181" y="5565262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21" idx="3"/>
            <a:endCxn id="23" idx="0"/>
          </p:cNvCxnSpPr>
          <p:nvPr/>
        </p:nvCxnSpPr>
        <p:spPr>
          <a:xfrm flipH="1">
            <a:off x="5673483" y="3631776"/>
            <a:ext cx="223048" cy="329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1" idx="5"/>
            <a:endCxn id="24" idx="0"/>
          </p:cNvCxnSpPr>
          <p:nvPr/>
        </p:nvCxnSpPr>
        <p:spPr>
          <a:xfrm>
            <a:off x="6336765" y="3631776"/>
            <a:ext cx="358434" cy="263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4" idx="1"/>
            <a:endCxn id="26" idx="5"/>
          </p:cNvCxnSpPr>
          <p:nvPr/>
        </p:nvCxnSpPr>
        <p:spPr>
          <a:xfrm flipH="1">
            <a:off x="6271958" y="4211734"/>
            <a:ext cx="107235" cy="403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4" idx="3"/>
            <a:endCxn id="22" idx="0"/>
          </p:cNvCxnSpPr>
          <p:nvPr/>
        </p:nvCxnSpPr>
        <p:spPr>
          <a:xfrm>
            <a:off x="7011205" y="4211734"/>
            <a:ext cx="465195" cy="537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2" idx="2"/>
            <a:endCxn id="27" idx="3"/>
          </p:cNvCxnSpPr>
          <p:nvPr/>
        </p:nvCxnSpPr>
        <p:spPr>
          <a:xfrm flipH="1">
            <a:off x="7036987" y="5198055"/>
            <a:ext cx="439413" cy="3672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2" idx="2"/>
            <a:endCxn id="25" idx="0"/>
          </p:cNvCxnSpPr>
          <p:nvPr/>
        </p:nvCxnSpPr>
        <p:spPr>
          <a:xfrm>
            <a:off x="7476400" y="5198055"/>
            <a:ext cx="503649" cy="2856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16017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Vine to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a sequence of compression to convert a vine to a balanced tree.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err="1"/>
              <a:t>sz</a:t>
            </a:r>
            <a:r>
              <a:rPr lang="en-US" sz="1800" dirty="0"/>
              <a:t>=(node count)</a:t>
            </a:r>
          </a:p>
          <a:p>
            <a:pPr marL="0" indent="0">
              <a:buNone/>
            </a:pPr>
            <a:r>
              <a:rPr lang="en-US" sz="1800" dirty="0" err="1"/>
              <a:t>lc</a:t>
            </a:r>
            <a:r>
              <a:rPr lang="en-US" sz="1800" dirty="0"/>
              <a:t>=sz+1-2</a:t>
            </a:r>
            <a:r>
              <a:rPr lang="en-US" sz="1800" baseline="30000" dirty="0"/>
              <a:t>int(log2(sz+1))</a:t>
            </a:r>
          </a:p>
          <a:p>
            <a:pPr marL="0" indent="0">
              <a:buNone/>
            </a:pPr>
            <a:r>
              <a:rPr lang="en-US" sz="1800" dirty="0"/>
              <a:t>Compress(</a:t>
            </a:r>
            <a:r>
              <a:rPr lang="en-US" sz="1800" dirty="0" err="1"/>
              <a:t>lc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 err="1"/>
              <a:t>sz</a:t>
            </a:r>
            <a:r>
              <a:rPr lang="en-US" sz="1800" dirty="0"/>
              <a:t>=</a:t>
            </a:r>
            <a:r>
              <a:rPr lang="en-US" sz="1800" dirty="0" err="1"/>
              <a:t>sz-lc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while(1&lt;</a:t>
            </a:r>
            <a:r>
              <a:rPr lang="en-US" sz="1800" dirty="0" err="1"/>
              <a:t>sz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Compress(</a:t>
            </a:r>
            <a:r>
              <a:rPr lang="en-US" sz="1800" dirty="0" err="1"/>
              <a:t>sz</a:t>
            </a:r>
            <a:r>
              <a:rPr lang="en-US" sz="1800" dirty="0"/>
              <a:t>/2)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sz</a:t>
            </a:r>
            <a:r>
              <a:rPr lang="en-US" sz="1800" dirty="0"/>
              <a:t>/=2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23831667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compression will make some leaves on the left of the vine nodes.  These left nodes will become the deepest nodes in the end.</a:t>
            </a:r>
            <a:endParaRPr lang="en-US" baseline="300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666572" y="2409914"/>
            <a:ext cx="3743058" cy="38686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57200" y="223045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70546" y="2553670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83892" y="287688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97238" y="3200106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710584" y="3523324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023930" y="384654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337276" y="4169760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650622" y="449297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963968" y="4816196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277314" y="5139414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590660" y="546263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04006" y="5785850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217350" y="610907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3661874" y="3649054"/>
            <a:ext cx="555476" cy="5207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5566873" y="2820110"/>
            <a:ext cx="2858573" cy="2926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979784" y="4261945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293130" y="4585163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606476" y="4908381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919822" y="5231599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233166" y="5554821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5315484" y="2938230"/>
            <a:ext cx="326521" cy="323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5732805" y="3347373"/>
            <a:ext cx="326521" cy="323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6163483" y="3728422"/>
            <a:ext cx="326521" cy="323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6531664" y="4153133"/>
            <a:ext cx="326521" cy="323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104689" y="3097556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453642" y="2745950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540525" y="349129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855294" y="3112826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929359" y="3890031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256946" y="353614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310365" y="431474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666438" y="3938727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7193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 the subsequent left rotations will make the tree perfectly balanced with deepest nodes on the left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439254" y="2811564"/>
            <a:ext cx="2449082" cy="25722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93837" y="5172444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810901" y="2818884"/>
            <a:ext cx="652100" cy="633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1112643" y="3226505"/>
            <a:ext cx="327240" cy="3555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1862371" y="4030408"/>
            <a:ext cx="372743" cy="349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564734" y="3579888"/>
            <a:ext cx="697092" cy="739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48978" y="3385831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97931" y="3034225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231129" y="340230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260149" y="2619284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321048" y="4192017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648635" y="383812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012185" y="423216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033195" y="3412915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2771149" y="4526004"/>
            <a:ext cx="326521" cy="323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257210" y="5027643"/>
            <a:ext cx="326521" cy="323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553570" y="4664541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09554" y="4319861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56336" y="5172444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380493" y="484922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3440896" y="3578111"/>
            <a:ext cx="445221" cy="51959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5583637" y="2880581"/>
            <a:ext cx="1275312" cy="475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634195" y="3388222"/>
            <a:ext cx="962101" cy="1025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5635415" y="3444368"/>
            <a:ext cx="595949" cy="601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6274762" y="4095871"/>
            <a:ext cx="372743" cy="349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7170770" y="3440461"/>
            <a:ext cx="902323" cy="1037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475987" y="4221584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393583" y="3219134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424576" y="4297631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 flipH="1" flipV="1">
            <a:off x="7621931" y="4055772"/>
            <a:ext cx="340233" cy="476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8052253" y="3411414"/>
            <a:ext cx="626817" cy="747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007396" y="432929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392962" y="382305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756806" y="4371133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/>
          <p:nvPr/>
        </p:nvCxnSpPr>
        <p:spPr>
          <a:xfrm>
            <a:off x="6866054" y="2900920"/>
            <a:ext cx="1229879" cy="521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647505" y="2688301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880813" y="319594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5007836" y="4095871"/>
            <a:ext cx="299102" cy="284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5919458" y="4095871"/>
            <a:ext cx="325916" cy="355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824940" y="386997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158138" y="4238061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733439" y="4257480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61026" y="3903591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377480" y="3837024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8686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 6-2: AVL-Tree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AVL Tree is a kind of self-balancing binary tree.</a:t>
            </a:r>
          </a:p>
          <a:p>
            <a:r>
              <a:rPr lang="en-US" dirty="0"/>
              <a:t>It keeps the height difference between the left and right sub-trees less than 2.</a:t>
            </a:r>
          </a:p>
          <a:p>
            <a:r>
              <a:rPr lang="en-US" dirty="0"/>
              <a:t>When a node is inserted or deleted, the balance of the upper nodes may change.</a:t>
            </a:r>
          </a:p>
          <a:p>
            <a:r>
              <a:rPr lang="en-US" dirty="0"/>
              <a:t>If the balance becomes -2 or smaller, or 2 or greater, it performs re-balancing operations.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3406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Balance of node: </a:t>
            </a:r>
            <a:r>
              <a:rPr lang="en-US" dirty="0" err="1"/>
              <a:t>heightL-heightR</a:t>
            </a:r>
            <a:endParaRPr lang="en-US" dirty="0"/>
          </a:p>
          <a:p>
            <a:r>
              <a:rPr lang="en-US" dirty="0"/>
              <a:t>Positive balance=Left heavy</a:t>
            </a:r>
          </a:p>
          <a:p>
            <a:r>
              <a:rPr lang="en-US"/>
              <a:t>Negative balance=Right </a:t>
            </a:r>
            <a:r>
              <a:rPr lang="en-US" dirty="0"/>
              <a:t>heavy</a:t>
            </a:r>
          </a:p>
        </p:txBody>
      </p:sp>
    </p:spTree>
    <p:extLst>
      <p:ext uri="{BB962C8B-B14F-4D97-AF65-F5344CB8AC3E}">
        <p14:creationId xmlns:p14="http://schemas.microsoft.com/office/powerpoint/2010/main" val="290297527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V="1">
            <a:off x="425964" y="5203086"/>
            <a:ext cx="325916" cy="355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4895" y="5420783"/>
            <a:ext cx="384560" cy="3845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Re-balancing Left-Left case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Off-balanced node is left-heavy, and</a:t>
            </a:r>
          </a:p>
          <a:p>
            <a:r>
              <a:rPr lang="en-US" dirty="0"/>
              <a:t>Left of the off-balanced node is also left-heavy.</a:t>
            </a:r>
          </a:p>
          <a:p>
            <a:r>
              <a:rPr lang="en-US" dirty="0"/>
              <a:t>Called Left-Left case.</a:t>
            </a:r>
          </a:p>
          <a:p>
            <a:r>
              <a:rPr lang="en-US" dirty="0"/>
              <a:t>Balance is recovered by applying a Right rotation to the off-balance node.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640007" y="3684169"/>
            <a:ext cx="1275312" cy="475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690565" y="4191810"/>
            <a:ext cx="962101" cy="1025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1691785" y="4247956"/>
            <a:ext cx="595949" cy="601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908535" y="4267241"/>
            <a:ext cx="902323" cy="1037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32357" y="502517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449953" y="402272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3359696" y="4882552"/>
            <a:ext cx="340233" cy="476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3790018" y="4238194"/>
            <a:ext cx="626817" cy="747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745161" y="515607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130727" y="464983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94571" y="5197913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922424" y="3704508"/>
            <a:ext cx="861742" cy="50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703875" y="3491889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618578" y="402272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1064206" y="4899459"/>
            <a:ext cx="299102" cy="284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881310" y="4673566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" name="Oval 22"/>
          <p:cNvSpPr/>
          <p:nvPr/>
        </p:nvSpPr>
        <p:spPr>
          <a:xfrm>
            <a:off x="1214508" y="5041649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2117396" y="4707179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115245" y="4663804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426169" y="4706011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h=1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40077" y="467223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h=3</a:t>
            </a:r>
          </a:p>
        </p:txBody>
      </p:sp>
      <p:sp>
        <p:nvSpPr>
          <p:cNvPr id="30" name="Curved Down Arrow 29"/>
          <p:cNvSpPr/>
          <p:nvPr/>
        </p:nvSpPr>
        <p:spPr>
          <a:xfrm>
            <a:off x="1156785" y="3782820"/>
            <a:ext cx="1027142" cy="45497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-51638" y="371609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Balance=2</a:t>
            </a:r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 flipV="1">
            <a:off x="4909468" y="4999380"/>
            <a:ext cx="821843" cy="87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668817" y="5742713"/>
            <a:ext cx="384560" cy="3845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5876030" y="4372210"/>
            <a:ext cx="1275312" cy="475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888690" y="4879851"/>
            <a:ext cx="574026" cy="6672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6462716" y="5578710"/>
            <a:ext cx="330252" cy="326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7463163" y="4932090"/>
            <a:ext cx="902323" cy="1037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016279" y="534710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7914324" y="5547401"/>
            <a:ext cx="340233" cy="476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8344646" y="4903043"/>
            <a:ext cx="626817" cy="747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299789" y="5820927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685355" y="5314687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049199" y="586276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7158447" y="4392549"/>
            <a:ext cx="1229879" cy="521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939898" y="4179930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173206" y="4687571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6110878" y="5622686"/>
            <a:ext cx="265308" cy="252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675411" y="4672235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1" name="Oval 50"/>
          <p:cNvSpPr/>
          <p:nvPr/>
        </p:nvSpPr>
        <p:spPr>
          <a:xfrm>
            <a:off x="5837030" y="5821891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2" name="Oval 51"/>
          <p:cNvSpPr/>
          <p:nvPr/>
        </p:nvSpPr>
        <p:spPr>
          <a:xfrm>
            <a:off x="6627842" y="5786190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8669873" y="5328653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230400" y="534661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4" name="Right Arrow 63"/>
          <p:cNvSpPr/>
          <p:nvPr/>
        </p:nvSpPr>
        <p:spPr>
          <a:xfrm rot="1504585">
            <a:off x="4249137" y="5180929"/>
            <a:ext cx="495501" cy="4325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9C21484-DA9F-4BFB-BADE-DF218AA08B57}"/>
              </a:ext>
            </a:extLst>
          </p:cNvPr>
          <p:cNvCxnSpPr/>
          <p:nvPr/>
        </p:nvCxnSpPr>
        <p:spPr>
          <a:xfrm flipH="1" flipV="1">
            <a:off x="379316" y="5652577"/>
            <a:ext cx="531849" cy="3620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08B470F-A62E-4073-A807-3B99A609BBB6}"/>
              </a:ext>
            </a:extLst>
          </p:cNvPr>
          <p:cNvSpPr txBox="1"/>
          <p:nvPr/>
        </p:nvSpPr>
        <p:spPr>
          <a:xfrm>
            <a:off x="798186" y="590227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 added</a:t>
            </a:r>
          </a:p>
        </p:txBody>
      </p:sp>
    </p:spTree>
    <p:extLst>
      <p:ext uri="{BB962C8B-B14F-4D97-AF65-F5344CB8AC3E}">
        <p14:creationId xmlns:p14="http://schemas.microsoft.com/office/powerpoint/2010/main" val="133052013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Re-balancing Left-Right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Off-balanced node is left-heavy, and</a:t>
            </a:r>
          </a:p>
          <a:p>
            <a:r>
              <a:rPr lang="en-US" dirty="0"/>
              <a:t>Left of the off-balanced node is right-heavy.</a:t>
            </a:r>
          </a:p>
          <a:p>
            <a:r>
              <a:rPr lang="en-US" dirty="0"/>
              <a:t>L-R case.</a:t>
            </a:r>
          </a:p>
          <a:p>
            <a:r>
              <a:rPr lang="en-US" dirty="0"/>
              <a:t>Applying the same rotation doesn’t help.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85418" y="5235685"/>
            <a:ext cx="325916" cy="355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08368" y="5505259"/>
            <a:ext cx="384560" cy="3845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640007" y="3684169"/>
            <a:ext cx="1275312" cy="475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90565" y="4191810"/>
            <a:ext cx="962101" cy="1025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1691785" y="4247956"/>
            <a:ext cx="595949" cy="601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908535" y="4267241"/>
            <a:ext cx="902323" cy="1037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32357" y="502517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447727" y="402272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3359696" y="4882552"/>
            <a:ext cx="340233" cy="476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3790018" y="4238194"/>
            <a:ext cx="626817" cy="747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745161" y="515607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130727" y="464983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494571" y="5197913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2922424" y="3704508"/>
            <a:ext cx="861742" cy="50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703875" y="3491889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618578" y="402272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064206" y="4899459"/>
            <a:ext cx="299102" cy="284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81310" y="4673566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4" name="Oval 23"/>
          <p:cNvSpPr/>
          <p:nvPr/>
        </p:nvSpPr>
        <p:spPr>
          <a:xfrm>
            <a:off x="1214508" y="5041649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2117396" y="4707179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115245" y="4663804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426169" y="4706011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h=1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40077" y="467223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h=3</a:t>
            </a:r>
          </a:p>
        </p:txBody>
      </p:sp>
      <p:sp>
        <p:nvSpPr>
          <p:cNvPr id="29" name="Curved Down Arrow 28"/>
          <p:cNvSpPr/>
          <p:nvPr/>
        </p:nvSpPr>
        <p:spPr>
          <a:xfrm>
            <a:off x="1156785" y="3782820"/>
            <a:ext cx="1027142" cy="45497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-51638" y="371609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Balance=2</a:t>
            </a:r>
          </a:p>
        </p:txBody>
      </p:sp>
      <p:sp>
        <p:nvSpPr>
          <p:cNvPr id="31" name="Right Arrow 30"/>
          <p:cNvSpPr/>
          <p:nvPr/>
        </p:nvSpPr>
        <p:spPr>
          <a:xfrm rot="1504585">
            <a:off x="4249137" y="5180929"/>
            <a:ext cx="495501" cy="4325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endCxn id="77" idx="3"/>
          </p:cNvCxnSpPr>
          <p:nvPr/>
        </p:nvCxnSpPr>
        <p:spPr>
          <a:xfrm flipV="1">
            <a:off x="5225777" y="5000477"/>
            <a:ext cx="505952" cy="5466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876030" y="4372210"/>
            <a:ext cx="1275312" cy="475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888690" y="4879851"/>
            <a:ext cx="574026" cy="6672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6462716" y="5578710"/>
            <a:ext cx="330252" cy="326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7463163" y="4932090"/>
            <a:ext cx="902323" cy="1037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016279" y="534710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 flipH="1" flipV="1">
            <a:off x="7914324" y="5547401"/>
            <a:ext cx="340233" cy="476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8344646" y="4903043"/>
            <a:ext cx="626817" cy="747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7299789" y="5820927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7685355" y="5314687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8049199" y="586276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>
            <a:off x="7158447" y="4392549"/>
            <a:ext cx="1229879" cy="521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6939898" y="4179930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73206" y="4687571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 flipH="1">
            <a:off x="6110878" y="5622686"/>
            <a:ext cx="265308" cy="252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5675411" y="4672235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9" name="Oval 78"/>
          <p:cNvSpPr/>
          <p:nvPr/>
        </p:nvSpPr>
        <p:spPr>
          <a:xfrm>
            <a:off x="6627842" y="5786190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669873" y="5328653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230400" y="534661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5675411" y="6085912"/>
            <a:ext cx="355861" cy="349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5492769" y="6229925"/>
            <a:ext cx="384560" cy="3845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837030" y="5821891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035731" y="4220386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Still Balance=2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675411" y="3610576"/>
            <a:ext cx="274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Doesn’t help.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85D4F6B-F660-49FB-BD86-0B00DE5ADCF5}"/>
              </a:ext>
            </a:extLst>
          </p:cNvPr>
          <p:cNvCxnSpPr/>
          <p:nvPr/>
        </p:nvCxnSpPr>
        <p:spPr>
          <a:xfrm flipH="1" flipV="1">
            <a:off x="1064026" y="5787325"/>
            <a:ext cx="531849" cy="3620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E7057C2-3560-4861-BC25-3C291C57D10A}"/>
              </a:ext>
            </a:extLst>
          </p:cNvPr>
          <p:cNvSpPr txBox="1"/>
          <p:nvPr/>
        </p:nvSpPr>
        <p:spPr>
          <a:xfrm>
            <a:off x="1482896" y="6037024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 added</a:t>
            </a:r>
          </a:p>
        </p:txBody>
      </p:sp>
    </p:spTree>
    <p:extLst>
      <p:ext uri="{BB962C8B-B14F-4D97-AF65-F5344CB8AC3E}">
        <p14:creationId xmlns:p14="http://schemas.microsoft.com/office/powerpoint/2010/main" val="2840272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tree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Most common usage of a binary tree is for sorting and finding objects quickly.</a:t>
            </a:r>
          </a:p>
          <a:p>
            <a:r>
              <a:rPr lang="en-US" altLang="en-US"/>
              <a:t>Each tree node (someone calls it a leaf) needs to be comparable.</a:t>
            </a:r>
          </a:p>
        </p:txBody>
      </p:sp>
    </p:spTree>
    <p:extLst>
      <p:ext uri="{BB962C8B-B14F-4D97-AF65-F5344CB8AC3E}">
        <p14:creationId xmlns:p14="http://schemas.microsoft.com/office/powerpoint/2010/main" val="200839185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and Solution of L-R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If, the tree is self-balancing, and if the balance is kept between -1 and 1, applying one left rotation will make B left-heavy.</a:t>
            </a:r>
          </a:p>
          <a:p>
            <a:r>
              <a:rPr lang="en-US" dirty="0"/>
              <a:t>It converts a L-R case into a L-L case.</a:t>
            </a:r>
          </a:p>
          <a:p>
            <a:r>
              <a:rPr lang="en-US" dirty="0"/>
              <a:t>Then apply a Right rotation to A.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170659" y="5444912"/>
            <a:ext cx="325916" cy="355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93609" y="5714486"/>
            <a:ext cx="384560" cy="3845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725248" y="3893396"/>
            <a:ext cx="1275312" cy="475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75806" y="4401037"/>
            <a:ext cx="962101" cy="1025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1777026" y="4457183"/>
            <a:ext cx="595949" cy="601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17598" y="5234399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535194" y="4231949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007665" y="3913735"/>
            <a:ext cx="861742" cy="50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789116" y="3701116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149447" y="5108686"/>
            <a:ext cx="299102" cy="284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66551" y="4882793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9" name="Oval 18"/>
          <p:cNvSpPr/>
          <p:nvPr/>
        </p:nvSpPr>
        <p:spPr>
          <a:xfrm>
            <a:off x="1299749" y="5250876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" name="Oval 19"/>
          <p:cNvSpPr/>
          <p:nvPr/>
        </p:nvSpPr>
        <p:spPr>
          <a:xfrm>
            <a:off x="2202637" y="4916406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rved Up Arrow 24"/>
          <p:cNvSpPr/>
          <p:nvPr/>
        </p:nvSpPr>
        <p:spPr>
          <a:xfrm rot="10800000">
            <a:off x="736687" y="4749649"/>
            <a:ext cx="790414" cy="34096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4184543" y="4680489"/>
            <a:ext cx="588935" cy="581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4998189" y="5635436"/>
            <a:ext cx="340657" cy="2567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061796" y="5806422"/>
            <a:ext cx="384560" cy="3845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5893435" y="3985332"/>
            <a:ext cx="1275312" cy="475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615470" y="4492973"/>
            <a:ext cx="1290625" cy="14642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5945213" y="4549119"/>
            <a:ext cx="595949" cy="601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392306" y="577186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703381" y="4323885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7175852" y="4005671"/>
            <a:ext cx="861742" cy="50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957303" y="379305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741259" y="542026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" name="Oval 39"/>
          <p:cNvSpPr/>
          <p:nvPr/>
        </p:nvSpPr>
        <p:spPr>
          <a:xfrm>
            <a:off x="5121046" y="5001416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1" name="Oval 40"/>
          <p:cNvSpPr/>
          <p:nvPr/>
        </p:nvSpPr>
        <p:spPr>
          <a:xfrm>
            <a:off x="6370824" y="500834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rved Down Arrow 44"/>
          <p:cNvSpPr/>
          <p:nvPr/>
        </p:nvSpPr>
        <p:spPr>
          <a:xfrm>
            <a:off x="5480591" y="4210381"/>
            <a:ext cx="865218" cy="37150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36F76F3-73D9-4180-B64A-D9E286A2736F}"/>
              </a:ext>
            </a:extLst>
          </p:cNvPr>
          <p:cNvCxnSpPr/>
          <p:nvPr/>
        </p:nvCxnSpPr>
        <p:spPr>
          <a:xfrm flipH="1" flipV="1">
            <a:off x="1144229" y="5997118"/>
            <a:ext cx="531849" cy="3620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C461218-6126-4FC0-A698-D392AE3E3C3F}"/>
              </a:ext>
            </a:extLst>
          </p:cNvPr>
          <p:cNvSpPr txBox="1"/>
          <p:nvPr/>
        </p:nvSpPr>
        <p:spPr>
          <a:xfrm>
            <a:off x="1563099" y="6246817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 added</a:t>
            </a:r>
          </a:p>
        </p:txBody>
      </p:sp>
    </p:spTree>
    <p:extLst>
      <p:ext uri="{BB962C8B-B14F-4D97-AF65-F5344CB8AC3E}">
        <p14:creationId xmlns:p14="http://schemas.microsoft.com/office/powerpoint/2010/main" val="389314221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Right-heavy situations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R-R and R-L cases are symmetric to L-L and L-R cases.</a:t>
            </a:r>
          </a:p>
        </p:txBody>
      </p:sp>
    </p:spTree>
    <p:extLst>
      <p:ext uri="{BB962C8B-B14F-4D97-AF65-F5344CB8AC3E}">
        <p14:creationId xmlns:p14="http://schemas.microsoft.com/office/powerpoint/2010/main" val="196242820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nodes need to be re-balanced?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insertion:  If X is the node that is just inserted, the nodes above X must be checked for re-balancing.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3129231" y="5051549"/>
            <a:ext cx="372743" cy="349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299839" y="5243829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383566" y="3443945"/>
            <a:ext cx="1275312" cy="475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843198" y="3951586"/>
            <a:ext cx="553028" cy="634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3435344" y="4007732"/>
            <a:ext cx="595949" cy="601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652094" y="4027017"/>
            <a:ext cx="902323" cy="1037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193512" y="378249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5103255" y="4642328"/>
            <a:ext cx="340233" cy="476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5533577" y="3997970"/>
            <a:ext cx="626817" cy="747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488720" y="4915854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874286" y="4409614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238130" y="4957689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4665983" y="3464284"/>
            <a:ext cx="861742" cy="50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47434" y="3251665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362137" y="378249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2807765" y="4659235"/>
            <a:ext cx="299102" cy="284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626167" y="4433699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957663" y="4801343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60955" y="4466955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858804" y="4423580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2566315" y="3417376"/>
            <a:ext cx="1804207" cy="2022529"/>
          </a:xfrm>
          <a:custGeom>
            <a:avLst/>
            <a:gdLst>
              <a:gd name="connsiteX0" fmla="*/ 665082 w 1804207"/>
              <a:gd name="connsiteY0" fmla="*/ 2022529 h 2022529"/>
              <a:gd name="connsiteX1" fmla="*/ 37400 w 1804207"/>
              <a:gd name="connsiteY1" fmla="*/ 1418095 h 2022529"/>
              <a:gd name="connsiteX2" fmla="*/ 114892 w 1804207"/>
              <a:gd name="connsiteY2" fmla="*/ 906651 h 2022529"/>
              <a:gd name="connsiteX3" fmla="*/ 471353 w 1804207"/>
              <a:gd name="connsiteY3" fmla="*/ 426204 h 2022529"/>
              <a:gd name="connsiteX4" fmla="*/ 1804207 w 1804207"/>
              <a:gd name="connsiteY4" fmla="*/ 0 h 202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207" h="2022529">
                <a:moveTo>
                  <a:pt x="665082" y="2022529"/>
                </a:moveTo>
                <a:cubicBezTo>
                  <a:pt x="397090" y="1813302"/>
                  <a:pt x="129098" y="1604075"/>
                  <a:pt x="37400" y="1418095"/>
                </a:cubicBezTo>
                <a:cubicBezTo>
                  <a:pt x="-54298" y="1232115"/>
                  <a:pt x="42567" y="1071966"/>
                  <a:pt x="114892" y="906651"/>
                </a:cubicBezTo>
                <a:cubicBezTo>
                  <a:pt x="187217" y="741336"/>
                  <a:pt x="189801" y="577312"/>
                  <a:pt x="471353" y="426204"/>
                </a:cubicBezTo>
                <a:cubicBezTo>
                  <a:pt x="752905" y="275096"/>
                  <a:pt x="1278556" y="137548"/>
                  <a:pt x="1804207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8467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to Keep Track of Node Heights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and what to update?</a:t>
            </a:r>
          </a:p>
          <a:p>
            <a:pPr lvl="1"/>
            <a:r>
              <a:rPr lang="en-US" dirty="0"/>
              <a:t>When a new node is inserted:</a:t>
            </a:r>
          </a:p>
          <a:p>
            <a:pPr lvl="2"/>
            <a:r>
              <a:rPr lang="en-US" dirty="0"/>
              <a:t>All higher-level nodes.</a:t>
            </a:r>
          </a:p>
          <a:p>
            <a:pPr lvl="1"/>
            <a:r>
              <a:rPr lang="en-US" dirty="0"/>
              <a:t>When a node is deleted:</a:t>
            </a:r>
          </a:p>
          <a:p>
            <a:pPr lvl="2"/>
            <a:r>
              <a:rPr lang="en-US" dirty="0"/>
              <a:t>Simple case -&gt; One level up to all the way to the root</a:t>
            </a:r>
          </a:p>
          <a:p>
            <a:pPr lvl="2"/>
            <a:r>
              <a:rPr lang="en-US" dirty="0"/>
              <a:t>General case -&gt; (Conservative) Parent of the detached node (beware that the node may </a:t>
            </a:r>
            <a:r>
              <a:rPr lang="en-US"/>
              <a:t>be deleted), all </a:t>
            </a:r>
            <a:r>
              <a:rPr lang="en-US" dirty="0"/>
              <a:t>the way up, and RMOL node after replacing the deleted node.</a:t>
            </a:r>
          </a:p>
          <a:p>
            <a:pPr lvl="1"/>
            <a:r>
              <a:rPr lang="en-US" dirty="0"/>
              <a:t>When a node is rotated:</a:t>
            </a:r>
          </a:p>
          <a:p>
            <a:pPr lvl="2"/>
            <a:r>
              <a:rPr lang="en-US" dirty="0"/>
              <a:t>Originally-higher node and above.</a:t>
            </a:r>
          </a:p>
        </p:txBody>
      </p:sp>
    </p:spTree>
    <p:extLst>
      <p:ext uri="{BB962C8B-B14F-4D97-AF65-F5344CB8AC3E}">
        <p14:creationId xmlns:p14="http://schemas.microsoft.com/office/powerpoint/2010/main" val="134453050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add three functions: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 </a:t>
            </a:r>
            <a:r>
              <a:rPr lang="en-US" dirty="0" err="1"/>
              <a:t>UpdateHeight</a:t>
            </a:r>
            <a:r>
              <a:rPr lang="en-US" dirty="0"/>
              <a:t>(Node *</a:t>
            </a:r>
            <a:r>
              <a:rPr lang="en-US" dirty="0" err="1"/>
              <a:t>nodePtr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Returns true if the height is actually updated.</a:t>
            </a:r>
          </a:p>
          <a:p>
            <a:r>
              <a:rPr lang="en-US" dirty="0"/>
              <a:t>void </a:t>
            </a:r>
            <a:r>
              <a:rPr lang="en-US" dirty="0" err="1"/>
              <a:t>UpdateHeightCascade</a:t>
            </a:r>
            <a:r>
              <a:rPr lang="en-US" dirty="0"/>
              <a:t>(Node *</a:t>
            </a:r>
            <a:r>
              <a:rPr lang="en-US" dirty="0" err="1"/>
              <a:t>nodePtr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Updates </a:t>
            </a:r>
            <a:r>
              <a:rPr lang="en-US" dirty="0" err="1"/>
              <a:t>nodePtr</a:t>
            </a:r>
            <a:r>
              <a:rPr lang="en-US" dirty="0"/>
              <a:t> and above.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GetHeight</a:t>
            </a:r>
            <a:r>
              <a:rPr lang="en-US" dirty="0"/>
              <a:t>(</a:t>
            </a:r>
            <a:r>
              <a:rPr lang="en-US" dirty="0" err="1"/>
              <a:t>NodeHandle</a:t>
            </a:r>
            <a:r>
              <a:rPr lang="en-US" dirty="0"/>
              <a:t> </a:t>
            </a:r>
            <a:r>
              <a:rPr lang="en-US" dirty="0" err="1"/>
              <a:t>ndHd</a:t>
            </a:r>
            <a:r>
              <a:rPr lang="en-US" dirty="0"/>
              <a:t>) </a:t>
            </a:r>
            <a:r>
              <a:rPr lang="en-US" dirty="0" err="1"/>
              <a:t>const</a:t>
            </a:r>
            <a:endParaRPr lang="en-US" dirty="0"/>
          </a:p>
          <a:p>
            <a:pPr lvl="1"/>
            <a:r>
              <a:rPr lang="en-US" dirty="0"/>
              <a:t>Returns the height of the node.</a:t>
            </a:r>
          </a:p>
          <a:p>
            <a:pPr lvl="1"/>
            <a:endParaRPr lang="en-US" dirty="0"/>
          </a:p>
          <a:p>
            <a:r>
              <a:rPr lang="en-US" dirty="0"/>
              <a:t>Also let's show height in the binary-tree visualizer.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965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tree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Initially, the root pointer is NULL.  (When the tree is empty.)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62400" y="25908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44037" name="Rounded Rectangle 4"/>
          <p:cNvSpPr>
            <a:spLocks noChangeArrowheads="1"/>
          </p:cNvSpPr>
          <p:nvPr/>
        </p:nvSpPr>
        <p:spPr bwMode="auto">
          <a:xfrm>
            <a:off x="2362200" y="2590800"/>
            <a:ext cx="8382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52688" y="2590800"/>
            <a:ext cx="67151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*root</a:t>
            </a:r>
          </a:p>
        </p:txBody>
      </p:sp>
      <p:cxnSp>
        <p:nvCxnSpPr>
          <p:cNvPr id="44039" name="Straight Arrow Connector 7"/>
          <p:cNvCxnSpPr>
            <a:cxnSpLocks noChangeShapeType="1"/>
            <a:stCxn id="44037" idx="3"/>
            <a:endCxn id="4" idx="1"/>
          </p:cNvCxnSpPr>
          <p:nvPr/>
        </p:nvCxnSpPr>
        <p:spPr bwMode="auto">
          <a:xfrm>
            <a:off x="3200400" y="2781300"/>
            <a:ext cx="762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0784626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21485</TotalTime>
  <Words>7497</Words>
  <Application>Microsoft Office PowerPoint</Application>
  <PresentationFormat>On-screen Show (4:3)</PresentationFormat>
  <Paragraphs>1377</Paragraphs>
  <Slides>84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89" baseType="lpstr">
      <vt:lpstr>Arial</vt:lpstr>
      <vt:lpstr>Calibri</vt:lpstr>
      <vt:lpstr>Consolas</vt:lpstr>
      <vt:lpstr>Lucida Console</vt:lpstr>
      <vt:lpstr>Default Design</vt:lpstr>
      <vt:lpstr>24-783 Lecture Note 4 Binary Tree</vt:lpstr>
      <vt:lpstr>Binary-Tree in Standard Template Library</vt:lpstr>
      <vt:lpstr>Limitation of std::set and std::map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PowerPoint Presentation</vt:lpstr>
      <vt:lpstr>Binary tree</vt:lpstr>
      <vt:lpstr>Finding the next node</vt:lpstr>
      <vt:lpstr>Finding the next node</vt:lpstr>
      <vt:lpstr>Binary tree of an integer</vt:lpstr>
      <vt:lpstr>Templated version</vt:lpstr>
      <vt:lpstr>Better protected version</vt:lpstr>
      <vt:lpstr>Better protected version (Contninued)</vt:lpstr>
      <vt:lpstr>PowerPoint Presentation</vt:lpstr>
      <vt:lpstr>Make it Even Better Protected</vt:lpstr>
      <vt:lpstr>PowerPoint Presentation</vt:lpstr>
      <vt:lpstr>Implementation of Node, NodeHandle classes</vt:lpstr>
      <vt:lpstr>Implementation of GetNode, MakeHandle</vt:lpstr>
      <vt:lpstr>Constructor, Null, RootNode, Left, Up, Right</vt:lpstr>
      <vt:lpstr>PowerPoint Presentation</vt:lpstr>
      <vt:lpstr>PowerPoint Presentation</vt:lpstr>
      <vt:lpstr>PowerPoint Presentation</vt:lpstr>
      <vt:lpstr>Make it free of memory leak</vt:lpstr>
      <vt:lpstr>Add First, Last, FindNext, and FindPrev</vt:lpstr>
      <vt:lpstr>PowerPoint Presentation</vt:lpstr>
      <vt:lpstr>Deleting a binary-tree node</vt:lpstr>
      <vt:lpstr>Deleting a binary-tree node</vt:lpstr>
      <vt:lpstr>Problem of the sloppy method</vt:lpstr>
      <vt:lpstr>Deleting a Binary-Tree Node: Swapping Method</vt:lpstr>
      <vt:lpstr>Deleting a Binary-Tree Node: Swapping Method</vt:lpstr>
      <vt:lpstr>Deleting a binary-tree node</vt:lpstr>
      <vt:lpstr>Deleting a binary-tree node : Easiest case</vt:lpstr>
      <vt:lpstr>Deleting a binary-tree node: Second easiest case</vt:lpstr>
      <vt:lpstr>Deleting a binary-tree node: Second easiest case</vt:lpstr>
      <vt:lpstr>Deleting a binary-tree node: General Case</vt:lpstr>
      <vt:lpstr>Deleting a binary-tree node: General Case</vt:lpstr>
      <vt:lpstr>Deleting a binary-tree node: General Case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Visualizing a binary tree</vt:lpstr>
      <vt:lpstr>Nodes and Window Regions</vt:lpstr>
      <vt:lpstr>PowerPoint Presentation</vt:lpstr>
      <vt:lpstr>PowerPoint Presentation</vt:lpstr>
      <vt:lpstr>PowerPoint Presentation</vt:lpstr>
      <vt:lpstr>PowerPoint Presentation</vt:lpstr>
      <vt:lpstr>To accept Windows-size change</vt:lpstr>
      <vt:lpstr>Make it Interactive</vt:lpstr>
      <vt:lpstr>Identify which node the mouse cursor is on.</vt:lpstr>
      <vt:lpstr>Tree Rotation</vt:lpstr>
      <vt:lpstr>Tree rotation.</vt:lpstr>
      <vt:lpstr>Tree rotation.</vt:lpstr>
      <vt:lpstr>Left rotation</vt:lpstr>
      <vt:lpstr>PowerPoint Presentation</vt:lpstr>
      <vt:lpstr>PowerPoint Presentation</vt:lpstr>
      <vt:lpstr>Problem Set 6-1: Re-balancing a Binary Tree</vt:lpstr>
      <vt:lpstr>Tree to Vine</vt:lpstr>
      <vt:lpstr>Compress</vt:lpstr>
      <vt:lpstr>Vine to Tree</vt:lpstr>
      <vt:lpstr>PowerPoint Presentation</vt:lpstr>
      <vt:lpstr>PowerPoint Presentation</vt:lpstr>
      <vt:lpstr>Problem Set 6-2: AVL-Tree</vt:lpstr>
      <vt:lpstr>PowerPoint Presentation</vt:lpstr>
      <vt:lpstr>Re-balancing Left-Left case </vt:lpstr>
      <vt:lpstr>Re-balancing Left-Right case</vt:lpstr>
      <vt:lpstr>Observation and Solution of L-R case</vt:lpstr>
      <vt:lpstr>Right-heavy situations</vt:lpstr>
      <vt:lpstr>Which nodes need to be re-balanced?</vt:lpstr>
      <vt:lpstr>Need to Keep Track of Node Heights</vt:lpstr>
      <vt:lpstr>Let's add three functions:</vt:lpstr>
    </vt:vector>
  </TitlesOfParts>
  <Company>CMU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soji</dc:creator>
  <cp:lastModifiedBy>Soji Yamakawa</cp:lastModifiedBy>
  <cp:revision>557</cp:revision>
  <dcterms:created xsi:type="dcterms:W3CDTF">2009-08-19T14:18:47Z</dcterms:created>
  <dcterms:modified xsi:type="dcterms:W3CDTF">2025-02-19T19:17:02Z</dcterms:modified>
</cp:coreProperties>
</file>