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571" r:id="rId2"/>
    <p:sldId id="613" r:id="rId3"/>
    <p:sldId id="588" r:id="rId4"/>
    <p:sldId id="589" r:id="rId5"/>
    <p:sldId id="590" r:id="rId6"/>
    <p:sldId id="591" r:id="rId7"/>
    <p:sldId id="592" r:id="rId8"/>
    <p:sldId id="593" r:id="rId9"/>
    <p:sldId id="594" r:id="rId10"/>
    <p:sldId id="595" r:id="rId11"/>
    <p:sldId id="596" r:id="rId12"/>
    <p:sldId id="597" r:id="rId13"/>
    <p:sldId id="611" r:id="rId14"/>
    <p:sldId id="598" r:id="rId15"/>
    <p:sldId id="572" r:id="rId16"/>
    <p:sldId id="573" r:id="rId17"/>
    <p:sldId id="574" r:id="rId18"/>
    <p:sldId id="575" r:id="rId19"/>
    <p:sldId id="576" r:id="rId20"/>
    <p:sldId id="577" r:id="rId21"/>
    <p:sldId id="578" r:id="rId22"/>
    <p:sldId id="579" r:id="rId23"/>
    <p:sldId id="580" r:id="rId24"/>
    <p:sldId id="581" r:id="rId25"/>
    <p:sldId id="582" r:id="rId26"/>
    <p:sldId id="583" r:id="rId27"/>
    <p:sldId id="584" r:id="rId28"/>
    <p:sldId id="585" r:id="rId29"/>
    <p:sldId id="587" r:id="rId30"/>
    <p:sldId id="586" r:id="rId31"/>
    <p:sldId id="599" r:id="rId32"/>
    <p:sldId id="600" r:id="rId33"/>
    <p:sldId id="601" r:id="rId34"/>
    <p:sldId id="602" r:id="rId35"/>
    <p:sldId id="603" r:id="rId36"/>
    <p:sldId id="612" r:id="rId37"/>
    <p:sldId id="605" r:id="rId38"/>
    <p:sldId id="604" r:id="rId39"/>
    <p:sldId id="607" r:id="rId40"/>
    <p:sldId id="608" r:id="rId41"/>
    <p:sldId id="609" r:id="rId4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5" d="100"/>
          <a:sy n="105" d="100"/>
        </p:scale>
        <p:origin x="1251" y="59"/>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BCB6D5-09E4-4610-88CA-DFB2CE3AAC59}" type="datetimeFigureOut">
              <a:rPr lang="en-US" smtClean="0"/>
              <a:t>2/19/2025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4EA0FF-337F-4458-917A-769BA419EB7C}" type="slidenum">
              <a:rPr lang="en-US" smtClean="0"/>
              <a:t>‹#›</a:t>
            </a:fld>
            <a:endParaRPr lang="en-US"/>
          </a:p>
        </p:txBody>
      </p:sp>
    </p:spTree>
    <p:extLst>
      <p:ext uri="{BB962C8B-B14F-4D97-AF65-F5344CB8AC3E}">
        <p14:creationId xmlns:p14="http://schemas.microsoft.com/office/powerpoint/2010/main" val="343129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8CFA322-6F3F-4DC0-87DD-C2243BD40E52}" type="slidenum">
              <a:rPr lang="en-US" altLang="ko-KR"/>
              <a:pPr>
                <a:defRPr/>
              </a:pPr>
              <a:t>‹#›</a:t>
            </a:fld>
            <a:endParaRPr lang="en-US" altLang="ko-KR"/>
          </a:p>
        </p:txBody>
      </p:sp>
    </p:spTree>
    <p:extLst>
      <p:ext uri="{BB962C8B-B14F-4D97-AF65-F5344CB8AC3E}">
        <p14:creationId xmlns:p14="http://schemas.microsoft.com/office/powerpoint/2010/main" val="1193579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75F19005-ABF8-4206-A7D8-6B64D35F117C}" type="slidenum">
              <a:rPr lang="en-US" altLang="ko-KR"/>
              <a:pPr>
                <a:defRPr/>
              </a:pPr>
              <a:t>‹#›</a:t>
            </a:fld>
            <a:endParaRPr lang="en-US" altLang="ko-KR"/>
          </a:p>
        </p:txBody>
      </p:sp>
    </p:spTree>
    <p:extLst>
      <p:ext uri="{BB962C8B-B14F-4D97-AF65-F5344CB8AC3E}">
        <p14:creationId xmlns:p14="http://schemas.microsoft.com/office/powerpoint/2010/main" val="2814997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8911E539-E3A0-4ACA-8410-6BBB64C7316C}" type="slidenum">
              <a:rPr lang="en-US" altLang="ko-KR"/>
              <a:pPr>
                <a:defRPr/>
              </a:pPr>
              <a:t>‹#›</a:t>
            </a:fld>
            <a:endParaRPr lang="en-US" altLang="ko-KR"/>
          </a:p>
        </p:txBody>
      </p:sp>
    </p:spTree>
    <p:extLst>
      <p:ext uri="{BB962C8B-B14F-4D97-AF65-F5344CB8AC3E}">
        <p14:creationId xmlns:p14="http://schemas.microsoft.com/office/powerpoint/2010/main" val="2464055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lstStyle/>
          <a:p>
            <a:r>
              <a:rPr lang="en-US"/>
              <a:t>Click to edit Master title style</a:t>
            </a:r>
          </a:p>
        </p:txBody>
      </p:sp>
      <p:sp>
        <p:nvSpPr>
          <p:cNvPr id="3" name="Text Placeholder 2"/>
          <p:cNvSpPr>
            <a:spLocks noGrp="1"/>
          </p:cNvSpPr>
          <p:nvPr>
            <p:ph type="body" sz="half" idx="1"/>
          </p:nvPr>
        </p:nvSpPr>
        <p:spPr>
          <a:xfrm>
            <a:off x="457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FA2BEA70-0706-42DF-B69B-B92068D80B29}" type="slidenum">
              <a:rPr lang="en-US" altLang="ko-KR"/>
              <a:pPr>
                <a:defRPr/>
              </a:pPr>
              <a:t>‹#›</a:t>
            </a:fld>
            <a:endParaRPr lang="en-US" altLang="ko-KR"/>
          </a:p>
        </p:txBody>
      </p:sp>
    </p:spTree>
    <p:extLst>
      <p:ext uri="{BB962C8B-B14F-4D97-AF65-F5344CB8AC3E}">
        <p14:creationId xmlns:p14="http://schemas.microsoft.com/office/powerpoint/2010/main" val="3944805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5BB2500B-4EAB-4352-950A-83638A46CB1F}" type="slidenum">
              <a:rPr lang="en-US" altLang="ko-KR"/>
              <a:pPr>
                <a:defRPr/>
              </a:pPr>
              <a:t>‹#›</a:t>
            </a:fld>
            <a:endParaRPr lang="en-US" altLang="ko-KR"/>
          </a:p>
        </p:txBody>
      </p:sp>
    </p:spTree>
    <p:extLst>
      <p:ext uri="{BB962C8B-B14F-4D97-AF65-F5344CB8AC3E}">
        <p14:creationId xmlns:p14="http://schemas.microsoft.com/office/powerpoint/2010/main" val="494370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6" name="Rectangle 6"/>
          <p:cNvSpPr>
            <a:spLocks noGrp="1" noChangeArrowheads="1"/>
          </p:cNvSpPr>
          <p:nvPr>
            <p:ph type="sldNum" sz="quarter" idx="12"/>
          </p:nvPr>
        </p:nvSpPr>
        <p:spPr>
          <a:ln/>
        </p:spPr>
        <p:txBody>
          <a:bodyPr/>
          <a:lstStyle>
            <a:lvl1pPr>
              <a:defRPr/>
            </a:lvl1pPr>
          </a:lstStyle>
          <a:p>
            <a:pPr>
              <a:defRPr/>
            </a:pPr>
            <a:fld id="{9A4AD067-94AF-4CC4-A3F4-94BC22933865}" type="slidenum">
              <a:rPr lang="en-US" altLang="ko-KR"/>
              <a:pPr>
                <a:defRPr/>
              </a:pPr>
              <a:t>‹#›</a:t>
            </a:fld>
            <a:endParaRPr lang="en-US" altLang="ko-KR"/>
          </a:p>
        </p:txBody>
      </p:sp>
    </p:spTree>
    <p:extLst>
      <p:ext uri="{BB962C8B-B14F-4D97-AF65-F5344CB8AC3E}">
        <p14:creationId xmlns:p14="http://schemas.microsoft.com/office/powerpoint/2010/main" val="3817544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066800"/>
            <a:ext cx="4038600" cy="50593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AC5F1812-1DE0-4021-BADA-FFAFA5A10F0D}" type="slidenum">
              <a:rPr lang="en-US" altLang="ko-KR"/>
              <a:pPr>
                <a:defRPr/>
              </a:pPr>
              <a:t>‹#›</a:t>
            </a:fld>
            <a:endParaRPr lang="en-US" altLang="ko-KR"/>
          </a:p>
        </p:txBody>
      </p:sp>
    </p:spTree>
    <p:extLst>
      <p:ext uri="{BB962C8B-B14F-4D97-AF65-F5344CB8AC3E}">
        <p14:creationId xmlns:p14="http://schemas.microsoft.com/office/powerpoint/2010/main" val="1113088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9" name="Rectangle 6"/>
          <p:cNvSpPr>
            <a:spLocks noGrp="1" noChangeArrowheads="1"/>
          </p:cNvSpPr>
          <p:nvPr>
            <p:ph type="sldNum" sz="quarter" idx="12"/>
          </p:nvPr>
        </p:nvSpPr>
        <p:spPr>
          <a:ln/>
        </p:spPr>
        <p:txBody>
          <a:bodyPr/>
          <a:lstStyle>
            <a:lvl1pPr>
              <a:defRPr/>
            </a:lvl1pPr>
          </a:lstStyle>
          <a:p>
            <a:pPr>
              <a:defRPr/>
            </a:pPr>
            <a:fld id="{8C83109A-EB99-4320-890D-5E8814322824}" type="slidenum">
              <a:rPr lang="en-US" altLang="ko-KR"/>
              <a:pPr>
                <a:defRPr/>
              </a:pPr>
              <a:t>‹#›</a:t>
            </a:fld>
            <a:endParaRPr lang="en-US" altLang="ko-KR"/>
          </a:p>
        </p:txBody>
      </p:sp>
    </p:spTree>
    <p:extLst>
      <p:ext uri="{BB962C8B-B14F-4D97-AF65-F5344CB8AC3E}">
        <p14:creationId xmlns:p14="http://schemas.microsoft.com/office/powerpoint/2010/main" val="1344151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5" name="Rectangle 6"/>
          <p:cNvSpPr>
            <a:spLocks noGrp="1" noChangeArrowheads="1"/>
          </p:cNvSpPr>
          <p:nvPr>
            <p:ph type="sldNum" sz="quarter" idx="12"/>
          </p:nvPr>
        </p:nvSpPr>
        <p:spPr>
          <a:ln/>
        </p:spPr>
        <p:txBody>
          <a:bodyPr/>
          <a:lstStyle>
            <a:lvl1pPr>
              <a:defRPr/>
            </a:lvl1pPr>
          </a:lstStyle>
          <a:p>
            <a:pPr>
              <a:defRPr/>
            </a:pPr>
            <a:fld id="{6DC6F314-25DC-4377-AD01-A920945A2208}" type="slidenum">
              <a:rPr lang="en-US" altLang="ko-KR"/>
              <a:pPr>
                <a:defRPr/>
              </a:pPr>
              <a:t>‹#›</a:t>
            </a:fld>
            <a:endParaRPr lang="en-US" altLang="ko-KR"/>
          </a:p>
        </p:txBody>
      </p:sp>
    </p:spTree>
    <p:extLst>
      <p:ext uri="{BB962C8B-B14F-4D97-AF65-F5344CB8AC3E}">
        <p14:creationId xmlns:p14="http://schemas.microsoft.com/office/powerpoint/2010/main" val="3309913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4" name="Rectangle 6"/>
          <p:cNvSpPr>
            <a:spLocks noGrp="1" noChangeArrowheads="1"/>
          </p:cNvSpPr>
          <p:nvPr>
            <p:ph type="sldNum" sz="quarter" idx="12"/>
          </p:nvPr>
        </p:nvSpPr>
        <p:spPr>
          <a:ln/>
        </p:spPr>
        <p:txBody>
          <a:bodyPr/>
          <a:lstStyle>
            <a:lvl1pPr>
              <a:defRPr/>
            </a:lvl1pPr>
          </a:lstStyle>
          <a:p>
            <a:pPr>
              <a:defRPr/>
            </a:pPr>
            <a:fld id="{2C10ED3A-E24C-4B6A-90A2-C196FD3C6786}" type="slidenum">
              <a:rPr lang="en-US" altLang="ko-KR"/>
              <a:pPr>
                <a:defRPr/>
              </a:pPr>
              <a:t>‹#›</a:t>
            </a:fld>
            <a:endParaRPr lang="en-US" altLang="ko-KR"/>
          </a:p>
        </p:txBody>
      </p:sp>
    </p:spTree>
    <p:extLst>
      <p:ext uri="{BB962C8B-B14F-4D97-AF65-F5344CB8AC3E}">
        <p14:creationId xmlns:p14="http://schemas.microsoft.com/office/powerpoint/2010/main" val="3833296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A6225BB-6760-4477-80E2-E9464DB153A4}" type="slidenum">
              <a:rPr lang="en-US" altLang="ko-KR"/>
              <a:pPr>
                <a:defRPr/>
              </a:pPr>
              <a:t>‹#›</a:t>
            </a:fld>
            <a:endParaRPr lang="en-US" altLang="ko-KR"/>
          </a:p>
        </p:txBody>
      </p:sp>
    </p:spTree>
    <p:extLst>
      <p:ext uri="{BB962C8B-B14F-4D97-AF65-F5344CB8AC3E}">
        <p14:creationId xmlns:p14="http://schemas.microsoft.com/office/powerpoint/2010/main" val="585166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ko-K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ko-KR"/>
          </a:p>
        </p:txBody>
      </p:sp>
      <p:sp>
        <p:nvSpPr>
          <p:cNvPr id="7" name="Rectangle 6"/>
          <p:cNvSpPr>
            <a:spLocks noGrp="1" noChangeArrowheads="1"/>
          </p:cNvSpPr>
          <p:nvPr>
            <p:ph type="sldNum" sz="quarter" idx="12"/>
          </p:nvPr>
        </p:nvSpPr>
        <p:spPr>
          <a:ln/>
        </p:spPr>
        <p:txBody>
          <a:bodyPr/>
          <a:lstStyle>
            <a:lvl1pPr>
              <a:defRPr/>
            </a:lvl1pPr>
          </a:lstStyle>
          <a:p>
            <a:pPr>
              <a:defRPr/>
            </a:pPr>
            <a:fld id="{2F79013F-5B2C-4E9D-9745-5981D3CFC251}" type="slidenum">
              <a:rPr lang="en-US" altLang="ko-KR"/>
              <a:pPr>
                <a:defRPr/>
              </a:pPr>
              <a:t>‹#›</a:t>
            </a:fld>
            <a:endParaRPr lang="en-US" altLang="ko-KR"/>
          </a:p>
        </p:txBody>
      </p:sp>
    </p:spTree>
    <p:extLst>
      <p:ext uri="{BB962C8B-B14F-4D97-AF65-F5344CB8AC3E}">
        <p14:creationId xmlns:p14="http://schemas.microsoft.com/office/powerpoint/2010/main" val="4230596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ko-KR"/>
              <a:t>Click to edit Master title style</a:t>
            </a:r>
          </a:p>
        </p:txBody>
      </p:sp>
      <p:sp>
        <p:nvSpPr>
          <p:cNvPr id="1027" name="Rectangle 3"/>
          <p:cNvSpPr>
            <a:spLocks noGrp="1" noChangeArrowheads="1"/>
          </p:cNvSpPr>
          <p:nvPr>
            <p:ph type="body" idx="1"/>
          </p:nvPr>
        </p:nvSpPr>
        <p:spPr bwMode="auto">
          <a:xfrm>
            <a:off x="457200" y="1066800"/>
            <a:ext cx="8229600" cy="505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ko-KR"/>
              <a:t>Click to edit Master text styles</a:t>
            </a:r>
          </a:p>
          <a:p>
            <a:pPr lvl="1"/>
            <a:r>
              <a:rPr lang="en-US" altLang="ko-KR"/>
              <a:t>Second level</a:t>
            </a:r>
          </a:p>
          <a:p>
            <a:pPr lvl="2"/>
            <a:r>
              <a:rPr lang="en-US" altLang="ko-KR"/>
              <a:t>Third level</a:t>
            </a:r>
          </a:p>
          <a:p>
            <a:pPr lvl="3"/>
            <a:r>
              <a:rPr lang="en-US" altLang="ko-KR"/>
              <a:t>Fourth level</a:t>
            </a:r>
          </a:p>
          <a:p>
            <a:pPr lvl="4"/>
            <a:r>
              <a:rPr lang="en-US" altLang="ko-KR"/>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굴림" charset="-127"/>
              </a:defRPr>
            </a:lvl1pPr>
          </a:lstStyle>
          <a:p>
            <a:pPr>
              <a:defRPr/>
            </a:pPr>
            <a:endParaRPr lang="en-US" altLang="ko-K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굴림" charset="-127"/>
              </a:defRPr>
            </a:lvl1pPr>
          </a:lstStyle>
          <a:p>
            <a:pPr>
              <a:defRPr/>
            </a:pPr>
            <a:endParaRPr lang="en-US" altLang="ko-K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굴림" charset="-127"/>
              </a:defRPr>
            </a:lvl1pPr>
          </a:lstStyle>
          <a:p>
            <a:pPr>
              <a:defRPr/>
            </a:pPr>
            <a:fld id="{E37565C6-0CEA-42B8-A9C2-60D46C6627E9}" type="slidenum">
              <a:rPr lang="en-US" altLang="ko-KR"/>
              <a:pPr>
                <a:defRPr/>
              </a:pPr>
              <a:t>‹#›</a:t>
            </a:fld>
            <a:endParaRPr lang="en-US" altLang="ko-K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2000">
          <a:solidFill>
            <a:schemeClr val="tx2"/>
          </a:solidFill>
          <a:latin typeface="+mj-lt"/>
          <a:ea typeface="+mj-ea"/>
          <a:cs typeface="+mj-cs"/>
        </a:defRPr>
      </a:lvl1pPr>
      <a:lvl2pPr algn="ctr" rtl="0" eaLnBrk="0" fontAlgn="base" hangingPunct="0">
        <a:spcBef>
          <a:spcPct val="0"/>
        </a:spcBef>
        <a:spcAft>
          <a:spcPct val="0"/>
        </a:spcAft>
        <a:defRPr sz="2000">
          <a:solidFill>
            <a:schemeClr val="tx2"/>
          </a:solidFill>
          <a:latin typeface="Arial" charset="0"/>
        </a:defRPr>
      </a:lvl2pPr>
      <a:lvl3pPr algn="ctr" rtl="0" eaLnBrk="0" fontAlgn="base" hangingPunct="0">
        <a:spcBef>
          <a:spcPct val="0"/>
        </a:spcBef>
        <a:spcAft>
          <a:spcPct val="0"/>
        </a:spcAft>
        <a:defRPr sz="2000">
          <a:solidFill>
            <a:schemeClr val="tx2"/>
          </a:solidFill>
          <a:latin typeface="Arial" charset="0"/>
        </a:defRPr>
      </a:lvl3pPr>
      <a:lvl4pPr algn="ctr" rtl="0" eaLnBrk="0" fontAlgn="base" hangingPunct="0">
        <a:spcBef>
          <a:spcPct val="0"/>
        </a:spcBef>
        <a:spcAft>
          <a:spcPct val="0"/>
        </a:spcAft>
        <a:defRPr sz="2000">
          <a:solidFill>
            <a:schemeClr val="tx2"/>
          </a:solidFill>
          <a:latin typeface="Arial" charset="0"/>
        </a:defRPr>
      </a:lvl4pPr>
      <a:lvl5pPr algn="ctr" rtl="0" eaLnBrk="0" fontAlgn="base" hangingPunct="0">
        <a:spcBef>
          <a:spcPct val="0"/>
        </a:spcBef>
        <a:spcAft>
          <a:spcPct val="0"/>
        </a:spcAft>
        <a:defRPr sz="2000">
          <a:solidFill>
            <a:schemeClr val="tx2"/>
          </a:solidFill>
          <a:latin typeface="Arial" charset="0"/>
        </a:defRPr>
      </a:lvl5pPr>
      <a:lvl6pPr marL="457200" algn="ctr" rtl="0" fontAlgn="base">
        <a:spcBef>
          <a:spcPct val="0"/>
        </a:spcBef>
        <a:spcAft>
          <a:spcPct val="0"/>
        </a:spcAft>
        <a:defRPr sz="2000">
          <a:solidFill>
            <a:schemeClr val="tx2"/>
          </a:solidFill>
          <a:latin typeface="Arial" charset="0"/>
        </a:defRPr>
      </a:lvl6pPr>
      <a:lvl7pPr marL="914400" algn="ctr" rtl="0" fontAlgn="base">
        <a:spcBef>
          <a:spcPct val="0"/>
        </a:spcBef>
        <a:spcAft>
          <a:spcPct val="0"/>
        </a:spcAft>
        <a:defRPr sz="2000">
          <a:solidFill>
            <a:schemeClr val="tx2"/>
          </a:solidFill>
          <a:latin typeface="Arial" charset="0"/>
        </a:defRPr>
      </a:lvl7pPr>
      <a:lvl8pPr marL="1371600" algn="ctr" rtl="0" fontAlgn="base">
        <a:spcBef>
          <a:spcPct val="0"/>
        </a:spcBef>
        <a:spcAft>
          <a:spcPct val="0"/>
        </a:spcAft>
        <a:defRPr sz="2000">
          <a:solidFill>
            <a:schemeClr val="tx2"/>
          </a:solidFill>
          <a:latin typeface="Arial" charset="0"/>
        </a:defRPr>
      </a:lvl8pPr>
      <a:lvl9pPr marL="1828800" algn="ctr" rtl="0" fontAlgn="base">
        <a:spcBef>
          <a:spcPct val="0"/>
        </a:spcBef>
        <a:spcAft>
          <a:spcPct val="0"/>
        </a:spcAft>
        <a:defRPr sz="2000">
          <a:solidFill>
            <a:schemeClr val="tx2"/>
          </a:solidFill>
          <a:latin typeface="Arial"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000">
          <a:solidFill>
            <a:schemeClr val="tx1"/>
          </a:solidFill>
          <a:latin typeface="+mn-lt"/>
        </a:defRPr>
      </a:lvl2pPr>
      <a:lvl3pPr marL="1143000" indent="-228600" algn="l" rtl="0" eaLnBrk="0" fontAlgn="base" hangingPunct="0">
        <a:spcBef>
          <a:spcPct val="20000"/>
        </a:spcBef>
        <a:spcAft>
          <a:spcPct val="0"/>
        </a:spcAft>
        <a:buChar char="•"/>
        <a:defRPr>
          <a:solidFill>
            <a:schemeClr val="tx1"/>
          </a:solidFill>
          <a:latin typeface="+mn-lt"/>
        </a:defRPr>
      </a:lvl3pPr>
      <a:lvl4pPr marL="1600200" indent="-228600" algn="l" rtl="0" eaLnBrk="0" fontAlgn="base" hangingPunct="0">
        <a:spcBef>
          <a:spcPct val="20000"/>
        </a:spcBef>
        <a:spcAft>
          <a:spcPct val="0"/>
        </a:spcAft>
        <a:buChar char="–"/>
        <a:defRPr sz="1600">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D86B0-CC57-460A-B50C-FB4B08FB1A8E}"/>
              </a:ext>
            </a:extLst>
          </p:cNvPr>
          <p:cNvSpPr>
            <a:spLocks noGrp="1"/>
          </p:cNvSpPr>
          <p:nvPr>
            <p:ph type="ctrTitle"/>
          </p:nvPr>
        </p:nvSpPr>
        <p:spPr>
          <a:xfrm>
            <a:off x="762000" y="1371600"/>
            <a:ext cx="7772400" cy="1470025"/>
          </a:xfrm>
        </p:spPr>
        <p:txBody>
          <a:bodyPr/>
          <a:lstStyle/>
          <a:p>
            <a:r>
              <a:rPr lang="en-US" dirty="0"/>
              <a:t>Lecture Note   Lambda Expression and Multi-Threading</a:t>
            </a:r>
          </a:p>
        </p:txBody>
      </p:sp>
      <p:sp>
        <p:nvSpPr>
          <p:cNvPr id="5" name="Subtitle 4">
            <a:extLst>
              <a:ext uri="{FF2B5EF4-FFF2-40B4-BE49-F238E27FC236}">
                <a16:creationId xmlns:a16="http://schemas.microsoft.com/office/drawing/2014/main" id="{74CF7C5C-66CD-4238-8DC8-151EB3828891}"/>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71AE80D0-F277-4279-860E-FA4B5653434B}"/>
              </a:ext>
            </a:extLst>
          </p:cNvPr>
          <p:cNvPicPr>
            <a:picLocks noChangeAspect="1"/>
          </p:cNvPicPr>
          <p:nvPr/>
        </p:nvPicPr>
        <p:blipFill>
          <a:blip r:embed="rId2"/>
          <a:stretch>
            <a:fillRect/>
          </a:stretch>
        </p:blipFill>
        <p:spPr>
          <a:xfrm>
            <a:off x="2209799" y="2600678"/>
            <a:ext cx="4724402" cy="3543300"/>
          </a:xfrm>
          <a:prstGeom prst="rect">
            <a:avLst/>
          </a:prstGeom>
        </p:spPr>
      </p:pic>
    </p:spTree>
    <p:extLst>
      <p:ext uri="{BB962C8B-B14F-4D97-AF65-F5344CB8AC3E}">
        <p14:creationId xmlns:p14="http://schemas.microsoft.com/office/powerpoint/2010/main" val="1642857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C3CF6-1430-412A-88D4-2788B8A45BD3}"/>
              </a:ext>
            </a:extLst>
          </p:cNvPr>
          <p:cNvSpPr>
            <a:spLocks noGrp="1"/>
          </p:cNvSpPr>
          <p:nvPr>
            <p:ph type="title"/>
          </p:nvPr>
        </p:nvSpPr>
        <p:spPr/>
        <p:txBody>
          <a:bodyPr/>
          <a:lstStyle/>
          <a:p>
            <a:r>
              <a:rPr lang="en-US" dirty="0"/>
              <a:t>Lambda Expression - Capture</a:t>
            </a:r>
          </a:p>
        </p:txBody>
      </p:sp>
      <p:sp>
        <p:nvSpPr>
          <p:cNvPr id="3" name="Content Placeholder 2">
            <a:extLst>
              <a:ext uri="{FF2B5EF4-FFF2-40B4-BE49-F238E27FC236}">
                <a16:creationId xmlns:a16="http://schemas.microsoft.com/office/drawing/2014/main" id="{4BBCEE42-D9F8-42D9-9394-3172C85EB1E9}"/>
              </a:ext>
            </a:extLst>
          </p:cNvPr>
          <p:cNvSpPr>
            <a:spLocks noGrp="1"/>
          </p:cNvSpPr>
          <p:nvPr>
            <p:ph idx="1"/>
          </p:nvPr>
        </p:nvSpPr>
        <p:spPr/>
        <p:txBody>
          <a:bodyPr/>
          <a:lstStyle/>
          <a:p>
            <a:r>
              <a:rPr lang="en-US" dirty="0"/>
              <a:t>[=]  Capture by copy.  Variables are copied at the time of instantiation.  Lambda can be used outside of the scope. Captured variables will be constant inside the lambda.  (*this will be captured by </a:t>
            </a:r>
            <a:r>
              <a:rPr lang="en-US" u="sng" dirty="0"/>
              <a:t>reference</a:t>
            </a:r>
            <a:r>
              <a:rPr lang="en-US" dirty="0"/>
              <a:t>).</a:t>
            </a:r>
          </a:p>
          <a:p>
            <a:r>
              <a:rPr lang="en-US" dirty="0"/>
              <a:t>[&amp;]  Capture by reference.  Variables are referenced.  Therefore, the referenced variables need to be alive when lambda is used.  Changes made to the captured variables inside the lambda will be visible to the outside.  (*this will be captured by reference)</a:t>
            </a:r>
          </a:p>
          <a:p>
            <a:r>
              <a:rPr lang="en-US" dirty="0"/>
              <a:t>You can micro-manage variables (which variables are copied, which variables are referenced).</a:t>
            </a:r>
          </a:p>
        </p:txBody>
      </p:sp>
    </p:spTree>
    <p:extLst>
      <p:ext uri="{BB962C8B-B14F-4D97-AF65-F5344CB8AC3E}">
        <p14:creationId xmlns:p14="http://schemas.microsoft.com/office/powerpoint/2010/main" val="37096567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3844-0BA4-4EE3-9268-77BA0129C748}"/>
              </a:ext>
            </a:extLst>
          </p:cNvPr>
          <p:cNvSpPr>
            <a:spLocks noGrp="1"/>
          </p:cNvSpPr>
          <p:nvPr>
            <p:ph type="title"/>
          </p:nvPr>
        </p:nvSpPr>
        <p:spPr/>
        <p:txBody>
          <a:bodyPr/>
          <a:lstStyle/>
          <a:p>
            <a:r>
              <a:rPr lang="en-US" dirty="0"/>
              <a:t>Lambda - Capture Example</a:t>
            </a:r>
          </a:p>
        </p:txBody>
      </p:sp>
      <p:sp>
        <p:nvSpPr>
          <p:cNvPr id="3" name="Content Placeholder 2">
            <a:extLst>
              <a:ext uri="{FF2B5EF4-FFF2-40B4-BE49-F238E27FC236}">
                <a16:creationId xmlns:a16="http://schemas.microsoft.com/office/drawing/2014/main" id="{A0EC57F4-FE7B-4A3E-975A-FD391F071C19}"/>
              </a:ext>
            </a:extLst>
          </p:cNvPr>
          <p:cNvSpPr>
            <a:spLocks noGrp="1"/>
          </p:cNvSpPr>
          <p:nvPr>
            <p:ph idx="1"/>
          </p:nvPr>
        </p:nvSpPr>
        <p:spPr/>
        <p:txBody>
          <a:bodyPr/>
          <a:lstStyle/>
          <a:p>
            <a:r>
              <a:rPr lang="en-US" dirty="0"/>
              <a:t>Capture by Copy</a:t>
            </a:r>
          </a:p>
          <a:p>
            <a:pPr marL="0" indent="0">
              <a:buNone/>
            </a:pPr>
            <a:r>
              <a:rPr lang="en-US" sz="1200" dirty="0">
                <a:latin typeface="Consolas" panose="020B0609020204030204" pitchFamily="49" charset="0"/>
              </a:rPr>
              <a:t>#include &lt;iostream&gt;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int main(void)</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int x=100;</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 [=] Capture by copy.</a:t>
            </a:r>
          </a:p>
          <a:p>
            <a:pPr marL="0" indent="0">
              <a:buNone/>
            </a:pPr>
            <a:r>
              <a:rPr lang="en-US" sz="1200" dirty="0">
                <a:latin typeface="Consolas" panose="020B0609020204030204" pitchFamily="49" charset="0"/>
              </a:rPr>
              <a:t>    auto f=[=]</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in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f();</a:t>
            </a:r>
          </a:p>
          <a:p>
            <a:pPr marL="0" indent="0">
              <a:buNone/>
            </a:pPr>
            <a:r>
              <a:rPr lang="en-US" sz="1200" dirty="0">
                <a:latin typeface="Consolas" panose="020B0609020204030204" pitchFamily="49" charset="0"/>
              </a:rPr>
              <a:t>    x=200;</a:t>
            </a:r>
          </a:p>
          <a:p>
            <a:pPr marL="0" indent="0">
              <a:buNone/>
            </a:pPr>
            <a:r>
              <a:rPr lang="en-US" sz="1200" dirty="0">
                <a:latin typeface="Consolas" panose="020B0609020204030204" pitchFamily="49" charset="0"/>
              </a:rPr>
              <a:t>    f(); // X was already captured.  Therefore is still 100 from f point of view.</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after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return 0;</a:t>
            </a:r>
          </a:p>
          <a:p>
            <a:pPr marL="0" indent="0">
              <a:buNone/>
            </a:pPr>
            <a:r>
              <a:rPr lang="en-US" sz="1200" dirty="0">
                <a:latin typeface="Consolas" panose="020B0609020204030204" pitchFamily="49" charset="0"/>
              </a:rPr>
              <a:t>}</a:t>
            </a:r>
          </a:p>
        </p:txBody>
      </p:sp>
    </p:spTree>
    <p:extLst>
      <p:ext uri="{BB962C8B-B14F-4D97-AF65-F5344CB8AC3E}">
        <p14:creationId xmlns:p14="http://schemas.microsoft.com/office/powerpoint/2010/main" val="3686829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3844-0BA4-4EE3-9268-77BA0129C748}"/>
              </a:ext>
            </a:extLst>
          </p:cNvPr>
          <p:cNvSpPr>
            <a:spLocks noGrp="1"/>
          </p:cNvSpPr>
          <p:nvPr>
            <p:ph type="title"/>
          </p:nvPr>
        </p:nvSpPr>
        <p:spPr/>
        <p:txBody>
          <a:bodyPr/>
          <a:lstStyle/>
          <a:p>
            <a:r>
              <a:rPr lang="en-US" dirty="0"/>
              <a:t>Lambda - Capture Example</a:t>
            </a:r>
          </a:p>
        </p:txBody>
      </p:sp>
      <p:sp>
        <p:nvSpPr>
          <p:cNvPr id="3" name="Content Placeholder 2">
            <a:extLst>
              <a:ext uri="{FF2B5EF4-FFF2-40B4-BE49-F238E27FC236}">
                <a16:creationId xmlns:a16="http://schemas.microsoft.com/office/drawing/2014/main" id="{A0EC57F4-FE7B-4A3E-975A-FD391F071C19}"/>
              </a:ext>
            </a:extLst>
          </p:cNvPr>
          <p:cNvSpPr>
            <a:spLocks noGrp="1"/>
          </p:cNvSpPr>
          <p:nvPr>
            <p:ph idx="1"/>
          </p:nvPr>
        </p:nvSpPr>
        <p:spPr/>
        <p:txBody>
          <a:bodyPr/>
          <a:lstStyle/>
          <a:p>
            <a:r>
              <a:rPr lang="en-US" dirty="0"/>
              <a:t>Capture by Reference</a:t>
            </a:r>
          </a:p>
          <a:p>
            <a:pPr marL="0" indent="0">
              <a:buNone/>
            </a:pPr>
            <a:r>
              <a:rPr lang="en-US" sz="1200" dirty="0">
                <a:latin typeface="Consolas" panose="020B0609020204030204" pitchFamily="49" charset="0"/>
              </a:rPr>
              <a:t>#include &lt;iostream&gt;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int main(void)</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int x=100;</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 [=] Capture by copy.</a:t>
            </a:r>
          </a:p>
          <a:p>
            <a:pPr marL="0" indent="0">
              <a:buNone/>
            </a:pPr>
            <a:r>
              <a:rPr lang="en-US" sz="1200" dirty="0">
                <a:latin typeface="Consolas" panose="020B0609020204030204" pitchFamily="49" charset="0"/>
              </a:rPr>
              <a:t>    auto f=[&amp;]()</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in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f();</a:t>
            </a:r>
          </a:p>
          <a:p>
            <a:pPr marL="0" indent="0">
              <a:buNone/>
            </a:pPr>
            <a:r>
              <a:rPr lang="en-US" sz="1200" dirty="0">
                <a:latin typeface="Consolas" panose="020B0609020204030204" pitchFamily="49" charset="0"/>
              </a:rPr>
              <a:t>    x=200;</a:t>
            </a:r>
          </a:p>
          <a:p>
            <a:pPr marL="0" indent="0">
              <a:buNone/>
            </a:pPr>
            <a:r>
              <a:rPr lang="en-US" sz="1200" dirty="0">
                <a:latin typeface="Consolas" panose="020B0609020204030204" pitchFamily="49" charset="0"/>
              </a:rPr>
              <a:t>    f(); // X is a reference.  Therefore changes are visible.</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after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return 0;</a:t>
            </a:r>
          </a:p>
          <a:p>
            <a:pPr marL="0" indent="0">
              <a:buNone/>
            </a:pPr>
            <a:r>
              <a:rPr lang="en-US" sz="1200" dirty="0">
                <a:latin typeface="Consolas" panose="020B0609020204030204" pitchFamily="49" charset="0"/>
              </a:rPr>
              <a:t>}</a:t>
            </a:r>
          </a:p>
        </p:txBody>
      </p:sp>
    </p:spTree>
    <p:extLst>
      <p:ext uri="{BB962C8B-B14F-4D97-AF65-F5344CB8AC3E}">
        <p14:creationId xmlns:p14="http://schemas.microsoft.com/office/powerpoint/2010/main" val="33093768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23844-0BA4-4EE3-9268-77BA0129C748}"/>
              </a:ext>
            </a:extLst>
          </p:cNvPr>
          <p:cNvSpPr>
            <a:spLocks noGrp="1"/>
          </p:cNvSpPr>
          <p:nvPr>
            <p:ph type="title"/>
          </p:nvPr>
        </p:nvSpPr>
        <p:spPr/>
        <p:txBody>
          <a:bodyPr/>
          <a:lstStyle/>
          <a:p>
            <a:r>
              <a:rPr lang="en-US" dirty="0"/>
              <a:t>Lambda - Capture Example</a:t>
            </a:r>
          </a:p>
        </p:txBody>
      </p:sp>
      <p:sp>
        <p:nvSpPr>
          <p:cNvPr id="3" name="Content Placeholder 2">
            <a:extLst>
              <a:ext uri="{FF2B5EF4-FFF2-40B4-BE49-F238E27FC236}">
                <a16:creationId xmlns:a16="http://schemas.microsoft.com/office/drawing/2014/main" id="{A0EC57F4-FE7B-4A3E-975A-FD391F071C19}"/>
              </a:ext>
            </a:extLst>
          </p:cNvPr>
          <p:cNvSpPr>
            <a:spLocks noGrp="1"/>
          </p:cNvSpPr>
          <p:nvPr>
            <p:ph idx="1"/>
          </p:nvPr>
        </p:nvSpPr>
        <p:spPr/>
        <p:txBody>
          <a:bodyPr/>
          <a:lstStyle/>
          <a:p>
            <a:r>
              <a:rPr lang="en-US" dirty="0"/>
              <a:t>Capture by Reference</a:t>
            </a:r>
          </a:p>
          <a:p>
            <a:pPr marL="0" indent="0">
              <a:buNone/>
            </a:pPr>
            <a:r>
              <a:rPr lang="en-US" sz="1200" dirty="0">
                <a:latin typeface="Consolas" panose="020B0609020204030204" pitchFamily="49" charset="0"/>
              </a:rPr>
              <a:t>#include &lt;iostream&gt;</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int main(void)</a:t>
            </a:r>
          </a:p>
          <a:p>
            <a:pPr marL="0" indent="0">
              <a:buNone/>
            </a:pPr>
            <a:r>
              <a:rPr lang="en-US" sz="1200" dirty="0">
                <a:latin typeface="Consolas" panose="020B0609020204030204" pitchFamily="49" charset="0"/>
              </a:rPr>
              <a:t>{</a:t>
            </a:r>
          </a:p>
          <a:p>
            <a:pPr marL="0" indent="0">
              <a:buNone/>
            </a:pPr>
            <a:r>
              <a:rPr lang="en-US" sz="1200" dirty="0">
                <a:latin typeface="Consolas" panose="020B0609020204030204" pitchFamily="49" charset="0"/>
              </a:rPr>
              <a:t>    int x=0,y=0;</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 Capture x by reference, y by copy.</a:t>
            </a:r>
          </a:p>
          <a:p>
            <a:pPr marL="0" indent="0">
              <a:buNone/>
            </a:pPr>
            <a:r>
              <a:rPr lang="en-US" sz="1200" dirty="0">
                <a:latin typeface="Consolas" panose="020B0609020204030204" pitchFamily="49" charset="0"/>
              </a:rPr>
              <a:t>    auto f=[&amp;</a:t>
            </a:r>
            <a:r>
              <a:rPr lang="en-US" sz="1200" dirty="0" err="1">
                <a:latin typeface="Consolas" panose="020B0609020204030204" pitchFamily="49" charset="0"/>
              </a:rPr>
              <a:t>x,y</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r>
              <a:rPr lang="en-US" sz="1200" dirty="0">
                <a:latin typeface="Consolas" panose="020B0609020204030204" pitchFamily="49" charset="0"/>
              </a:rPr>
              <a:t>        x=256; // This change is visible to the outside.</a:t>
            </a:r>
          </a:p>
          <a:p>
            <a:pPr marL="0" indent="0">
              <a:buNone/>
            </a:pPr>
            <a:r>
              <a:rPr lang="en-US" sz="1200" dirty="0">
                <a:latin typeface="Consolas" panose="020B0609020204030204" pitchFamily="49" charset="0"/>
              </a:rPr>
              <a:t>        // y=256; // This is an error.  Copy-captured variable is a constant.</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in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"Y is " &lt;&lt; y &lt;&lt; " in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a:t>
            </a:r>
          </a:p>
          <a:p>
            <a:pPr marL="0" indent="0">
              <a:buNone/>
            </a:pPr>
            <a:endParaRPr lang="en-US" sz="1200" dirty="0">
              <a:latin typeface="Consolas" panose="020B0609020204030204" pitchFamily="49" charset="0"/>
            </a:endParaRPr>
          </a:p>
          <a:p>
            <a:pPr marL="0" indent="0">
              <a:buNone/>
            </a:pPr>
            <a:r>
              <a:rPr lang="en-US" sz="1200" dirty="0">
                <a:latin typeface="Consolas" panose="020B0609020204030204" pitchFamily="49" charset="0"/>
              </a:rPr>
              <a:t>    x=200;</a:t>
            </a:r>
          </a:p>
          <a:p>
            <a:pPr marL="0" indent="0">
              <a:buNone/>
            </a:pPr>
            <a:r>
              <a:rPr lang="en-US" sz="1200" dirty="0">
                <a:latin typeface="Consolas" panose="020B0609020204030204" pitchFamily="49" charset="0"/>
              </a:rPr>
              <a:t>    y=300;</a:t>
            </a:r>
          </a:p>
          <a:p>
            <a:pPr marL="0" indent="0">
              <a:buNone/>
            </a:pPr>
            <a:r>
              <a:rPr lang="en-US" sz="1200" dirty="0">
                <a:latin typeface="Consolas" panose="020B0609020204030204" pitchFamily="49" charset="0"/>
              </a:rPr>
              <a:t>    f();</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"X is " &lt;&lt; x &lt;&lt; " after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"Y is " &lt;&lt; y &lt;&lt; " after lambda."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buNone/>
            </a:pPr>
            <a:r>
              <a:rPr lang="en-US" sz="1200" dirty="0">
                <a:latin typeface="Consolas" panose="020B0609020204030204" pitchFamily="49" charset="0"/>
              </a:rPr>
              <a:t>    return 0;</a:t>
            </a:r>
          </a:p>
          <a:p>
            <a:pPr marL="0" indent="0">
              <a:buNone/>
            </a:pPr>
            <a:r>
              <a:rPr lang="en-US" sz="1200" dirty="0">
                <a:latin typeface="Consolas" panose="020B0609020204030204" pitchFamily="49" charset="0"/>
              </a:rPr>
              <a:t>}</a:t>
            </a:r>
          </a:p>
          <a:p>
            <a:pPr marL="0" indent="0">
              <a:buNone/>
            </a:pPr>
            <a:endParaRPr lang="en-US" sz="1200" dirty="0">
              <a:latin typeface="Consolas" panose="020B0609020204030204" pitchFamily="49" charset="0"/>
            </a:endParaRPr>
          </a:p>
        </p:txBody>
      </p:sp>
    </p:spTree>
    <p:extLst>
      <p:ext uri="{BB962C8B-B14F-4D97-AF65-F5344CB8AC3E}">
        <p14:creationId xmlns:p14="http://schemas.microsoft.com/office/powerpoint/2010/main" val="3666174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E31A1-1802-4887-B2AA-DE5CD3E6AA9D}"/>
              </a:ext>
            </a:extLst>
          </p:cNvPr>
          <p:cNvSpPr>
            <a:spLocks noGrp="1"/>
          </p:cNvSpPr>
          <p:nvPr>
            <p:ph type="title"/>
          </p:nvPr>
        </p:nvSpPr>
        <p:spPr/>
        <p:txBody>
          <a:bodyPr/>
          <a:lstStyle/>
          <a:p>
            <a:r>
              <a:rPr lang="en-US" dirty="0"/>
              <a:t>Lambda and Multi-Threading</a:t>
            </a:r>
          </a:p>
        </p:txBody>
      </p:sp>
      <p:sp>
        <p:nvSpPr>
          <p:cNvPr id="3" name="Content Placeholder 2">
            <a:extLst>
              <a:ext uri="{FF2B5EF4-FFF2-40B4-BE49-F238E27FC236}">
                <a16:creationId xmlns:a16="http://schemas.microsoft.com/office/drawing/2014/main" id="{6C5F0697-ABC3-4029-9D5F-20E622A076A5}"/>
              </a:ext>
            </a:extLst>
          </p:cNvPr>
          <p:cNvSpPr>
            <a:spLocks noGrp="1"/>
          </p:cNvSpPr>
          <p:nvPr>
            <p:ph idx="1"/>
          </p:nvPr>
        </p:nvSpPr>
        <p:spPr/>
        <p:txBody>
          <a:bodyPr/>
          <a:lstStyle/>
          <a:p>
            <a:r>
              <a:rPr lang="en-US" dirty="0"/>
              <a:t>So why is lambda expression relevant?</a:t>
            </a:r>
          </a:p>
          <a:p>
            <a:r>
              <a:rPr lang="en-US" dirty="0"/>
              <a:t>Lambda expression can be used as a task.</a:t>
            </a:r>
          </a:p>
        </p:txBody>
      </p:sp>
    </p:spTree>
    <p:extLst>
      <p:ext uri="{BB962C8B-B14F-4D97-AF65-F5344CB8AC3E}">
        <p14:creationId xmlns:p14="http://schemas.microsoft.com/office/powerpoint/2010/main" val="1594716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A2193-98DC-4A3A-97E1-E6A7337632BF}"/>
              </a:ext>
            </a:extLst>
          </p:cNvPr>
          <p:cNvSpPr>
            <a:spLocks noGrp="1"/>
          </p:cNvSpPr>
          <p:nvPr>
            <p:ph type="title"/>
          </p:nvPr>
        </p:nvSpPr>
        <p:spPr/>
        <p:txBody>
          <a:bodyPr/>
          <a:lstStyle/>
          <a:p>
            <a:r>
              <a:rPr lang="en-US" dirty="0"/>
              <a:t>Multi-Threading</a:t>
            </a:r>
          </a:p>
        </p:txBody>
      </p:sp>
      <p:sp>
        <p:nvSpPr>
          <p:cNvPr id="3" name="Content Placeholder 2">
            <a:extLst>
              <a:ext uri="{FF2B5EF4-FFF2-40B4-BE49-F238E27FC236}">
                <a16:creationId xmlns:a16="http://schemas.microsoft.com/office/drawing/2014/main" id="{6DDF315F-34DA-472F-ACE5-234942CDA436}"/>
              </a:ext>
            </a:extLst>
          </p:cNvPr>
          <p:cNvSpPr>
            <a:spLocks noGrp="1"/>
          </p:cNvSpPr>
          <p:nvPr>
            <p:ph idx="1"/>
          </p:nvPr>
        </p:nvSpPr>
        <p:spPr/>
        <p:txBody>
          <a:bodyPr/>
          <a:lstStyle/>
          <a:p>
            <a:pPr marL="0" indent="0">
              <a:buNone/>
            </a:pPr>
            <a:r>
              <a:rPr lang="en-US" dirty="0"/>
              <a:t>The purposes:</a:t>
            </a:r>
          </a:p>
          <a:p>
            <a:r>
              <a:rPr lang="en-US" dirty="0"/>
              <a:t>Performance</a:t>
            </a:r>
          </a:p>
          <a:p>
            <a:r>
              <a:rPr lang="en-US" dirty="0"/>
              <a:t>User-Interface</a:t>
            </a:r>
          </a:p>
          <a:p>
            <a:endParaRPr lang="en-US" dirty="0"/>
          </a:p>
          <a:p>
            <a:pPr marL="0" indent="0">
              <a:buNone/>
            </a:pPr>
            <a:r>
              <a:rPr lang="en-US" dirty="0"/>
              <a:t>Let’s take a look at user-interface purposes.</a:t>
            </a:r>
          </a:p>
          <a:p>
            <a:endParaRPr lang="en-US" dirty="0"/>
          </a:p>
          <a:p>
            <a:endParaRPr lang="en-US" dirty="0"/>
          </a:p>
        </p:txBody>
      </p:sp>
    </p:spTree>
    <p:extLst>
      <p:ext uri="{BB962C8B-B14F-4D97-AF65-F5344CB8AC3E}">
        <p14:creationId xmlns:p14="http://schemas.microsoft.com/office/powerpoint/2010/main" val="4009369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A94AC-F486-4BB3-8566-100AF927067E}"/>
              </a:ext>
            </a:extLst>
          </p:cNvPr>
          <p:cNvSpPr>
            <a:spLocks noGrp="1"/>
          </p:cNvSpPr>
          <p:nvPr>
            <p:ph type="title"/>
          </p:nvPr>
        </p:nvSpPr>
        <p:spPr/>
        <p:txBody>
          <a:bodyPr/>
          <a:lstStyle/>
          <a:p>
            <a:r>
              <a:rPr lang="en-US" dirty="0"/>
              <a:t>Multi-Threading for User Interface</a:t>
            </a:r>
          </a:p>
        </p:txBody>
      </p:sp>
      <p:sp>
        <p:nvSpPr>
          <p:cNvPr id="3" name="Content Placeholder 2">
            <a:extLst>
              <a:ext uri="{FF2B5EF4-FFF2-40B4-BE49-F238E27FC236}">
                <a16:creationId xmlns:a16="http://schemas.microsoft.com/office/drawing/2014/main" id="{91804F30-CEC9-49AF-AE04-65B87D900FD2}"/>
              </a:ext>
            </a:extLst>
          </p:cNvPr>
          <p:cNvSpPr>
            <a:spLocks noGrp="1"/>
          </p:cNvSpPr>
          <p:nvPr>
            <p:ph idx="1"/>
          </p:nvPr>
        </p:nvSpPr>
        <p:spPr/>
        <p:txBody>
          <a:bodyPr/>
          <a:lstStyle/>
          <a:p>
            <a:r>
              <a:rPr lang="en-US" dirty="0"/>
              <a:t>You have a graphics window that runs an animation or may be taking mouse input to control the view.</a:t>
            </a:r>
          </a:p>
          <a:p>
            <a:r>
              <a:rPr lang="en-US" dirty="0"/>
              <a:t>You also want to take command input on the terminal.</a:t>
            </a:r>
          </a:p>
          <a:p>
            <a:r>
              <a:rPr lang="en-US" dirty="0"/>
              <a:t>But, what’s going to happen if you do:</a:t>
            </a:r>
          </a:p>
          <a:p>
            <a:pPr lvl="1"/>
            <a:r>
              <a:rPr lang="en-US" dirty="0" err="1"/>
              <a:t>fgets</a:t>
            </a:r>
            <a:r>
              <a:rPr lang="en-US" dirty="0"/>
              <a:t>(cmd,255,stdin);  or</a:t>
            </a:r>
          </a:p>
          <a:p>
            <a:pPr lvl="1"/>
            <a:r>
              <a:rPr lang="en-US" dirty="0"/>
              <a:t>std::</a:t>
            </a:r>
            <a:r>
              <a:rPr lang="en-US" dirty="0" err="1"/>
              <a:t>getline</a:t>
            </a:r>
            <a:r>
              <a:rPr lang="en-US" dirty="0"/>
              <a:t>(</a:t>
            </a:r>
            <a:r>
              <a:rPr lang="en-US" dirty="0" err="1"/>
              <a:t>cmd,std</a:t>
            </a:r>
            <a:r>
              <a:rPr lang="en-US" dirty="0"/>
              <a:t>::</a:t>
            </a:r>
            <a:r>
              <a:rPr lang="en-US" dirty="0" err="1"/>
              <a:t>cin</a:t>
            </a:r>
            <a:r>
              <a:rPr lang="en-US" dirty="0"/>
              <a:t>);</a:t>
            </a:r>
          </a:p>
          <a:p>
            <a:endParaRPr lang="en-US" dirty="0"/>
          </a:p>
        </p:txBody>
      </p:sp>
    </p:spTree>
    <p:extLst>
      <p:ext uri="{BB962C8B-B14F-4D97-AF65-F5344CB8AC3E}">
        <p14:creationId xmlns:p14="http://schemas.microsoft.com/office/powerpoint/2010/main" val="627360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AB912-FE5C-46E3-B45D-55E2FA49166B}"/>
              </a:ext>
            </a:extLst>
          </p:cNvPr>
          <p:cNvSpPr>
            <a:spLocks noGrp="1"/>
          </p:cNvSpPr>
          <p:nvPr>
            <p:ph type="title"/>
          </p:nvPr>
        </p:nvSpPr>
        <p:spPr/>
        <p:txBody>
          <a:bodyPr/>
          <a:lstStyle/>
          <a:p>
            <a:r>
              <a:rPr lang="en-US" dirty="0"/>
              <a:t>Multi-Threading for User Interface</a:t>
            </a:r>
          </a:p>
        </p:txBody>
      </p:sp>
      <p:sp>
        <p:nvSpPr>
          <p:cNvPr id="3" name="Content Placeholder 2">
            <a:extLst>
              <a:ext uri="{FF2B5EF4-FFF2-40B4-BE49-F238E27FC236}">
                <a16:creationId xmlns:a16="http://schemas.microsoft.com/office/drawing/2014/main" id="{03CC1222-7834-4A27-B65F-B3C7E4A00361}"/>
              </a:ext>
            </a:extLst>
          </p:cNvPr>
          <p:cNvSpPr>
            <a:spLocks noGrp="1"/>
          </p:cNvSpPr>
          <p:nvPr>
            <p:ph idx="1"/>
          </p:nvPr>
        </p:nvSpPr>
        <p:spPr/>
        <p:txBody>
          <a:bodyPr/>
          <a:lstStyle/>
          <a:p>
            <a:r>
              <a:rPr lang="en-US" dirty="0"/>
              <a:t>You want to make command input a separate thread.</a:t>
            </a:r>
          </a:p>
          <a:p>
            <a:r>
              <a:rPr lang="en-US" dirty="0"/>
              <a:t>Command thread: Cache user input</a:t>
            </a:r>
          </a:p>
          <a:p>
            <a:r>
              <a:rPr lang="en-US" dirty="0"/>
              <a:t>Main thread: Monitor user-input cache, and execute commands.</a:t>
            </a:r>
          </a:p>
          <a:p>
            <a:endParaRPr lang="en-US" dirty="0"/>
          </a:p>
          <a:p>
            <a:endParaRPr lang="en-US" dirty="0"/>
          </a:p>
          <a:p>
            <a:r>
              <a:rPr lang="en-US" dirty="0"/>
              <a:t>Toy-example:  Main thread keeps moving a square.  Sub-thread takes a command for changing color.</a:t>
            </a:r>
          </a:p>
        </p:txBody>
      </p:sp>
    </p:spTree>
    <p:extLst>
      <p:ext uri="{BB962C8B-B14F-4D97-AF65-F5344CB8AC3E}">
        <p14:creationId xmlns:p14="http://schemas.microsoft.com/office/powerpoint/2010/main" val="2120206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DBA38-6577-4598-8721-7241695C5248}"/>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99EDD27B-5156-4ABA-951F-D299C48F686D}"/>
              </a:ext>
            </a:extLst>
          </p:cNvPr>
          <p:cNvSpPr>
            <a:spLocks noGrp="1"/>
          </p:cNvSpPr>
          <p:nvPr>
            <p:ph idx="1"/>
          </p:nvPr>
        </p:nvSpPr>
        <p:spPr/>
        <p:txBody>
          <a:bodyPr/>
          <a:lstStyle/>
          <a:p>
            <a:r>
              <a:rPr lang="en-US" dirty="0"/>
              <a:t>Multi-Threading easily reduce computational time of a large-scale computation that require little to no locking.</a:t>
            </a:r>
          </a:p>
          <a:p>
            <a:r>
              <a:rPr lang="en-US" dirty="0"/>
              <a:t>But, not so efficient for accelerating relatively small computation.</a:t>
            </a:r>
          </a:p>
        </p:txBody>
      </p:sp>
    </p:spTree>
    <p:extLst>
      <p:ext uri="{BB962C8B-B14F-4D97-AF65-F5344CB8AC3E}">
        <p14:creationId xmlns:p14="http://schemas.microsoft.com/office/powerpoint/2010/main" val="3532298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901-8022-4431-AB6F-D27A7FAA6F1B}"/>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98B43EB7-624B-48C3-B422-D75CD46F9768}"/>
              </a:ext>
            </a:extLst>
          </p:cNvPr>
          <p:cNvSpPr>
            <a:spLocks noGrp="1"/>
          </p:cNvSpPr>
          <p:nvPr>
            <p:ph idx="1"/>
          </p:nvPr>
        </p:nvSpPr>
        <p:spPr/>
        <p:txBody>
          <a:bodyPr/>
          <a:lstStyle/>
          <a:p>
            <a:r>
              <a:rPr lang="en-US" dirty="0"/>
              <a:t>Imagine you are writing a flight simulator:</a:t>
            </a:r>
          </a:p>
          <a:p>
            <a:pPr marL="0" indent="0">
              <a:buNone/>
            </a:pPr>
            <a:r>
              <a:rPr lang="en-US" sz="1600" dirty="0">
                <a:latin typeface="Consolas" panose="020B0609020204030204" pitchFamily="49" charset="0"/>
              </a:rPr>
              <a:t>void </a:t>
            </a:r>
            <a:r>
              <a:rPr lang="en-US" sz="1600" dirty="0" err="1">
                <a:latin typeface="Consolas" panose="020B0609020204030204" pitchFamily="49" charset="0"/>
              </a:rPr>
              <a:t>RunOneStep</a:t>
            </a:r>
            <a:r>
              <a:rPr lang="en-US" sz="1600" dirty="0">
                <a:latin typeface="Consolas" panose="020B0609020204030204" pitchFamily="49" charset="0"/>
              </a:rPr>
              <a:t>(void)</a:t>
            </a: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ComputeAerodynamics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CollisionCheck</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ComputeAutoPilot</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ControlNonPlayerAircrafts</a:t>
            </a:r>
            <a:r>
              <a:rPr lang="en-US" sz="1600" dirty="0">
                <a:latin typeface="Consolas" panose="020B0609020204030204" pitchFamily="49" charset="0"/>
              </a:rPr>
              <a:t>();</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RenderScene</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pPr marL="0" indent="0">
              <a:buNone/>
            </a:pPr>
            <a:endParaRPr lang="en-US" dirty="0"/>
          </a:p>
          <a:p>
            <a:r>
              <a:rPr lang="en-US" dirty="0"/>
              <a:t>Imagine this function is called every time step, minimum 30 times per second.</a:t>
            </a:r>
          </a:p>
          <a:p>
            <a:endParaRPr lang="en-US" dirty="0"/>
          </a:p>
        </p:txBody>
      </p:sp>
    </p:spTree>
    <p:extLst>
      <p:ext uri="{BB962C8B-B14F-4D97-AF65-F5344CB8AC3E}">
        <p14:creationId xmlns:p14="http://schemas.microsoft.com/office/powerpoint/2010/main" val="268647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38EC-32B0-4304-BC3B-6E90B7C0DAD3}"/>
              </a:ext>
            </a:extLst>
          </p:cNvPr>
          <p:cNvSpPr>
            <a:spLocks noGrp="1"/>
          </p:cNvSpPr>
          <p:nvPr>
            <p:ph type="title"/>
          </p:nvPr>
        </p:nvSpPr>
        <p:spPr/>
        <p:txBody>
          <a:bodyPr/>
          <a:lstStyle/>
          <a:p>
            <a:r>
              <a:rPr lang="en-US" dirty="0"/>
              <a:t>Lambda Expression</a:t>
            </a:r>
          </a:p>
        </p:txBody>
      </p:sp>
      <p:sp>
        <p:nvSpPr>
          <p:cNvPr id="7" name="TextBox 6">
            <a:extLst>
              <a:ext uri="{FF2B5EF4-FFF2-40B4-BE49-F238E27FC236}">
                <a16:creationId xmlns:a16="http://schemas.microsoft.com/office/drawing/2014/main" id="{F8B2F7D5-AF53-471F-9C56-4AC79C2ACA20}"/>
              </a:ext>
            </a:extLst>
          </p:cNvPr>
          <p:cNvSpPr txBox="1"/>
          <p:nvPr/>
        </p:nvSpPr>
        <p:spPr>
          <a:xfrm>
            <a:off x="1371600" y="1600200"/>
            <a:ext cx="6781800" cy="3416320"/>
          </a:xfrm>
          <a:prstGeom prst="rect">
            <a:avLst/>
          </a:prstGeom>
          <a:noFill/>
        </p:spPr>
        <p:txBody>
          <a:bodyPr wrap="square">
            <a:spAutoFit/>
          </a:bodyPr>
          <a:lstStyle/>
          <a:p>
            <a:r>
              <a:rPr lang="en-US" dirty="0">
                <a:latin typeface="Consolas" panose="020B0609020204030204" pitchFamily="49" charset="0"/>
              </a:rPr>
              <a:t>#include &lt;iostream&gt;</a:t>
            </a:r>
          </a:p>
          <a:p>
            <a:r>
              <a:rPr lang="en-US" dirty="0">
                <a:latin typeface="Consolas" panose="020B0609020204030204" pitchFamily="49" charset="0"/>
              </a:rPr>
              <a:t>#include &lt;string&gt;</a:t>
            </a:r>
          </a:p>
          <a:p>
            <a:endParaRPr lang="en-US" dirty="0">
              <a:latin typeface="Consolas" panose="020B0609020204030204" pitchFamily="49" charset="0"/>
            </a:endParaRPr>
          </a:p>
          <a:p>
            <a:r>
              <a:rPr lang="en-US" dirty="0">
                <a:latin typeface="Consolas" panose="020B0609020204030204" pitchFamily="49" charset="0"/>
              </a:rPr>
              <a:t>int main(void)</a:t>
            </a:r>
          </a:p>
          <a:p>
            <a:r>
              <a:rPr lang="en-US" dirty="0">
                <a:latin typeface="Consolas" panose="020B0609020204030204" pitchFamily="49" charset="0"/>
              </a:rPr>
              <a:t>{</a:t>
            </a:r>
          </a:p>
          <a:p>
            <a:r>
              <a:rPr lang="en-US" dirty="0">
                <a:latin typeface="Consolas" panose="020B0609020204030204" pitchFamily="49" charset="0"/>
              </a:rPr>
              <a:t>    auto f=[](std::string str)</a:t>
            </a:r>
          </a:p>
          <a:p>
            <a:r>
              <a:rPr lang="en-US" dirty="0">
                <a:latin typeface="Consolas" panose="020B0609020204030204" pitchFamily="49" charset="0"/>
              </a:rPr>
              <a:t>    {</a:t>
            </a:r>
          </a:p>
          <a:p>
            <a:r>
              <a:rPr lang="en-US" dirty="0">
                <a:latin typeface="Consolas" panose="020B0609020204030204" pitchFamily="49" charset="0"/>
              </a:rPr>
              <a:t>        std::</a:t>
            </a:r>
            <a:r>
              <a:rPr lang="en-US" dirty="0" err="1">
                <a:latin typeface="Consolas" panose="020B0609020204030204" pitchFamily="49" charset="0"/>
              </a:rPr>
              <a:t>cout</a:t>
            </a:r>
            <a:r>
              <a:rPr lang="en-US" dirty="0">
                <a:latin typeface="Consolas" panose="020B0609020204030204" pitchFamily="49" charset="0"/>
              </a:rPr>
              <a:t> &lt;&lt; str &lt;&lt; std::</a:t>
            </a:r>
            <a:r>
              <a:rPr lang="en-US" dirty="0" err="1">
                <a:latin typeface="Consolas" panose="020B0609020204030204" pitchFamily="49" charset="0"/>
              </a:rPr>
              <a:t>endl</a:t>
            </a:r>
            <a:r>
              <a:rPr lang="en-US" dirty="0">
                <a:latin typeface="Consolas" panose="020B0609020204030204" pitchFamily="49" charset="0"/>
              </a:rPr>
              <a:t>;</a:t>
            </a:r>
          </a:p>
          <a:p>
            <a:r>
              <a:rPr lang="en-US" dirty="0">
                <a:latin typeface="Consolas" panose="020B0609020204030204" pitchFamily="49" charset="0"/>
              </a:rPr>
              <a:t>    };</a:t>
            </a:r>
          </a:p>
          <a:p>
            <a:r>
              <a:rPr lang="en-US" dirty="0">
                <a:latin typeface="Consolas" panose="020B0609020204030204" pitchFamily="49" charset="0"/>
              </a:rPr>
              <a:t>    f("What is this weird thing called lambda?");</a:t>
            </a:r>
          </a:p>
          <a:p>
            <a:r>
              <a:rPr lang="en-US" dirty="0">
                <a:latin typeface="Consolas" panose="020B0609020204030204" pitchFamily="49" charset="0"/>
              </a:rPr>
              <a:t>    return 0;</a:t>
            </a:r>
          </a:p>
          <a:p>
            <a:r>
              <a:rPr lang="en-US" dirty="0">
                <a:latin typeface="Consolas" panose="020B0609020204030204" pitchFamily="49" charset="0"/>
              </a:rPr>
              <a:t>}</a:t>
            </a:r>
          </a:p>
        </p:txBody>
      </p:sp>
    </p:spTree>
    <p:extLst>
      <p:ext uri="{BB962C8B-B14F-4D97-AF65-F5344CB8AC3E}">
        <p14:creationId xmlns:p14="http://schemas.microsoft.com/office/powerpoint/2010/main" val="1962509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7901-8022-4431-AB6F-D27A7FAA6F1B}"/>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98B43EB7-624B-48C3-B422-D75CD46F9768}"/>
              </a:ext>
            </a:extLst>
          </p:cNvPr>
          <p:cNvSpPr>
            <a:spLocks noGrp="1"/>
          </p:cNvSpPr>
          <p:nvPr>
            <p:ph idx="1"/>
          </p:nvPr>
        </p:nvSpPr>
        <p:spPr/>
        <p:txBody>
          <a:bodyPr/>
          <a:lstStyle/>
          <a:p>
            <a:r>
              <a:rPr lang="en-US" dirty="0"/>
              <a:t>You can parallelize the following by:</a:t>
            </a:r>
          </a:p>
          <a:p>
            <a:pPr marL="0" indent="0">
              <a:buNone/>
            </a:pPr>
            <a:r>
              <a:rPr lang="en-US" sz="1600" dirty="0">
                <a:latin typeface="Consolas" panose="020B0609020204030204" pitchFamily="49" charset="0"/>
              </a:rPr>
              <a:t>void </a:t>
            </a:r>
            <a:r>
              <a:rPr lang="en-US" sz="1600" dirty="0" err="1">
                <a:latin typeface="Consolas" panose="020B0609020204030204" pitchFamily="49" charset="0"/>
              </a:rPr>
              <a:t>RunOneStep</a:t>
            </a:r>
            <a:r>
              <a:rPr lang="en-US" sz="1600" dirty="0">
                <a:latin typeface="Consolas" panose="020B0609020204030204" pitchFamily="49" charset="0"/>
              </a:rPr>
              <a:t>(void)</a:t>
            </a:r>
          </a:p>
          <a:p>
            <a:pPr marL="0" indent="0">
              <a:buNone/>
            </a:pPr>
            <a:r>
              <a:rPr lang="en-US" sz="1600" dirty="0">
                <a:latin typeface="Consolas" panose="020B0609020204030204" pitchFamily="49" charset="0"/>
              </a:rPr>
              <a:t>{</a:t>
            </a:r>
          </a:p>
          <a:p>
            <a:pPr marL="0" indent="0">
              <a:buNone/>
            </a:pPr>
            <a:r>
              <a:rPr lang="en-US" sz="1600" dirty="0">
                <a:latin typeface="Consolas" panose="020B0609020204030204" pitchFamily="49" charset="0"/>
              </a:rPr>
              <a:t>	std::thread t1(</a:t>
            </a:r>
            <a:r>
              <a:rPr lang="en-US" sz="1600" dirty="0" err="1">
                <a:latin typeface="Consolas" panose="020B0609020204030204" pitchFamily="49" charset="0"/>
              </a:rPr>
              <a:t>ComputeAerodynamics</a:t>
            </a:r>
            <a:r>
              <a:rPr lang="en-US" sz="1600" dirty="0">
                <a:latin typeface="Consolas" panose="020B0609020204030204" pitchFamily="49" charset="0"/>
              </a:rPr>
              <a:t>);</a:t>
            </a:r>
          </a:p>
          <a:p>
            <a:pPr marL="0" indent="0">
              <a:buNone/>
            </a:pPr>
            <a:r>
              <a:rPr lang="en-US" sz="1600" dirty="0">
                <a:latin typeface="Consolas" panose="020B0609020204030204" pitchFamily="49" charset="0"/>
              </a:rPr>
              <a:t>	std::thread t2(</a:t>
            </a:r>
            <a:r>
              <a:rPr lang="en-US" sz="1600" dirty="0" err="1">
                <a:latin typeface="Consolas" panose="020B0609020204030204" pitchFamily="49" charset="0"/>
              </a:rPr>
              <a:t>CollisionCheck</a:t>
            </a:r>
            <a:r>
              <a:rPr lang="en-US" sz="1600" dirty="0">
                <a:latin typeface="Consolas" panose="020B0609020204030204" pitchFamily="49" charset="0"/>
              </a:rPr>
              <a:t>);</a:t>
            </a:r>
          </a:p>
          <a:p>
            <a:pPr marL="0" indent="0">
              <a:buNone/>
            </a:pPr>
            <a:r>
              <a:rPr lang="en-US" sz="1600" dirty="0">
                <a:latin typeface="Consolas" panose="020B0609020204030204" pitchFamily="49" charset="0"/>
              </a:rPr>
              <a:t>	std::thread t3(</a:t>
            </a:r>
            <a:r>
              <a:rPr lang="en-US" sz="1600" dirty="0" err="1">
                <a:latin typeface="Consolas" panose="020B0609020204030204" pitchFamily="49" charset="0"/>
              </a:rPr>
              <a:t>ComputeAutoPilot</a:t>
            </a:r>
            <a:r>
              <a:rPr lang="en-US" sz="1600" dirty="0">
                <a:latin typeface="Consolas" panose="020B0609020204030204" pitchFamily="49" charset="0"/>
              </a:rPr>
              <a:t>);</a:t>
            </a:r>
          </a:p>
          <a:p>
            <a:pPr marL="0" indent="0">
              <a:buNone/>
            </a:pPr>
            <a:r>
              <a:rPr lang="en-US" sz="1600" dirty="0">
                <a:latin typeface="Consolas" panose="020B0609020204030204" pitchFamily="49" charset="0"/>
              </a:rPr>
              <a:t>	std::thread t4(</a:t>
            </a:r>
            <a:r>
              <a:rPr lang="en-US" sz="1600" dirty="0" err="1">
                <a:latin typeface="Consolas" panose="020B0609020204030204" pitchFamily="49" charset="0"/>
              </a:rPr>
              <a:t>ControlNonPlayerAircrafts</a:t>
            </a:r>
            <a:r>
              <a:rPr lang="en-US" sz="1600" dirty="0">
                <a:latin typeface="Consolas" panose="020B0609020204030204" pitchFamily="49" charset="0"/>
              </a:rPr>
              <a:t>);</a:t>
            </a:r>
          </a:p>
          <a:p>
            <a:pPr marL="0" indent="0">
              <a:buNone/>
            </a:pPr>
            <a:r>
              <a:rPr lang="en-US" sz="1600" dirty="0">
                <a:latin typeface="Consolas" panose="020B0609020204030204" pitchFamily="49" charset="0"/>
              </a:rPr>
              <a:t>	t1.join();</a:t>
            </a:r>
          </a:p>
          <a:p>
            <a:pPr marL="0" indent="0">
              <a:buNone/>
            </a:pPr>
            <a:r>
              <a:rPr lang="en-US" sz="1600" dirty="0">
                <a:latin typeface="Consolas" panose="020B0609020204030204" pitchFamily="49" charset="0"/>
              </a:rPr>
              <a:t>	t2.join();</a:t>
            </a:r>
          </a:p>
          <a:p>
            <a:pPr marL="0" indent="0">
              <a:buNone/>
            </a:pPr>
            <a:r>
              <a:rPr lang="en-US" sz="1600" dirty="0">
                <a:latin typeface="Consolas" panose="020B0609020204030204" pitchFamily="49" charset="0"/>
              </a:rPr>
              <a:t>	t3.join();</a:t>
            </a:r>
          </a:p>
          <a:p>
            <a:pPr marL="0" indent="0">
              <a:buNone/>
            </a:pPr>
            <a:r>
              <a:rPr lang="en-US" sz="1600" dirty="0">
                <a:latin typeface="Consolas" panose="020B0609020204030204" pitchFamily="49" charset="0"/>
              </a:rPr>
              <a:t>	t4.join();</a:t>
            </a:r>
          </a:p>
          <a:p>
            <a:pPr marL="0" indent="0">
              <a:buNone/>
            </a:pPr>
            <a:r>
              <a:rPr lang="en-US" sz="1600" dirty="0">
                <a:latin typeface="Consolas" panose="020B0609020204030204" pitchFamily="49" charset="0"/>
              </a:rPr>
              <a:t>	</a:t>
            </a:r>
            <a:r>
              <a:rPr lang="en-US" sz="1600" dirty="0" err="1">
                <a:latin typeface="Consolas" panose="020B0609020204030204" pitchFamily="49" charset="0"/>
              </a:rPr>
              <a:t>RenderScene</a:t>
            </a:r>
            <a:r>
              <a:rPr lang="en-US" sz="1600" dirty="0">
                <a:latin typeface="Consolas" panose="020B0609020204030204" pitchFamily="49" charset="0"/>
              </a:rPr>
              <a:t>();</a:t>
            </a:r>
          </a:p>
          <a:p>
            <a:pPr marL="0" indent="0">
              <a:buNone/>
            </a:pPr>
            <a:r>
              <a:rPr lang="en-US" sz="1600" dirty="0">
                <a:latin typeface="Consolas" panose="020B0609020204030204" pitchFamily="49" charset="0"/>
              </a:rPr>
              <a:t>}</a:t>
            </a:r>
          </a:p>
          <a:p>
            <a:r>
              <a:rPr lang="en-US" dirty="0"/>
              <a:t>If the code is written so that there is no race condition, or correctly locking.</a:t>
            </a:r>
          </a:p>
          <a:p>
            <a:endParaRPr lang="en-US" dirty="0"/>
          </a:p>
        </p:txBody>
      </p:sp>
    </p:spTree>
    <p:extLst>
      <p:ext uri="{BB962C8B-B14F-4D97-AF65-F5344CB8AC3E}">
        <p14:creationId xmlns:p14="http://schemas.microsoft.com/office/powerpoint/2010/main" val="13021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BDC68-CBA2-4A7C-B31B-E37242F2C183}"/>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E3053CA6-67F5-4EB7-86FC-5DF676E99AE4}"/>
              </a:ext>
            </a:extLst>
          </p:cNvPr>
          <p:cNvSpPr>
            <a:spLocks noGrp="1"/>
          </p:cNvSpPr>
          <p:nvPr>
            <p:ph idx="1"/>
          </p:nvPr>
        </p:nvSpPr>
        <p:spPr/>
        <p:txBody>
          <a:bodyPr/>
          <a:lstStyle/>
          <a:p>
            <a:r>
              <a:rPr lang="en-US" dirty="0"/>
              <a:t>The problem:  The process does not become any faster.</a:t>
            </a:r>
          </a:p>
          <a:p>
            <a:r>
              <a:rPr lang="en-US" dirty="0"/>
              <a:t>Why is it?</a:t>
            </a:r>
          </a:p>
          <a:p>
            <a:endParaRPr lang="en-US" dirty="0"/>
          </a:p>
          <a:p>
            <a:r>
              <a:rPr lang="en-US" dirty="0"/>
              <a:t>Reason:</a:t>
            </a:r>
          </a:p>
          <a:p>
            <a:pPr lvl="1"/>
            <a:r>
              <a:rPr lang="en-US" dirty="0"/>
              <a:t>Locking.  Mutex-lock basically kills the all performance-gain.</a:t>
            </a:r>
          </a:p>
          <a:p>
            <a:pPr lvl="1"/>
            <a:r>
              <a:rPr lang="en-US" dirty="0"/>
              <a:t>Memory bottle neck.  Modern CPUs are slow in out-of-cache memory access.</a:t>
            </a:r>
          </a:p>
          <a:p>
            <a:pPr lvl="1"/>
            <a:r>
              <a:rPr lang="en-US" dirty="0">
                <a:solidFill>
                  <a:srgbClr val="FF0000"/>
                </a:solidFill>
              </a:rPr>
              <a:t>Cost for starting and ending threads.</a:t>
            </a:r>
          </a:p>
        </p:txBody>
      </p:sp>
    </p:spTree>
    <p:extLst>
      <p:ext uri="{BB962C8B-B14F-4D97-AF65-F5344CB8AC3E}">
        <p14:creationId xmlns:p14="http://schemas.microsoft.com/office/powerpoint/2010/main" val="14009245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5A8DD-0B47-43BD-B605-F5B20B66460C}"/>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3D8D4B08-EFBF-4A06-83AA-DA14E37CABF2}"/>
              </a:ext>
            </a:extLst>
          </p:cNvPr>
          <p:cNvSpPr>
            <a:spLocks noGrp="1"/>
          </p:cNvSpPr>
          <p:nvPr>
            <p:ph idx="1"/>
          </p:nvPr>
        </p:nvSpPr>
        <p:spPr/>
        <p:txBody>
          <a:bodyPr/>
          <a:lstStyle/>
          <a:p>
            <a:r>
              <a:rPr lang="en-US" dirty="0"/>
              <a:t>Cost for starting a thread:</a:t>
            </a:r>
          </a:p>
          <a:p>
            <a:pPr lvl="1"/>
            <a:r>
              <a:rPr lang="en-US" dirty="0"/>
              <a:t>Allocating and initializing a memory block to remember thread information.</a:t>
            </a:r>
          </a:p>
          <a:p>
            <a:pPr lvl="1"/>
            <a:r>
              <a:rPr lang="en-US" dirty="0"/>
              <a:t>Allocating a stack frame for the new thread.</a:t>
            </a:r>
          </a:p>
          <a:p>
            <a:r>
              <a:rPr lang="en-US" dirty="0"/>
              <a:t>Starting a thread is not free.</a:t>
            </a:r>
          </a:p>
        </p:txBody>
      </p:sp>
    </p:spTree>
    <p:extLst>
      <p:ext uri="{BB962C8B-B14F-4D97-AF65-F5344CB8AC3E}">
        <p14:creationId xmlns:p14="http://schemas.microsoft.com/office/powerpoint/2010/main" val="3191946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80DA-5705-4ECC-BF1B-B4F52FBE45FB}"/>
              </a:ext>
            </a:extLst>
          </p:cNvPr>
          <p:cNvSpPr>
            <a:spLocks noGrp="1"/>
          </p:cNvSpPr>
          <p:nvPr>
            <p:ph type="title"/>
          </p:nvPr>
        </p:nvSpPr>
        <p:spPr/>
        <p:txBody>
          <a:bodyPr/>
          <a:lstStyle/>
          <a:p>
            <a:r>
              <a:rPr lang="en-US" dirty="0"/>
              <a:t>Multi-Threading for Performance</a:t>
            </a:r>
          </a:p>
        </p:txBody>
      </p:sp>
      <p:sp>
        <p:nvSpPr>
          <p:cNvPr id="3" name="Content Placeholder 2">
            <a:extLst>
              <a:ext uri="{FF2B5EF4-FFF2-40B4-BE49-F238E27FC236}">
                <a16:creationId xmlns:a16="http://schemas.microsoft.com/office/drawing/2014/main" id="{B52EA563-85A8-4C8A-95A4-A6EF21055A85}"/>
              </a:ext>
            </a:extLst>
          </p:cNvPr>
          <p:cNvSpPr>
            <a:spLocks noGrp="1"/>
          </p:cNvSpPr>
          <p:nvPr>
            <p:ph idx="1"/>
          </p:nvPr>
        </p:nvSpPr>
        <p:spPr/>
        <p:txBody>
          <a:bodyPr/>
          <a:lstStyle/>
          <a:p>
            <a:r>
              <a:rPr lang="en-US" dirty="0"/>
              <a:t>Solution:  Reduce creation and deletion of threads.</a:t>
            </a:r>
            <a:br>
              <a:rPr lang="en-US" dirty="0"/>
            </a:br>
            <a:r>
              <a:rPr lang="en-US" dirty="0"/>
              <a:t>   -&gt; Condition Variable</a:t>
            </a:r>
          </a:p>
          <a:p>
            <a:endParaRPr lang="en-US" dirty="0"/>
          </a:p>
          <a:p>
            <a:r>
              <a:rPr lang="en-US" dirty="0"/>
              <a:t>Pre-starting threads and keep them idle.</a:t>
            </a:r>
          </a:p>
          <a:p>
            <a:r>
              <a:rPr lang="en-US" dirty="0"/>
              <a:t>Let’s parallelize bouncing-ball example.</a:t>
            </a:r>
          </a:p>
          <a:p>
            <a:endParaRPr lang="en-US" dirty="0"/>
          </a:p>
          <a:p>
            <a:r>
              <a:rPr lang="en-US" dirty="0"/>
              <a:t>Step by step:</a:t>
            </a:r>
          </a:p>
          <a:p>
            <a:pPr marL="914400" lvl="1" indent="-457200">
              <a:buFont typeface="+mj-lt"/>
              <a:buAutoNum type="arabicPeriod"/>
            </a:pPr>
            <a:r>
              <a:rPr lang="en-US" dirty="0"/>
              <a:t>Creating and deleting thread every time.</a:t>
            </a:r>
          </a:p>
          <a:p>
            <a:pPr marL="914400" lvl="1" indent="-457200">
              <a:buFont typeface="+mj-lt"/>
              <a:buAutoNum type="arabicPeriod"/>
            </a:pPr>
            <a:r>
              <a:rPr lang="en-US" dirty="0"/>
              <a:t>Pre-starting the thread, and use mutex to signal threads.</a:t>
            </a:r>
          </a:p>
          <a:p>
            <a:pPr marL="914400" lvl="1" indent="-457200">
              <a:buFont typeface="+mj-lt"/>
              <a:buAutoNum type="arabicPeriod"/>
            </a:pPr>
            <a:r>
              <a:rPr lang="en-US" dirty="0"/>
              <a:t>Then use condition variable.</a:t>
            </a:r>
          </a:p>
        </p:txBody>
      </p:sp>
    </p:spTree>
    <p:extLst>
      <p:ext uri="{BB962C8B-B14F-4D97-AF65-F5344CB8AC3E}">
        <p14:creationId xmlns:p14="http://schemas.microsoft.com/office/powerpoint/2010/main" val="3035796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1C0BF-F671-4DF8-BFC1-48CE1F877CB5}"/>
              </a:ext>
            </a:extLst>
          </p:cNvPr>
          <p:cNvSpPr>
            <a:spLocks noGrp="1"/>
          </p:cNvSpPr>
          <p:nvPr>
            <p:ph type="title"/>
          </p:nvPr>
        </p:nvSpPr>
        <p:spPr/>
        <p:txBody>
          <a:bodyPr/>
          <a:lstStyle/>
          <a:p>
            <a:r>
              <a:rPr lang="en-US" dirty="0"/>
              <a:t>How can you pre-start a thread?</a:t>
            </a:r>
          </a:p>
        </p:txBody>
      </p:sp>
      <p:sp>
        <p:nvSpPr>
          <p:cNvPr id="3" name="Content Placeholder 2">
            <a:extLst>
              <a:ext uri="{FF2B5EF4-FFF2-40B4-BE49-F238E27FC236}">
                <a16:creationId xmlns:a16="http://schemas.microsoft.com/office/drawing/2014/main" id="{B2655613-3C3F-4C31-988A-56FCA0A88834}"/>
              </a:ext>
            </a:extLst>
          </p:cNvPr>
          <p:cNvSpPr>
            <a:spLocks noGrp="1"/>
          </p:cNvSpPr>
          <p:nvPr>
            <p:ph idx="1"/>
          </p:nvPr>
        </p:nvSpPr>
        <p:spPr/>
        <p:txBody>
          <a:bodyPr/>
          <a:lstStyle/>
          <a:p>
            <a:r>
              <a:rPr lang="en-US" dirty="0"/>
              <a:t>Pre-start a thread from the main thread, then?</a:t>
            </a:r>
          </a:p>
          <a:p>
            <a:r>
              <a:rPr lang="en-US" dirty="0"/>
              <a:t>Main-thread needs to tell sub-thread when to start the task.</a:t>
            </a:r>
          </a:p>
          <a:p>
            <a:r>
              <a:rPr lang="en-US" dirty="0"/>
              <a:t>Sub-thread needs to know when to start the task.</a:t>
            </a:r>
          </a:p>
        </p:txBody>
      </p:sp>
    </p:spTree>
    <p:extLst>
      <p:ext uri="{BB962C8B-B14F-4D97-AF65-F5344CB8AC3E}">
        <p14:creationId xmlns:p14="http://schemas.microsoft.com/office/powerpoint/2010/main" val="1392202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CFD1-62B9-46B0-82E8-15662A18DA81}"/>
              </a:ext>
            </a:extLst>
          </p:cNvPr>
          <p:cNvSpPr>
            <a:spLocks noGrp="1"/>
          </p:cNvSpPr>
          <p:nvPr>
            <p:ph type="title"/>
          </p:nvPr>
        </p:nvSpPr>
        <p:spPr/>
        <p:txBody>
          <a:bodyPr/>
          <a:lstStyle/>
          <a:p>
            <a:r>
              <a:rPr lang="en-US" dirty="0"/>
              <a:t>Bad Example!  (</a:t>
            </a:r>
            <a:r>
              <a:rPr lang="en-US" u="sng" dirty="0"/>
              <a:t>IT'S BAD!</a:t>
            </a:r>
            <a:r>
              <a:rPr lang="en-US" dirty="0"/>
              <a:t>)</a:t>
            </a:r>
          </a:p>
        </p:txBody>
      </p:sp>
      <p:sp>
        <p:nvSpPr>
          <p:cNvPr id="4" name="Content Placeholder 3">
            <a:extLst>
              <a:ext uri="{FF2B5EF4-FFF2-40B4-BE49-F238E27FC236}">
                <a16:creationId xmlns:a16="http://schemas.microsoft.com/office/drawing/2014/main" id="{9446AAFA-9205-493C-AF68-300E1A4C1974}"/>
              </a:ext>
            </a:extLst>
          </p:cNvPr>
          <p:cNvSpPr>
            <a:spLocks noGrp="1"/>
          </p:cNvSpPr>
          <p:nvPr>
            <p:ph sz="half" idx="1"/>
          </p:nvPr>
        </p:nvSpPr>
        <p:spPr>
          <a:xfrm>
            <a:off x="253013" y="1066799"/>
            <a:ext cx="4038600" cy="5059363"/>
          </a:xfrm>
        </p:spPr>
        <p:txBody>
          <a:bodyPr/>
          <a:lstStyle/>
          <a:p>
            <a:pPr marL="0" indent="0">
              <a:spcBef>
                <a:spcPts val="0"/>
              </a:spcBef>
              <a:buNone/>
            </a:pPr>
            <a:r>
              <a:rPr lang="en-US" sz="1100" dirty="0">
                <a:latin typeface="Consolas" panose="020B0609020204030204" pitchFamily="49" charset="0"/>
              </a:rPr>
              <a:t>#include &lt;thread&gt;</a:t>
            </a:r>
          </a:p>
          <a:p>
            <a:pPr marL="0" indent="0">
              <a:spcBef>
                <a:spcPts val="0"/>
              </a:spcBef>
              <a:buNone/>
            </a:pPr>
            <a:r>
              <a:rPr lang="en-US" sz="1100" dirty="0">
                <a:latin typeface="Consolas" panose="020B0609020204030204" pitchFamily="49" charset="0"/>
              </a:rPr>
              <a:t>#include &lt;chrono&gt;</a:t>
            </a:r>
          </a:p>
          <a:p>
            <a:pPr marL="0" indent="0">
              <a:spcBef>
                <a:spcPts val="0"/>
              </a:spcBef>
              <a:buNone/>
            </a:pPr>
            <a:r>
              <a:rPr lang="en-US" sz="1100" dirty="0">
                <a:latin typeface="Consolas" panose="020B0609020204030204" pitchFamily="49" charset="0"/>
              </a:rPr>
              <a:t>#include &lt;iostream&gt;</a:t>
            </a:r>
          </a:p>
          <a:p>
            <a:pPr marL="0" indent="0">
              <a:spcBef>
                <a:spcPts val="0"/>
              </a:spcBef>
              <a:buNone/>
            </a:pP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class </a:t>
            </a:r>
            <a:r>
              <a:rPr lang="en-US" sz="1100" dirty="0" err="1">
                <a:latin typeface="Consolas" panose="020B0609020204030204" pitchFamily="49" charset="0"/>
              </a:rPr>
              <a:t>SubThread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public:</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enum</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TASK_NONE,</a:t>
            </a:r>
          </a:p>
          <a:p>
            <a:pPr marL="0" indent="0">
              <a:spcBef>
                <a:spcPts val="0"/>
              </a:spcBef>
              <a:buNone/>
            </a:pPr>
            <a:r>
              <a:rPr lang="en-US" sz="1100" dirty="0">
                <a:latin typeface="Consolas" panose="020B0609020204030204" pitchFamily="49" charset="0"/>
              </a:rPr>
              <a:t>        TASK_PRINT,</a:t>
            </a:r>
          </a:p>
          <a:p>
            <a:pPr marL="0" indent="0">
              <a:spcBef>
                <a:spcPts val="0"/>
              </a:spcBef>
              <a:buNone/>
            </a:pPr>
            <a:r>
              <a:rPr lang="en-US" sz="1100" dirty="0">
                <a:latin typeface="Consolas" panose="020B0609020204030204" pitchFamily="49" charset="0"/>
              </a:rPr>
              <a:t>        TASK_QUIT,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int task=TASK_NONE;</a:t>
            </a:r>
          </a:p>
          <a:p>
            <a:pPr marL="0" indent="0">
              <a:spcBef>
                <a:spcPts val="0"/>
              </a:spcBef>
              <a:buNone/>
            </a:pPr>
            <a:r>
              <a:rPr lang="en-US" sz="1100" dirty="0">
                <a:latin typeface="Consolas" panose="020B0609020204030204" pitchFamily="49" charset="0"/>
              </a:rPr>
              <a:t>    void Run(void);</a:t>
            </a:r>
          </a:p>
          <a:p>
            <a:pPr marL="0" indent="0">
              <a:spcBef>
                <a:spcPts val="0"/>
              </a:spcBef>
              <a:buNone/>
            </a:pPr>
            <a:r>
              <a:rPr lang="en-US" sz="1100" dirty="0">
                <a:latin typeface="Consolas" panose="020B0609020204030204" pitchFamily="49" charset="0"/>
              </a:rPr>
              <a:t>};</a:t>
            </a:r>
          </a:p>
          <a:p>
            <a:pPr marL="0" indent="0">
              <a:spcBef>
                <a:spcPts val="0"/>
              </a:spcBef>
              <a:buNone/>
            </a:pP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void </a:t>
            </a:r>
            <a:r>
              <a:rPr lang="en-US" sz="1100" dirty="0" err="1">
                <a:latin typeface="Consolas" panose="020B0609020204030204" pitchFamily="49" charset="0"/>
              </a:rPr>
              <a:t>SubThread</a:t>
            </a:r>
            <a:r>
              <a:rPr lang="en-US" sz="1100" dirty="0">
                <a:latin typeface="Consolas" panose="020B0609020204030204" pitchFamily="49" charset="0"/>
              </a:rPr>
              <a:t>::Run(void)</a:t>
            </a:r>
          </a:p>
          <a:p>
            <a:pPr marL="0" indent="0">
              <a:spcBef>
                <a:spcPts val="0"/>
              </a:spcBef>
              <a:buNone/>
            </a:pP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for(;;)</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if(TASK_PRINT==task)</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task=TASK_NONE;</a:t>
            </a:r>
          </a:p>
          <a:p>
            <a:pPr marL="0" indent="0">
              <a:spcBef>
                <a:spcPts val="0"/>
              </a:spcBef>
              <a:buNone/>
            </a:pPr>
            <a:r>
              <a:rPr lang="en-US" sz="1100" dirty="0">
                <a:latin typeface="Consolas" panose="020B0609020204030204" pitchFamily="49" charset="0"/>
              </a:rPr>
              <a:t>            std::</a:t>
            </a:r>
            <a:r>
              <a:rPr lang="en-US" sz="1100" dirty="0" err="1">
                <a:latin typeface="Consolas" panose="020B0609020204030204" pitchFamily="49" charset="0"/>
              </a:rPr>
              <a:t>cout</a:t>
            </a:r>
            <a:r>
              <a:rPr lang="en-US" sz="1100" dirty="0">
                <a:latin typeface="Consolas" panose="020B0609020204030204" pitchFamily="49" charset="0"/>
              </a:rPr>
              <a:t> &lt;&lt; "Do task!" &lt;&lt; std::</a:t>
            </a:r>
            <a:r>
              <a:rPr lang="en-US" sz="1100" dirty="0" err="1">
                <a:latin typeface="Consolas" panose="020B0609020204030204" pitchFamily="49" charset="0"/>
              </a:rPr>
              <a:t>endl</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else if(TASK_QUIT==task)</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task=TASK_NONE;</a:t>
            </a:r>
          </a:p>
          <a:p>
            <a:pPr marL="0" indent="0">
              <a:spcBef>
                <a:spcPts val="0"/>
              </a:spcBef>
              <a:buNone/>
            </a:pPr>
            <a:r>
              <a:rPr lang="en-US" sz="1100" dirty="0">
                <a:latin typeface="Consolas" panose="020B0609020204030204" pitchFamily="49" charset="0"/>
              </a:rPr>
              <a:t>            break;</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a:t>
            </a:r>
          </a:p>
          <a:p>
            <a:pPr marL="0" indent="0">
              <a:spcBef>
                <a:spcPts val="0"/>
              </a:spcBef>
              <a:buNone/>
            </a:pPr>
            <a:endParaRPr lang="en-US" sz="1100" dirty="0">
              <a:latin typeface="Consolas" panose="020B0609020204030204" pitchFamily="49" charset="0"/>
            </a:endParaRPr>
          </a:p>
        </p:txBody>
      </p:sp>
      <p:sp>
        <p:nvSpPr>
          <p:cNvPr id="5" name="Content Placeholder 4">
            <a:extLst>
              <a:ext uri="{FF2B5EF4-FFF2-40B4-BE49-F238E27FC236}">
                <a16:creationId xmlns:a16="http://schemas.microsoft.com/office/drawing/2014/main" id="{DF774BE0-BAFE-4117-9E70-2EC28EF06A4C}"/>
              </a:ext>
            </a:extLst>
          </p:cNvPr>
          <p:cNvSpPr>
            <a:spLocks noGrp="1"/>
          </p:cNvSpPr>
          <p:nvPr>
            <p:ph sz="half" idx="2"/>
          </p:nvPr>
        </p:nvSpPr>
        <p:spPr>
          <a:xfrm>
            <a:off x="4136994" y="1066800"/>
            <a:ext cx="4900474" cy="5059363"/>
          </a:xfrm>
        </p:spPr>
        <p:txBody>
          <a:bodyPr/>
          <a:lstStyle/>
          <a:p>
            <a:pPr marL="0" indent="0">
              <a:buNone/>
            </a:pPr>
            <a:r>
              <a:rPr lang="en-US" sz="1100" dirty="0">
                <a:latin typeface="Consolas" panose="020B0609020204030204" pitchFamily="49" charset="0"/>
              </a:rPr>
              <a:t>int main(void)</a:t>
            </a:r>
          </a:p>
          <a:p>
            <a:pPr marL="0" indent="0">
              <a:buNone/>
            </a:pPr>
            <a:r>
              <a:rPr lang="en-US" sz="1100" dirty="0">
                <a:latin typeface="Consolas" panose="020B0609020204030204" pitchFamily="49" charset="0"/>
              </a:rPr>
              <a:t>{</a:t>
            </a:r>
          </a:p>
          <a:p>
            <a:pPr marL="0" indent="0">
              <a:buNone/>
            </a:pPr>
            <a:r>
              <a:rPr lang="en-US" sz="1100" dirty="0">
                <a:latin typeface="Consolas" panose="020B0609020204030204" pitchFamily="49" charset="0"/>
              </a:rPr>
              <a:t>    class </a:t>
            </a:r>
            <a:r>
              <a:rPr lang="en-US" sz="1100" dirty="0" err="1">
                <a:latin typeface="Consolas" panose="020B0609020204030204" pitchFamily="49" charset="0"/>
              </a:rPr>
              <a:t>SubThread</a:t>
            </a:r>
            <a:r>
              <a:rPr lang="en-US" sz="1100" dirty="0">
                <a:latin typeface="Consolas" panose="020B0609020204030204" pitchFamily="49" charset="0"/>
              </a:rPr>
              <a:t> </a:t>
            </a:r>
            <a:r>
              <a:rPr lang="en-US" sz="1100" dirty="0" err="1">
                <a:latin typeface="Consolas" panose="020B0609020204030204" pitchFamily="49" charset="0"/>
              </a:rPr>
              <a:t>subThr</a:t>
            </a:r>
            <a:r>
              <a:rPr lang="en-US" sz="1100" dirty="0">
                <a:latin typeface="Consolas" panose="020B0609020204030204" pitchFamily="49" charset="0"/>
              </a:rPr>
              <a:t>;</a:t>
            </a:r>
          </a:p>
          <a:p>
            <a:pPr marL="0" indent="0">
              <a:buNone/>
            </a:pPr>
            <a:r>
              <a:rPr lang="en-US" sz="1100" dirty="0">
                <a:latin typeface="Consolas" panose="020B0609020204030204" pitchFamily="49" charset="0"/>
              </a:rPr>
              <a:t>    std::thread </a:t>
            </a:r>
            <a:r>
              <a:rPr lang="en-US" sz="1100" dirty="0" err="1">
                <a:latin typeface="Consolas" panose="020B0609020204030204" pitchFamily="49" charset="0"/>
              </a:rPr>
              <a:t>thr</a:t>
            </a:r>
            <a:r>
              <a:rPr lang="en-US" sz="1100" dirty="0">
                <a:latin typeface="Consolas" panose="020B0609020204030204" pitchFamily="49" charset="0"/>
              </a:rPr>
              <a:t>(&amp;</a:t>
            </a:r>
            <a:r>
              <a:rPr lang="en-US" sz="1100" dirty="0" err="1">
                <a:latin typeface="Consolas" panose="020B0609020204030204" pitchFamily="49" charset="0"/>
              </a:rPr>
              <a:t>SubThread</a:t>
            </a:r>
            <a:r>
              <a:rPr lang="en-US" sz="1100" dirty="0">
                <a:latin typeface="Consolas" panose="020B0609020204030204" pitchFamily="49" charset="0"/>
              </a:rPr>
              <a:t>::Run,&amp;</a:t>
            </a:r>
            <a:r>
              <a:rPr lang="en-US" sz="1100" dirty="0" err="1">
                <a:latin typeface="Consolas" panose="020B0609020204030204" pitchFamily="49" charset="0"/>
              </a:rPr>
              <a:t>subThr</a:t>
            </a:r>
            <a:r>
              <a:rPr lang="en-US" sz="1100" dirty="0">
                <a:latin typeface="Consolas" panose="020B0609020204030204" pitchFamily="49" charset="0"/>
              </a:rPr>
              <a:t>);</a:t>
            </a:r>
          </a:p>
          <a:p>
            <a:pPr marL="0" indent="0">
              <a:buNone/>
            </a:pPr>
            <a:r>
              <a:rPr lang="en-US" sz="1100" dirty="0">
                <a:latin typeface="Consolas" panose="020B0609020204030204" pitchFamily="49" charset="0"/>
              </a:rPr>
              <a:t>    for(int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&lt;10; ++</a:t>
            </a:r>
            <a:r>
              <a:rPr lang="en-US" sz="1100" dirty="0" err="1">
                <a:latin typeface="Consolas" panose="020B0609020204030204" pitchFamily="49" charset="0"/>
              </a:rPr>
              <a:t>i</a:t>
            </a:r>
            <a:r>
              <a:rPr lang="en-US" sz="1100" dirty="0">
                <a:latin typeface="Consolas" panose="020B0609020204030204" pitchFamily="49" charset="0"/>
              </a:rPr>
              <a:t>)</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std::</a:t>
            </a:r>
            <a:r>
              <a:rPr lang="en-US" sz="1100" dirty="0" err="1">
                <a:latin typeface="Consolas" panose="020B0609020204030204" pitchFamily="49" charset="0"/>
              </a:rPr>
              <a:t>this_thread</a:t>
            </a:r>
            <a:r>
              <a:rPr lang="en-US" sz="1100" dirty="0">
                <a:latin typeface="Consolas" panose="020B0609020204030204" pitchFamily="49" charset="0"/>
              </a:rPr>
              <a:t>::</a:t>
            </a:r>
            <a:r>
              <a:rPr lang="en-US" sz="1100" dirty="0" err="1">
                <a:latin typeface="Consolas" panose="020B0609020204030204" pitchFamily="49" charset="0"/>
              </a:rPr>
              <a:t>sleep_for</a:t>
            </a:r>
            <a:r>
              <a:rPr lang="en-US" sz="1100" dirty="0">
                <a:latin typeface="Consolas" panose="020B0609020204030204" pitchFamily="49" charset="0"/>
              </a:rPr>
              <a:t>(std::chrono::seconds(1));</a:t>
            </a:r>
          </a:p>
          <a:p>
            <a:pPr marL="0" indent="0">
              <a:buNone/>
            </a:pPr>
            <a:r>
              <a:rPr lang="en-US" sz="1100" dirty="0">
                <a:latin typeface="Consolas" panose="020B0609020204030204" pitchFamily="49" charset="0"/>
              </a:rPr>
              <a:t>        if(</a:t>
            </a:r>
            <a:r>
              <a:rPr lang="en-US" sz="1100" dirty="0" err="1">
                <a:latin typeface="Consolas" panose="020B0609020204030204" pitchFamily="49" charset="0"/>
              </a:rPr>
              <a:t>SubThread</a:t>
            </a:r>
            <a:r>
              <a:rPr lang="en-US" sz="1100" dirty="0">
                <a:latin typeface="Consolas" panose="020B0609020204030204" pitchFamily="49" charset="0"/>
              </a:rPr>
              <a:t>::TASK_NONE==</a:t>
            </a:r>
            <a:r>
              <a:rPr lang="en-US" sz="1100" dirty="0" err="1">
                <a:latin typeface="Consolas" panose="020B0609020204030204" pitchFamily="49" charset="0"/>
              </a:rPr>
              <a:t>subThr.task</a:t>
            </a:r>
            <a:r>
              <a:rPr lang="en-US" sz="1100" dirty="0">
                <a:latin typeface="Consolas" panose="020B0609020204030204" pitchFamily="49" charset="0"/>
              </a:rPr>
              <a:t>)</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a:t>
            </a:r>
            <a:r>
              <a:rPr lang="en-US" sz="1100" dirty="0" err="1">
                <a:latin typeface="Consolas" panose="020B0609020204030204" pitchFamily="49" charset="0"/>
              </a:rPr>
              <a:t>subThr.task</a:t>
            </a:r>
            <a:r>
              <a:rPr lang="en-US" sz="1100" dirty="0">
                <a:latin typeface="Consolas" panose="020B0609020204030204" pitchFamily="49" charset="0"/>
              </a:rPr>
              <a:t>=</a:t>
            </a:r>
            <a:r>
              <a:rPr lang="en-US" sz="1100" dirty="0" err="1">
                <a:latin typeface="Consolas" panose="020B0609020204030204" pitchFamily="49" charset="0"/>
              </a:rPr>
              <a:t>SubThread</a:t>
            </a:r>
            <a:r>
              <a:rPr lang="en-US" sz="1100" dirty="0">
                <a:latin typeface="Consolas" panose="020B0609020204030204" pitchFamily="49" charset="0"/>
              </a:rPr>
              <a:t>::TASK_PRINT;</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a:t>
            </a:r>
            <a:r>
              <a:rPr lang="en-US" sz="1100" dirty="0" err="1">
                <a:latin typeface="Consolas" panose="020B0609020204030204" pitchFamily="49" charset="0"/>
              </a:rPr>
              <a:t>subThr.task</a:t>
            </a:r>
            <a:r>
              <a:rPr lang="en-US" sz="1100" dirty="0">
                <a:latin typeface="Consolas" panose="020B0609020204030204" pitchFamily="49" charset="0"/>
              </a:rPr>
              <a:t>=</a:t>
            </a:r>
            <a:r>
              <a:rPr lang="en-US" sz="1100" dirty="0" err="1">
                <a:latin typeface="Consolas" panose="020B0609020204030204" pitchFamily="49" charset="0"/>
              </a:rPr>
              <a:t>SubThread</a:t>
            </a:r>
            <a:r>
              <a:rPr lang="en-US" sz="1100" dirty="0">
                <a:latin typeface="Consolas" panose="020B0609020204030204" pitchFamily="49" charset="0"/>
              </a:rPr>
              <a:t>::TASK_QUIT;</a:t>
            </a:r>
          </a:p>
          <a:p>
            <a:pPr marL="0" indent="0">
              <a:buNone/>
            </a:pPr>
            <a:r>
              <a:rPr lang="en-US" sz="1100" dirty="0">
                <a:latin typeface="Consolas" panose="020B0609020204030204" pitchFamily="49" charset="0"/>
              </a:rPr>
              <a:t>    </a:t>
            </a:r>
            <a:r>
              <a:rPr lang="en-US" sz="1100" dirty="0" err="1">
                <a:latin typeface="Consolas" panose="020B0609020204030204" pitchFamily="49" charset="0"/>
              </a:rPr>
              <a:t>thr.join</a:t>
            </a:r>
            <a:r>
              <a:rPr lang="en-US" sz="1100" dirty="0">
                <a:latin typeface="Consolas" panose="020B0609020204030204" pitchFamily="49" charset="0"/>
              </a:rPr>
              <a:t>();</a:t>
            </a:r>
          </a:p>
          <a:p>
            <a:pPr marL="0" indent="0">
              <a:buNone/>
            </a:pPr>
            <a:r>
              <a:rPr lang="en-US" sz="1100" dirty="0">
                <a:latin typeface="Consolas" panose="020B0609020204030204" pitchFamily="49" charset="0"/>
              </a:rPr>
              <a:t>    return 0;</a:t>
            </a:r>
          </a:p>
          <a:p>
            <a:pPr marL="0" indent="0">
              <a:buNone/>
            </a:pPr>
            <a:r>
              <a:rPr lang="en-US" sz="1100" dirty="0">
                <a:latin typeface="Consolas" panose="020B0609020204030204" pitchFamily="49" charset="0"/>
              </a:rPr>
              <a:t>}</a:t>
            </a:r>
          </a:p>
          <a:p>
            <a:pPr marL="0" indent="0">
              <a:buNone/>
            </a:pPr>
            <a:endParaRPr lang="en-US" sz="1100" dirty="0">
              <a:latin typeface="Consolas" panose="020B0609020204030204" pitchFamily="49" charset="0"/>
            </a:endParaRPr>
          </a:p>
        </p:txBody>
      </p:sp>
      <p:sp>
        <p:nvSpPr>
          <p:cNvPr id="6" name="TextBox 5">
            <a:extLst>
              <a:ext uri="{FF2B5EF4-FFF2-40B4-BE49-F238E27FC236}">
                <a16:creationId xmlns:a16="http://schemas.microsoft.com/office/drawing/2014/main" id="{4ADD2EC0-1D52-49EC-B929-89F622BF7F55}"/>
              </a:ext>
            </a:extLst>
          </p:cNvPr>
          <p:cNvSpPr txBox="1"/>
          <p:nvPr/>
        </p:nvSpPr>
        <p:spPr>
          <a:xfrm>
            <a:off x="4996366" y="5421868"/>
            <a:ext cx="3690434" cy="369332"/>
          </a:xfrm>
          <a:prstGeom prst="rect">
            <a:avLst/>
          </a:prstGeom>
          <a:noFill/>
        </p:spPr>
        <p:txBody>
          <a:bodyPr wrap="none" rtlCol="0">
            <a:spAutoFit/>
          </a:bodyPr>
          <a:lstStyle/>
          <a:p>
            <a:r>
              <a:rPr lang="en-US" dirty="0"/>
              <a:t>OK.  What's wrong with this code?</a:t>
            </a:r>
          </a:p>
        </p:txBody>
      </p:sp>
    </p:spTree>
    <p:extLst>
      <p:ext uri="{BB962C8B-B14F-4D97-AF65-F5344CB8AC3E}">
        <p14:creationId xmlns:p14="http://schemas.microsoft.com/office/powerpoint/2010/main" val="1702025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CFD1-62B9-46B0-82E8-15662A18DA81}"/>
              </a:ext>
            </a:extLst>
          </p:cNvPr>
          <p:cNvSpPr>
            <a:spLocks noGrp="1"/>
          </p:cNvSpPr>
          <p:nvPr>
            <p:ph type="title"/>
          </p:nvPr>
        </p:nvSpPr>
        <p:spPr/>
        <p:txBody>
          <a:bodyPr/>
          <a:lstStyle/>
          <a:p>
            <a:r>
              <a:rPr lang="en-US" dirty="0"/>
              <a:t>Correct, but Not Good Example!  (</a:t>
            </a:r>
            <a:r>
              <a:rPr lang="en-US" u="sng" dirty="0"/>
              <a:t>IT'S NOT GOOD!</a:t>
            </a:r>
            <a:r>
              <a:rPr lang="en-US" dirty="0"/>
              <a:t>)</a:t>
            </a:r>
          </a:p>
        </p:txBody>
      </p:sp>
      <p:sp>
        <p:nvSpPr>
          <p:cNvPr id="4" name="Content Placeholder 3">
            <a:extLst>
              <a:ext uri="{FF2B5EF4-FFF2-40B4-BE49-F238E27FC236}">
                <a16:creationId xmlns:a16="http://schemas.microsoft.com/office/drawing/2014/main" id="{9446AAFA-9205-493C-AF68-300E1A4C1974}"/>
              </a:ext>
            </a:extLst>
          </p:cNvPr>
          <p:cNvSpPr>
            <a:spLocks noGrp="1"/>
          </p:cNvSpPr>
          <p:nvPr>
            <p:ph sz="half" idx="1"/>
          </p:nvPr>
        </p:nvSpPr>
        <p:spPr>
          <a:xfrm>
            <a:off x="253013" y="1066799"/>
            <a:ext cx="2507942" cy="5059363"/>
          </a:xfrm>
        </p:spPr>
        <p:txBody>
          <a:bodyPr/>
          <a:lstStyle/>
          <a:p>
            <a:pPr marL="0" indent="0">
              <a:spcBef>
                <a:spcPts val="0"/>
              </a:spcBef>
              <a:buNone/>
            </a:pPr>
            <a:r>
              <a:rPr lang="en-US" sz="1100" dirty="0">
                <a:latin typeface="Consolas" panose="020B0609020204030204" pitchFamily="49" charset="0"/>
              </a:rPr>
              <a:t>#include &lt;thread&gt;</a:t>
            </a:r>
          </a:p>
          <a:p>
            <a:pPr marL="0" indent="0">
              <a:spcBef>
                <a:spcPts val="0"/>
              </a:spcBef>
              <a:buNone/>
            </a:pPr>
            <a:r>
              <a:rPr lang="en-US" sz="1100" dirty="0">
                <a:latin typeface="Consolas" panose="020B0609020204030204" pitchFamily="49" charset="0"/>
              </a:rPr>
              <a:t>#include &lt;mutex&gt;</a:t>
            </a:r>
          </a:p>
          <a:p>
            <a:pPr marL="0" indent="0">
              <a:spcBef>
                <a:spcPts val="0"/>
              </a:spcBef>
              <a:buNone/>
            </a:pPr>
            <a:r>
              <a:rPr lang="en-US" sz="1100" dirty="0">
                <a:latin typeface="Consolas" panose="020B0609020204030204" pitchFamily="49" charset="0"/>
              </a:rPr>
              <a:t>#include &lt;chrono&gt;</a:t>
            </a:r>
          </a:p>
          <a:p>
            <a:pPr marL="0" indent="0">
              <a:spcBef>
                <a:spcPts val="0"/>
              </a:spcBef>
              <a:buNone/>
            </a:pPr>
            <a:r>
              <a:rPr lang="en-US" sz="1100" dirty="0">
                <a:latin typeface="Consolas" panose="020B0609020204030204" pitchFamily="49" charset="0"/>
              </a:rPr>
              <a:t>#include &lt;iostream&gt;</a:t>
            </a:r>
          </a:p>
          <a:p>
            <a:pPr marL="0" indent="0">
              <a:spcBef>
                <a:spcPts val="0"/>
              </a:spcBef>
              <a:buNone/>
            </a:pP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class </a:t>
            </a:r>
            <a:r>
              <a:rPr lang="en-US" sz="1100" dirty="0" err="1">
                <a:latin typeface="Consolas" panose="020B0609020204030204" pitchFamily="49" charset="0"/>
              </a:rPr>
              <a:t>SubThread</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public:</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enum</a:t>
            </a:r>
            <a:endParaRPr lang="en-US" sz="1100" dirty="0">
              <a:latin typeface="Consolas" panose="020B0609020204030204" pitchFamily="49" charset="0"/>
            </a:endParaRP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TASK_NONE,</a:t>
            </a:r>
          </a:p>
          <a:p>
            <a:pPr marL="0" indent="0">
              <a:spcBef>
                <a:spcPts val="0"/>
              </a:spcBef>
              <a:buNone/>
            </a:pPr>
            <a:r>
              <a:rPr lang="en-US" sz="1100" dirty="0">
                <a:latin typeface="Consolas" panose="020B0609020204030204" pitchFamily="49" charset="0"/>
              </a:rPr>
              <a:t>        TASK_PRINT,</a:t>
            </a:r>
          </a:p>
          <a:p>
            <a:pPr marL="0" indent="0">
              <a:spcBef>
                <a:spcPts val="0"/>
              </a:spcBef>
              <a:buNone/>
            </a:pPr>
            <a:r>
              <a:rPr lang="en-US" sz="1100" dirty="0">
                <a:latin typeface="Consolas" panose="020B0609020204030204" pitchFamily="49" charset="0"/>
              </a:rPr>
              <a:t>        TASK_QUIT,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int task=TASK_NONE;</a:t>
            </a:r>
          </a:p>
          <a:p>
            <a:pPr marL="0" indent="0">
              <a:spcBef>
                <a:spcPts val="0"/>
              </a:spcBef>
              <a:buNone/>
            </a:pPr>
            <a:r>
              <a:rPr lang="en-US" sz="1100" dirty="0">
                <a:latin typeface="Consolas" panose="020B0609020204030204" pitchFamily="49" charset="0"/>
              </a:rPr>
              <a:t>    std::mutex </a:t>
            </a:r>
            <a:r>
              <a:rPr lang="en-US" sz="1100" dirty="0" err="1">
                <a:latin typeface="Consolas" panose="020B0609020204030204" pitchFamily="49" charset="0"/>
              </a:rPr>
              <a:t>mtx</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void Run(void);</a:t>
            </a:r>
          </a:p>
          <a:p>
            <a:pPr marL="0" indent="0">
              <a:spcBef>
                <a:spcPts val="0"/>
              </a:spcBef>
              <a:buNone/>
            </a:pPr>
            <a:r>
              <a:rPr lang="en-US" sz="1100" dirty="0">
                <a:latin typeface="Consolas" panose="020B0609020204030204" pitchFamily="49" charset="0"/>
              </a:rPr>
              <a:t>};</a:t>
            </a:r>
          </a:p>
          <a:p>
            <a:pPr marL="0" indent="0">
              <a:spcBef>
                <a:spcPts val="0"/>
              </a:spcBef>
              <a:buNone/>
            </a:pPr>
            <a:endParaRPr lang="en-US" sz="1100" dirty="0">
              <a:latin typeface="Consolas" panose="020B0609020204030204" pitchFamily="49" charset="0"/>
            </a:endParaRPr>
          </a:p>
          <a:p>
            <a:pPr marL="0" indent="0">
              <a:spcBef>
                <a:spcPts val="0"/>
              </a:spcBef>
              <a:buNone/>
            </a:pPr>
            <a:endParaRPr lang="en-US" sz="1100" dirty="0">
              <a:latin typeface="Consolas" panose="020B0609020204030204" pitchFamily="49" charset="0"/>
            </a:endParaRPr>
          </a:p>
        </p:txBody>
      </p:sp>
      <p:sp>
        <p:nvSpPr>
          <p:cNvPr id="5" name="Content Placeholder 4">
            <a:extLst>
              <a:ext uri="{FF2B5EF4-FFF2-40B4-BE49-F238E27FC236}">
                <a16:creationId xmlns:a16="http://schemas.microsoft.com/office/drawing/2014/main" id="{DF774BE0-BAFE-4117-9E70-2EC28EF06A4C}"/>
              </a:ext>
            </a:extLst>
          </p:cNvPr>
          <p:cNvSpPr>
            <a:spLocks noGrp="1"/>
          </p:cNvSpPr>
          <p:nvPr>
            <p:ph sz="half" idx="2"/>
          </p:nvPr>
        </p:nvSpPr>
        <p:spPr>
          <a:xfrm>
            <a:off x="3728621" y="1066800"/>
            <a:ext cx="5308847" cy="5059363"/>
          </a:xfrm>
        </p:spPr>
        <p:txBody>
          <a:bodyPr/>
          <a:lstStyle/>
          <a:p>
            <a:pPr marL="0" indent="0">
              <a:buNone/>
            </a:pPr>
            <a:r>
              <a:rPr lang="en-US" sz="1100" dirty="0">
                <a:latin typeface="Consolas" panose="020B0609020204030204" pitchFamily="49" charset="0"/>
              </a:rPr>
              <a:t>void </a:t>
            </a:r>
            <a:r>
              <a:rPr lang="en-US" sz="1100" dirty="0" err="1">
                <a:latin typeface="Consolas" panose="020B0609020204030204" pitchFamily="49" charset="0"/>
              </a:rPr>
              <a:t>SubThread</a:t>
            </a:r>
            <a:r>
              <a:rPr lang="en-US" sz="1100" dirty="0">
                <a:latin typeface="Consolas" panose="020B0609020204030204" pitchFamily="49" charset="0"/>
              </a:rPr>
              <a:t>::Run(void)</a:t>
            </a:r>
          </a:p>
          <a:p>
            <a:pPr marL="0" indent="0">
              <a:buNone/>
            </a:pPr>
            <a:r>
              <a:rPr lang="en-US" sz="1100" dirty="0">
                <a:latin typeface="Consolas" panose="020B0609020204030204" pitchFamily="49" charset="0"/>
              </a:rPr>
              <a:t>{</a:t>
            </a:r>
          </a:p>
          <a:p>
            <a:pPr marL="0" indent="0">
              <a:buNone/>
            </a:pPr>
            <a:r>
              <a:rPr lang="en-US" sz="1100" dirty="0">
                <a:latin typeface="Consolas" panose="020B0609020204030204" pitchFamily="49" charset="0"/>
              </a:rPr>
              <a:t>    for(;;)</a:t>
            </a:r>
          </a:p>
          <a:p>
            <a:pPr marL="0" indent="0">
              <a:buNone/>
            </a:pPr>
            <a:r>
              <a:rPr lang="en-US" sz="1100" dirty="0">
                <a:latin typeface="Consolas" panose="020B0609020204030204" pitchFamily="49" charset="0"/>
              </a:rPr>
              <a:t>    {</a:t>
            </a:r>
          </a:p>
          <a:p>
            <a:pPr marL="0" indent="0">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mtx.lock</a:t>
            </a:r>
            <a:r>
              <a:rPr lang="en-US" sz="1100" dirty="0">
                <a:solidFill>
                  <a:srgbClr val="FF0000"/>
                </a:solidFill>
                <a:latin typeface="Consolas" panose="020B0609020204030204" pitchFamily="49" charset="0"/>
              </a:rPr>
              <a:t>();</a:t>
            </a:r>
          </a:p>
          <a:p>
            <a:pPr marL="0" indent="0">
              <a:buNone/>
            </a:pPr>
            <a:r>
              <a:rPr lang="en-US" sz="1100" dirty="0">
                <a:latin typeface="Consolas" panose="020B0609020204030204" pitchFamily="49" charset="0"/>
              </a:rPr>
              <a:t>        if(TASK_NONE==task)</a:t>
            </a:r>
          </a:p>
          <a:p>
            <a:pPr marL="0" indent="0">
              <a:buNone/>
            </a:pPr>
            <a:r>
              <a:rPr lang="en-US" sz="1100" dirty="0">
                <a:latin typeface="Consolas" panose="020B0609020204030204" pitchFamily="49" charset="0"/>
              </a:rPr>
              <a:t>        {</a:t>
            </a:r>
          </a:p>
          <a:p>
            <a:pPr marL="0" indent="0">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mtx.unlock</a:t>
            </a:r>
            <a:r>
              <a:rPr lang="en-US" sz="1100" dirty="0">
                <a:solidFill>
                  <a:srgbClr val="FF0000"/>
                </a:solidFill>
                <a:latin typeface="Consolas" panose="020B0609020204030204" pitchFamily="49" charset="0"/>
              </a:rPr>
              <a:t>();</a:t>
            </a:r>
          </a:p>
          <a:p>
            <a:pPr marL="0" indent="0">
              <a:buNone/>
            </a:pPr>
            <a:r>
              <a:rPr lang="en-US" sz="1100" dirty="0">
                <a:latin typeface="Consolas" panose="020B0609020204030204" pitchFamily="49" charset="0"/>
              </a:rPr>
              <a:t>            continue;</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 </a:t>
            </a:r>
            <a:r>
              <a:rPr lang="en-US" sz="1100" dirty="0" err="1">
                <a:latin typeface="Consolas" panose="020B0609020204030204" pitchFamily="49" charset="0"/>
              </a:rPr>
              <a:t>mtx</a:t>
            </a:r>
            <a:r>
              <a:rPr lang="en-US" sz="1100" dirty="0">
                <a:latin typeface="Consolas" panose="020B0609020204030204" pitchFamily="49" charset="0"/>
              </a:rPr>
              <a:t> is still locked.</a:t>
            </a:r>
          </a:p>
          <a:p>
            <a:pPr marL="0" indent="0">
              <a:buNone/>
            </a:pPr>
            <a:endParaRPr lang="en-US" sz="1100" dirty="0">
              <a:latin typeface="Consolas" panose="020B0609020204030204" pitchFamily="49" charset="0"/>
            </a:endParaRPr>
          </a:p>
          <a:p>
            <a:pPr marL="0" indent="0">
              <a:buNone/>
            </a:pPr>
            <a:r>
              <a:rPr lang="en-US" sz="1100" dirty="0">
                <a:latin typeface="Consolas" panose="020B0609020204030204" pitchFamily="49" charset="0"/>
              </a:rPr>
              <a:t>        if(TASK_PRINT==task)</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task=TASK_NONE;</a:t>
            </a:r>
          </a:p>
          <a:p>
            <a:pPr marL="0" indent="0">
              <a:buNone/>
            </a:pPr>
            <a:r>
              <a:rPr lang="en-US" sz="1100" dirty="0">
                <a:latin typeface="Consolas" panose="020B0609020204030204" pitchFamily="49" charset="0"/>
              </a:rPr>
              <a:t>            std::</a:t>
            </a:r>
            <a:r>
              <a:rPr lang="en-US" sz="1100" dirty="0" err="1">
                <a:latin typeface="Consolas" panose="020B0609020204030204" pitchFamily="49" charset="0"/>
              </a:rPr>
              <a:t>cout</a:t>
            </a:r>
            <a:r>
              <a:rPr lang="en-US" sz="1100" dirty="0">
                <a:latin typeface="Consolas" panose="020B0609020204030204" pitchFamily="49" charset="0"/>
              </a:rPr>
              <a:t> &lt;&lt; "Do task!" &lt;&lt; std::</a:t>
            </a:r>
            <a:r>
              <a:rPr lang="en-US" sz="1100" dirty="0" err="1">
                <a:latin typeface="Consolas" panose="020B0609020204030204" pitchFamily="49" charset="0"/>
              </a:rPr>
              <a:t>endl</a:t>
            </a:r>
            <a:r>
              <a:rPr lang="en-US" sz="1100" dirty="0">
                <a:latin typeface="Consolas" panose="020B0609020204030204" pitchFamily="49" charset="0"/>
              </a:rPr>
              <a:t>;</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else if(TASK_QUIT==task)</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            task=TASK_NONE;</a:t>
            </a:r>
          </a:p>
          <a:p>
            <a:pPr marL="0" indent="0">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mtx.unlock</a:t>
            </a:r>
            <a:r>
              <a:rPr lang="en-US" sz="1100" dirty="0">
                <a:solidFill>
                  <a:srgbClr val="FF0000"/>
                </a:solidFill>
                <a:latin typeface="Consolas" panose="020B0609020204030204" pitchFamily="49" charset="0"/>
              </a:rPr>
              <a:t>(); // Don't forget to unlock.</a:t>
            </a:r>
          </a:p>
          <a:p>
            <a:pPr marL="0" indent="0">
              <a:buNone/>
            </a:pPr>
            <a:r>
              <a:rPr lang="en-US" sz="1100" dirty="0">
                <a:latin typeface="Consolas" panose="020B0609020204030204" pitchFamily="49" charset="0"/>
              </a:rPr>
              <a:t>            break;</a:t>
            </a:r>
          </a:p>
          <a:p>
            <a:pPr marL="0" indent="0">
              <a:buNone/>
            </a:pPr>
            <a:r>
              <a:rPr lang="en-US" sz="1100" dirty="0">
                <a:latin typeface="Consolas" panose="020B0609020204030204" pitchFamily="49" charset="0"/>
              </a:rPr>
              <a:t>        }</a:t>
            </a:r>
          </a:p>
          <a:p>
            <a:pPr marL="0" indent="0">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mtx.unlock</a:t>
            </a:r>
            <a:r>
              <a:rPr lang="en-US" sz="1100" dirty="0">
                <a:solidFill>
                  <a:srgbClr val="FF0000"/>
                </a:solidFill>
                <a:latin typeface="Consolas" panose="020B0609020204030204" pitchFamily="49" charset="0"/>
              </a:rPr>
              <a:t>();</a:t>
            </a:r>
          </a:p>
          <a:p>
            <a:pPr marL="0" indent="0">
              <a:buNone/>
            </a:pPr>
            <a:r>
              <a:rPr lang="en-US" sz="1100" dirty="0">
                <a:latin typeface="Consolas" panose="020B0609020204030204" pitchFamily="49" charset="0"/>
              </a:rPr>
              <a:t>    }</a:t>
            </a:r>
          </a:p>
          <a:p>
            <a:pPr marL="0" indent="0">
              <a:buNone/>
            </a:pPr>
            <a:r>
              <a:rPr lang="en-US" sz="1100" dirty="0">
                <a:latin typeface="Consolas" panose="020B0609020204030204" pitchFamily="49" charset="0"/>
              </a:rPr>
              <a:t>}</a:t>
            </a:r>
          </a:p>
          <a:p>
            <a:pPr marL="0" indent="0">
              <a:buNone/>
            </a:pPr>
            <a:endParaRPr lang="en-US" sz="1100" dirty="0">
              <a:latin typeface="Consolas" panose="020B0609020204030204" pitchFamily="49" charset="0"/>
            </a:endParaRPr>
          </a:p>
        </p:txBody>
      </p:sp>
    </p:spTree>
    <p:extLst>
      <p:ext uri="{BB962C8B-B14F-4D97-AF65-F5344CB8AC3E}">
        <p14:creationId xmlns:p14="http://schemas.microsoft.com/office/powerpoint/2010/main" val="19418172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CFD1-62B9-46B0-82E8-15662A18DA81}"/>
              </a:ext>
            </a:extLst>
          </p:cNvPr>
          <p:cNvSpPr>
            <a:spLocks noGrp="1"/>
          </p:cNvSpPr>
          <p:nvPr>
            <p:ph type="title"/>
          </p:nvPr>
        </p:nvSpPr>
        <p:spPr/>
        <p:txBody>
          <a:bodyPr/>
          <a:lstStyle/>
          <a:p>
            <a:endParaRPr lang="en-US" dirty="0"/>
          </a:p>
        </p:txBody>
      </p:sp>
      <p:sp>
        <p:nvSpPr>
          <p:cNvPr id="4" name="Content Placeholder 3">
            <a:extLst>
              <a:ext uri="{FF2B5EF4-FFF2-40B4-BE49-F238E27FC236}">
                <a16:creationId xmlns:a16="http://schemas.microsoft.com/office/drawing/2014/main" id="{9446AAFA-9205-493C-AF68-300E1A4C1974}"/>
              </a:ext>
            </a:extLst>
          </p:cNvPr>
          <p:cNvSpPr>
            <a:spLocks noGrp="1"/>
          </p:cNvSpPr>
          <p:nvPr>
            <p:ph sz="half" idx="1"/>
          </p:nvPr>
        </p:nvSpPr>
        <p:spPr>
          <a:xfrm>
            <a:off x="253013" y="1066799"/>
            <a:ext cx="5304408" cy="5059363"/>
          </a:xfrm>
        </p:spPr>
        <p:txBody>
          <a:bodyPr/>
          <a:lstStyle/>
          <a:p>
            <a:pPr marL="0" indent="0">
              <a:spcBef>
                <a:spcPts val="0"/>
              </a:spcBef>
              <a:buNone/>
            </a:pPr>
            <a:r>
              <a:rPr lang="en-US" sz="1100" dirty="0">
                <a:latin typeface="Consolas" panose="020B0609020204030204" pitchFamily="49" charset="0"/>
              </a:rPr>
              <a:t>int main(void)</a:t>
            </a:r>
          </a:p>
          <a:p>
            <a:pPr marL="0" indent="0">
              <a:spcBef>
                <a:spcPts val="0"/>
              </a:spcBef>
              <a:buNone/>
            </a:pP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class </a:t>
            </a:r>
            <a:r>
              <a:rPr lang="en-US" sz="1100" dirty="0" err="1">
                <a:latin typeface="Consolas" panose="020B0609020204030204" pitchFamily="49" charset="0"/>
              </a:rPr>
              <a:t>SubThread</a:t>
            </a:r>
            <a:r>
              <a:rPr lang="en-US" sz="1100" dirty="0">
                <a:latin typeface="Consolas" panose="020B0609020204030204" pitchFamily="49" charset="0"/>
              </a:rPr>
              <a:t> </a:t>
            </a:r>
            <a:r>
              <a:rPr lang="en-US" sz="1100" dirty="0" err="1">
                <a:latin typeface="Consolas" panose="020B0609020204030204" pitchFamily="49" charset="0"/>
              </a:rPr>
              <a:t>subThr</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std::thread </a:t>
            </a:r>
            <a:r>
              <a:rPr lang="en-US" sz="1100" dirty="0" err="1">
                <a:latin typeface="Consolas" panose="020B0609020204030204" pitchFamily="49" charset="0"/>
              </a:rPr>
              <a:t>thr</a:t>
            </a:r>
            <a:r>
              <a:rPr lang="en-US" sz="1100" dirty="0">
                <a:latin typeface="Consolas" panose="020B0609020204030204" pitchFamily="49" charset="0"/>
              </a:rPr>
              <a:t>(&amp;</a:t>
            </a:r>
            <a:r>
              <a:rPr lang="en-US" sz="1100" dirty="0" err="1">
                <a:latin typeface="Consolas" panose="020B0609020204030204" pitchFamily="49" charset="0"/>
              </a:rPr>
              <a:t>SubThread</a:t>
            </a:r>
            <a:r>
              <a:rPr lang="en-US" sz="1100" dirty="0">
                <a:latin typeface="Consolas" panose="020B0609020204030204" pitchFamily="49" charset="0"/>
              </a:rPr>
              <a:t>::Run,&amp;</a:t>
            </a:r>
            <a:r>
              <a:rPr lang="en-US" sz="1100" dirty="0" err="1">
                <a:latin typeface="Consolas" panose="020B0609020204030204" pitchFamily="49" charset="0"/>
              </a:rPr>
              <a:t>subThr</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for(int </a:t>
            </a:r>
            <a:r>
              <a:rPr lang="en-US" sz="1100" dirty="0" err="1">
                <a:latin typeface="Consolas" panose="020B0609020204030204" pitchFamily="49" charset="0"/>
              </a:rPr>
              <a:t>i</a:t>
            </a:r>
            <a:r>
              <a:rPr lang="en-US" sz="1100" dirty="0">
                <a:latin typeface="Consolas" panose="020B0609020204030204" pitchFamily="49" charset="0"/>
              </a:rPr>
              <a:t>=0; </a:t>
            </a:r>
            <a:r>
              <a:rPr lang="en-US" sz="1100" dirty="0" err="1">
                <a:latin typeface="Consolas" panose="020B0609020204030204" pitchFamily="49" charset="0"/>
              </a:rPr>
              <a:t>i</a:t>
            </a:r>
            <a:r>
              <a:rPr lang="en-US" sz="1100" dirty="0">
                <a:latin typeface="Consolas" panose="020B0609020204030204" pitchFamily="49" charset="0"/>
              </a:rPr>
              <a:t>&lt;10; ++</a:t>
            </a:r>
            <a:r>
              <a:rPr lang="en-US" sz="1100" dirty="0" err="1">
                <a:latin typeface="Consolas" panose="020B0609020204030204" pitchFamily="49" charset="0"/>
              </a:rPr>
              <a:t>i</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std::</a:t>
            </a:r>
            <a:r>
              <a:rPr lang="en-US" sz="1100" dirty="0" err="1">
                <a:latin typeface="Consolas" panose="020B0609020204030204" pitchFamily="49" charset="0"/>
              </a:rPr>
              <a:t>this_thread</a:t>
            </a:r>
            <a:r>
              <a:rPr lang="en-US" sz="1100" dirty="0">
                <a:latin typeface="Consolas" panose="020B0609020204030204" pitchFamily="49" charset="0"/>
              </a:rPr>
              <a:t>::</a:t>
            </a:r>
            <a:r>
              <a:rPr lang="en-US" sz="1100" dirty="0" err="1">
                <a:latin typeface="Consolas" panose="020B0609020204030204" pitchFamily="49" charset="0"/>
              </a:rPr>
              <a:t>sleep_for</a:t>
            </a:r>
            <a:r>
              <a:rPr lang="en-US" sz="1100" dirty="0">
                <a:latin typeface="Consolas" panose="020B0609020204030204" pitchFamily="49" charset="0"/>
              </a:rPr>
              <a:t>(std::chrono::seconds(1));</a:t>
            </a:r>
          </a:p>
          <a:p>
            <a:pPr marL="0" indent="0">
              <a:spcBef>
                <a:spcPts val="0"/>
              </a:spcBef>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subThr.mtx.lock</a:t>
            </a:r>
            <a:r>
              <a:rPr lang="en-US" sz="1100" dirty="0">
                <a:solidFill>
                  <a:srgbClr val="FF0000"/>
                </a:solidFill>
                <a:latin typeface="Consolas" panose="020B0609020204030204" pitchFamily="49" charset="0"/>
              </a:rPr>
              <a:t>();</a:t>
            </a:r>
          </a:p>
          <a:p>
            <a:pPr marL="0" indent="0">
              <a:spcBef>
                <a:spcPts val="0"/>
              </a:spcBef>
              <a:buNone/>
            </a:pPr>
            <a:r>
              <a:rPr lang="en-US" sz="1100" dirty="0">
                <a:latin typeface="Consolas" panose="020B0609020204030204" pitchFamily="49" charset="0"/>
              </a:rPr>
              <a:t>        if(</a:t>
            </a:r>
            <a:r>
              <a:rPr lang="en-US" sz="1100" dirty="0" err="1">
                <a:latin typeface="Consolas" panose="020B0609020204030204" pitchFamily="49" charset="0"/>
              </a:rPr>
              <a:t>SubThread</a:t>
            </a:r>
            <a:r>
              <a:rPr lang="en-US" sz="1100" dirty="0">
                <a:latin typeface="Consolas" panose="020B0609020204030204" pitchFamily="49" charset="0"/>
              </a:rPr>
              <a:t>::TASK_NONE==</a:t>
            </a:r>
            <a:r>
              <a:rPr lang="en-US" sz="1100" dirty="0" err="1">
                <a:latin typeface="Consolas" panose="020B0609020204030204" pitchFamily="49" charset="0"/>
              </a:rPr>
              <a:t>subThr.task</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subThr.task</a:t>
            </a:r>
            <a:r>
              <a:rPr lang="en-US" sz="1100" dirty="0">
                <a:latin typeface="Consolas" panose="020B0609020204030204" pitchFamily="49" charset="0"/>
              </a:rPr>
              <a:t>=</a:t>
            </a:r>
            <a:r>
              <a:rPr lang="en-US" sz="1100" dirty="0" err="1">
                <a:latin typeface="Consolas" panose="020B0609020204030204" pitchFamily="49" charset="0"/>
              </a:rPr>
              <a:t>SubThread</a:t>
            </a:r>
            <a:r>
              <a:rPr lang="en-US" sz="1100" dirty="0">
                <a:latin typeface="Consolas" panose="020B0609020204030204" pitchFamily="49" charset="0"/>
              </a:rPr>
              <a:t>::TASK_PRINT;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subThr.mtx.unlock</a:t>
            </a:r>
            <a:r>
              <a:rPr lang="en-US" sz="1100" dirty="0">
                <a:solidFill>
                  <a:srgbClr val="FF0000"/>
                </a:solidFill>
                <a:latin typeface="Consolas" panose="020B0609020204030204" pitchFamily="49" charset="0"/>
              </a:rPr>
              <a:t>();</a:t>
            </a:r>
          </a:p>
          <a:p>
            <a:pPr marL="0" indent="0">
              <a:spcBef>
                <a:spcPts val="0"/>
              </a:spcBef>
              <a:buNone/>
            </a:pPr>
            <a:r>
              <a:rPr lang="en-US" sz="1100" dirty="0">
                <a:latin typeface="Consolas" panose="020B0609020204030204" pitchFamily="49" charset="0"/>
              </a:rPr>
              <a:t>    }</a:t>
            </a:r>
          </a:p>
          <a:p>
            <a:pPr marL="0" indent="0">
              <a:spcBef>
                <a:spcPts val="0"/>
              </a:spcBef>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subThr.mtx.lock</a:t>
            </a:r>
            <a:r>
              <a:rPr lang="en-US" sz="1100" dirty="0">
                <a:solidFill>
                  <a:srgbClr val="FF0000"/>
                </a:solidFill>
                <a:latin typeface="Consolas" panose="020B0609020204030204" pitchFamily="49" charset="0"/>
              </a:rPr>
              <a:t>();</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subThr.task</a:t>
            </a:r>
            <a:r>
              <a:rPr lang="en-US" sz="1100" dirty="0">
                <a:latin typeface="Consolas" panose="020B0609020204030204" pitchFamily="49" charset="0"/>
              </a:rPr>
              <a:t>=</a:t>
            </a:r>
            <a:r>
              <a:rPr lang="en-US" sz="1100" dirty="0" err="1">
                <a:latin typeface="Consolas" panose="020B0609020204030204" pitchFamily="49" charset="0"/>
              </a:rPr>
              <a:t>SubThread</a:t>
            </a:r>
            <a:r>
              <a:rPr lang="en-US" sz="1100" dirty="0">
                <a:latin typeface="Consolas" panose="020B0609020204030204" pitchFamily="49" charset="0"/>
              </a:rPr>
              <a:t>::TASK_QUIT;</a:t>
            </a:r>
          </a:p>
          <a:p>
            <a:pPr marL="0" indent="0">
              <a:spcBef>
                <a:spcPts val="0"/>
              </a:spcBef>
              <a:buNone/>
            </a:pPr>
            <a:r>
              <a:rPr lang="en-US" sz="1100" dirty="0">
                <a:solidFill>
                  <a:srgbClr val="FF0000"/>
                </a:solidFill>
                <a:latin typeface="Consolas" panose="020B0609020204030204" pitchFamily="49" charset="0"/>
              </a:rPr>
              <a:t>    </a:t>
            </a:r>
            <a:r>
              <a:rPr lang="en-US" sz="1100" dirty="0" err="1">
                <a:solidFill>
                  <a:srgbClr val="FF0000"/>
                </a:solidFill>
                <a:latin typeface="Consolas" panose="020B0609020204030204" pitchFamily="49" charset="0"/>
              </a:rPr>
              <a:t>subThr.mtx.unlock</a:t>
            </a:r>
            <a:r>
              <a:rPr lang="en-US" sz="1100" dirty="0">
                <a:solidFill>
                  <a:srgbClr val="FF0000"/>
                </a:solidFill>
                <a:latin typeface="Consolas" panose="020B0609020204030204" pitchFamily="49" charset="0"/>
              </a:rPr>
              <a:t>();</a:t>
            </a:r>
          </a:p>
          <a:p>
            <a:pPr marL="0" indent="0">
              <a:spcBef>
                <a:spcPts val="0"/>
              </a:spcBef>
              <a:buNone/>
            </a:pPr>
            <a:r>
              <a:rPr lang="en-US" sz="1100" dirty="0">
                <a:latin typeface="Consolas" panose="020B0609020204030204" pitchFamily="49" charset="0"/>
              </a:rPr>
              <a:t>    </a:t>
            </a:r>
            <a:r>
              <a:rPr lang="en-US" sz="1100" dirty="0" err="1">
                <a:latin typeface="Consolas" panose="020B0609020204030204" pitchFamily="49" charset="0"/>
              </a:rPr>
              <a:t>thr.join</a:t>
            </a:r>
            <a:r>
              <a:rPr lang="en-US" sz="1100" dirty="0">
                <a:latin typeface="Consolas" panose="020B0609020204030204" pitchFamily="49" charset="0"/>
              </a:rPr>
              <a:t>();</a:t>
            </a:r>
          </a:p>
          <a:p>
            <a:pPr marL="0" indent="0">
              <a:spcBef>
                <a:spcPts val="0"/>
              </a:spcBef>
              <a:buNone/>
            </a:pPr>
            <a:r>
              <a:rPr lang="en-US" sz="1100" dirty="0">
                <a:latin typeface="Consolas" panose="020B0609020204030204" pitchFamily="49" charset="0"/>
              </a:rPr>
              <a:t>    return 0;</a:t>
            </a:r>
          </a:p>
          <a:p>
            <a:pPr marL="0" indent="0">
              <a:spcBef>
                <a:spcPts val="0"/>
              </a:spcBef>
              <a:buNone/>
            </a:pPr>
            <a:r>
              <a:rPr lang="en-US" sz="1100" dirty="0">
                <a:latin typeface="Consolas" panose="020B0609020204030204" pitchFamily="49" charset="0"/>
              </a:rPr>
              <a:t>}</a:t>
            </a:r>
          </a:p>
          <a:p>
            <a:pPr marL="0" indent="0">
              <a:spcBef>
                <a:spcPts val="0"/>
              </a:spcBef>
              <a:buNone/>
            </a:pPr>
            <a:endParaRPr lang="en-US" sz="1100" dirty="0">
              <a:latin typeface="Consolas" panose="020B0609020204030204" pitchFamily="49" charset="0"/>
            </a:endParaRPr>
          </a:p>
        </p:txBody>
      </p:sp>
      <p:sp>
        <p:nvSpPr>
          <p:cNvPr id="5" name="Content Placeholder 4">
            <a:extLst>
              <a:ext uri="{FF2B5EF4-FFF2-40B4-BE49-F238E27FC236}">
                <a16:creationId xmlns:a16="http://schemas.microsoft.com/office/drawing/2014/main" id="{DF774BE0-BAFE-4117-9E70-2EC28EF06A4C}"/>
              </a:ext>
            </a:extLst>
          </p:cNvPr>
          <p:cNvSpPr>
            <a:spLocks noGrp="1"/>
          </p:cNvSpPr>
          <p:nvPr>
            <p:ph sz="half" idx="2"/>
          </p:nvPr>
        </p:nvSpPr>
        <p:spPr>
          <a:xfrm>
            <a:off x="4572000" y="1066800"/>
            <a:ext cx="4465468" cy="5059363"/>
          </a:xfrm>
        </p:spPr>
        <p:txBody>
          <a:bodyPr/>
          <a:lstStyle/>
          <a:p>
            <a:pPr marL="0" indent="0">
              <a:buNone/>
            </a:pPr>
            <a:endParaRPr lang="en-US" sz="1100" dirty="0">
              <a:latin typeface="Consolas" panose="020B0609020204030204" pitchFamily="49" charset="0"/>
            </a:endParaRPr>
          </a:p>
        </p:txBody>
      </p:sp>
    </p:spTree>
    <p:extLst>
      <p:ext uri="{BB962C8B-B14F-4D97-AF65-F5344CB8AC3E}">
        <p14:creationId xmlns:p14="http://schemas.microsoft.com/office/powerpoint/2010/main" val="40658808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EC83BD3-09C8-401A-9DB1-4D899A35D492}"/>
              </a:ext>
            </a:extLst>
          </p:cNvPr>
          <p:cNvSpPr>
            <a:spLocks noGrp="1"/>
          </p:cNvSpPr>
          <p:nvPr>
            <p:ph type="title"/>
          </p:nvPr>
        </p:nvSpPr>
        <p:spPr/>
        <p:txBody>
          <a:bodyPr/>
          <a:lstStyle/>
          <a:p>
            <a:r>
              <a:rPr lang="en-US" dirty="0"/>
              <a:t>Problem of busy-wait with mutex</a:t>
            </a:r>
          </a:p>
        </p:txBody>
      </p:sp>
      <p:sp>
        <p:nvSpPr>
          <p:cNvPr id="6" name="Content Placeholder 5">
            <a:extLst>
              <a:ext uri="{FF2B5EF4-FFF2-40B4-BE49-F238E27FC236}">
                <a16:creationId xmlns:a16="http://schemas.microsoft.com/office/drawing/2014/main" id="{A7E3A8C2-89D5-490A-822D-F61BC9C6553A}"/>
              </a:ext>
            </a:extLst>
          </p:cNvPr>
          <p:cNvSpPr>
            <a:spLocks noGrp="1"/>
          </p:cNvSpPr>
          <p:nvPr>
            <p:ph idx="1"/>
          </p:nvPr>
        </p:nvSpPr>
        <p:spPr/>
        <p:txBody>
          <a:bodyPr/>
          <a:lstStyle/>
          <a:p>
            <a:r>
              <a:rPr lang="en-US" dirty="0"/>
              <a:t>How a mutex is locked?</a:t>
            </a:r>
          </a:p>
          <a:p>
            <a:pPr lvl="1"/>
            <a:r>
              <a:rPr lang="en-US" dirty="0"/>
              <a:t>Try locking.</a:t>
            </a:r>
          </a:p>
          <a:p>
            <a:pPr lvl="1"/>
            <a:r>
              <a:rPr lang="en-US" dirty="0"/>
              <a:t>If another thread owns the lock, wait for random amount of time.</a:t>
            </a:r>
          </a:p>
          <a:p>
            <a:pPr lvl="1"/>
            <a:r>
              <a:rPr lang="en-US" dirty="0"/>
              <a:t>Then try again.</a:t>
            </a:r>
          </a:p>
          <a:p>
            <a:r>
              <a:rPr lang="en-US" dirty="0"/>
              <a:t>If the sub-thread only releases the lock for the very short time, and then re-lock, the main thread may miss timing for locking many times.</a:t>
            </a:r>
          </a:p>
          <a:p>
            <a:r>
              <a:rPr lang="en-US" dirty="0"/>
              <a:t>Therefore, </a:t>
            </a:r>
            <a:r>
              <a:rPr lang="en-US" dirty="0" err="1"/>
              <a:t>mtx.lock</a:t>
            </a:r>
            <a:r>
              <a:rPr lang="en-US" dirty="0"/>
              <a:t>(); may end up waiting very long time.</a:t>
            </a:r>
          </a:p>
        </p:txBody>
      </p:sp>
      <p:sp>
        <p:nvSpPr>
          <p:cNvPr id="7" name="TextBox 6">
            <a:extLst>
              <a:ext uri="{FF2B5EF4-FFF2-40B4-BE49-F238E27FC236}">
                <a16:creationId xmlns:a16="http://schemas.microsoft.com/office/drawing/2014/main" id="{62B1BAF0-B0B4-4084-B31E-3198A8B8E335}"/>
              </a:ext>
            </a:extLst>
          </p:cNvPr>
          <p:cNvSpPr txBox="1"/>
          <p:nvPr/>
        </p:nvSpPr>
        <p:spPr>
          <a:xfrm>
            <a:off x="467540" y="5665550"/>
            <a:ext cx="1326004" cy="369332"/>
          </a:xfrm>
          <a:prstGeom prst="rect">
            <a:avLst/>
          </a:prstGeom>
          <a:noFill/>
        </p:spPr>
        <p:txBody>
          <a:bodyPr wrap="none" rtlCol="0">
            <a:spAutoFit/>
          </a:bodyPr>
          <a:lstStyle/>
          <a:p>
            <a:r>
              <a:rPr lang="en-US" dirty="0"/>
              <a:t>Sub-thread</a:t>
            </a:r>
          </a:p>
        </p:txBody>
      </p:sp>
      <p:sp>
        <p:nvSpPr>
          <p:cNvPr id="8" name="TextBox 7">
            <a:extLst>
              <a:ext uri="{FF2B5EF4-FFF2-40B4-BE49-F238E27FC236}">
                <a16:creationId xmlns:a16="http://schemas.microsoft.com/office/drawing/2014/main" id="{9CE0FDE3-4714-4F99-82DE-72D43DA15C7B}"/>
              </a:ext>
            </a:extLst>
          </p:cNvPr>
          <p:cNvSpPr txBox="1"/>
          <p:nvPr/>
        </p:nvSpPr>
        <p:spPr>
          <a:xfrm>
            <a:off x="467540" y="4699363"/>
            <a:ext cx="1415772" cy="369332"/>
          </a:xfrm>
          <a:prstGeom prst="rect">
            <a:avLst/>
          </a:prstGeom>
          <a:noFill/>
        </p:spPr>
        <p:txBody>
          <a:bodyPr wrap="none" rtlCol="0">
            <a:spAutoFit/>
          </a:bodyPr>
          <a:lstStyle/>
          <a:p>
            <a:r>
              <a:rPr lang="en-US" dirty="0"/>
              <a:t>Main-thread</a:t>
            </a:r>
          </a:p>
        </p:txBody>
      </p:sp>
      <p:cxnSp>
        <p:nvCxnSpPr>
          <p:cNvPr id="11" name="Straight Connector 10">
            <a:extLst>
              <a:ext uri="{FF2B5EF4-FFF2-40B4-BE49-F238E27FC236}">
                <a16:creationId xmlns:a16="http://schemas.microsoft.com/office/drawing/2014/main" id="{594617E8-1296-4832-9AB9-84A6BB6CB705}"/>
              </a:ext>
            </a:extLst>
          </p:cNvPr>
          <p:cNvCxnSpPr>
            <a:cxnSpLocks/>
          </p:cNvCxnSpPr>
          <p:nvPr/>
        </p:nvCxnSpPr>
        <p:spPr>
          <a:xfrm>
            <a:off x="2057400" y="5312376"/>
            <a:ext cx="6172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8ECE27B-D32D-49E2-A213-597EE94C036B}"/>
              </a:ext>
            </a:extLst>
          </p:cNvPr>
          <p:cNvSpPr/>
          <p:nvPr/>
        </p:nvSpPr>
        <p:spPr>
          <a:xfrm>
            <a:off x="2136451" y="4495800"/>
            <a:ext cx="1981200" cy="8165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DD69AAA-68A6-4DBA-A80D-E4A23C18F562}"/>
              </a:ext>
            </a:extLst>
          </p:cNvPr>
          <p:cNvSpPr/>
          <p:nvPr/>
        </p:nvSpPr>
        <p:spPr>
          <a:xfrm>
            <a:off x="4270051" y="4495800"/>
            <a:ext cx="1981200" cy="8165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8EEF921-47C5-412B-A283-40E82792CEC2}"/>
              </a:ext>
            </a:extLst>
          </p:cNvPr>
          <p:cNvSpPr/>
          <p:nvPr/>
        </p:nvSpPr>
        <p:spPr>
          <a:xfrm>
            <a:off x="6341084" y="5447423"/>
            <a:ext cx="1888516" cy="81657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0D1F3A3-1FFF-4B92-A3EB-37B356982BFC}"/>
              </a:ext>
            </a:extLst>
          </p:cNvPr>
          <p:cNvCxnSpPr>
            <a:cxnSpLocks/>
          </p:cNvCxnSpPr>
          <p:nvPr/>
        </p:nvCxnSpPr>
        <p:spPr>
          <a:xfrm>
            <a:off x="2057400" y="6278563"/>
            <a:ext cx="61722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E0010D-FF3D-4AB0-AF56-01182AA7BFAB}"/>
              </a:ext>
            </a:extLst>
          </p:cNvPr>
          <p:cNvCxnSpPr/>
          <p:nvPr/>
        </p:nvCxnSpPr>
        <p:spPr>
          <a:xfrm flipV="1">
            <a:off x="2743200" y="5332350"/>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7DC8F9B-5B92-4F3F-9ECC-ED70C72BB61C}"/>
              </a:ext>
            </a:extLst>
          </p:cNvPr>
          <p:cNvSpPr txBox="1"/>
          <p:nvPr/>
        </p:nvSpPr>
        <p:spPr>
          <a:xfrm>
            <a:off x="2556006" y="6283232"/>
            <a:ext cx="983987" cy="369332"/>
          </a:xfrm>
          <a:prstGeom prst="rect">
            <a:avLst/>
          </a:prstGeom>
          <a:noFill/>
        </p:spPr>
        <p:txBody>
          <a:bodyPr wrap="none" rtlCol="0">
            <a:spAutoFit/>
          </a:bodyPr>
          <a:lstStyle/>
          <a:p>
            <a:r>
              <a:rPr lang="en-US" dirty="0"/>
              <a:t>Try lock</a:t>
            </a:r>
          </a:p>
        </p:txBody>
      </p:sp>
      <p:cxnSp>
        <p:nvCxnSpPr>
          <p:cNvPr id="22" name="Straight Arrow Connector 21">
            <a:extLst>
              <a:ext uri="{FF2B5EF4-FFF2-40B4-BE49-F238E27FC236}">
                <a16:creationId xmlns:a16="http://schemas.microsoft.com/office/drawing/2014/main" id="{F576B967-E910-4835-9B9C-D7FA2ED8C491}"/>
              </a:ext>
            </a:extLst>
          </p:cNvPr>
          <p:cNvCxnSpPr/>
          <p:nvPr/>
        </p:nvCxnSpPr>
        <p:spPr>
          <a:xfrm>
            <a:off x="2743200" y="5811174"/>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22301AC0-5701-44FB-9525-B6ED862053B6}"/>
              </a:ext>
            </a:extLst>
          </p:cNvPr>
          <p:cNvSpPr txBox="1"/>
          <p:nvPr/>
        </p:nvSpPr>
        <p:spPr>
          <a:xfrm>
            <a:off x="2743197" y="5480884"/>
            <a:ext cx="595035" cy="369332"/>
          </a:xfrm>
          <a:prstGeom prst="rect">
            <a:avLst/>
          </a:prstGeom>
          <a:noFill/>
        </p:spPr>
        <p:txBody>
          <a:bodyPr wrap="none" rtlCol="0">
            <a:spAutoFit/>
          </a:bodyPr>
          <a:lstStyle/>
          <a:p>
            <a:r>
              <a:rPr lang="en-US" dirty="0"/>
              <a:t>wait</a:t>
            </a:r>
          </a:p>
        </p:txBody>
      </p:sp>
      <p:cxnSp>
        <p:nvCxnSpPr>
          <p:cNvPr id="25" name="Straight Arrow Connector 24">
            <a:extLst>
              <a:ext uri="{FF2B5EF4-FFF2-40B4-BE49-F238E27FC236}">
                <a16:creationId xmlns:a16="http://schemas.microsoft.com/office/drawing/2014/main" id="{0D007CF2-DB2A-4EFA-B83F-EEE031F48FD6}"/>
              </a:ext>
            </a:extLst>
          </p:cNvPr>
          <p:cNvCxnSpPr/>
          <p:nvPr/>
        </p:nvCxnSpPr>
        <p:spPr>
          <a:xfrm flipV="1">
            <a:off x="3352800" y="5324043"/>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306F5977-216E-451F-9417-5DA7952DFD01}"/>
              </a:ext>
            </a:extLst>
          </p:cNvPr>
          <p:cNvCxnSpPr/>
          <p:nvPr/>
        </p:nvCxnSpPr>
        <p:spPr>
          <a:xfrm>
            <a:off x="3352800" y="5802867"/>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31AC395-66D4-4743-A523-3241472B446F}"/>
              </a:ext>
            </a:extLst>
          </p:cNvPr>
          <p:cNvSpPr txBox="1"/>
          <p:nvPr/>
        </p:nvSpPr>
        <p:spPr>
          <a:xfrm>
            <a:off x="3352797" y="5472577"/>
            <a:ext cx="595035" cy="369332"/>
          </a:xfrm>
          <a:prstGeom prst="rect">
            <a:avLst/>
          </a:prstGeom>
          <a:noFill/>
        </p:spPr>
        <p:txBody>
          <a:bodyPr wrap="none" rtlCol="0">
            <a:spAutoFit/>
          </a:bodyPr>
          <a:lstStyle/>
          <a:p>
            <a:r>
              <a:rPr lang="en-US" dirty="0"/>
              <a:t>wait</a:t>
            </a:r>
          </a:p>
        </p:txBody>
      </p:sp>
      <p:cxnSp>
        <p:nvCxnSpPr>
          <p:cNvPr id="28" name="Straight Arrow Connector 27">
            <a:extLst>
              <a:ext uri="{FF2B5EF4-FFF2-40B4-BE49-F238E27FC236}">
                <a16:creationId xmlns:a16="http://schemas.microsoft.com/office/drawing/2014/main" id="{6E2C9F39-7B84-4250-A743-0E3F381D4875}"/>
              </a:ext>
            </a:extLst>
          </p:cNvPr>
          <p:cNvCxnSpPr/>
          <p:nvPr/>
        </p:nvCxnSpPr>
        <p:spPr>
          <a:xfrm flipV="1">
            <a:off x="3934278" y="5319773"/>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F086C41-01EC-4946-BD8D-F3D5E67E2092}"/>
              </a:ext>
            </a:extLst>
          </p:cNvPr>
          <p:cNvCxnSpPr/>
          <p:nvPr/>
        </p:nvCxnSpPr>
        <p:spPr>
          <a:xfrm>
            <a:off x="3934278" y="5798597"/>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2BAE0836-2C89-431A-A5DD-513834B086B3}"/>
              </a:ext>
            </a:extLst>
          </p:cNvPr>
          <p:cNvSpPr txBox="1"/>
          <p:nvPr/>
        </p:nvSpPr>
        <p:spPr>
          <a:xfrm>
            <a:off x="3934275" y="5468307"/>
            <a:ext cx="595035" cy="369332"/>
          </a:xfrm>
          <a:prstGeom prst="rect">
            <a:avLst/>
          </a:prstGeom>
          <a:noFill/>
        </p:spPr>
        <p:txBody>
          <a:bodyPr wrap="none" rtlCol="0">
            <a:spAutoFit/>
          </a:bodyPr>
          <a:lstStyle/>
          <a:p>
            <a:r>
              <a:rPr lang="en-US" dirty="0"/>
              <a:t>wait</a:t>
            </a:r>
          </a:p>
        </p:txBody>
      </p:sp>
      <p:cxnSp>
        <p:nvCxnSpPr>
          <p:cNvPr id="31" name="Straight Arrow Connector 30">
            <a:extLst>
              <a:ext uri="{FF2B5EF4-FFF2-40B4-BE49-F238E27FC236}">
                <a16:creationId xmlns:a16="http://schemas.microsoft.com/office/drawing/2014/main" id="{6C002369-308A-4974-BAB4-438639586120}"/>
              </a:ext>
            </a:extLst>
          </p:cNvPr>
          <p:cNvCxnSpPr/>
          <p:nvPr/>
        </p:nvCxnSpPr>
        <p:spPr>
          <a:xfrm flipV="1">
            <a:off x="4543878" y="5311466"/>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9C07F38A-CCDF-468A-BB72-8A45F30D6E67}"/>
              </a:ext>
            </a:extLst>
          </p:cNvPr>
          <p:cNvCxnSpPr/>
          <p:nvPr/>
        </p:nvCxnSpPr>
        <p:spPr>
          <a:xfrm>
            <a:off x="4543878" y="5790290"/>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69369C10-A0CB-4881-BD06-8AF6FFB82BBB}"/>
              </a:ext>
            </a:extLst>
          </p:cNvPr>
          <p:cNvSpPr txBox="1"/>
          <p:nvPr/>
        </p:nvSpPr>
        <p:spPr>
          <a:xfrm>
            <a:off x="4543875" y="5460000"/>
            <a:ext cx="595035" cy="369332"/>
          </a:xfrm>
          <a:prstGeom prst="rect">
            <a:avLst/>
          </a:prstGeom>
          <a:noFill/>
        </p:spPr>
        <p:txBody>
          <a:bodyPr wrap="none" rtlCol="0">
            <a:spAutoFit/>
          </a:bodyPr>
          <a:lstStyle/>
          <a:p>
            <a:r>
              <a:rPr lang="en-US" dirty="0"/>
              <a:t>wait</a:t>
            </a:r>
          </a:p>
        </p:txBody>
      </p:sp>
      <p:cxnSp>
        <p:nvCxnSpPr>
          <p:cNvPr id="34" name="Straight Arrow Connector 33">
            <a:extLst>
              <a:ext uri="{FF2B5EF4-FFF2-40B4-BE49-F238E27FC236}">
                <a16:creationId xmlns:a16="http://schemas.microsoft.com/office/drawing/2014/main" id="{AFAA087D-963A-460D-B202-1883A27C67E3}"/>
              </a:ext>
            </a:extLst>
          </p:cNvPr>
          <p:cNvCxnSpPr/>
          <p:nvPr/>
        </p:nvCxnSpPr>
        <p:spPr>
          <a:xfrm flipV="1">
            <a:off x="5141120" y="5307196"/>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0A5CCF7-1488-456E-BF55-CB66E1ADC61F}"/>
              </a:ext>
            </a:extLst>
          </p:cNvPr>
          <p:cNvCxnSpPr/>
          <p:nvPr/>
        </p:nvCxnSpPr>
        <p:spPr>
          <a:xfrm>
            <a:off x="5141120" y="5786020"/>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FA358D-92FB-4804-BDE6-443259EB84B9}"/>
              </a:ext>
            </a:extLst>
          </p:cNvPr>
          <p:cNvSpPr txBox="1"/>
          <p:nvPr/>
        </p:nvSpPr>
        <p:spPr>
          <a:xfrm>
            <a:off x="5141117" y="5455730"/>
            <a:ext cx="595035" cy="369332"/>
          </a:xfrm>
          <a:prstGeom prst="rect">
            <a:avLst/>
          </a:prstGeom>
          <a:noFill/>
        </p:spPr>
        <p:txBody>
          <a:bodyPr wrap="none" rtlCol="0">
            <a:spAutoFit/>
          </a:bodyPr>
          <a:lstStyle/>
          <a:p>
            <a:r>
              <a:rPr lang="en-US" dirty="0"/>
              <a:t>wait</a:t>
            </a:r>
          </a:p>
        </p:txBody>
      </p:sp>
      <p:cxnSp>
        <p:nvCxnSpPr>
          <p:cNvPr id="37" name="Straight Arrow Connector 36">
            <a:extLst>
              <a:ext uri="{FF2B5EF4-FFF2-40B4-BE49-F238E27FC236}">
                <a16:creationId xmlns:a16="http://schemas.microsoft.com/office/drawing/2014/main" id="{D45F1735-E1F5-4043-B103-AA9B52C4F630}"/>
              </a:ext>
            </a:extLst>
          </p:cNvPr>
          <p:cNvCxnSpPr/>
          <p:nvPr/>
        </p:nvCxnSpPr>
        <p:spPr>
          <a:xfrm flipV="1">
            <a:off x="5750720" y="5298889"/>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C7C7621-BF22-46C9-8E35-16ADB0801E44}"/>
              </a:ext>
            </a:extLst>
          </p:cNvPr>
          <p:cNvCxnSpPr/>
          <p:nvPr/>
        </p:nvCxnSpPr>
        <p:spPr>
          <a:xfrm>
            <a:off x="5750720" y="5777713"/>
            <a:ext cx="609600" cy="0"/>
          </a:xfrm>
          <a:prstGeom prst="straightConnector1">
            <a:avLst/>
          </a:prstGeom>
          <a:ln>
            <a:solidFill>
              <a:schemeClr val="tx1"/>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BD30ED2D-92A8-4B73-A885-F61ADFA36A88}"/>
              </a:ext>
            </a:extLst>
          </p:cNvPr>
          <p:cNvSpPr txBox="1"/>
          <p:nvPr/>
        </p:nvSpPr>
        <p:spPr>
          <a:xfrm>
            <a:off x="5750717" y="5447423"/>
            <a:ext cx="595035" cy="369332"/>
          </a:xfrm>
          <a:prstGeom prst="rect">
            <a:avLst/>
          </a:prstGeom>
          <a:noFill/>
        </p:spPr>
        <p:txBody>
          <a:bodyPr wrap="none" rtlCol="0">
            <a:spAutoFit/>
          </a:bodyPr>
          <a:lstStyle/>
          <a:p>
            <a:r>
              <a:rPr lang="en-US" dirty="0"/>
              <a:t>wait</a:t>
            </a:r>
          </a:p>
        </p:txBody>
      </p:sp>
      <p:cxnSp>
        <p:nvCxnSpPr>
          <p:cNvPr id="40" name="Straight Arrow Connector 39">
            <a:extLst>
              <a:ext uri="{FF2B5EF4-FFF2-40B4-BE49-F238E27FC236}">
                <a16:creationId xmlns:a16="http://schemas.microsoft.com/office/drawing/2014/main" id="{70C3D423-CDE4-4B2A-912E-F868C55CAC39}"/>
              </a:ext>
            </a:extLst>
          </p:cNvPr>
          <p:cNvCxnSpPr/>
          <p:nvPr/>
        </p:nvCxnSpPr>
        <p:spPr>
          <a:xfrm flipV="1">
            <a:off x="6332198" y="5294619"/>
            <a:ext cx="0" cy="966187"/>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719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542-C5B1-4177-98A1-FE5CB1EB3306}"/>
              </a:ext>
            </a:extLst>
          </p:cNvPr>
          <p:cNvSpPr>
            <a:spLocks noGrp="1"/>
          </p:cNvSpPr>
          <p:nvPr>
            <p:ph type="title"/>
          </p:nvPr>
        </p:nvSpPr>
        <p:spPr/>
        <p:txBody>
          <a:bodyPr/>
          <a:lstStyle/>
          <a:p>
            <a:r>
              <a:rPr lang="en-US" dirty="0"/>
              <a:t>Avoiding Busy Wait</a:t>
            </a:r>
          </a:p>
        </p:txBody>
      </p:sp>
      <p:sp>
        <p:nvSpPr>
          <p:cNvPr id="3" name="Content Placeholder 2">
            <a:extLst>
              <a:ext uri="{FF2B5EF4-FFF2-40B4-BE49-F238E27FC236}">
                <a16:creationId xmlns:a16="http://schemas.microsoft.com/office/drawing/2014/main" id="{FD3CFC15-0523-443A-AFE4-B33766EC9276}"/>
              </a:ext>
            </a:extLst>
          </p:cNvPr>
          <p:cNvSpPr>
            <a:spLocks noGrp="1"/>
          </p:cNvSpPr>
          <p:nvPr>
            <p:ph idx="1"/>
          </p:nvPr>
        </p:nvSpPr>
        <p:spPr/>
        <p:txBody>
          <a:bodyPr/>
          <a:lstStyle/>
          <a:p>
            <a:r>
              <a:rPr lang="en-US" dirty="0"/>
              <a:t>Want to keep sub-thread idle until the main thread signals.</a:t>
            </a:r>
          </a:p>
          <a:p>
            <a:r>
              <a:rPr lang="en-US" dirty="0"/>
              <a:t>Solution: Condition variable.</a:t>
            </a:r>
          </a:p>
          <a:p>
            <a:r>
              <a:rPr lang="en-US" dirty="0"/>
              <a:t>Condition variable is used as a pair with a mutex.</a:t>
            </a:r>
          </a:p>
          <a:p>
            <a:endParaRPr lang="en-US" dirty="0"/>
          </a:p>
          <a:p>
            <a:r>
              <a:rPr lang="en-US"/>
              <a:t>Sub-thread unlocks </a:t>
            </a:r>
            <a:r>
              <a:rPr lang="en-US" dirty="0"/>
              <a:t>the mutex and wait on the condition variable.</a:t>
            </a:r>
          </a:p>
          <a:p>
            <a:r>
              <a:rPr lang="en-US" dirty="0"/>
              <a:t>Main-thread notifies the condition variable.</a:t>
            </a:r>
          </a:p>
          <a:p>
            <a:r>
              <a:rPr lang="en-US" dirty="0"/>
              <a:t>Sub-thread wakes up and acquires the lock.</a:t>
            </a:r>
          </a:p>
        </p:txBody>
      </p:sp>
    </p:spTree>
    <p:extLst>
      <p:ext uri="{BB962C8B-B14F-4D97-AF65-F5344CB8AC3E}">
        <p14:creationId xmlns:p14="http://schemas.microsoft.com/office/powerpoint/2010/main" val="2795225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38EC-32B0-4304-BC3B-6E90B7C0DAD3}"/>
              </a:ext>
            </a:extLst>
          </p:cNvPr>
          <p:cNvSpPr>
            <a:spLocks noGrp="1"/>
          </p:cNvSpPr>
          <p:nvPr>
            <p:ph type="title"/>
          </p:nvPr>
        </p:nvSpPr>
        <p:spPr/>
        <p:txBody>
          <a:bodyPr/>
          <a:lstStyle/>
          <a:p>
            <a:r>
              <a:rPr lang="en-US" dirty="0"/>
              <a:t>Lambda Expression</a:t>
            </a:r>
          </a:p>
        </p:txBody>
      </p:sp>
      <p:sp>
        <p:nvSpPr>
          <p:cNvPr id="3" name="Content Placeholder 2">
            <a:extLst>
              <a:ext uri="{FF2B5EF4-FFF2-40B4-BE49-F238E27FC236}">
                <a16:creationId xmlns:a16="http://schemas.microsoft.com/office/drawing/2014/main" id="{76F755C5-5E5B-4C2D-83AC-DA7B7EC43270}"/>
              </a:ext>
            </a:extLst>
          </p:cNvPr>
          <p:cNvSpPr>
            <a:spLocks noGrp="1"/>
          </p:cNvSpPr>
          <p:nvPr>
            <p:ph idx="1"/>
          </p:nvPr>
        </p:nvSpPr>
        <p:spPr/>
        <p:txBody>
          <a:bodyPr/>
          <a:lstStyle/>
          <a:p>
            <a:r>
              <a:rPr lang="en-US" dirty="0"/>
              <a:t>Want to use a function as an object.</a:t>
            </a:r>
          </a:p>
          <a:p>
            <a:r>
              <a:rPr lang="en-US" dirty="0"/>
              <a:t>Purpose: Runtime binding.</a:t>
            </a:r>
          </a:p>
          <a:p>
            <a:r>
              <a:rPr lang="en-US" dirty="0"/>
              <a:t>Function Pointer in C.</a:t>
            </a:r>
          </a:p>
          <a:p>
            <a:r>
              <a:rPr lang="en-US" dirty="0"/>
              <a:t>In C++ there are several different ways:</a:t>
            </a:r>
          </a:p>
          <a:p>
            <a:pPr lvl="1"/>
            <a:r>
              <a:rPr lang="en-US" dirty="0"/>
              <a:t>Function pointer is still available.</a:t>
            </a:r>
          </a:p>
          <a:p>
            <a:pPr lvl="1"/>
            <a:r>
              <a:rPr lang="en-US" dirty="0"/>
              <a:t>Virtual function.</a:t>
            </a:r>
          </a:p>
          <a:p>
            <a:pPr lvl="1"/>
            <a:r>
              <a:rPr lang="en-US" dirty="0"/>
              <a:t>std::function and std::bind.</a:t>
            </a:r>
          </a:p>
        </p:txBody>
      </p:sp>
    </p:spTree>
    <p:extLst>
      <p:ext uri="{BB962C8B-B14F-4D97-AF65-F5344CB8AC3E}">
        <p14:creationId xmlns:p14="http://schemas.microsoft.com/office/powerpoint/2010/main" val="30566037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FB9A1-DD61-4D8A-A208-0CB66697049A}"/>
              </a:ext>
            </a:extLst>
          </p:cNvPr>
          <p:cNvSpPr>
            <a:spLocks noGrp="1"/>
          </p:cNvSpPr>
          <p:nvPr>
            <p:ph type="title"/>
          </p:nvPr>
        </p:nvSpPr>
        <p:spPr/>
        <p:txBody>
          <a:bodyPr/>
          <a:lstStyle/>
          <a:p>
            <a:r>
              <a:rPr lang="en-US" dirty="0"/>
              <a:t>Using Condition Variables</a:t>
            </a:r>
          </a:p>
        </p:txBody>
      </p:sp>
      <p:sp>
        <p:nvSpPr>
          <p:cNvPr id="3" name="Content Placeholder 2">
            <a:extLst>
              <a:ext uri="{FF2B5EF4-FFF2-40B4-BE49-F238E27FC236}">
                <a16:creationId xmlns:a16="http://schemas.microsoft.com/office/drawing/2014/main" id="{81192632-28EC-4BDF-BB8E-9B1B5CAB6616}"/>
              </a:ext>
            </a:extLst>
          </p:cNvPr>
          <p:cNvSpPr>
            <a:spLocks noGrp="1"/>
          </p:cNvSpPr>
          <p:nvPr>
            <p:ph idx="1"/>
          </p:nvPr>
        </p:nvSpPr>
        <p:spPr/>
        <p:txBody>
          <a:bodyPr/>
          <a:lstStyle/>
          <a:p>
            <a:r>
              <a:rPr lang="en-US" dirty="0"/>
              <a:t>Use a mutex to pause and resume sub thread (or worker thread.)</a:t>
            </a:r>
          </a:p>
        </p:txBody>
      </p:sp>
    </p:spTree>
    <p:extLst>
      <p:ext uri="{BB962C8B-B14F-4D97-AF65-F5344CB8AC3E}">
        <p14:creationId xmlns:p14="http://schemas.microsoft.com/office/powerpoint/2010/main" val="1419555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E9A-B67E-45AF-9EEC-000FE1B95010}"/>
              </a:ext>
            </a:extLst>
          </p:cNvPr>
          <p:cNvSpPr>
            <a:spLocks noGrp="1"/>
          </p:cNvSpPr>
          <p:nvPr>
            <p:ph type="title"/>
          </p:nvPr>
        </p:nvSpPr>
        <p:spPr/>
        <p:txBody>
          <a:bodyPr/>
          <a:lstStyle/>
          <a:p>
            <a:r>
              <a:rPr lang="en-US" dirty="0"/>
              <a:t>Using Condition Variable</a:t>
            </a:r>
          </a:p>
        </p:txBody>
      </p:sp>
      <p:sp>
        <p:nvSpPr>
          <p:cNvPr id="4" name="Content Placeholder 3">
            <a:extLst>
              <a:ext uri="{FF2B5EF4-FFF2-40B4-BE49-F238E27FC236}">
                <a16:creationId xmlns:a16="http://schemas.microsoft.com/office/drawing/2014/main" id="{813371F7-51E9-4778-911D-354EB2E51A7A}"/>
              </a:ext>
            </a:extLst>
          </p:cNvPr>
          <p:cNvSpPr>
            <a:spLocks noGrp="1"/>
          </p:cNvSpPr>
          <p:nvPr>
            <p:ph sz="half" idx="1"/>
          </p:nvPr>
        </p:nvSpPr>
        <p:spPr>
          <a:xfrm>
            <a:off x="152400" y="1066800"/>
            <a:ext cx="4038600" cy="5059363"/>
          </a:xfrm>
        </p:spPr>
        <p:txBody>
          <a:bodyPr/>
          <a:lstStyle/>
          <a:p>
            <a:pPr marL="0" indent="0">
              <a:buNone/>
            </a:pPr>
            <a:endParaRPr lang="en-US" sz="1050" dirty="0">
              <a:latin typeface="Consolas" panose="020B0609020204030204" pitchFamily="49" charset="0"/>
            </a:endParaRPr>
          </a:p>
          <a:p>
            <a:pPr marL="0" indent="0">
              <a:spcBef>
                <a:spcPts val="0"/>
              </a:spcBef>
              <a:buNone/>
            </a:pPr>
            <a:r>
              <a:rPr lang="en-US" sz="1200" dirty="0">
                <a:latin typeface="Consolas" panose="020B0609020204030204" pitchFamily="49" charset="0"/>
              </a:rPr>
              <a:t>#include &lt;thread&gt;</a:t>
            </a:r>
          </a:p>
          <a:p>
            <a:pPr marL="0" indent="0">
              <a:spcBef>
                <a:spcPts val="0"/>
              </a:spcBef>
              <a:buNone/>
            </a:pPr>
            <a:r>
              <a:rPr lang="en-US" sz="1200" dirty="0">
                <a:latin typeface="Consolas" panose="020B0609020204030204" pitchFamily="49" charset="0"/>
              </a:rPr>
              <a:t>#include &lt;mutex&gt;</a:t>
            </a:r>
          </a:p>
          <a:p>
            <a:pPr marL="0" indent="0">
              <a:spcBef>
                <a:spcPts val="0"/>
              </a:spcBef>
              <a:buNone/>
            </a:pPr>
            <a:r>
              <a:rPr lang="en-US" sz="1200" dirty="0">
                <a:latin typeface="Consolas" panose="020B0609020204030204" pitchFamily="49" charset="0"/>
              </a:rPr>
              <a:t>#include &lt;</a:t>
            </a:r>
            <a:r>
              <a:rPr lang="en-US" sz="1200" dirty="0" err="1">
                <a:latin typeface="Consolas" panose="020B0609020204030204" pitchFamily="49" charset="0"/>
              </a:rPr>
              <a:t>condition_variable</a:t>
            </a:r>
            <a:r>
              <a:rPr lang="en-US" sz="1200" dirty="0">
                <a:latin typeface="Consolas" panose="020B0609020204030204" pitchFamily="49" charset="0"/>
              </a:rPr>
              <a:t>&gt;</a:t>
            </a:r>
          </a:p>
          <a:p>
            <a:pPr marL="0" indent="0">
              <a:spcBef>
                <a:spcPts val="0"/>
              </a:spcBef>
              <a:buNone/>
            </a:pPr>
            <a:r>
              <a:rPr lang="en-US" sz="1200" dirty="0">
                <a:latin typeface="Consolas" panose="020B0609020204030204" pitchFamily="49" charset="0"/>
              </a:rPr>
              <a:t>#include &lt;chrono&gt;</a:t>
            </a:r>
          </a:p>
          <a:p>
            <a:pPr marL="0" indent="0">
              <a:spcBef>
                <a:spcPts val="0"/>
              </a:spcBef>
              <a:buNone/>
            </a:pPr>
            <a:r>
              <a:rPr lang="en-US" sz="1200" dirty="0">
                <a:latin typeface="Consolas" panose="020B0609020204030204" pitchFamily="49" charset="0"/>
              </a:rPr>
              <a:t>#include &lt;iostream&gt;</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class </a:t>
            </a:r>
            <a:r>
              <a:rPr lang="en-US" sz="1200" dirty="0" err="1">
                <a:latin typeface="Consolas" panose="020B0609020204030204" pitchFamily="49" charset="0"/>
              </a:rPr>
              <a:t>SubThread</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public:</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enum</a:t>
            </a: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TASK_NONE,</a:t>
            </a:r>
          </a:p>
          <a:p>
            <a:pPr marL="0" indent="0">
              <a:spcBef>
                <a:spcPts val="0"/>
              </a:spcBef>
              <a:buNone/>
            </a:pPr>
            <a:r>
              <a:rPr lang="en-US" sz="1200" dirty="0">
                <a:latin typeface="Consolas" panose="020B0609020204030204" pitchFamily="49" charset="0"/>
              </a:rPr>
              <a:t>        TASK_PRINT,</a:t>
            </a:r>
          </a:p>
          <a:p>
            <a:pPr marL="0" indent="0">
              <a:spcBef>
                <a:spcPts val="0"/>
              </a:spcBef>
              <a:buNone/>
            </a:pPr>
            <a:r>
              <a:rPr lang="en-US" sz="1200" dirty="0">
                <a:latin typeface="Consolas" panose="020B0609020204030204" pitchFamily="49" charset="0"/>
              </a:rPr>
              <a:t>        TASK_QUIT,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int task=TASK_NONE;</a:t>
            </a:r>
          </a:p>
          <a:p>
            <a:pPr marL="0" indent="0">
              <a:spcBef>
                <a:spcPts val="0"/>
              </a:spcBef>
              <a:buNone/>
            </a:pPr>
            <a:r>
              <a:rPr lang="en-US" sz="1200" dirty="0">
                <a:latin typeface="Consolas" panose="020B0609020204030204" pitchFamily="49" charset="0"/>
              </a:rPr>
              <a:t>    std::mutex </a:t>
            </a:r>
            <a:r>
              <a:rPr lang="en-US" sz="1200" dirty="0" err="1">
                <a:latin typeface="Consolas" panose="020B0609020204030204" pitchFamily="49" charset="0"/>
              </a:rPr>
              <a:t>mtx</a:t>
            </a:r>
            <a:r>
              <a:rPr lang="en-US" sz="1200" dirty="0">
                <a:latin typeface="Consolas" panose="020B0609020204030204" pitchFamily="49" charset="0"/>
              </a:rPr>
              <a:t>;</a:t>
            </a:r>
          </a:p>
          <a:p>
            <a:pPr marL="0" indent="0">
              <a:spcBef>
                <a:spcPts val="0"/>
              </a:spcBef>
              <a:buNone/>
            </a:pPr>
            <a:r>
              <a:rPr lang="en-US" sz="1200" dirty="0">
                <a:solidFill>
                  <a:srgbClr val="FF0000"/>
                </a:solidFill>
                <a:latin typeface="Consolas" panose="020B0609020204030204" pitchFamily="49" charset="0"/>
              </a:rPr>
              <a:t>    </a:t>
            </a:r>
            <a:r>
              <a:rPr lang="en-US" sz="1400" dirty="0">
                <a:solidFill>
                  <a:srgbClr val="FF0000"/>
                </a:solidFill>
                <a:latin typeface="Consolas" panose="020B0609020204030204" pitchFamily="49" charset="0"/>
              </a:rPr>
              <a:t>std::</a:t>
            </a:r>
            <a:r>
              <a:rPr lang="en-US" sz="1400" dirty="0" err="1">
                <a:solidFill>
                  <a:srgbClr val="FF0000"/>
                </a:solidFill>
                <a:latin typeface="Consolas" panose="020B0609020204030204" pitchFamily="49" charset="0"/>
              </a:rPr>
              <a:t>condition_variable</a:t>
            </a:r>
            <a:r>
              <a:rPr lang="en-US" sz="1200" dirty="0">
                <a:latin typeface="Consolas" panose="020B0609020204030204" pitchFamily="49" charset="0"/>
              </a:rPr>
              <a:t> </a:t>
            </a:r>
            <a:r>
              <a:rPr lang="en-US" sz="1200" dirty="0" err="1">
                <a:latin typeface="Consolas" panose="020B0609020204030204" pitchFamily="49" charset="0"/>
              </a:rPr>
              <a:t>cond</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void Run(void);</a:t>
            </a:r>
          </a:p>
          <a:p>
            <a:pPr marL="0" indent="0">
              <a:spcBef>
                <a:spcPts val="0"/>
              </a:spcBef>
              <a:buNone/>
            </a:pPr>
            <a:r>
              <a:rPr lang="en-US" sz="1200" dirty="0">
                <a:latin typeface="Consolas" panose="020B0609020204030204" pitchFamily="49" charset="0"/>
              </a:rPr>
              <a:t>};</a:t>
            </a:r>
          </a:p>
          <a:p>
            <a:pPr marL="0" indent="0">
              <a:buNone/>
            </a:pPr>
            <a:endParaRPr lang="en-US" sz="1000" dirty="0">
              <a:latin typeface="Consolas" panose="020B0609020204030204" pitchFamily="49" charset="0"/>
            </a:endParaRPr>
          </a:p>
        </p:txBody>
      </p:sp>
      <p:sp>
        <p:nvSpPr>
          <p:cNvPr id="5" name="Content Placeholder 4">
            <a:extLst>
              <a:ext uri="{FF2B5EF4-FFF2-40B4-BE49-F238E27FC236}">
                <a16:creationId xmlns:a16="http://schemas.microsoft.com/office/drawing/2014/main" id="{792AA373-DBAA-4234-A69E-085C4DD54560}"/>
              </a:ext>
            </a:extLst>
          </p:cNvPr>
          <p:cNvSpPr>
            <a:spLocks noGrp="1"/>
          </p:cNvSpPr>
          <p:nvPr>
            <p:ph sz="half" idx="2"/>
          </p:nvPr>
        </p:nvSpPr>
        <p:spPr>
          <a:xfrm>
            <a:off x="3581400" y="1066800"/>
            <a:ext cx="5410200" cy="5059363"/>
          </a:xfrm>
        </p:spPr>
        <p:txBody>
          <a:bodyPr/>
          <a:lstStyle/>
          <a:p>
            <a:pPr marL="0" indent="0">
              <a:spcBef>
                <a:spcPts val="0"/>
              </a:spcBef>
              <a:buNone/>
            </a:pPr>
            <a:r>
              <a:rPr lang="en-US" sz="1200" dirty="0">
                <a:latin typeface="Consolas" panose="020B0609020204030204" pitchFamily="49" charset="0"/>
              </a:rPr>
              <a:t>void </a:t>
            </a:r>
            <a:r>
              <a:rPr lang="en-US" sz="1200" dirty="0" err="1">
                <a:latin typeface="Consolas" panose="020B0609020204030204" pitchFamily="49" charset="0"/>
              </a:rPr>
              <a:t>SubThread</a:t>
            </a:r>
            <a:r>
              <a:rPr lang="en-US" sz="1200" dirty="0">
                <a:latin typeface="Consolas" panose="020B0609020204030204" pitchFamily="49" charset="0"/>
              </a:rPr>
              <a:t>::Run(void)</a:t>
            </a:r>
          </a:p>
          <a:p>
            <a:pPr marL="0" indent="0">
              <a:spcBef>
                <a:spcPts val="0"/>
              </a:spcBef>
              <a:buNone/>
            </a:pP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for(;;)</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std::</a:t>
            </a:r>
            <a:r>
              <a:rPr lang="en-US" sz="1200" dirty="0" err="1">
                <a:latin typeface="Consolas" panose="020B0609020204030204" pitchFamily="49" charset="0"/>
              </a:rPr>
              <a:t>unique_lock</a:t>
            </a:r>
            <a:r>
              <a:rPr lang="en-US" sz="1200" dirty="0">
                <a:latin typeface="Consolas" panose="020B0609020204030204" pitchFamily="49" charset="0"/>
              </a:rPr>
              <a:t>&lt;std::mutex&gt; lock(</a:t>
            </a:r>
            <a:r>
              <a:rPr lang="en-US" sz="1200" dirty="0" err="1">
                <a:latin typeface="Consolas" panose="020B0609020204030204" pitchFamily="49" charset="0"/>
              </a:rPr>
              <a:t>mtx</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b="1" dirty="0" err="1">
                <a:solidFill>
                  <a:srgbClr val="FF0000"/>
                </a:solidFill>
                <a:latin typeface="Consolas" panose="020B0609020204030204" pitchFamily="49" charset="0"/>
              </a:rPr>
              <a:t>cond.wait</a:t>
            </a:r>
            <a:r>
              <a:rPr lang="en-US" sz="1200" b="1" dirty="0">
                <a:solidFill>
                  <a:srgbClr val="FF0000"/>
                </a:solidFill>
                <a:latin typeface="Consolas" panose="020B0609020204030204" pitchFamily="49" charset="0"/>
              </a:rPr>
              <a:t>(lock,[&amp;]{return TASK_NONE!=task;});</a:t>
            </a:r>
          </a:p>
          <a:p>
            <a:pPr marL="0" indent="0">
              <a:spcBef>
                <a:spcPts val="0"/>
              </a:spcBef>
              <a:buNone/>
            </a:pPr>
            <a:r>
              <a:rPr lang="en-US" sz="1200" dirty="0">
                <a:latin typeface="Consolas" panose="020B0609020204030204" pitchFamily="49" charset="0"/>
              </a:rPr>
              <a:t>        // </a:t>
            </a:r>
            <a:r>
              <a:rPr lang="en-US" sz="1200" dirty="0" err="1">
                <a:latin typeface="Consolas" panose="020B0609020204030204" pitchFamily="49" charset="0"/>
              </a:rPr>
              <a:t>mtx</a:t>
            </a:r>
            <a:r>
              <a:rPr lang="en-US" sz="1200" dirty="0">
                <a:latin typeface="Consolas" panose="020B0609020204030204" pitchFamily="49" charset="0"/>
              </a:rPr>
              <a:t> is locked when wait is out.</a:t>
            </a:r>
          </a:p>
          <a:p>
            <a:pPr marL="0" indent="0">
              <a:spcBef>
                <a:spcPts val="0"/>
              </a:spcBef>
              <a:buNone/>
            </a:pPr>
            <a:r>
              <a:rPr lang="en-US" sz="1200" dirty="0">
                <a:latin typeface="Consolas" panose="020B0609020204030204" pitchFamily="49" charset="0"/>
              </a:rPr>
              <a:t>        // Predicate is supposed to be true when wait is out.</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        if(TASK_NONE==task)</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 Something gone wrong.</a:t>
            </a:r>
          </a:p>
          <a:p>
            <a:pPr marL="0" indent="0">
              <a:spcBef>
                <a:spcPts val="0"/>
              </a:spcBef>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else if(TASK_PRINT==task)</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task=TASK_NONE;</a:t>
            </a:r>
          </a:p>
          <a:p>
            <a:pPr marL="0" indent="0">
              <a:spcBef>
                <a:spcPts val="0"/>
              </a:spcBef>
              <a:buNone/>
            </a:pPr>
            <a:r>
              <a:rPr lang="en-US" sz="1200" dirty="0">
                <a:latin typeface="Consolas" panose="020B0609020204030204" pitchFamily="49" charset="0"/>
              </a:rPr>
              <a:t>            std::</a:t>
            </a:r>
            <a:r>
              <a:rPr lang="en-US" sz="1200" dirty="0" err="1">
                <a:latin typeface="Consolas" panose="020B0609020204030204" pitchFamily="49" charset="0"/>
              </a:rPr>
              <a:t>cout</a:t>
            </a:r>
            <a:r>
              <a:rPr lang="en-US" sz="1200" dirty="0">
                <a:latin typeface="Consolas" panose="020B0609020204030204" pitchFamily="49" charset="0"/>
              </a:rPr>
              <a:t> &lt;&lt; "Do task!" &lt;&lt; std::</a:t>
            </a:r>
            <a:r>
              <a:rPr lang="en-US" sz="1200" dirty="0" err="1">
                <a:latin typeface="Consolas" panose="020B0609020204030204" pitchFamily="49" charset="0"/>
              </a:rPr>
              <a:t>endl</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else if(TASK_QUIT==task)</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task=TASK_NONE;</a:t>
            </a:r>
          </a:p>
          <a:p>
            <a:pPr marL="0" indent="0">
              <a:spcBef>
                <a:spcPts val="0"/>
              </a:spcBef>
              <a:buNone/>
            </a:pPr>
            <a:r>
              <a:rPr lang="en-US" sz="1200" dirty="0">
                <a:latin typeface="Consolas" panose="020B0609020204030204" pitchFamily="49" charset="0"/>
              </a:rPr>
              <a:t>            break;</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 std::</a:t>
            </a:r>
            <a:r>
              <a:rPr lang="en-US" sz="1200" dirty="0" err="1">
                <a:latin typeface="Consolas" panose="020B0609020204030204" pitchFamily="49" charset="0"/>
              </a:rPr>
              <a:t>unique_lock</a:t>
            </a:r>
            <a:r>
              <a:rPr lang="en-US" sz="1200" dirty="0">
                <a:latin typeface="Consolas" panose="020B0609020204030204" pitchFamily="49" charset="0"/>
              </a:rPr>
              <a:t> unlocks </a:t>
            </a:r>
            <a:r>
              <a:rPr lang="en-US" sz="1200" dirty="0" err="1">
                <a:latin typeface="Consolas" panose="020B0609020204030204" pitchFamily="49" charset="0"/>
              </a:rPr>
              <a:t>mtx</a:t>
            </a:r>
            <a:r>
              <a:rPr lang="en-US" sz="1200" dirty="0">
                <a:latin typeface="Consolas" panose="020B0609020204030204" pitchFamily="49" charset="0"/>
              </a:rPr>
              <a:t> in destructor.</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a:t>
            </a:r>
          </a:p>
          <a:p>
            <a:pPr marL="0" indent="0">
              <a:spcBef>
                <a:spcPts val="0"/>
              </a:spcBef>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10912916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E9A-B67E-45AF-9EEC-000FE1B95010}"/>
              </a:ext>
            </a:extLst>
          </p:cNvPr>
          <p:cNvSpPr>
            <a:spLocks noGrp="1"/>
          </p:cNvSpPr>
          <p:nvPr>
            <p:ph type="title"/>
          </p:nvPr>
        </p:nvSpPr>
        <p:spPr/>
        <p:txBody>
          <a:bodyPr/>
          <a:lstStyle/>
          <a:p>
            <a:r>
              <a:rPr lang="en-US" dirty="0"/>
              <a:t>Using Condition Variable</a:t>
            </a:r>
          </a:p>
        </p:txBody>
      </p:sp>
      <p:sp>
        <p:nvSpPr>
          <p:cNvPr id="4" name="Content Placeholder 3">
            <a:extLst>
              <a:ext uri="{FF2B5EF4-FFF2-40B4-BE49-F238E27FC236}">
                <a16:creationId xmlns:a16="http://schemas.microsoft.com/office/drawing/2014/main" id="{813371F7-51E9-4778-911D-354EB2E51A7A}"/>
              </a:ext>
            </a:extLst>
          </p:cNvPr>
          <p:cNvSpPr>
            <a:spLocks noGrp="1"/>
          </p:cNvSpPr>
          <p:nvPr>
            <p:ph idx="1"/>
          </p:nvPr>
        </p:nvSpPr>
        <p:spPr/>
        <p:txBody>
          <a:bodyPr/>
          <a:lstStyle/>
          <a:p>
            <a:pPr marL="0" indent="0">
              <a:buNone/>
            </a:pPr>
            <a:endParaRPr lang="en-US" sz="1000" dirty="0">
              <a:latin typeface="Consolas" panose="020B0609020204030204" pitchFamily="49" charset="0"/>
            </a:endParaRPr>
          </a:p>
          <a:p>
            <a:pPr marL="0" indent="0">
              <a:spcBef>
                <a:spcPts val="0"/>
              </a:spcBef>
              <a:buNone/>
            </a:pPr>
            <a:r>
              <a:rPr lang="en-US" sz="2000" dirty="0"/>
              <a:t>In here, you use the mutex for two purposes.  (1) Prevent main- and sub-threads access task simultaneously, and (2) signal sub-thread to start the task.</a:t>
            </a:r>
          </a:p>
          <a:p>
            <a:pPr marL="0" indent="0">
              <a:spcBef>
                <a:spcPts val="0"/>
              </a:spcBef>
              <a:buNone/>
            </a:pPr>
            <a:endParaRPr lang="en-US" sz="1200" dirty="0">
              <a:latin typeface="Consolas" panose="020B0609020204030204" pitchFamily="49" charset="0"/>
            </a:endParaRPr>
          </a:p>
          <a:p>
            <a:pPr marL="0" indent="0">
              <a:spcBef>
                <a:spcPts val="0"/>
              </a:spcBef>
              <a:buNone/>
            </a:pPr>
            <a:r>
              <a:rPr lang="en-US" sz="1200" dirty="0">
                <a:latin typeface="Consolas" panose="020B0609020204030204" pitchFamily="49" charset="0"/>
              </a:rPr>
              <a:t>int main(void)</a:t>
            </a:r>
          </a:p>
          <a:p>
            <a:pPr marL="0" indent="0">
              <a:spcBef>
                <a:spcPts val="0"/>
              </a:spcBef>
              <a:buNone/>
            </a:pP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class </a:t>
            </a:r>
            <a:r>
              <a:rPr lang="en-US" sz="1200" dirty="0" err="1">
                <a:latin typeface="Consolas" panose="020B0609020204030204" pitchFamily="49" charset="0"/>
              </a:rPr>
              <a:t>SubThread</a:t>
            </a:r>
            <a:r>
              <a:rPr lang="en-US" sz="1200" dirty="0">
                <a:latin typeface="Consolas" panose="020B0609020204030204" pitchFamily="49" charset="0"/>
              </a:rPr>
              <a:t> </a:t>
            </a:r>
            <a:r>
              <a:rPr lang="en-US" sz="1200" dirty="0" err="1">
                <a:latin typeface="Consolas" panose="020B0609020204030204" pitchFamily="49" charset="0"/>
              </a:rPr>
              <a:t>subThr</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std::thread </a:t>
            </a:r>
            <a:r>
              <a:rPr lang="en-US" sz="1200" dirty="0" err="1">
                <a:latin typeface="Consolas" panose="020B0609020204030204" pitchFamily="49" charset="0"/>
              </a:rPr>
              <a:t>thr</a:t>
            </a:r>
            <a:r>
              <a:rPr lang="en-US" sz="1200" dirty="0">
                <a:latin typeface="Consolas" panose="020B0609020204030204" pitchFamily="49" charset="0"/>
              </a:rPr>
              <a:t>(&amp;</a:t>
            </a:r>
            <a:r>
              <a:rPr lang="en-US" sz="1200" dirty="0" err="1">
                <a:latin typeface="Consolas" panose="020B0609020204030204" pitchFamily="49" charset="0"/>
              </a:rPr>
              <a:t>SubThread</a:t>
            </a:r>
            <a:r>
              <a:rPr lang="en-US" sz="1200" dirty="0">
                <a:latin typeface="Consolas" panose="020B0609020204030204" pitchFamily="49" charset="0"/>
              </a:rPr>
              <a:t>::Run,&amp;</a:t>
            </a:r>
            <a:r>
              <a:rPr lang="en-US" sz="1200" dirty="0" err="1">
                <a:latin typeface="Consolas" panose="020B0609020204030204" pitchFamily="49" charset="0"/>
              </a:rPr>
              <a:t>subThr</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for(int </a:t>
            </a:r>
            <a:r>
              <a:rPr lang="en-US" sz="1200" dirty="0" err="1">
                <a:latin typeface="Consolas" panose="020B0609020204030204" pitchFamily="49" charset="0"/>
              </a:rPr>
              <a:t>i</a:t>
            </a:r>
            <a:r>
              <a:rPr lang="en-US" sz="1200" dirty="0">
                <a:latin typeface="Consolas" panose="020B0609020204030204" pitchFamily="49" charset="0"/>
              </a:rPr>
              <a:t>=0; </a:t>
            </a:r>
            <a:r>
              <a:rPr lang="en-US" sz="1200" dirty="0" err="1">
                <a:latin typeface="Consolas" panose="020B0609020204030204" pitchFamily="49" charset="0"/>
              </a:rPr>
              <a:t>i</a:t>
            </a:r>
            <a:r>
              <a:rPr lang="en-US" sz="1200" dirty="0">
                <a:latin typeface="Consolas" panose="020B0609020204030204" pitchFamily="49" charset="0"/>
              </a:rPr>
              <a:t>&lt;10; ++</a:t>
            </a:r>
            <a:r>
              <a:rPr lang="en-US" sz="1200" dirty="0" err="1">
                <a:latin typeface="Consolas" panose="020B0609020204030204" pitchFamily="49" charset="0"/>
              </a:rPr>
              <a:t>i</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std::</a:t>
            </a:r>
            <a:r>
              <a:rPr lang="en-US" sz="1200" dirty="0" err="1">
                <a:latin typeface="Consolas" panose="020B0609020204030204" pitchFamily="49" charset="0"/>
              </a:rPr>
              <a:t>this_thread</a:t>
            </a:r>
            <a:r>
              <a:rPr lang="en-US" sz="1200" dirty="0">
                <a:latin typeface="Consolas" panose="020B0609020204030204" pitchFamily="49" charset="0"/>
              </a:rPr>
              <a:t>::</a:t>
            </a:r>
            <a:r>
              <a:rPr lang="en-US" sz="1200" dirty="0" err="1">
                <a:latin typeface="Consolas" panose="020B0609020204030204" pitchFamily="49" charset="0"/>
              </a:rPr>
              <a:t>sleep_for</a:t>
            </a:r>
            <a:r>
              <a:rPr lang="en-US" sz="1200" dirty="0">
                <a:latin typeface="Consolas" panose="020B0609020204030204" pitchFamily="49" charset="0"/>
              </a:rPr>
              <a:t>(std::chrono::seconds(1));</a:t>
            </a:r>
          </a:p>
          <a:p>
            <a:pPr marL="0" indent="0">
              <a:spcBef>
                <a:spcPts val="0"/>
              </a:spcBef>
              <a:buNone/>
            </a:pPr>
            <a:r>
              <a:rPr lang="en-US" sz="1200" dirty="0">
                <a:latin typeface="Consolas" panose="020B0609020204030204" pitchFamily="49" charset="0"/>
              </a:rPr>
              <a:t>        </a:t>
            </a:r>
            <a:r>
              <a:rPr lang="en-US" sz="1200" b="1" dirty="0" err="1">
                <a:solidFill>
                  <a:srgbClr val="FF0000"/>
                </a:solidFill>
                <a:latin typeface="Consolas" panose="020B0609020204030204" pitchFamily="49" charset="0"/>
              </a:rPr>
              <a:t>subThr.mtx.lock</a:t>
            </a:r>
            <a:r>
              <a:rPr lang="en-US" sz="1200" b="1" dirty="0">
                <a:solidFill>
                  <a:srgbClr val="FF0000"/>
                </a:solidFill>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subThr.task</a:t>
            </a:r>
            <a:r>
              <a:rPr lang="en-US" sz="1200" dirty="0">
                <a:latin typeface="Consolas" panose="020B0609020204030204" pitchFamily="49" charset="0"/>
              </a:rPr>
              <a:t>=</a:t>
            </a:r>
            <a:r>
              <a:rPr lang="en-US" sz="1200" dirty="0" err="1">
                <a:latin typeface="Consolas" panose="020B0609020204030204" pitchFamily="49" charset="0"/>
              </a:rPr>
              <a:t>SubThread</a:t>
            </a:r>
            <a:r>
              <a:rPr lang="en-US" sz="1200" dirty="0">
                <a:latin typeface="Consolas" panose="020B0609020204030204" pitchFamily="49" charset="0"/>
              </a:rPr>
              <a:t>::TASK_PRINT;</a:t>
            </a:r>
          </a:p>
          <a:p>
            <a:pPr marL="0" indent="0">
              <a:spcBef>
                <a:spcPts val="0"/>
              </a:spcBef>
              <a:buNone/>
            </a:pPr>
            <a:r>
              <a:rPr lang="en-US" sz="1200" dirty="0">
                <a:latin typeface="Consolas" panose="020B0609020204030204" pitchFamily="49" charset="0"/>
              </a:rPr>
              <a:t>        </a:t>
            </a:r>
            <a:r>
              <a:rPr lang="en-US" sz="1200" b="1" dirty="0" err="1">
                <a:solidFill>
                  <a:srgbClr val="FF0000"/>
                </a:solidFill>
                <a:latin typeface="Consolas" panose="020B0609020204030204" pitchFamily="49" charset="0"/>
              </a:rPr>
              <a:t>subThr.mtx.unlock</a:t>
            </a:r>
            <a:r>
              <a:rPr lang="en-US" sz="1200" b="1" dirty="0">
                <a:solidFill>
                  <a:srgbClr val="FF0000"/>
                </a:solidFill>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b="1" dirty="0" err="1">
                <a:solidFill>
                  <a:srgbClr val="FF0000"/>
                </a:solidFill>
                <a:latin typeface="Consolas" panose="020B0609020204030204" pitchFamily="49" charset="0"/>
              </a:rPr>
              <a:t>subThr.cond.notify_one</a:t>
            </a:r>
            <a:r>
              <a:rPr lang="en-US" sz="1200" b="1" dirty="0">
                <a:solidFill>
                  <a:srgbClr val="FF0000"/>
                </a:solidFill>
                <a:latin typeface="Consolas" panose="020B0609020204030204" pitchFamily="49" charset="0"/>
              </a:rPr>
              <a:t>();</a:t>
            </a:r>
          </a:p>
          <a:p>
            <a:pPr marL="0" indent="0">
              <a:spcBef>
                <a:spcPts val="0"/>
              </a:spcBef>
              <a:buNone/>
            </a:pPr>
            <a:r>
              <a:rPr lang="en-US" sz="1200" dirty="0">
                <a:latin typeface="Consolas" panose="020B0609020204030204" pitchFamily="49" charset="0"/>
              </a:rPr>
              <a:t>    }</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subThr.mtx.lock</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subThr.task</a:t>
            </a:r>
            <a:r>
              <a:rPr lang="en-US" sz="1200" dirty="0">
                <a:latin typeface="Consolas" panose="020B0609020204030204" pitchFamily="49" charset="0"/>
              </a:rPr>
              <a:t>=</a:t>
            </a:r>
            <a:r>
              <a:rPr lang="en-US" sz="1200" dirty="0" err="1">
                <a:latin typeface="Consolas" panose="020B0609020204030204" pitchFamily="49" charset="0"/>
              </a:rPr>
              <a:t>SubThread</a:t>
            </a:r>
            <a:r>
              <a:rPr lang="en-US" sz="1200" dirty="0">
                <a:latin typeface="Consolas" panose="020B0609020204030204" pitchFamily="49" charset="0"/>
              </a:rPr>
              <a:t>::TASK_QUIT;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subThr.mtx.unlock</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a:t>
            </a:r>
            <a:r>
              <a:rPr lang="en-US" sz="1200" dirty="0" err="1">
                <a:latin typeface="Consolas" panose="020B0609020204030204" pitchFamily="49" charset="0"/>
              </a:rPr>
              <a:t>thr.join</a:t>
            </a:r>
            <a:r>
              <a:rPr lang="en-US" sz="1200" dirty="0">
                <a:latin typeface="Consolas" panose="020B0609020204030204" pitchFamily="49" charset="0"/>
              </a:rPr>
              <a:t>();</a:t>
            </a:r>
          </a:p>
          <a:p>
            <a:pPr marL="0" indent="0">
              <a:spcBef>
                <a:spcPts val="0"/>
              </a:spcBef>
              <a:buNone/>
            </a:pPr>
            <a:r>
              <a:rPr lang="en-US" sz="1200" dirty="0">
                <a:latin typeface="Consolas" panose="020B0609020204030204" pitchFamily="49" charset="0"/>
              </a:rPr>
              <a:t>    return 0;</a:t>
            </a:r>
          </a:p>
          <a:p>
            <a:pPr marL="0" indent="0">
              <a:spcBef>
                <a:spcPts val="0"/>
              </a:spcBef>
              <a:buNone/>
            </a:pPr>
            <a:r>
              <a:rPr lang="en-US" sz="1200" dirty="0">
                <a:latin typeface="Consolas" panose="020B0609020204030204" pitchFamily="49" charset="0"/>
              </a:rPr>
              <a:t>}</a:t>
            </a:r>
          </a:p>
          <a:p>
            <a:pPr marL="0" indent="0">
              <a:spcBef>
                <a:spcPts val="0"/>
              </a:spcBef>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13187292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2D924-DDC6-4379-80AC-72B9F7394C8D}"/>
              </a:ext>
            </a:extLst>
          </p:cNvPr>
          <p:cNvSpPr>
            <a:spLocks noGrp="1"/>
          </p:cNvSpPr>
          <p:nvPr>
            <p:ph type="title"/>
          </p:nvPr>
        </p:nvSpPr>
        <p:spPr/>
        <p:txBody>
          <a:bodyPr/>
          <a:lstStyle/>
          <a:p>
            <a:r>
              <a:rPr lang="en-US" dirty="0"/>
              <a:t>Sub-Thread Waiting on a Condition Variable</a:t>
            </a:r>
          </a:p>
        </p:txBody>
      </p:sp>
      <p:sp>
        <p:nvSpPr>
          <p:cNvPr id="3" name="Content Placeholder 2">
            <a:extLst>
              <a:ext uri="{FF2B5EF4-FFF2-40B4-BE49-F238E27FC236}">
                <a16:creationId xmlns:a16="http://schemas.microsoft.com/office/drawing/2014/main" id="{02B4FF27-5876-407E-9867-0A98D70B23FA}"/>
              </a:ext>
            </a:extLst>
          </p:cNvPr>
          <p:cNvSpPr>
            <a:spLocks noGrp="1"/>
          </p:cNvSpPr>
          <p:nvPr>
            <p:ph idx="1"/>
          </p:nvPr>
        </p:nvSpPr>
        <p:spPr/>
        <p:txBody>
          <a:bodyPr/>
          <a:lstStyle/>
          <a:p>
            <a:r>
              <a:rPr lang="en-US" dirty="0"/>
              <a:t>wait function takes two parameters.  One is a std::</a:t>
            </a:r>
            <a:r>
              <a:rPr lang="en-US" dirty="0" err="1"/>
              <a:t>unique_lock</a:t>
            </a:r>
            <a:r>
              <a:rPr lang="en-US" dirty="0"/>
              <a:t>, and the other is a lambda that returns a condition for release.</a:t>
            </a:r>
          </a:p>
          <a:p>
            <a:pPr marL="0" indent="0">
              <a:spcBef>
                <a:spcPts val="0"/>
              </a:spcBef>
              <a:buNone/>
            </a:pPr>
            <a:r>
              <a:rPr lang="en-US" sz="2000" dirty="0">
                <a:latin typeface="Consolas" panose="020B0609020204030204" pitchFamily="49" charset="0"/>
              </a:rPr>
              <a:t>        std::</a:t>
            </a:r>
            <a:r>
              <a:rPr lang="en-US" sz="2000" dirty="0" err="1">
                <a:latin typeface="Consolas" panose="020B0609020204030204" pitchFamily="49" charset="0"/>
              </a:rPr>
              <a:t>unique_lock</a:t>
            </a:r>
            <a:r>
              <a:rPr lang="en-US" sz="2000" dirty="0">
                <a:latin typeface="Consolas" panose="020B0609020204030204" pitchFamily="49" charset="0"/>
              </a:rPr>
              <a:t>&lt;std::mutex&gt; lock(</a:t>
            </a:r>
            <a:r>
              <a:rPr lang="en-US" sz="2000" dirty="0" err="1">
                <a:latin typeface="Consolas" panose="020B0609020204030204" pitchFamily="49" charset="0"/>
              </a:rPr>
              <a:t>mtx</a:t>
            </a:r>
            <a:r>
              <a:rPr lang="en-US" sz="2000" dirty="0">
                <a:latin typeface="Consolas" panose="020B0609020204030204" pitchFamily="49" charset="0"/>
              </a:rPr>
              <a:t>);</a:t>
            </a:r>
          </a:p>
          <a:p>
            <a:pPr marL="0" indent="0">
              <a:spcBef>
                <a:spcPts val="0"/>
              </a:spcBef>
              <a:buNone/>
            </a:pPr>
            <a:r>
              <a:rPr lang="en-US" sz="2000" dirty="0">
                <a:latin typeface="Consolas" panose="020B0609020204030204" pitchFamily="49" charset="0"/>
              </a:rPr>
              <a:t>        </a:t>
            </a:r>
            <a:r>
              <a:rPr lang="en-US" sz="2000" b="1" dirty="0" err="1">
                <a:solidFill>
                  <a:srgbClr val="FF0000"/>
                </a:solidFill>
                <a:latin typeface="Consolas" panose="020B0609020204030204" pitchFamily="49" charset="0"/>
              </a:rPr>
              <a:t>cond.wait</a:t>
            </a:r>
            <a:r>
              <a:rPr lang="en-US" sz="2000" b="1" dirty="0">
                <a:solidFill>
                  <a:srgbClr val="FF0000"/>
                </a:solidFill>
                <a:latin typeface="Consolas" panose="020B0609020204030204" pitchFamily="49" charset="0"/>
              </a:rPr>
              <a:t>(lock,[&amp;]{return TASK_NONE!=task;});</a:t>
            </a:r>
            <a:endParaRPr lang="en-US" sz="2000" dirty="0"/>
          </a:p>
          <a:p>
            <a:r>
              <a:rPr lang="en-US" dirty="0"/>
              <a:t>When it is released from the main thread, task is not supposed to be TASK_NONE, then why is it needed?</a:t>
            </a:r>
          </a:p>
          <a:p>
            <a:r>
              <a:rPr lang="en-US" dirty="0"/>
              <a:t>It is to deal with </a:t>
            </a:r>
            <a:r>
              <a:rPr lang="en-US" i="1" dirty="0"/>
              <a:t>spurious awakening</a:t>
            </a:r>
            <a:r>
              <a:rPr lang="en-US" dirty="0"/>
              <a:t>.  By design, the wait may be accidentally released.  According to the documentation, allowing spurious awakening increases the performance.</a:t>
            </a:r>
          </a:p>
          <a:p>
            <a:endParaRPr lang="en-US" dirty="0"/>
          </a:p>
          <a:p>
            <a:endParaRPr lang="en-US" dirty="0"/>
          </a:p>
        </p:txBody>
      </p:sp>
    </p:spTree>
    <p:extLst>
      <p:ext uri="{BB962C8B-B14F-4D97-AF65-F5344CB8AC3E}">
        <p14:creationId xmlns:p14="http://schemas.microsoft.com/office/powerpoint/2010/main" val="36497315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102D2-6C5A-4161-A72F-FFB43B723609}"/>
              </a:ext>
            </a:extLst>
          </p:cNvPr>
          <p:cNvSpPr>
            <a:spLocks noGrp="1"/>
          </p:cNvSpPr>
          <p:nvPr>
            <p:ph type="title"/>
          </p:nvPr>
        </p:nvSpPr>
        <p:spPr/>
        <p:txBody>
          <a:bodyPr/>
          <a:lstStyle/>
          <a:p>
            <a:r>
              <a:rPr lang="en-US" dirty="0"/>
              <a:t>Generalizing the Task with lambda</a:t>
            </a:r>
          </a:p>
        </p:txBody>
      </p:sp>
      <p:sp>
        <p:nvSpPr>
          <p:cNvPr id="3" name="Content Placeholder 2">
            <a:extLst>
              <a:ext uri="{FF2B5EF4-FFF2-40B4-BE49-F238E27FC236}">
                <a16:creationId xmlns:a16="http://schemas.microsoft.com/office/drawing/2014/main" id="{7130707B-C503-4ED4-BD47-61A8D22F3CF3}"/>
              </a:ext>
            </a:extLst>
          </p:cNvPr>
          <p:cNvSpPr>
            <a:spLocks noGrp="1"/>
          </p:cNvSpPr>
          <p:nvPr>
            <p:ph idx="1"/>
          </p:nvPr>
        </p:nvSpPr>
        <p:spPr/>
        <p:txBody>
          <a:bodyPr/>
          <a:lstStyle/>
          <a:p>
            <a:r>
              <a:rPr lang="en-US" dirty="0"/>
              <a:t>Now the sub-thread does only one kind of task: printing a fixed text.</a:t>
            </a:r>
          </a:p>
          <a:p>
            <a:r>
              <a:rPr lang="en-US" dirty="0"/>
              <a:t>It can be generalized by lambda.</a:t>
            </a:r>
          </a:p>
          <a:p>
            <a:r>
              <a:rPr lang="en-US" dirty="0"/>
              <a:t>Let's make bouncing-ball multi-threaded.</a:t>
            </a:r>
          </a:p>
          <a:p>
            <a:endParaRPr lang="en-US" dirty="0"/>
          </a:p>
          <a:p>
            <a:r>
              <a:rPr lang="en-US" dirty="0"/>
              <a:t>The bouncing-ball is calculating collisions in a O(N</a:t>
            </a:r>
            <a:r>
              <a:rPr lang="en-US" baseline="30000" dirty="0"/>
              <a:t>2</a:t>
            </a:r>
            <a:r>
              <a:rPr lang="en-US" dirty="0"/>
              <a:t>) loop.  To really make it faster, a background data structure such as lattice must be used to reduce the order of computation to O(N).</a:t>
            </a:r>
          </a:p>
          <a:p>
            <a:r>
              <a:rPr lang="en-US" dirty="0"/>
              <a:t>However, in here, to demonstrate multi-threading, I keep it O(N</a:t>
            </a:r>
            <a:r>
              <a:rPr lang="en-US" baseline="30000" dirty="0"/>
              <a:t>2</a:t>
            </a:r>
            <a:r>
              <a:rPr lang="en-US" dirty="0"/>
              <a:t>) loop.</a:t>
            </a:r>
          </a:p>
        </p:txBody>
      </p:sp>
    </p:spTree>
    <p:extLst>
      <p:ext uri="{BB962C8B-B14F-4D97-AF65-F5344CB8AC3E}">
        <p14:creationId xmlns:p14="http://schemas.microsoft.com/office/powerpoint/2010/main" val="23019950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E389C-3FA1-4B77-8EDA-3BF3A5A240B3}"/>
              </a:ext>
            </a:extLst>
          </p:cNvPr>
          <p:cNvSpPr>
            <a:spLocks noGrp="1"/>
          </p:cNvSpPr>
          <p:nvPr>
            <p:ph type="title"/>
          </p:nvPr>
        </p:nvSpPr>
        <p:spPr/>
        <p:txBody>
          <a:bodyPr/>
          <a:lstStyle/>
          <a:p>
            <a:r>
              <a:rPr lang="en-US" dirty="0"/>
              <a:t>Simply multi-threading with std::thread</a:t>
            </a:r>
          </a:p>
        </p:txBody>
      </p:sp>
      <p:sp>
        <p:nvSpPr>
          <p:cNvPr id="3" name="Content Placeholder 2">
            <a:extLst>
              <a:ext uri="{FF2B5EF4-FFF2-40B4-BE49-F238E27FC236}">
                <a16:creationId xmlns:a16="http://schemas.microsoft.com/office/drawing/2014/main" id="{28F5465C-1543-42D1-BAB5-FBF2CB1EB443}"/>
              </a:ext>
            </a:extLst>
          </p:cNvPr>
          <p:cNvSpPr>
            <a:spLocks noGrp="1"/>
          </p:cNvSpPr>
          <p:nvPr>
            <p:ph idx="1"/>
          </p:nvPr>
        </p:nvSpPr>
        <p:spPr/>
        <p:txBody>
          <a:bodyPr/>
          <a:lstStyle/>
          <a:p>
            <a:r>
              <a:rPr lang="en-US" dirty="0"/>
              <a:t>Add </a:t>
            </a:r>
            <a:r>
              <a:rPr lang="en-US" dirty="0" err="1"/>
              <a:t>nextVx</a:t>
            </a:r>
            <a:r>
              <a:rPr lang="en-US" dirty="0"/>
              <a:t> and </a:t>
            </a:r>
            <a:r>
              <a:rPr lang="en-US" dirty="0" err="1"/>
              <a:t>nextVy</a:t>
            </a:r>
            <a:r>
              <a:rPr lang="en-US" dirty="0"/>
              <a:t> member variables to the Ball class.</a:t>
            </a:r>
          </a:p>
          <a:p>
            <a:r>
              <a:rPr lang="en-US" dirty="0"/>
              <a:t>Make a separate function </a:t>
            </a:r>
            <a:r>
              <a:rPr lang="en-US" dirty="0" err="1"/>
              <a:t>BounceMulti</a:t>
            </a:r>
            <a:r>
              <a:rPr lang="en-US" dirty="0"/>
              <a:t> that calculates collision between balls for range i0 to i1.</a:t>
            </a:r>
          </a:p>
          <a:p>
            <a:pPr marL="400050" lvl="1" indent="0">
              <a:buNone/>
            </a:pPr>
            <a:r>
              <a:rPr lang="en-US" dirty="0">
                <a:latin typeface="Consolas" panose="020B0609020204030204" pitchFamily="49" charset="0"/>
              </a:rPr>
              <a:t>	void </a:t>
            </a:r>
            <a:r>
              <a:rPr lang="en-US" dirty="0" err="1">
                <a:latin typeface="Consolas" panose="020B0609020204030204" pitchFamily="49" charset="0"/>
              </a:rPr>
              <a:t>BounceMulti</a:t>
            </a:r>
            <a:r>
              <a:rPr lang="en-US" dirty="0">
                <a:latin typeface="Consolas" panose="020B0609020204030204" pitchFamily="49" charset="0"/>
              </a:rPr>
              <a:t>(Ball ball[],int i1,int i2,int N);</a:t>
            </a:r>
          </a:p>
          <a:p>
            <a:endParaRPr lang="en-US" dirty="0"/>
          </a:p>
          <a:p>
            <a:r>
              <a:rPr lang="en-US" dirty="0"/>
              <a:t>Call then in sequence to test the function.</a:t>
            </a:r>
          </a:p>
          <a:p>
            <a:r>
              <a:rPr lang="en-US" dirty="0"/>
              <a:t>Then use std::thread to make it run in parallel.</a:t>
            </a:r>
          </a:p>
        </p:txBody>
      </p:sp>
    </p:spTree>
    <p:extLst>
      <p:ext uri="{BB962C8B-B14F-4D97-AF65-F5344CB8AC3E}">
        <p14:creationId xmlns:p14="http://schemas.microsoft.com/office/powerpoint/2010/main" val="2516234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6DF7-EE06-4936-B5C3-D039A3ECF327}"/>
              </a:ext>
            </a:extLst>
          </p:cNvPr>
          <p:cNvSpPr>
            <a:spLocks noGrp="1"/>
          </p:cNvSpPr>
          <p:nvPr>
            <p:ph type="title"/>
          </p:nvPr>
        </p:nvSpPr>
        <p:spPr/>
        <p:txBody>
          <a:bodyPr/>
          <a:lstStyle/>
          <a:p>
            <a:r>
              <a:rPr lang="en-US" dirty="0"/>
              <a:t>Question: What function should be made multi-threaded?</a:t>
            </a:r>
          </a:p>
        </p:txBody>
      </p:sp>
      <p:sp>
        <p:nvSpPr>
          <p:cNvPr id="3" name="Content Placeholder 2">
            <a:extLst>
              <a:ext uri="{FF2B5EF4-FFF2-40B4-BE49-F238E27FC236}">
                <a16:creationId xmlns:a16="http://schemas.microsoft.com/office/drawing/2014/main" id="{EDF7FD64-DF1C-4A62-B48E-82802C19888F}"/>
              </a:ext>
            </a:extLst>
          </p:cNvPr>
          <p:cNvSpPr>
            <a:spLocks noGrp="1"/>
          </p:cNvSpPr>
          <p:nvPr>
            <p:ph idx="1"/>
          </p:nvPr>
        </p:nvSpPr>
        <p:spPr/>
        <p:txBody>
          <a:bodyPr/>
          <a:lstStyle/>
          <a:p>
            <a:r>
              <a:rPr lang="en-US" dirty="0"/>
              <a:t>We do not have a luxury of thousands of CPU cores (yet).</a:t>
            </a:r>
          </a:p>
          <a:p>
            <a:r>
              <a:rPr lang="en-US" dirty="0"/>
              <a:t>Most effective if the number of threads is comparable to number of CPU cores.  Too many threads will cause bigger context-switching cost.</a:t>
            </a:r>
          </a:p>
          <a:p>
            <a:r>
              <a:rPr lang="en-US" dirty="0"/>
              <a:t>Also even with </a:t>
            </a:r>
            <a:r>
              <a:rPr lang="en-US" dirty="0" err="1"/>
              <a:t>condition_variable</a:t>
            </a:r>
            <a:r>
              <a:rPr lang="en-US" dirty="0"/>
              <a:t>, we want to minimize notifications.</a:t>
            </a:r>
          </a:p>
          <a:p>
            <a:r>
              <a:rPr lang="en-US" dirty="0"/>
              <a:t>What if we make proximity-ball finding multi-threaded?  How many times </a:t>
            </a:r>
            <a:r>
              <a:rPr lang="en-US" dirty="0" err="1"/>
              <a:t>condition_variable</a:t>
            </a:r>
            <a:r>
              <a:rPr lang="en-US" dirty="0"/>
              <a:t> needs to be notified per frame?</a:t>
            </a:r>
          </a:p>
        </p:txBody>
      </p:sp>
    </p:spTree>
    <p:extLst>
      <p:ext uri="{BB962C8B-B14F-4D97-AF65-F5344CB8AC3E}">
        <p14:creationId xmlns:p14="http://schemas.microsoft.com/office/powerpoint/2010/main" val="42667035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A068-13C6-428D-9C56-BD3A5475BFF5}"/>
              </a:ext>
            </a:extLst>
          </p:cNvPr>
          <p:cNvSpPr>
            <a:spLocks noGrp="1"/>
          </p:cNvSpPr>
          <p:nvPr>
            <p:ph type="title"/>
          </p:nvPr>
        </p:nvSpPr>
        <p:spPr/>
        <p:txBody>
          <a:bodyPr/>
          <a:lstStyle/>
          <a:p>
            <a:r>
              <a:rPr lang="en-US" dirty="0"/>
              <a:t>Using </a:t>
            </a:r>
            <a:r>
              <a:rPr lang="en-US" dirty="0" err="1"/>
              <a:t>condition_variable</a:t>
            </a:r>
            <a:endParaRPr lang="en-US" dirty="0"/>
          </a:p>
        </p:txBody>
      </p:sp>
      <p:sp>
        <p:nvSpPr>
          <p:cNvPr id="3" name="Content Placeholder 2">
            <a:extLst>
              <a:ext uri="{FF2B5EF4-FFF2-40B4-BE49-F238E27FC236}">
                <a16:creationId xmlns:a16="http://schemas.microsoft.com/office/drawing/2014/main" id="{71E333E0-C418-4DC9-8CDD-E6548DE3C1EC}"/>
              </a:ext>
            </a:extLst>
          </p:cNvPr>
          <p:cNvSpPr>
            <a:spLocks noGrp="1"/>
          </p:cNvSpPr>
          <p:nvPr>
            <p:ph idx="1"/>
          </p:nvPr>
        </p:nvSpPr>
        <p:spPr>
          <a:xfrm>
            <a:off x="423909" y="828954"/>
            <a:ext cx="8229600" cy="533400"/>
          </a:xfrm>
        </p:spPr>
        <p:txBody>
          <a:bodyPr/>
          <a:lstStyle/>
          <a:p>
            <a:pPr marL="0" indent="0">
              <a:buNone/>
            </a:pPr>
            <a:r>
              <a:rPr lang="en-US" dirty="0"/>
              <a:t>Make </a:t>
            </a:r>
            <a:r>
              <a:rPr lang="en-US" dirty="0" err="1"/>
              <a:t>WorkerThread</a:t>
            </a:r>
            <a:r>
              <a:rPr lang="en-US" dirty="0"/>
              <a:t> class with </a:t>
            </a:r>
            <a:r>
              <a:rPr lang="en-US" dirty="0" err="1"/>
              <a:t>condition_variable</a:t>
            </a:r>
            <a:r>
              <a:rPr lang="en-US" dirty="0"/>
              <a:t>.</a:t>
            </a:r>
          </a:p>
        </p:txBody>
      </p:sp>
      <p:sp>
        <p:nvSpPr>
          <p:cNvPr id="4" name="TextBox 3">
            <a:extLst>
              <a:ext uri="{FF2B5EF4-FFF2-40B4-BE49-F238E27FC236}">
                <a16:creationId xmlns:a16="http://schemas.microsoft.com/office/drawing/2014/main" id="{0FA7DEAC-F5BC-43FD-836C-A32B16047C5F}"/>
              </a:ext>
            </a:extLst>
          </p:cNvPr>
          <p:cNvSpPr txBox="1"/>
          <p:nvPr/>
        </p:nvSpPr>
        <p:spPr>
          <a:xfrm>
            <a:off x="160168" y="1524000"/>
            <a:ext cx="4114800" cy="5047536"/>
          </a:xfrm>
          <a:prstGeom prst="rect">
            <a:avLst/>
          </a:prstGeom>
          <a:noFill/>
        </p:spPr>
        <p:txBody>
          <a:bodyPr wrap="square" rtlCol="0">
            <a:spAutoFit/>
          </a:bodyPr>
          <a:lstStyle/>
          <a:p>
            <a:r>
              <a:rPr lang="en-US" sz="1400" dirty="0">
                <a:latin typeface="Consolas" panose="020B0609020204030204" pitchFamily="49" charset="0"/>
              </a:rPr>
              <a:t>class </a:t>
            </a:r>
            <a:r>
              <a:rPr lang="en-US" sz="1400" dirty="0" err="1">
                <a:latin typeface="Consolas" panose="020B0609020204030204" pitchFamily="49" charset="0"/>
              </a:rPr>
              <a:t>WorkerThread</a:t>
            </a:r>
            <a:endParaRPr lang="en-US" sz="1400" dirty="0">
              <a:latin typeface="Consolas" panose="020B0609020204030204" pitchFamily="49" charset="0"/>
            </a:endParaRPr>
          </a:p>
          <a:p>
            <a:r>
              <a:rPr lang="en-US" sz="1400" dirty="0">
                <a:latin typeface="Consolas" panose="020B0609020204030204" pitchFamily="49" charset="0"/>
              </a:rPr>
              <a:t>{</a:t>
            </a:r>
          </a:p>
          <a:p>
            <a:r>
              <a:rPr lang="en-US" sz="1400" dirty="0">
                <a:latin typeface="Consolas" panose="020B0609020204030204" pitchFamily="49" charset="0"/>
              </a:rPr>
              <a:t>private:</a:t>
            </a:r>
          </a:p>
          <a:p>
            <a:r>
              <a:rPr lang="en-US" sz="1400" dirty="0">
                <a:latin typeface="Consolas" panose="020B0609020204030204" pitchFamily="49" charset="0"/>
              </a:rPr>
              <a:t>    </a:t>
            </a:r>
            <a:r>
              <a:rPr lang="en-US" sz="1400" dirty="0" err="1">
                <a:latin typeface="Consolas" panose="020B0609020204030204" pitchFamily="49" charset="0"/>
              </a:rPr>
              <a:t>enum</a:t>
            </a:r>
            <a:endParaRPr lang="en-US" sz="1400" dirty="0">
              <a:latin typeface="Consolas" panose="020B0609020204030204" pitchFamily="49" charset="0"/>
            </a:endParaRPr>
          </a:p>
          <a:p>
            <a:r>
              <a:rPr lang="en-US" sz="1400" dirty="0">
                <a:latin typeface="Consolas" panose="020B0609020204030204" pitchFamily="49" charset="0"/>
              </a:rPr>
              <a:t>    {</a:t>
            </a:r>
          </a:p>
          <a:p>
            <a:r>
              <a:rPr lang="en-US" sz="1400" dirty="0">
                <a:latin typeface="Consolas" panose="020B0609020204030204" pitchFamily="49" charset="0"/>
              </a:rPr>
              <a:t>        TASK_NONE,</a:t>
            </a:r>
          </a:p>
          <a:p>
            <a:r>
              <a:rPr lang="en-US" sz="1400" dirty="0">
                <a:latin typeface="Consolas" panose="020B0609020204030204" pitchFamily="49" charset="0"/>
              </a:rPr>
              <a:t>        TASK_QUIT,</a:t>
            </a:r>
          </a:p>
          <a:p>
            <a:r>
              <a:rPr lang="en-US" sz="1400" dirty="0">
                <a:latin typeface="Consolas" panose="020B0609020204030204" pitchFamily="49" charset="0"/>
              </a:rPr>
              <a:t>        TASK_RUN</a:t>
            </a:r>
          </a:p>
          <a:p>
            <a:r>
              <a:rPr lang="en-US" sz="1400" dirty="0">
                <a:latin typeface="Consolas" panose="020B0609020204030204" pitchFamily="49" charset="0"/>
              </a:rPr>
              <a:t>    };</a:t>
            </a:r>
          </a:p>
          <a:p>
            <a:endParaRPr lang="en-US" sz="1400" dirty="0">
              <a:latin typeface="Consolas" panose="020B0609020204030204" pitchFamily="49" charset="0"/>
            </a:endParaRPr>
          </a:p>
          <a:p>
            <a:r>
              <a:rPr lang="en-US" sz="1400" dirty="0">
                <a:latin typeface="Consolas" panose="020B0609020204030204" pitchFamily="49" charset="0"/>
              </a:rPr>
              <a:t>    int </a:t>
            </a:r>
            <a:r>
              <a:rPr lang="en-US" sz="1400" dirty="0" err="1">
                <a:latin typeface="Consolas" panose="020B0609020204030204" pitchFamily="49" charset="0"/>
              </a:rPr>
              <a:t>taskType</a:t>
            </a:r>
            <a:r>
              <a:rPr lang="en-US" sz="1400" dirty="0">
                <a:latin typeface="Consolas" panose="020B0609020204030204" pitchFamily="49" charset="0"/>
              </a:rPr>
              <a:t>=TASK_NONE;</a:t>
            </a:r>
          </a:p>
          <a:p>
            <a:r>
              <a:rPr lang="en-US" sz="1400" dirty="0">
                <a:latin typeface="Consolas" panose="020B0609020204030204" pitchFamily="49" charset="0"/>
              </a:rPr>
              <a:t>    std::function &lt;void()&gt; task;</a:t>
            </a:r>
          </a:p>
          <a:p>
            <a:r>
              <a:rPr lang="en-US" sz="1400" dirty="0">
                <a:latin typeface="Consolas" panose="020B0609020204030204" pitchFamily="49" charset="0"/>
              </a:rPr>
              <a:t>    std::thread </a:t>
            </a:r>
            <a:r>
              <a:rPr lang="en-US" sz="1400" dirty="0" err="1">
                <a:latin typeface="Consolas" panose="020B0609020204030204" pitchFamily="49" charset="0"/>
              </a:rPr>
              <a:t>thr</a:t>
            </a:r>
            <a:r>
              <a:rPr lang="en-US" sz="1400" dirty="0">
                <a:latin typeface="Consolas" panose="020B0609020204030204" pitchFamily="49" charset="0"/>
              </a:rPr>
              <a:t>;</a:t>
            </a:r>
          </a:p>
          <a:p>
            <a:r>
              <a:rPr lang="en-US" sz="1400" dirty="0">
                <a:latin typeface="Consolas" panose="020B0609020204030204" pitchFamily="49" charset="0"/>
              </a:rPr>
              <a:t>    std::mutex </a:t>
            </a:r>
            <a:r>
              <a:rPr lang="en-US" sz="1400" dirty="0" err="1">
                <a:latin typeface="Consolas" panose="020B0609020204030204" pitchFamily="49" charset="0"/>
              </a:rPr>
              <a:t>mtx</a:t>
            </a:r>
            <a:r>
              <a:rPr lang="en-US" sz="1400" dirty="0">
                <a:latin typeface="Consolas" panose="020B0609020204030204" pitchFamily="49" charset="0"/>
              </a:rPr>
              <a:t>;</a:t>
            </a:r>
          </a:p>
          <a:p>
            <a:r>
              <a:rPr lang="en-US" sz="1400" dirty="0">
                <a:latin typeface="Consolas" panose="020B0609020204030204" pitchFamily="49" charset="0"/>
              </a:rPr>
              <a:t>    std::</a:t>
            </a:r>
            <a:r>
              <a:rPr lang="en-US" sz="1400" dirty="0" err="1">
                <a:latin typeface="Consolas" panose="020B0609020204030204" pitchFamily="49" charset="0"/>
              </a:rPr>
              <a:t>condition_variable</a:t>
            </a:r>
            <a:r>
              <a:rPr lang="en-US" sz="1400" dirty="0">
                <a:latin typeface="Consolas" panose="020B0609020204030204" pitchFamily="49" charset="0"/>
              </a:rPr>
              <a:t> </a:t>
            </a:r>
            <a:r>
              <a:rPr lang="en-US" sz="1400" dirty="0" err="1">
                <a:latin typeface="Consolas" panose="020B0609020204030204" pitchFamily="49" charset="0"/>
              </a:rPr>
              <a:t>cond</a:t>
            </a:r>
            <a:r>
              <a:rPr lang="en-US" sz="1400" dirty="0">
                <a:latin typeface="Consolas" panose="020B0609020204030204" pitchFamily="49" charset="0"/>
              </a:rPr>
              <a:t>;</a:t>
            </a:r>
          </a:p>
          <a:p>
            <a:r>
              <a:rPr lang="en-US" sz="1400" dirty="0">
                <a:latin typeface="Consolas" panose="020B0609020204030204" pitchFamily="49" charset="0"/>
              </a:rPr>
              <a:t>    void </a:t>
            </a:r>
            <a:r>
              <a:rPr lang="en-US" sz="1400" dirty="0" err="1">
                <a:latin typeface="Consolas" panose="020B0609020204030204" pitchFamily="49" charset="0"/>
              </a:rPr>
              <a:t>ThreadFunc</a:t>
            </a:r>
            <a:r>
              <a:rPr lang="en-US" sz="1400" dirty="0">
                <a:latin typeface="Consolas" panose="020B0609020204030204" pitchFamily="49" charset="0"/>
              </a:rPr>
              <a:t>();</a:t>
            </a:r>
          </a:p>
          <a:p>
            <a:r>
              <a:rPr lang="en-US" sz="1400" dirty="0">
                <a:latin typeface="Consolas" panose="020B0609020204030204" pitchFamily="49" charset="0"/>
              </a:rPr>
              <a:t>public:</a:t>
            </a:r>
          </a:p>
          <a:p>
            <a:r>
              <a:rPr lang="en-US" sz="1400" dirty="0">
                <a:latin typeface="Consolas" panose="020B0609020204030204" pitchFamily="49" charset="0"/>
              </a:rPr>
              <a:t>    </a:t>
            </a:r>
            <a:r>
              <a:rPr lang="en-US" sz="1400" dirty="0" err="1">
                <a:latin typeface="Consolas" panose="020B0609020204030204" pitchFamily="49" charset="0"/>
              </a:rPr>
              <a:t>WorkerThread</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WorkerThread</a:t>
            </a:r>
            <a:r>
              <a:rPr lang="en-US" sz="1400" dirty="0">
                <a:latin typeface="Consolas" panose="020B0609020204030204" pitchFamily="49" charset="0"/>
              </a:rPr>
              <a:t>();</a:t>
            </a:r>
          </a:p>
          <a:p>
            <a:r>
              <a:rPr lang="en-US" sz="1400" dirty="0">
                <a:latin typeface="Consolas" panose="020B0609020204030204" pitchFamily="49" charset="0"/>
              </a:rPr>
              <a:t>    void Run(std::function &lt;void()&gt;);</a:t>
            </a:r>
          </a:p>
          <a:p>
            <a:r>
              <a:rPr lang="en-US" sz="1400" dirty="0">
                <a:latin typeface="Consolas" panose="020B0609020204030204" pitchFamily="49" charset="0"/>
              </a:rPr>
              <a:t>    void Wait(void);</a:t>
            </a:r>
          </a:p>
          <a:p>
            <a:r>
              <a:rPr lang="en-US" sz="1400" dirty="0">
                <a:latin typeface="Consolas" panose="020B0609020204030204" pitchFamily="49" charset="0"/>
              </a:rPr>
              <a:t>};</a:t>
            </a:r>
          </a:p>
          <a:p>
            <a:endParaRPr lang="en-US" sz="1400" dirty="0">
              <a:latin typeface="Consolas" panose="020B0609020204030204" pitchFamily="49" charset="0"/>
            </a:endParaRPr>
          </a:p>
        </p:txBody>
      </p:sp>
      <p:sp>
        <p:nvSpPr>
          <p:cNvPr id="5" name="TextBox 4">
            <a:extLst>
              <a:ext uri="{FF2B5EF4-FFF2-40B4-BE49-F238E27FC236}">
                <a16:creationId xmlns:a16="http://schemas.microsoft.com/office/drawing/2014/main" id="{F7757B47-68A3-45AC-B2DE-6930DEA33DEC}"/>
              </a:ext>
            </a:extLst>
          </p:cNvPr>
          <p:cNvSpPr txBox="1"/>
          <p:nvPr/>
        </p:nvSpPr>
        <p:spPr>
          <a:xfrm>
            <a:off x="3886200" y="1362354"/>
            <a:ext cx="5222289" cy="5693866"/>
          </a:xfrm>
          <a:prstGeom prst="rect">
            <a:avLst/>
          </a:prstGeom>
          <a:noFill/>
        </p:spPr>
        <p:txBody>
          <a:bodyPr wrap="square" rtlCol="0">
            <a:spAutoFit/>
          </a:bodyPr>
          <a:lstStyle/>
          <a:p>
            <a:r>
              <a:rPr lang="en-US" sz="1400" dirty="0" err="1">
                <a:latin typeface="Consolas" panose="020B0609020204030204" pitchFamily="49" charset="0"/>
              </a:rPr>
              <a:t>WorkerThread</a:t>
            </a:r>
            <a:r>
              <a:rPr lang="en-US" sz="1400" dirty="0">
                <a:latin typeface="Consolas" panose="020B0609020204030204" pitchFamily="49" charset="0"/>
              </a:rPr>
              <a:t>::</a:t>
            </a:r>
            <a:r>
              <a:rPr lang="en-US" sz="1400" dirty="0" err="1">
                <a:latin typeface="Consolas" panose="020B0609020204030204" pitchFamily="49" charset="0"/>
              </a:rPr>
              <a:t>WorkerThread</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std::thread t(&amp;</a:t>
            </a:r>
            <a:r>
              <a:rPr lang="en-US" sz="1400" dirty="0" err="1">
                <a:latin typeface="Consolas" panose="020B0609020204030204" pitchFamily="49" charset="0"/>
              </a:rPr>
              <a:t>WorkerThread</a:t>
            </a:r>
            <a:r>
              <a:rPr lang="en-US" sz="1400" dirty="0">
                <a:latin typeface="Consolas" panose="020B0609020204030204" pitchFamily="49" charset="0"/>
              </a:rPr>
              <a:t>::</a:t>
            </a:r>
            <a:r>
              <a:rPr lang="en-US" sz="1400" dirty="0" err="1">
                <a:latin typeface="Consolas" panose="020B0609020204030204" pitchFamily="49" charset="0"/>
              </a:rPr>
              <a:t>ThreadFunc,this</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thr.swap</a:t>
            </a:r>
            <a:r>
              <a:rPr lang="en-US" sz="1400" dirty="0">
                <a:latin typeface="Consolas" panose="020B0609020204030204" pitchFamily="49" charset="0"/>
              </a:rPr>
              <a:t>(t);</a:t>
            </a:r>
          </a:p>
          <a:p>
            <a:r>
              <a:rPr lang="en-US" sz="1400" dirty="0">
                <a:latin typeface="Consolas" panose="020B0609020204030204" pitchFamily="49" charset="0"/>
              </a:rPr>
              <a:t>}</a:t>
            </a:r>
          </a:p>
          <a:p>
            <a:r>
              <a:rPr lang="en-US" sz="1400" dirty="0" err="1">
                <a:latin typeface="Consolas" panose="020B0609020204030204" pitchFamily="49" charset="0"/>
              </a:rPr>
              <a:t>WorkerThread</a:t>
            </a:r>
            <a:r>
              <a:rPr lang="en-US" sz="1400" dirty="0">
                <a:latin typeface="Consolas" panose="020B0609020204030204" pitchFamily="49" charset="0"/>
              </a:rPr>
              <a:t>::~</a:t>
            </a:r>
            <a:r>
              <a:rPr lang="en-US" sz="1400" dirty="0" err="1">
                <a:latin typeface="Consolas" panose="020B0609020204030204" pitchFamily="49" charset="0"/>
              </a:rPr>
              <a:t>WorkerThread</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taskType</a:t>
            </a:r>
            <a:r>
              <a:rPr lang="en-US" sz="1400" dirty="0">
                <a:latin typeface="Consolas" panose="020B0609020204030204" pitchFamily="49" charset="0"/>
              </a:rPr>
              <a:t>=TASK_QUIT;</a:t>
            </a:r>
          </a:p>
          <a:p>
            <a:r>
              <a:rPr lang="en-US" sz="1400" dirty="0">
                <a:latin typeface="Consolas" panose="020B0609020204030204" pitchFamily="49" charset="0"/>
              </a:rPr>
              <a:t>    </a:t>
            </a:r>
            <a:r>
              <a:rPr lang="en-US" sz="1400" dirty="0" err="1">
                <a:latin typeface="Consolas" panose="020B0609020204030204" pitchFamily="49" charset="0"/>
              </a:rPr>
              <a:t>cond.notify_one</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thr.join</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void </a:t>
            </a:r>
            <a:r>
              <a:rPr lang="en-US" sz="1400" dirty="0" err="1">
                <a:latin typeface="Consolas" panose="020B0609020204030204" pitchFamily="49" charset="0"/>
              </a:rPr>
              <a:t>WorkerThread</a:t>
            </a:r>
            <a:r>
              <a:rPr lang="en-US" sz="1400" dirty="0">
                <a:latin typeface="Consolas" panose="020B0609020204030204" pitchFamily="49" charset="0"/>
              </a:rPr>
              <a:t>::Run(std::function &lt;void()&gt; </a:t>
            </a:r>
            <a:r>
              <a:rPr lang="en-US" sz="1400" dirty="0" err="1">
                <a:latin typeface="Consolas" panose="020B0609020204030204" pitchFamily="49" charset="0"/>
              </a:rPr>
              <a:t>newTask</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mtx.lock</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taskType</a:t>
            </a:r>
            <a:r>
              <a:rPr lang="en-US" sz="1400" dirty="0">
                <a:latin typeface="Consolas" panose="020B0609020204030204" pitchFamily="49" charset="0"/>
              </a:rPr>
              <a:t>=TASK_RUN;</a:t>
            </a:r>
          </a:p>
          <a:p>
            <a:r>
              <a:rPr lang="en-US" sz="1400" dirty="0">
                <a:latin typeface="Consolas" panose="020B0609020204030204" pitchFamily="49" charset="0"/>
              </a:rPr>
              <a:t>    task=</a:t>
            </a:r>
            <a:r>
              <a:rPr lang="en-US" sz="1400" dirty="0" err="1">
                <a:latin typeface="Consolas" panose="020B0609020204030204" pitchFamily="49" charset="0"/>
              </a:rPr>
              <a:t>newTask</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mtx.unlock</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cond.notify_one</a:t>
            </a:r>
            <a:r>
              <a:rPr lang="en-US" sz="1400" dirty="0">
                <a:solidFill>
                  <a:srgbClr val="FF0000"/>
                </a:solidFill>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void </a:t>
            </a:r>
            <a:r>
              <a:rPr lang="en-US" sz="1400" dirty="0" err="1">
                <a:latin typeface="Consolas" panose="020B0609020204030204" pitchFamily="49" charset="0"/>
              </a:rPr>
              <a:t>WorkerThread</a:t>
            </a:r>
            <a:r>
              <a:rPr lang="en-US" sz="1400" dirty="0">
                <a:latin typeface="Consolas" panose="020B0609020204030204" pitchFamily="49" charset="0"/>
              </a:rPr>
              <a:t>::Wait(void)</a:t>
            </a:r>
          </a:p>
          <a:p>
            <a:r>
              <a:rPr lang="en-US" sz="1400" dirty="0">
                <a:latin typeface="Consolas" panose="020B0609020204030204" pitchFamily="49" charset="0"/>
              </a:rPr>
              <a:t>{</a:t>
            </a:r>
          </a:p>
          <a:p>
            <a:r>
              <a:rPr lang="en-US" sz="1400" dirty="0">
                <a:latin typeface="Consolas" panose="020B0609020204030204" pitchFamily="49" charset="0"/>
              </a:rPr>
              <a:t>  std::</a:t>
            </a:r>
            <a:r>
              <a:rPr lang="en-US" sz="1400" dirty="0" err="1">
                <a:latin typeface="Consolas" panose="020B0609020204030204" pitchFamily="49" charset="0"/>
              </a:rPr>
              <a:t>unique_lock</a:t>
            </a:r>
            <a:r>
              <a:rPr lang="en-US" sz="1400" dirty="0">
                <a:latin typeface="Consolas" panose="020B0609020204030204" pitchFamily="49" charset="0"/>
              </a:rPr>
              <a:t> &lt;std::mutex&gt; lock(</a:t>
            </a:r>
            <a:r>
              <a:rPr lang="en-US" sz="1400" dirty="0" err="1">
                <a:latin typeface="Consolas" panose="020B0609020204030204" pitchFamily="49" charset="0"/>
              </a:rPr>
              <a:t>mtx</a:t>
            </a:r>
            <a:r>
              <a:rPr lang="en-US" sz="1400" dirty="0">
                <a:latin typeface="Consolas" panose="020B0609020204030204" pitchFamily="49" charset="0"/>
              </a:rPr>
              <a:t>); </a:t>
            </a:r>
          </a:p>
          <a:p>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cond.wait</a:t>
            </a:r>
            <a:r>
              <a:rPr lang="en-US" sz="1400" dirty="0">
                <a:solidFill>
                  <a:srgbClr val="FF0000"/>
                </a:solidFill>
                <a:latin typeface="Consolas" panose="020B0609020204030204" pitchFamily="49" charset="0"/>
              </a:rPr>
              <a:t>(lock,[&amp;]{return </a:t>
            </a:r>
            <a:r>
              <a:rPr lang="en-US" sz="1400" dirty="0" err="1">
                <a:solidFill>
                  <a:srgbClr val="FF0000"/>
                </a:solidFill>
                <a:latin typeface="Consolas" panose="020B0609020204030204" pitchFamily="49" charset="0"/>
              </a:rPr>
              <a:t>taskType</a:t>
            </a:r>
            <a:r>
              <a:rPr lang="en-US" sz="1400" dirty="0">
                <a:solidFill>
                  <a:srgbClr val="FF0000"/>
                </a:solidFill>
                <a:latin typeface="Consolas" panose="020B0609020204030204" pitchFamily="49" charset="0"/>
              </a:rPr>
              <a:t>==TASK_NONE;});</a:t>
            </a:r>
          </a:p>
          <a:p>
            <a:r>
              <a:rPr lang="en-US" sz="1400" dirty="0">
                <a:latin typeface="Consolas" panose="020B0609020204030204" pitchFamily="49" charset="0"/>
              </a:rPr>
              <a:t>}</a:t>
            </a:r>
          </a:p>
        </p:txBody>
      </p:sp>
    </p:spTree>
    <p:extLst>
      <p:ext uri="{BB962C8B-B14F-4D97-AF65-F5344CB8AC3E}">
        <p14:creationId xmlns:p14="http://schemas.microsoft.com/office/powerpoint/2010/main" val="2860042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9A068-13C6-428D-9C56-BD3A5475BFF5}"/>
              </a:ext>
            </a:extLst>
          </p:cNvPr>
          <p:cNvSpPr>
            <a:spLocks noGrp="1"/>
          </p:cNvSpPr>
          <p:nvPr>
            <p:ph type="title"/>
          </p:nvPr>
        </p:nvSpPr>
        <p:spPr/>
        <p:txBody>
          <a:bodyPr/>
          <a:lstStyle/>
          <a:p>
            <a:r>
              <a:rPr lang="en-US" dirty="0"/>
              <a:t>Using </a:t>
            </a:r>
            <a:r>
              <a:rPr lang="en-US" dirty="0" err="1"/>
              <a:t>condition_variable</a:t>
            </a:r>
            <a:endParaRPr lang="en-US" dirty="0"/>
          </a:p>
        </p:txBody>
      </p:sp>
      <p:sp>
        <p:nvSpPr>
          <p:cNvPr id="5" name="TextBox 4">
            <a:extLst>
              <a:ext uri="{FF2B5EF4-FFF2-40B4-BE49-F238E27FC236}">
                <a16:creationId xmlns:a16="http://schemas.microsoft.com/office/drawing/2014/main" id="{F7757B47-68A3-45AC-B2DE-6930DEA33DEC}"/>
              </a:ext>
            </a:extLst>
          </p:cNvPr>
          <p:cNvSpPr txBox="1"/>
          <p:nvPr/>
        </p:nvSpPr>
        <p:spPr>
          <a:xfrm>
            <a:off x="439445" y="1443841"/>
            <a:ext cx="8077200" cy="4185761"/>
          </a:xfrm>
          <a:prstGeom prst="rect">
            <a:avLst/>
          </a:prstGeom>
          <a:noFill/>
        </p:spPr>
        <p:txBody>
          <a:bodyPr wrap="square" rtlCol="0">
            <a:spAutoFit/>
          </a:bodyPr>
          <a:lstStyle/>
          <a:p>
            <a:r>
              <a:rPr lang="en-US" sz="1400" dirty="0">
                <a:latin typeface="Consolas" panose="020B0609020204030204" pitchFamily="49" charset="0"/>
              </a:rPr>
              <a:t>void </a:t>
            </a:r>
            <a:r>
              <a:rPr lang="en-US" sz="1400" dirty="0" err="1">
                <a:latin typeface="Consolas" panose="020B0609020204030204" pitchFamily="49" charset="0"/>
              </a:rPr>
              <a:t>WorkerThread</a:t>
            </a:r>
            <a:r>
              <a:rPr lang="en-US" sz="1400" dirty="0">
                <a:latin typeface="Consolas" panose="020B0609020204030204" pitchFamily="49" charset="0"/>
              </a:rPr>
              <a:t>::</a:t>
            </a:r>
            <a:r>
              <a:rPr lang="en-US" sz="1400" dirty="0" err="1">
                <a:latin typeface="Consolas" panose="020B0609020204030204" pitchFamily="49" charset="0"/>
              </a:rPr>
              <a:t>ThreadFunc</a:t>
            </a:r>
            <a:r>
              <a:rPr lang="en-US" sz="1400" dirty="0">
                <a:latin typeface="Consolas" panose="020B0609020204030204" pitchFamily="49" charset="0"/>
              </a:rPr>
              <a:t>()</a:t>
            </a:r>
          </a:p>
          <a:p>
            <a:r>
              <a:rPr lang="en-US" sz="1400" dirty="0">
                <a:latin typeface="Consolas" panose="020B0609020204030204" pitchFamily="49" charset="0"/>
              </a:rPr>
              <a:t>{</a:t>
            </a:r>
          </a:p>
          <a:p>
            <a:r>
              <a:rPr lang="en-US" sz="1400" dirty="0">
                <a:latin typeface="Consolas" panose="020B0609020204030204" pitchFamily="49" charset="0"/>
              </a:rPr>
              <a:t>    for(;;)</a:t>
            </a:r>
          </a:p>
          <a:p>
            <a:r>
              <a:rPr lang="en-US" sz="1400" dirty="0">
                <a:latin typeface="Consolas" panose="020B0609020204030204" pitchFamily="49" charset="0"/>
              </a:rPr>
              <a:t>    {</a:t>
            </a:r>
          </a:p>
          <a:p>
            <a:r>
              <a:rPr lang="en-US" sz="1400" dirty="0">
                <a:latin typeface="Consolas" panose="020B0609020204030204" pitchFamily="49" charset="0"/>
              </a:rPr>
              <a:t>        std::</a:t>
            </a:r>
            <a:r>
              <a:rPr lang="en-US" sz="1400" dirty="0" err="1">
                <a:latin typeface="Consolas" panose="020B0609020204030204" pitchFamily="49" charset="0"/>
              </a:rPr>
              <a:t>unique_lock</a:t>
            </a:r>
            <a:r>
              <a:rPr lang="en-US" sz="1400" dirty="0">
                <a:latin typeface="Consolas" panose="020B0609020204030204" pitchFamily="49" charset="0"/>
              </a:rPr>
              <a:t> &lt;std::mutex&gt; lock(</a:t>
            </a:r>
            <a:r>
              <a:rPr lang="en-US" sz="1400" dirty="0" err="1">
                <a:latin typeface="Consolas" panose="020B0609020204030204" pitchFamily="49" charset="0"/>
              </a:rPr>
              <a:t>mtx</a:t>
            </a:r>
            <a:r>
              <a:rPr lang="en-US" sz="1400" dirty="0">
                <a:latin typeface="Consolas" panose="020B0609020204030204" pitchFamily="49" charset="0"/>
              </a:rPr>
              <a:t>);</a:t>
            </a:r>
          </a:p>
          <a:p>
            <a:r>
              <a:rPr lang="en-US" sz="1400" dirty="0">
                <a:latin typeface="Consolas" panose="020B0609020204030204" pitchFamily="49" charset="0"/>
              </a:rPr>
              <a:t>        </a:t>
            </a:r>
            <a:r>
              <a:rPr lang="en-US" sz="1400" dirty="0" err="1">
                <a:latin typeface="Consolas" panose="020B0609020204030204" pitchFamily="49" charset="0"/>
              </a:rPr>
              <a:t>cond.wait</a:t>
            </a:r>
            <a:r>
              <a:rPr lang="en-US" sz="1400" dirty="0">
                <a:latin typeface="Consolas" panose="020B0609020204030204" pitchFamily="49" charset="0"/>
              </a:rPr>
              <a:t>(lock,[&amp;]{return </a:t>
            </a:r>
            <a:r>
              <a:rPr lang="en-US" sz="1400" dirty="0" err="1">
                <a:latin typeface="Consolas" panose="020B0609020204030204" pitchFamily="49" charset="0"/>
              </a:rPr>
              <a:t>taskType</a:t>
            </a:r>
            <a:r>
              <a:rPr lang="en-US" sz="1400" dirty="0">
                <a:latin typeface="Consolas" panose="020B0609020204030204" pitchFamily="49" charset="0"/>
              </a:rPr>
              <a:t>!=TASK_NONE;});</a:t>
            </a:r>
          </a:p>
          <a:p>
            <a:r>
              <a:rPr lang="en-US" sz="1400" dirty="0">
                <a:latin typeface="Consolas" panose="020B0609020204030204" pitchFamily="49" charset="0"/>
              </a:rPr>
              <a:t>        if(TASK_QUIT==</a:t>
            </a:r>
            <a:r>
              <a:rPr lang="en-US" sz="1400" dirty="0" err="1">
                <a:latin typeface="Consolas" panose="020B0609020204030204" pitchFamily="49" charset="0"/>
              </a:rPr>
              <a:t>taskType</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break;</a:t>
            </a:r>
          </a:p>
          <a:p>
            <a:r>
              <a:rPr lang="en-US" sz="1400" dirty="0">
                <a:latin typeface="Consolas" panose="020B0609020204030204" pitchFamily="49" charset="0"/>
              </a:rPr>
              <a:t>        }</a:t>
            </a:r>
          </a:p>
          <a:p>
            <a:r>
              <a:rPr lang="en-US" sz="1400" dirty="0">
                <a:latin typeface="Consolas" panose="020B0609020204030204" pitchFamily="49" charset="0"/>
              </a:rPr>
              <a:t>        else if(TASK_RUN==</a:t>
            </a:r>
            <a:r>
              <a:rPr lang="en-US" sz="1400" dirty="0" err="1">
                <a:latin typeface="Consolas" panose="020B0609020204030204" pitchFamily="49" charset="0"/>
              </a:rPr>
              <a:t>taskType</a:t>
            </a:r>
            <a:r>
              <a:rPr lang="en-US" sz="1400" dirty="0">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task();</a:t>
            </a:r>
          </a:p>
          <a:p>
            <a:r>
              <a:rPr lang="en-US" sz="1400" dirty="0">
                <a:latin typeface="Consolas" panose="020B0609020204030204" pitchFamily="49" charset="0"/>
              </a:rPr>
              <a:t>            </a:t>
            </a:r>
            <a:r>
              <a:rPr lang="en-US" sz="1400" dirty="0" err="1">
                <a:latin typeface="Consolas" panose="020B0609020204030204" pitchFamily="49" charset="0"/>
              </a:rPr>
              <a:t>taskType</a:t>
            </a:r>
            <a:r>
              <a:rPr lang="en-US" sz="1400" dirty="0">
                <a:latin typeface="Consolas" panose="020B0609020204030204" pitchFamily="49" charset="0"/>
              </a:rPr>
              <a:t>=TASK_NONE;</a:t>
            </a:r>
          </a:p>
          <a:p>
            <a:r>
              <a:rPr lang="en-US" sz="1400" dirty="0">
                <a:latin typeface="Consolas" panose="020B0609020204030204" pitchFamily="49" charset="0"/>
              </a:rPr>
              <a:t>            </a:t>
            </a:r>
            <a:r>
              <a:rPr lang="en-US" sz="1400" dirty="0" err="1">
                <a:solidFill>
                  <a:srgbClr val="FF0000"/>
                </a:solidFill>
                <a:latin typeface="Consolas" panose="020B0609020204030204" pitchFamily="49" charset="0"/>
              </a:rPr>
              <a:t>cond.notify_one</a:t>
            </a:r>
            <a:r>
              <a:rPr lang="en-US" sz="1400" dirty="0">
                <a:solidFill>
                  <a:srgbClr val="FF0000"/>
                </a:solidFill>
                <a:latin typeface="Consolas" panose="020B0609020204030204" pitchFamily="49" charset="0"/>
              </a:rPr>
              <a:t>();</a:t>
            </a:r>
          </a:p>
          <a:p>
            <a:r>
              <a:rPr lang="en-US" sz="1400" dirty="0">
                <a:latin typeface="Consolas" panose="020B0609020204030204" pitchFamily="49" charset="0"/>
              </a:rPr>
              <a:t>        }</a:t>
            </a:r>
          </a:p>
          <a:p>
            <a:r>
              <a:rPr lang="en-US" sz="1400" dirty="0">
                <a:latin typeface="Consolas" panose="020B0609020204030204" pitchFamily="49" charset="0"/>
              </a:rPr>
              <a:t>    }</a:t>
            </a:r>
          </a:p>
          <a:p>
            <a:r>
              <a:rPr lang="en-US" sz="1400" dirty="0">
                <a:latin typeface="Consolas" panose="020B0609020204030204" pitchFamily="49" charset="0"/>
              </a:rPr>
              <a:t>}</a:t>
            </a:r>
          </a:p>
          <a:p>
            <a:endParaRPr lang="en-US" sz="1400" dirty="0">
              <a:latin typeface="Consolas" panose="020B0609020204030204" pitchFamily="49" charset="0"/>
            </a:endParaRPr>
          </a:p>
        </p:txBody>
      </p:sp>
    </p:spTree>
    <p:extLst>
      <p:ext uri="{BB962C8B-B14F-4D97-AF65-F5344CB8AC3E}">
        <p14:creationId xmlns:p14="http://schemas.microsoft.com/office/powerpoint/2010/main" val="3695802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41A95-02BE-4021-A4A9-EFB60D62041E}"/>
              </a:ext>
            </a:extLst>
          </p:cNvPr>
          <p:cNvSpPr>
            <a:spLocks noGrp="1"/>
          </p:cNvSpPr>
          <p:nvPr>
            <p:ph type="title"/>
          </p:nvPr>
        </p:nvSpPr>
        <p:spPr/>
        <p:txBody>
          <a:bodyPr/>
          <a:lstStyle/>
          <a:p>
            <a:r>
              <a:rPr lang="en-US" dirty="0"/>
              <a:t>Using </a:t>
            </a:r>
            <a:r>
              <a:rPr lang="en-US" dirty="0" err="1"/>
              <a:t>WorkerThread</a:t>
            </a:r>
            <a:r>
              <a:rPr lang="en-US" dirty="0"/>
              <a:t> Class.</a:t>
            </a:r>
          </a:p>
        </p:txBody>
      </p:sp>
      <p:sp>
        <p:nvSpPr>
          <p:cNvPr id="3" name="Content Placeholder 2">
            <a:extLst>
              <a:ext uri="{FF2B5EF4-FFF2-40B4-BE49-F238E27FC236}">
                <a16:creationId xmlns:a16="http://schemas.microsoft.com/office/drawing/2014/main" id="{56C92E9A-D705-4D52-9065-17BCDB4E9EC1}"/>
              </a:ext>
            </a:extLst>
          </p:cNvPr>
          <p:cNvSpPr>
            <a:spLocks noGrp="1"/>
          </p:cNvSpPr>
          <p:nvPr>
            <p:ph idx="1"/>
          </p:nvPr>
        </p:nvSpPr>
        <p:spPr>
          <a:xfrm>
            <a:off x="457200" y="1066800"/>
            <a:ext cx="8229600" cy="5059363"/>
          </a:xfrm>
        </p:spPr>
        <p:txBody>
          <a:bodyPr/>
          <a:lstStyle/>
          <a:p>
            <a:r>
              <a:rPr lang="en-US" dirty="0"/>
              <a:t>In main function, start </a:t>
            </a:r>
            <a:r>
              <a:rPr lang="en-US" dirty="0" err="1"/>
              <a:t>WorkerThread</a:t>
            </a:r>
            <a:r>
              <a:rPr lang="en-US" dirty="0"/>
              <a:t> with:</a:t>
            </a:r>
          </a:p>
          <a:p>
            <a:pPr marL="400050" lvl="1" indent="0">
              <a:buNone/>
            </a:pPr>
            <a:r>
              <a:rPr lang="en-US" sz="1600" dirty="0">
                <a:latin typeface="Consolas" panose="020B0609020204030204" pitchFamily="49" charset="0"/>
              </a:rPr>
              <a:t> 	</a:t>
            </a:r>
            <a:r>
              <a:rPr lang="en-US" sz="1600" dirty="0" err="1">
                <a:latin typeface="Consolas" panose="020B0609020204030204" pitchFamily="49" charset="0"/>
              </a:rPr>
              <a:t>WorkerThread</a:t>
            </a:r>
            <a:r>
              <a:rPr lang="en-US" sz="1600" dirty="0">
                <a:latin typeface="Consolas" panose="020B0609020204030204" pitchFamily="49" charset="0"/>
              </a:rPr>
              <a:t> worker[8]; // </a:t>
            </a:r>
            <a:r>
              <a:rPr lang="en-US" sz="1600" dirty="0" err="1">
                <a:latin typeface="Consolas" panose="020B0609020204030204" pitchFamily="49" charset="0"/>
              </a:rPr>
              <a:t>mtx</a:t>
            </a:r>
            <a:r>
              <a:rPr lang="en-US" sz="1600" dirty="0">
                <a:latin typeface="Consolas" panose="020B0609020204030204" pitchFamily="49" charset="0"/>
              </a:rPr>
              <a:t> is locked in the constructor.</a:t>
            </a:r>
          </a:p>
          <a:p>
            <a:r>
              <a:rPr lang="en-US" dirty="0"/>
              <a:t>To let these work,</a:t>
            </a:r>
          </a:p>
          <a:p>
            <a:pPr marL="0" indent="0">
              <a:buNone/>
            </a:pPr>
            <a:r>
              <a:rPr lang="en-US" sz="1600" dirty="0">
                <a:latin typeface="Consolas" panose="020B0609020204030204" pitchFamily="49" charset="0"/>
              </a:rPr>
              <a:t>	worker[0].Run([&amp;]{</a:t>
            </a:r>
            <a:r>
              <a:rPr lang="en-US" sz="1600" dirty="0" err="1">
                <a:latin typeface="Consolas" panose="020B0609020204030204" pitchFamily="49" charset="0"/>
              </a:rPr>
              <a:t>BounceMulti</a:t>
            </a:r>
            <a:r>
              <a:rPr lang="en-US" sz="1600" dirty="0">
                <a:latin typeface="Consolas" panose="020B0609020204030204" pitchFamily="49" charset="0"/>
              </a:rPr>
              <a:t>(ball,0*n/8,1*n/8,n);});</a:t>
            </a:r>
          </a:p>
          <a:p>
            <a:pPr marL="0" indent="0">
              <a:buNone/>
            </a:pPr>
            <a:r>
              <a:rPr lang="en-US" sz="1600" dirty="0">
                <a:latin typeface="Consolas" panose="020B0609020204030204" pitchFamily="49" charset="0"/>
              </a:rPr>
              <a:t>	worker[1].Run([&amp;]{</a:t>
            </a:r>
            <a:r>
              <a:rPr lang="en-US" sz="1600" dirty="0" err="1">
                <a:latin typeface="Consolas" panose="020B0609020204030204" pitchFamily="49" charset="0"/>
              </a:rPr>
              <a:t>BounceMulti</a:t>
            </a:r>
            <a:r>
              <a:rPr lang="en-US" sz="1600" dirty="0">
                <a:latin typeface="Consolas" panose="020B0609020204030204" pitchFamily="49" charset="0"/>
              </a:rPr>
              <a:t>(ball,1*n/8,2*n/8,n);});</a:t>
            </a:r>
          </a:p>
          <a:p>
            <a:pPr marL="0" indent="0">
              <a:buNone/>
            </a:pPr>
            <a:r>
              <a:rPr lang="en-US" sz="1600" dirty="0">
                <a:latin typeface="Consolas" panose="020B0609020204030204" pitchFamily="49" charset="0"/>
              </a:rPr>
              <a:t>	worker[2].Run([&amp;]{</a:t>
            </a:r>
            <a:r>
              <a:rPr lang="en-US" sz="1600" dirty="0" err="1">
                <a:latin typeface="Consolas" panose="020B0609020204030204" pitchFamily="49" charset="0"/>
              </a:rPr>
              <a:t>BounceMulti</a:t>
            </a:r>
            <a:r>
              <a:rPr lang="en-US" sz="1600" dirty="0">
                <a:latin typeface="Consolas" panose="020B0609020204030204" pitchFamily="49" charset="0"/>
              </a:rPr>
              <a:t>(ball,2*n/8,3*n/8,n);});</a:t>
            </a:r>
          </a:p>
          <a:p>
            <a:pPr marL="0" indent="0">
              <a:buNone/>
            </a:pPr>
            <a:r>
              <a:rPr lang="en-US" sz="1600" dirty="0">
                <a:latin typeface="Consolas" panose="020B0609020204030204" pitchFamily="49" charset="0"/>
              </a:rPr>
              <a:t>	worker[3].Run([&amp;]{</a:t>
            </a:r>
            <a:r>
              <a:rPr lang="en-US" sz="1600" dirty="0" err="1">
                <a:latin typeface="Consolas" panose="020B0609020204030204" pitchFamily="49" charset="0"/>
              </a:rPr>
              <a:t>BounceMulti</a:t>
            </a:r>
            <a:r>
              <a:rPr lang="en-US" sz="1600" dirty="0">
                <a:latin typeface="Consolas" panose="020B0609020204030204" pitchFamily="49" charset="0"/>
              </a:rPr>
              <a:t>(ball,3*n/8,4*n/8,n);});</a:t>
            </a:r>
          </a:p>
          <a:p>
            <a:pPr marL="0" indent="0">
              <a:buNone/>
            </a:pPr>
            <a:r>
              <a:rPr lang="en-US" sz="1600" dirty="0">
                <a:latin typeface="Consolas" panose="020B0609020204030204" pitchFamily="49" charset="0"/>
              </a:rPr>
              <a:t>	worker[4].Run([&amp;]{</a:t>
            </a:r>
            <a:r>
              <a:rPr lang="en-US" sz="1600" dirty="0" err="1">
                <a:latin typeface="Consolas" panose="020B0609020204030204" pitchFamily="49" charset="0"/>
              </a:rPr>
              <a:t>BounceMulti</a:t>
            </a:r>
            <a:r>
              <a:rPr lang="en-US" sz="1600" dirty="0">
                <a:latin typeface="Consolas" panose="020B0609020204030204" pitchFamily="49" charset="0"/>
              </a:rPr>
              <a:t>(ball,4*n/8,5*n/8,n);});</a:t>
            </a:r>
          </a:p>
          <a:p>
            <a:pPr marL="0" indent="0">
              <a:buNone/>
            </a:pPr>
            <a:r>
              <a:rPr lang="en-US" sz="1600" dirty="0">
                <a:latin typeface="Consolas" panose="020B0609020204030204" pitchFamily="49" charset="0"/>
              </a:rPr>
              <a:t>	worker[5].Run([&amp;]{</a:t>
            </a:r>
            <a:r>
              <a:rPr lang="en-US" sz="1600" dirty="0" err="1">
                <a:latin typeface="Consolas" panose="020B0609020204030204" pitchFamily="49" charset="0"/>
              </a:rPr>
              <a:t>BounceMulti</a:t>
            </a:r>
            <a:r>
              <a:rPr lang="en-US" sz="1600" dirty="0">
                <a:latin typeface="Consolas" panose="020B0609020204030204" pitchFamily="49" charset="0"/>
              </a:rPr>
              <a:t>(ball,5*n/8,6*n/8,n);});</a:t>
            </a:r>
          </a:p>
          <a:p>
            <a:pPr marL="0" indent="0">
              <a:buNone/>
            </a:pPr>
            <a:r>
              <a:rPr lang="en-US" sz="1600" dirty="0">
                <a:latin typeface="Consolas" panose="020B0609020204030204" pitchFamily="49" charset="0"/>
              </a:rPr>
              <a:t>	worker[6].Run([&amp;]{</a:t>
            </a:r>
            <a:r>
              <a:rPr lang="en-US" sz="1600" dirty="0" err="1">
                <a:latin typeface="Consolas" panose="020B0609020204030204" pitchFamily="49" charset="0"/>
              </a:rPr>
              <a:t>BounceMulti</a:t>
            </a:r>
            <a:r>
              <a:rPr lang="en-US" sz="1600" dirty="0">
                <a:latin typeface="Consolas" panose="020B0609020204030204" pitchFamily="49" charset="0"/>
              </a:rPr>
              <a:t>(ball,6*n/8,7*n/8,n);});</a:t>
            </a:r>
          </a:p>
          <a:p>
            <a:pPr marL="0" indent="0">
              <a:buNone/>
            </a:pPr>
            <a:r>
              <a:rPr lang="en-US" sz="1600" dirty="0">
                <a:latin typeface="Consolas" panose="020B0609020204030204" pitchFamily="49" charset="0"/>
              </a:rPr>
              <a:t>	worker[7].Run([&amp;]{</a:t>
            </a:r>
            <a:r>
              <a:rPr lang="en-US" sz="1600" dirty="0" err="1">
                <a:latin typeface="Consolas" panose="020B0609020204030204" pitchFamily="49" charset="0"/>
              </a:rPr>
              <a:t>BounceMulti</a:t>
            </a:r>
            <a:r>
              <a:rPr lang="en-US" sz="1600" dirty="0">
                <a:latin typeface="Consolas" panose="020B0609020204030204" pitchFamily="49" charset="0"/>
              </a:rPr>
              <a:t>(ball,7*n/8,8*n/8,n);});</a:t>
            </a:r>
          </a:p>
          <a:p>
            <a:r>
              <a:rPr lang="en-US" dirty="0"/>
              <a:t>To wait for the task to be done,</a:t>
            </a:r>
          </a:p>
          <a:p>
            <a:pPr marL="800100" lvl="2" indent="0">
              <a:buNone/>
            </a:pPr>
            <a:r>
              <a:rPr lang="en-US" sz="1600" dirty="0">
                <a:latin typeface="Consolas" panose="020B0609020204030204" pitchFamily="49" charset="0"/>
              </a:rPr>
              <a:t>for(auto &amp;w : worker)</a:t>
            </a:r>
          </a:p>
          <a:p>
            <a:pPr marL="800100" lvl="2" indent="0">
              <a:buNone/>
            </a:pPr>
            <a:r>
              <a:rPr lang="en-US" sz="1600" dirty="0">
                <a:latin typeface="Consolas" panose="020B0609020204030204" pitchFamily="49" charset="0"/>
              </a:rPr>
              <a:t>{</a:t>
            </a:r>
          </a:p>
          <a:p>
            <a:pPr marL="800100" lvl="2" indent="0">
              <a:buNone/>
            </a:pPr>
            <a:r>
              <a:rPr lang="en-US" sz="1600" dirty="0">
                <a:latin typeface="Consolas" panose="020B0609020204030204" pitchFamily="49" charset="0"/>
              </a:rPr>
              <a:t>    </a:t>
            </a:r>
            <a:r>
              <a:rPr lang="en-US" sz="1600" dirty="0" err="1">
                <a:latin typeface="Consolas" panose="020B0609020204030204" pitchFamily="49" charset="0"/>
              </a:rPr>
              <a:t>w.Wait</a:t>
            </a:r>
            <a:r>
              <a:rPr lang="en-US" sz="1600" dirty="0">
                <a:latin typeface="Consolas" panose="020B0609020204030204" pitchFamily="49" charset="0"/>
              </a:rPr>
              <a:t>();</a:t>
            </a:r>
          </a:p>
          <a:p>
            <a:pPr marL="800100" lvl="2" indent="0">
              <a:buNone/>
            </a:pPr>
            <a:r>
              <a:rPr lang="en-US" sz="1600" dirty="0">
                <a:latin typeface="Consolas" panose="020B06090202040302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421501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038EC-32B0-4304-BC3B-6E90B7C0DAD3}"/>
              </a:ext>
            </a:extLst>
          </p:cNvPr>
          <p:cNvSpPr>
            <a:spLocks noGrp="1"/>
          </p:cNvSpPr>
          <p:nvPr>
            <p:ph type="title"/>
          </p:nvPr>
        </p:nvSpPr>
        <p:spPr/>
        <p:txBody>
          <a:bodyPr/>
          <a:lstStyle/>
          <a:p>
            <a:r>
              <a:rPr lang="en-US" dirty="0"/>
              <a:t>Lambda Expression</a:t>
            </a:r>
          </a:p>
        </p:txBody>
      </p:sp>
      <p:sp>
        <p:nvSpPr>
          <p:cNvPr id="3" name="Content Placeholder 2">
            <a:extLst>
              <a:ext uri="{FF2B5EF4-FFF2-40B4-BE49-F238E27FC236}">
                <a16:creationId xmlns:a16="http://schemas.microsoft.com/office/drawing/2014/main" id="{76F755C5-5E5B-4C2D-83AC-DA7B7EC43270}"/>
              </a:ext>
            </a:extLst>
          </p:cNvPr>
          <p:cNvSpPr>
            <a:spLocks noGrp="1"/>
          </p:cNvSpPr>
          <p:nvPr>
            <p:ph idx="1"/>
          </p:nvPr>
        </p:nvSpPr>
        <p:spPr/>
        <p:txBody>
          <a:bodyPr/>
          <a:lstStyle/>
          <a:p>
            <a:r>
              <a:rPr lang="en-US" dirty="0"/>
              <a:t>Want to use a function as an object.</a:t>
            </a:r>
          </a:p>
          <a:p>
            <a:r>
              <a:rPr lang="en-US" dirty="0"/>
              <a:t>Purpose: Runtime binding.</a:t>
            </a:r>
          </a:p>
          <a:p>
            <a:r>
              <a:rPr lang="en-US" dirty="0"/>
              <a:t>Function Pointer in C.</a:t>
            </a:r>
          </a:p>
          <a:p>
            <a:r>
              <a:rPr lang="en-US" dirty="0"/>
              <a:t>In C++ there are several different ways:</a:t>
            </a:r>
          </a:p>
          <a:p>
            <a:pPr lvl="1"/>
            <a:r>
              <a:rPr lang="en-US" dirty="0"/>
              <a:t>Function pointer is still available.</a:t>
            </a:r>
          </a:p>
          <a:p>
            <a:pPr lvl="1"/>
            <a:r>
              <a:rPr lang="en-US" dirty="0"/>
              <a:t>Virtual function.</a:t>
            </a:r>
          </a:p>
          <a:p>
            <a:pPr lvl="1"/>
            <a:r>
              <a:rPr lang="en-US" dirty="0"/>
              <a:t>std::function and std::bind.</a:t>
            </a:r>
          </a:p>
          <a:p>
            <a:pPr lvl="1"/>
            <a:r>
              <a:rPr lang="en-US" sz="2400" b="1" dirty="0"/>
              <a:t>Lambda Expression !! New !!</a:t>
            </a:r>
          </a:p>
        </p:txBody>
      </p:sp>
    </p:spTree>
    <p:extLst>
      <p:ext uri="{BB962C8B-B14F-4D97-AF65-F5344CB8AC3E}">
        <p14:creationId xmlns:p14="http://schemas.microsoft.com/office/powerpoint/2010/main" val="34715889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26C1-C998-4403-A969-AA9888DBE071}"/>
              </a:ext>
            </a:extLst>
          </p:cNvPr>
          <p:cNvSpPr>
            <a:spLocks noGrp="1"/>
          </p:cNvSpPr>
          <p:nvPr>
            <p:ph type="title"/>
          </p:nvPr>
        </p:nvSpPr>
        <p:spPr/>
        <p:txBody>
          <a:bodyPr/>
          <a:lstStyle/>
          <a:p>
            <a:r>
              <a:rPr lang="en-US" dirty="0" err="1"/>
              <a:t>WorkerThread</a:t>
            </a:r>
            <a:r>
              <a:rPr lang="en-US" dirty="0"/>
              <a:t> Class</a:t>
            </a:r>
          </a:p>
        </p:txBody>
      </p:sp>
      <p:sp>
        <p:nvSpPr>
          <p:cNvPr id="3" name="Content Placeholder 2">
            <a:extLst>
              <a:ext uri="{FF2B5EF4-FFF2-40B4-BE49-F238E27FC236}">
                <a16:creationId xmlns:a16="http://schemas.microsoft.com/office/drawing/2014/main" id="{D9C05AAF-AEF6-4C4E-9B85-DAC73270AF6D}"/>
              </a:ext>
            </a:extLst>
          </p:cNvPr>
          <p:cNvSpPr>
            <a:spLocks noGrp="1"/>
          </p:cNvSpPr>
          <p:nvPr>
            <p:ph idx="1"/>
          </p:nvPr>
        </p:nvSpPr>
        <p:spPr/>
        <p:txBody>
          <a:bodyPr/>
          <a:lstStyle/>
          <a:p>
            <a:r>
              <a:rPr lang="en-US" dirty="0"/>
              <a:t>The constructor is called in the main thread.</a:t>
            </a:r>
          </a:p>
          <a:p>
            <a:r>
              <a:rPr lang="en-US" dirty="0"/>
              <a:t>The constructor starts a new thread.</a:t>
            </a:r>
          </a:p>
          <a:p>
            <a:r>
              <a:rPr lang="en-US" dirty="0"/>
              <a:t>The sub-thread waits for condition variable with condition </a:t>
            </a:r>
            <a:r>
              <a:rPr lang="en-US" dirty="0" err="1"/>
              <a:t>taskType</a:t>
            </a:r>
            <a:r>
              <a:rPr lang="en-US" dirty="0"/>
              <a:t>!=TASK_NONE</a:t>
            </a:r>
          </a:p>
          <a:p>
            <a:r>
              <a:rPr lang="en-US" dirty="0"/>
              <a:t>Main thread sets a task, release </a:t>
            </a:r>
            <a:r>
              <a:rPr lang="en-US" dirty="0" err="1"/>
              <a:t>mtx</a:t>
            </a:r>
            <a:r>
              <a:rPr lang="en-US" dirty="0"/>
              <a:t>, and notify the worker thread.</a:t>
            </a:r>
          </a:p>
          <a:p>
            <a:r>
              <a:rPr lang="en-US" dirty="0"/>
              <a:t>When the task is done and comes back to </a:t>
            </a:r>
            <a:r>
              <a:rPr lang="en-US" dirty="0" err="1"/>
              <a:t>cond.wait</a:t>
            </a:r>
            <a:r>
              <a:rPr lang="en-US" dirty="0"/>
              <a:t>, sub-thread releases the mutex, and notify the main thread.</a:t>
            </a:r>
          </a:p>
          <a:p>
            <a:r>
              <a:rPr lang="en-US" dirty="0"/>
              <a:t>In the destructor, notify sub-thread with </a:t>
            </a:r>
            <a:r>
              <a:rPr lang="en-US" dirty="0" err="1"/>
              <a:t>taskType</a:t>
            </a:r>
            <a:r>
              <a:rPr lang="en-US" dirty="0"/>
              <a:t>=TASK_QUIT, and the sub-thread will exit the function, therefore the thread can join.</a:t>
            </a:r>
          </a:p>
          <a:p>
            <a:endParaRPr lang="en-US" dirty="0"/>
          </a:p>
        </p:txBody>
      </p:sp>
    </p:spTree>
    <p:extLst>
      <p:ext uri="{BB962C8B-B14F-4D97-AF65-F5344CB8AC3E}">
        <p14:creationId xmlns:p14="http://schemas.microsoft.com/office/powerpoint/2010/main" val="42791252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106F4-6FAE-489F-AD30-3191AB92F750}"/>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CA288820-6940-4F66-9944-BB6A96505FF9}"/>
              </a:ext>
            </a:extLst>
          </p:cNvPr>
          <p:cNvSpPr>
            <a:spLocks noGrp="1"/>
          </p:cNvSpPr>
          <p:nvPr>
            <p:ph idx="1"/>
          </p:nvPr>
        </p:nvSpPr>
        <p:spPr/>
        <p:txBody>
          <a:bodyPr/>
          <a:lstStyle/>
          <a:p>
            <a:r>
              <a:rPr lang="en-US" dirty="0"/>
              <a:t>When sub-thread is done with the task, and comes back to </a:t>
            </a:r>
            <a:r>
              <a:rPr lang="en-US" dirty="0" err="1"/>
              <a:t>cond.wait</a:t>
            </a:r>
            <a:r>
              <a:rPr lang="en-US" dirty="0"/>
              <a:t>(), the sub-thread will release (unlock) the mutex.</a:t>
            </a:r>
          </a:p>
          <a:p>
            <a:endParaRPr lang="en-US" dirty="0"/>
          </a:p>
          <a:p>
            <a:r>
              <a:rPr lang="en-US" dirty="0"/>
              <a:t>Then, why sub-thread needs to notify the main thread?</a:t>
            </a:r>
          </a:p>
          <a:p>
            <a:r>
              <a:rPr lang="en-US" dirty="0"/>
              <a:t>Why main thread cannot simply do </a:t>
            </a:r>
            <a:r>
              <a:rPr lang="en-US" dirty="0" err="1"/>
              <a:t>mtx.lock</a:t>
            </a:r>
            <a:r>
              <a:rPr lang="en-US" dirty="0"/>
              <a:t>() to see if the sub-thread task is done?</a:t>
            </a:r>
          </a:p>
          <a:p>
            <a:endParaRPr lang="en-US" dirty="0"/>
          </a:p>
          <a:p>
            <a:pPr marL="0" indent="0">
              <a:buNone/>
            </a:pPr>
            <a:r>
              <a:rPr lang="en-US" dirty="0"/>
              <a:t>Hint: What if the main thread runs very fast?</a:t>
            </a:r>
          </a:p>
        </p:txBody>
      </p:sp>
    </p:spTree>
    <p:extLst>
      <p:ext uri="{BB962C8B-B14F-4D97-AF65-F5344CB8AC3E}">
        <p14:creationId xmlns:p14="http://schemas.microsoft.com/office/powerpoint/2010/main" val="91376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4FA0D-FE34-4B6F-B245-1BCE178AEF39}"/>
              </a:ext>
            </a:extLst>
          </p:cNvPr>
          <p:cNvSpPr>
            <a:spLocks noGrp="1"/>
          </p:cNvSpPr>
          <p:nvPr>
            <p:ph type="title"/>
          </p:nvPr>
        </p:nvSpPr>
        <p:spPr/>
        <p:txBody>
          <a:bodyPr/>
          <a:lstStyle/>
          <a:p>
            <a:r>
              <a:rPr lang="en-US" dirty="0"/>
              <a:t>Lambda Expression</a:t>
            </a:r>
          </a:p>
        </p:txBody>
      </p:sp>
      <p:sp>
        <p:nvSpPr>
          <p:cNvPr id="3" name="Content Placeholder 2">
            <a:extLst>
              <a:ext uri="{FF2B5EF4-FFF2-40B4-BE49-F238E27FC236}">
                <a16:creationId xmlns:a16="http://schemas.microsoft.com/office/drawing/2014/main" id="{90949E18-5D37-4DDC-8806-FDCF82AF0776}"/>
              </a:ext>
            </a:extLst>
          </p:cNvPr>
          <p:cNvSpPr>
            <a:spLocks noGrp="1"/>
          </p:cNvSpPr>
          <p:nvPr>
            <p:ph idx="1"/>
          </p:nvPr>
        </p:nvSpPr>
        <p:spPr/>
        <p:txBody>
          <a:bodyPr/>
          <a:lstStyle/>
          <a:p>
            <a:r>
              <a:rPr lang="en-US" dirty="0"/>
              <a:t>Lambda Expression replaces std::bind.</a:t>
            </a:r>
          </a:p>
          <a:p>
            <a:r>
              <a:rPr lang="en-US" dirty="0"/>
              <a:t>std::bind was a 'hack' when lambda expression was not part of C++ standard.</a:t>
            </a:r>
          </a:p>
          <a:p>
            <a:r>
              <a:rPr lang="en-US" dirty="0"/>
              <a:t>std::bind is still </a:t>
            </a:r>
            <a:r>
              <a:rPr lang="en-US" altLang="ja-JP" dirty="0"/>
              <a:t>available,</a:t>
            </a:r>
            <a:r>
              <a:rPr lang="en-US" dirty="0"/>
              <a:t> and it did a job, lambda expression has an advantage of </a:t>
            </a:r>
            <a:r>
              <a:rPr lang="en-US" b="1" i="1" u="sng" dirty="0"/>
              <a:t>capture</a:t>
            </a:r>
            <a:r>
              <a:rPr lang="en-US" dirty="0"/>
              <a:t>.</a:t>
            </a:r>
          </a:p>
        </p:txBody>
      </p:sp>
    </p:spTree>
    <p:extLst>
      <p:ext uri="{BB962C8B-B14F-4D97-AF65-F5344CB8AC3E}">
        <p14:creationId xmlns:p14="http://schemas.microsoft.com/office/powerpoint/2010/main" val="63824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E9A-B67E-45AF-9EEC-000FE1B95010}"/>
              </a:ext>
            </a:extLst>
          </p:cNvPr>
          <p:cNvSpPr>
            <a:spLocks noGrp="1"/>
          </p:cNvSpPr>
          <p:nvPr>
            <p:ph type="title"/>
          </p:nvPr>
        </p:nvSpPr>
        <p:spPr/>
        <p:txBody>
          <a:bodyPr/>
          <a:lstStyle/>
          <a:p>
            <a:r>
              <a:rPr lang="en-US" dirty="0"/>
              <a:t>Lambda Expression: Motivating Example</a:t>
            </a:r>
          </a:p>
        </p:txBody>
      </p:sp>
      <p:sp>
        <p:nvSpPr>
          <p:cNvPr id="4" name="Content Placeholder 3">
            <a:extLst>
              <a:ext uri="{FF2B5EF4-FFF2-40B4-BE49-F238E27FC236}">
                <a16:creationId xmlns:a16="http://schemas.microsoft.com/office/drawing/2014/main" id="{813371F7-51E9-4778-911D-354EB2E51A7A}"/>
              </a:ext>
            </a:extLst>
          </p:cNvPr>
          <p:cNvSpPr>
            <a:spLocks noGrp="1"/>
          </p:cNvSpPr>
          <p:nvPr>
            <p:ph sz="half" idx="1"/>
          </p:nvPr>
        </p:nvSpPr>
        <p:spPr/>
        <p:txBody>
          <a:bodyPr/>
          <a:lstStyle/>
          <a:p>
            <a:pPr marL="0" indent="0">
              <a:buNone/>
            </a:pPr>
            <a:r>
              <a:rPr lang="en-US" sz="1800" dirty="0"/>
              <a:t>Print a random message with switch-case.</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stdio.h</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stdlib.h</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time.h</a:t>
            </a:r>
            <a:r>
              <a:rPr lang="en-US" sz="1000" dirty="0">
                <a:latin typeface="Consolas" panose="020B0609020204030204" pitchFamily="49" charset="0"/>
              </a:rPr>
              <a:t>&gt;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void F0(void)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0\n");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F1(void)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1\n");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F2(void)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2\n");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F3(void)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3\n");</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
        <p:nvSpPr>
          <p:cNvPr id="5" name="Content Placeholder 4">
            <a:extLst>
              <a:ext uri="{FF2B5EF4-FFF2-40B4-BE49-F238E27FC236}">
                <a16:creationId xmlns:a16="http://schemas.microsoft.com/office/drawing/2014/main" id="{792AA373-DBAA-4234-A69E-085C4DD54560}"/>
              </a:ext>
            </a:extLst>
          </p:cNvPr>
          <p:cNvSpPr>
            <a:spLocks noGrp="1"/>
          </p:cNvSpPr>
          <p:nvPr>
            <p:ph sz="half" idx="2"/>
          </p:nvPr>
        </p:nvSpPr>
        <p:spPr>
          <a:xfrm>
            <a:off x="4648200" y="1828800"/>
            <a:ext cx="4038600" cy="4297363"/>
          </a:xfrm>
        </p:spPr>
        <p:txBody>
          <a:bodyPr/>
          <a:lstStyle/>
          <a:p>
            <a:pPr marL="0" indent="0">
              <a:buNone/>
            </a:pPr>
            <a:r>
              <a:rPr lang="en-US" sz="1000" dirty="0">
                <a:latin typeface="Consolas" panose="020B0609020204030204" pitchFamily="49" charset="0"/>
              </a:rPr>
              <a:t>int main(void)</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srand</a:t>
            </a:r>
            <a:r>
              <a:rPr lang="en-US" sz="1000" dirty="0">
                <a:latin typeface="Consolas" panose="020B0609020204030204" pitchFamily="49" charset="0"/>
              </a:rPr>
              <a:t>(time(NULL));</a:t>
            </a:r>
          </a:p>
          <a:p>
            <a:pPr marL="0" indent="0">
              <a:buNone/>
            </a:pPr>
            <a:r>
              <a:rPr lang="en-US" sz="1000" dirty="0">
                <a:latin typeface="Consolas" panose="020B0609020204030204" pitchFamily="49" charset="0"/>
              </a:rPr>
              <a:t>    switch(rand()%4)</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case 0:</a:t>
            </a:r>
          </a:p>
          <a:p>
            <a:pPr marL="0" indent="0">
              <a:buNone/>
            </a:pPr>
            <a:r>
              <a:rPr lang="en-US" sz="1000" dirty="0">
                <a:latin typeface="Consolas" panose="020B0609020204030204" pitchFamily="49" charset="0"/>
              </a:rPr>
              <a:t>        F0();</a:t>
            </a:r>
          </a:p>
          <a:p>
            <a:pPr marL="0" indent="0">
              <a:buNone/>
            </a:pPr>
            <a:r>
              <a:rPr lang="en-US" sz="1000" dirty="0">
                <a:latin typeface="Consolas" panose="020B0609020204030204" pitchFamily="49" charset="0"/>
              </a:rPr>
              <a:t>        break;</a:t>
            </a:r>
          </a:p>
          <a:p>
            <a:pPr marL="0" indent="0">
              <a:buNone/>
            </a:pPr>
            <a:r>
              <a:rPr lang="en-US" sz="1000" dirty="0">
                <a:latin typeface="Consolas" panose="020B0609020204030204" pitchFamily="49" charset="0"/>
              </a:rPr>
              <a:t>    case 1:</a:t>
            </a:r>
          </a:p>
          <a:p>
            <a:pPr marL="0" indent="0">
              <a:buNone/>
            </a:pPr>
            <a:r>
              <a:rPr lang="en-US" sz="1000" dirty="0">
                <a:latin typeface="Consolas" panose="020B0609020204030204" pitchFamily="49" charset="0"/>
              </a:rPr>
              <a:t>        F1();</a:t>
            </a:r>
          </a:p>
          <a:p>
            <a:pPr marL="0" indent="0">
              <a:buNone/>
            </a:pPr>
            <a:r>
              <a:rPr lang="en-US" sz="1000" dirty="0">
                <a:latin typeface="Consolas" panose="020B0609020204030204" pitchFamily="49" charset="0"/>
              </a:rPr>
              <a:t>        break;</a:t>
            </a:r>
          </a:p>
          <a:p>
            <a:pPr marL="0" indent="0">
              <a:buNone/>
            </a:pPr>
            <a:r>
              <a:rPr lang="en-US" sz="1000" dirty="0">
                <a:latin typeface="Consolas" panose="020B0609020204030204" pitchFamily="49" charset="0"/>
              </a:rPr>
              <a:t>    case 2:</a:t>
            </a:r>
          </a:p>
          <a:p>
            <a:pPr marL="0" indent="0">
              <a:buNone/>
            </a:pPr>
            <a:r>
              <a:rPr lang="en-US" sz="1000" dirty="0">
                <a:latin typeface="Consolas" panose="020B0609020204030204" pitchFamily="49" charset="0"/>
              </a:rPr>
              <a:t>        F2();</a:t>
            </a:r>
          </a:p>
          <a:p>
            <a:pPr marL="0" indent="0">
              <a:buNone/>
            </a:pPr>
            <a:r>
              <a:rPr lang="en-US" sz="1000" dirty="0">
                <a:latin typeface="Consolas" panose="020B0609020204030204" pitchFamily="49" charset="0"/>
              </a:rPr>
              <a:t>        break;</a:t>
            </a:r>
          </a:p>
          <a:p>
            <a:pPr marL="0" indent="0">
              <a:buNone/>
            </a:pPr>
            <a:r>
              <a:rPr lang="en-US" sz="1000" dirty="0">
                <a:latin typeface="Consolas" panose="020B0609020204030204" pitchFamily="49" charset="0"/>
              </a:rPr>
              <a:t>    case 3:</a:t>
            </a:r>
          </a:p>
          <a:p>
            <a:pPr marL="0" indent="0">
              <a:buNone/>
            </a:pPr>
            <a:r>
              <a:rPr lang="en-US" sz="1000" dirty="0">
                <a:latin typeface="Consolas" panose="020B0609020204030204" pitchFamily="49" charset="0"/>
              </a:rPr>
              <a:t>        F3();</a:t>
            </a:r>
          </a:p>
          <a:p>
            <a:pPr marL="0" indent="0">
              <a:buNone/>
            </a:pPr>
            <a:r>
              <a:rPr lang="en-US" sz="1000" dirty="0">
                <a:latin typeface="Consolas" panose="020B0609020204030204" pitchFamily="49" charset="0"/>
              </a:rPr>
              <a:t>        break;</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return 0;</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824600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E9A-B67E-45AF-9EEC-000FE1B95010}"/>
              </a:ext>
            </a:extLst>
          </p:cNvPr>
          <p:cNvSpPr>
            <a:spLocks noGrp="1"/>
          </p:cNvSpPr>
          <p:nvPr>
            <p:ph type="title"/>
          </p:nvPr>
        </p:nvSpPr>
        <p:spPr/>
        <p:txBody>
          <a:bodyPr/>
          <a:lstStyle/>
          <a:p>
            <a:r>
              <a:rPr lang="en-US" dirty="0"/>
              <a:t>Lambda Expression: Motivating Example</a:t>
            </a:r>
          </a:p>
        </p:txBody>
      </p:sp>
      <p:sp>
        <p:nvSpPr>
          <p:cNvPr id="4" name="Content Placeholder 3">
            <a:extLst>
              <a:ext uri="{FF2B5EF4-FFF2-40B4-BE49-F238E27FC236}">
                <a16:creationId xmlns:a16="http://schemas.microsoft.com/office/drawing/2014/main" id="{813371F7-51E9-4778-911D-354EB2E51A7A}"/>
              </a:ext>
            </a:extLst>
          </p:cNvPr>
          <p:cNvSpPr>
            <a:spLocks noGrp="1"/>
          </p:cNvSpPr>
          <p:nvPr>
            <p:ph sz="half" idx="1"/>
          </p:nvPr>
        </p:nvSpPr>
        <p:spPr/>
        <p:txBody>
          <a:bodyPr/>
          <a:lstStyle/>
          <a:p>
            <a:pPr marL="0" indent="0">
              <a:buNone/>
            </a:pPr>
            <a:r>
              <a:rPr lang="en-US" sz="2000" dirty="0"/>
              <a:t>Can be re-written with function pointers.  It is theoretically faster than switch and case.</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stdio.h</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stdlib.h</a:t>
            </a:r>
            <a:r>
              <a:rPr lang="en-US" sz="1000" dirty="0">
                <a:latin typeface="Consolas" panose="020B0609020204030204" pitchFamily="49" charset="0"/>
              </a:rPr>
              <a:t>&gt;</a:t>
            </a:r>
          </a:p>
          <a:p>
            <a:pPr marL="0" indent="0">
              <a:buNone/>
            </a:pPr>
            <a:r>
              <a:rPr lang="en-US" sz="1000" dirty="0">
                <a:latin typeface="Consolas" panose="020B0609020204030204" pitchFamily="49" charset="0"/>
              </a:rPr>
              <a:t>#include &lt;</a:t>
            </a:r>
            <a:r>
              <a:rPr lang="en-US" sz="1000" dirty="0" err="1">
                <a:latin typeface="Consolas" panose="020B0609020204030204" pitchFamily="49" charset="0"/>
              </a:rPr>
              <a:t>time.h</a:t>
            </a:r>
            <a:r>
              <a:rPr lang="en-US" sz="1000" dirty="0">
                <a:latin typeface="Consolas" panose="020B0609020204030204" pitchFamily="49" charset="0"/>
              </a:rPr>
              <a:t>&gt;</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void F0(void)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0\n");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F1(void)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1\n");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F2(void)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2\n");</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void F3(void)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printf</a:t>
            </a:r>
            <a:r>
              <a:rPr lang="en-US" sz="1000" dirty="0">
                <a:latin typeface="Consolas" panose="020B0609020204030204" pitchFamily="49" charset="0"/>
              </a:rPr>
              <a:t>("Function 3\n");</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
        <p:nvSpPr>
          <p:cNvPr id="5" name="Content Placeholder 4">
            <a:extLst>
              <a:ext uri="{FF2B5EF4-FFF2-40B4-BE49-F238E27FC236}">
                <a16:creationId xmlns:a16="http://schemas.microsoft.com/office/drawing/2014/main" id="{792AA373-DBAA-4234-A69E-085C4DD54560}"/>
              </a:ext>
            </a:extLst>
          </p:cNvPr>
          <p:cNvSpPr>
            <a:spLocks noGrp="1"/>
          </p:cNvSpPr>
          <p:nvPr>
            <p:ph sz="half" idx="2"/>
          </p:nvPr>
        </p:nvSpPr>
        <p:spPr>
          <a:xfrm>
            <a:off x="4648200" y="2362200"/>
            <a:ext cx="4038600" cy="3763963"/>
          </a:xfrm>
        </p:spPr>
        <p:txBody>
          <a:bodyPr/>
          <a:lstStyle/>
          <a:p>
            <a:pPr marL="0" indent="0">
              <a:buNone/>
            </a:pPr>
            <a:r>
              <a:rPr lang="en-US" sz="1000" dirty="0">
                <a:latin typeface="Consolas" panose="020B0609020204030204" pitchFamily="49" charset="0"/>
              </a:rPr>
              <a:t>int main(void)</a:t>
            </a:r>
          </a:p>
          <a:p>
            <a:pPr marL="0" indent="0">
              <a:buNone/>
            </a:pPr>
            <a:r>
              <a:rPr lang="en-US" sz="1000" dirty="0">
                <a:latin typeface="Consolas" panose="020B0609020204030204" pitchFamily="49" charset="0"/>
              </a:rPr>
              <a:t>{</a:t>
            </a:r>
          </a:p>
          <a:p>
            <a:pPr marL="0" indent="0">
              <a:buNone/>
            </a:pPr>
            <a:r>
              <a:rPr lang="en-US" sz="1000" dirty="0">
                <a:latin typeface="Consolas" panose="020B0609020204030204" pitchFamily="49" charset="0"/>
              </a:rPr>
              <a:t>    void (*</a:t>
            </a:r>
            <a:r>
              <a:rPr lang="en-US" sz="1000" dirty="0" err="1">
                <a:latin typeface="Consolas" panose="020B0609020204030204" pitchFamily="49" charset="0"/>
              </a:rPr>
              <a:t>func</a:t>
            </a:r>
            <a:r>
              <a:rPr lang="en-US" sz="1000" dirty="0">
                <a:latin typeface="Consolas" panose="020B0609020204030204" pitchFamily="49" charset="0"/>
              </a:rPr>
              <a:t>[4])(void)=</a:t>
            </a:r>
          </a:p>
          <a:p>
            <a:pPr marL="0" indent="0">
              <a:buNone/>
            </a:pPr>
            <a:r>
              <a:rPr lang="en-US" sz="1000" dirty="0">
                <a:latin typeface="Consolas" panose="020B0609020204030204" pitchFamily="49" charset="0"/>
              </a:rPr>
              <a:t>    {</a:t>
            </a:r>
          </a:p>
          <a:p>
            <a:pPr marL="0" indent="0">
              <a:buNone/>
            </a:pPr>
            <a:r>
              <a:rPr lang="en-US" sz="1000" dirty="0">
                <a:latin typeface="Consolas" panose="020B0609020204030204" pitchFamily="49" charset="0"/>
              </a:rPr>
              <a:t>        F0,</a:t>
            </a:r>
          </a:p>
          <a:p>
            <a:pPr marL="0" indent="0">
              <a:buNone/>
            </a:pPr>
            <a:r>
              <a:rPr lang="en-US" sz="1000" dirty="0">
                <a:latin typeface="Consolas" panose="020B0609020204030204" pitchFamily="49" charset="0"/>
              </a:rPr>
              <a:t>        F1,</a:t>
            </a:r>
          </a:p>
          <a:p>
            <a:pPr marL="0" indent="0">
              <a:buNone/>
            </a:pPr>
            <a:r>
              <a:rPr lang="en-US" sz="1000" dirty="0">
                <a:latin typeface="Consolas" panose="020B0609020204030204" pitchFamily="49" charset="0"/>
              </a:rPr>
              <a:t>        F2,</a:t>
            </a:r>
          </a:p>
          <a:p>
            <a:pPr marL="0" indent="0">
              <a:buNone/>
            </a:pPr>
            <a:r>
              <a:rPr lang="en-US" sz="1000" dirty="0">
                <a:latin typeface="Consolas" panose="020B0609020204030204" pitchFamily="49" charset="0"/>
              </a:rPr>
              <a:t>        F3</a:t>
            </a:r>
          </a:p>
          <a:p>
            <a:pPr marL="0" indent="0">
              <a:buNone/>
            </a:pPr>
            <a:r>
              <a:rPr lang="en-US" sz="1000" dirty="0">
                <a:latin typeface="Consolas" panose="020B0609020204030204" pitchFamily="49" charset="0"/>
              </a:rPr>
              <a:t>    };</a:t>
            </a:r>
          </a:p>
          <a:p>
            <a:pPr marL="0" indent="0">
              <a:buNone/>
            </a:pPr>
            <a:endParaRPr lang="en-US" sz="1000" dirty="0">
              <a:latin typeface="Consolas" panose="020B0609020204030204" pitchFamily="49" charset="0"/>
            </a:endParaRPr>
          </a:p>
          <a:p>
            <a:pPr marL="0" indent="0">
              <a:buNone/>
            </a:pPr>
            <a:r>
              <a:rPr lang="en-US" sz="1000" dirty="0">
                <a:latin typeface="Consolas" panose="020B0609020204030204" pitchFamily="49" charset="0"/>
              </a:rPr>
              <a:t>    </a:t>
            </a:r>
            <a:r>
              <a:rPr lang="en-US" sz="1000" dirty="0" err="1">
                <a:latin typeface="Consolas" panose="020B0609020204030204" pitchFamily="49" charset="0"/>
              </a:rPr>
              <a:t>srand</a:t>
            </a:r>
            <a:r>
              <a:rPr lang="en-US" sz="1000" dirty="0">
                <a:latin typeface="Consolas" panose="020B0609020204030204" pitchFamily="49" charset="0"/>
              </a:rPr>
              <a:t>(time(NULL));</a:t>
            </a:r>
          </a:p>
          <a:p>
            <a:pPr marL="0" indent="0">
              <a:buNone/>
            </a:pPr>
            <a:r>
              <a:rPr lang="en-US" sz="1000" dirty="0">
                <a:latin typeface="Consolas" panose="020B0609020204030204" pitchFamily="49" charset="0"/>
              </a:rPr>
              <a:t>    // </a:t>
            </a:r>
            <a:r>
              <a:rPr lang="en-US" sz="1000" dirty="0" err="1">
                <a:latin typeface="Consolas" panose="020B0609020204030204" pitchFamily="49" charset="0"/>
              </a:rPr>
              <a:t>func</a:t>
            </a:r>
            <a:r>
              <a:rPr lang="en-US" sz="1000" dirty="0">
                <a:latin typeface="Consolas" panose="020B0609020204030204" pitchFamily="49" charset="0"/>
              </a:rPr>
              <a:t>[?] is one of F0,F1,F2,or F3.</a:t>
            </a:r>
          </a:p>
          <a:p>
            <a:pPr marL="0" indent="0">
              <a:buNone/>
            </a:pPr>
            <a:r>
              <a:rPr lang="en-US" sz="1000" dirty="0">
                <a:latin typeface="Consolas" panose="020B0609020204030204" pitchFamily="49" charset="0"/>
              </a:rPr>
              <a:t>    </a:t>
            </a:r>
            <a:r>
              <a:rPr lang="en-US" sz="1000" dirty="0" err="1">
                <a:latin typeface="Consolas" panose="020B0609020204030204" pitchFamily="49" charset="0"/>
              </a:rPr>
              <a:t>func</a:t>
            </a:r>
            <a:r>
              <a:rPr lang="en-US" sz="1000" dirty="0">
                <a:latin typeface="Consolas" panose="020B0609020204030204" pitchFamily="49" charset="0"/>
              </a:rPr>
              <a:t>[rand()%4]();</a:t>
            </a:r>
          </a:p>
          <a:p>
            <a:pPr marL="0" indent="0">
              <a:buNone/>
            </a:pPr>
            <a:r>
              <a:rPr lang="en-US" sz="1000" dirty="0">
                <a:latin typeface="Consolas" panose="020B0609020204030204" pitchFamily="49" charset="0"/>
              </a:rPr>
              <a:t>    return 0;</a:t>
            </a:r>
          </a:p>
          <a:p>
            <a:pPr marL="0" indent="0">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p:txBody>
      </p:sp>
    </p:spTree>
    <p:extLst>
      <p:ext uri="{BB962C8B-B14F-4D97-AF65-F5344CB8AC3E}">
        <p14:creationId xmlns:p14="http://schemas.microsoft.com/office/powerpoint/2010/main" val="1001501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6AE9A-B67E-45AF-9EEC-000FE1B95010}"/>
              </a:ext>
            </a:extLst>
          </p:cNvPr>
          <p:cNvSpPr>
            <a:spLocks noGrp="1"/>
          </p:cNvSpPr>
          <p:nvPr>
            <p:ph type="title"/>
          </p:nvPr>
        </p:nvSpPr>
        <p:spPr/>
        <p:txBody>
          <a:bodyPr/>
          <a:lstStyle/>
          <a:p>
            <a:r>
              <a:rPr lang="en-US" dirty="0"/>
              <a:t>Lambda Expression: Motivating Example</a:t>
            </a:r>
          </a:p>
        </p:txBody>
      </p:sp>
      <p:sp>
        <p:nvSpPr>
          <p:cNvPr id="4" name="Content Placeholder 3">
            <a:extLst>
              <a:ext uri="{FF2B5EF4-FFF2-40B4-BE49-F238E27FC236}">
                <a16:creationId xmlns:a16="http://schemas.microsoft.com/office/drawing/2014/main" id="{813371F7-51E9-4778-911D-354EB2E51A7A}"/>
              </a:ext>
            </a:extLst>
          </p:cNvPr>
          <p:cNvSpPr>
            <a:spLocks noGrp="1"/>
          </p:cNvSpPr>
          <p:nvPr>
            <p:ph idx="1"/>
          </p:nvPr>
        </p:nvSpPr>
        <p:spPr/>
        <p:txBody>
          <a:bodyPr/>
          <a:lstStyle/>
          <a:p>
            <a:pPr marL="0" indent="0">
              <a:buNone/>
            </a:pPr>
            <a:r>
              <a:rPr lang="en-US" sz="2000" dirty="0"/>
              <a:t>Now can be done with lambda expressions.</a:t>
            </a:r>
          </a:p>
          <a:p>
            <a:pPr marL="0" indent="0">
              <a:spcBef>
                <a:spcPts val="0"/>
              </a:spcBef>
              <a:buNone/>
            </a:pPr>
            <a:r>
              <a:rPr lang="en-US" sz="1000" dirty="0">
                <a:latin typeface="Consolas" panose="020B0609020204030204" pitchFamily="49" charset="0"/>
              </a:rPr>
              <a:t>#include &lt;iostream&gt;</a:t>
            </a:r>
          </a:p>
          <a:p>
            <a:pPr marL="0" indent="0">
              <a:spcBef>
                <a:spcPts val="0"/>
              </a:spcBef>
              <a:buNone/>
            </a:pPr>
            <a:r>
              <a:rPr lang="en-US" sz="1000" dirty="0">
                <a:latin typeface="Consolas" panose="020B0609020204030204" pitchFamily="49" charset="0"/>
              </a:rPr>
              <a:t>#include &lt;functional&gt;</a:t>
            </a:r>
          </a:p>
          <a:p>
            <a:pPr marL="0" indent="0">
              <a:spcBef>
                <a:spcPts val="0"/>
              </a:spcBef>
              <a:buNone/>
            </a:pPr>
            <a:r>
              <a:rPr lang="en-US" sz="1000" dirty="0">
                <a:latin typeface="Consolas" panose="020B0609020204030204" pitchFamily="49" charset="0"/>
              </a:rPr>
              <a:t>#include &lt;</a:t>
            </a:r>
            <a:r>
              <a:rPr lang="en-US" sz="1000" dirty="0" err="1">
                <a:latin typeface="Consolas" panose="020B0609020204030204" pitchFamily="49" charset="0"/>
              </a:rPr>
              <a:t>stdlib.h</a:t>
            </a:r>
            <a:r>
              <a:rPr lang="en-US" sz="1000" dirty="0">
                <a:latin typeface="Consolas" panose="020B0609020204030204" pitchFamily="49" charset="0"/>
              </a:rPr>
              <a:t>&gt;</a:t>
            </a:r>
          </a:p>
          <a:p>
            <a:pPr marL="0" indent="0">
              <a:spcBef>
                <a:spcPts val="0"/>
              </a:spcBef>
              <a:buNone/>
            </a:pPr>
            <a:r>
              <a:rPr lang="en-US" sz="1000" dirty="0">
                <a:latin typeface="Consolas" panose="020B0609020204030204" pitchFamily="49" charset="0"/>
              </a:rPr>
              <a:t>#include &lt;</a:t>
            </a:r>
            <a:r>
              <a:rPr lang="en-US" sz="1000" dirty="0" err="1">
                <a:latin typeface="Consolas" panose="020B0609020204030204" pitchFamily="49" charset="0"/>
              </a:rPr>
              <a:t>time.h</a:t>
            </a:r>
            <a:r>
              <a:rPr lang="en-US" sz="1000" dirty="0">
                <a:latin typeface="Consolas" panose="020B0609020204030204" pitchFamily="49" charset="0"/>
              </a:rPr>
              <a:t>&gt;</a:t>
            </a:r>
          </a:p>
          <a:p>
            <a:pPr marL="0" indent="0">
              <a:spcBef>
                <a:spcPts val="0"/>
              </a:spcBef>
              <a:buNone/>
            </a:pPr>
            <a:endParaRPr lang="en-US" sz="1000" dirty="0">
              <a:latin typeface="Consolas" panose="020B0609020204030204" pitchFamily="49" charset="0"/>
            </a:endParaRPr>
          </a:p>
          <a:p>
            <a:pPr marL="0" indent="0">
              <a:spcBef>
                <a:spcPts val="0"/>
              </a:spcBef>
              <a:buNone/>
            </a:pPr>
            <a:r>
              <a:rPr lang="en-US" sz="1000" dirty="0">
                <a:latin typeface="Consolas" panose="020B0609020204030204" pitchFamily="49" charset="0"/>
              </a:rPr>
              <a:t>int main(void)</a:t>
            </a:r>
          </a:p>
          <a:p>
            <a:pPr marL="0" indent="0">
              <a:spcBef>
                <a:spcPts val="0"/>
              </a:spcBef>
              <a:buNone/>
            </a:pP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std::function &lt;void()&gt; f[4]=</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"function 0"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"function 1"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"function 2"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std::</a:t>
            </a:r>
            <a:r>
              <a:rPr lang="en-US" sz="1000" dirty="0" err="1">
                <a:latin typeface="Consolas" panose="020B0609020204030204" pitchFamily="49" charset="0"/>
              </a:rPr>
              <a:t>cout</a:t>
            </a:r>
            <a:r>
              <a:rPr lang="en-US" sz="1000" dirty="0">
                <a:latin typeface="Consolas" panose="020B0609020204030204" pitchFamily="49" charset="0"/>
              </a:rPr>
              <a:t> &lt;&lt; "function 3" &lt;&lt; std::</a:t>
            </a:r>
            <a:r>
              <a:rPr lang="en-US" sz="1000" dirty="0" err="1">
                <a:latin typeface="Consolas" panose="020B0609020204030204" pitchFamily="49" charset="0"/>
              </a:rPr>
              <a:t>endl</a:t>
            </a: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p>
          <a:p>
            <a:pPr marL="0" indent="0">
              <a:spcBef>
                <a:spcPts val="0"/>
              </a:spcBef>
              <a:buNone/>
            </a:pPr>
            <a:r>
              <a:rPr lang="en-US" sz="1000" dirty="0">
                <a:latin typeface="Consolas" panose="020B0609020204030204" pitchFamily="49" charset="0"/>
              </a:rPr>
              <a:t>    </a:t>
            </a:r>
            <a:r>
              <a:rPr lang="en-US" sz="1000" dirty="0" err="1">
                <a:latin typeface="Consolas" panose="020B0609020204030204" pitchFamily="49" charset="0"/>
              </a:rPr>
              <a:t>srand</a:t>
            </a:r>
            <a:r>
              <a:rPr lang="en-US" sz="1000" dirty="0">
                <a:latin typeface="Consolas" panose="020B0609020204030204" pitchFamily="49" charset="0"/>
              </a:rPr>
              <a:t>(time(</a:t>
            </a:r>
            <a:r>
              <a:rPr lang="en-US" sz="1000" dirty="0" err="1">
                <a:latin typeface="Consolas" panose="020B0609020204030204" pitchFamily="49" charset="0"/>
              </a:rPr>
              <a:t>nullptr</a:t>
            </a:r>
            <a:r>
              <a:rPr lang="en-US" sz="1000" dirty="0">
                <a:latin typeface="Consolas" panose="020B0609020204030204" pitchFamily="49" charset="0"/>
              </a:rPr>
              <a:t>));</a:t>
            </a:r>
          </a:p>
          <a:p>
            <a:pPr marL="0" indent="0">
              <a:spcBef>
                <a:spcPts val="0"/>
              </a:spcBef>
              <a:buNone/>
            </a:pPr>
            <a:r>
              <a:rPr lang="en-US" sz="1000" dirty="0">
                <a:latin typeface="Consolas" panose="020B0609020204030204" pitchFamily="49" charset="0"/>
              </a:rPr>
              <a:t>    f[rand()%4]();</a:t>
            </a:r>
          </a:p>
          <a:p>
            <a:pPr marL="0" indent="0">
              <a:spcBef>
                <a:spcPts val="0"/>
              </a:spcBef>
              <a:buNone/>
            </a:pPr>
            <a:r>
              <a:rPr lang="en-US" sz="1000" dirty="0">
                <a:latin typeface="Consolas" panose="020B0609020204030204" pitchFamily="49" charset="0"/>
              </a:rPr>
              <a:t>    return 0;</a:t>
            </a:r>
          </a:p>
          <a:p>
            <a:pPr marL="0" indent="0">
              <a:spcBef>
                <a:spcPts val="0"/>
              </a:spcBef>
              <a:buNone/>
            </a:pPr>
            <a:r>
              <a:rPr lang="en-US" sz="1000" dirty="0">
                <a:latin typeface="Consolas" panose="020B0609020204030204" pitchFamily="49" charset="0"/>
              </a:rPr>
              <a:t>}</a:t>
            </a:r>
          </a:p>
          <a:p>
            <a:pPr marL="0" indent="0">
              <a:buNone/>
            </a:pPr>
            <a:endParaRPr lang="en-US" sz="1000" dirty="0">
              <a:latin typeface="Consolas" panose="020B0609020204030204" pitchFamily="49" charset="0"/>
            </a:endParaRPr>
          </a:p>
          <a:p>
            <a:pPr marL="0" indent="0">
              <a:buNone/>
            </a:pPr>
            <a:endParaRPr lang="en-US" sz="1000" dirty="0">
              <a:latin typeface="Consolas" panose="020B0609020204030204" pitchFamily="49" charset="0"/>
            </a:endParaRPr>
          </a:p>
        </p:txBody>
      </p:sp>
      <p:sp>
        <p:nvSpPr>
          <p:cNvPr id="3" name="Right Brace 2">
            <a:extLst>
              <a:ext uri="{FF2B5EF4-FFF2-40B4-BE49-F238E27FC236}">
                <a16:creationId xmlns:a16="http://schemas.microsoft.com/office/drawing/2014/main" id="{E7514B27-A114-4CC8-86B2-2149718BB0F1}"/>
              </a:ext>
            </a:extLst>
          </p:cNvPr>
          <p:cNvSpPr/>
          <p:nvPr/>
        </p:nvSpPr>
        <p:spPr>
          <a:xfrm>
            <a:off x="4419600" y="2209800"/>
            <a:ext cx="304800" cy="3048000"/>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06238CD1-375C-41EA-98C0-35437B9153CC}"/>
              </a:ext>
            </a:extLst>
          </p:cNvPr>
          <p:cNvSpPr txBox="1"/>
          <p:nvPr/>
        </p:nvSpPr>
        <p:spPr>
          <a:xfrm>
            <a:off x="4729579" y="3233300"/>
            <a:ext cx="4033421" cy="923330"/>
          </a:xfrm>
          <a:prstGeom prst="rect">
            <a:avLst/>
          </a:prstGeom>
          <a:noFill/>
        </p:spPr>
        <p:txBody>
          <a:bodyPr wrap="square" rtlCol="0">
            <a:spAutoFit/>
          </a:bodyPr>
          <a:lstStyle/>
          <a:p>
            <a:r>
              <a:rPr lang="en-US" dirty="0">
                <a:solidFill>
                  <a:srgbClr val="FF0000"/>
                </a:solidFill>
              </a:rPr>
              <a:t>You can define an array of functions.</a:t>
            </a:r>
          </a:p>
          <a:p>
            <a:r>
              <a:rPr lang="en-US" dirty="0">
                <a:solidFill>
                  <a:srgbClr val="FF0000"/>
                </a:solidFill>
              </a:rPr>
              <a:t>f[?] is a function, and you can call by f[?]();</a:t>
            </a:r>
          </a:p>
        </p:txBody>
      </p:sp>
    </p:spTree>
    <p:extLst>
      <p:ext uri="{BB962C8B-B14F-4D97-AF65-F5344CB8AC3E}">
        <p14:creationId xmlns:p14="http://schemas.microsoft.com/office/powerpoint/2010/main" val="1366726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7095D-5691-477A-8654-7557AF865741}"/>
              </a:ext>
            </a:extLst>
          </p:cNvPr>
          <p:cNvSpPr>
            <a:spLocks noGrp="1"/>
          </p:cNvSpPr>
          <p:nvPr>
            <p:ph type="title"/>
          </p:nvPr>
        </p:nvSpPr>
        <p:spPr/>
        <p:txBody>
          <a:bodyPr/>
          <a:lstStyle/>
          <a:p>
            <a:r>
              <a:rPr lang="en-US" dirty="0"/>
              <a:t>Lambda Expression</a:t>
            </a:r>
          </a:p>
        </p:txBody>
      </p:sp>
      <p:sp>
        <p:nvSpPr>
          <p:cNvPr id="3" name="Content Placeholder 2">
            <a:extLst>
              <a:ext uri="{FF2B5EF4-FFF2-40B4-BE49-F238E27FC236}">
                <a16:creationId xmlns:a16="http://schemas.microsoft.com/office/drawing/2014/main" id="{BF0C6D81-757D-4A87-97FD-3485515EF5E0}"/>
              </a:ext>
            </a:extLst>
          </p:cNvPr>
          <p:cNvSpPr>
            <a:spLocks noGrp="1"/>
          </p:cNvSpPr>
          <p:nvPr>
            <p:ph idx="1"/>
          </p:nvPr>
        </p:nvSpPr>
        <p:spPr/>
        <p:txBody>
          <a:bodyPr/>
          <a:lstStyle/>
          <a:p>
            <a:r>
              <a:rPr lang="en-US" dirty="0"/>
              <a:t>Lambda expression defines a function.</a:t>
            </a:r>
          </a:p>
          <a:p>
            <a:pPr marL="0" indent="0">
              <a:spcBef>
                <a:spcPts val="0"/>
              </a:spcBef>
              <a:buNone/>
            </a:pP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std::</a:t>
            </a:r>
            <a:r>
              <a:rPr lang="en-US" sz="1800" dirty="0" err="1">
                <a:latin typeface="Consolas" panose="020B0609020204030204" pitchFamily="49" charset="0"/>
              </a:rPr>
              <a:t>cout</a:t>
            </a:r>
            <a:r>
              <a:rPr lang="en-US" sz="1800" dirty="0">
                <a:latin typeface="Consolas" panose="020B0609020204030204" pitchFamily="49" charset="0"/>
              </a:rPr>
              <a:t> &lt;&lt; "function 0" &lt;&lt; std::</a:t>
            </a:r>
            <a:r>
              <a:rPr lang="en-US" sz="1800" dirty="0" err="1">
                <a:latin typeface="Consolas" panose="020B0609020204030204" pitchFamily="49" charset="0"/>
              </a:rPr>
              <a:t>endl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a:t>
            </a:r>
            <a:endParaRPr lang="en-US" sz="1800" dirty="0"/>
          </a:p>
          <a:p>
            <a:r>
              <a:rPr lang="en-US" dirty="0"/>
              <a:t>Lambda does not have a data type, but can substitute to </a:t>
            </a:r>
            <a:r>
              <a:rPr lang="en-US" dirty="0">
                <a:latin typeface="Consolas" panose="020B0609020204030204" pitchFamily="49" charset="0"/>
              </a:rPr>
              <a:t>std::function &lt;</a:t>
            </a:r>
            <a:r>
              <a:rPr lang="en-US" dirty="0">
                <a:solidFill>
                  <a:srgbClr val="FF0000"/>
                </a:solidFill>
                <a:latin typeface="Consolas" panose="020B0609020204030204" pitchFamily="49" charset="0"/>
              </a:rPr>
              <a:t>void()</a:t>
            </a:r>
            <a:r>
              <a:rPr lang="en-US" dirty="0">
                <a:latin typeface="Consolas" panose="020B0609020204030204" pitchFamily="49" charset="0"/>
              </a:rPr>
              <a:t>&gt;</a:t>
            </a:r>
            <a:r>
              <a:rPr lang="en-US" dirty="0"/>
              <a:t>.  "void()" part depends on lambda.</a:t>
            </a:r>
          </a:p>
          <a:p>
            <a:r>
              <a:rPr lang="en-US" dirty="0"/>
              <a:t>The advantage of lambda is capture.</a:t>
            </a:r>
          </a:p>
          <a:p>
            <a:r>
              <a:rPr lang="en-US" dirty="0"/>
              <a:t>You can use any variables valid in the same scope inside of lambda.</a:t>
            </a:r>
          </a:p>
          <a:p>
            <a:r>
              <a:rPr lang="en-US" dirty="0"/>
              <a:t>Especially useful when it is a class member function.  It captures </a:t>
            </a:r>
            <a:r>
              <a:rPr lang="en-US" i="1" dirty="0"/>
              <a:t>this</a:t>
            </a:r>
            <a:r>
              <a:rPr lang="en-US" dirty="0"/>
              <a:t> pointer.</a:t>
            </a:r>
          </a:p>
          <a:p>
            <a:endParaRPr lang="en-US" dirty="0"/>
          </a:p>
        </p:txBody>
      </p:sp>
    </p:spTree>
    <p:extLst>
      <p:ext uri="{BB962C8B-B14F-4D97-AF65-F5344CB8AC3E}">
        <p14:creationId xmlns:p14="http://schemas.microsoft.com/office/powerpoint/2010/main" val="203577828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25161</TotalTime>
  <Words>4073</Words>
  <Application>Microsoft Office PowerPoint</Application>
  <PresentationFormat>On-screen Show (4:3)</PresentationFormat>
  <Paragraphs>646</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Arial</vt:lpstr>
      <vt:lpstr>Calibri</vt:lpstr>
      <vt:lpstr>Consolas</vt:lpstr>
      <vt:lpstr>Default Design</vt:lpstr>
      <vt:lpstr>Lecture Note   Lambda Expression and Multi-Threading</vt:lpstr>
      <vt:lpstr>Lambda Expression</vt:lpstr>
      <vt:lpstr>Lambda Expression</vt:lpstr>
      <vt:lpstr>Lambda Expression</vt:lpstr>
      <vt:lpstr>Lambda Expression</vt:lpstr>
      <vt:lpstr>Lambda Expression: Motivating Example</vt:lpstr>
      <vt:lpstr>Lambda Expression: Motivating Example</vt:lpstr>
      <vt:lpstr>Lambda Expression: Motivating Example</vt:lpstr>
      <vt:lpstr>Lambda Expression</vt:lpstr>
      <vt:lpstr>Lambda Expression - Capture</vt:lpstr>
      <vt:lpstr>Lambda - Capture Example</vt:lpstr>
      <vt:lpstr>Lambda - Capture Example</vt:lpstr>
      <vt:lpstr>Lambda - Capture Example</vt:lpstr>
      <vt:lpstr>Lambda and Multi-Threading</vt:lpstr>
      <vt:lpstr>Multi-Threading</vt:lpstr>
      <vt:lpstr>Multi-Threading for User Interface</vt:lpstr>
      <vt:lpstr>Multi-Threading for User Interface</vt:lpstr>
      <vt:lpstr>Multi-Threading for Performance</vt:lpstr>
      <vt:lpstr>Multi-Threading for Performance</vt:lpstr>
      <vt:lpstr>Multi-Threading for Performance</vt:lpstr>
      <vt:lpstr>Multi-Threading for Performance</vt:lpstr>
      <vt:lpstr>Multi-Threading for Performance</vt:lpstr>
      <vt:lpstr>Multi-Threading for Performance</vt:lpstr>
      <vt:lpstr>How can you pre-start a thread?</vt:lpstr>
      <vt:lpstr>Bad Example!  (IT'S BAD!)</vt:lpstr>
      <vt:lpstr>Correct, but Not Good Example!  (IT'S NOT GOOD!)</vt:lpstr>
      <vt:lpstr>PowerPoint Presentation</vt:lpstr>
      <vt:lpstr>Problem of busy-wait with mutex</vt:lpstr>
      <vt:lpstr>Avoiding Busy Wait</vt:lpstr>
      <vt:lpstr>Using Condition Variables</vt:lpstr>
      <vt:lpstr>Using Condition Variable</vt:lpstr>
      <vt:lpstr>Using Condition Variable</vt:lpstr>
      <vt:lpstr>Sub-Thread Waiting on a Condition Variable</vt:lpstr>
      <vt:lpstr>Generalizing the Task with lambda</vt:lpstr>
      <vt:lpstr>Simply multi-threading with std::thread</vt:lpstr>
      <vt:lpstr>Question: What function should be made multi-threaded?</vt:lpstr>
      <vt:lpstr>Using condition_variable</vt:lpstr>
      <vt:lpstr>Using condition_variable</vt:lpstr>
      <vt:lpstr>Using WorkerThread Class.</vt:lpstr>
      <vt:lpstr>WorkerThread Class</vt:lpstr>
      <vt:lpstr>Question</vt:lpstr>
    </vt:vector>
  </TitlesOfParts>
  <Company>CMU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soji</dc:creator>
  <cp:lastModifiedBy>Soji Yamakawa</cp:lastModifiedBy>
  <cp:revision>654</cp:revision>
  <dcterms:created xsi:type="dcterms:W3CDTF">2009-08-19T14:18:47Z</dcterms:created>
  <dcterms:modified xsi:type="dcterms:W3CDTF">2025-02-24T20:41:20Z</dcterms:modified>
</cp:coreProperties>
</file>