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4"/>
  </p:notesMasterIdLst>
  <p:sldIdLst>
    <p:sldId id="283" r:id="rId2"/>
    <p:sldId id="264" r:id="rId3"/>
    <p:sldId id="936" r:id="rId4"/>
    <p:sldId id="935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934" r:id="rId17"/>
    <p:sldId id="842" r:id="rId18"/>
    <p:sldId id="843" r:id="rId19"/>
    <p:sldId id="844" r:id="rId20"/>
    <p:sldId id="818" r:id="rId21"/>
    <p:sldId id="819" r:id="rId22"/>
    <p:sldId id="820" r:id="rId23"/>
    <p:sldId id="821" r:id="rId24"/>
    <p:sldId id="822" r:id="rId25"/>
    <p:sldId id="846" r:id="rId26"/>
    <p:sldId id="823" r:id="rId27"/>
    <p:sldId id="824" r:id="rId28"/>
    <p:sldId id="825" r:id="rId29"/>
    <p:sldId id="826" r:id="rId30"/>
    <p:sldId id="827" r:id="rId31"/>
    <p:sldId id="828" r:id="rId32"/>
    <p:sldId id="829" r:id="rId33"/>
    <p:sldId id="830" r:id="rId34"/>
    <p:sldId id="831" r:id="rId35"/>
    <p:sldId id="832" r:id="rId36"/>
    <p:sldId id="833" r:id="rId37"/>
    <p:sldId id="834" r:id="rId38"/>
    <p:sldId id="835" r:id="rId39"/>
    <p:sldId id="836" r:id="rId40"/>
    <p:sldId id="837" r:id="rId41"/>
    <p:sldId id="838" r:id="rId42"/>
    <p:sldId id="740" r:id="rId43"/>
    <p:sldId id="839" r:id="rId44"/>
    <p:sldId id="840" r:id="rId45"/>
    <p:sldId id="841" r:id="rId46"/>
    <p:sldId id="845" r:id="rId47"/>
    <p:sldId id="735" r:id="rId48"/>
    <p:sldId id="736" r:id="rId49"/>
    <p:sldId id="737" r:id="rId50"/>
    <p:sldId id="738" r:id="rId51"/>
    <p:sldId id="739" r:id="rId52"/>
    <p:sldId id="749" r:id="rId53"/>
    <p:sldId id="750" r:id="rId54"/>
    <p:sldId id="751" r:id="rId55"/>
    <p:sldId id="752" r:id="rId56"/>
    <p:sldId id="753" r:id="rId57"/>
    <p:sldId id="754" r:id="rId58"/>
    <p:sldId id="755" r:id="rId59"/>
    <p:sldId id="756" r:id="rId60"/>
    <p:sldId id="757" r:id="rId61"/>
    <p:sldId id="758" r:id="rId62"/>
    <p:sldId id="759" r:id="rId63"/>
    <p:sldId id="760" r:id="rId64"/>
    <p:sldId id="761" r:id="rId65"/>
    <p:sldId id="762" r:id="rId66"/>
    <p:sldId id="763" r:id="rId67"/>
    <p:sldId id="764" r:id="rId68"/>
    <p:sldId id="765" r:id="rId69"/>
    <p:sldId id="766" r:id="rId70"/>
    <p:sldId id="767" r:id="rId71"/>
    <p:sldId id="768" r:id="rId72"/>
    <p:sldId id="769" r:id="rId73"/>
    <p:sldId id="770" r:id="rId74"/>
    <p:sldId id="771" r:id="rId75"/>
    <p:sldId id="772" r:id="rId76"/>
    <p:sldId id="773" r:id="rId77"/>
    <p:sldId id="774" r:id="rId78"/>
    <p:sldId id="775" r:id="rId79"/>
    <p:sldId id="776" r:id="rId80"/>
    <p:sldId id="777" r:id="rId81"/>
    <p:sldId id="778" r:id="rId82"/>
    <p:sldId id="779" r:id="rId83"/>
    <p:sldId id="780" r:id="rId84"/>
    <p:sldId id="781" r:id="rId85"/>
    <p:sldId id="782" r:id="rId86"/>
    <p:sldId id="783" r:id="rId87"/>
    <p:sldId id="784" r:id="rId88"/>
    <p:sldId id="788" r:id="rId89"/>
    <p:sldId id="789" r:id="rId90"/>
    <p:sldId id="790" r:id="rId91"/>
    <p:sldId id="791" r:id="rId92"/>
    <p:sldId id="792" r:id="rId93"/>
    <p:sldId id="793" r:id="rId94"/>
    <p:sldId id="794" r:id="rId95"/>
    <p:sldId id="795" r:id="rId96"/>
    <p:sldId id="796" r:id="rId97"/>
    <p:sldId id="797" r:id="rId98"/>
    <p:sldId id="798" r:id="rId99"/>
    <p:sldId id="799" r:id="rId100"/>
    <p:sldId id="800" r:id="rId101"/>
    <p:sldId id="801" r:id="rId102"/>
    <p:sldId id="802" r:id="rId103"/>
    <p:sldId id="803" r:id="rId104"/>
    <p:sldId id="804" r:id="rId105"/>
    <p:sldId id="805" r:id="rId106"/>
    <p:sldId id="806" r:id="rId107"/>
    <p:sldId id="848" r:id="rId108"/>
    <p:sldId id="849" r:id="rId109"/>
    <p:sldId id="850" r:id="rId110"/>
    <p:sldId id="851" r:id="rId111"/>
    <p:sldId id="852" r:id="rId112"/>
    <p:sldId id="853" r:id="rId113"/>
    <p:sldId id="854" r:id="rId114"/>
    <p:sldId id="855" r:id="rId115"/>
    <p:sldId id="856" r:id="rId116"/>
    <p:sldId id="857" r:id="rId117"/>
    <p:sldId id="858" r:id="rId118"/>
    <p:sldId id="859" r:id="rId119"/>
    <p:sldId id="860" r:id="rId120"/>
    <p:sldId id="861" r:id="rId121"/>
    <p:sldId id="862" r:id="rId122"/>
    <p:sldId id="863" r:id="rId123"/>
    <p:sldId id="864" r:id="rId124"/>
    <p:sldId id="865" r:id="rId125"/>
    <p:sldId id="866" r:id="rId126"/>
    <p:sldId id="867" r:id="rId127"/>
    <p:sldId id="868" r:id="rId128"/>
    <p:sldId id="869" r:id="rId129"/>
    <p:sldId id="870" r:id="rId130"/>
    <p:sldId id="871" r:id="rId131"/>
    <p:sldId id="872" r:id="rId132"/>
    <p:sldId id="873" r:id="rId133"/>
    <p:sldId id="874" r:id="rId134"/>
    <p:sldId id="875" r:id="rId135"/>
    <p:sldId id="876" r:id="rId136"/>
    <p:sldId id="877" r:id="rId137"/>
    <p:sldId id="878" r:id="rId138"/>
    <p:sldId id="879" r:id="rId139"/>
    <p:sldId id="880" r:id="rId140"/>
    <p:sldId id="881" r:id="rId141"/>
    <p:sldId id="882" r:id="rId142"/>
    <p:sldId id="883" r:id="rId143"/>
    <p:sldId id="884" r:id="rId144"/>
    <p:sldId id="885" r:id="rId145"/>
    <p:sldId id="886" r:id="rId146"/>
    <p:sldId id="887" r:id="rId147"/>
    <p:sldId id="888" r:id="rId148"/>
    <p:sldId id="889" r:id="rId149"/>
    <p:sldId id="890" r:id="rId150"/>
    <p:sldId id="891" r:id="rId151"/>
    <p:sldId id="892" r:id="rId152"/>
    <p:sldId id="893" r:id="rId153"/>
    <p:sldId id="894" r:id="rId154"/>
    <p:sldId id="895" r:id="rId155"/>
    <p:sldId id="896" r:id="rId156"/>
    <p:sldId id="897" r:id="rId157"/>
    <p:sldId id="898" r:id="rId158"/>
    <p:sldId id="899" r:id="rId159"/>
    <p:sldId id="900" r:id="rId160"/>
    <p:sldId id="901" r:id="rId161"/>
    <p:sldId id="902" r:id="rId162"/>
    <p:sldId id="903" r:id="rId163"/>
    <p:sldId id="904" r:id="rId164"/>
    <p:sldId id="905" r:id="rId165"/>
    <p:sldId id="906" r:id="rId166"/>
    <p:sldId id="907" r:id="rId167"/>
    <p:sldId id="908" r:id="rId168"/>
    <p:sldId id="909" r:id="rId169"/>
    <p:sldId id="910" r:id="rId170"/>
    <p:sldId id="911" r:id="rId171"/>
    <p:sldId id="912" r:id="rId172"/>
    <p:sldId id="913" r:id="rId173"/>
    <p:sldId id="914" r:id="rId174"/>
    <p:sldId id="915" r:id="rId175"/>
    <p:sldId id="916" r:id="rId176"/>
    <p:sldId id="917" r:id="rId177"/>
    <p:sldId id="918" r:id="rId178"/>
    <p:sldId id="919" r:id="rId179"/>
    <p:sldId id="920" r:id="rId180"/>
    <p:sldId id="921" r:id="rId181"/>
    <p:sldId id="922" r:id="rId182"/>
    <p:sldId id="923" r:id="rId183"/>
    <p:sldId id="924" r:id="rId184"/>
    <p:sldId id="925" r:id="rId185"/>
    <p:sldId id="926" r:id="rId186"/>
    <p:sldId id="927" r:id="rId187"/>
    <p:sldId id="928" r:id="rId188"/>
    <p:sldId id="929" r:id="rId189"/>
    <p:sldId id="930" r:id="rId190"/>
    <p:sldId id="931" r:id="rId191"/>
    <p:sldId id="932" r:id="rId192"/>
    <p:sldId id="933" r:id="rId1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CB6D5-09E4-4610-88CA-DFB2CE3AAC5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A0FF-337F-4458-917A-769BA419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Note 8</a:t>
            </a:r>
            <a:br>
              <a:rPr lang="en-US" dirty="0"/>
            </a:br>
            <a:r>
              <a:rPr lang="en-US" dirty="0"/>
              <a:t>Programmable Shader and GLSL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586" y="2958096"/>
            <a:ext cx="4036828" cy="26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question: How to deliver files to that directory?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Manually?  No way.  If you are dealing with only one project, maybe.  Soon it becomes unmanageable.</a:t>
            </a:r>
          </a:p>
          <a:p>
            <a:r>
              <a:rPr lang="en-US" dirty="0"/>
              <a:t>Embedding in a .C/.CPP file as an array of unsigned char?  Ok for small-size resources, but it cannot be freed when it is no longer necessary.</a:t>
            </a:r>
          </a:p>
          <a:p>
            <a:r>
              <a:rPr lang="en-US" dirty="0"/>
              <a:t>Better use post-build command that can be specified in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6575885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26592"/>
          </a:xfrm>
        </p:spPr>
        <p:txBody>
          <a:bodyPr/>
          <a:lstStyle/>
          <a:p>
            <a:r>
              <a:rPr lang="en-US" dirty="0"/>
              <a:t>In Draw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752" y="1993392"/>
            <a:ext cx="818044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(gouraud3d.programIdent);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glUniformMatrix4fv(gouraud3d.uniformProjectionPos,1,GL_FALSE,projMat);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glUniformMatrix4fv(gouraud3d.uniformModelViewPos,1,GL_FALSE,viewMat);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glUniform3f(gouraud3d.uniformLightDirPos,0,0,1);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glUniform1f(gouraud3d.uniformAmbientPos,0.3f);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glUniform1f(gouraud3d.uniformSpecularIntensityPos,1);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glUniform1f(gouraud3d.uniformSpecularExponentPos,100.0f);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(gouraud3d.attribNormalPos);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(gouraud3d.attribNormalPos,3,GL_FLOAT,GL_FALSE,0,nom.data());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(gouraud3d.attribColorPos,4,GL_FLOAT,GL_FALSE,0,col.data());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(gouraud3d.attribNormalPos);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(gouraud3d.attribColorPos);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908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lighting model, but the light intensity is calculated per pixel, not per vertex.</a:t>
            </a:r>
          </a:p>
          <a:p>
            <a:r>
              <a:rPr lang="en-US" dirty="0"/>
              <a:t>This really has been one thing that the OpenGL’s fixed-function pipeline could not (did not) do.</a:t>
            </a:r>
          </a:p>
          <a:p>
            <a:endParaRPr lang="en-US" dirty="0"/>
          </a:p>
          <a:p>
            <a:r>
              <a:rPr lang="en-US" dirty="0"/>
              <a:t>Additional varying:</a:t>
            </a:r>
          </a:p>
          <a:p>
            <a:pPr lvl="1"/>
            <a:r>
              <a:rPr lang="en-US"/>
              <a:t>Normal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63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557716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2759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771557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diffuse=dot(</a:t>
            </a:r>
            <a:r>
              <a:rPr lang="en-US" sz="1200" dirty="0" err="1">
                <a:latin typeface="Lucida Console" panose="020B0609040504020204" pitchFamily="49" charset="0"/>
              </a:rPr>
              <a:t>normalOut,lit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viewDirOut+lightDir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midDir,normalOut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colorOut.rgb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colorOut.a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760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88087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fact, there is no change from the Gouraud3dRenderer.</a:t>
            </a:r>
          </a:p>
          <a:p>
            <a:r>
              <a:rPr lang="en-US" dirty="0"/>
              <a:t>This program has exactly the same interface from the C++ program point of view.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19072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Phong3dRenderer : public Gouraud3dRenderer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74019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 function in main.cpp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Draw function in main.cpp</a:t>
            </a:r>
          </a:p>
          <a:p>
            <a:pPr marL="457200" lvl="1" indent="0">
              <a:buNone/>
            </a:pPr>
            <a:r>
              <a:rPr lang="en-US" dirty="0"/>
              <a:t>Just replace gouraud3d with phong3d.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6362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Phong3dRenderer phong3d;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549338"/>
            <a:ext cx="3717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phong3d.CompileFile(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phong_fragment_shader.glsl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070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vs </a:t>
            </a:r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is most visible if the object has a large or long polygon.  (Like the bottom face of a </a:t>
            </a:r>
            <a:r>
              <a:rPr lang="en-US" dirty="0" err="1"/>
              <a:t>cone.stl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767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billboard is a </a:t>
            </a:r>
            <a:r>
              <a:rPr lang="en-US" dirty="0" err="1"/>
              <a:t>pimitive</a:t>
            </a:r>
            <a:r>
              <a:rPr lang="en-US" dirty="0"/>
              <a:t> that appears the same no matter what direction it is looked from.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Trees in a walk-through application.</a:t>
            </a:r>
          </a:p>
          <a:p>
            <a:pPr lvl="1"/>
            <a:r>
              <a:rPr lang="en-US" dirty="0"/>
              <a:t>Annotation.</a:t>
            </a:r>
          </a:p>
          <a:p>
            <a:pPr lvl="1"/>
            <a:r>
              <a:rPr lang="en-US" dirty="0"/>
              <a:t>An icon floating in the 3D space.</a:t>
            </a:r>
          </a:p>
          <a:p>
            <a:r>
              <a:rPr lang="en-US" dirty="0"/>
              <a:t>This is another feature frustratingly missing in the fixed-function pipeline.</a:t>
            </a:r>
          </a:p>
        </p:txBody>
      </p:sp>
    </p:spTree>
    <p:extLst>
      <p:ext uri="{BB962C8B-B14F-4D97-AF65-F5344CB8AC3E}">
        <p14:creationId xmlns:p14="http://schemas.microsoft.com/office/powerpoint/2010/main" val="24864773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 the center (or a reference point) of the billboard may move depending on the view point and orientation.  </a:t>
            </a:r>
          </a:p>
          <a:p>
            <a:r>
              <a:rPr lang="en-US" dirty="0"/>
              <a:t>But, the billboard will always face perpendicular to the view direction regardless of the view point and orientation.</a:t>
            </a:r>
          </a:p>
          <a:p>
            <a:r>
              <a:rPr lang="en-US" dirty="0"/>
              <a:t>I.E., the shape is always the same in the camera’s local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9332307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achieved by adding offsets to the vertex position in the camera-coordinate system, or in the screen coordinate system.</a:t>
            </a:r>
          </a:p>
          <a:p>
            <a:r>
              <a:rPr lang="en-US" dirty="0"/>
              <a:t>Offset in the camera coordinate system:</a:t>
            </a:r>
          </a:p>
          <a:p>
            <a:pPr lvl="1"/>
            <a:r>
              <a:rPr lang="en-US" dirty="0"/>
              <a:t>Offset applied after model-view matrix.</a:t>
            </a:r>
          </a:p>
          <a:p>
            <a:pPr lvl="1"/>
            <a:r>
              <a:rPr lang="en-US" dirty="0"/>
              <a:t>Will change the size of the primitive depending on the distance from the view point.</a:t>
            </a:r>
          </a:p>
          <a:p>
            <a:r>
              <a:rPr lang="en-US" dirty="0"/>
              <a:t>Offset in the screen coordinate system:</a:t>
            </a:r>
          </a:p>
          <a:p>
            <a:pPr lvl="1"/>
            <a:r>
              <a:rPr lang="en-US" dirty="0"/>
              <a:t>Offset applied after model-view and projection matrices.</a:t>
            </a:r>
          </a:p>
          <a:p>
            <a:pPr lvl="1"/>
            <a:r>
              <a:rPr lang="en-US" dirty="0"/>
              <a:t>Appears as the same size regardless of the distance from the view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CMakeLists.txt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62050"/>
            <a:ext cx="818685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set(TARGET_NAME </a:t>
            </a:r>
            <a:r>
              <a:rPr lang="en-US" sz="1100" dirty="0" err="1">
                <a:latin typeface="Consolas" panose="020B0609020204030204" pitchFamily="49" charset="0"/>
              </a:rPr>
              <a:t>pngViewer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add_executable</a:t>
            </a:r>
            <a:r>
              <a:rPr lang="en-US" sz="1100" dirty="0">
                <a:latin typeface="Consolas" panose="020B0609020204030204" pitchFamily="49" charset="0"/>
              </a:rPr>
              <a:t>(${TARGET_NAME} MACOSX_BUNDLE main.cpp)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target_link_libraries</a:t>
            </a:r>
            <a:r>
              <a:rPr lang="en-US" sz="1100" dirty="0">
                <a:latin typeface="Consolas" panose="020B0609020204030204" pitchFamily="49" charset="0"/>
              </a:rPr>
              <a:t>(${TARGET_NAME} </a:t>
            </a:r>
            <a:r>
              <a:rPr lang="en-US" sz="1100" dirty="0" err="1">
                <a:latin typeface="Consolas" panose="020B0609020204030204" pitchFamily="49" charset="0"/>
              </a:rPr>
              <a:t>fssimplewindow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ysbitmap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set(DATA_SOURCE ${CMAKE_CURRENT_SOURCE_DIR}/data)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get_property</a:t>
            </a:r>
            <a:r>
              <a:rPr lang="en-US" sz="1100" dirty="0">
                <a:latin typeface="Consolas" panose="020B0609020204030204" pitchFamily="49" charset="0"/>
              </a:rPr>
              <a:t>(IS_MACOSX_BUNDLE TARGET ${TARGET_NAME} PROPERTY MACOSX_BUNDLE)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if(MACOSX AND ${IS_MACOSX_BUNDLE})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set(DATA_DESTINATION "$&lt;TARGET_FILE_DIR:${TARGET_NAME}&gt;/../Resources")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elseif</a:t>
            </a:r>
            <a:r>
              <a:rPr lang="en-US" sz="1100" dirty="0">
                <a:latin typeface="Consolas" panose="020B0609020204030204" pitchFamily="49" charset="0"/>
              </a:rPr>
              <a:t>("${CMAKE_SYSTEM_NAME}" STREQUAL "</a:t>
            </a:r>
            <a:r>
              <a:rPr lang="en-US" sz="1100" dirty="0" err="1">
                <a:latin typeface="Consolas" panose="020B0609020204030204" pitchFamily="49" charset="0"/>
              </a:rPr>
              <a:t>WindowsStore</a:t>
            </a:r>
            <a:r>
              <a:rPr lang="en-US" sz="11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# YS_IS_UNIVERSAL_WINDOWS_APP is needed for </a:t>
            </a:r>
            <a:r>
              <a:rPr lang="en-US" sz="1100" dirty="0" err="1">
                <a:latin typeface="Consolas" panose="020B0609020204030204" pitchFamily="49" charset="0"/>
              </a:rPr>
              <a:t>ysgl</a:t>
            </a:r>
            <a:r>
              <a:rPr lang="en-US" sz="1100" dirty="0">
                <a:latin typeface="Consolas" panose="020B0609020204030204" pitchFamily="49" charset="0"/>
              </a:rPr>
              <a:t> to distinguish Win32 and UWP in VC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add_definitions</a:t>
            </a:r>
            <a:r>
              <a:rPr lang="en-US" sz="1100" dirty="0">
                <a:latin typeface="Consolas" panose="020B0609020204030204" pitchFamily="49" charset="0"/>
              </a:rPr>
              <a:t>(-DYS_IS_UNIVERSAL_WINDOWS_APP)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set(CMAKE_CXX_FLAGS "${CMAKE_CXX_FLAGS} /ZW")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set(CMAKE_C_FLAGS "${CMAKE_C_FLAGS} /ZW")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set(DATA_DESTINATION "$&lt;TARGET_FILE_DIR:${TARGET_NAME}&gt;/Assets")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elseif</a:t>
            </a:r>
            <a:r>
              <a:rPr lang="en-US" sz="1100" dirty="0">
                <a:latin typeface="Consolas" panose="020B0609020204030204" pitchFamily="49" charset="0"/>
              </a:rPr>
              <a:t>(MSVC)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set(DATA_DESTINATION "$&lt;TARGET_FILE_DIR:${TARGET_NAME}&gt;")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else()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set(DATA_DESTINATION "$&lt;TARGET_FILE_DIR:${TARGET_NAME}&gt;")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endif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(ONE_DATA_SOURCE ${DATA_SOURCE})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add_custom_command</a:t>
            </a:r>
            <a:r>
              <a:rPr lang="en-US" sz="1100" dirty="0">
                <a:latin typeface="Consolas" panose="020B0609020204030204" pitchFamily="49" charset="0"/>
              </a:rPr>
              <a:t>(TARGET ${TARGET_NAME} POST_BUILD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make_directory</a:t>
            </a:r>
            <a:r>
              <a:rPr lang="en-US" sz="1100" dirty="0">
                <a:latin typeface="Consolas" panose="020B0609020204030204" pitchFamily="49" charset="0"/>
              </a:rPr>
              <a:t> \"${DATA_DESTINATION}\"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copy_directory</a:t>
            </a:r>
            <a:r>
              <a:rPr lang="en-US" sz="1100" dirty="0">
                <a:latin typeface="Consolas" panose="020B0609020204030204" pitchFamily="49" charset="0"/>
              </a:rPr>
              <a:t> \"${ONE_DATA_SOURCE}\" \"${DATA_DESTINATION}\")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(ONE_DATA_SOURCE)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404100" y="2482850"/>
            <a:ext cx="228600" cy="27114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70800" y="3327400"/>
            <a:ext cx="139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Setting up copy destination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3467100" y="1358960"/>
            <a:ext cx="1758950" cy="717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26050" y="1097350"/>
            <a:ext cx="383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${CMAKE_CURRENT_SOURCE_DIR} is the directory where this CMakeLists.txt resides.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90271" y="5358512"/>
            <a:ext cx="1720095" cy="652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52819" y="5175117"/>
            <a:ext cx="4152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${CMAKE_COMMAND} is cmake.exe itself.</a:t>
            </a:r>
          </a:p>
        </p:txBody>
      </p:sp>
    </p:spTree>
    <p:extLst>
      <p:ext uri="{BB962C8B-B14F-4D97-AF65-F5344CB8AC3E}">
        <p14:creationId xmlns:p14="http://schemas.microsoft.com/office/powerpoint/2010/main" val="375410560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 Vertex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385930" cy="5059363"/>
          </a:xfrm>
        </p:spPr>
        <p:txBody>
          <a:bodyPr/>
          <a:lstStyle/>
          <a:p>
            <a:r>
              <a:rPr lang="en-US" dirty="0"/>
              <a:t>Vertex attributes:</a:t>
            </a:r>
          </a:p>
          <a:p>
            <a:pPr lvl="1"/>
            <a:r>
              <a:rPr lang="en-US" dirty="0"/>
              <a:t>Position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Offset (</a:t>
            </a:r>
            <a:r>
              <a:rPr lang="en-US" dirty="0" err="1"/>
              <a:t>dx,dy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Texture Coordinate</a:t>
            </a:r>
          </a:p>
          <a:p>
            <a:r>
              <a:rPr lang="en-US" dirty="0"/>
              <a:t>When you draw a triangle, you repeat same (</a:t>
            </a:r>
            <a:r>
              <a:rPr lang="en-US" dirty="0" err="1"/>
              <a:t>x,y,z</a:t>
            </a:r>
            <a:r>
              <a:rPr lang="en-US" dirty="0"/>
              <a:t>) three times, but use different offset vectors.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0465" y="1068572"/>
            <a:ext cx="3327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       Offset</a:t>
            </a:r>
          </a:p>
          <a:p>
            <a:r>
              <a:rPr lang="en-US" dirty="0"/>
              <a:t>(x0,y0,z0)      (-1,-1)</a:t>
            </a:r>
          </a:p>
          <a:p>
            <a:r>
              <a:rPr lang="en-US" dirty="0"/>
              <a:t>(x0,y0,z0)    ( 3,-1)</a:t>
            </a:r>
          </a:p>
          <a:p>
            <a:r>
              <a:rPr lang="en-US" dirty="0"/>
              <a:t>(x0,y0,z0)    (-1, 3)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805916" y="4226442"/>
            <a:ext cx="1850065" cy="118553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79535" y="3524693"/>
            <a:ext cx="10633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90168" y="4460358"/>
            <a:ext cx="95693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90168" y="3524693"/>
            <a:ext cx="956930" cy="935665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79535" y="3992525"/>
            <a:ext cx="489098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68633" y="3992525"/>
            <a:ext cx="0" cy="467833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279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50073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offset;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pos.xy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pos.xy+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*offset;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>
                <a:solidFill>
                  <a:srgbClr val="FF0000"/>
                </a:solidFill>
                <a:latin typeface="Lucida Console" panose="020B0609040504020204" pitchFamily="49" charset="0"/>
              </a:rPr>
              <a:t>2.0)*pos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/2.0)*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pos.w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pos.xy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pos.xy+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offsetInScreen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83841" y="4540102"/>
            <a:ext cx="903768" cy="568842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1567" y="364885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times w?</a:t>
            </a:r>
          </a:p>
        </p:txBody>
      </p:sp>
      <p:cxnSp>
        <p:nvCxnSpPr>
          <p:cNvPr id="7" name="Straight Arrow Connector 6"/>
          <p:cNvCxnSpPr>
            <a:stCxn id="5" idx="2"/>
            <a:endCxn id="3" idx="0"/>
          </p:cNvCxnSpPr>
          <p:nvPr/>
        </p:nvCxnSpPr>
        <p:spPr>
          <a:xfrm flipH="1">
            <a:off x="6735725" y="4018187"/>
            <a:ext cx="236321" cy="52191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15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0" y="925033"/>
            <a:ext cx="71663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uniform sampler2D texture2d;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if(0.0&lt;</a:t>
            </a:r>
            <a:r>
              <a:rPr lang="en-US" sz="1200" dirty="0" err="1">
                <a:latin typeface="Lucida Console" panose="020B0609040504020204" pitchFamily="49" charset="0"/>
              </a:rPr>
              <a:t>texCoordOut.x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texCoordOut.x</a:t>
            </a:r>
            <a:r>
              <a:rPr lang="en-US" sz="1200" dirty="0">
                <a:latin typeface="Lucida Console" panose="020B0609040504020204" pitchFamily="49" charset="0"/>
              </a:rPr>
              <a:t>&lt;1.0 &amp;&amp;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0.0&lt;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texCoordOut.y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*texture(texture2d,texCoordOut);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discard;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9672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</a:t>
            </a:r>
            <a:r>
              <a:rPr lang="en-US" dirty="0" err="1"/>
              <a:t>renderer.h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2136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Billboard3dRenderer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uniformTexture2dPos;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373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89526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Billboard3dRenderer::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,"offset");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attribOffsetPos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offsetInPixel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uniformOffsetInPixelPos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viewportWidth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uniformViewportWidthPos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uniformTexture2dPos=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(programIdent,"texture2d");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("uniformTexture2dPos=%d\n",uniformTexture2dPos);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976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Billboading</a:t>
            </a:r>
            <a:r>
              <a:rPr lang="en-US" dirty="0"/>
              <a:t> – In main.cpp, Initialize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721" y="925033"/>
            <a:ext cx="769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billboard3d.CompileFile(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"billboard3d_vertex_shader.glsl",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"billboard3d_fragment_shader.glsl");</a:t>
            </a:r>
          </a:p>
        </p:txBody>
      </p:sp>
    </p:spTree>
    <p:extLst>
      <p:ext uri="{BB962C8B-B14F-4D97-AF65-F5344CB8AC3E}">
        <p14:creationId xmlns:p14="http://schemas.microsoft.com/office/powerpoint/2010/main" val="9341994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061" y="871870"/>
            <a:ext cx="272382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  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10,-10,-10,  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10,-10, 10, -10,-10,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 10, -10,-10,-10,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-10, 10,-10,  10, 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10,-10,  10, 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 10, -10, 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 10, 10, -10, 10,-10,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-10, 10,-10,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10,-10,  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10, 10, 10,  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 10, 10, -10,-10, 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cubeEdgeColor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0,0,0,1, 0,0,0,1,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2138" y="4199046"/>
            <a:ext cx="68018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glUseProgram</a:t>
            </a:r>
            <a:r>
              <a:rPr lang="en-US" sz="10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(plain3d.attribVertexPos,3,GL_FLOAT,GL_FALSE,0,cubeEdgeVtx);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(plain3d.attribColorPos,4,GL_FLOAT,GL_FALSE,0,cubeEdgeColor);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glDrawArrays</a:t>
            </a:r>
            <a:r>
              <a:rPr lang="en-US" sz="1000" dirty="0">
                <a:latin typeface="Lucida Console" panose="020B0609040504020204" pitchFamily="49" charset="0"/>
              </a:rPr>
              <a:t>(GL_LINES,0,24);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(plain3d.attribColorPos);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0628" y="1116419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Drawing a wireframe-cube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95839052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Billboarding</a:t>
            </a:r>
            <a:r>
              <a:rPr lang="en-US" dirty="0"/>
              <a:t> –Draw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47" y="1695579"/>
            <a:ext cx="2646878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billboardVtx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-10,-10,-10,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billboardOffset</a:t>
            </a:r>
            <a:r>
              <a:rPr lang="en-US" sz="10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-1.0,-1.0,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3.0,-1.0,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-1.0, 3.0,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billboardTexCoord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-1.0,-1.0,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3.0,-1.0,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-1.0, 3.0,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billboardColor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[]=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0,0,0,1,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0747" y="1695579"/>
            <a:ext cx="626325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glUseProgram</a:t>
            </a:r>
            <a:r>
              <a:rPr lang="en-US" sz="1000" dirty="0">
                <a:latin typeface="Lucida Console" panose="020B0609040504020204" pitchFamily="49" charset="0"/>
              </a:rPr>
              <a:t>(billboard3d.programIdent);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glUniformMatrix4fv(billboard3d.uniformProjectionPos,1,GL_FALSE,projMat);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glUniformMatrix4fv(billboard3d.uniformModelViewPos,1,GL_FALSE,viewMat);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glUniform1f(billboard3d.uniformOffsetInViewPos,1.0f);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glUniform1f(billboard3d.uniformOffsetInPixelPos,0.0f);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glUniform1f(billboard3d.uniformViewportWidthPos,(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wid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glUniform1f(billboard3d.uniformViewportHeightPos,(</a:t>
            </a:r>
            <a:r>
              <a:rPr lang="en-US" sz="1000" dirty="0" err="1">
                <a:latin typeface="Lucida Console" panose="020B0609040504020204" pitchFamily="49" charset="0"/>
              </a:rPr>
              <a:t>GLfloat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  <a:r>
              <a:rPr lang="en-US" sz="1000" dirty="0" err="1">
                <a:latin typeface="Lucida Console" panose="020B0609040504020204" pitchFamily="49" charset="0"/>
              </a:rPr>
              <a:t>hei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(billboard3d.attribColorPos);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(billboard3d.attribTexCoordPos);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(billboard3d.attribOffsetPos);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billboard3d.attribVertexPos,3,GL_FLOAT,GL_FALSE,0,billboardVtx);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billboard3d.attribColorPos,4,GL_FLOAT,GL_FALSE,0,billboardColor);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billboard3d.attribTexCoordPos,2,GL_FLOAT,GL_FALSE,0,billboardTexCoord);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sz="10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billboard3d.attribOffsetPos,2,GL_FLOAT,GL_FALSE,0,billboardTexCoord);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glDrawArrays</a:t>
            </a:r>
            <a:r>
              <a:rPr lang="en-US" sz="1000" dirty="0">
                <a:latin typeface="Lucida Console" panose="020B0609040504020204" pitchFamily="49" charset="0"/>
              </a:rPr>
              <a:t>(GL_TRIANGLES,0,3);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(billboard3d.attribVertexPos);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(billboard3d.attribColorPos);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(billboard3d.attribTexCoordPos);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000" dirty="0">
                <a:latin typeface="Lucida Console" panose="020B0609040504020204" pitchFamily="49" charset="0"/>
              </a:rPr>
              <a:t>(billboard3d.attribOffsetPos);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0451" y="871870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drawing a billboard.</a:t>
            </a:r>
          </a:p>
        </p:txBody>
      </p:sp>
    </p:spTree>
    <p:extLst>
      <p:ext uri="{BB962C8B-B14F-4D97-AF65-F5344CB8AC3E}">
        <p14:creationId xmlns:p14="http://schemas.microsoft.com/office/powerpoint/2010/main" val="14548646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BlueImpulse.png in the data directory.</a:t>
            </a:r>
          </a:p>
          <a:p>
            <a:r>
              <a:rPr lang="en-US" dirty="0"/>
              <a:t>Add a member variable: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GLuint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textureIdent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Add </a:t>
            </a:r>
            <a:r>
              <a:rPr lang="en-US" dirty="0" err="1"/>
              <a:t>YsBitmap</a:t>
            </a:r>
            <a:r>
              <a:rPr lang="en-US" dirty="0"/>
              <a:t> in the LIB_DEPENDENCY in CMakeLists.txt</a:t>
            </a:r>
          </a:p>
          <a:p>
            <a:r>
              <a:rPr lang="en-US" dirty="0">
                <a:latin typeface="Lucida Console" panose="020B0609040504020204" pitchFamily="49" charset="0"/>
              </a:rPr>
              <a:t>#include &lt;</a:t>
            </a:r>
            <a:r>
              <a:rPr lang="en-US" dirty="0" err="1">
                <a:latin typeface="Lucida Console" panose="020B0609040504020204" pitchFamily="49" charset="0"/>
              </a:rPr>
              <a:t>ysbitmap.h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1026" name="Picture 2" descr="E:\development\trunk\teaching\24783\LecturePrep\19-GLSL\billboard_texture\data\BlueImpul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842" y="1057293"/>
            <a:ext cx="745571" cy="74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179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function,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093" y="1488558"/>
            <a:ext cx="68788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YsBitmap</a:t>
            </a:r>
            <a:r>
              <a:rPr lang="en-US" sz="1200" dirty="0">
                <a:latin typeface="Lucida Console" panose="020B0609040504020204" pitchFamily="49" charset="0"/>
              </a:rPr>
              <a:t> bmp;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if(YSOK==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("BlueImpulse.png"))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glTexImage2D(GL_TEXTURE_2D,0,GL_RGBA,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bmp.GetWidth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0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later part re-usable, set a variable called TARGET_NAME</a:t>
            </a:r>
          </a:p>
          <a:p>
            <a:r>
              <a:rPr lang="en-US" dirty="0"/>
              <a:t>DATA_SOURCE is a directory that stores all data files.  Files and sub-directories will be copied to the location where the executable can see.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441700"/>
            <a:ext cx="7656263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set(TARGET_NAME </a:t>
            </a:r>
            <a:r>
              <a:rPr lang="en-US" dirty="0" err="1">
                <a:latin typeface="Consolas" panose="020B0609020204030204" pitchFamily="49" charset="0"/>
              </a:rPr>
              <a:t>pngViewer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add_executable</a:t>
            </a:r>
            <a:r>
              <a:rPr lang="en-US" dirty="0">
                <a:latin typeface="Consolas" panose="020B0609020204030204" pitchFamily="49" charset="0"/>
              </a:rPr>
              <a:t>(${TARGET_NAME} MACOSX_BUNDLE main.cpp)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target_link_libraries</a:t>
            </a:r>
            <a:r>
              <a:rPr lang="en-US" dirty="0">
                <a:latin typeface="Consolas" panose="020B0609020204030204" pitchFamily="49" charset="0"/>
              </a:rPr>
              <a:t>(${TARGET_NAME} </a:t>
            </a:r>
            <a:r>
              <a:rPr lang="en-US" dirty="0" err="1">
                <a:latin typeface="Consolas" panose="020B0609020204030204" pitchFamily="49" charset="0"/>
              </a:rPr>
              <a:t>fslazywindow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ysbitmap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set(DATA_SOURCE ${CMAKE_CURRENT_SOURCE_DIR}/data)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050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change the billboard </a:t>
            </a:r>
            <a:r>
              <a:rPr lang="en-US"/>
              <a:t>color from 0,0,0,1 to 1,1,1,1.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330" y="1648046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glUniform1i(billboard3d.uniformTexture2dPos,0);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281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efficient way of drawing a billboard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GL_POINTS.</a:t>
            </a:r>
          </a:p>
          <a:p>
            <a:r>
              <a:rPr lang="en-US" dirty="0"/>
              <a:t>Need to control point-size, and</a:t>
            </a:r>
          </a:p>
          <a:p>
            <a:r>
              <a:rPr lang="en-US" dirty="0"/>
              <a:t>Paste texture on points.</a:t>
            </a:r>
          </a:p>
        </p:txBody>
      </p:sp>
    </p:spTree>
    <p:extLst>
      <p:ext uri="{BB962C8B-B14F-4D97-AF65-F5344CB8AC3E}">
        <p14:creationId xmlns:p14="http://schemas.microsoft.com/office/powerpoint/2010/main" val="12540127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69507"/>
          </a:xfrm>
        </p:spPr>
        <p:txBody>
          <a:bodyPr/>
          <a:lstStyle/>
          <a:p>
            <a:r>
              <a:rPr lang="en-US" dirty="0"/>
              <a:t>Another limitation of older version OpenGL:  Cannot specify point-size per vertex without closing a primitive with </a:t>
            </a:r>
            <a:r>
              <a:rPr lang="en-US" dirty="0" err="1"/>
              <a:t>glEnd</a:t>
            </a:r>
            <a:r>
              <a:rPr lang="en-US" dirty="0"/>
              <a:t>().</a:t>
            </a:r>
          </a:p>
          <a:p>
            <a:r>
              <a:rPr lang="en-US" dirty="0"/>
              <a:t>You can control point sizes from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(*) For </a:t>
            </a:r>
            <a:r>
              <a:rPr lang="en-US" dirty="0" err="1"/>
              <a:t>XCode</a:t>
            </a:r>
            <a:r>
              <a:rPr lang="en-US" dirty="0"/>
              <a:t>, the following macro definition is needed.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385" y="4238713"/>
            <a:ext cx="6971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#if !defined(GL_PROGRAM_POINT_SIZE) &amp;&amp; defined(GL_PROGRAM_POINT_SIZE_EXT)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GL_PROGRAM_POINT_SIZE GL_PROGRAM_POINT_SIZE_EXT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691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enable GL_PROGRAM_POINT_SIZE to use this functionality.  (In OpenGL ES, this functionality is always on.  Instead, there is no function called </a:t>
            </a:r>
            <a:r>
              <a:rPr lang="en-US" dirty="0" err="1"/>
              <a:t>glPointSize</a:t>
            </a:r>
            <a:r>
              <a:rPr lang="en-US" dirty="0"/>
              <a:t>.)</a:t>
            </a:r>
          </a:p>
          <a:p>
            <a:r>
              <a:rPr lang="en-US" dirty="0"/>
              <a:t>Also, if you want to control a point size per vertex, you need an additional attribute.</a:t>
            </a:r>
          </a:p>
        </p:txBody>
      </p:sp>
    </p:spTree>
    <p:extLst>
      <p:ext uri="{BB962C8B-B14F-4D97-AF65-F5344CB8AC3E}">
        <p14:creationId xmlns:p14="http://schemas.microsoft.com/office/powerpoint/2010/main" val="25425607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256" y="1572768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5256" y="5078234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416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816" y="1572768"/>
            <a:ext cx="520527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393" y="4139141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09592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member variable</a:t>
            </a:r>
          </a:p>
          <a:p>
            <a:pPr marL="457200" lvl="1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ProgramPointSize3dRenderer </a:t>
            </a:r>
            <a:r>
              <a:rPr lang="en-US" dirty="0" err="1">
                <a:latin typeface="Lucida Console" panose="020B0609040504020204" pitchFamily="49" charset="0"/>
              </a:rPr>
              <a:t>programPointSize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  <a:endParaRPr lang="en-US" dirty="0"/>
          </a:p>
          <a:p>
            <a:r>
              <a:rPr lang="en-US" dirty="0"/>
              <a:t>In Initialize()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672" y="2368296"/>
            <a:ext cx="5105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programPointSize.CompileFile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program_point_size_fragment_shader.glsl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376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22555" y="1569582"/>
            <a:ext cx="938910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{-10,-10,-10,   10,-10,-10,   10, 10,-10,  -10, 10,-10,};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{1,0,0,1,  0,1,0,1,  0,0,1,1,  1,0,1,1};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[4]=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{8,16,24,32};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(programPointSize.attribVertexPos,3,GL_FLOAT,GL_FALSE,0,quadVtx);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(programPointSize.attribColorPos,4,GL_FLOAT,GL_FALSE,0,quadCol);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(programPointSize.attribPointSizePos,1,GL_FLOAT,GL_FALSE,0,quadPointSize);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1758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gl_PointSize</a:t>
            </a:r>
            <a:r>
              <a:rPr lang="en-US" dirty="0"/>
              <a:t> is in pixels.  What if I want to say the point size must be 1.0x1.0 not in pixels, but in the size in the 3D space?</a:t>
            </a:r>
          </a:p>
          <a:p>
            <a:r>
              <a:rPr lang="en-US" dirty="0"/>
              <a:t>Need to calculate point size in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To be able to deal with different kinds of projections, the easiest way 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the vertex position by the model-view matrix, lets’ call it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pointSize</a:t>
            </a:r>
            <a:r>
              <a:rPr lang="en-US" dirty="0"/>
              <a:t>/2 to </a:t>
            </a:r>
            <a:r>
              <a:rPr lang="en-US" dirty="0" err="1"/>
              <a:t>s.y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</a:t>
            </a:r>
            <a:r>
              <a:rPr lang="en-US" i="1" dirty="0"/>
              <a:t>s</a:t>
            </a:r>
            <a:r>
              <a:rPr lang="en-US" dirty="0"/>
              <a:t> with the projection matrix.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difference between </a:t>
            </a:r>
            <a:r>
              <a:rPr lang="en-US" dirty="0" err="1"/>
              <a:t>gl_Position.y</a:t>
            </a:r>
            <a:r>
              <a:rPr lang="en-US" dirty="0"/>
              <a:t>/</a:t>
            </a:r>
            <a:r>
              <a:rPr lang="en-US" dirty="0" err="1"/>
              <a:t>gl_Position.w</a:t>
            </a:r>
            <a:r>
              <a:rPr lang="en-US" dirty="0"/>
              <a:t> and </a:t>
            </a:r>
            <a:r>
              <a:rPr lang="en-US" dirty="0" err="1"/>
              <a:t>s.y</a:t>
            </a:r>
            <a:r>
              <a:rPr lang="en-US" dirty="0"/>
              <a:t>/</a:t>
            </a:r>
            <a:r>
              <a:rPr lang="en-US" dirty="0" err="1"/>
              <a:t>s.w</a:t>
            </a:r>
            <a:r>
              <a:rPr lang="en-US" dirty="0"/>
              <a:t>, let’s call it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Multiply </a:t>
            </a:r>
            <a:r>
              <a:rPr lang="en-US" i="1" dirty="0"/>
              <a:t>h</a:t>
            </a:r>
            <a:r>
              <a:rPr lang="en-US" dirty="0"/>
              <a:t> by view-port height.  Then, </a:t>
            </a:r>
            <a:r>
              <a:rPr lang="en-US" i="1" dirty="0"/>
              <a:t>h</a:t>
            </a:r>
            <a:r>
              <a:rPr lang="en-US" dirty="0"/>
              <a:t> is the point size in pixels.</a:t>
            </a:r>
          </a:p>
        </p:txBody>
      </p:sp>
    </p:spTree>
    <p:extLst>
      <p:ext uri="{BB962C8B-B14F-4D97-AF65-F5344CB8AC3E}">
        <p14:creationId xmlns:p14="http://schemas.microsoft.com/office/powerpoint/2010/main" val="86484899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9605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055" y="1573756"/>
            <a:ext cx="650690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vec4 shift;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shift=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shift.y+pointSize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/2;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shift=projection*shift;</a:t>
            </a:r>
          </a:p>
          <a:p>
            <a:endParaRPr lang="en-US" sz="12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=abs(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shift.w-gl_Position.y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=sizeIn3d*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 err="1">
                <a:latin typeface="Lucida Console" panose="020B0609040504020204" pitchFamily="49" charset="0"/>
              </a:rPr>
              <a:t>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859509" y="2737277"/>
            <a:ext cx="90486" cy="334926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V="1">
            <a:off x="3949995" y="2369064"/>
            <a:ext cx="765545" cy="5356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5540" y="1669609"/>
            <a:ext cx="3402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sizeInPiexl</a:t>
            </a:r>
            <a:r>
              <a:rPr lang="en-US" sz="1600" dirty="0">
                <a:solidFill>
                  <a:srgbClr val="FF0000"/>
                </a:solidFill>
              </a:rPr>
              <a:t>=1, sizeIn3d=0 :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pointSize</a:t>
            </a:r>
            <a:r>
              <a:rPr lang="en-US" sz="1600" dirty="0">
                <a:solidFill>
                  <a:srgbClr val="FF0000"/>
                </a:solidFill>
              </a:rPr>
              <a:t> is in pixels.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sizeInPiexl</a:t>
            </a:r>
            <a:r>
              <a:rPr lang="en-US" sz="1600" dirty="0">
                <a:solidFill>
                  <a:srgbClr val="FF0000"/>
                </a:solidFill>
              </a:rPr>
              <a:t>=0, sizeIn3d=1 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</a:t>
            </a:r>
            <a:r>
              <a:rPr lang="en-US" sz="1600" dirty="0" err="1">
                <a:solidFill>
                  <a:srgbClr val="FF0000"/>
                </a:solidFill>
              </a:rPr>
              <a:t>pointSize</a:t>
            </a:r>
            <a:r>
              <a:rPr lang="en-US" sz="1600" dirty="0">
                <a:solidFill>
                  <a:srgbClr val="FF0000"/>
                </a:solidFill>
              </a:rPr>
              <a:t> is in 3D space.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859509" y="3125365"/>
            <a:ext cx="45719" cy="18075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5228" y="3215742"/>
            <a:ext cx="666772" cy="9037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013731"/>
            <a:ext cx="3402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Viewport height is needed for calculate number of pixels.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1905712" y="1573756"/>
            <a:ext cx="76912" cy="229407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V="1">
            <a:off x="1982624" y="1301602"/>
            <a:ext cx="2589376" cy="386858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0" y="934265"/>
            <a:ext cx="4443813" cy="64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#version 120, or your </a:t>
            </a:r>
            <a:r>
              <a:rPr lang="en-US" dirty="0" err="1">
                <a:solidFill>
                  <a:srgbClr val="FF0000"/>
                </a:solidFill>
              </a:rPr>
              <a:t>Xcode</a:t>
            </a:r>
            <a:r>
              <a:rPr lang="en-US" dirty="0">
                <a:solidFill>
                  <a:srgbClr val="FF0000"/>
                </a:solidFill>
              </a:rPr>
              <a:t> may complain division of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and float.</a:t>
            </a:r>
          </a:p>
        </p:txBody>
      </p:sp>
    </p:spTree>
    <p:extLst>
      <p:ext uri="{BB962C8B-B14F-4D97-AF65-F5344CB8AC3E}">
        <p14:creationId xmlns:p14="http://schemas.microsoft.com/office/powerpoint/2010/main" val="43782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data file destination.</a:t>
            </a:r>
          </a:p>
          <a:p>
            <a:r>
              <a:rPr lang="en-US" dirty="0"/>
              <a:t>After this block, the variable DATA_DESTINATION stores where the files must be copied.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308350"/>
            <a:ext cx="75761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get_property</a:t>
            </a:r>
            <a:r>
              <a:rPr lang="en-US" sz="1200" dirty="0">
                <a:latin typeface="Consolas" panose="020B0609020204030204" pitchFamily="49" charset="0"/>
              </a:rPr>
              <a:t>(IS_MACOSX_BUNDLE TARGET ${TARGET_NAME} PROPERTY MACOSX_BUNDLE)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if(MACOSX AND ${IS_MACOSX_BUNDLE})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set(DATA_DESTINATION "$&lt;TARGET_FILE_DIR:${TARGET_NAME}&gt;/../Resources")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elseif</a:t>
            </a:r>
            <a:r>
              <a:rPr lang="en-US" sz="1200" dirty="0">
                <a:latin typeface="Consolas" panose="020B0609020204030204" pitchFamily="49" charset="0"/>
              </a:rPr>
              <a:t>("${CMAKE_SYSTEM_NAME}" STREQUAL "</a:t>
            </a:r>
            <a:r>
              <a:rPr lang="en-US" sz="1200" dirty="0" err="1">
                <a:latin typeface="Consolas" panose="020B0609020204030204" pitchFamily="49" charset="0"/>
              </a:rPr>
              <a:t>WindowsStore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# YS_IS_UNIVERSAL_WINDOWS_APP is needed for </a:t>
            </a:r>
            <a:r>
              <a:rPr lang="en-US" sz="1200" dirty="0" err="1">
                <a:latin typeface="Consolas" panose="020B0609020204030204" pitchFamily="49" charset="0"/>
              </a:rPr>
              <a:t>ysgl</a:t>
            </a:r>
            <a:r>
              <a:rPr lang="en-US" sz="1200" dirty="0">
                <a:latin typeface="Consolas" panose="020B0609020204030204" pitchFamily="49" charset="0"/>
              </a:rPr>
              <a:t> to distinguish Win32 and UWP in VC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add_definitions</a:t>
            </a:r>
            <a:r>
              <a:rPr lang="en-US" sz="1200" dirty="0">
                <a:latin typeface="Consolas" panose="020B0609020204030204" pitchFamily="49" charset="0"/>
              </a:rPr>
              <a:t>(-DYS_IS_UNIVERSAL_WINDOWS_APP)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set(CMAKE_CXX_FLAGS "${CMAKE_CXX_FLAGS} /ZW")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set(CMAKE_C_FLAGS "${CMAKE_C_FLAGS} /ZW")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set(DATA_DESTINATION "$&lt;TARGET_FILE_DIR:${TARGET_NAME}&gt;/Assets")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elseif</a:t>
            </a:r>
            <a:r>
              <a:rPr lang="en-US" sz="1200" dirty="0">
                <a:latin typeface="Consolas" panose="020B0609020204030204" pitchFamily="49" charset="0"/>
              </a:rPr>
              <a:t>(MSVC)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set(DATA_DESTINATION "$&lt;TARGET_FILE_DIR:${TARGET_NAME}&gt;")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else()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set(DATA_DESTINATION "$&lt;TARGET_FILE_DIR:${TARGET_NAME}&gt;")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endif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308350"/>
            <a:ext cx="1797050" cy="25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95850" y="3308350"/>
            <a:ext cx="1898650" cy="2881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6525" y="277877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target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2471" y="277729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property of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7636" y="2798861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copied to this variable</a:t>
            </a:r>
          </a:p>
        </p:txBody>
      </p:sp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845175" y="3168193"/>
            <a:ext cx="650875" cy="140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5" idx="0"/>
          </p:cNvCxnSpPr>
          <p:nvPr/>
        </p:nvCxnSpPr>
        <p:spPr>
          <a:xfrm flipH="1">
            <a:off x="3946525" y="3148111"/>
            <a:ext cx="637354" cy="1602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660900" y="2590794"/>
            <a:ext cx="1638300" cy="266706"/>
          </a:xfrm>
          <a:custGeom>
            <a:avLst/>
            <a:gdLst>
              <a:gd name="connsiteX0" fmla="*/ 1638300 w 1638300"/>
              <a:gd name="connsiteY0" fmla="*/ 266706 h 266706"/>
              <a:gd name="connsiteX1" fmla="*/ 825500 w 1638300"/>
              <a:gd name="connsiteY1" fmla="*/ 6 h 266706"/>
              <a:gd name="connsiteX2" fmla="*/ 0 w 1638300"/>
              <a:gd name="connsiteY2" fmla="*/ 260356 h 26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8300" h="266706">
                <a:moveTo>
                  <a:pt x="1638300" y="266706"/>
                </a:moveTo>
                <a:cubicBezTo>
                  <a:pt x="1368425" y="133885"/>
                  <a:pt x="1098550" y="1064"/>
                  <a:pt x="825500" y="6"/>
                </a:cubicBezTo>
                <a:cubicBezTo>
                  <a:pt x="552450" y="-1052"/>
                  <a:pt x="276225" y="129652"/>
                  <a:pt x="0" y="26035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21000" y="2666407"/>
            <a:ext cx="1460500" cy="210143"/>
          </a:xfrm>
          <a:custGeom>
            <a:avLst/>
            <a:gdLst>
              <a:gd name="connsiteX0" fmla="*/ 1460500 w 1460500"/>
              <a:gd name="connsiteY0" fmla="*/ 159343 h 210143"/>
              <a:gd name="connsiteX1" fmla="*/ 622300 w 1460500"/>
              <a:gd name="connsiteY1" fmla="*/ 593 h 210143"/>
              <a:gd name="connsiteX2" fmla="*/ 0 w 1460500"/>
              <a:gd name="connsiteY2" fmla="*/ 210143 h 21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0500" h="210143">
                <a:moveTo>
                  <a:pt x="1460500" y="159343"/>
                </a:moveTo>
                <a:cubicBezTo>
                  <a:pt x="1163108" y="75734"/>
                  <a:pt x="865717" y="-7874"/>
                  <a:pt x="622300" y="593"/>
                </a:cubicBezTo>
                <a:cubicBezTo>
                  <a:pt x="378883" y="9060"/>
                  <a:pt x="189441" y="109601"/>
                  <a:pt x="0" y="21014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2292350" y="3168193"/>
            <a:ext cx="205137" cy="222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03500" y="5511800"/>
            <a:ext cx="2927350" cy="2730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6267" y="6192498"/>
            <a:ext cx="722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Generator expression: The value will be substituted by the generator.</a:t>
            </a:r>
          </a:p>
        </p:txBody>
      </p:sp>
      <p:cxnSp>
        <p:nvCxnSpPr>
          <p:cNvPr id="21" name="Straight Connector 20"/>
          <p:cNvCxnSpPr>
            <a:stCxn id="19" idx="0"/>
            <a:endCxn id="18" idx="2"/>
          </p:cNvCxnSpPr>
          <p:nvPr/>
        </p:nvCxnSpPr>
        <p:spPr>
          <a:xfrm flipH="1" flipV="1">
            <a:off x="4067175" y="5784850"/>
            <a:ext cx="989568" cy="407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8904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115" y="1616149"/>
            <a:ext cx="5205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ProgramPointSize3dRenderer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uniformSizeIn3dPos;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324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883" y="1575782"/>
            <a:ext cx="771557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ProgramPointSize3dRenderer::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(programIdent,"sizeIn3d");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52900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Point Size – Point-Size in 3D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2555" y="1493874"/>
            <a:ext cx="938910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quadVtx</a:t>
            </a:r>
            <a:r>
              <a:rPr lang="en-US" sz="1200" dirty="0">
                <a:latin typeface="Lucida Console" panose="020B0609040504020204" pitchFamily="49" charset="0"/>
              </a:rPr>
              <a:t>[12]={ -10,-10,-10, 10,-10,-10, 10, 10,-10, -10, 10,-10,};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quadCol</a:t>
            </a:r>
            <a:r>
              <a:rPr lang="en-US" sz="1200" dirty="0">
                <a:latin typeface="Lucida Console" panose="020B0609040504020204" pitchFamily="49" charset="0"/>
              </a:rPr>
              <a:t>[16]={ 1,0,0,1, 0,1,0,1, 0,0,1,1, 1,0,1,1};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quadPointSize</a:t>
            </a:r>
            <a:r>
              <a:rPr lang="en-US" sz="1200" dirty="0">
                <a:latin typeface="Lucida Console" panose="020B0609040504020204" pitchFamily="49" charset="0"/>
              </a:rPr>
              <a:t>[4]={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1,1,2,2</a:t>
            </a:r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glUniformMatrix4fv(programPointSize.uniformModelViewPos,1,GL_FALSE,viewMat);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glUniform1f(programPointSize.uniformSizeInPixelPos,0.0f);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glUniform1f(programPointSize.uniformSizeIn3dPos,1.0f);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programPointSize.uniformViewportHeightPos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,(float)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hei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programPointSize.attribPointSizePos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(programPointSize.attribVertexPos,3,GL_FLOAT,GL_FALSE,0,quadVtx);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(programPointSize.attribColorPos,4,GL_FLOAT,GL_FALSE,0,quadCol);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(programPointSize.attribPointSizePos,1,GL_FLOAT,GL_FALSE,0,quadPointSize);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</a:t>
            </a:r>
            <a:r>
              <a:rPr lang="en-US" sz="1200" dirty="0">
                <a:latin typeface="Lucida Console" panose="020B0609040504020204" pitchFamily="49" charset="0"/>
              </a:rPr>
              <a:t>(GL_PROGRAM_POINT_SIZE);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programPointSize.attribColorPos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0256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also </a:t>
            </a:r>
            <a:r>
              <a:rPr lang="en-US" dirty="0" err="1"/>
              <a:t>looooong</a:t>
            </a:r>
            <a:r>
              <a:rPr lang="en-US" dirty="0"/>
              <a:t> wanted feature that was missing in OpenGL 1.1.</a:t>
            </a:r>
          </a:p>
          <a:p>
            <a:r>
              <a:rPr lang="en-US" dirty="0"/>
              <a:t>With point sprite, you can paste textures on GL_POINTS.</a:t>
            </a:r>
          </a:p>
          <a:p>
            <a:r>
              <a:rPr lang="en-US" dirty="0"/>
              <a:t>Even you can paste a part of a texture.</a:t>
            </a:r>
          </a:p>
          <a:p>
            <a:r>
              <a:rPr lang="en-US" dirty="0"/>
              <a:t>By making a texture atlas, you can draw different patterns for different points in one </a:t>
            </a:r>
            <a:r>
              <a:rPr lang="en-US" dirty="0" err="1"/>
              <a:t>glDrawArrays</a:t>
            </a:r>
            <a:r>
              <a:rPr lang="en-US" dirty="0"/>
              <a:t> call.</a:t>
            </a:r>
          </a:p>
        </p:txBody>
      </p:sp>
    </p:spTree>
    <p:extLst>
      <p:ext uri="{BB962C8B-B14F-4D97-AF65-F5344CB8AC3E}">
        <p14:creationId xmlns:p14="http://schemas.microsoft.com/office/powerpoint/2010/main" val="2333870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fragment </a:t>
            </a:r>
            <a:r>
              <a:rPr lang="en-US" dirty="0" err="1"/>
              <a:t>shader</a:t>
            </a:r>
            <a:r>
              <a:rPr lang="en-US" dirty="0"/>
              <a:t>, coordinate within a point is given as </a:t>
            </a:r>
            <a:r>
              <a:rPr lang="en-US" dirty="0" err="1"/>
              <a:t>gl_PointCoord</a:t>
            </a:r>
            <a:r>
              <a:rPr lang="en-US" dirty="0"/>
              <a:t>.  </a:t>
            </a:r>
          </a:p>
          <a:p>
            <a:r>
              <a:rPr lang="en-US" dirty="0"/>
              <a:t>Need GLSL version 120.</a:t>
            </a:r>
          </a:p>
          <a:p>
            <a:r>
              <a:rPr lang="en-US" dirty="0"/>
              <a:t>Let’s first use coordinate as R and G values to see what we get.</a:t>
            </a:r>
          </a:p>
        </p:txBody>
      </p:sp>
    </p:spTree>
    <p:extLst>
      <p:ext uri="{BB962C8B-B14F-4D97-AF65-F5344CB8AC3E}">
        <p14:creationId xmlns:p14="http://schemas.microsoft.com/office/powerpoint/2010/main" val="36935027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is same as the one from program_point_size_in_3d example.</a:t>
            </a:r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9858" y="2396152"/>
            <a:ext cx="427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gl_PointCoord.xy</a:t>
            </a:r>
            <a:r>
              <a:rPr lang="en-US" sz="1200" dirty="0">
                <a:latin typeface="Lucida Console" panose="020B0609040504020204" pitchFamily="49" charset="0"/>
              </a:rPr>
              <a:t>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9858" y="4121724"/>
            <a:ext cx="511229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PointSprite3dRenderer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uniformSizeIn3dPos;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799549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0393" y="1580972"/>
            <a:ext cx="77155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PointSprite3dRenderer::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attribPointSizePos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uniformSizeInPixelPos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uniformSizeIn3dPos=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(programIdent,"sizeIn3d");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("uniformSizeIn3dPos=%d\n",uniformSizeIn3dPos);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=%d\n",</a:t>
            </a:r>
            <a:r>
              <a:rPr lang="en-US" sz="1200" dirty="0" err="1">
                <a:latin typeface="Lucida Console" panose="020B0609040504020204" pitchFamily="49" charset="0"/>
              </a:rPr>
              <a:t>uniformViewportHeightPos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867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member variable:</a:t>
            </a:r>
          </a:p>
          <a:p>
            <a:pPr marL="914400" lvl="2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PointSprite3dRenderer </a:t>
            </a:r>
            <a:r>
              <a:rPr lang="en-US" dirty="0" err="1">
                <a:latin typeface="Lucida Console" panose="020B0609040504020204" pitchFamily="49" charset="0"/>
              </a:rPr>
              <a:t>pointSprite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 Initialize():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031" y="2465083"/>
            <a:ext cx="4275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pointSprite.CompileFile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pointsprite_fragment_shader.glsl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220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Draw(), replace </a:t>
            </a:r>
            <a:r>
              <a:rPr lang="en-US" dirty="0" err="1"/>
              <a:t>programPointSize</a:t>
            </a:r>
            <a:r>
              <a:rPr lang="en-US" dirty="0"/>
              <a:t> with </a:t>
            </a:r>
            <a:r>
              <a:rPr lang="en-US" dirty="0" err="1"/>
              <a:t>pointSprite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54018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 Atlas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Want to draw multiple patterns within one </a:t>
            </a:r>
            <a:r>
              <a:rPr lang="en-US" dirty="0" err="1"/>
              <a:t>glDrawArrays</a:t>
            </a:r>
            <a:r>
              <a:rPr lang="en-US" dirty="0"/>
              <a:t> call.</a:t>
            </a:r>
          </a:p>
          <a:p>
            <a:r>
              <a:rPr lang="en-US" dirty="0"/>
              <a:t>Problem: Typical OpenGL can use up to two or three textures at a time.</a:t>
            </a:r>
          </a:p>
          <a:p>
            <a:r>
              <a:rPr lang="en-US" dirty="0"/>
              <a:t>Solution: </a:t>
            </a:r>
            <a:r>
              <a:rPr lang="en-US" dirty="0" err="1"/>
              <a:t>TextureAtlas</a:t>
            </a:r>
            <a:r>
              <a:rPr lang="en-US" dirty="0"/>
              <a:t> put multiple patterns in one texture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06" y="3741568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data source (can be multiple) set up post-build commands for copying files.</a:t>
            </a:r>
          </a:p>
          <a:p>
            <a:r>
              <a:rPr lang="en-US" dirty="0"/>
              <a:t>Copy command is different between platforms.</a:t>
            </a:r>
          </a:p>
          <a:p>
            <a:r>
              <a:rPr lang="en-US" dirty="0"/>
              <a:t>Use CMake.exe (${CMAKE_COMMAND}) to avoid platform dependency.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368800"/>
            <a:ext cx="787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(ONE_DATA_SOURCE ${DATA_SOURCE})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add_custom_command</a:t>
            </a:r>
            <a:r>
              <a:rPr lang="en-US" sz="1100" dirty="0">
                <a:latin typeface="Consolas" panose="020B0609020204030204" pitchFamily="49" charset="0"/>
              </a:rPr>
              <a:t>(TARGET ${TARGET_NAME} POST_BUILD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make_directory</a:t>
            </a:r>
            <a:r>
              <a:rPr lang="en-US" sz="1100" dirty="0">
                <a:latin typeface="Consolas" panose="020B0609020204030204" pitchFamily="49" charset="0"/>
              </a:rPr>
              <a:t> \"${DATA_DESTINATION}\"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copy_directory</a:t>
            </a:r>
            <a:r>
              <a:rPr lang="en-US" sz="1100" dirty="0">
                <a:latin typeface="Consolas" panose="020B0609020204030204" pitchFamily="49" charset="0"/>
              </a:rPr>
              <a:t> \"${ONE_DATA_SOURCE}\" \"${DATA_DESTINATION}\")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(ONE_DATA_SOURCE)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60600" y="4578350"/>
            <a:ext cx="1676400" cy="190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36900" y="359648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this target,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3273" y="357576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build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37000" y="4578350"/>
            <a:ext cx="831850" cy="190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2"/>
            <a:endCxn id="6" idx="0"/>
          </p:cNvCxnSpPr>
          <p:nvPr/>
        </p:nvCxnSpPr>
        <p:spPr>
          <a:xfrm flipH="1">
            <a:off x="3098800" y="3965813"/>
            <a:ext cx="906287" cy="612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9" idx="0"/>
          </p:cNvCxnSpPr>
          <p:nvPr/>
        </p:nvCxnSpPr>
        <p:spPr>
          <a:xfrm flipH="1">
            <a:off x="4352925" y="3945096"/>
            <a:ext cx="1119230" cy="633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380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uniform:  sampler2D texture;</a:t>
            </a:r>
          </a:p>
          <a:p>
            <a:r>
              <a:rPr lang="en-US" dirty="0"/>
              <a:t>Additional vertex attribute: vec4 </a:t>
            </a:r>
            <a:r>
              <a:rPr lang="en-US" dirty="0" err="1"/>
              <a:t>texCoordRange</a:t>
            </a:r>
            <a:r>
              <a:rPr lang="en-US" dirty="0"/>
              <a:t>;</a:t>
            </a:r>
          </a:p>
          <a:p>
            <a:r>
              <a:rPr lang="en-US" dirty="0"/>
              <a:t>Additional varying: vec4 </a:t>
            </a:r>
            <a:r>
              <a:rPr lang="en-US" dirty="0" err="1"/>
              <a:t>texCoordRangeOut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pass </a:t>
            </a:r>
            <a:r>
              <a:rPr lang="en-US" dirty="0" err="1"/>
              <a:t>texCoordRange</a:t>
            </a:r>
            <a:r>
              <a:rPr lang="en-US" dirty="0"/>
              <a:t> to </a:t>
            </a:r>
            <a:r>
              <a:rPr lang="en-US" dirty="0" err="1"/>
              <a:t>texCoordRangeOut</a:t>
            </a:r>
            <a:r>
              <a:rPr lang="en-US" dirty="0"/>
              <a:t>.</a:t>
            </a:r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interpolates between </a:t>
            </a:r>
            <a:r>
              <a:rPr lang="en-US" dirty="0" err="1"/>
              <a:t>texCoordRange.xy</a:t>
            </a:r>
            <a:r>
              <a:rPr lang="en-US" dirty="0"/>
              <a:t> and texCoordRange.zw.</a:t>
            </a:r>
          </a:p>
        </p:txBody>
      </p:sp>
    </p:spTree>
    <p:extLst>
      <p:ext uri="{BB962C8B-B14F-4D97-AF65-F5344CB8AC3E}">
        <p14:creationId xmlns:p14="http://schemas.microsoft.com/office/powerpoint/2010/main" val="199317836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0355"/>
            <a:ext cx="76399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float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sizeInPixel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sizeIn3d;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vec4 shift;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shift=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shift.y+pointSize</a:t>
            </a:r>
            <a:r>
              <a:rPr lang="en-US" sz="1200" dirty="0">
                <a:latin typeface="Lucida Console" panose="020B0609040504020204" pitchFamily="49" charset="0"/>
              </a:rPr>
              <a:t>/2;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shift=projection*shift;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latin typeface="Lucida Console" panose="020B0609040504020204" pitchFamily="49" charset="0"/>
              </a:rPr>
              <a:t>heightInScreen,heightInPixel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latin typeface="Lucida Console" panose="020B0609040504020204" pitchFamily="49" charset="0"/>
              </a:rPr>
              <a:t>=abs(</a:t>
            </a:r>
            <a:r>
              <a:rPr lang="en-US" sz="1200" dirty="0" err="1">
                <a:latin typeface="Lucida Console" panose="020B0609040504020204" pitchFamily="49" charset="0"/>
              </a:rPr>
              <a:t>shift.y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shift.w-gl_Position.y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gl_Position.w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heightInPixel</a:t>
            </a:r>
            <a:r>
              <a:rPr lang="en-US" sz="1200" dirty="0">
                <a:latin typeface="Lucida Console" panose="020B0609040504020204" pitchFamily="49" charset="0"/>
              </a:rPr>
              <a:t>=sizeIn3d*</a:t>
            </a:r>
            <a:r>
              <a:rPr lang="en-US" sz="1200" dirty="0" err="1">
                <a:latin typeface="Lucida Console" panose="020B0609040504020204" pitchFamily="49" charset="0"/>
              </a:rPr>
              <a:t>viewportHeight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heightInScreen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gl_PointSize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sizeInPixel+heightInPixel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93239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29284"/>
            <a:ext cx="539121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#version 120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texture;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[0]*(1.0-gl_PointCoord.x)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[2]*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gl_PointCoord.x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[1]*(1.0-gl_PointCoord.y)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   +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texCoordRangeOut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[3]*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gl_PointCoord.y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*texture2D(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texture,texCoord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398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7469" y="1674976"/>
            <a:ext cx="74366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YsBitmap</a:t>
            </a:r>
            <a:r>
              <a:rPr lang="en-US" sz="1200" dirty="0">
                <a:latin typeface="Lucida Console" panose="020B0609040504020204" pitchFamily="49" charset="0"/>
              </a:rPr>
              <a:t> bmp;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if(YSOK==</a:t>
            </a:r>
            <a:r>
              <a:rPr lang="en-US" sz="1200" dirty="0" err="1">
                <a:latin typeface="Lucida Console" panose="020B0609040504020204" pitchFamily="49" charset="0"/>
              </a:rPr>
              <a:t>bmp.LoadPng</a:t>
            </a:r>
            <a:r>
              <a:rPr lang="en-US" sz="1200" dirty="0">
                <a:latin typeface="Lucida Console" panose="020B0609040504020204" pitchFamily="49" charset="0"/>
              </a:rPr>
              <a:t>("Hummingbird.png"))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("Texture Loaded.\n");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glTexImage2D(GL_TEXTURE_2D,0,GL_RGBA,bmp.GetWidth(),</a:t>
            </a:r>
            <a:r>
              <a:rPr lang="en-US" sz="1200" dirty="0" err="1">
                <a:latin typeface="Lucida Console" panose="020B0609040504020204" pitchFamily="49" charset="0"/>
              </a:rPr>
              <a:t>bmp.GetHeight</a:t>
            </a:r>
            <a:r>
              <a:rPr lang="en-US" sz="1200" dirty="0">
                <a:latin typeface="Lucida Console" panose="020B0609040504020204" pitchFamily="49" charset="0"/>
              </a:rPr>
              <a:t>(),0,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</a:t>
            </a:r>
            <a:r>
              <a:rPr lang="en-US" sz="1200" dirty="0" err="1">
                <a:latin typeface="Lucida Console" panose="020B0609040504020204" pitchFamily="49" charset="0"/>
              </a:rPr>
              <a:t>GL_RGBA,GL_UNSIGNED_BYTE,bmp.GetRGBABitmapPointer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6822636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923" y="1615155"/>
            <a:ext cx="68964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quadVtx</a:t>
            </a:r>
            <a:r>
              <a:rPr lang="en-US" sz="1100" dirty="0">
                <a:latin typeface="Lucida Console" panose="020B0609040504020204" pitchFamily="49" charset="0"/>
              </a:rPr>
              <a:t>[12]=    {-10,-10,-10, 10,-10,-10, 10, 10,-10,-10, 10,-10,};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quadCol</a:t>
            </a:r>
            <a:r>
              <a:rPr lang="en-US" sz="1100" dirty="0">
                <a:latin typeface="Lucida Console" panose="020B0609040504020204" pitchFamily="49" charset="0"/>
              </a:rPr>
              <a:t>[16]=    {1,1,1,1,1,1,1,1,1,1,1,1,1,1,1,1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quadPointSize</a:t>
            </a:r>
            <a:r>
              <a:rPr lang="en-US" sz="1100" dirty="0">
                <a:latin typeface="Lucida Console" panose="020B0609040504020204" pitchFamily="49" charset="0"/>
              </a:rPr>
              <a:t>[4]={1,1,2,2};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cubeTexCoordRange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[]={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0.0f,0.5f,  0.5f,0.0f,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0.5f,0.5f,  1.0f,0.0f,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0.0f,1.0f,  0.5f,0.5f,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0.5f,1.0f,  1.0f,0.5f,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glUseProgram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pointSprite.programIdent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glUniformMatrix4fv(pointSprite.uniformProjectionPos,1,GL_FALSE,projMat);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glUniformMatrix4fv(pointSprite.uniformModelViewPos,1,GL_FALSE,viewMat);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glUniform1f(pointSprite.uniformSizeInPixelPos,0.0f);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glUniform1f(pointSprite.uniformSizeIn3dPos,1.0f);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glUniform1f(</a:t>
            </a:r>
            <a:r>
              <a:rPr lang="en-US" sz="1100" dirty="0" err="1">
                <a:latin typeface="Lucida Console" panose="020B0609040504020204" pitchFamily="49" charset="0"/>
              </a:rPr>
              <a:t>pointSprite.uniformViewportHeightPos</a:t>
            </a:r>
            <a:r>
              <a:rPr lang="en-US" sz="1100" dirty="0">
                <a:latin typeface="Lucida Console" panose="020B0609040504020204" pitchFamily="49" charset="0"/>
              </a:rPr>
              <a:t>,(float)</a:t>
            </a:r>
            <a:r>
              <a:rPr lang="en-US" sz="1100" dirty="0" err="1">
                <a:latin typeface="Lucida Console" panose="020B0609040504020204" pitchFamily="49" charset="0"/>
              </a:rPr>
              <a:t>hei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3949504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Sprite with Texture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Draw() function (continued):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282" y="1598063"/>
            <a:ext cx="8850500" cy="432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glActiveTexture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glBindTexture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(GL_TEXTURE_2D,textureIdent);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glUniform1f(pointSprite.uniformTexture2dPos,0);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pointSprite.attribPointSizePos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(pointSprite.attribVertexPos,3,GL_FLOAT,GL_FALSE,0,quadVtx);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(pointSprite.attribColorPos,4,GL_FLOAT,GL_FALSE,0,quadCol);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(pointSprite.attribPointSizePos,1,GL_FLOAT,GL_FALSE,0,quadPointSize);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(pointSprite.attribTexCoordRangePos,4,GL_FLOAT,GL_FALSE,0,cubeTexCoordRange);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</a:t>
            </a:r>
            <a:r>
              <a:rPr lang="en-US" sz="1100" dirty="0">
                <a:latin typeface="Lucida Console" panose="020B0609040504020204" pitchFamily="49" charset="0"/>
              </a:rPr>
              <a:t>(GL_POINT_SPRITE);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</a:t>
            </a:r>
            <a:r>
              <a:rPr lang="en-US" sz="11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glDrawArrays</a:t>
            </a:r>
            <a:r>
              <a:rPr lang="en-US" sz="1100" dirty="0">
                <a:latin typeface="Lucida Console" panose="020B0609040504020204" pitchFamily="49" charset="0"/>
              </a:rPr>
              <a:t>(GL_POINTS,0,4);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</a:t>
            </a:r>
            <a:r>
              <a:rPr lang="en-US" sz="1100" dirty="0">
                <a:latin typeface="Lucida Console" panose="020B0609040504020204" pitchFamily="49" charset="0"/>
              </a:rPr>
              <a:t>(GL_PROGRAM_POINT_SIZE);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</a:t>
            </a:r>
            <a:r>
              <a:rPr lang="en-US" sz="1100" dirty="0">
                <a:latin typeface="Lucida Console" panose="020B0609040504020204" pitchFamily="49" charset="0"/>
              </a:rPr>
              <a:t>(GL_POINT_SPRITE);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pointSprite.attribVertexPos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pointSprite.attribColorPos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pointSprite.attribTexCoordRangePos</a:t>
            </a:r>
            <a:r>
              <a:rPr lang="en-US" sz="11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5125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transparency_1 example.</a:t>
            </a:r>
          </a:p>
          <a:p>
            <a:r>
              <a:rPr lang="en-US" dirty="0"/>
              <a:t>It draws a solid cube inside a semi-transparent cube using the </a:t>
            </a:r>
            <a:r>
              <a:rPr lang="en-US" dirty="0" err="1"/>
              <a:t>Phong</a:t>
            </a:r>
            <a:r>
              <a:rPr lang="en-US" dirty="0"/>
              <a:t>-Shading renderer.</a:t>
            </a:r>
          </a:p>
          <a:p>
            <a:r>
              <a:rPr lang="en-US" dirty="0"/>
              <a:t>In Draw()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DrawCube</a:t>
            </a:r>
            <a:r>
              <a:rPr lang="en-US" dirty="0"/>
              <a:t> takes four parameters, dimension, red, green, blue, and alpha.</a:t>
            </a:r>
          </a:p>
          <a:p>
            <a:r>
              <a:rPr lang="en-US" dirty="0"/>
              <a:t>The program draws solid cube (alpha=1.0) first, and then semi-transparent cube (alpha=0.5).</a:t>
            </a:r>
          </a:p>
          <a:p>
            <a:r>
              <a:rPr lang="en-US" dirty="0"/>
              <a:t>What if I draw the semi-transparent cube first?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444" y="2866031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/>
              <a:t>DrawCube</a:t>
            </a:r>
            <a:r>
              <a:rPr lang="en-US" dirty="0"/>
              <a:t>(5.0,0,0,1,1);</a:t>
            </a:r>
          </a:p>
          <a:p>
            <a:r>
              <a:rPr lang="en-US" dirty="0"/>
              <a:t>    </a:t>
            </a:r>
            <a:r>
              <a:rPr lang="en-US" dirty="0" err="1"/>
              <a:t>DrawCube</a:t>
            </a:r>
            <a:r>
              <a:rPr lang="en-US" dirty="0"/>
              <a:t>(8.0,1,0,0,0.5);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367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transparent object is in front of a solid object, the solid object may not be drawn.</a:t>
            </a:r>
          </a:p>
          <a:p>
            <a:r>
              <a:rPr lang="en-US" dirty="0"/>
              <a:t>Even worse, it may create a peep-hole effect.</a:t>
            </a:r>
          </a:p>
        </p:txBody>
      </p:sp>
    </p:spTree>
    <p:extLst>
      <p:ext uri="{BB962C8B-B14F-4D97-AF65-F5344CB8AC3E}">
        <p14:creationId xmlns:p14="http://schemas.microsoft.com/office/powerpoint/2010/main" val="4770722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in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requires a ray-tracing to draw a perfect image without artifacts.</a:t>
            </a:r>
          </a:p>
          <a:p>
            <a:endParaRPr lang="en-US" dirty="0"/>
          </a:p>
          <a:p>
            <a:r>
              <a:rPr lang="en-US" dirty="0"/>
              <a:t>Possible Practical Solutions:</a:t>
            </a:r>
          </a:p>
          <a:p>
            <a:pPr lvl="1"/>
            <a:r>
              <a:rPr lang="en-US" dirty="0"/>
              <a:t>Sort elements based on the depth before drawing.</a:t>
            </a:r>
          </a:p>
          <a:p>
            <a:pPr lvl="1"/>
            <a:r>
              <a:rPr lang="en-US" dirty="0"/>
              <a:t>Drawing solid elements first.  (Most practical)</a:t>
            </a:r>
          </a:p>
        </p:txBody>
      </p:sp>
      <p:pic>
        <p:nvPicPr>
          <p:cNvPr id="1026" name="Picture 2" descr="E:\development\trunk\src\ysflight\runtime\document\peephol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3725863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evelopment\trunk\src\ysflight\runtime\document\peepho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060" y="3581400"/>
            <a:ext cx="3725863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6142774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Horizon beyond the hangar is visible due to the peep-hole effect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556" y="6145619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Solid elements are drawn first.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4325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Use point sprites to draw cloud, steam, and burning fire.</a:t>
            </a:r>
          </a:p>
          <a:p>
            <a:r>
              <a:rPr lang="en-US" dirty="0"/>
              <a:t>Sprite patterns: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56" y="2392264"/>
            <a:ext cx="1434633" cy="1434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89" y="2392263"/>
            <a:ext cx="1434633" cy="1434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92262"/>
            <a:ext cx="1434633" cy="1434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411" y="2392261"/>
            <a:ext cx="1434633" cy="143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support Universal Windows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Windows API:  The new API introduced in Windows 8, which nobody liked.</a:t>
            </a:r>
          </a:p>
          <a:p>
            <a:r>
              <a:rPr lang="en-US" dirty="0"/>
              <a:t>Microsoft improved the API for Windows 10 (and abandoning many early adopters).</a:t>
            </a:r>
          </a:p>
          <a:p>
            <a:r>
              <a:rPr lang="en-US" dirty="0"/>
              <a:t>Still not getting popularity.  There is a good chance that the API will be discontinued, but Microsoft is trying to push it.</a:t>
            </a:r>
          </a:p>
          <a:p>
            <a:r>
              <a:rPr lang="en-US" dirty="0"/>
              <a:t>If you want to be prepared, </a:t>
            </a:r>
            <a:r>
              <a:rPr lang="en-US" dirty="0" err="1"/>
              <a:t>CMake</a:t>
            </a:r>
            <a:r>
              <a:rPr lang="en-US" dirty="0"/>
              <a:t> supports Universal Windows API.</a:t>
            </a:r>
          </a:p>
        </p:txBody>
      </p:sp>
    </p:spTree>
    <p:extLst>
      <p:ext uri="{BB962C8B-B14F-4D97-AF65-F5344CB8AC3E}">
        <p14:creationId xmlns:p14="http://schemas.microsoft.com/office/powerpoint/2010/main" val="233307771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class that:</a:t>
            </a:r>
          </a:p>
          <a:p>
            <a:pPr lvl="1"/>
            <a:r>
              <a:rPr lang="en-US" dirty="0"/>
              <a:t>Generates a group of particles,</a:t>
            </a:r>
          </a:p>
          <a:p>
            <a:pPr lvl="1"/>
            <a:r>
              <a:rPr lang="en-US" dirty="0"/>
              <a:t>retains a group of particles, and</a:t>
            </a:r>
          </a:p>
          <a:p>
            <a:pPr lvl="1"/>
            <a:r>
              <a:rPr lang="en-US" dirty="0"/>
              <a:t>makes vertex attributes.</a:t>
            </a:r>
          </a:p>
          <a:p>
            <a:r>
              <a:rPr lang="en-US" dirty="0"/>
              <a:t>Add </a:t>
            </a:r>
            <a:r>
              <a:rPr lang="en-US" dirty="0" err="1"/>
              <a:t>particle.h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1" y="3108960"/>
            <a:ext cx="66928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class Particle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YsVec3 </a:t>
            </a:r>
            <a:r>
              <a:rPr lang="en-US" sz="1200" dirty="0" err="1">
                <a:latin typeface="Lucida Console" panose="020B0609040504020204" pitchFamily="49" charset="0"/>
              </a:rPr>
              <a:t>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[4];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&lt;Particle&gt; particle;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&lt;float&gt; </a:t>
            </a:r>
            <a:r>
              <a:rPr lang="en-US" sz="1200" dirty="0" err="1">
                <a:latin typeface="Lucida Console" panose="020B0609040504020204" pitchFamily="49" charset="0"/>
              </a:rPr>
              <a:t>vtx,pointSize,col,texCoordRange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MakeCloud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nParticle,const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min,const</a:t>
            </a:r>
            <a:r>
              <a:rPr lang="en-US" sz="1200" dirty="0">
                <a:latin typeface="Lucida Console" panose="020B0609040504020204" pitchFamily="49" charset="0"/>
              </a:rPr>
              <a:t> YsVec3 &amp;max);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832167" y="3699164"/>
            <a:ext cx="199506" cy="1117956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1753" y="2663427"/>
            <a:ext cx="447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Information that a particle needs to carry.  To use a texture-atlas, it needs a position and texture-coordinate range. 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973484" y="3125092"/>
            <a:ext cx="698269" cy="1172588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4438996" y="4960938"/>
            <a:ext cx="133004" cy="201266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95455" y="369916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array of particles</a:t>
            </a:r>
          </a:p>
        </p:txBody>
      </p:sp>
      <p:cxnSp>
        <p:nvCxnSpPr>
          <p:cNvPr id="12" name="Straight Arrow Connector 11"/>
          <p:cNvCxnSpPr>
            <a:stCxn id="10" idx="1"/>
            <a:endCxn id="9" idx="1"/>
          </p:cNvCxnSpPr>
          <p:nvPr/>
        </p:nvCxnSpPr>
        <p:spPr>
          <a:xfrm flipH="1">
            <a:off x="4572000" y="3883830"/>
            <a:ext cx="623455" cy="1177741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62862" y="4229449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Vertex Attribute Arrays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6093229" y="5162204"/>
            <a:ext cx="149629" cy="17358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4" idx="1"/>
          </p:cNvCxnSpPr>
          <p:nvPr/>
        </p:nvCxnSpPr>
        <p:spPr>
          <a:xfrm flipH="1">
            <a:off x="6242858" y="4598781"/>
            <a:ext cx="1053771" cy="650213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34050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5884" y="714894"/>
            <a:ext cx="762260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#include "</a:t>
            </a:r>
            <a:r>
              <a:rPr lang="en-US" sz="1200" dirty="0" err="1">
                <a:latin typeface="Lucida Console" panose="020B0609040504020204" pitchFamily="49" charset="0"/>
              </a:rPr>
              <a:t>particle.h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stdlib.h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vtx.clear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texCoordRange.clear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MakeCloud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nParticle,const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min,const</a:t>
            </a:r>
            <a:r>
              <a:rPr lang="en-US" sz="1200" dirty="0">
                <a:latin typeface="Lucida Console" panose="020B0609040504020204" pitchFamily="49" charset="0"/>
              </a:rPr>
              <a:t> YsVec3 &amp;max)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&amp;p : particle)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s=(double)rand()/(double)RAND_MAX;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t=(double)rand()/(double)RAND_MAX;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u=(double)rand()/(double)RAND_MAX;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x=</a:t>
            </a:r>
            <a:r>
              <a:rPr lang="en-US" sz="1200" dirty="0" err="1">
                <a:latin typeface="Lucida Console" panose="020B0609040504020204" pitchFamily="49" charset="0"/>
              </a:rPr>
              <a:t>min.x</a:t>
            </a:r>
            <a:r>
              <a:rPr lang="en-US" sz="1200" dirty="0">
                <a:latin typeface="Lucida Console" panose="020B0609040504020204" pitchFamily="49" charset="0"/>
              </a:rPr>
              <a:t>()*(1.0-s)+</a:t>
            </a:r>
            <a:r>
              <a:rPr lang="en-US" sz="1200" dirty="0" err="1">
                <a:latin typeface="Lucida Console" panose="020B0609040504020204" pitchFamily="49" charset="0"/>
              </a:rPr>
              <a:t>max.x</a:t>
            </a:r>
            <a:r>
              <a:rPr lang="en-US" sz="1200" dirty="0">
                <a:latin typeface="Lucida Console" panose="020B0609040504020204" pitchFamily="49" charset="0"/>
              </a:rPr>
              <a:t>()*s;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y=</a:t>
            </a:r>
            <a:r>
              <a:rPr lang="en-US" sz="1200" dirty="0" err="1">
                <a:latin typeface="Lucida Console" panose="020B0609040504020204" pitchFamily="49" charset="0"/>
              </a:rPr>
              <a:t>min.y</a:t>
            </a:r>
            <a:r>
              <a:rPr lang="en-US" sz="1200" dirty="0">
                <a:latin typeface="Lucida Console" panose="020B0609040504020204" pitchFamily="49" charset="0"/>
              </a:rPr>
              <a:t>()*(1.0-t)+</a:t>
            </a:r>
            <a:r>
              <a:rPr lang="en-US" sz="1200" dirty="0" err="1">
                <a:latin typeface="Lucida Console" panose="020B0609040504020204" pitchFamily="49" charset="0"/>
              </a:rPr>
              <a:t>max.y</a:t>
            </a:r>
            <a:r>
              <a:rPr lang="en-US" sz="1200" dirty="0">
                <a:latin typeface="Lucida Console" panose="020B0609040504020204" pitchFamily="49" charset="0"/>
              </a:rPr>
              <a:t>()*t;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z=</a:t>
            </a:r>
            <a:r>
              <a:rPr lang="en-US" sz="1200" dirty="0" err="1">
                <a:latin typeface="Lucida Console" panose="020B0609040504020204" pitchFamily="49" charset="0"/>
              </a:rPr>
              <a:t>min.z</a:t>
            </a:r>
            <a:r>
              <a:rPr lang="en-US" sz="1200" dirty="0">
                <a:latin typeface="Lucida Console" panose="020B0609040504020204" pitchFamily="49" charset="0"/>
              </a:rPr>
              <a:t>()*(1.0-u)+</a:t>
            </a:r>
            <a:r>
              <a:rPr lang="en-US" sz="1200" dirty="0" err="1">
                <a:latin typeface="Lucida Console" panose="020B0609040504020204" pitchFamily="49" charset="0"/>
              </a:rPr>
              <a:t>max.z</a:t>
            </a:r>
            <a:r>
              <a:rPr lang="en-US" sz="1200" dirty="0">
                <a:latin typeface="Lucida Console" panose="020B0609040504020204" pitchFamily="49" charset="0"/>
              </a:rPr>
              <a:t>()*u;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p.pos.Set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x,y,z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// Assume 4x4 texture atlas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s=0.25*(double)(rand()%4);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t=0.75;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[0]=(float)s;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[1]=(float)t;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[2]=(float)s+0.25;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[3]=(float)t+0.25;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 rot="-5400000">
            <a:off x="6296892" y="901930"/>
            <a:ext cx="199506" cy="2784765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62451" y="1579418"/>
            <a:ext cx="280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box where the particles are scattered.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222865" y="4960938"/>
            <a:ext cx="157942" cy="1340109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5519651"/>
            <a:ext cx="438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 one of the four patterns randomly.</a:t>
            </a:r>
          </a:p>
        </p:txBody>
      </p:sp>
      <p:sp>
        <p:nvSpPr>
          <p:cNvPr id="9" name="Right Brace 8"/>
          <p:cNvSpPr/>
          <p:nvPr/>
        </p:nvSpPr>
        <p:spPr>
          <a:xfrm>
            <a:off x="4871258" y="3275215"/>
            <a:ext cx="191193" cy="1197032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62204" y="381554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location within the box.</a:t>
            </a:r>
          </a:p>
        </p:txBody>
      </p:sp>
    </p:spTree>
    <p:extLst>
      <p:ext uri="{BB962C8B-B14F-4D97-AF65-F5344CB8AC3E}">
        <p14:creationId xmlns:p14="http://schemas.microsoft.com/office/powerpoint/2010/main" val="21557071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1643" y="1039091"/>
            <a:ext cx="501291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vtx.resize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pointSize.resize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texCoordRange.resize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&amp;p : particle)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  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*3+1]=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*3+2]=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*4+3]=0.3;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]=1.0f;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563685" y="972589"/>
            <a:ext cx="149629" cy="332509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13314" y="955964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vertex attribute arrays for rendering</a:t>
            </a:r>
          </a:p>
        </p:txBody>
      </p:sp>
    </p:spTree>
    <p:extLst>
      <p:ext uri="{BB962C8B-B14F-4D97-AF65-F5344CB8AC3E}">
        <p14:creationId xmlns:p14="http://schemas.microsoft.com/office/powerpoint/2010/main" val="242966190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 err="1"/>
              <a:t>point_sprite_texture</a:t>
            </a:r>
            <a:endParaRPr lang="en-US" dirty="0"/>
          </a:p>
          <a:p>
            <a:r>
              <a:rPr lang="en-US" dirty="0"/>
              <a:t>In Initialize(), load sprite4x4.png and create a texture from it.  (The file must be in the data sub-directory.)</a:t>
            </a:r>
          </a:p>
          <a:p>
            <a:r>
              <a:rPr lang="en-US" dirty="0"/>
              <a:t>Also add in Initialize(),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Draw(),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7" y="2765484"/>
            <a:ext cx="6692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=2000;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particleGroup.MakeCloud</a:t>
            </a:r>
            <a:r>
              <a:rPr lang="en-US" sz="1200" dirty="0">
                <a:latin typeface="Lucida Console" panose="020B0609040504020204" pitchFamily="49" charset="0"/>
              </a:rPr>
              <a:t>(nParticle,YsVec3(-8,-4,-8),YsVec3(8,4,8));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particleGroup.MakeVertexBuffer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397" y="4168824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(GL_POINTS,0,particleGroup.particle.size());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10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Renders somewhat gaseous thing.</a:t>
            </a:r>
          </a:p>
          <a:p>
            <a:r>
              <a:rPr lang="en-US" dirty="0"/>
              <a:t>But, we don’t want to see squares.</a:t>
            </a:r>
          </a:p>
          <a:p>
            <a:r>
              <a:rPr lang="en-US" dirty="0"/>
              <a:t>Use alpha-cut-off in the fragment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improvement, but still not very gas-like.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7854" y="2580818"/>
            <a:ext cx="2775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latin typeface="Lucida Console" panose="020B0609040504020204" pitchFamily="49" charset="0"/>
              </a:rPr>
              <a:t>gl_FragColor.a</a:t>
            </a:r>
            <a:r>
              <a:rPr lang="en-US" sz="1200" dirty="0">
                <a:latin typeface="Lucida Console" panose="020B0609040504020204" pitchFamily="49" charset="0"/>
              </a:rPr>
              <a:t>&lt;0.01)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discard;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5945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pattern has only two colors, this problem can be solved by:</a:t>
            </a:r>
          </a:p>
          <a:p>
            <a:pPr lvl="1"/>
            <a:r>
              <a:rPr lang="en-US" dirty="0"/>
              <a:t>Disabling writing to Z-buffer (</a:t>
            </a:r>
            <a:r>
              <a:rPr lang="en-US" dirty="0" err="1"/>
              <a:t>glDepthMask</a:t>
            </a:r>
            <a:r>
              <a:rPr lang="en-US" dirty="0"/>
              <a:t>(0)), and</a:t>
            </a:r>
          </a:p>
          <a:p>
            <a:pPr lvl="1"/>
            <a:r>
              <a:rPr lang="en-US" dirty="0"/>
              <a:t>Using additive transparency (more overlapping particles make the object brighter), or</a:t>
            </a:r>
          </a:p>
          <a:p>
            <a:pPr lvl="1"/>
            <a:r>
              <a:rPr lang="en-US" dirty="0"/>
              <a:t>Using multiplicative transparency (more overlapping particles make the object darker).</a:t>
            </a:r>
          </a:p>
          <a:p>
            <a:r>
              <a:rPr lang="en-US" dirty="0"/>
              <a:t>But, it makes the object somewhat monotonic.</a:t>
            </a:r>
          </a:p>
        </p:txBody>
      </p:sp>
    </p:spTree>
    <p:extLst>
      <p:ext uri="{BB962C8B-B14F-4D97-AF65-F5344CB8AC3E}">
        <p14:creationId xmlns:p14="http://schemas.microsoft.com/office/powerpoint/2010/main" val="212277725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Sorting the particles based on the distance from the view point.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509" y="1779687"/>
            <a:ext cx="74366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viewDir,float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vtx.resize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pointSize.resize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texCoordRange.resize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auto &amp;p=particle[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  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*3+1]=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*3+2]=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*4+2]=1;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*4+3]=0.3;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690851" y="2934393"/>
            <a:ext cx="124691" cy="224443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40233" y="29741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 particles</a:t>
            </a:r>
          </a:p>
        </p:txBody>
      </p:sp>
    </p:spTree>
    <p:extLst>
      <p:ext uri="{BB962C8B-B14F-4D97-AF65-F5344CB8AC3E}">
        <p14:creationId xmlns:p14="http://schemas.microsoft.com/office/powerpoint/2010/main" val="19213335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895" y="1130531"/>
            <a:ext cx="79015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&gt;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idxBuf.resize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std</a:t>
            </a:r>
            <a:r>
              <a:rPr lang="en-US" sz="1200" dirty="0">
                <a:latin typeface="Lucida Console" panose="020B0609040504020204" pitchFamily="49" charset="0"/>
              </a:rPr>
              <a:t>::vector &lt;double&gt; </a:t>
            </a:r>
            <a:r>
              <a:rPr lang="en-US" sz="1200" dirty="0" err="1">
                <a:latin typeface="Lucida Console" panose="020B0609040504020204" pitchFamily="49" charset="0"/>
              </a:rPr>
              <a:t>viewDist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viewDist.resize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&amp;p : particle)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viewDist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]=-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p.pos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YsSimpleMergeSort</a:t>
            </a:r>
            <a:r>
              <a:rPr lang="en-US" sz="1200" dirty="0">
                <a:latin typeface="Lucida Console" panose="020B0609040504020204" pitchFamily="49" charset="0"/>
              </a:rPr>
              <a:t> &lt;</a:t>
            </a:r>
            <a:r>
              <a:rPr lang="en-US" sz="1200" dirty="0" err="1">
                <a:latin typeface="Lucida Console" panose="020B0609040504020204" pitchFamily="49" charset="0"/>
              </a:rPr>
              <a:t>double,int</a:t>
            </a:r>
            <a:r>
              <a:rPr lang="en-US" sz="1200" dirty="0">
                <a:latin typeface="Lucida Console" panose="020B0609040504020204" pitchFamily="49" charset="0"/>
              </a:rPr>
              <a:t>&gt; (</a:t>
            </a:r>
            <a:r>
              <a:rPr lang="en-US" sz="1200" dirty="0" err="1">
                <a:latin typeface="Lucida Console" panose="020B0609040504020204" pitchFamily="49" charset="0"/>
              </a:rPr>
              <a:t>viewDist.size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viewDist.data</a:t>
            </a:r>
            <a:r>
              <a:rPr lang="en-US" sz="1200" dirty="0">
                <a:latin typeface="Lucida Console" panose="020B0609040504020204" pitchFamily="49" charset="0"/>
              </a:rPr>
              <a:t>(),</a:t>
            </a:r>
            <a:r>
              <a:rPr lang="en-US" sz="1200" dirty="0" err="1">
                <a:latin typeface="Lucida Console" panose="020B0609040504020204" pitchFamily="49" charset="0"/>
              </a:rPr>
              <a:t>idxBuf.data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return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24349" y="4281055"/>
            <a:ext cx="457200" cy="96427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11927" y="5428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1927" y="5320145"/>
            <a:ext cx="5602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you remember how merge-sort works?</a:t>
            </a:r>
          </a:p>
          <a:p>
            <a:r>
              <a:rPr lang="en-US" dirty="0">
                <a:solidFill>
                  <a:srgbClr val="FF0000"/>
                </a:solidFill>
              </a:rPr>
              <a:t>In this function, the array elements in </a:t>
            </a:r>
            <a:r>
              <a:rPr lang="en-US" dirty="0" err="1">
                <a:solidFill>
                  <a:srgbClr val="FF0000"/>
                </a:solidFill>
              </a:rPr>
              <a:t>idxBuf</a:t>
            </a:r>
            <a:r>
              <a:rPr lang="en-US" dirty="0">
                <a:solidFill>
                  <a:srgbClr val="FF0000"/>
                </a:solidFill>
              </a:rPr>
              <a:t> are sorted based on the elements in </a:t>
            </a:r>
            <a:r>
              <a:rPr lang="en-US" dirty="0" err="1">
                <a:solidFill>
                  <a:srgbClr val="FF0000"/>
                </a:solidFill>
              </a:rPr>
              <a:t>viewDist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743878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cloud with particle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Modifications:</a:t>
            </a:r>
          </a:p>
          <a:p>
            <a:pPr lvl="1"/>
            <a:r>
              <a:rPr lang="en-US" dirty="0"/>
              <a:t>Increase/decrease number of particles.</a:t>
            </a:r>
          </a:p>
          <a:p>
            <a:pPr lvl="1"/>
            <a:r>
              <a:rPr lang="en-US" dirty="0"/>
              <a:t>Increase/decrease alpha.</a:t>
            </a:r>
          </a:p>
        </p:txBody>
      </p:sp>
    </p:spTree>
    <p:extLst>
      <p:ext uri="{BB962C8B-B14F-4D97-AF65-F5344CB8AC3E}">
        <p14:creationId xmlns:p14="http://schemas.microsoft.com/office/powerpoint/2010/main" val="391420329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time, the particles need to move.</a:t>
            </a:r>
          </a:p>
          <a:p>
            <a:r>
              <a:rPr lang="en-US" dirty="0"/>
              <a:t>Also must change color.</a:t>
            </a:r>
          </a:p>
          <a:p>
            <a:r>
              <a:rPr lang="en-US" dirty="0"/>
              <a:t>First, make a program that generates and moves particles, and then change color.</a:t>
            </a:r>
          </a:p>
        </p:txBody>
      </p:sp>
    </p:spTree>
    <p:extLst>
      <p:ext uri="{BB962C8B-B14F-4D97-AF65-F5344CB8AC3E}">
        <p14:creationId xmlns:p14="http://schemas.microsoft.com/office/powerpoint/2010/main" val="381566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support Universal Windows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Windows App has one extra step called "Deployment" before actually running the app.</a:t>
            </a:r>
          </a:p>
          <a:p>
            <a:r>
              <a:rPr lang="en-US" dirty="0"/>
              <a:t>The data files need to be copied to the deployment location, which is controlled by Visual Studio.</a:t>
            </a:r>
          </a:p>
          <a:p>
            <a:r>
              <a:rPr lang="en-US" dirty="0"/>
              <a:t>CMake added a target property VS_DEPLOYMENT_CONTENT and VS_DEPLOYMENT_LOCATION.</a:t>
            </a:r>
          </a:p>
          <a:p>
            <a:r>
              <a:rPr lang="en-US" dirty="0"/>
              <a:t>Data files need to be added as a source file, and then these properties must be set for the data files.</a:t>
            </a:r>
          </a:p>
        </p:txBody>
      </p:sp>
    </p:spTree>
    <p:extLst>
      <p:ext uri="{BB962C8B-B14F-4D97-AF65-F5344CB8AC3E}">
        <p14:creationId xmlns:p14="http://schemas.microsoft.com/office/powerpoint/2010/main" val="417058337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particle needs additional properties: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Age (seconds after generated)</a:t>
            </a:r>
          </a:p>
          <a:p>
            <a:pPr lvl="1"/>
            <a:r>
              <a:rPr lang="en-US" dirty="0"/>
              <a:t>Life</a:t>
            </a:r>
          </a:p>
          <a:p>
            <a:r>
              <a:rPr lang="en-US" dirty="0"/>
              <a:t>Two new member functions of </a:t>
            </a:r>
            <a:r>
              <a:rPr lang="en-US" dirty="0" err="1"/>
              <a:t>ParticleGroup</a:t>
            </a:r>
            <a:r>
              <a:rPr lang="en-US" dirty="0"/>
              <a:t> class:</a:t>
            </a:r>
          </a:p>
          <a:p>
            <a:pPr lvl="1"/>
            <a:r>
              <a:rPr lang="en-US" dirty="0" err="1"/>
              <a:t>AddFireParticle</a:t>
            </a:r>
            <a:endParaRPr lang="en-US" dirty="0"/>
          </a:p>
          <a:p>
            <a:pPr lvl="1"/>
            <a:r>
              <a:rPr lang="en-US" dirty="0"/>
              <a:t>Move</a:t>
            </a:r>
          </a:p>
        </p:txBody>
      </p:sp>
    </p:spTree>
    <p:extLst>
      <p:ext uri="{BB962C8B-B14F-4D97-AF65-F5344CB8AC3E}">
        <p14:creationId xmlns:p14="http://schemas.microsoft.com/office/powerpoint/2010/main" val="150981314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699" y="906087"/>
            <a:ext cx="63145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AddFireParticle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=0;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&lt;</a:t>
            </a:r>
            <a:r>
              <a:rPr lang="en-US" sz="1200" dirty="0" err="1">
                <a:latin typeface="Lucida Console" panose="020B0609040504020204" pitchFamily="49" charset="0"/>
              </a:rPr>
              <a:t>nParticle</a:t>
            </a:r>
            <a:r>
              <a:rPr lang="en-US" sz="1200" dirty="0">
                <a:latin typeface="Lucida Console" panose="020B0609040504020204" pitchFamily="49" charset="0"/>
              </a:rPr>
              <a:t>; ++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x=(double)rand()/(double)RAND_MAX;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y=0.0;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z=(double)rand()/(double)RAND_MAX;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>
                <a:latin typeface="Lucida Console" panose="020B0609040504020204" pitchFamily="49" charset="0"/>
              </a:rPr>
              <a:t>vx</a:t>
            </a:r>
            <a:r>
              <a:rPr lang="en-US" sz="1200" dirty="0">
                <a:latin typeface="Lucida Console" panose="020B0609040504020204" pitchFamily="49" charset="0"/>
              </a:rPr>
              <a:t>=3.0*((double)rand()/(double)RAND_MAX-0.5);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>
                <a:latin typeface="Lucida Console" panose="020B0609040504020204" pitchFamily="49" charset="0"/>
              </a:rPr>
              <a:t>vy</a:t>
            </a:r>
            <a:r>
              <a:rPr lang="en-US" sz="1200" dirty="0">
                <a:latin typeface="Lucida Console" panose="020B0609040504020204" pitchFamily="49" charset="0"/>
              </a:rPr>
              <a:t>=1.0+3.0*((double)rand()/(double)RAND_MAX);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</a:t>
            </a:r>
            <a:r>
              <a:rPr lang="en-US" sz="1200" dirty="0" err="1">
                <a:latin typeface="Lucida Console" panose="020B0609040504020204" pitchFamily="49" charset="0"/>
              </a:rPr>
              <a:t>vz</a:t>
            </a:r>
            <a:r>
              <a:rPr lang="en-US" sz="1200" dirty="0">
                <a:latin typeface="Lucida Console" panose="020B0609040504020204" pitchFamily="49" charset="0"/>
              </a:rPr>
              <a:t>=3.0*((double)rand()/(double)RAND_MAX-0.5);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Particle </a:t>
            </a:r>
            <a:r>
              <a:rPr lang="en-US" sz="1200" dirty="0" err="1">
                <a:latin typeface="Lucida Console" panose="020B0609040504020204" pitchFamily="49" charset="0"/>
              </a:rPr>
              <a:t>newParticle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newParticle.pos.Set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x,y,z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newParticle.vel.Set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vx,vy,vz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newParticle.t=0.0;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newParticle.tRemain</a:t>
            </a:r>
            <a:r>
              <a:rPr lang="en-US" sz="1200" dirty="0">
                <a:latin typeface="Lucida Console" panose="020B0609040504020204" pitchFamily="49" charset="0"/>
              </a:rPr>
              <a:t>=5.0+(double)rand()/(double)RAND_MAX;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// Assume 4x4 texture atlas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s=0.25*(double)(rand()%4);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double t=0.75;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newParticle.texCoordRange</a:t>
            </a:r>
            <a:r>
              <a:rPr lang="en-US" sz="1200" dirty="0">
                <a:latin typeface="Lucida Console" panose="020B0609040504020204" pitchFamily="49" charset="0"/>
              </a:rPr>
              <a:t>[0]=(float)s;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newParticle.texCoordRange</a:t>
            </a:r>
            <a:r>
              <a:rPr lang="en-US" sz="1200" dirty="0">
                <a:latin typeface="Lucida Console" panose="020B0609040504020204" pitchFamily="49" charset="0"/>
              </a:rPr>
              <a:t>[1]=(float)t;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newParticle.texCoordRange</a:t>
            </a:r>
            <a:r>
              <a:rPr lang="en-US" sz="1200" dirty="0">
                <a:latin typeface="Lucida Console" panose="020B0609040504020204" pitchFamily="49" charset="0"/>
              </a:rPr>
              <a:t>[2]=(float)s+0.25;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newParticle.texCoordRange</a:t>
            </a:r>
            <a:r>
              <a:rPr lang="en-US" sz="1200" dirty="0">
                <a:latin typeface="Lucida Console" panose="020B0609040504020204" pitchFamily="49" charset="0"/>
              </a:rPr>
              <a:t>[3]=(float)t+0.25;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particle.push_back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newParticle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020887" y="1546167"/>
            <a:ext cx="99753" cy="70658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0640" y="1429788"/>
            <a:ext cx="337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a random location</a:t>
            </a:r>
          </a:p>
          <a:p>
            <a:r>
              <a:rPr lang="en-US" dirty="0">
                <a:solidFill>
                  <a:srgbClr val="FF0000"/>
                </a:solidFill>
              </a:rPr>
              <a:t>0&lt;=x&lt;=1, 0&lt;=z&lt;=1, y=0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029498" y="2354277"/>
            <a:ext cx="99753" cy="70658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6109" y="25021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a random velocity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120640" y="4264429"/>
            <a:ext cx="174567" cy="1313411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11586" y="4656126"/>
            <a:ext cx="353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Pick one of the four patterns in the texture atlas</a:t>
            </a:r>
          </a:p>
        </p:txBody>
      </p:sp>
    </p:spTree>
    <p:extLst>
      <p:ext uri="{BB962C8B-B14F-4D97-AF65-F5344CB8AC3E}">
        <p14:creationId xmlns:p14="http://schemas.microsoft.com/office/powerpoint/2010/main" val="60516460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723" y="1221970"/>
            <a:ext cx="474040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::Move(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double 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&amp;p : particle)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p.pos</a:t>
            </a:r>
            <a:r>
              <a:rPr lang="en-US" sz="1200" dirty="0">
                <a:latin typeface="Lucida Console" panose="020B0609040504020204" pitchFamily="49" charset="0"/>
              </a:rPr>
              <a:t>+=</a:t>
            </a:r>
            <a:r>
              <a:rPr lang="en-US" sz="1200" dirty="0" err="1">
                <a:latin typeface="Lucida Console" panose="020B0609040504020204" pitchFamily="49" charset="0"/>
              </a:rPr>
              <a:t>p.vel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p.vel.AddY</a:t>
            </a:r>
            <a:r>
              <a:rPr lang="en-US" sz="1200" dirty="0">
                <a:latin typeface="Lucida Console" panose="020B0609040504020204" pitchFamily="49" charset="0"/>
              </a:rPr>
              <a:t>(0.1*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p.t+=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()-1; 0&lt;=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 --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if(particle[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].</a:t>
            </a:r>
            <a:r>
              <a:rPr lang="en-US" sz="1200" dirty="0" err="1">
                <a:latin typeface="Lucida Console" panose="020B0609040504020204" pitchFamily="49" charset="0"/>
              </a:rPr>
              <a:t>tRemain</a:t>
            </a:r>
            <a:r>
              <a:rPr lang="en-US" sz="1200" dirty="0">
                <a:latin typeface="Lucida Console" panose="020B0609040504020204" pitchFamily="49" charset="0"/>
              </a:rPr>
              <a:t>&lt;particle[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].t)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particle[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]=particle[newSize-1];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--</a:t>
            </a:r>
            <a:r>
              <a:rPr lang="en-US" sz="1200" dirty="0" err="1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newSize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948545" y="1645920"/>
            <a:ext cx="282633" cy="955964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4182" y="1837113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and give some upward acceleration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868785" y="2842953"/>
            <a:ext cx="307571" cy="2019992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09361" y="3366654"/>
            <a:ext cx="249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particles that come to its life.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892829" y="2502131"/>
            <a:ext cx="1679171" cy="9975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2367341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Update the age of the particle</a:t>
            </a:r>
          </a:p>
        </p:txBody>
      </p:sp>
    </p:spTree>
    <p:extLst>
      <p:ext uri="{BB962C8B-B14F-4D97-AF65-F5344CB8AC3E}">
        <p14:creationId xmlns:p14="http://schemas.microsoft.com/office/powerpoint/2010/main" val="58221984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main .</a:t>
            </a:r>
            <a:r>
              <a:rPr lang="en-US" dirty="0" err="1"/>
              <a:t>cpp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Delete </a:t>
            </a:r>
            <a:r>
              <a:rPr lang="en-US" dirty="0" err="1"/>
              <a:t>MakeCloud</a:t>
            </a:r>
            <a:endParaRPr lang="en-US" dirty="0"/>
          </a:p>
          <a:p>
            <a:pPr lvl="1"/>
            <a:r>
              <a:rPr lang="en-US" dirty="0"/>
              <a:t>In Interval, add </a:t>
            </a:r>
            <a:r>
              <a:rPr lang="en-US" dirty="0" err="1"/>
              <a:t>AddFireParticle</a:t>
            </a:r>
            <a:endParaRPr lang="en-US" dirty="0"/>
          </a:p>
          <a:p>
            <a:pPr lvl="1"/>
            <a:r>
              <a:rPr lang="en-US" dirty="0"/>
              <a:t>To calculate </a:t>
            </a:r>
            <a:r>
              <a:rPr lang="en-US" dirty="0" err="1"/>
              <a:t>dt</a:t>
            </a:r>
            <a:r>
              <a:rPr lang="en-US" dirty="0"/>
              <a:t>, add a member variable:</a:t>
            </a:r>
          </a:p>
          <a:p>
            <a:pPr marL="914400" lvl="2" indent="0">
              <a:buNone/>
            </a:pPr>
            <a:r>
              <a:rPr lang="en-US" dirty="0"/>
              <a:t>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lastTimer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2999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Interval()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4647" y="1778923"/>
            <a:ext cx="501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particleGroup.AddFireParticle</a:t>
            </a:r>
            <a:r>
              <a:rPr lang="en-US" sz="1200" dirty="0">
                <a:latin typeface="Lucida Console" panose="020B0609040504020204" pitchFamily="49" charset="0"/>
              </a:rPr>
              <a:t>(10);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long </a:t>
            </a:r>
            <a:r>
              <a:rPr lang="en-US" sz="1200" dirty="0" err="1">
                <a:latin typeface="Lucida Console" panose="020B0609040504020204" pitchFamily="49" charset="0"/>
              </a:rPr>
              <a:t>long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=(</a:t>
            </a:r>
            <a:r>
              <a:rPr lang="en-US" sz="1200" dirty="0" err="1">
                <a:latin typeface="Lucida Console" panose="020B0609040504020204" pitchFamily="49" charset="0"/>
              </a:rPr>
              <a:t>FsSubSecondTimer</a:t>
            </a:r>
            <a:r>
              <a:rPr lang="en-US" sz="1200" dirty="0">
                <a:latin typeface="Lucida Console" panose="020B0609040504020204" pitchFamily="49" charset="0"/>
              </a:rPr>
              <a:t>()-</a:t>
            </a:r>
            <a:r>
              <a:rPr lang="en-US" sz="1200" dirty="0" err="1">
                <a:latin typeface="Lucida Console" panose="020B0609040504020204" pitchFamily="49" charset="0"/>
              </a:rPr>
              <a:t>lastTimer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lastTimer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FsSubSecondTimer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particleGroup.Move</a:t>
            </a:r>
            <a:r>
              <a:rPr lang="en-US" sz="1200" dirty="0">
                <a:latin typeface="Lucida Console" panose="020B0609040504020204" pitchFamily="49" charset="0"/>
              </a:rPr>
              <a:t>((double)</a:t>
            </a:r>
            <a:r>
              <a:rPr lang="en-US" sz="1200" dirty="0" err="1">
                <a:latin typeface="Lucida Console" panose="020B0609040504020204" pitchFamily="49" charset="0"/>
              </a:rPr>
              <a:t>dt</a:t>
            </a:r>
            <a:r>
              <a:rPr lang="en-US" sz="1200" dirty="0">
                <a:latin typeface="Lucida Console" panose="020B0609040504020204" pitchFamily="49" charset="0"/>
              </a:rPr>
              <a:t>/1000.0);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5900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burning fire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white smoke billows from near the origin.</a:t>
            </a:r>
          </a:p>
          <a:p>
            <a:r>
              <a:rPr lang="en-US" dirty="0"/>
              <a:t>The color and alpha needs to be changed based on the time.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06087" y="3108960"/>
            <a:ext cx="8313" cy="26850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080" y="5486400"/>
            <a:ext cx="7498080" cy="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7856" y="5793971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  <a:br>
              <a:rPr lang="en-US" sz="1200" dirty="0"/>
            </a:br>
            <a:r>
              <a:rPr lang="en-US" sz="1200" dirty="0"/>
              <a:t>High temperature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0619" y="5793971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Yellow</a:t>
            </a:r>
          </a:p>
          <a:p>
            <a:r>
              <a:rPr lang="en-US" sz="1200" dirty="0"/>
              <a:t>Mid temp.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7819" y="579397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Red</a:t>
            </a:r>
            <a:br>
              <a:rPr lang="en-US" sz="1200" dirty="0"/>
            </a:br>
            <a:r>
              <a:rPr lang="en-US" sz="1200" dirty="0"/>
              <a:t>Low temp.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92748" y="5793971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  <a:br>
              <a:rPr lang="en-US" sz="1200" dirty="0"/>
            </a:br>
            <a:r>
              <a:rPr lang="en-US" sz="1200" dirty="0"/>
              <a:t>Smoke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06086" y="4779818"/>
            <a:ext cx="939339" cy="706582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9748" y="4798388"/>
            <a:ext cx="939339" cy="706582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400" y="4779818"/>
            <a:ext cx="910242" cy="18570"/>
          </a:xfrm>
          <a:prstGeom prst="line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60773" y="4798388"/>
            <a:ext cx="939339" cy="70658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14400" y="4763192"/>
            <a:ext cx="1854687" cy="1857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02404" y="4064923"/>
            <a:ext cx="939339" cy="706582"/>
          </a:xfrm>
          <a:prstGeom prst="line">
            <a:avLst/>
          </a:prstGeom>
          <a:ln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14070" y="4069479"/>
            <a:ext cx="939339" cy="7065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2404" y="3383410"/>
            <a:ext cx="939339" cy="706582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85802" y="544483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03799" y="544607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19147" y="544320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902404" y="4722447"/>
            <a:ext cx="3844163" cy="25911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746567" y="4748358"/>
            <a:ext cx="856211" cy="738042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6957" y="54432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t=life-1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95615" y="544320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t=life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46567" y="45470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</a:t>
            </a:r>
          </a:p>
        </p:txBody>
      </p:sp>
    </p:spTree>
    <p:extLst>
      <p:ext uri="{BB962C8B-B14F-4D97-AF65-F5344CB8AC3E}">
        <p14:creationId xmlns:p14="http://schemas.microsoft.com/office/powerpoint/2010/main" val="393630893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burning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204" y="847898"/>
            <a:ext cx="743665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ParticleGroup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MakeVertexBuffer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YsVec3 &amp;</a:t>
            </a:r>
            <a:r>
              <a:rPr lang="en-US" sz="1200" dirty="0" err="1">
                <a:latin typeface="Lucida Console" panose="020B0609040504020204" pitchFamily="49" charset="0"/>
              </a:rPr>
              <a:t>viewDir,float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vtx.resize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()*3);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pointSize.resize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texCoordRange.resize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particle.size</a:t>
            </a:r>
            <a:r>
              <a:rPr lang="en-US" sz="1200" dirty="0">
                <a:latin typeface="Lucida Console" panose="020B0609040504020204" pitchFamily="49" charset="0"/>
              </a:rPr>
              <a:t>()*4);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SortIndex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for(auto &amp;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 : </a:t>
            </a:r>
            <a:r>
              <a:rPr lang="en-US" sz="1200" dirty="0" err="1">
                <a:latin typeface="Lucida Console" panose="020B0609040504020204" pitchFamily="49" charset="0"/>
              </a:rPr>
              <a:t>idxBuf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auto &amp;p=particle[</a:t>
            </a:r>
            <a:r>
              <a:rPr lang="en-US" sz="1200" dirty="0" err="1">
                <a:latin typeface="Lucida Console" panose="020B0609040504020204" pitchFamily="49" charset="0"/>
              </a:rPr>
              <a:t>sortedIdx</a:t>
            </a:r>
            <a:r>
              <a:rPr lang="en-US" sz="12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  ]=</a:t>
            </a:r>
            <a:r>
              <a:rPr lang="en-US" sz="1200" dirty="0" err="1">
                <a:latin typeface="Lucida Console" panose="020B0609040504020204" pitchFamily="49" charset="0"/>
              </a:rPr>
              <a:t>p.pos.xf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*3+1]=</a:t>
            </a:r>
            <a:r>
              <a:rPr lang="en-US" sz="1200" dirty="0" err="1">
                <a:latin typeface="Lucida Console" panose="020B0609040504020204" pitchFamily="49" charset="0"/>
              </a:rPr>
              <a:t>p.pos.yf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*3+2]=</a:t>
            </a:r>
            <a:r>
              <a:rPr lang="en-US" sz="1200" dirty="0" err="1">
                <a:latin typeface="Lucida Console" panose="020B0609040504020204" pitchFamily="49" charset="0"/>
              </a:rPr>
              <a:t>p.pos.zf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alpha=0.3*</a:t>
            </a:r>
            <a:r>
              <a:rPr lang="en-US" sz="1200" dirty="0" err="1">
                <a:latin typeface="Lucida Console" panose="020B0609040504020204" pitchFamily="49" charset="0"/>
              </a:rPr>
              <a:t>YsSmaller</a:t>
            </a:r>
            <a:r>
              <a:rPr lang="en-US" sz="1200" dirty="0">
                <a:latin typeface="Lucida Console" panose="020B0609040504020204" pitchFamily="49" charset="0"/>
              </a:rPr>
              <a:t>&lt;float&gt;(p.tRemain-p.t,1.0f);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blue=</a:t>
            </a:r>
            <a:r>
              <a:rPr lang="en-US" sz="1200" dirty="0" err="1">
                <a:latin typeface="Lucida Console" panose="020B0609040504020204" pitchFamily="49" charset="0"/>
              </a:rPr>
              <a:t>YsGreater</a:t>
            </a:r>
            <a:r>
              <a:rPr lang="en-US" sz="1200" dirty="0">
                <a:latin typeface="Lucida Console" panose="020B0609040504020204" pitchFamily="49" charset="0"/>
              </a:rPr>
              <a:t> &lt;float&gt; (0.0f,1.0f-p.t);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green=</a:t>
            </a:r>
            <a:r>
              <a:rPr lang="en-US" sz="1200" dirty="0" err="1">
                <a:latin typeface="Lucida Console" panose="020B0609040504020204" pitchFamily="49" charset="0"/>
              </a:rPr>
              <a:t>YsBound</a:t>
            </a:r>
            <a:r>
              <a:rPr lang="en-US" sz="1200" dirty="0">
                <a:latin typeface="Lucida Console" panose="020B0609040504020204" pitchFamily="49" charset="0"/>
              </a:rPr>
              <a:t> &lt;float&gt; (2.0-p.t,0.0f,1.0f);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red=</a:t>
            </a:r>
            <a:r>
              <a:rPr lang="en-US" sz="1200" dirty="0" err="1">
                <a:latin typeface="Lucida Console" panose="020B0609040504020204" pitchFamily="49" charset="0"/>
              </a:rPr>
              <a:t>YsBound</a:t>
            </a:r>
            <a:r>
              <a:rPr lang="en-US" sz="1200" dirty="0">
                <a:latin typeface="Lucida Console" panose="020B0609040504020204" pitchFamily="49" charset="0"/>
              </a:rPr>
              <a:t> &lt;float&gt; (3.0-p.t,0.0f,1.0f);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]=red;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*4+1]=green;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*4+2]=blue;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col[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*4+3]=alpha;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pointSize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]=</a:t>
            </a:r>
            <a:r>
              <a:rPr lang="en-US" sz="1200" dirty="0" err="1">
                <a:latin typeface="Lucida Console" panose="020B0609040504020204" pitchFamily="49" charset="0"/>
              </a:rPr>
              <a:t>particleSize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  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[0];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*4+1]=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[1];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*4+2]=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[2];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texCoordRange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*4+3]=</a:t>
            </a:r>
            <a:r>
              <a:rPr lang="en-US" sz="1200" dirty="0" err="1">
                <a:latin typeface="Lucida Console" panose="020B0609040504020204" pitchFamily="49" charset="0"/>
              </a:rPr>
              <a:t>p.texCoordRange</a:t>
            </a:r>
            <a:r>
              <a:rPr lang="en-US" sz="1200" dirty="0">
                <a:latin typeface="Lucida Console" panose="020B0609040504020204" pitchFamily="49" charset="0"/>
              </a:rPr>
              <a:t>[3];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++</a:t>
            </a:r>
            <a:r>
              <a:rPr lang="en-US" sz="1200" dirty="0" err="1">
                <a:latin typeface="Lucida Console" panose="020B0609040504020204" pitchFamily="49" charset="0"/>
              </a:rPr>
              <a:t>idx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251171" y="3391593"/>
            <a:ext cx="290945" cy="1687483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83433" y="3840479"/>
            <a:ext cx="231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Calculate color based on the age.</a:t>
            </a:r>
          </a:p>
        </p:txBody>
      </p:sp>
    </p:spTree>
    <p:extLst>
      <p:ext uri="{BB962C8B-B14F-4D97-AF65-F5344CB8AC3E}">
        <p14:creationId xmlns:p14="http://schemas.microsoft.com/office/powerpoint/2010/main" val="242988685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draw shadow more accurately, but cannot afford running ray-tracing for interactive applications.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Assume planar light source.</a:t>
            </a:r>
          </a:p>
          <a:p>
            <a:pPr lvl="1"/>
            <a:r>
              <a:rPr lang="en-US" dirty="0"/>
              <a:t>Create a distance map from the light source to the first intersection with an object (obstacle).</a:t>
            </a:r>
          </a:p>
          <a:p>
            <a:pPr lvl="1"/>
            <a:r>
              <a:rPr lang="en-US" dirty="0"/>
              <a:t>For each pixel, check if the distance from the light source is farther than the distance on the map, use zero diffuse &amp; specular.</a:t>
            </a:r>
          </a:p>
        </p:txBody>
      </p:sp>
      <p:sp>
        <p:nvSpPr>
          <p:cNvPr id="4" name="Freeform 3"/>
          <p:cNvSpPr/>
          <p:nvPr/>
        </p:nvSpPr>
        <p:spPr>
          <a:xfrm>
            <a:off x="6526221" y="5254131"/>
            <a:ext cx="1496291" cy="1130531"/>
          </a:xfrm>
          <a:custGeom>
            <a:avLst/>
            <a:gdLst>
              <a:gd name="connsiteX0" fmla="*/ 83127 w 1496291"/>
              <a:gd name="connsiteY0" fmla="*/ 997527 h 1130531"/>
              <a:gd name="connsiteX1" fmla="*/ 0 w 1496291"/>
              <a:gd name="connsiteY1" fmla="*/ 390698 h 1130531"/>
              <a:gd name="connsiteX2" fmla="*/ 922713 w 1496291"/>
              <a:gd name="connsiteY2" fmla="*/ 0 h 1130531"/>
              <a:gd name="connsiteX3" fmla="*/ 1496291 w 1496291"/>
              <a:gd name="connsiteY3" fmla="*/ 698269 h 1130531"/>
              <a:gd name="connsiteX4" fmla="*/ 1072342 w 1496291"/>
              <a:gd name="connsiteY4" fmla="*/ 1130531 h 1130531"/>
              <a:gd name="connsiteX5" fmla="*/ 83127 w 1496291"/>
              <a:gd name="connsiteY5" fmla="*/ 997527 h 11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6291" h="1130531">
                <a:moveTo>
                  <a:pt x="83127" y="997527"/>
                </a:moveTo>
                <a:lnTo>
                  <a:pt x="0" y="390698"/>
                </a:lnTo>
                <a:lnTo>
                  <a:pt x="922713" y="0"/>
                </a:lnTo>
                <a:lnTo>
                  <a:pt x="1496291" y="698269"/>
                </a:lnTo>
                <a:lnTo>
                  <a:pt x="1072342" y="1130531"/>
                </a:lnTo>
                <a:lnTo>
                  <a:pt x="83127" y="99752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8916127">
            <a:off x="5319125" y="456541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 source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354126" y="3930780"/>
            <a:ext cx="1828800" cy="1824994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96930" y="5699167"/>
            <a:ext cx="1114669" cy="115019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506526" y="5612626"/>
            <a:ext cx="1225598" cy="124708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02396" y="5517583"/>
            <a:ext cx="1306866" cy="133512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698266" y="5422539"/>
            <a:ext cx="1426785" cy="14423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88257" y="5302145"/>
            <a:ext cx="804739" cy="78965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97853" y="5215604"/>
            <a:ext cx="673458" cy="66926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1"/>
          </p:cNvCxnSpPr>
          <p:nvPr/>
        </p:nvCxnSpPr>
        <p:spPr>
          <a:xfrm>
            <a:off x="5993723" y="5120561"/>
            <a:ext cx="532498" cy="52426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89593" y="5025517"/>
            <a:ext cx="559933" cy="56308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193366" y="4904493"/>
            <a:ext cx="605096" cy="64124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302962" y="4817952"/>
            <a:ext cx="634174" cy="67561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98832" y="4722909"/>
            <a:ext cx="669812" cy="70490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94702" y="4627865"/>
            <a:ext cx="720541" cy="74530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85933" y="4524777"/>
            <a:ext cx="749097" cy="79266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4" idx="2"/>
          </p:cNvCxnSpPr>
          <p:nvPr/>
        </p:nvCxnSpPr>
        <p:spPr>
          <a:xfrm>
            <a:off x="6695529" y="4438236"/>
            <a:ext cx="753405" cy="815895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91399" y="4343193"/>
            <a:ext cx="1921168" cy="199622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87269" y="4248149"/>
            <a:ext cx="1939436" cy="198953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90325" y="4138827"/>
            <a:ext cx="1945162" cy="201689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82370" y="4032514"/>
            <a:ext cx="1931436" cy="199327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178240" y="3937471"/>
            <a:ext cx="1939436" cy="1993276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01719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a light-source to obstacle distance map</a:t>
            </a:r>
          </a:p>
          <a:p>
            <a:r>
              <a:rPr lang="en-US" dirty="0"/>
              <a:t>Rendering to a texture.</a:t>
            </a:r>
          </a:p>
          <a:p>
            <a:r>
              <a:rPr lang="en-US" dirty="0"/>
              <a:t>Draw the scene from the light point of view, then the depth buffer will be nothing but the distance map, that gives the distance from the light-source to the first intersection of an object.</a:t>
            </a:r>
          </a:p>
        </p:txBody>
      </p:sp>
    </p:spTree>
    <p:extLst>
      <p:ext uri="{BB962C8B-B14F-4D97-AF65-F5344CB8AC3E}">
        <p14:creationId xmlns:p14="http://schemas.microsoft.com/office/powerpoint/2010/main" val="2343495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you need to prepare</a:t>
            </a:r>
          </a:p>
          <a:p>
            <a:r>
              <a:rPr lang="en-US" dirty="0"/>
              <a:t>An additional frame buffer.</a:t>
            </a:r>
          </a:p>
          <a:p>
            <a:r>
              <a:rPr lang="en-US" dirty="0"/>
              <a:t>A texture, which serves as a depth buffer for the frame buffer.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2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 OpenGL header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(major frustration):</a:t>
            </a:r>
          </a:p>
          <a:p>
            <a:pPr lvl="1"/>
            <a:r>
              <a:rPr lang="en-US" dirty="0"/>
              <a:t>Apple put OpenGL headers in a non-standard location.</a:t>
            </a:r>
          </a:p>
          <a:p>
            <a:pPr lvl="1"/>
            <a:r>
              <a:rPr lang="en-US" dirty="0"/>
              <a:t>Windows needs </a:t>
            </a:r>
            <a:r>
              <a:rPr lang="en-US" dirty="0" err="1"/>
              <a:t>windows.h</a:t>
            </a:r>
            <a:r>
              <a:rPr lang="en-US" dirty="0"/>
              <a:t> be included before including OpenGL headers.</a:t>
            </a:r>
          </a:p>
          <a:p>
            <a:pPr lvl="1"/>
            <a:r>
              <a:rPr lang="en-US" dirty="0"/>
              <a:t>Visual C++ does not come with OpenGL 2.x headers.  (For Visual C++, headers are in public/</a:t>
            </a:r>
            <a:r>
              <a:rPr lang="en-US" dirty="0" err="1"/>
              <a:t>src</a:t>
            </a:r>
            <a:r>
              <a:rPr lang="en-US" dirty="0"/>
              <a:t>/imported/include/GL.  Redistribution of the headers are permitted.)</a:t>
            </a:r>
          </a:p>
          <a:p>
            <a:pPr lvl="1"/>
            <a:r>
              <a:rPr lang="en-US" dirty="0"/>
              <a:t>iOS uses OpenGL ES, whose headers are in a different location.</a:t>
            </a:r>
          </a:p>
          <a:p>
            <a:r>
              <a:rPr lang="en-US" dirty="0"/>
              <a:t>You end up needing that many lines.</a:t>
            </a:r>
          </a:p>
        </p:txBody>
      </p:sp>
    </p:spTree>
    <p:extLst>
      <p:ext uri="{BB962C8B-B14F-4D97-AF65-F5344CB8AC3E}">
        <p14:creationId xmlns:p14="http://schemas.microsoft.com/office/powerpoint/2010/main" val="308683740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step is to create a frame buffer.  Let’s write a class called </a:t>
            </a:r>
            <a:r>
              <a:rPr lang="en-US" dirty="0" err="1"/>
              <a:t>OpenGLShadowMapBuffer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303104"/>
            <a:ext cx="39036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SHADOW_MAP_BUFFER_IS_INCLUDED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SHADOW_MAP_BUFFER_IS_INCLUDED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#include "</a:t>
            </a:r>
            <a:r>
              <a:rPr lang="en-US" sz="1200" dirty="0" err="1">
                <a:latin typeface="Lucida Console" panose="020B0609040504020204" pitchFamily="49" charset="0"/>
              </a:rPr>
              <a:t>opengl_header.h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frameBufferIdent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~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void </a:t>
            </a:r>
            <a:r>
              <a:rPr lang="en-US" sz="1200" dirty="0" err="1">
                <a:latin typeface="Lucida Console" panose="020B0609040504020204" pitchFamily="49" charset="0"/>
              </a:rPr>
              <a:t>PrepareBuffer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wid,int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hei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648200" y="3810000"/>
            <a:ext cx="152400" cy="38593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2266" y="3581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class needs to remember two identifiers, one for frame buffer, one for texture.</a:t>
            </a:r>
          </a:p>
        </p:txBody>
      </p:sp>
    </p:spTree>
    <p:extLst>
      <p:ext uri="{BB962C8B-B14F-4D97-AF65-F5344CB8AC3E}">
        <p14:creationId xmlns:p14="http://schemas.microsoft.com/office/powerpoint/2010/main" val="390180632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frameBufferIdent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shadowTexIdent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::~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CleanUp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if(0&lt;</a:t>
            </a:r>
            <a:r>
              <a:rPr lang="en-US" sz="1200" dirty="0" err="1">
                <a:latin typeface="Lucida Console" panose="020B0609040504020204" pitchFamily="49" charset="0"/>
              </a:rPr>
              <a:t>frameBufferIdent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glDeleteFramebuffers</a:t>
            </a:r>
            <a:r>
              <a:rPr lang="en-US" sz="1200" dirty="0">
                <a:latin typeface="Lucida Console" panose="020B0609040504020204" pitchFamily="49" charset="0"/>
              </a:rPr>
              <a:t>(1,&amp;frameBufferIdent);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if(0&lt;</a:t>
            </a:r>
            <a:r>
              <a:rPr lang="en-US" sz="1200" dirty="0" err="1">
                <a:latin typeface="Lucida Console" panose="020B0609040504020204" pitchFamily="49" charset="0"/>
              </a:rPr>
              <a:t>shadowTexIdent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glDeleteTextures</a:t>
            </a:r>
            <a:r>
              <a:rPr lang="en-US" sz="1200" dirty="0">
                <a:latin typeface="Lucida Console" panose="020B0609040504020204" pitchFamily="49" charset="0"/>
              </a:rPr>
              <a:t>(1,&amp;shadowTexIdent);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96506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72507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OpenGLShadowMapBuffer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PrepareBuffer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shadowTexWid,int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shadowTexHei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(1,&amp;shadowTexIdent);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(GL_TEXTURE_2D,shadowTexIdent);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glTexImage2D(GL_TEXTURE_2D,0,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GL_DEPTH_COMPONENT32,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shadowTexWid,shadowTexHei,0,GL_DEPTH_COMPONENT,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GL_FLOAT,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glTexImage2D(GL_TEXTURE_2D,0,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shadowTexWid,shadowTexHei,0,GL_DEPTH_COMPONENT,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GL_UNSIGNED_INT,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nullptr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(GL_TEXTURE_2D,GL_TEXTURE_WRAP_S,GL_CLAMP_TO_EDGE);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(GL_TEXTURE_2D,GL_TEXTURE_WRAP_T,GL_CLAMP_TO_EDGE);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68600" y="3615267"/>
            <a:ext cx="2489200" cy="8626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91667" y="3516868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 needs to use UNSIGNED_INT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048000" y="3048000"/>
            <a:ext cx="1600200" cy="2286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8933" y="2883469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 does not have depth-component 32 </a:t>
            </a:r>
          </a:p>
        </p:txBody>
      </p:sp>
    </p:spTree>
    <p:extLst>
      <p:ext uri="{BB962C8B-B14F-4D97-AF65-F5344CB8AC3E}">
        <p14:creationId xmlns:p14="http://schemas.microsoft.com/office/powerpoint/2010/main" val="31919439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92423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glGenFramebuffers</a:t>
            </a:r>
            <a:r>
              <a:rPr lang="en-US" sz="1200" dirty="0">
                <a:latin typeface="Lucida Console" panose="020B0609040504020204" pitchFamily="49" charset="0"/>
              </a:rPr>
              <a:t>(1,&amp;frameBufferIdent);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glBindFramebuffer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GL_FRAMEBUFFER,frameBufferIdent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glFramebufferTexture2D(GL_FRAMEBUFFER,GL_DEPTH_ATTACHMENT,GL_TEXTURE_2D,shadowTexIdent,0);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glDrawBuffer</a:t>
            </a:r>
            <a:r>
              <a:rPr lang="en-US" sz="1200" dirty="0">
                <a:latin typeface="Lucida Console" panose="020B0609040504020204" pitchFamily="49" charset="0"/>
              </a:rPr>
              <a:t>(GL_NONE);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glReadBuffer</a:t>
            </a:r>
            <a:r>
              <a:rPr lang="en-US" sz="1200" dirty="0">
                <a:latin typeface="Lucida Console" panose="020B0609040504020204" pitchFamily="49" charset="0"/>
              </a:rPr>
              <a:t>(GL_NONE);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colorTexIdent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(1,&amp;colorTexIdent);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(GL_TEXTURE_2D,colorTexIdent);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glTexImage2D(GL_TEXTURE_2D,0,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GL_RGBA,shadowTexWid,shadowTexHei,0,GL_RGBA,GL_UNSIGNED_BYTE,nullptr);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(GL_TEXTURE_2D,GL_TEXTURE_WRAP_S,GL_CLAMP_TO_EDGE);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(GL_TEXTURE_2D,GL_TEXTURE_WRAP_T,GL_CLAMP_TO_EDGE);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glFramebufferTexture2D(GL_FRAMEBUFFER,GL_COLOR_ATTACHMENT0,GL_TEXTURE_2D,colorTexIdent,0);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("%d %d\n",</a:t>
            </a:r>
            <a:r>
              <a:rPr lang="en-US" sz="1200" dirty="0" err="1">
                <a:latin typeface="Lucida Console" panose="020B0609040504020204" pitchFamily="49" charset="0"/>
              </a:rPr>
              <a:t>frameBufferIdent,shadowTexIdent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5339813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Without this, frame buffer status becomes 36060, which seems to be GL_FRAMEBUFFER_INCOMPLETE_READ_BUFFER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859578" y="2105703"/>
            <a:ext cx="6140908" cy="3297570"/>
          </a:xfrm>
          <a:custGeom>
            <a:avLst/>
            <a:gdLst>
              <a:gd name="connsiteX0" fmla="*/ 5120640 w 6140908"/>
              <a:gd name="connsiteY0" fmla="*/ 3297570 h 3297570"/>
              <a:gd name="connsiteX1" fmla="*/ 5760720 w 6140908"/>
              <a:gd name="connsiteY1" fmla="*/ 471242 h 3297570"/>
              <a:gd name="connsiteX2" fmla="*/ 0 w 6140908"/>
              <a:gd name="connsiteY2" fmla="*/ 30668 h 329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908" h="3297570">
                <a:moveTo>
                  <a:pt x="5120640" y="3297570"/>
                </a:moveTo>
                <a:cubicBezTo>
                  <a:pt x="5867400" y="2156648"/>
                  <a:pt x="6614160" y="1015726"/>
                  <a:pt x="5760720" y="471242"/>
                </a:cubicBezTo>
                <a:cubicBezTo>
                  <a:pt x="4907280" y="-73242"/>
                  <a:pt x="2453640" y="-21287"/>
                  <a:pt x="0" y="30668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994411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OpenGL ES does not allow framebuffer with a depth buffer without color buffer.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533400" y="2438400"/>
            <a:ext cx="152400" cy="2133600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99496" y="3507971"/>
            <a:ext cx="315893" cy="2610196"/>
          </a:xfrm>
          <a:custGeom>
            <a:avLst/>
            <a:gdLst>
              <a:gd name="connsiteX0" fmla="*/ 307580 w 315893"/>
              <a:gd name="connsiteY0" fmla="*/ 2610196 h 2610196"/>
              <a:gd name="connsiteX1" fmla="*/ 9 w 315893"/>
              <a:gd name="connsiteY1" fmla="*/ 1330036 h 2610196"/>
              <a:gd name="connsiteX2" fmla="*/ 315893 w 315893"/>
              <a:gd name="connsiteY2" fmla="*/ 0 h 261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893" h="2610196">
                <a:moveTo>
                  <a:pt x="307580" y="2610196"/>
                </a:moveTo>
                <a:cubicBezTo>
                  <a:pt x="153102" y="2187632"/>
                  <a:pt x="-1376" y="1765069"/>
                  <a:pt x="9" y="1330036"/>
                </a:cubicBezTo>
                <a:cubicBezTo>
                  <a:pt x="1394" y="895003"/>
                  <a:pt x="158643" y="447501"/>
                  <a:pt x="315893" y="0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23461" y="736594"/>
            <a:ext cx="488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frame buffer and link the texture to it.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609600" y="1143000"/>
            <a:ext cx="76200" cy="533400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27882" y="914400"/>
            <a:ext cx="2166183" cy="498764"/>
          </a:xfrm>
          <a:custGeom>
            <a:avLst/>
            <a:gdLst>
              <a:gd name="connsiteX0" fmla="*/ 2166183 w 2166183"/>
              <a:gd name="connsiteY0" fmla="*/ 0 h 498764"/>
              <a:gd name="connsiteX1" fmla="*/ 137878 w 2166183"/>
              <a:gd name="connsiteY1" fmla="*/ 116378 h 498764"/>
              <a:gd name="connsiteX2" fmla="*/ 345696 w 2166183"/>
              <a:gd name="connsiteY2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183" h="498764">
                <a:moveTo>
                  <a:pt x="2166183" y="0"/>
                </a:moveTo>
                <a:cubicBezTo>
                  <a:pt x="1303737" y="16625"/>
                  <a:pt x="441292" y="33251"/>
                  <a:pt x="137878" y="116378"/>
                </a:cubicBezTo>
                <a:cubicBezTo>
                  <a:pt x="-165536" y="199505"/>
                  <a:pt x="90080" y="349134"/>
                  <a:pt x="345696" y="498764"/>
                </a:cubicBezTo>
              </a:path>
            </a:pathLst>
          </a:custGeom>
          <a:noFill/>
          <a:ln w="63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42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65998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glCheckFramebufferStatus</a:t>
            </a:r>
            <a:r>
              <a:rPr lang="en-US" sz="1200" dirty="0">
                <a:latin typeface="Lucida Console" panose="020B0609040504020204" pitchFamily="49" charset="0"/>
              </a:rPr>
              <a:t>(GL_FRAMEBUFFER);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!=GL_FRAMEBUFFER_COMPLETE)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switch(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case GL_FRAMEBUFFER_INCOMPLETE_ATTACHMENT: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("GL_FRAMEBUFFER_INCOMPLETE_ATTACHMENT\n");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//case GL_FRAMEBUFFER_INCOMPLETE_DIMENSIONS: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//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("GL_FRAMEBUFFER_INCOMPLETE_DIMENSIONS\n");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//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#if (!defined(GL_ES) || GL_ES==0) &amp;&amp; !defined(GL_ES_VERSION_2_0)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case GL_FRAMEBUFFER_INCOMPLETE_READ_BUFFER: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("GL_FRAMEBUFFER_INCOMPLETE_READ_BUFFER\n");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    case GL_FRAMEBUFFER_INCOMPLETE_MISSING_ATTACHMENT: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("GL_FRAMEBUFFER_INCOMPLETE_MISSING_ATTACHMENT\n");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case GL_FRAMEBUFFER_UNSUPPORTED: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("GL_FRAMEBUFFER_UNSUPPORTED\n");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default: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("Unknown error %d\n",</a:t>
            </a:r>
            <a:r>
              <a:rPr lang="en-US" sz="1200" dirty="0" err="1">
                <a:latin typeface="Lucida Console" panose="020B0609040504020204" pitchFamily="49" charset="0"/>
              </a:rPr>
              <a:t>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("Cannot generate a frame buffer.\n");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exit(1);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glBindFramebuffer</a:t>
            </a:r>
            <a:r>
              <a:rPr lang="en-US" sz="1200" dirty="0">
                <a:latin typeface="Lucida Console" panose="020B0609040504020204" pitchFamily="49" charset="0"/>
              </a:rPr>
              <a:t>(GL_FRAMEBUFFER,0);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324600" y="2362200"/>
            <a:ext cx="152400" cy="53340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77000" y="224019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macro is supposed to exist according to the OpenGL specification… </a:t>
            </a:r>
          </a:p>
        </p:txBody>
      </p:sp>
    </p:spTree>
    <p:extLst>
      <p:ext uri="{BB962C8B-B14F-4D97-AF65-F5344CB8AC3E}">
        <p14:creationId xmlns:p14="http://schemas.microsoft.com/office/powerpoint/2010/main" val="22605855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the </a:t>
            </a:r>
            <a:r>
              <a:rPr lang="en-US" dirty="0" err="1"/>
              <a:t>Phong</a:t>
            </a:r>
            <a:r>
              <a:rPr lang="en-US" dirty="0"/>
              <a:t>-shading example, add shadow-map buffer.</a:t>
            </a:r>
          </a:p>
          <a:p>
            <a:r>
              <a:rPr lang="en-US" dirty="0"/>
              <a:t>Add member variable:</a:t>
            </a:r>
          </a:p>
          <a:p>
            <a:pPr marL="457200" lvl="1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OpenGLShadowMapBuffer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shadowMapBuf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 Initialize() add:</a:t>
            </a:r>
          </a:p>
          <a:p>
            <a:pPr marL="457200" lvl="1" indent="0">
              <a:buNone/>
            </a:pPr>
            <a:r>
              <a:rPr lang="en-US" dirty="0" err="1"/>
              <a:t>shadowMapBuf.PrepareBuffer</a:t>
            </a:r>
            <a:r>
              <a:rPr lang="en-US" dirty="0"/>
              <a:t>(1024,1024);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Run and verify not getting an error message from the frame-buffer creation.</a:t>
            </a:r>
          </a:p>
        </p:txBody>
      </p:sp>
    </p:spTree>
    <p:extLst>
      <p:ext uri="{BB962C8B-B14F-4D97-AF65-F5344CB8AC3E}">
        <p14:creationId xmlns:p14="http://schemas.microsoft.com/office/powerpoint/2010/main" val="20976308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renderer.</a:t>
            </a:r>
          </a:p>
          <a:p>
            <a:pPr lvl="1"/>
            <a:r>
              <a:rPr lang="en-US" dirty="0" err="1"/>
              <a:t>depth_verify_fragment_shader.glsl</a:t>
            </a:r>
            <a:endParaRPr lang="en-US" dirty="0"/>
          </a:p>
          <a:p>
            <a:pPr lvl="1"/>
            <a:r>
              <a:rPr lang="en-US" dirty="0" err="1"/>
              <a:t>depth_verify_vertex_shader.glsl</a:t>
            </a:r>
            <a:endParaRPr lang="en-US" dirty="0"/>
          </a:p>
          <a:p>
            <a:r>
              <a:rPr lang="en-US" dirty="0"/>
              <a:t>Purpose: To verify that the depth buffer is calculated correctly.</a:t>
            </a:r>
          </a:p>
        </p:txBody>
      </p:sp>
    </p:spTree>
    <p:extLst>
      <p:ext uri="{BB962C8B-B14F-4D97-AF65-F5344CB8AC3E}">
        <p14:creationId xmlns:p14="http://schemas.microsoft.com/office/powerpoint/2010/main" val="68659188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28800"/>
            <a:ext cx="36247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ifdef</a:t>
            </a:r>
            <a:r>
              <a:rPr lang="en-US" sz="1200" dirty="0">
                <a:latin typeface="Lucida Console" panose="020B0609040504020204" pitchFamily="49" charset="0"/>
              </a:rPr>
              <a:t> GL_ES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LOWP </a:t>
            </a:r>
            <a:r>
              <a:rPr lang="en-US" sz="1200" dirty="0" err="1">
                <a:latin typeface="Lucida Console" panose="020B0609040504020204" pitchFamily="49" charset="0"/>
              </a:rPr>
              <a:t>lowp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#define MIDP </a:t>
            </a:r>
            <a:r>
              <a:rPr lang="en-US" sz="1200" dirty="0" err="1">
                <a:latin typeface="Lucida Console" panose="020B0609040504020204" pitchFamily="49" charset="0"/>
              </a:rPr>
              <a:t>mediump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#define HIGHP </a:t>
            </a:r>
            <a:r>
              <a:rPr lang="en-US" sz="1200" dirty="0" err="1">
                <a:latin typeface="Lucida Console" panose="020B0609040504020204" pitchFamily="49" charset="0"/>
              </a:rPr>
              <a:t>highp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LOWP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MIDP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HIGHP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attribute HIGHP vec2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=vec4(vertex,0.5,1.0);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3124200" y="1828800"/>
            <a:ext cx="228600" cy="16764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1" y="19050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GLSL program for OpenGL ES requires precision qualifier, which gives an error in the full-scale OpenGL.  Can avoid by adding these macros.</a:t>
            </a:r>
          </a:p>
        </p:txBody>
      </p:sp>
    </p:spTree>
    <p:extLst>
      <p:ext uri="{BB962C8B-B14F-4D97-AF65-F5344CB8AC3E}">
        <p14:creationId xmlns:p14="http://schemas.microsoft.com/office/powerpoint/2010/main" val="12929660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362471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ifdef</a:t>
            </a:r>
            <a:r>
              <a:rPr lang="en-US" sz="1200" dirty="0">
                <a:latin typeface="Lucida Console" panose="020B0609040504020204" pitchFamily="49" charset="0"/>
              </a:rPr>
              <a:t> GL_ES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LOWP </a:t>
            </a:r>
            <a:r>
              <a:rPr lang="en-US" sz="1200" dirty="0" err="1">
                <a:latin typeface="Lucida Console" panose="020B0609040504020204" pitchFamily="49" charset="0"/>
              </a:rPr>
              <a:t>lowp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#define MIDP </a:t>
            </a:r>
            <a:r>
              <a:rPr lang="en-US" sz="1200" dirty="0" err="1">
                <a:latin typeface="Lucida Console" panose="020B0609040504020204" pitchFamily="49" charset="0"/>
              </a:rPr>
              <a:t>mediump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#define HIGHP </a:t>
            </a:r>
            <a:r>
              <a:rPr lang="en-US" sz="1200" dirty="0" err="1">
                <a:latin typeface="Lucida Console" panose="020B0609040504020204" pitchFamily="49" charset="0"/>
              </a:rPr>
              <a:t>highp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LOWP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MIDP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#define HIGHP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texture;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HIGHP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LOWP vec4 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(HIGHP float 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// 0     0.25  0.5    0.75    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// Blue-&gt;Cyan-&gt;Green-&gt;Yellow-&gt;Red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HIGHP float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if(t&lt;0.0)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vec4(0,0,1,1);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 if(t&lt;0.25)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=t/0.25;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vec4(0,tt,1,1);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1231692"/>
            <a:ext cx="45544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else if(t&lt;0.5)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=(t-0.25)/0.25;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vec4(0,1,1.0-tt,1);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 if(t&lt;0.75)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=(t-0.5)/0.25;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vec4(tt,1,0,1);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 if(t&lt;1.0)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tt</a:t>
            </a:r>
            <a:r>
              <a:rPr lang="en-US" sz="1200" dirty="0">
                <a:latin typeface="Lucida Console" panose="020B0609040504020204" pitchFamily="49" charset="0"/>
              </a:rPr>
              <a:t>=(t-0.75)/0.25;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vec4(1,1.0-tt,0,1);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vec4(1,0,0,1);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HIGHP float intensity;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intensity=texture2D(</a:t>
            </a:r>
            <a:r>
              <a:rPr lang="en-US" sz="1200" dirty="0" err="1">
                <a:latin typeface="Lucida Console" panose="020B0609040504020204" pitchFamily="49" charset="0"/>
              </a:rPr>
              <a:t>texture,texCoordOut</a:t>
            </a:r>
            <a:r>
              <a:rPr lang="en-US" sz="1200" dirty="0">
                <a:latin typeface="Lucida Console" panose="020B0609040504020204" pitchFamily="49" charset="0"/>
              </a:rPr>
              <a:t>).r;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(intensity);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>
            <a:off x="7171574" y="5167115"/>
            <a:ext cx="600826" cy="471685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9148" y="4520784"/>
            <a:ext cx="394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texture is a depth texture, any component will return the depth.</a:t>
            </a:r>
          </a:p>
        </p:txBody>
      </p:sp>
    </p:spTree>
    <p:extLst>
      <p:ext uri="{BB962C8B-B14F-4D97-AF65-F5344CB8AC3E}">
        <p14:creationId xmlns:p14="http://schemas.microsoft.com/office/powerpoint/2010/main" val="192440460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renderer in </a:t>
            </a:r>
            <a:r>
              <a:rPr lang="en-US" dirty="0" err="1"/>
              <a:t>renderer.h</a:t>
            </a:r>
            <a:r>
              <a:rPr lang="en-US" dirty="0"/>
              <a:t> and renderere.cpp</a:t>
            </a:r>
          </a:p>
          <a:p>
            <a:r>
              <a:rPr lang="en-US" dirty="0"/>
              <a:t>Add two member variables:</a:t>
            </a:r>
          </a:p>
          <a:p>
            <a:pPr marL="457200" lvl="1" indent="0">
              <a:buNone/>
            </a:pPr>
            <a:r>
              <a:rPr lang="en-US" dirty="0"/>
              <a:t>YsMatrix4x4 </a:t>
            </a:r>
            <a:r>
              <a:rPr lang="en-US" dirty="0" err="1"/>
              <a:t>lightViewTfm,lightProjTfm</a:t>
            </a:r>
            <a:endParaRPr lang="en-US" dirty="0"/>
          </a:p>
          <a:p>
            <a:r>
              <a:rPr lang="en-US" dirty="0"/>
              <a:t>These two matrices are needed for later rendering of the actual scene.</a:t>
            </a:r>
          </a:p>
          <a:p>
            <a:r>
              <a:rPr lang="en-US" dirty="0"/>
              <a:t>Then add two new functions</a:t>
            </a:r>
          </a:p>
          <a:p>
            <a:pPr lvl="1"/>
            <a:r>
              <a:rPr lang="en-US" dirty="0" err="1"/>
              <a:t>RenderDepthBuffer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Render to the depth buffer, and create the distance map.</a:t>
            </a:r>
          </a:p>
          <a:p>
            <a:pPr lvl="1"/>
            <a:r>
              <a:rPr lang="en-US" dirty="0" err="1"/>
              <a:t>VerifyDepthBuffer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Directly show the distance map contents.</a:t>
            </a:r>
          </a:p>
        </p:txBody>
      </p:sp>
    </p:spTree>
    <p:extLst>
      <p:ext uri="{BB962C8B-B14F-4D97-AF65-F5344CB8AC3E}">
        <p14:creationId xmlns:p14="http://schemas.microsoft.com/office/powerpoint/2010/main" val="115041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429" y="266932"/>
            <a:ext cx="672491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OPENGL_HEADER_IS_INCLUDED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OPENGL_HEADER_IS_INCLUDED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ifdef</a:t>
            </a:r>
            <a:r>
              <a:rPr lang="en-US" sz="1000" dirty="0">
                <a:latin typeface="Lucida Console" panose="020B0609040504020204" pitchFamily="49" charset="0"/>
              </a:rPr>
              <a:t> _WIN32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// Prevent inclusion of </a:t>
            </a:r>
            <a:r>
              <a:rPr lang="en-US" sz="1000" dirty="0" err="1">
                <a:latin typeface="Lucida Console" panose="020B0609040504020204" pitchFamily="49" charset="0"/>
              </a:rPr>
              <a:t>winsock.h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    #define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windows.h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</a:t>
            </a:r>
            <a:r>
              <a:rPr lang="en-US" sz="1000" dirty="0" err="1">
                <a:latin typeface="Lucida Console" panose="020B0609040504020204" pitchFamily="49" charset="0"/>
              </a:rPr>
              <a:t>undef</a:t>
            </a:r>
            <a:r>
              <a:rPr lang="en-US" sz="1000" dirty="0">
                <a:latin typeface="Lucida Console" panose="020B0609040504020204" pitchFamily="49" charset="0"/>
              </a:rPr>
              <a:t> WIN32_LEAN_AND_MEAN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// Too late.  Just include it.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windows.h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GL_GLEXT_PROTOTYPES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#define GL_GLEXT_PROTOTYPES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ifndef</a:t>
            </a:r>
            <a:r>
              <a:rPr lang="en-US" sz="1000" dirty="0">
                <a:latin typeface="Lucida Console" panose="020B0609040504020204" pitchFamily="49" charset="0"/>
              </a:rPr>
              <a:t> __APPLE__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glu.h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&lt;GL/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#include &lt;</a:t>
            </a:r>
            <a:r>
              <a:rPr lang="en-US" sz="1000" dirty="0" err="1">
                <a:latin typeface="Lucida Console" panose="020B0609040504020204" pitchFamily="49" charset="0"/>
              </a:rPr>
              <a:t>TargetConditionals.h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#if TARGET_OS_EMBEDDED!=0 || TARGET_OS_IPHONE!=0 || TARGET_OS_IPHONE_SIMULATOR!=0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OpenGLES</a:t>
            </a:r>
            <a:r>
              <a:rPr lang="en-US" sz="1000" dirty="0">
                <a:latin typeface="Lucida Console" panose="020B0609040504020204" pitchFamily="49" charset="0"/>
              </a:rPr>
              <a:t>/ES2/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</a:t>
            </a:r>
            <a:r>
              <a:rPr lang="en-US" sz="1000" dirty="0" err="1">
                <a:latin typeface="Lucida Console" panose="020B0609040504020204" pitchFamily="49" charset="0"/>
              </a:rPr>
              <a:t>OpenGLES</a:t>
            </a:r>
            <a:r>
              <a:rPr lang="en-US" sz="1000" dirty="0">
                <a:latin typeface="Lucida Console" panose="020B0609040504020204" pitchFamily="49" charset="0"/>
              </a:rPr>
              <a:t>/ES2/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typedef</a:t>
            </a:r>
            <a:r>
              <a:rPr lang="en-US" sz="1000" dirty="0">
                <a:latin typeface="Lucida Console" panose="020B0609040504020204" pitchFamily="49" charset="0"/>
              </a:rPr>
              <a:t> double </a:t>
            </a:r>
            <a:r>
              <a:rPr lang="en-US" sz="1000" dirty="0" err="1">
                <a:latin typeface="Lucida Console" panose="020B0609040504020204" pitchFamily="49" charset="0"/>
              </a:rPr>
              <a:t>GLdouble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#else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glu.h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#include &lt;OpenGL/</a:t>
            </a:r>
            <a:r>
              <a:rPr lang="en-US" sz="1000" dirty="0" err="1">
                <a:latin typeface="Lucida Console" panose="020B0609040504020204" pitchFamily="49" charset="0"/>
              </a:rPr>
              <a:t>glext.h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latin typeface="Lucida Console" panose="020B0609040504020204" pitchFamily="49" charset="0"/>
              </a:rPr>
              <a:t>endif</a:t>
            </a:r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57600" y="813816"/>
            <a:ext cx="109728" cy="15179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58769" y="1261872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Visual C++ wants </a:t>
            </a:r>
            <a:r>
              <a:rPr lang="en-US" dirty="0" err="1">
                <a:solidFill>
                  <a:srgbClr val="FF0000"/>
                </a:solidFill>
              </a:rPr>
              <a:t>windows.h</a:t>
            </a:r>
            <a:r>
              <a:rPr lang="en-US" dirty="0">
                <a:solidFill>
                  <a:srgbClr val="FF0000"/>
                </a:solidFill>
              </a:rPr>
              <a:t> be included before OpenGL headers.</a:t>
            </a:r>
          </a:p>
        </p:txBody>
      </p:sp>
      <p:sp>
        <p:nvSpPr>
          <p:cNvPr id="5" name="Right Brace 4"/>
          <p:cNvSpPr/>
          <p:nvPr/>
        </p:nvSpPr>
        <p:spPr>
          <a:xfrm>
            <a:off x="2779776" y="2578608"/>
            <a:ext cx="64008" cy="5212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68753" y="2305734"/>
            <a:ext cx="4261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macro is needed for Visual C++, or OpenGL 2.x function prototypes are ignored.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2304288" y="3236976"/>
            <a:ext cx="82296" cy="7132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86584" y="3229064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standard location.  Everyone should put these three files in here!</a:t>
            </a:r>
          </a:p>
        </p:txBody>
      </p:sp>
      <p:sp>
        <p:nvSpPr>
          <p:cNvPr id="9" name="Right Brace 8"/>
          <p:cNvSpPr/>
          <p:nvPr/>
        </p:nvSpPr>
        <p:spPr>
          <a:xfrm>
            <a:off x="6839712" y="4034304"/>
            <a:ext cx="143771" cy="8439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92628" y="4248484"/>
            <a:ext cx="163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OpenGL ES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2843784" y="4720982"/>
            <a:ext cx="124969" cy="856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87040" y="4789640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wanted to put these headers under OpenGL sub-directory, not GL.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936" y="6136332"/>
            <a:ext cx="746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Aaaaagh</a:t>
            </a:r>
            <a:r>
              <a:rPr lang="en-US" dirty="0">
                <a:solidFill>
                  <a:srgbClr val="FF0000"/>
                </a:solidFill>
              </a:rPr>
              <a:t>!  Why everyone makes cross-platform development difficult!!!!!</a:t>
            </a:r>
          </a:p>
        </p:txBody>
      </p:sp>
    </p:spTree>
    <p:extLst>
      <p:ext uri="{BB962C8B-B14F-4D97-AF65-F5344CB8AC3E}">
        <p14:creationId xmlns:p14="http://schemas.microsoft.com/office/powerpoint/2010/main" val="128903728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5998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RenderShadowBuffer</a:t>
            </a:r>
            <a:r>
              <a:rPr lang="en-US" sz="1200" dirty="0">
                <a:latin typeface="Lucida Console" panose="020B0609040504020204" pitchFamily="49" charset="0"/>
              </a:rPr>
              <a:t>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curFrameBuffer</a:t>
            </a:r>
            <a:r>
              <a:rPr lang="en-US" sz="1200" dirty="0">
                <a:latin typeface="Lucida Console" panose="020B0609040504020204" pitchFamily="49" charset="0"/>
              </a:rPr>
              <a:t>=0;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glGetIntegerv</a:t>
            </a:r>
            <a:r>
              <a:rPr lang="en-US" sz="1200" dirty="0">
                <a:latin typeface="Lucida Console" panose="020B0609040504020204" pitchFamily="49" charset="0"/>
              </a:rPr>
              <a:t>(GL_FRAMEBUFFER_BINDING,&amp;</a:t>
            </a:r>
            <a:r>
              <a:rPr lang="en-US" sz="1200" dirty="0" err="1">
                <a:latin typeface="Lucida Console" panose="020B0609040504020204" pitchFamily="49" charset="0"/>
              </a:rPr>
              <a:t>curFrameBuffer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glBindFramebuffer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GL_FRAMEBUFFER,shadowMapBuf.frameBufferIdent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YsAtt3 </a:t>
            </a:r>
            <a:r>
              <a:rPr lang="en-US" sz="1200" dirty="0" err="1">
                <a:latin typeface="Lucida Console" panose="020B0609040504020204" pitchFamily="49" charset="0"/>
              </a:rPr>
              <a:t>viewAtt</a:t>
            </a:r>
            <a:r>
              <a:rPr lang="en-US" sz="1200" dirty="0">
                <a:latin typeface="Lucida Console" panose="020B0609040504020204" pitchFamily="49" charset="0"/>
              </a:rPr>
              <a:t>(0,0,0);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viewAtt.SetForwardVector</a:t>
            </a:r>
            <a:r>
              <a:rPr lang="en-US" sz="1200" dirty="0">
                <a:latin typeface="Lucida Console" panose="020B0609040504020204" pitchFamily="49" charset="0"/>
              </a:rPr>
              <a:t>(-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Ys3DDrawingEnvironment </a:t>
            </a:r>
            <a:r>
              <a:rPr lang="en-US" sz="1200" dirty="0" err="1">
                <a:latin typeface="Lucida Console" panose="020B0609040504020204" pitchFamily="49" charset="0"/>
              </a:rPr>
              <a:t>drawEnv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wid,hei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FsGetWindowSize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wid,hei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drawEnv.SetProjectionMode</a:t>
            </a:r>
            <a:r>
              <a:rPr lang="en-US" sz="1200" dirty="0">
                <a:latin typeface="Lucida Console" panose="020B0609040504020204" pitchFamily="49" charset="0"/>
              </a:rPr>
              <a:t>(Ys3DDrawingEnvironment::ORTHOGONAL);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drawEnv.SetAspectRatio</a:t>
            </a:r>
            <a:r>
              <a:rPr lang="en-US" sz="1200" dirty="0">
                <a:latin typeface="Lucida Console" panose="020B0609040504020204" pitchFamily="49" charset="0"/>
              </a:rPr>
              <a:t>(1.0);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drawEnv.SetOrthogonalProjectionHeight</a:t>
            </a:r>
            <a:r>
              <a:rPr lang="en-US" sz="1200" dirty="0">
                <a:latin typeface="Lucida Console" panose="020B0609040504020204" pitchFamily="49" charset="0"/>
              </a:rPr>
              <a:t>(10.0);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drawEnv.SetNearFar</a:t>
            </a:r>
            <a:r>
              <a:rPr lang="en-US" sz="1200" dirty="0">
                <a:latin typeface="Lucida Console" panose="020B0609040504020204" pitchFamily="49" charset="0"/>
              </a:rPr>
              <a:t>(8.0,100.0);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drawEnv.SetViewTarget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YsOrigin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drawEnv.SetViewDistance</a:t>
            </a:r>
            <a:r>
              <a:rPr lang="en-US" sz="1200" dirty="0">
                <a:latin typeface="Lucida Console" panose="020B0609040504020204" pitchFamily="49" charset="0"/>
              </a:rPr>
              <a:t>(40.0);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drawEnv.SetViewAttitude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viewAtt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glViewport</a:t>
            </a:r>
            <a:r>
              <a:rPr lang="en-US" sz="1200" dirty="0">
                <a:latin typeface="Lucida Console" panose="020B0609040504020204" pitchFamily="49" charset="0"/>
              </a:rPr>
              <a:t>(0,0,1024,1024);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</a:t>
            </a:r>
            <a:r>
              <a:rPr lang="en-US" sz="1200" dirty="0" err="1">
                <a:latin typeface="Lucida Console" panose="020B0609040504020204" pitchFamily="49" charset="0"/>
              </a:rPr>
              <a:t>viewTfm</a:t>
            </a:r>
            <a:r>
              <a:rPr lang="en-US" sz="1200" dirty="0">
                <a:latin typeface="Lucida Console" panose="020B0609040504020204" pitchFamily="49" charset="0"/>
              </a:rPr>
              <a:t>[16],</a:t>
            </a:r>
            <a:r>
              <a:rPr lang="en-US" sz="1200" dirty="0" err="1">
                <a:latin typeface="Lucida Console" panose="020B0609040504020204" pitchFamily="49" charset="0"/>
              </a:rPr>
              <a:t>projTfm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viewTfm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projTfm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3" name="Right Brace 2"/>
          <p:cNvSpPr/>
          <p:nvPr/>
        </p:nvSpPr>
        <p:spPr>
          <a:xfrm>
            <a:off x="4191000" y="2590800"/>
            <a:ext cx="228600" cy="4572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2454826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lightDir</a:t>
            </a:r>
            <a:r>
              <a:rPr lang="en-US" dirty="0">
                <a:solidFill>
                  <a:srgbClr val="FF0000"/>
                </a:solidFill>
              </a:rPr>
              <a:t> is TO the light.  To draw from the light point of view, the forward vector should be opposite of </a:t>
            </a:r>
            <a:r>
              <a:rPr lang="en-US" dirty="0" err="1">
                <a:solidFill>
                  <a:srgbClr val="FF0000"/>
                </a:solidFill>
              </a:rPr>
              <a:t>lightDir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038600" y="4648200"/>
            <a:ext cx="152400" cy="6096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24867" y="4454391"/>
            <a:ext cx="461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Distance should be far enough, but not too far away from the subject.  The subject stays between </a:t>
            </a:r>
            <a:r>
              <a:rPr lang="en-US" dirty="0" err="1">
                <a:solidFill>
                  <a:srgbClr val="FF0000"/>
                </a:solidFill>
              </a:rPr>
              <a:t>nearz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farz</a:t>
            </a:r>
            <a:r>
              <a:rPr lang="en-US" dirty="0">
                <a:solidFill>
                  <a:srgbClr val="FF0000"/>
                </a:solidFill>
              </a:rPr>
              <a:t> in the light’s coordinate system.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4191000"/>
            <a:ext cx="1905000" cy="76200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6400" y="41148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Because 1024x1024 texture</a:t>
            </a:r>
          </a:p>
        </p:txBody>
      </p:sp>
    </p:spTree>
    <p:extLst>
      <p:ext uri="{BB962C8B-B14F-4D97-AF65-F5344CB8AC3E}">
        <p14:creationId xmlns:p14="http://schemas.microsoft.com/office/powerpoint/2010/main" val="393630773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799449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lightViewTfm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lightProjTfm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(GL_DEPTH_BUFFER_BIT);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</a:t>
            </a:r>
            <a:r>
              <a:rPr lang="en-US" sz="1200" dirty="0">
                <a:latin typeface="Lucida Console" panose="020B0609040504020204" pitchFamily="49" charset="0"/>
              </a:rPr>
              <a:t>(GL_DEPTH_TEST);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projMat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drawEnv.GetProjectionMatrix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projMat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viewMat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().</a:t>
            </a:r>
            <a:r>
              <a:rPr lang="en-US" sz="1200" dirty="0" err="1">
                <a:latin typeface="Lucida Console" panose="020B0609040504020204" pitchFamily="49" charset="0"/>
              </a:rPr>
              <a:t>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viewMat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glBindFramebuffer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GL_FRAMEBUFFER,curFrameBuffer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800600" y="1066800"/>
            <a:ext cx="228600" cy="4572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9200" y="92409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Cache transformations for the later process.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581400" y="1676400"/>
            <a:ext cx="76200" cy="228600"/>
          </a:xfrm>
          <a:prstGeom prst="righ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164385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don’t have to clear the color buffer.  Only depth matters.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26971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rest is same as the rendering of the actual scene.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609600" y="3352800"/>
            <a:ext cx="121919" cy="2837765"/>
          </a:xfrm>
          <a:prstGeom prst="leftBrace">
            <a:avLst/>
          </a:prstGeom>
          <a:ln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106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710" y="762000"/>
            <a:ext cx="873829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VerifyShadowMap</a:t>
            </a:r>
            <a:r>
              <a:rPr lang="en-US" sz="1200" dirty="0">
                <a:latin typeface="Lucida Console" panose="020B0609040504020204" pitchFamily="49" charset="0"/>
              </a:rPr>
              <a:t>(void)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</a:t>
            </a:r>
            <a:r>
              <a:rPr lang="en-US" sz="1200" dirty="0">
                <a:latin typeface="Lucida Console" panose="020B0609040504020204" pitchFamily="49" charset="0"/>
              </a:rPr>
              <a:t>(GL_DEPTH_TEST);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float </a:t>
            </a:r>
            <a:r>
              <a:rPr lang="en-US" sz="1200" dirty="0" err="1">
                <a:latin typeface="Lucida Console" panose="020B0609040504020204" pitchFamily="49" charset="0"/>
              </a:rPr>
              <a:t>rectVtx</a:t>
            </a:r>
            <a:r>
              <a:rPr lang="en-US" sz="12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   ,-1,       -0.3f,-1,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-0.3f,-0.3f,    -1   ,-0.3f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float </a:t>
            </a:r>
            <a:r>
              <a:rPr lang="en-US" sz="1200" dirty="0" err="1">
                <a:latin typeface="Lucida Console" panose="020B0609040504020204" pitchFamily="49" charset="0"/>
              </a:rPr>
              <a:t>rectTexCoord</a:t>
            </a:r>
            <a:r>
              <a:rPr lang="en-US" sz="1200" dirty="0">
                <a:latin typeface="Lucida Console" panose="020B0609040504020204" pitchFamily="49" charset="0"/>
              </a:rPr>
              <a:t>[]=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0,0,        1,0,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1,1,        0,1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(GL_TEXTURE_2D,shadowMapBuf.shadowTexIdent);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glUniform1i(depthVerify.uniformTexturePos,0);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(depthVerify.attribVertexPos,2,GL_FLOAT,GL_FALSE,0,rectVtx);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(depthVerify.attribTexCoordPos,2,GL_FLOAT,GL_FALSE,0,rectTexCoord);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depthVerify.attribTexCoordPos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665656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beginning of Draw() function, call </a:t>
            </a:r>
            <a:r>
              <a:rPr lang="en-US" dirty="0" err="1"/>
              <a:t>RenderShadowBuffer</a:t>
            </a:r>
            <a:r>
              <a:rPr lang="en-US" dirty="0"/>
              <a:t>().</a:t>
            </a:r>
          </a:p>
          <a:p>
            <a:r>
              <a:rPr lang="en-US" dirty="0"/>
              <a:t>Before </a:t>
            </a:r>
            <a:r>
              <a:rPr lang="en-US" dirty="0" err="1"/>
              <a:t>FsSwapBuffers</a:t>
            </a:r>
            <a:r>
              <a:rPr lang="en-US" dirty="0"/>
              <a:t>(), call </a:t>
            </a:r>
            <a:r>
              <a:rPr lang="en-US" dirty="0" err="1"/>
              <a:t>VerifyShaowMap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Make sure the distance map makes sense.</a:t>
            </a:r>
          </a:p>
        </p:txBody>
      </p:sp>
    </p:spTree>
    <p:extLst>
      <p:ext uri="{BB962C8B-B14F-4D97-AF65-F5344CB8AC3E}">
        <p14:creationId xmlns:p14="http://schemas.microsoft.com/office/powerpoint/2010/main" val="100948028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light-source to obstacle distance.</a:t>
            </a:r>
          </a:p>
          <a:p>
            <a:r>
              <a:rPr lang="en-US" dirty="0"/>
              <a:t>For each pixel, need to find the screen coordinate (which is same as the texture coordinate) in the light’s point of view.</a:t>
            </a:r>
          </a:p>
          <a:p>
            <a:r>
              <a:rPr lang="en-US" dirty="0"/>
              <a:t>The transformation for the light’s point of view:</a:t>
            </a:r>
          </a:p>
          <a:p>
            <a:pPr marL="457200" lvl="1" indent="0">
              <a:buNone/>
            </a:pPr>
            <a:r>
              <a:rPr lang="en-US" dirty="0"/>
              <a:t>q=P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-25000" dirty="0"/>
              <a:t>L</a:t>
            </a:r>
            <a:r>
              <a:rPr lang="en-US" dirty="0"/>
              <a:t>*M*p</a:t>
            </a:r>
          </a:p>
          <a:p>
            <a:pPr marL="457200" lvl="1" indent="0">
              <a:buNone/>
            </a:pPr>
            <a:r>
              <a:rPr lang="en-US" dirty="0"/>
              <a:t>where P</a:t>
            </a:r>
            <a:r>
              <a:rPr lang="en-US" baseline="-25000" dirty="0"/>
              <a:t>L</a:t>
            </a:r>
            <a:r>
              <a:rPr lang="en-US" dirty="0"/>
              <a:t>, V</a:t>
            </a:r>
            <a:r>
              <a:rPr lang="en-US" baseline="-25000" dirty="0"/>
              <a:t>L</a:t>
            </a:r>
            <a:r>
              <a:rPr lang="en-US" dirty="0"/>
              <a:t>, and M are the projection matrix, view matrix, and modeling matrix (optional) used for rendering the distance map, respectively.</a:t>
            </a:r>
          </a:p>
          <a:p>
            <a:r>
              <a:rPr lang="en-US" dirty="0"/>
              <a:t>The transformation for rendering the actual scene:</a:t>
            </a:r>
          </a:p>
          <a:p>
            <a:pPr marL="457200" lvl="1" indent="0">
              <a:buNone/>
            </a:pPr>
            <a:r>
              <a:rPr lang="en-US" dirty="0"/>
              <a:t>p'=P*V*M*p</a:t>
            </a:r>
          </a:p>
          <a:p>
            <a:pPr marL="457200" lvl="1" indent="0">
              <a:buNone/>
            </a:pPr>
            <a:r>
              <a:rPr lang="en-US" dirty="0"/>
              <a:t>where P, V, and M are the projection matrix, view matrix, and modeling matrix (optional).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4469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3D renderer (like </a:t>
            </a:r>
            <a:r>
              <a:rPr lang="en-US" dirty="0" err="1"/>
              <a:t>Phong</a:t>
            </a:r>
            <a:r>
              <a:rPr lang="en-US" dirty="0"/>
              <a:t>-shading renderer) knows P (projection matrix), and V*M (model-view matrix).</a:t>
            </a:r>
          </a:p>
          <a:p>
            <a:r>
              <a:rPr lang="en-US" dirty="0"/>
              <a:t>To find q in the 3D renderer,</a:t>
            </a:r>
          </a:p>
          <a:p>
            <a:pPr marL="457200" lvl="1" indent="0">
              <a:buNone/>
            </a:pPr>
            <a:r>
              <a:rPr lang="en-US" dirty="0"/>
              <a:t>q=P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30000" dirty="0"/>
              <a:t>-1</a:t>
            </a:r>
            <a:r>
              <a:rPr lang="en-US" dirty="0"/>
              <a:t>*V*M*p</a:t>
            </a:r>
          </a:p>
          <a:p>
            <a:r>
              <a:rPr lang="en-US" dirty="0"/>
              <a:t>Therefore, T</a:t>
            </a:r>
            <a:r>
              <a:rPr lang="en-US" baseline="-25000" dirty="0"/>
              <a:t>L</a:t>
            </a:r>
            <a:r>
              <a:rPr lang="en-US" dirty="0"/>
              <a:t>=P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-25000" dirty="0"/>
              <a:t>L</a:t>
            </a:r>
            <a:r>
              <a:rPr lang="en-US" dirty="0"/>
              <a:t>*V</a:t>
            </a:r>
            <a:r>
              <a:rPr lang="en-US" baseline="30000" dirty="0"/>
              <a:t>-1 </a:t>
            </a:r>
            <a:r>
              <a:rPr lang="en-US" dirty="0"/>
              <a:t>must be given as an additional uniform.  (Shadow-map transformation)</a:t>
            </a:r>
          </a:p>
          <a:p>
            <a:r>
              <a:rPr lang="en-US" dirty="0"/>
              <a:t>Also additional varying q (position in the light-coordinate) is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309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09600"/>
          </a:xfrm>
        </p:spPr>
        <p:txBody>
          <a:bodyPr/>
          <a:lstStyle/>
          <a:p>
            <a:r>
              <a:rPr lang="en-US" dirty="0"/>
              <a:t>Changes in the </a:t>
            </a:r>
            <a:r>
              <a:rPr lang="en-US" dirty="0" err="1"/>
              <a:t>Phong</a:t>
            </a:r>
            <a:r>
              <a:rPr lang="en-US" dirty="0"/>
              <a:t>-shading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43152"/>
            <a:ext cx="56701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shadowMapTfm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shadowMapTfm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56578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33400"/>
          </a:xfrm>
        </p:spPr>
        <p:txBody>
          <a:bodyPr/>
          <a:lstStyle/>
          <a:p>
            <a:r>
              <a:rPr lang="en-US" dirty="0"/>
              <a:t>Changes in the 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828800"/>
            <a:ext cx="52982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normalOut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viewDirOut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sampler2D </a:t>
            </a:r>
            <a:r>
              <a:rPr lang="en-US" sz="1200" dirty="0" err="1">
                <a:latin typeface="Lucida Console" panose="020B0609040504020204" pitchFamily="49" charset="0"/>
              </a:rPr>
              <a:t>shadowMapTexture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shadowMapCoord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vec4 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(float t)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   (Copied from the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depth_verify_fragment_shader.glsl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35200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22" y="914400"/>
            <a:ext cx="771557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diffuse=max(0.0,dot(</a:t>
            </a:r>
            <a:r>
              <a:rPr lang="en-US" sz="1200" dirty="0" err="1">
                <a:latin typeface="Lucida Console" panose="020B0609040504020204" pitchFamily="49" charset="0"/>
              </a:rPr>
              <a:t>normalOut,lit</a:t>
            </a:r>
            <a:r>
              <a:rPr lang="en-US" sz="1200" dirty="0">
                <a:latin typeface="Lucida Console" panose="020B0609040504020204" pitchFamily="49" charset="0"/>
              </a:rPr>
              <a:t>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viewDirOut+lightDir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midDir,normalOut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shadowMapCoord.xyz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shadowMapCoord.w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=(shadowCoordTfm+vec3(1,1,1))/2.0;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&lt;1.0 &amp;&amp;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depth;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depth=texture2D(</a:t>
            </a:r>
            <a:r>
              <a:rPr lang="en-US" sz="1200" dirty="0" err="1">
                <a:latin typeface="Lucida Console" panose="020B0609040504020204" pitchFamily="49" charset="0"/>
              </a:rPr>
              <a:t>shadowMapTexture,shadowCoordTfm.xy</a:t>
            </a:r>
            <a:r>
              <a:rPr lang="en-US" sz="1200" dirty="0">
                <a:latin typeface="Lucida Console" panose="020B0609040504020204" pitchFamily="49" charset="0"/>
              </a:rPr>
              <a:t>).r;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RainbowColor</a:t>
            </a:r>
            <a:r>
              <a:rPr lang="en-US" sz="1200" dirty="0">
                <a:latin typeface="Lucida Console" panose="020B0609040504020204" pitchFamily="49" charset="0"/>
              </a:rPr>
              <a:t>(depth);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else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=vec4(1,0,1,1);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//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colorOut.rgb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colorOut.a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//        +vec4(specular,specular,specular,0.0);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248400" y="2819400"/>
            <a:ext cx="228600" cy="2209800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68533" y="3200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Assigns a color depending on the distance from the light-source</a:t>
            </a:r>
          </a:p>
        </p:txBody>
      </p:sp>
    </p:spTree>
    <p:extLst>
      <p:ext uri="{BB962C8B-B14F-4D97-AF65-F5344CB8AC3E}">
        <p14:creationId xmlns:p14="http://schemas.microsoft.com/office/powerpoint/2010/main" val="220154507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/>
          <a:lstStyle/>
          <a:p>
            <a:r>
              <a:rPr lang="en-US" dirty="0"/>
              <a:t>In Draw() function,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2133600"/>
            <a:ext cx="734367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(GL_TEXTURE_2D,shadowMapBuf.shadowTexIdent);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glUniform1f(phong3d.uniformShadowMapTexturePos,0);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YsMatrix4x4 </a:t>
            </a:r>
            <a:r>
              <a:rPr lang="en-US" sz="1200" dirty="0" err="1">
                <a:latin typeface="Lucida Console" panose="020B0609040504020204" pitchFamily="49" charset="0"/>
              </a:rPr>
              <a:t>viewInv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drawEnv.GetViewMatrix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viewInv.Invert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YsMatrix4x4 </a:t>
            </a:r>
            <a:r>
              <a:rPr lang="en-US" sz="1200" dirty="0" err="1">
                <a:latin typeface="Lucida Console" panose="020B0609040504020204" pitchFamily="49" charset="0"/>
              </a:rPr>
              <a:t>shadowTfm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lightProjTfm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lightViewTfm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viewInv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shadowTfmf</a:t>
            </a:r>
            <a:r>
              <a:rPr lang="en-US" sz="1200" dirty="0">
                <a:latin typeface="Lucida Console" panose="020B0609040504020204" pitchFamily="49" charset="0"/>
              </a:rPr>
              <a:t>[16];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shadowTfm.GetOpenGlCompatibleMatrix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shadowTfmf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glUniformMatrix4fv(phong3d.uniformShadowMapTfmPos,1,GL_FALSE,shadowTfmf);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6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sick and tired of cutting &amp; pasting these lines just to enable OpenGL, it is written in </a:t>
            </a:r>
            <a:r>
              <a:rPr lang="en-US" dirty="0" err="1"/>
              <a:t>ysglheader.h</a:t>
            </a:r>
            <a:r>
              <a:rPr lang="en-US" dirty="0"/>
              <a:t> for you in public repository.</a:t>
            </a:r>
          </a:p>
          <a:p>
            <a:r>
              <a:rPr lang="en-US" dirty="0"/>
              <a:t>If you have public repository added from your top-level CMakeLists.txt</a:t>
            </a:r>
          </a:p>
          <a:p>
            <a:pPr lvl="1"/>
            <a:r>
              <a:rPr lang="en-US" dirty="0"/>
              <a:t>Add in C++ code:</a:t>
            </a:r>
          </a:p>
          <a:p>
            <a:pPr marL="914400" lvl="2" indent="0">
              <a:buNone/>
            </a:pPr>
            <a:r>
              <a:rPr lang="en-US" dirty="0"/>
              <a:t>#include &lt;</a:t>
            </a:r>
            <a:r>
              <a:rPr lang="en-US" dirty="0" err="1"/>
              <a:t>ysgl.h</a:t>
            </a:r>
            <a:r>
              <a:rPr lang="en-US" dirty="0"/>
              <a:t>&gt;   // This also includes </a:t>
            </a:r>
            <a:r>
              <a:rPr lang="en-US" dirty="0" err="1"/>
              <a:t>ysglheader.h</a:t>
            </a:r>
            <a:endParaRPr lang="en-US" dirty="0"/>
          </a:p>
          <a:p>
            <a:pPr lvl="1"/>
            <a:r>
              <a:rPr lang="en-US" dirty="0"/>
              <a:t>Add in CMakeLists.txt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target_link_libraries</a:t>
            </a:r>
            <a:r>
              <a:rPr lang="en-US" dirty="0"/>
              <a:t>(</a:t>
            </a:r>
            <a:r>
              <a:rPr lang="en-US" i="1" dirty="0" err="1"/>
              <a:t>your_target_name</a:t>
            </a:r>
            <a:r>
              <a:rPr lang="en-US" dirty="0"/>
              <a:t> </a:t>
            </a:r>
            <a:r>
              <a:rPr lang="en-US" dirty="0" err="1"/>
              <a:t>ysgl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68432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verify light-source to obstacle distances are correctly mapped.</a:t>
            </a:r>
          </a:p>
        </p:txBody>
      </p:sp>
    </p:spTree>
    <p:extLst>
      <p:ext uri="{BB962C8B-B14F-4D97-AF65-F5344CB8AC3E}">
        <p14:creationId xmlns:p14="http://schemas.microsoft.com/office/powerpoint/2010/main" val="19959914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Shadow-mapping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fragment </a:t>
            </a:r>
            <a:r>
              <a:rPr lang="en-US" dirty="0" err="1"/>
              <a:t>shader</a:t>
            </a:r>
            <a:r>
              <a:rPr lang="en-US" dirty="0"/>
              <a:t> is modified so that diffuse and specular are set to zero if the vertex to light-source distance is greater than light-source to first obstacle distance.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895600"/>
            <a:ext cx="61286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shadowMapCoord.xyz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shadowMapCoord.w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shadowCoordTfm</a:t>
            </a:r>
            <a:r>
              <a:rPr lang="en-US" sz="1200" dirty="0">
                <a:latin typeface="Lucida Console" panose="020B0609040504020204" pitchFamily="49" charset="0"/>
              </a:rPr>
              <a:t>=(shadowCoordTfm+vec3(1,1,1))/2.0;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if(0.0&lt;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shadowCoordTfm.x</a:t>
            </a:r>
            <a:r>
              <a:rPr lang="en-US" sz="1200" dirty="0">
                <a:latin typeface="Lucida Console" panose="020B0609040504020204" pitchFamily="49" charset="0"/>
              </a:rPr>
              <a:t>&lt;1.0 &amp;&amp;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0.0&lt;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 &amp;&amp; </a:t>
            </a:r>
            <a:r>
              <a:rPr lang="en-US" sz="1200" dirty="0" err="1">
                <a:latin typeface="Lucida Console" panose="020B0609040504020204" pitchFamily="49" charset="0"/>
              </a:rPr>
              <a:t>shadowCoordTfm.y</a:t>
            </a:r>
            <a:r>
              <a:rPr lang="en-US" sz="1200" dirty="0">
                <a:latin typeface="Lucida Console" panose="020B0609040504020204" pitchFamily="49" charset="0"/>
              </a:rPr>
              <a:t>&lt;1.0)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float depth;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depth=texture2D(</a:t>
            </a:r>
            <a:r>
              <a:rPr lang="en-US" sz="1200" dirty="0" err="1">
                <a:latin typeface="Lucida Console" panose="020B0609040504020204" pitchFamily="49" charset="0"/>
              </a:rPr>
              <a:t>shadowMapTexture,shadowCoordTfm.xy</a:t>
            </a:r>
            <a:r>
              <a:rPr lang="en-US" sz="1200" dirty="0">
                <a:latin typeface="Lucida Console" panose="020B0609040504020204" pitchFamily="49" charset="0"/>
              </a:rPr>
              <a:t>).r;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if(</a:t>
            </a:r>
            <a:r>
              <a:rPr lang="en-US" sz="1200" dirty="0" err="1">
                <a:latin typeface="Lucida Console" panose="020B0609040504020204" pitchFamily="49" charset="0"/>
              </a:rPr>
              <a:t>shadowCoordTfm.z</a:t>
            </a:r>
            <a:r>
              <a:rPr lang="en-US" sz="1200" dirty="0">
                <a:latin typeface="Lucida Console" panose="020B0609040504020204" pitchFamily="49" charset="0"/>
              </a:rPr>
              <a:t>&gt;depth)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diffuse=0.0;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specular=0.0;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5712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Shadow-map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with the </a:t>
            </a:r>
            <a:r>
              <a:rPr lang="en-US" dirty="0" err="1"/>
              <a:t>moire</a:t>
            </a:r>
            <a:r>
              <a:rPr lang="en-US" dirty="0"/>
              <a:t> pattern?</a:t>
            </a:r>
          </a:p>
          <a:p>
            <a:r>
              <a:rPr lang="en-US" dirty="0"/>
              <a:t>Coming from the numerical error.</a:t>
            </a:r>
          </a:p>
        </p:txBody>
      </p:sp>
    </p:spTree>
    <p:extLst>
      <p:ext uri="{BB962C8B-B14F-4D97-AF65-F5344CB8AC3E}">
        <p14:creationId xmlns:p14="http://schemas.microsoft.com/office/powerpoint/2010/main" val="15522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en-US" dirty="0" err="1"/>
              <a:t>Shader</a:t>
            </a:r>
            <a:r>
              <a:rPr lang="en-US" dirty="0"/>
              <a:t> Language (GLSL)</a:t>
            </a:r>
          </a:p>
          <a:p>
            <a:r>
              <a:rPr lang="en-US" dirty="0"/>
              <a:t>Uniform Color</a:t>
            </a:r>
          </a:p>
          <a:p>
            <a:r>
              <a:rPr lang="en-US" dirty="0"/>
              <a:t>Generic Attribute</a:t>
            </a:r>
          </a:p>
          <a:p>
            <a:r>
              <a:rPr lang="en-US" dirty="0"/>
              <a:t>Texture (sampler2D)</a:t>
            </a:r>
          </a:p>
          <a:p>
            <a:r>
              <a:rPr lang="en-US" dirty="0"/>
              <a:t>Plain 3D Renderer</a:t>
            </a:r>
          </a:p>
          <a:p>
            <a:r>
              <a:rPr lang="en-US" dirty="0"/>
              <a:t>Rainbow Color based on the vertex position</a:t>
            </a:r>
          </a:p>
          <a:p>
            <a:r>
              <a:rPr lang="en-US" dirty="0"/>
              <a:t>“discard” statement in the 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  <a:p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Part (UWP support)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60450"/>
            <a:ext cx="8186857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if(NOT "${CMAKE_SYSTEM_NAME}" STREQUAL "</a:t>
            </a:r>
            <a:r>
              <a:rPr lang="en-US" sz="1100" dirty="0" err="1">
                <a:latin typeface="Consolas" panose="020B0609020204030204" pitchFamily="49" charset="0"/>
              </a:rPr>
              <a:t>WindowsStore</a:t>
            </a:r>
            <a:r>
              <a:rPr lang="en-US" sz="1100" dirty="0">
                <a:latin typeface="Consolas" panose="020B0609020204030204" pitchFamily="49" charset="0"/>
              </a:rPr>
              <a:t>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(ONE_DATA_SOURCE ${DATA_SOURCE})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add_custom_command</a:t>
            </a:r>
            <a:r>
              <a:rPr lang="en-US" sz="1100" dirty="0">
                <a:latin typeface="Consolas" panose="020B0609020204030204" pitchFamily="49" charset="0"/>
              </a:rPr>
              <a:t>(TARGET ${TARGET_NAME} POST_BUILD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make_directory</a:t>
            </a:r>
            <a:r>
              <a:rPr lang="en-US" sz="1100" dirty="0">
                <a:latin typeface="Consolas" panose="020B0609020204030204" pitchFamily="49" charset="0"/>
              </a:rPr>
              <a:t> \"${DATA_DESTINATION}\"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COMMAND "${CMAKE_COMMAND}" -E </a:t>
            </a:r>
            <a:r>
              <a:rPr lang="en-US" sz="1100" dirty="0" err="1">
                <a:latin typeface="Consolas" panose="020B0609020204030204" pitchFamily="49" charset="0"/>
              </a:rPr>
              <a:t>copy_directory</a:t>
            </a:r>
            <a:r>
              <a:rPr lang="en-US" sz="1100" dirty="0">
                <a:latin typeface="Consolas" panose="020B0609020204030204" pitchFamily="49" charset="0"/>
              </a:rPr>
              <a:t> \"${ONE_DATA_SOURCE}\" \"${DATA_DESTINATION}\")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(ONE_DATA_SOURCE)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else()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(ONE_DATA_SOURCE ${DATA_SOURCE})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file(GLOB_RECURSE DATA_FILES RELATIVE ${ONE_DATA_SOURCE} ${ONE_DATA_SOURCE}/*)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foreach</a:t>
            </a:r>
            <a:r>
              <a:rPr lang="en-US" sz="1100" dirty="0">
                <a:latin typeface="Consolas" panose="020B0609020204030204" pitchFamily="49" charset="0"/>
              </a:rPr>
              <a:t>(DATA_FILE ${DATA_FILES})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set(DIR_PART)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set(DATA_SOURCE_FILE ${ONE_DATA_SOURCE}/${DATA_FILE})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get_filename_component</a:t>
            </a:r>
            <a:r>
              <a:rPr lang="en-US" sz="1100" dirty="0">
                <a:latin typeface="Consolas" panose="020B0609020204030204" pitchFamily="49" charset="0"/>
              </a:rPr>
              <a:t>(NAME_PART ${DATA_FILE} NAME)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get_filename_component</a:t>
            </a:r>
            <a:r>
              <a:rPr lang="en-US" sz="1100" dirty="0">
                <a:latin typeface="Consolas" panose="020B0609020204030204" pitchFamily="49" charset="0"/>
              </a:rPr>
              <a:t>(DIR_PART ${DATA_FILE} DIRECTORY)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string(LENGTH "${DIR_PART}" DIR_PART_LENGTH)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if(${DIR_PART_LENGTH} GREATER 0)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set(DESTIN_DIR "Assets/${DIR_PART}")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else()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set(DESTIN_DIR "Assets")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endif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message(&gt;&gt; ${DATA_SOURCE_FILE})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message(&gt;&gt; ${NAME_PART} @ ${DIR_PART}-&gt;${DESTIN_DIR})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target_sources</a:t>
            </a:r>
            <a:r>
              <a:rPr lang="en-US" sz="1100" dirty="0">
                <a:latin typeface="Consolas" panose="020B0609020204030204" pitchFamily="49" charset="0"/>
              </a:rPr>
              <a:t>(${TARGET_NAME} PUBLIC ${DATA_SOURCE_FILE})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set_property</a:t>
            </a:r>
            <a:r>
              <a:rPr lang="en-US" sz="1100" dirty="0">
                <a:latin typeface="Consolas" panose="020B0609020204030204" pitchFamily="49" charset="0"/>
              </a:rPr>
              <a:t>(SOURCE ${DATA_SOURCE_FILE} PROPERTY VS_DEPLOYMENT_CONTENT 1)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set_property</a:t>
            </a:r>
            <a:r>
              <a:rPr lang="en-US" sz="1100" dirty="0">
                <a:latin typeface="Consolas" panose="020B0609020204030204" pitchFamily="49" charset="0"/>
              </a:rPr>
              <a:t>(SOURCE ${DATA_SOURCE_FILE} PROPERTY VS_DEPLOYMENT_LOCATION "${DESTIN_DIR}")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(DATA_FILE)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endforeach</a:t>
            </a:r>
            <a:r>
              <a:rPr lang="en-US" sz="1100" dirty="0">
                <a:latin typeface="Consolas" panose="020B0609020204030204" pitchFamily="49" charset="0"/>
              </a:rPr>
              <a:t>(ONE_DATA_SOURCE)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endif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5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r>
              <a:rPr lang="en-US" dirty="0"/>
              <a:t>Why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r>
              <a:rPr lang="en-US" dirty="0"/>
              <a:t>GLSL programming</a:t>
            </a:r>
          </a:p>
          <a:p>
            <a:r>
              <a:rPr lang="en-US" dirty="0"/>
              <a:t>Pass-Through GLSL Program</a:t>
            </a:r>
          </a:p>
          <a:p>
            <a:r>
              <a:rPr lang="en-US" dirty="0"/>
              <a:t>Screen coordinate as color</a:t>
            </a:r>
          </a:p>
          <a:p>
            <a:r>
              <a:rPr lang="en-US" dirty="0"/>
              <a:t>Color as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7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Opposite of fixed-function pipeline.</a:t>
            </a:r>
          </a:p>
          <a:p>
            <a:r>
              <a:rPr lang="en-US" dirty="0"/>
              <a:t>In fixed-function pipeline, a vertex consists of a fixed set of attributes (position, color, normal, and texture coordinate), and goes through a fixed calculation.</a:t>
            </a:r>
          </a:p>
          <a:p>
            <a:r>
              <a:rPr lang="en-US" dirty="0"/>
              <a:t>In programmable </a:t>
            </a:r>
            <a:r>
              <a:rPr lang="en-US" dirty="0" err="1"/>
              <a:t>shader</a:t>
            </a:r>
            <a:r>
              <a:rPr lang="en-US" dirty="0"/>
              <a:t>, you can define what attributes that a vertex consists of.</a:t>
            </a:r>
          </a:p>
        </p:txBody>
      </p:sp>
    </p:spTree>
    <p:extLst>
      <p:ext uri="{BB962C8B-B14F-4D97-AF65-F5344CB8AC3E}">
        <p14:creationId xmlns:p14="http://schemas.microsoft.com/office/powerpoint/2010/main" val="315537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vertex can be as simple as just one XY coordinate if:</a:t>
            </a:r>
          </a:p>
          <a:p>
            <a:pPr lvl="1"/>
            <a:r>
              <a:rPr lang="en-US" dirty="0"/>
              <a:t>You are drawing 2D elements.</a:t>
            </a:r>
          </a:p>
          <a:p>
            <a:pPr lvl="1"/>
            <a:r>
              <a:rPr lang="en-US" dirty="0"/>
              <a:t>All elements need to be drawn in the same color.</a:t>
            </a:r>
          </a:p>
          <a:p>
            <a:r>
              <a:rPr lang="en-US" dirty="0"/>
              <a:t>Such minimum vertex will substantially reduce CPU-GPU transaction.</a:t>
            </a:r>
          </a:p>
          <a:p>
            <a:r>
              <a:rPr lang="en-US" dirty="0"/>
              <a:t>Or, a vertex can have additional information such as:</a:t>
            </a:r>
          </a:p>
          <a:p>
            <a:pPr lvl="1"/>
            <a:r>
              <a:rPr lang="en-US" dirty="0"/>
              <a:t>Multiple texture coordinates.</a:t>
            </a:r>
          </a:p>
          <a:p>
            <a:pPr lvl="1"/>
            <a:r>
              <a:rPr lang="en-US" dirty="0"/>
              <a:t>Offset in the camera coordinate (Billboard).</a:t>
            </a:r>
          </a:p>
          <a:p>
            <a:pPr lvl="1"/>
            <a:r>
              <a:rPr lang="en-US" dirty="0"/>
              <a:t>Different color for different lighting effect.</a:t>
            </a:r>
          </a:p>
          <a:p>
            <a:r>
              <a:rPr lang="en-US" dirty="0"/>
              <a:t>Those information (what a vertex can carry) is called a </a:t>
            </a:r>
            <a:r>
              <a:rPr lang="en-US" b="1" i="1" dirty="0"/>
              <a:t>vertex attribute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98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modern graphics APIs </a:t>
            </a:r>
            <a:r>
              <a:rPr lang="en-US" u="sng" dirty="0"/>
              <a:t>require</a:t>
            </a:r>
            <a:r>
              <a:rPr lang="en-US" dirty="0"/>
              <a:t> </a:t>
            </a:r>
            <a:r>
              <a:rPr lang="en-US" dirty="0" err="1"/>
              <a:t>shader</a:t>
            </a:r>
            <a:r>
              <a:rPr lang="en-US" dirty="0"/>
              <a:t> programs.</a:t>
            </a:r>
          </a:p>
          <a:p>
            <a:r>
              <a:rPr lang="en-US" dirty="0"/>
              <a:t>Although OpenGL 1.1's rendering model was not the most efficient, it is not supported when you write your program for newer platforms, especially smart phones and tablets.</a:t>
            </a:r>
          </a:p>
          <a:p>
            <a:endParaRPr lang="en-US" dirty="0"/>
          </a:p>
          <a:p>
            <a:r>
              <a:rPr lang="en-US" dirty="0"/>
              <a:t>When you write a program, you want to visualize your idea for your thinking, debugging, and demonstration.</a:t>
            </a:r>
          </a:p>
          <a:p>
            <a:r>
              <a:rPr lang="en-US" dirty="0"/>
              <a:t>You can really enhance your idea by visualizing it.</a:t>
            </a:r>
          </a:p>
          <a:p>
            <a:r>
              <a:rPr lang="en-US" dirty="0"/>
              <a:t>I don't want you to stop when someone else's program does not visualize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418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Programmable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graphics APIs (OpenGL ES 2.x, Vulcan, Metal, Direct X12) get rid of a fixed-function pipeline.</a:t>
            </a:r>
          </a:p>
          <a:p>
            <a:r>
              <a:rPr lang="en-US" dirty="0"/>
              <a:t>Smart phones and tablets only support OpenGL ES 2.x or higher.</a:t>
            </a:r>
          </a:p>
          <a:p>
            <a:r>
              <a:rPr lang="en-US" dirty="0"/>
              <a:t>Also </a:t>
            </a:r>
            <a:r>
              <a:rPr lang="en-US" dirty="0" err="1"/>
              <a:t>webGL</a:t>
            </a:r>
            <a:r>
              <a:rPr lang="en-US" dirty="0"/>
              <a:t> uses OpenGL ES2.x from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You cannot avoid a programmable </a:t>
            </a:r>
            <a:r>
              <a:rPr lang="en-US" dirty="0" err="1"/>
              <a:t>shader</a:t>
            </a:r>
            <a:r>
              <a:rPr lang="en-US" dirty="0"/>
              <a:t> if you want to render 3d </a:t>
            </a:r>
            <a:r>
              <a:rPr lang="en-US"/>
              <a:t>graphics in </a:t>
            </a:r>
            <a:r>
              <a:rPr lang="en-US" dirty="0"/>
              <a:t>smart </a:t>
            </a:r>
            <a:r>
              <a:rPr lang="en-US"/>
              <a:t>phones and </a:t>
            </a:r>
            <a:r>
              <a:rPr lang="en-US" dirty="0"/>
              <a:t>web apps.</a:t>
            </a:r>
          </a:p>
        </p:txBody>
      </p:sp>
    </p:spTree>
    <p:extLst>
      <p:ext uri="{BB962C8B-B14F-4D97-AF65-F5344CB8AC3E}">
        <p14:creationId xmlns:p14="http://schemas.microsoft.com/office/powerpoint/2010/main" val="1075541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GLSL – GL </a:t>
            </a:r>
            <a:r>
              <a:rPr lang="en-US" dirty="0" err="1"/>
              <a:t>Shader</a:t>
            </a:r>
            <a:r>
              <a:rPr lang="en-US" dirty="0"/>
              <a:t>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for programmable </a:t>
            </a:r>
            <a:r>
              <a:rPr lang="en-US" dirty="0" err="1"/>
              <a:t>shader</a:t>
            </a:r>
            <a:r>
              <a:rPr lang="en-US" dirty="0"/>
              <a:t> in OpenGL.</a:t>
            </a:r>
          </a:p>
          <a:p>
            <a:r>
              <a:rPr lang="en-US" dirty="0"/>
              <a:t>Program-In-Program.</a:t>
            </a:r>
          </a:p>
          <a:p>
            <a:r>
              <a:rPr lang="en-US" dirty="0"/>
              <a:t>Standard for OpenGL, OpenGL ES, and </a:t>
            </a:r>
            <a:r>
              <a:rPr lang="en-US" dirty="0" err="1"/>
              <a:t>WebGL</a:t>
            </a:r>
            <a:r>
              <a:rPr lang="en-US" dirty="0"/>
              <a:t>.</a:t>
            </a:r>
          </a:p>
          <a:p>
            <a:r>
              <a:rPr lang="en-US" dirty="0"/>
              <a:t>You write separate programs in GLSL, and then compile in your program.</a:t>
            </a:r>
          </a:p>
          <a:p>
            <a:r>
              <a:rPr lang="en-US" dirty="0"/>
              <a:t>Good news – GLSL is a C-like language.</a:t>
            </a:r>
          </a:p>
          <a:p>
            <a:r>
              <a:rPr lang="en-US" dirty="0"/>
              <a:t>Bad news – Many C-language features are not available in GLSL.</a:t>
            </a:r>
          </a:p>
        </p:txBody>
      </p:sp>
    </p:spTree>
    <p:extLst>
      <p:ext uri="{BB962C8B-B14F-4D97-AF65-F5344CB8AC3E}">
        <p14:creationId xmlns:p14="http://schemas.microsoft.com/office/powerpoint/2010/main" val="355538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and 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52107"/>
          </a:xfrm>
        </p:spPr>
        <p:txBody>
          <a:bodyPr/>
          <a:lstStyle/>
          <a:p>
            <a:r>
              <a:rPr lang="en-US" dirty="0"/>
              <a:t>You need to write two </a:t>
            </a:r>
            <a:r>
              <a:rPr lang="en-US" dirty="0" err="1"/>
              <a:t>shaders</a:t>
            </a:r>
            <a:r>
              <a:rPr lang="en-US" dirty="0"/>
              <a:t> for one program, Vertex </a:t>
            </a:r>
            <a:r>
              <a:rPr lang="en-US" dirty="0" err="1"/>
              <a:t>Shader</a:t>
            </a:r>
            <a:r>
              <a:rPr lang="en-US" dirty="0"/>
              <a:t> and Fragment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96" y="3619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vertex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11840" y="3725721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645" y="3412061"/>
            <a:ext cx="1180213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8918" y="353014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78122" y="3738125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2926" y="3402555"/>
            <a:ext cx="15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position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71920" y="3874577"/>
            <a:ext cx="5145010" cy="2259418"/>
          </a:xfrm>
          <a:custGeom>
            <a:avLst/>
            <a:gdLst>
              <a:gd name="connsiteX0" fmla="*/ 4133996 w 5145010"/>
              <a:gd name="connsiteY0" fmla="*/ 0 h 2259418"/>
              <a:gd name="connsiteX1" fmla="*/ 4894224 w 5145010"/>
              <a:gd name="connsiteY1" fmla="*/ 584790 h 2259418"/>
              <a:gd name="connsiteX2" fmla="*/ 306275 w 5145010"/>
              <a:gd name="connsiteY2" fmla="*/ 1717158 h 2259418"/>
              <a:gd name="connsiteX3" fmla="*/ 800689 w 5145010"/>
              <a:gd name="connsiteY3" fmla="*/ 2259418 h 22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010" h="2259418">
                <a:moveTo>
                  <a:pt x="4133996" y="0"/>
                </a:moveTo>
                <a:cubicBezTo>
                  <a:pt x="4833086" y="149298"/>
                  <a:pt x="5532177" y="298597"/>
                  <a:pt x="4894224" y="584790"/>
                </a:cubicBezTo>
                <a:cubicBezTo>
                  <a:pt x="4256271" y="870983"/>
                  <a:pt x="988531" y="1438053"/>
                  <a:pt x="306275" y="1717158"/>
                </a:cubicBezTo>
                <a:cubicBezTo>
                  <a:pt x="-375981" y="1996263"/>
                  <a:pt x="212354" y="2127840"/>
                  <a:pt x="800689" y="22594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5388" y="5628304"/>
            <a:ext cx="156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vertex positions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934583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7614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9886" y="5927781"/>
            <a:ext cx="12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Rasterizer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524154" y="6059566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83639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5911" y="5810829"/>
            <a:ext cx="125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110179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6242" y="59493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color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771662" y="2845750"/>
            <a:ext cx="0" cy="169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492" y="2973936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8918" y="2970810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504060" y="3152967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1771662" y="3155476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81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 and 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352107"/>
          </a:xfrm>
        </p:spPr>
        <p:txBody>
          <a:bodyPr/>
          <a:lstStyle/>
          <a:p>
            <a:r>
              <a:rPr lang="en-US" dirty="0"/>
              <a:t>The vertex attributes are passed from the C++ program to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Therefore, your vertex </a:t>
            </a:r>
            <a:r>
              <a:rPr lang="en-US" dirty="0" err="1"/>
              <a:t>shader</a:t>
            </a:r>
            <a:r>
              <a:rPr lang="en-US" dirty="0"/>
              <a:t> defines what a vertex looks like.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0496" y="3619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vertex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11840" y="3725721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645" y="3412061"/>
            <a:ext cx="1180213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8918" y="353014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78122" y="3738125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42926" y="3402555"/>
            <a:ext cx="15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position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71920" y="3874577"/>
            <a:ext cx="5145010" cy="2259418"/>
          </a:xfrm>
          <a:custGeom>
            <a:avLst/>
            <a:gdLst>
              <a:gd name="connsiteX0" fmla="*/ 4133996 w 5145010"/>
              <a:gd name="connsiteY0" fmla="*/ 0 h 2259418"/>
              <a:gd name="connsiteX1" fmla="*/ 4894224 w 5145010"/>
              <a:gd name="connsiteY1" fmla="*/ 584790 h 2259418"/>
              <a:gd name="connsiteX2" fmla="*/ 306275 w 5145010"/>
              <a:gd name="connsiteY2" fmla="*/ 1717158 h 2259418"/>
              <a:gd name="connsiteX3" fmla="*/ 800689 w 5145010"/>
              <a:gd name="connsiteY3" fmla="*/ 2259418 h 22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010" h="2259418">
                <a:moveTo>
                  <a:pt x="4133996" y="0"/>
                </a:moveTo>
                <a:cubicBezTo>
                  <a:pt x="4833086" y="149298"/>
                  <a:pt x="5532177" y="298597"/>
                  <a:pt x="4894224" y="584790"/>
                </a:cubicBezTo>
                <a:cubicBezTo>
                  <a:pt x="4256271" y="870983"/>
                  <a:pt x="988531" y="1438053"/>
                  <a:pt x="306275" y="1717158"/>
                </a:cubicBezTo>
                <a:cubicBezTo>
                  <a:pt x="-375981" y="1996263"/>
                  <a:pt x="212354" y="2127840"/>
                  <a:pt x="800689" y="22594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35388" y="5628304"/>
            <a:ext cx="156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vertex positions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934583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7614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9886" y="5927781"/>
            <a:ext cx="12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Rasterizer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524154" y="6059566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83639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5911" y="5810829"/>
            <a:ext cx="125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6110179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6242" y="59493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color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771662" y="2845750"/>
            <a:ext cx="0" cy="169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492" y="2973936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8918" y="2970810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504060" y="3152967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4" idx="1"/>
          </p:cNvCxnSpPr>
          <p:nvPr/>
        </p:nvCxnSpPr>
        <p:spPr>
          <a:xfrm>
            <a:off x="1771662" y="3155476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19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A set of vertex attributes as input.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vertex position (</a:t>
            </a:r>
            <a:r>
              <a:rPr lang="en-US" dirty="0" err="1"/>
              <a:t>gl_Position</a:t>
            </a:r>
            <a:r>
              <a:rPr lang="en-US" dirty="0"/>
              <a:t>) and </a:t>
            </a:r>
            <a:r>
              <a:rPr lang="en-US" dirty="0" err="1"/>
              <a:t>varyings</a:t>
            </a:r>
            <a:r>
              <a:rPr lang="en-US" dirty="0"/>
              <a:t>.</a:t>
            </a:r>
          </a:p>
          <a:p>
            <a:r>
              <a:rPr lang="en-US" dirty="0"/>
              <a:t>Varying: A value that is assigned per vertex and interpolated within a primitive by the Rasterizer.</a:t>
            </a:r>
          </a:p>
          <a:p>
            <a:r>
              <a:rPr lang="en-US" dirty="0"/>
              <a:t>Examples of 'varying's:</a:t>
            </a:r>
          </a:p>
          <a:p>
            <a:pPr lvl="1"/>
            <a:r>
              <a:rPr lang="en-US" dirty="0"/>
              <a:t>Color – When a color is assigned per vertex.</a:t>
            </a:r>
          </a:p>
          <a:p>
            <a:pPr lvl="1"/>
            <a:r>
              <a:rPr lang="en-US" dirty="0"/>
              <a:t>Normal – For </a:t>
            </a:r>
            <a:r>
              <a:rPr lang="en-US" dirty="0" err="1"/>
              <a:t>Phong</a:t>
            </a:r>
            <a:r>
              <a:rPr lang="en-US" dirty="0"/>
              <a:t> shading, normal must be interpolated within a primitive.</a:t>
            </a:r>
          </a:p>
          <a:p>
            <a:pPr lvl="1"/>
            <a:r>
              <a:rPr lang="en-US" dirty="0"/>
              <a:t>Texture Coordinate – Texture coordinate typically is independent of the vertex coordinate, and must be interpolated within a primitive.</a:t>
            </a:r>
          </a:p>
        </p:txBody>
      </p:sp>
    </p:spTree>
    <p:extLst>
      <p:ext uri="{BB962C8B-B14F-4D97-AF65-F5344CB8AC3E}">
        <p14:creationId xmlns:p14="http://schemas.microsoft.com/office/powerpoint/2010/main" val="131463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A505-FCD9-46B4-BD77-DC253158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Shader Language (GLSL)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8A55-38ED-4024-A9AD-FF98E7AA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 Want to customize the rendering pipeline.</a:t>
            </a:r>
          </a:p>
          <a:p>
            <a:r>
              <a:rPr lang="en-US" dirty="0"/>
              <a:t>Just a small change of the rendering pipeline can make a spectacular visual effect.</a:t>
            </a:r>
          </a:p>
          <a:p>
            <a:r>
              <a:rPr lang="en-US" dirty="0"/>
              <a:t>Or can save CPU-GPU </a:t>
            </a:r>
            <a:r>
              <a:rPr lang="en-US"/>
              <a:t>data transaction.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82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The 'varying's interpolated for the pixel location.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The pixel color (</a:t>
            </a:r>
            <a:r>
              <a:rPr lang="en-US" dirty="0" err="1"/>
              <a:t>gl_FragColor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496" y="3619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vertex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11840" y="3725721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645" y="3412061"/>
            <a:ext cx="1180213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8918" y="353014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78122" y="3738125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2926" y="3402555"/>
            <a:ext cx="15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position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71920" y="3874577"/>
            <a:ext cx="5145010" cy="2259418"/>
          </a:xfrm>
          <a:custGeom>
            <a:avLst/>
            <a:gdLst>
              <a:gd name="connsiteX0" fmla="*/ 4133996 w 5145010"/>
              <a:gd name="connsiteY0" fmla="*/ 0 h 2259418"/>
              <a:gd name="connsiteX1" fmla="*/ 4894224 w 5145010"/>
              <a:gd name="connsiteY1" fmla="*/ 584790 h 2259418"/>
              <a:gd name="connsiteX2" fmla="*/ 306275 w 5145010"/>
              <a:gd name="connsiteY2" fmla="*/ 1717158 h 2259418"/>
              <a:gd name="connsiteX3" fmla="*/ 800689 w 5145010"/>
              <a:gd name="connsiteY3" fmla="*/ 2259418 h 22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010" h="2259418">
                <a:moveTo>
                  <a:pt x="4133996" y="0"/>
                </a:moveTo>
                <a:cubicBezTo>
                  <a:pt x="4833086" y="149298"/>
                  <a:pt x="5532177" y="298597"/>
                  <a:pt x="4894224" y="584790"/>
                </a:cubicBezTo>
                <a:cubicBezTo>
                  <a:pt x="4256271" y="870983"/>
                  <a:pt x="988531" y="1438053"/>
                  <a:pt x="306275" y="1717158"/>
                </a:cubicBezTo>
                <a:cubicBezTo>
                  <a:pt x="-375981" y="1996263"/>
                  <a:pt x="212354" y="2127840"/>
                  <a:pt x="800689" y="22594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5388" y="5628304"/>
            <a:ext cx="156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vertex positions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934583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7614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9886" y="5927781"/>
            <a:ext cx="12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Rasterizer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524154" y="6059566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3639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05911" y="5810829"/>
            <a:ext cx="125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110179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96242" y="59493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color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771662" y="2845750"/>
            <a:ext cx="0" cy="169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1492" y="2973936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8918" y="2970810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504060" y="3152967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1771662" y="3155476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34018" y="2572804"/>
            <a:ext cx="349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Whatever values you define.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61539" y="2572804"/>
            <a:ext cx="3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coordinate system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152777" y="2715986"/>
            <a:ext cx="0" cy="1859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885175" y="2763472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52777" y="2757435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3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between the vertex </a:t>
            </a:r>
            <a:r>
              <a:rPr lang="en-US" dirty="0" err="1"/>
              <a:t>shader</a:t>
            </a:r>
            <a:r>
              <a:rPr lang="en-US" dirty="0"/>
              <a:t> and a fragment </a:t>
            </a:r>
            <a:r>
              <a:rPr lang="en-US" dirty="0" err="1"/>
              <a:t>shader</a:t>
            </a:r>
            <a:r>
              <a:rPr lang="en-US" dirty="0"/>
              <a:t>?  =&gt;  Interpolation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496" y="361939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vertex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711840" y="3725721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6645" y="3412061"/>
            <a:ext cx="1180213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8918" y="3530146"/>
            <a:ext cx="93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78122" y="3738125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42926" y="3402555"/>
            <a:ext cx="151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position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671920" y="3874577"/>
            <a:ext cx="5145010" cy="2259418"/>
          </a:xfrm>
          <a:custGeom>
            <a:avLst/>
            <a:gdLst>
              <a:gd name="connsiteX0" fmla="*/ 4133996 w 5145010"/>
              <a:gd name="connsiteY0" fmla="*/ 0 h 2259418"/>
              <a:gd name="connsiteX1" fmla="*/ 4894224 w 5145010"/>
              <a:gd name="connsiteY1" fmla="*/ 584790 h 2259418"/>
              <a:gd name="connsiteX2" fmla="*/ 306275 w 5145010"/>
              <a:gd name="connsiteY2" fmla="*/ 1717158 h 2259418"/>
              <a:gd name="connsiteX3" fmla="*/ 800689 w 5145010"/>
              <a:gd name="connsiteY3" fmla="*/ 2259418 h 22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010" h="2259418">
                <a:moveTo>
                  <a:pt x="4133996" y="0"/>
                </a:moveTo>
                <a:cubicBezTo>
                  <a:pt x="4833086" y="149298"/>
                  <a:pt x="5532177" y="298597"/>
                  <a:pt x="4894224" y="584790"/>
                </a:cubicBezTo>
                <a:cubicBezTo>
                  <a:pt x="4256271" y="870983"/>
                  <a:pt x="988531" y="1438053"/>
                  <a:pt x="306275" y="1717158"/>
                </a:cubicBezTo>
                <a:cubicBezTo>
                  <a:pt x="-375981" y="1996263"/>
                  <a:pt x="212354" y="2127840"/>
                  <a:pt x="800689" y="225941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35388" y="5628304"/>
            <a:ext cx="1562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vertex positions and </a:t>
            </a:r>
            <a:r>
              <a:rPr lang="en-US" dirty="0" err="1"/>
              <a:t>varyings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934583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7614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19886" y="5927781"/>
            <a:ext cx="12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Rasterizer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524154" y="6059566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3639" y="5692744"/>
            <a:ext cx="1426540" cy="882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05911" y="5810829"/>
            <a:ext cx="1251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6110179" y="6059567"/>
            <a:ext cx="164805" cy="148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96242" y="594932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 color (</a:t>
            </a:r>
            <a:r>
              <a:rPr lang="en-US" dirty="0" err="1"/>
              <a:t>gl_FragColor</a:t>
            </a:r>
            <a:r>
              <a:rPr lang="en-US" dirty="0"/>
              <a:t>)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771662" y="2845750"/>
            <a:ext cx="0" cy="1692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1492" y="2973936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8918" y="2970810"/>
            <a:ext cx="907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GLSL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504060" y="3152967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1771662" y="3155476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-34018" y="2572804"/>
            <a:ext cx="349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Whatever values you define.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61539" y="2572804"/>
            <a:ext cx="346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coordinate system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152777" y="2452643"/>
            <a:ext cx="0" cy="2122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885175" y="2763472"/>
            <a:ext cx="267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152777" y="2757435"/>
            <a:ext cx="227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5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Essentially, </a:t>
            </a:r>
            <a:r>
              <a:rPr lang="en-US" dirty="0" err="1"/>
              <a:t>shaders</a:t>
            </a:r>
            <a:r>
              <a:rPr lang="en-US" dirty="0"/>
              <a:t> are call-back functions.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r>
              <a:rPr lang="en-US" dirty="0"/>
              <a:t>:        A function called per vertex.</a:t>
            </a:r>
          </a:p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:     A function called per pixel.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time comes, hopefully these can just be a C/C++ call-back function.  But, there still is a wall between CPU and GPU.</a:t>
            </a:r>
          </a:p>
        </p:txBody>
      </p:sp>
    </p:spTree>
    <p:extLst>
      <p:ext uri="{BB962C8B-B14F-4D97-AF65-F5344CB8AC3E}">
        <p14:creationId xmlns:p14="http://schemas.microsoft.com/office/powerpoint/2010/main" val="376665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prepare for GLSL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text files:</a:t>
            </a:r>
          </a:p>
          <a:p>
            <a:pPr lvl="1"/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/>
              <a:t>In C++ program:</a:t>
            </a:r>
          </a:p>
          <a:p>
            <a:pPr lvl="1"/>
            <a:r>
              <a:rPr lang="en-US" dirty="0"/>
              <a:t>Reserve an identifier for each of:</a:t>
            </a:r>
          </a:p>
          <a:p>
            <a:pPr lvl="2"/>
            <a:r>
              <a:rPr lang="en-US" dirty="0"/>
              <a:t>A vertex </a:t>
            </a:r>
            <a:r>
              <a:rPr lang="en-US" dirty="0" err="1"/>
              <a:t>shader</a:t>
            </a:r>
            <a:endParaRPr lang="en-US" dirty="0"/>
          </a:p>
          <a:p>
            <a:pPr lvl="2"/>
            <a:r>
              <a:rPr lang="en-US" dirty="0"/>
              <a:t>A fragment </a:t>
            </a:r>
            <a:r>
              <a:rPr lang="en-US" dirty="0" err="1"/>
              <a:t>shader</a:t>
            </a:r>
            <a:endParaRPr lang="en-US" dirty="0"/>
          </a:p>
          <a:p>
            <a:pPr lvl="2"/>
            <a:r>
              <a:rPr lang="en-US" dirty="0"/>
              <a:t>A program (combination of vertex and fragment </a:t>
            </a:r>
            <a:r>
              <a:rPr lang="en-US" dirty="0" err="1"/>
              <a:t>shaders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Compile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Link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418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a GLSL program,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Enable the program (</a:t>
            </a:r>
            <a:r>
              <a:rPr lang="en-US" dirty="0" err="1"/>
              <a:t>glUseProgram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Enable vertex-attribute arrays.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vertex-attribute pointer.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glDrawArrays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Disable vertex-attribute arrays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 3 and 4 can be repeated to save </a:t>
            </a:r>
            <a:r>
              <a:rPr lang="en-US"/>
              <a:t>OpenGL function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85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Pass-Through GLSL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22967"/>
          </a:xfrm>
        </p:spPr>
        <p:txBody>
          <a:bodyPr/>
          <a:lstStyle/>
          <a:p>
            <a:r>
              <a:rPr lang="en-US" dirty="0"/>
              <a:t>The minimum GLSL program.</a:t>
            </a:r>
          </a:p>
          <a:p>
            <a:pPr lvl="1"/>
            <a:r>
              <a:rPr lang="en-US" dirty="0"/>
              <a:t>Passes input vertex coordinate (</a:t>
            </a:r>
            <a:r>
              <a:rPr lang="en-US" dirty="0" err="1"/>
              <a:t>x,y,z</a:t>
            </a:r>
            <a:r>
              <a:rPr lang="en-US" dirty="0"/>
              <a:t>) to the rasterizer with no transformation.</a:t>
            </a:r>
          </a:p>
          <a:p>
            <a:pPr lvl="1"/>
            <a:r>
              <a:rPr lang="en-US" dirty="0"/>
              <a:t>The primitive color is constant (red).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76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5668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vertexShader.glsl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attribute</a:t>
            </a:r>
            <a:r>
              <a:rPr lang="fr-FR" sz="1200" dirty="0">
                <a:latin typeface="Lucida Console" panose="020B0609040504020204" pitchFamily="49" charset="0"/>
              </a:rPr>
              <a:t> vec3 vertex;</a:t>
            </a:r>
          </a:p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</a:t>
            </a:r>
            <a:r>
              <a:rPr lang="fr-FR" sz="1200" dirty="0" err="1">
                <a:latin typeface="Lucida Console" panose="020B0609040504020204" pitchFamily="49" charset="0"/>
              </a:rPr>
              <a:t>gl_Position</a:t>
            </a:r>
            <a:r>
              <a:rPr lang="fr-FR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67223" y="1919177"/>
            <a:ext cx="1228061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5284" y="1440711"/>
            <a:ext cx="430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this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 receives from your C++ program.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this case, it means that one vertex consists of one 3D vector called vertex.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68880" y="3022899"/>
            <a:ext cx="398033" cy="726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166" y="3749040"/>
            <a:ext cx="4305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the next stage receives from this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It needs to be a 4D vector (homogeneous coordinate).  Therefore, 1.0 is added as the 4th dimension.</a:t>
            </a:r>
          </a:p>
        </p:txBody>
      </p:sp>
    </p:spTree>
    <p:extLst>
      <p:ext uri="{BB962C8B-B14F-4D97-AF65-F5344CB8AC3E}">
        <p14:creationId xmlns:p14="http://schemas.microsoft.com/office/powerpoint/2010/main" val="779728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calculation in GLSL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GLSL is optimized for vector and matrix calculations.</a:t>
            </a:r>
          </a:p>
          <a:p>
            <a:r>
              <a:rPr lang="en-US" dirty="0"/>
              <a:t>The following expression:</a:t>
            </a:r>
            <a:br>
              <a:rPr lang="en-US" dirty="0"/>
            </a:br>
            <a:r>
              <a:rPr lang="en-US" dirty="0"/>
              <a:t>    vec4(vertex,1.0) </a:t>
            </a:r>
            <a:br>
              <a:rPr lang="en-US" dirty="0"/>
            </a:br>
            <a:r>
              <a:rPr lang="en-US" dirty="0"/>
              <a:t>means that a 4D vector, first three dimensions taken from a 3D vector called vertex, and the last dimension is 1.0.</a:t>
            </a:r>
          </a:p>
          <a:p>
            <a:r>
              <a:rPr lang="en-US" dirty="0"/>
              <a:t>The 3D vector of the first three component of a 4D vector can be extracted by writing (if vertex is a vec4 variable):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vertex.xyz</a:t>
            </a:r>
            <a:endParaRPr lang="en-US" dirty="0"/>
          </a:p>
          <a:p>
            <a:r>
              <a:rPr lang="en-US" dirty="0"/>
              <a:t>Similarly, you can extract components of 3D vector to get a 2D vector by writing: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vertex.xy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vertex.xz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73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 3D or 4D vectors can be used as a color, (</a:t>
            </a:r>
            <a:r>
              <a:rPr lang="en-US" dirty="0" err="1"/>
              <a:t>r,g,b</a:t>
            </a:r>
            <a:r>
              <a:rPr lang="en-US" dirty="0"/>
              <a:t>) or (</a:t>
            </a:r>
            <a:r>
              <a:rPr lang="en-US" dirty="0" err="1"/>
              <a:t>r,g,b,a</a:t>
            </a:r>
            <a:r>
              <a:rPr lang="en-US" dirty="0"/>
              <a:t>).</a:t>
            </a:r>
          </a:p>
          <a:p>
            <a:r>
              <a:rPr lang="en-US" dirty="0"/>
              <a:t>The first component </a:t>
            </a:r>
            <a:r>
              <a:rPr lang="en-US" dirty="0" err="1"/>
              <a:t>vertex.x</a:t>
            </a:r>
            <a:r>
              <a:rPr lang="en-US" dirty="0"/>
              <a:t> is same as </a:t>
            </a:r>
            <a:r>
              <a:rPr lang="en-US" dirty="0" err="1"/>
              <a:t>vertex.r</a:t>
            </a:r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vertex.rgb</a:t>
            </a:r>
            <a:r>
              <a:rPr lang="en-US" dirty="0"/>
              <a:t> is same as </a:t>
            </a:r>
            <a:r>
              <a:rPr lang="en-US" dirty="0" err="1"/>
              <a:t>vertex.xyz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88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fragmentShader.glsl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066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</a:t>
            </a:r>
            <a:r>
              <a:rPr lang="fr-FR" sz="1200" dirty="0" err="1">
                <a:latin typeface="Lucida Console" panose="020B0609040504020204" pitchFamily="49" charset="0"/>
              </a:rPr>
              <a:t>gl_FragColor</a:t>
            </a:r>
            <a:r>
              <a:rPr lang="fr-FR" sz="1200" dirty="0">
                <a:latin typeface="Lucida Console" panose="020B0609040504020204" pitchFamily="49" charset="0"/>
              </a:rPr>
              <a:t>=vec4(1,0,0,1);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66753" y="2833001"/>
            <a:ext cx="281763" cy="962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3592" y="3854302"/>
            <a:ext cx="45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color of the pixel written to the frame buffer.  In this case, always red.</a:t>
            </a:r>
          </a:p>
        </p:txBody>
      </p:sp>
    </p:spTree>
    <p:extLst>
      <p:ext uri="{BB962C8B-B14F-4D97-AF65-F5344CB8AC3E}">
        <p14:creationId xmlns:p14="http://schemas.microsoft.com/office/powerpoint/2010/main" val="93463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A505-FCD9-46B4-BD77-DC253158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Shader Language (GLSL)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8A55-38ED-4024-A9AD-FF98E7AA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C-like programming language for customizing rendering pipeline.</a:t>
            </a:r>
          </a:p>
          <a:p>
            <a:r>
              <a:rPr lang="en-US" dirty="0"/>
              <a:t>You can write a call-back function for specific stages of the rendering pipeline.</a:t>
            </a:r>
          </a:p>
          <a:p>
            <a:r>
              <a:rPr lang="en-US" dirty="0"/>
              <a:t>The program needs to be compiled and linked and then sent to the GPU at runtime.</a:t>
            </a:r>
          </a:p>
          <a:p>
            <a:r>
              <a:rPr lang="en-US" dirty="0"/>
              <a:t>Prerequisite: Your program needs to read the programmable shader.</a:t>
            </a:r>
          </a:p>
          <a:p>
            <a:pPr lvl="1"/>
            <a:r>
              <a:rPr lang="en-US" dirty="0"/>
              <a:t>Can be embedded in the program as a string, or</a:t>
            </a:r>
          </a:p>
          <a:p>
            <a:pPr lvl="1"/>
            <a:r>
              <a:rPr lang="en-US" dirty="0"/>
              <a:t>Can be a separate file.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thing to remember when writing a </a:t>
            </a:r>
            <a:r>
              <a:rPr lang="en-US" dirty="0" err="1"/>
              <a:t>shader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will not re-compile your program when you modify your </a:t>
            </a:r>
            <a:r>
              <a:rPr lang="en-US" dirty="0" err="1"/>
              <a:t>shader</a:t>
            </a:r>
            <a:r>
              <a:rPr lang="en-US" dirty="0"/>
              <a:t> source.</a:t>
            </a:r>
          </a:p>
          <a:p>
            <a:r>
              <a:rPr lang="en-US" dirty="0"/>
              <a:t>When you modify your </a:t>
            </a:r>
            <a:r>
              <a:rPr lang="en-US" dirty="0" err="1"/>
              <a:t>shader</a:t>
            </a:r>
            <a:r>
              <a:rPr lang="en-US" dirty="0"/>
              <a:t> source, you also need to touch your source files so that the compiler builds your program, (and then copies the </a:t>
            </a:r>
            <a:r>
              <a:rPr lang="en-US" dirty="0" err="1"/>
              <a:t>shader</a:t>
            </a:r>
            <a:r>
              <a:rPr lang="en-US" dirty="0"/>
              <a:t> sources to the executable directory.)</a:t>
            </a:r>
          </a:p>
        </p:txBody>
      </p:sp>
    </p:spTree>
    <p:extLst>
      <p:ext uri="{BB962C8B-B14F-4D97-AF65-F5344CB8AC3E}">
        <p14:creationId xmlns:p14="http://schemas.microsoft.com/office/powerpoint/2010/main" val="358078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 C++ program access these two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files needs to be copied to the location that the executable can access.</a:t>
            </a:r>
          </a:p>
          <a:p>
            <a:r>
              <a:rPr lang="en-US" dirty="0"/>
              <a:t>Store these two files under data directory of the source directory, and</a:t>
            </a:r>
          </a:p>
          <a:p>
            <a:r>
              <a:rPr lang="en-US" dirty="0"/>
              <a:t>Use: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insert the piece of CMake script that we did in the last lecture so that the </a:t>
            </a:r>
            <a:r>
              <a:rPr lang="en-US" dirty="0" err="1"/>
              <a:t>shader</a:t>
            </a:r>
            <a:r>
              <a:rPr lang="en-US" dirty="0"/>
              <a:t> programs are copied to the directory where the program can look at.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0871" y="3167390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set(DATA_FILE_LOCATION ${CMAKE_CURRENT_SOURCE_DIR}/data)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78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thing to remember when writing a </a:t>
            </a:r>
            <a:r>
              <a:rPr lang="en-US" dirty="0" err="1"/>
              <a:t>shader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will not re-compile your program when you modify your </a:t>
            </a:r>
            <a:r>
              <a:rPr lang="en-US" dirty="0" err="1"/>
              <a:t>shader</a:t>
            </a:r>
            <a:r>
              <a:rPr lang="en-US" dirty="0"/>
              <a:t> source.</a:t>
            </a:r>
          </a:p>
          <a:p>
            <a:r>
              <a:rPr lang="en-US" dirty="0"/>
              <a:t>When you modify your </a:t>
            </a:r>
            <a:r>
              <a:rPr lang="en-US" dirty="0" err="1"/>
              <a:t>shader</a:t>
            </a:r>
            <a:r>
              <a:rPr lang="en-US" dirty="0"/>
              <a:t> source, you also need to touch your source files so that the compiler builds your program, (and then copies the </a:t>
            </a:r>
            <a:r>
              <a:rPr lang="en-US" dirty="0" err="1"/>
              <a:t>shader</a:t>
            </a:r>
            <a:r>
              <a:rPr lang="en-US" dirty="0"/>
              <a:t> sources to the executable directory.)</a:t>
            </a:r>
          </a:p>
        </p:txBody>
      </p:sp>
    </p:spTree>
    <p:extLst>
      <p:ext uri="{BB962C8B-B14F-4D97-AF65-F5344CB8AC3E}">
        <p14:creationId xmlns:p14="http://schemas.microsoft.com/office/powerpoint/2010/main" val="3224837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step by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check if the two files are accessible.</a:t>
            </a:r>
          </a:p>
          <a:p>
            <a:r>
              <a:rPr lang="en-US" dirty="0"/>
              <a:t>In Initialize function, just open and read the contents of the two </a:t>
            </a:r>
            <a:r>
              <a:rPr lang="en-US" dirty="0" err="1"/>
              <a:t>shader</a:t>
            </a:r>
            <a:r>
              <a:rPr lang="en-US" dirty="0"/>
              <a:t> source files.</a:t>
            </a:r>
          </a:p>
        </p:txBody>
      </p:sp>
    </p:spTree>
    <p:extLst>
      <p:ext uri="{BB962C8B-B14F-4D97-AF65-F5344CB8AC3E}">
        <p14:creationId xmlns:p14="http://schemas.microsoft.com/office/powerpoint/2010/main" val="3349535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the renderer to </a:t>
            </a:r>
            <a:r>
              <a:rPr lang="en-US" dirty="0" err="1"/>
              <a:t>std</a:t>
            </a:r>
            <a:r>
              <a:rPr lang="en-US" dirty="0"/>
              <a:t>::vector &lt;char&gt;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goal:  Write a class that enables the program in the constructor, and disables it in the destructor.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renderer.h</a:t>
            </a:r>
            <a:r>
              <a:rPr lang="en-US" dirty="0"/>
              <a:t> and renderer.cpp</a:t>
            </a:r>
          </a:p>
        </p:txBody>
      </p:sp>
    </p:spTree>
    <p:extLst>
      <p:ext uri="{BB962C8B-B14F-4D97-AF65-F5344CB8AC3E}">
        <p14:creationId xmlns:p14="http://schemas.microsoft.com/office/powerpoint/2010/main" val="406756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2973" y="1762594"/>
            <a:ext cx="3562194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ifndef</a:t>
            </a:r>
            <a:r>
              <a:rPr lang="en-US" sz="900" dirty="0">
                <a:latin typeface="Lucida Console" panose="020B0609040504020204" pitchFamily="49" charset="0"/>
              </a:rPr>
              <a:t> RENDERER_IS_INCLUDED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#define RENDERER_IS_INCLUDED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#include &lt;</a:t>
            </a:r>
            <a:r>
              <a:rPr lang="en-US" sz="900" dirty="0" err="1">
                <a:latin typeface="Lucida Console" panose="020B0609040504020204" pitchFamily="49" charset="0"/>
              </a:rPr>
              <a:t>ysgl.h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#include &lt;vector&gt;</a:t>
            </a:r>
          </a:p>
          <a:p>
            <a:r>
              <a:rPr lang="en-US" sz="900" dirty="0" err="1">
                <a:latin typeface="Lucida Console" panose="020B0609040504020204" pitchFamily="49" charset="0"/>
              </a:rPr>
              <a:t>std</a:t>
            </a:r>
            <a:r>
              <a:rPr lang="en-US" sz="900" dirty="0">
                <a:latin typeface="Lucida Console" panose="020B0609040504020204" pitchFamily="49" charset="0"/>
              </a:rPr>
              <a:t>::vector &lt;char&gt; </a:t>
            </a:r>
            <a:r>
              <a:rPr lang="en-US" sz="900" dirty="0" err="1">
                <a:latin typeface="Lucida Console" panose="020B0609040504020204" pitchFamily="49" charset="0"/>
              </a:rPr>
              <a:t>ReadTextFile</a:t>
            </a:r>
            <a:r>
              <a:rPr lang="en-US" sz="900" dirty="0">
                <a:latin typeface="Lucida Console" panose="020B0609040504020204" pitchFamily="49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</a:rPr>
              <a:t>const</a:t>
            </a:r>
            <a:r>
              <a:rPr lang="en-US" sz="900" dirty="0">
                <a:latin typeface="Lucida Console" panose="020B0609040504020204" pitchFamily="49" charset="0"/>
              </a:rPr>
              <a:t> char </a:t>
            </a:r>
            <a:r>
              <a:rPr lang="en-US" sz="900" dirty="0" err="1">
                <a:latin typeface="Lucida Console" panose="020B0609040504020204" pitchFamily="49" charset="0"/>
              </a:rPr>
              <a:t>fn</a:t>
            </a:r>
            <a:r>
              <a:rPr lang="en-US" sz="900" dirty="0">
                <a:latin typeface="Lucida Console" panose="020B0609040504020204" pitchFamily="49" charset="0"/>
              </a:rPr>
              <a:t>[]);</a:t>
            </a:r>
          </a:p>
          <a:p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#</a:t>
            </a:r>
            <a:r>
              <a:rPr lang="en-US" sz="900" dirty="0" err="1">
                <a:latin typeface="Lucida Console" panose="020B0609040504020204" pitchFamily="49" charset="0"/>
              </a:rPr>
              <a:t>endif</a:t>
            </a:r>
            <a:endParaRPr lang="en-US" sz="900" dirty="0">
              <a:latin typeface="Lucida Console" panose="020B0609040504020204" pitchFamily="49" charset="0"/>
            </a:endParaRPr>
          </a:p>
          <a:p>
            <a:endParaRPr lang="en-US" sz="9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1043" y="1762594"/>
            <a:ext cx="387798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#include "</a:t>
            </a:r>
            <a:r>
              <a:rPr lang="en-US" sz="1000" dirty="0" err="1">
                <a:latin typeface="Lucida Console" panose="020B0609040504020204" pitchFamily="49" charset="0"/>
              </a:rPr>
              <a:t>renderer.h</a:t>
            </a:r>
            <a:r>
              <a:rPr lang="en-US" sz="1000" dirty="0">
                <a:latin typeface="Lucida Console" panose="020B0609040504020204" pitchFamily="49" charset="0"/>
              </a:rPr>
              <a:t>"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&lt;char&gt; </a:t>
            </a:r>
            <a:r>
              <a:rPr lang="en-US" sz="1000" dirty="0" err="1">
                <a:latin typeface="Lucida Console" panose="020B0609040504020204" pitchFamily="49" charset="0"/>
              </a:rPr>
              <a:t>ReadTextFile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const</a:t>
            </a:r>
            <a:r>
              <a:rPr lang="en-US" sz="1000" dirty="0">
                <a:latin typeface="Lucida Console" panose="020B0609040504020204" pitchFamily="49" charset="0"/>
              </a:rPr>
              <a:t> char 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std</a:t>
            </a:r>
            <a:r>
              <a:rPr lang="en-US" sz="1000" dirty="0">
                <a:latin typeface="Lucida Console" panose="020B0609040504020204" pitchFamily="49" charset="0"/>
              </a:rPr>
              <a:t>::vector &lt;char&gt; </a:t>
            </a:r>
            <a:r>
              <a:rPr lang="en-US" sz="1000" dirty="0" err="1">
                <a:latin typeface="Lucida Console" panose="020B0609040504020204" pitchFamily="49" charset="0"/>
              </a:rPr>
              <a:t>fileContent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char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[256];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FILE *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=</a:t>
            </a:r>
            <a:r>
              <a:rPr lang="en-US" sz="1000" dirty="0" err="1">
                <a:latin typeface="Lucida Console" panose="020B0609040504020204" pitchFamily="49" charset="0"/>
              </a:rPr>
              <a:t>fopen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fn</a:t>
            </a:r>
            <a:r>
              <a:rPr lang="en-US" sz="1000" dirty="0">
                <a:latin typeface="Lucida Console" panose="020B0609040504020204" pitchFamily="49" charset="0"/>
              </a:rPr>
              <a:t>,"r");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if(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while(</a:t>
            </a:r>
            <a:r>
              <a:rPr lang="en-US" sz="1000" dirty="0" err="1">
                <a:latin typeface="Lucida Console" panose="020B0609040504020204" pitchFamily="49" charset="0"/>
              </a:rPr>
              <a:t>nullptr</a:t>
            </a:r>
            <a:r>
              <a:rPr lang="en-US" sz="1000" dirty="0">
                <a:latin typeface="Lucida Console" panose="020B0609040504020204" pitchFamily="49" charset="0"/>
              </a:rPr>
              <a:t>!=</a:t>
            </a:r>
            <a:r>
              <a:rPr lang="en-US" sz="1000" dirty="0" err="1">
                <a:latin typeface="Lucida Console" panose="020B0609040504020204" pitchFamily="49" charset="0"/>
              </a:rPr>
              <a:t>fgets</a:t>
            </a:r>
            <a:r>
              <a:rPr lang="en-US" sz="1000" dirty="0">
                <a:latin typeface="Lucida Console" panose="020B0609040504020204" pitchFamily="49" charset="0"/>
              </a:rPr>
              <a:t>(str,255,fp))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for(</a:t>
            </a:r>
            <a:r>
              <a:rPr lang="en-US" sz="1000" dirty="0" err="1">
                <a:latin typeface="Lucida Console" panose="020B0609040504020204" pitchFamily="49" charset="0"/>
              </a:rPr>
              <a:t>int</a:t>
            </a:r>
            <a:r>
              <a:rPr lang="en-US" sz="1000" dirty="0"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=0; 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]!=0; ++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    </a:t>
            </a:r>
            <a:r>
              <a:rPr lang="en-US" sz="1000" dirty="0" err="1">
                <a:latin typeface="Lucida Console" panose="020B0609040504020204" pitchFamily="49" charset="0"/>
              </a:rPr>
              <a:t>fileContent.push_back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str</a:t>
            </a:r>
            <a:r>
              <a:rPr lang="en-US" sz="1000" dirty="0">
                <a:latin typeface="Lucida Console" panose="020B0609040504020204" pitchFamily="49" charset="0"/>
              </a:rPr>
              <a:t>[</a:t>
            </a:r>
            <a:r>
              <a:rPr lang="en-US" sz="1000" dirty="0" err="1">
                <a:latin typeface="Lucida Console" panose="020B0609040504020204" pitchFamily="49" charset="0"/>
              </a:rPr>
              <a:t>i</a:t>
            </a:r>
            <a:r>
              <a:rPr lang="en-US" sz="1000" dirty="0">
                <a:latin typeface="Lucida Console" panose="020B0609040504020204" pitchFamily="49" charset="0"/>
              </a:rPr>
              <a:t>]);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</a:t>
            </a:r>
            <a:r>
              <a:rPr lang="en-US" sz="1000" dirty="0" err="1">
                <a:latin typeface="Lucida Console" panose="020B0609040504020204" pitchFamily="49" charset="0"/>
              </a:rPr>
              <a:t>fclose</a:t>
            </a:r>
            <a:r>
              <a:rPr lang="en-US" sz="1000" dirty="0">
                <a:latin typeface="Lucida Console" panose="020B0609040504020204" pitchFamily="49" charset="0"/>
              </a:rPr>
              <a:t>(</a:t>
            </a:r>
            <a:r>
              <a:rPr lang="en-US" sz="1000" dirty="0" err="1">
                <a:latin typeface="Lucida Console" panose="020B0609040504020204" pitchFamily="49" charset="0"/>
              </a:rPr>
              <a:t>fp</a:t>
            </a:r>
            <a:r>
              <a:rPr lang="en-US" sz="1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fileContent.push_back</a:t>
            </a:r>
            <a:r>
              <a:rPr lang="en-US" sz="1000" dirty="0">
                <a:latin typeface="Lucida Console" panose="020B0609040504020204" pitchFamily="49" charset="0"/>
              </a:rPr>
              <a:t>(0);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</a:t>
            </a:r>
            <a:r>
              <a:rPr lang="en-US" sz="1000" dirty="0" err="1">
                <a:latin typeface="Lucida Console" panose="020B0609040504020204" pitchFamily="49" charset="0"/>
              </a:rPr>
              <a:t>fileContent</a:t>
            </a:r>
            <a:r>
              <a:rPr lang="en-US" sz="1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973" y="1208596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renderer.h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91043" y="1208596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renderer.cpp</a:t>
            </a:r>
          </a:p>
        </p:txBody>
      </p:sp>
    </p:spTree>
    <p:extLst>
      <p:ext uri="{BB962C8B-B14F-4D97-AF65-F5344CB8AC3E}">
        <p14:creationId xmlns:p14="http://schemas.microsoft.com/office/powerpoint/2010/main" val="127209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are able to read shader programs, next step is to compile shader programs.</a:t>
            </a:r>
          </a:p>
          <a:p>
            <a:endParaRPr lang="en-US" dirty="0"/>
          </a:p>
          <a:p>
            <a:r>
              <a:rPr lang="en-US" dirty="0"/>
              <a:t>You need three identifiers:</a:t>
            </a:r>
          </a:p>
          <a:p>
            <a:pPr lvl="1"/>
            <a:r>
              <a:rPr lang="en-US" dirty="0"/>
              <a:t>Program (Vertex </a:t>
            </a:r>
            <a:r>
              <a:rPr lang="en-US" dirty="0" err="1"/>
              <a:t>shader</a:t>
            </a:r>
            <a:r>
              <a:rPr lang="en-US" dirty="0"/>
              <a:t> + Fragment </a:t>
            </a:r>
            <a:r>
              <a:rPr lang="en-US" dirty="0" err="1"/>
              <a:t>shader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  <a:p>
            <a:pPr lvl="1"/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  <a:p>
            <a:r>
              <a:rPr lang="en-US" dirty="0"/>
              <a:t>Also you need to cache identifiers for:</a:t>
            </a:r>
          </a:p>
          <a:p>
            <a:pPr lvl="1"/>
            <a:r>
              <a:rPr lang="en-US" dirty="0"/>
              <a:t>Vertex Attributes (in this case, the attribute labeled as “vertex”)</a:t>
            </a:r>
          </a:p>
          <a:p>
            <a:pPr lvl="1"/>
            <a:r>
              <a:rPr lang="en-US" dirty="0"/>
              <a:t>Uniforms (in this example, not used yet.)</a:t>
            </a:r>
          </a:p>
        </p:txBody>
      </p:sp>
    </p:spTree>
    <p:extLst>
      <p:ext uri="{BB962C8B-B14F-4D97-AF65-F5344CB8AC3E}">
        <p14:creationId xmlns:p14="http://schemas.microsoft.com/office/powerpoint/2010/main" val="2796859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Pass-Through GLSL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122967"/>
          </a:xfrm>
        </p:spPr>
        <p:txBody>
          <a:bodyPr/>
          <a:lstStyle/>
          <a:p>
            <a:r>
              <a:rPr lang="en-US" dirty="0"/>
              <a:t>The minimum GLSL program.</a:t>
            </a:r>
          </a:p>
          <a:p>
            <a:pPr lvl="1"/>
            <a:r>
              <a:rPr lang="en-US" dirty="0"/>
              <a:t>Passes input vertex coordinate (</a:t>
            </a:r>
            <a:r>
              <a:rPr lang="en-US" dirty="0" err="1"/>
              <a:t>x,y,z</a:t>
            </a:r>
            <a:r>
              <a:rPr lang="en-US" dirty="0"/>
              <a:t>) to the rasterizer with no transformation.</a:t>
            </a:r>
          </a:p>
          <a:p>
            <a:pPr lvl="1"/>
            <a:r>
              <a:rPr lang="en-US" dirty="0"/>
              <a:t>The primitive color is constant (red).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991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56684"/>
          </a:xfrm>
        </p:spPr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vertexShader.glsl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252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attribute</a:t>
            </a:r>
            <a:r>
              <a:rPr lang="fr-FR" sz="1200" dirty="0">
                <a:latin typeface="Lucida Console" panose="020B0609040504020204" pitchFamily="49" charset="0"/>
              </a:rPr>
              <a:t> vec3 vertex;</a:t>
            </a:r>
          </a:p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</a:t>
            </a:r>
            <a:r>
              <a:rPr lang="fr-FR" sz="1200" dirty="0" err="1">
                <a:latin typeface="Lucida Console" panose="020B0609040504020204" pitchFamily="49" charset="0"/>
              </a:rPr>
              <a:t>gl_Position</a:t>
            </a:r>
            <a:r>
              <a:rPr lang="fr-FR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67223" y="1919177"/>
            <a:ext cx="1228061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95284" y="1440711"/>
            <a:ext cx="430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this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 receives from your C++ program.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 this case, it means that one vertex consists of one 3D vector called vertex.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68880" y="3022899"/>
            <a:ext cx="398033" cy="726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5166" y="3749040"/>
            <a:ext cx="4305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the next stage receives from this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It needs to be a 4D vector (homogeneous coordinate).  Therefore, 1.0 is added as the 4th dimension.</a:t>
            </a:r>
          </a:p>
        </p:txBody>
      </p:sp>
    </p:spTree>
    <p:extLst>
      <p:ext uri="{BB962C8B-B14F-4D97-AF65-F5344CB8AC3E}">
        <p14:creationId xmlns:p14="http://schemas.microsoft.com/office/powerpoint/2010/main" val="837249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calculation in GLSL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GLSL is optimized for vector and matrix calculations.</a:t>
            </a:r>
          </a:p>
          <a:p>
            <a:r>
              <a:rPr lang="en-US" dirty="0"/>
              <a:t>The following expression:</a:t>
            </a:r>
            <a:br>
              <a:rPr lang="en-US" dirty="0"/>
            </a:br>
            <a:r>
              <a:rPr lang="en-US" dirty="0"/>
              <a:t>    vec4(vertex,1.0) </a:t>
            </a:r>
            <a:br>
              <a:rPr lang="en-US" dirty="0"/>
            </a:br>
            <a:r>
              <a:rPr lang="en-US" dirty="0"/>
              <a:t>means that a 4D vector, first three dimensions taken from a 3D vector called vertex, and the last dimension is 1.0.</a:t>
            </a:r>
          </a:p>
          <a:p>
            <a:r>
              <a:rPr lang="en-US" dirty="0"/>
              <a:t>The 3D vector of the first three component of a 4D vector can be extracted by writing (if vertex is a vec4 variable):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vertex.xyz</a:t>
            </a:r>
            <a:endParaRPr lang="en-US" dirty="0"/>
          </a:p>
          <a:p>
            <a:r>
              <a:rPr lang="en-US" dirty="0"/>
              <a:t>Similarly, you can extract components of 3D vector to get a 2D vector by writing: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vertex.xy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vertex.xz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vertex.yz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9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Data Files (Resources) to where the Application Can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practical application needs some resources.</a:t>
            </a:r>
          </a:p>
          <a:p>
            <a:r>
              <a:rPr lang="en-US" dirty="0"/>
              <a:t>"Resource" can include CPU power, memory, disk space, and also </a:t>
            </a:r>
            <a:r>
              <a:rPr lang="en-US" u="sng" dirty="0"/>
              <a:t>data files</a:t>
            </a:r>
            <a:r>
              <a:rPr lang="en-US" dirty="0"/>
              <a:t>.</a:t>
            </a:r>
          </a:p>
          <a:p>
            <a:r>
              <a:rPr lang="en-US" dirty="0"/>
              <a:t>Some data files must be copied to the location where the application can see.</a:t>
            </a:r>
          </a:p>
        </p:txBody>
      </p:sp>
    </p:spTree>
    <p:extLst>
      <p:ext uri="{BB962C8B-B14F-4D97-AF65-F5344CB8AC3E}">
        <p14:creationId xmlns:p14="http://schemas.microsoft.com/office/powerpoint/2010/main" val="207978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 3D or 4D vectors can be used as a color, (</a:t>
            </a:r>
            <a:r>
              <a:rPr lang="en-US" dirty="0" err="1"/>
              <a:t>r,g,b</a:t>
            </a:r>
            <a:r>
              <a:rPr lang="en-US" dirty="0"/>
              <a:t>) or (</a:t>
            </a:r>
            <a:r>
              <a:rPr lang="en-US" dirty="0" err="1"/>
              <a:t>r,g,b,a</a:t>
            </a:r>
            <a:r>
              <a:rPr lang="en-US" dirty="0"/>
              <a:t>).</a:t>
            </a:r>
          </a:p>
          <a:p>
            <a:r>
              <a:rPr lang="en-US" dirty="0"/>
              <a:t>The first component </a:t>
            </a:r>
            <a:r>
              <a:rPr lang="en-US" dirty="0" err="1"/>
              <a:t>vertex.x</a:t>
            </a:r>
            <a:r>
              <a:rPr lang="en-US" dirty="0"/>
              <a:t> is same as </a:t>
            </a:r>
            <a:r>
              <a:rPr lang="en-US" dirty="0" err="1"/>
              <a:t>vertex.r</a:t>
            </a:r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vertex.rgb</a:t>
            </a:r>
            <a:r>
              <a:rPr lang="en-US" dirty="0"/>
              <a:t> is same as </a:t>
            </a:r>
            <a:r>
              <a:rPr lang="en-US" dirty="0" err="1"/>
              <a:t>vertex.xyz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23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</a:t>
            </a:r>
            <a:r>
              <a:rPr lang="en-US" dirty="0" err="1"/>
              <a:t>fragmentShader.glsl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4763" y="2232837"/>
            <a:ext cx="3066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Lucida Console" panose="020B0609040504020204" pitchFamily="49" charset="0"/>
              </a:rPr>
              <a:t>void</a:t>
            </a:r>
            <a:r>
              <a:rPr lang="fr-FR" sz="1200" dirty="0">
                <a:latin typeface="Lucida Console" panose="020B0609040504020204" pitchFamily="49" charset="0"/>
              </a:rPr>
              <a:t> main()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    </a:t>
            </a:r>
            <a:r>
              <a:rPr lang="fr-FR" sz="1200" dirty="0" err="1">
                <a:latin typeface="Lucida Console" panose="020B0609040504020204" pitchFamily="49" charset="0"/>
              </a:rPr>
              <a:t>gl_FragColor</a:t>
            </a:r>
            <a:r>
              <a:rPr lang="fr-FR" sz="1200" dirty="0">
                <a:latin typeface="Lucida Console" panose="020B0609040504020204" pitchFamily="49" charset="0"/>
              </a:rPr>
              <a:t>=vec4(1,0,0,1);</a:t>
            </a:r>
          </a:p>
          <a:p>
            <a:r>
              <a:rPr lang="fr-FR" sz="1200" dirty="0">
                <a:latin typeface="Lucida Console" panose="020B0609040504020204" pitchFamily="49" charset="0"/>
              </a:rPr>
              <a:t>}</a:t>
            </a:r>
          </a:p>
          <a:p>
            <a:endParaRPr lang="fr-FR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466753" y="2833001"/>
            <a:ext cx="281763" cy="962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3592" y="3854302"/>
            <a:ext cx="45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color of the pixel written to the frame buffer.  In this case, always red.</a:t>
            </a:r>
          </a:p>
        </p:txBody>
      </p:sp>
    </p:spTree>
    <p:extLst>
      <p:ext uri="{BB962C8B-B14F-4D97-AF65-F5344CB8AC3E}">
        <p14:creationId xmlns:p14="http://schemas.microsoft.com/office/powerpoint/2010/main" val="694742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PassThroughRenderer</a:t>
            </a:r>
            <a:r>
              <a:rPr lang="en-US" dirty="0"/>
              <a:t> class.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in </a:t>
            </a:r>
            <a:r>
              <a:rPr lang="en-US" dirty="0" err="1"/>
              <a:t>renderer.h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270" y="1644218"/>
            <a:ext cx="893545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class </a:t>
            </a:r>
            <a:r>
              <a:rPr lang="en-US" sz="1100" dirty="0" err="1">
                <a:latin typeface="Lucida Console" panose="020B0609040504020204" pitchFamily="49" charset="0"/>
              </a:rPr>
              <a:t>RendererBase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programIdent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vertexShaderIdent,fragmentShaderIdent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bool Compile(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vtxShaderSource,const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fragShaderSource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protected: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shaderIdent</a:t>
            </a:r>
            <a:r>
              <a:rPr lang="en-US" sz="11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</a:t>
            </a:r>
            <a:r>
              <a:rPr lang="en-US" sz="1100" dirty="0" err="1">
                <a:latin typeface="Lucida Console" panose="020B0609040504020204" pitchFamily="49" charset="0"/>
              </a:rPr>
              <a:t>LinkShader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virtual void </a:t>
            </a:r>
            <a:r>
              <a:rPr lang="en-US" sz="11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>
                <a:latin typeface="Lucida Console" panose="020B0609040504020204" pitchFamily="49" charset="0"/>
              </a:rPr>
              <a:t>(void)=0;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class </a:t>
            </a:r>
            <a:r>
              <a:rPr lang="en-US" sz="1100" dirty="0" err="1">
                <a:latin typeface="Lucida Console" panose="020B0609040504020204" pitchFamily="49" charset="0"/>
              </a:rPr>
              <a:t>PassThroughRenderer</a:t>
            </a:r>
            <a:r>
              <a:rPr lang="en-US" sz="1100" dirty="0">
                <a:latin typeface="Lucida Console" panose="020B0609040504020204" pitchFamily="49" charset="0"/>
              </a:rPr>
              <a:t> : public </a:t>
            </a:r>
            <a:r>
              <a:rPr lang="en-US" sz="1100" dirty="0" err="1">
                <a:latin typeface="Lucida Console" panose="020B0609040504020204" pitchFamily="49" charset="0"/>
              </a:rPr>
              <a:t>RendererBase</a:t>
            </a:r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GLuint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attribVertexPos</a:t>
            </a:r>
            <a:r>
              <a:rPr lang="en-US" sz="11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virtual void </a:t>
            </a:r>
            <a:r>
              <a:rPr lang="en-US" sz="11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42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the </a:t>
            </a:r>
            <a:r>
              <a:rPr lang="en-US" dirty="0" err="1"/>
              <a:t>shaders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054" y="914400"/>
            <a:ext cx="5961888" cy="5678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bool </a:t>
            </a:r>
            <a:r>
              <a:rPr lang="en-US" sz="1100" dirty="0" err="1">
                <a:latin typeface="Lucida Console" panose="020B0609040504020204" pitchFamily="49" charset="0"/>
              </a:rPr>
              <a:t>RendererBase</a:t>
            </a:r>
            <a:r>
              <a:rPr lang="en-US" sz="1100" dirty="0">
                <a:latin typeface="Lucida Console" panose="020B0609040504020204" pitchFamily="49" charset="0"/>
              </a:rPr>
              <a:t>::Compile(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vtxShaderSource</a:t>
            </a:r>
            <a:r>
              <a:rPr lang="en-US" sz="110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std</a:t>
            </a:r>
            <a:r>
              <a:rPr lang="en-US" sz="1100" dirty="0">
                <a:latin typeface="Lucida Console" panose="020B0609040504020204" pitchFamily="49" charset="0"/>
              </a:rPr>
              <a:t>::vector &lt;char&gt; &amp;</a:t>
            </a:r>
            <a:r>
              <a:rPr lang="en-US" sz="1100" dirty="0" err="1">
                <a:latin typeface="Lucida Console" panose="020B0609040504020204" pitchFamily="49" charset="0"/>
              </a:rPr>
              <a:t>fragShaderSource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bool res=true;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vertexShaderIdent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glCreateShader</a:t>
            </a:r>
            <a:r>
              <a:rPr lang="en-US" sz="1100" dirty="0">
                <a:latin typeface="Lucida Console" panose="020B0609040504020204" pitchFamily="49" charset="0"/>
              </a:rPr>
              <a:t>(GL_VERTEX_SHADER);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fragmentShaderIdent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glCreateShader</a:t>
            </a:r>
            <a:r>
              <a:rPr lang="en-US" sz="1100" dirty="0">
                <a:latin typeface="Lucida Console" panose="020B0609040504020204" pitchFamily="49" charset="0"/>
              </a:rPr>
              <a:t>(GL_FRAGMENT_SHADER);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programIdent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glCreateProgram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char *</a:t>
            </a:r>
            <a:r>
              <a:rPr lang="en-US" sz="1100" dirty="0" err="1">
                <a:latin typeface="Lucida Console" panose="020B0609040504020204" pitchFamily="49" charset="0"/>
              </a:rPr>
              <a:t>vtxShaderSourcePtr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vtxShaderSource.data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char *</a:t>
            </a:r>
            <a:r>
              <a:rPr lang="en-US" sz="1100" dirty="0" err="1">
                <a:latin typeface="Lucida Console" panose="020B0609040504020204" pitchFamily="49" charset="0"/>
              </a:rPr>
              <a:t>fragShaderSourcePtr</a:t>
            </a:r>
            <a:r>
              <a:rPr lang="en-US" sz="1100" dirty="0">
                <a:latin typeface="Lucida Console" panose="020B0609040504020204" pitchFamily="49" charset="0"/>
              </a:rPr>
              <a:t>=</a:t>
            </a:r>
            <a:r>
              <a:rPr lang="en-US" sz="1100" dirty="0" err="1">
                <a:latin typeface="Lucida Console" panose="020B0609040504020204" pitchFamily="49" charset="0"/>
              </a:rPr>
              <a:t>fragShaderSource.data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glShaderSource</a:t>
            </a:r>
            <a:r>
              <a:rPr lang="en-US" sz="1100" dirty="0">
                <a:latin typeface="Lucida Console" panose="020B0609040504020204" pitchFamily="49" charset="0"/>
              </a:rPr>
              <a:t>(vertexShaderIdent,1,&amp;vtxShaderSourcePtr,NULL);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glShaderSource</a:t>
            </a:r>
            <a:r>
              <a:rPr lang="en-US" sz="1100" dirty="0">
                <a:latin typeface="Lucida Console" panose="020B0609040504020204" pitchFamily="49" charset="0"/>
              </a:rPr>
              <a:t>(fragmentShaderIdent,1,&amp;fragShaderSourcePtr,NULL);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if(true!=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vertexShaderIdent</a:t>
            </a:r>
            <a:r>
              <a:rPr lang="en-US" sz="11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res=false;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if(true!=</a:t>
            </a:r>
            <a:r>
              <a:rPr lang="en-US" sz="1100" dirty="0" err="1">
                <a:latin typeface="Lucida Console" panose="020B0609040504020204" pitchFamily="49" charset="0"/>
              </a:rPr>
              <a:t>CompileShader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fragmentShaderIdent</a:t>
            </a:r>
            <a:r>
              <a:rPr lang="en-US" sz="1100" dirty="0">
                <a:latin typeface="Lucida Console" panose="020B0609040504020204" pitchFamily="49" charset="0"/>
              </a:rPr>
              <a:t>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res=false;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if(true!=</a:t>
            </a:r>
            <a:r>
              <a:rPr lang="en-US" sz="1100" dirty="0" err="1">
                <a:latin typeface="Lucida Console" panose="020B0609040504020204" pitchFamily="49" charset="0"/>
              </a:rPr>
              <a:t>LinkShader</a:t>
            </a:r>
            <a:r>
              <a:rPr lang="en-US" sz="1100" dirty="0">
                <a:latin typeface="Lucida Console" panose="020B0609040504020204" pitchFamily="49" charset="0"/>
              </a:rPr>
              <a:t>())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res=false;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return res;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5230368" y="1911096"/>
            <a:ext cx="128016" cy="5577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194767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Reserve identifiers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934456" y="2606040"/>
            <a:ext cx="243486" cy="7589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7942" y="2703945"/>
            <a:ext cx="296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Connect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 identifier and source.</a:t>
            </a:r>
          </a:p>
        </p:txBody>
      </p:sp>
    </p:spTree>
    <p:extLst>
      <p:ext uri="{BB962C8B-B14F-4D97-AF65-F5344CB8AC3E}">
        <p14:creationId xmlns:p14="http://schemas.microsoft.com/office/powerpoint/2010/main" val="4098656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352" y="740664"/>
            <a:ext cx="78085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char </a:t>
            </a:r>
            <a:r>
              <a:rPr lang="en-US" sz="1200" dirty="0" err="1">
                <a:latin typeface="Lucida Console" panose="020B0609040504020204" pitchFamily="49" charset="0"/>
              </a:rPr>
              <a:t>vtxShaderFn</a:t>
            </a:r>
            <a:r>
              <a:rPr lang="en-US" sz="1200" dirty="0">
                <a:latin typeface="Lucida Console" panose="020B0609040504020204" pitchFamily="49" charset="0"/>
              </a:rPr>
              <a:t>[],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char </a:t>
            </a:r>
            <a:r>
              <a:rPr lang="en-US" sz="1200" dirty="0" err="1">
                <a:latin typeface="Lucida Console" panose="020B0609040504020204" pitchFamily="49" charset="0"/>
              </a:rPr>
              <a:t>fragShaderFn</a:t>
            </a:r>
            <a:r>
              <a:rPr lang="en-US" sz="1200" dirty="0">
                <a:latin typeface="Lucida Console" panose="020B0609040504020204" pitchFamily="49" charset="0"/>
              </a:rPr>
              <a:t>[])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vtxShaderSource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ReadTextFile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vtxShaderFn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auto </a:t>
            </a:r>
            <a:r>
              <a:rPr lang="en-US" sz="1200" dirty="0" err="1">
                <a:latin typeface="Lucida Console" panose="020B0609040504020204" pitchFamily="49" charset="0"/>
              </a:rPr>
              <a:t>fragShaderSource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ReadTextFile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fragShaderFn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("Vertex </a:t>
            </a:r>
            <a:r>
              <a:rPr lang="en-US" sz="1200" dirty="0" err="1">
                <a:latin typeface="Lucida Console" panose="020B0609040504020204" pitchFamily="49" charset="0"/>
              </a:rPr>
              <a:t>Shader</a:t>
            </a:r>
            <a:r>
              <a:rPr lang="en-US" sz="1200" dirty="0">
                <a:latin typeface="Lucida Console" panose="020B0609040504020204" pitchFamily="49" charset="0"/>
              </a:rPr>
              <a:t>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("%s\n",</a:t>
            </a:r>
            <a:r>
              <a:rPr lang="en-US" sz="1200" dirty="0" err="1">
                <a:latin typeface="Lucida Console" panose="020B0609040504020204" pitchFamily="49" charset="0"/>
              </a:rPr>
              <a:t>vtxShaderSource.data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("Fragment </a:t>
            </a:r>
            <a:r>
              <a:rPr lang="en-US" sz="1200" dirty="0" err="1">
                <a:latin typeface="Lucida Console" panose="020B0609040504020204" pitchFamily="49" charset="0"/>
              </a:rPr>
              <a:t>Shader</a:t>
            </a:r>
            <a:r>
              <a:rPr lang="en-US" sz="1200" dirty="0">
                <a:latin typeface="Lucida Console" panose="020B0609040504020204" pitchFamily="49" charset="0"/>
              </a:rPr>
              <a:t>\n");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("%s\n",</a:t>
            </a:r>
            <a:r>
              <a:rPr lang="en-US" sz="1200" dirty="0" err="1">
                <a:latin typeface="Lucida Console" panose="020B0609040504020204" pitchFamily="49" charset="0"/>
              </a:rPr>
              <a:t>fragShaderSource.data</a:t>
            </a:r>
            <a:r>
              <a:rPr lang="en-US" sz="1200" dirty="0">
                <a:latin typeface="Lucida Console" panose="020B0609040504020204" pitchFamily="49" charset="0"/>
              </a:rPr>
              <a:t>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return Compile(</a:t>
            </a:r>
            <a:r>
              <a:rPr lang="en-US" sz="1200" dirty="0" err="1">
                <a:latin typeface="Lucida Console" panose="020B0609040504020204" pitchFamily="49" charset="0"/>
              </a:rPr>
              <a:t>vtxShaderSource,fragShaderSource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91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497" y="684949"/>
            <a:ext cx="72507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CompileShader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shaderIdent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=99999,infoLogLength=99999,acquiredErrMsgLen=99999;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=99999;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errMsgLen</a:t>
            </a:r>
            <a:r>
              <a:rPr lang="en-US" sz="1200" dirty="0">
                <a:latin typeface="Lucida Console" panose="020B0609040504020204" pitchFamily="49" charset="0"/>
              </a:rPr>
              <a:t>=1024;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char 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[1024];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glCompileShader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glGetShaderiv</a:t>
            </a:r>
            <a:r>
              <a:rPr lang="en-US" sz="1200" dirty="0">
                <a:latin typeface="Lucida Console" panose="020B0609040504020204" pitchFamily="49" charset="0"/>
              </a:rPr>
              <a:t>(shaderIdent,GL_COMPILE_STATUS,&amp;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glGetShaderiv</a:t>
            </a:r>
            <a:r>
              <a:rPr lang="en-US" sz="1200" dirty="0">
                <a:latin typeface="Lucida Console" panose="020B0609040504020204" pitchFamily="49" charset="0"/>
              </a:rPr>
              <a:t>(shaderIdent,GL_INFO_LOG_LENGTH,&amp;</a:t>
            </a:r>
            <a:r>
              <a:rPr lang="en-US" sz="1200" dirty="0" err="1">
                <a:latin typeface="Lucida Console" panose="020B0609040504020204" pitchFamily="49" charset="0"/>
              </a:rPr>
              <a:t>infoLogLength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glGetShaderInfoLog</a:t>
            </a:r>
            <a:r>
              <a:rPr lang="en-US" sz="1200" dirty="0">
                <a:latin typeface="Lucida Console" panose="020B0609040504020204" pitchFamily="49" charset="0"/>
              </a:rPr>
              <a:t>(shaderIdent,errMsgLen-1,&amp;acquiredErrMsgLen,errMsg);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("Compile Status %d Info Log Length %d Error Message Length %d\n",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compileSta,infoLogLength,acquiredErrMsgLen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if(GL_TRUE!=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("Error Message: \</a:t>
            </a:r>
            <a:r>
              <a:rPr lang="en-US" sz="1200" dirty="0" err="1">
                <a:latin typeface="Lucida Console" panose="020B0609040504020204" pitchFamily="49" charset="0"/>
              </a:rPr>
              <a:t>n%s</a:t>
            </a:r>
            <a:r>
              <a:rPr lang="en-US" sz="1200" dirty="0">
                <a:latin typeface="Lucida Console" panose="020B0609040504020204" pitchFamily="49" charset="0"/>
              </a:rPr>
              <a:t>\n",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251192" y="2258568"/>
            <a:ext cx="210312" cy="21579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52360" y="3035808"/>
            <a:ext cx="149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Were there errors?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92424" y="1655064"/>
            <a:ext cx="1280160" cy="429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2584" y="1438501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Compile</a:t>
            </a:r>
          </a:p>
        </p:txBody>
      </p:sp>
    </p:spTree>
    <p:extLst>
      <p:ext uri="{BB962C8B-B14F-4D97-AF65-F5344CB8AC3E}">
        <p14:creationId xmlns:p14="http://schemas.microsoft.com/office/powerpoint/2010/main" val="2922878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857" y="238169"/>
            <a:ext cx="725070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bool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LinkShader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compileSta</a:t>
            </a:r>
            <a:r>
              <a:rPr lang="en-US" sz="1200" dirty="0">
                <a:latin typeface="Lucida Console" panose="020B0609040504020204" pitchFamily="49" charset="0"/>
              </a:rPr>
              <a:t>=99999,infoLogLength=99999,acquiredErrMsgLen=99999;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=99999;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errMsgLen</a:t>
            </a:r>
            <a:r>
              <a:rPr lang="en-US" sz="1200" dirty="0">
                <a:latin typeface="Lucida Console" panose="020B0609040504020204" pitchFamily="49" charset="0"/>
              </a:rPr>
              <a:t>=1024;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char 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[1024];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glAttachShader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programIdent,vertexShaderIdent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glAttachShader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programIdent,fragmentShaderIdent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glLinkProgram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glGetProgramiv</a:t>
            </a:r>
            <a:r>
              <a:rPr lang="en-US" sz="1200" dirty="0">
                <a:latin typeface="Lucida Console" panose="020B0609040504020204" pitchFamily="49" charset="0"/>
              </a:rPr>
              <a:t>(programIdent,GL_LINK_STATUS,&amp;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glGetProgramiv</a:t>
            </a:r>
            <a:r>
              <a:rPr lang="en-US" sz="1200" dirty="0">
                <a:latin typeface="Lucida Console" panose="020B0609040504020204" pitchFamily="49" charset="0"/>
              </a:rPr>
              <a:t>(programIdent,GL_INFO_LOG_LENGTH,&amp;</a:t>
            </a:r>
            <a:r>
              <a:rPr lang="en-US" sz="1200" dirty="0" err="1">
                <a:latin typeface="Lucida Console" panose="020B0609040504020204" pitchFamily="49" charset="0"/>
              </a:rPr>
              <a:t>infoLogLength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glGetProgramInfoLog</a:t>
            </a:r>
            <a:r>
              <a:rPr lang="en-US" sz="1200" dirty="0">
                <a:latin typeface="Lucida Console" panose="020B0609040504020204" pitchFamily="49" charset="0"/>
              </a:rPr>
              <a:t>(programIdent,errMsgLen-1,&amp;acquiredErrMsgLen,errMsg);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("Link Status %d Info Log Length %d Error Message Length %d\n",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linkSta,infoLogLength,acquiredErrMsgLen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if(GL_TRUE!=</a:t>
            </a:r>
            <a:r>
              <a:rPr lang="en-US" sz="1200" dirty="0" err="1">
                <a:latin typeface="Lucida Console" panose="020B0609040504020204" pitchFamily="49" charset="0"/>
              </a:rPr>
              <a:t>linkSta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("Error Message: \</a:t>
            </a:r>
            <a:r>
              <a:rPr lang="en-US" sz="1200" dirty="0" err="1">
                <a:latin typeface="Lucida Console" panose="020B0609040504020204" pitchFamily="49" charset="0"/>
              </a:rPr>
              <a:t>n%s</a:t>
            </a:r>
            <a:r>
              <a:rPr lang="en-US" sz="1200" dirty="0">
                <a:latin typeface="Lucida Console" panose="020B0609040504020204" pitchFamily="49" charset="0"/>
              </a:rPr>
              <a:t>\n",</a:t>
            </a:r>
            <a:r>
              <a:rPr lang="en-US" sz="1200" dirty="0" err="1">
                <a:latin typeface="Lucida Console" panose="020B0609040504020204" pitchFamily="49" charset="0"/>
              </a:rPr>
              <a:t>errMsg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return 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return true;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////////////////////////////////////////////////////////////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PassThroughRenderer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129784" y="1563624"/>
            <a:ext cx="73152" cy="5486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66360" y="1514778"/>
            <a:ext cx="287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Link=Assemble </a:t>
            </a:r>
            <a:r>
              <a:rPr lang="en-US" dirty="0" err="1">
                <a:solidFill>
                  <a:srgbClr val="FF0000"/>
                </a:solidFill>
              </a:rPr>
              <a:t>shaders</a:t>
            </a:r>
            <a:r>
              <a:rPr lang="en-US" dirty="0">
                <a:solidFill>
                  <a:srgbClr val="FF0000"/>
                </a:solidFill>
              </a:rPr>
              <a:t> into a program.</a:t>
            </a:r>
          </a:p>
        </p:txBody>
      </p:sp>
    </p:spTree>
    <p:extLst>
      <p:ext uri="{BB962C8B-B14F-4D97-AF65-F5344CB8AC3E}">
        <p14:creationId xmlns:p14="http://schemas.microsoft.com/office/powerpoint/2010/main" val="4097559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shader</a:t>
            </a:r>
            <a:r>
              <a:rPr lang="en-US" dirty="0"/>
              <a:t>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Shader</a:t>
            </a:r>
            <a:r>
              <a:rPr lang="en-US" dirty="0"/>
              <a:t> program must be compiled once.</a:t>
            </a:r>
          </a:p>
          <a:p>
            <a:r>
              <a:rPr lang="en-US" dirty="0"/>
              <a:t>You can compile same program multiple times, but it just wastes GPU memory.</a:t>
            </a:r>
          </a:p>
          <a:p>
            <a:r>
              <a:rPr lang="en-US" dirty="0"/>
              <a:t>Good timing is immediately after when the OpenGL context is ready.</a:t>
            </a:r>
          </a:p>
          <a:p>
            <a:r>
              <a:rPr lang="en-US" dirty="0"/>
              <a:t>Add header inclusion:</a:t>
            </a:r>
          </a:p>
          <a:p>
            <a:endParaRPr lang="en-US" dirty="0"/>
          </a:p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576" y="3596481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#include “</a:t>
            </a:r>
            <a:r>
              <a:rPr lang="en-US" sz="1400" dirty="0" err="1">
                <a:latin typeface="Lucida Console" panose="020B0609040504020204" pitchFamily="49" charset="0"/>
              </a:rPr>
              <a:t>renderer.h</a:t>
            </a:r>
            <a:r>
              <a:rPr lang="en-US" sz="1400" dirty="0">
                <a:latin typeface="Lucida Console" panose="020B0609040504020204" pitchFamily="49" charset="0"/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9576" y="4452969"/>
            <a:ext cx="3621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PassThroughRenderer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passThrough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5672" y="5364321"/>
            <a:ext cx="75953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FsChangeToProgramDir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passThrough.CompileFile</a:t>
            </a:r>
            <a:r>
              <a:rPr lang="en-US" sz="1400" dirty="0">
                <a:latin typeface="Lucida Console" panose="020B0609040504020204" pitchFamily="49" charset="0"/>
              </a:rPr>
              <a:t>("vertex_shader.</a:t>
            </a:r>
            <a:r>
              <a:rPr lang="en-US" sz="1400" dirty="0" err="1">
                <a:latin typeface="Lucida Console" panose="020B0609040504020204" pitchFamily="49" charset="0"/>
              </a:rPr>
              <a:t>glsl</a:t>
            </a:r>
            <a:r>
              <a:rPr lang="en-US" sz="1400" dirty="0">
                <a:latin typeface="Lucida Console" panose="020B0609040504020204" pitchFamily="49" charset="0"/>
              </a:rPr>
              <a:t>","</a:t>
            </a:r>
            <a:r>
              <a:rPr lang="en-US" sz="1400" dirty="0" err="1">
                <a:latin typeface="Lucida Console" panose="020B0609040504020204" pitchFamily="49" charset="0"/>
              </a:rPr>
              <a:t>fragment_shader.glsl</a:t>
            </a:r>
            <a:r>
              <a:rPr lang="en-US" sz="1400" dirty="0">
                <a:latin typeface="Lucida Console" panose="020B0609040504020204" pitchFamily="49" charset="0"/>
              </a:rPr>
              <a:t>");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5639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445009"/>
            <a:ext cx="8229600" cy="1383792"/>
          </a:xfrm>
        </p:spPr>
        <p:txBody>
          <a:bodyPr/>
          <a:lstStyle/>
          <a:p>
            <a:r>
              <a:rPr lang="en-US" dirty="0"/>
              <a:t>In Draw function: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225296"/>
            <a:ext cx="771557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/* virtual */ 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passThrough.programIdent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passThrough.attribVertexPos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(passThrough.attribVertexPos,3,GL_FLOAT,GL_FALSE,0,vtx);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passThrough.attribVertexPos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needRedraw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2267712" y="2514600"/>
            <a:ext cx="91440" cy="81381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60320" y="256032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values are passed to the attribute called vertex in the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1481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color based on the screen coordinate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no information is passed from the vertex </a:t>
            </a:r>
            <a:r>
              <a:rPr lang="en-US" dirty="0" err="1"/>
              <a:t>shader</a:t>
            </a:r>
            <a:r>
              <a:rPr lang="en-US" dirty="0"/>
              <a:t> to the fragment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Let’s pass the projected vertex position to the fragment </a:t>
            </a:r>
            <a:r>
              <a:rPr lang="en-US" dirty="0" err="1"/>
              <a:t>shader</a:t>
            </a:r>
            <a:r>
              <a:rPr lang="en-US" dirty="0"/>
              <a:t>, and assign color based on the position.</a:t>
            </a:r>
          </a:p>
          <a:p>
            <a:endParaRPr lang="en-US" dirty="0"/>
          </a:p>
          <a:p>
            <a:r>
              <a:rPr lang="en-US" dirty="0"/>
              <a:t>(Fragment, or pixel, coordinate is available in </a:t>
            </a:r>
            <a:r>
              <a:rPr lang="en-US" dirty="0" err="1"/>
              <a:t>gl_FragCoord</a:t>
            </a:r>
            <a:r>
              <a:rPr lang="en-US" dirty="0"/>
              <a:t> in the fragment </a:t>
            </a:r>
            <a:r>
              <a:rPr lang="en-US" dirty="0" err="1"/>
              <a:t>shader</a:t>
            </a:r>
            <a:r>
              <a:rPr lang="en-US" dirty="0"/>
              <a:t> in newer version of GLSL, but may not supported in some devices.)</a:t>
            </a:r>
          </a:p>
        </p:txBody>
      </p:sp>
    </p:spTree>
    <p:extLst>
      <p:ext uri="{BB962C8B-B14F-4D97-AF65-F5344CB8AC3E}">
        <p14:creationId xmlns:p14="http://schemas.microsoft.com/office/powerpoint/2010/main" val="301553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macOS</a:t>
            </a:r>
            <a:r>
              <a:rPr lang="en-US" dirty="0"/>
              <a:t>, iOS:  "Contents/Resources" sub-directory in the bundle directory.</a:t>
            </a:r>
          </a:p>
          <a:p>
            <a:r>
              <a:rPr lang="en-US" dirty="0"/>
              <a:t>Universal Windows:  "Assets" sub-directory in the Appx package.</a:t>
            </a:r>
          </a:p>
          <a:p>
            <a:r>
              <a:rPr lang="en-US" dirty="0"/>
              <a:t>Linux:   No specific.  Typically a directory or a sub-directory of the executable.</a:t>
            </a:r>
          </a:p>
          <a:p>
            <a:r>
              <a:rPr lang="en-US" dirty="0"/>
              <a:t>Win32:  No specific.  Typically a directory or a sub-directory of the executable.</a:t>
            </a:r>
          </a:p>
          <a:p>
            <a:endParaRPr lang="en-US" dirty="0"/>
          </a:p>
          <a:p>
            <a:r>
              <a:rPr lang="en-US" dirty="0"/>
              <a:t>Everyone does differently.  One source of the platform-dependency.</a:t>
            </a:r>
          </a:p>
        </p:txBody>
      </p:sp>
    </p:spTree>
    <p:extLst>
      <p:ext uri="{BB962C8B-B14F-4D97-AF65-F5344CB8AC3E}">
        <p14:creationId xmlns:p14="http://schemas.microsoft.com/office/powerpoint/2010/main" val="1165134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err="1"/>
              <a:t>vertx_shader.glsl</a:t>
            </a:r>
            <a:r>
              <a:rPr lang="en-US" dirty="0"/>
              <a:t> and </a:t>
            </a:r>
            <a:r>
              <a:rPr lang="en-US" dirty="0" err="1"/>
              <a:t>fragment_shader.glsl</a:t>
            </a:r>
            <a:r>
              <a:rPr lang="en-US" dirty="0"/>
              <a:t> to:</a:t>
            </a:r>
          </a:p>
          <a:p>
            <a:pPr lvl="1"/>
            <a:r>
              <a:rPr lang="en-US" dirty="0" err="1"/>
              <a:t>color_by_coord_vertex_shader.glsl</a:t>
            </a:r>
            <a:r>
              <a:rPr lang="en-US" dirty="0"/>
              <a:t>, and</a:t>
            </a:r>
          </a:p>
          <a:p>
            <a:pPr lvl="1"/>
            <a:r>
              <a:rPr lang="en-US" dirty="0" err="1"/>
              <a:t>color_by_coord_fragment_shader.glsl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438" y="2450592"/>
            <a:ext cx="42659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varying vec4 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gl_Position</a:t>
            </a:r>
            <a:r>
              <a:rPr lang="en-US" sz="14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38" y="4742325"/>
            <a:ext cx="44807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varying vec4 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gl_FragColor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projected_vertex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gl_FragColor</a:t>
            </a:r>
            <a:r>
              <a:rPr lang="en-US" sz="1400" dirty="0">
                <a:latin typeface="Lucida Console" panose="020B0609040504020204" pitchFamily="49" charset="0"/>
              </a:rPr>
              <a:t>+=vec4(1.0,1.0,1.0,0.0);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gl_FragColor</a:t>
            </a:r>
            <a:r>
              <a:rPr lang="en-US" sz="1400" dirty="0">
                <a:latin typeface="Lucida Console" panose="020B0609040504020204" pitchFamily="49" charset="0"/>
              </a:rPr>
              <a:t>/=vec4(2.0,2.0,2.0,1.0);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gl_FragColor.w</a:t>
            </a:r>
            <a:r>
              <a:rPr lang="en-US" sz="1400" dirty="0">
                <a:latin typeface="Lucida Console" panose="020B0609040504020204" pitchFamily="49" charset="0"/>
              </a:rPr>
              <a:t>=1.0;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 flipH="1">
            <a:off x="4430349" y="3118104"/>
            <a:ext cx="516555" cy="24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474720" y="2862072"/>
            <a:ext cx="1426464" cy="6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3208" y="2752344"/>
            <a:ext cx="37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  Output </a:t>
            </a:r>
            <a:r>
              <a:rPr lang="en-US" dirty="0" err="1">
                <a:solidFill>
                  <a:srgbClr val="FF0000"/>
                </a:solidFill>
              </a:rPr>
              <a:t>gl_Position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projected_vertex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3208" y="5003935"/>
            <a:ext cx="378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Fragment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.  Calculate pixel color based on </a:t>
            </a:r>
            <a:r>
              <a:rPr lang="en-US" dirty="0" err="1">
                <a:solidFill>
                  <a:srgbClr val="FF0000"/>
                </a:solidFill>
              </a:rPr>
              <a:t>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projected_vertex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4572000" y="5385816"/>
            <a:ext cx="45719" cy="8927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4645152" y="5327101"/>
            <a:ext cx="448056" cy="568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544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since the input to the vertex </a:t>
            </a:r>
            <a:r>
              <a:rPr lang="en-US" dirty="0" err="1"/>
              <a:t>shader</a:t>
            </a:r>
            <a:r>
              <a:rPr lang="en-US" dirty="0"/>
              <a:t> is same as the pass-through renderer, only modification needed in the main.cpp 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7904" y="3596481"/>
            <a:ext cx="5492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passThrough.CompileFile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</a:t>
            </a:r>
            <a:r>
              <a:rPr lang="en-US" sz="1600" dirty="0" err="1">
                <a:latin typeface="Lucida Console" panose="020B0609040504020204" pitchFamily="49" charset="0"/>
              </a:rPr>
              <a:t>color_by_coord_vertex_shader.glsl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"color_by_coord_fragment_shader.glsl");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608" y="2403378"/>
            <a:ext cx="8701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Lucida Console" panose="020B0609040504020204" pitchFamily="49" charset="0"/>
              </a:rPr>
              <a:t>passThrough.CompileFile</a:t>
            </a:r>
            <a:r>
              <a:rPr lang="en-US" sz="1600" dirty="0">
                <a:latin typeface="Lucida Console" panose="020B0609040504020204" pitchFamily="49" charset="0"/>
              </a:rPr>
              <a:t>("vertex_shader.</a:t>
            </a:r>
            <a:r>
              <a:rPr lang="en-US" sz="1600" dirty="0" err="1">
                <a:latin typeface="Lucida Console" panose="020B0609040504020204" pitchFamily="49" charset="0"/>
              </a:rPr>
              <a:t>glsl</a:t>
            </a:r>
            <a:r>
              <a:rPr lang="en-US" sz="1600" dirty="0">
                <a:latin typeface="Lucida Console" panose="020B0609040504020204" pitchFamily="49" charset="0"/>
              </a:rPr>
              <a:t>","</a:t>
            </a:r>
            <a:r>
              <a:rPr lang="en-US" sz="1600" dirty="0" err="1">
                <a:latin typeface="Lucida Console" panose="020B0609040504020204" pitchFamily="49" charset="0"/>
              </a:rPr>
              <a:t>fragment_shader.glsl</a:t>
            </a:r>
            <a:r>
              <a:rPr lang="en-US" sz="1600" dirty="0">
                <a:latin typeface="Lucida Console" panose="020B0609040504020204" pitchFamily="49" charset="0"/>
              </a:rPr>
              <a:t>");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785616" y="3145536"/>
            <a:ext cx="478392" cy="298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163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as Vertex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a vertex had only one attribute, which is an xyz coordinate.</a:t>
            </a:r>
          </a:p>
          <a:p>
            <a:r>
              <a:rPr lang="en-US" dirty="0"/>
              <a:t>In this example, a vertex has two attributes, an xyz coordinate and a </a:t>
            </a:r>
            <a:r>
              <a:rPr lang="en-US" dirty="0" err="1"/>
              <a:t>rgba</a:t>
            </a:r>
            <a:r>
              <a:rPr lang="en-US" dirty="0"/>
              <a:t> color.</a:t>
            </a:r>
          </a:p>
        </p:txBody>
      </p:sp>
    </p:spTree>
    <p:extLst>
      <p:ext uri="{BB962C8B-B14F-4D97-AF65-F5344CB8AC3E}">
        <p14:creationId xmlns:p14="http://schemas.microsoft.com/office/powerpoint/2010/main" val="9052031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as Vertex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data directory</a:t>
            </a:r>
            <a:r>
              <a:rPr lang="en-US"/>
              <a:t>, copy </a:t>
            </a:r>
            <a:r>
              <a:rPr lang="en-US" dirty="0" err="1"/>
              <a:t>fragment_shader.glsl</a:t>
            </a:r>
            <a:r>
              <a:rPr lang="en-US" dirty="0"/>
              <a:t> and </a:t>
            </a:r>
            <a:r>
              <a:rPr lang="en-US" dirty="0" err="1"/>
              <a:t>vertex_shader.glsl</a:t>
            </a:r>
            <a:r>
              <a:rPr lang="en-US" dirty="0"/>
              <a:t> to:</a:t>
            </a:r>
          </a:p>
          <a:p>
            <a:pPr lvl="1"/>
            <a:r>
              <a:rPr lang="en-US" dirty="0" err="1"/>
              <a:t>color_as_attribute_vertex_shader.glsl</a:t>
            </a:r>
            <a:r>
              <a:rPr lang="en-US" dirty="0"/>
              <a:t>, and</a:t>
            </a:r>
          </a:p>
          <a:p>
            <a:pPr lvl="1"/>
            <a:r>
              <a:rPr lang="en-US" dirty="0" err="1"/>
              <a:t>color_as_attribute_fragment_shader.glsl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13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912" y="868680"/>
            <a:ext cx="32528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912" y="3813048"/>
            <a:ext cx="2601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912" y="42976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912" y="33528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0128" y="4306824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passing </a:t>
            </a:r>
            <a:r>
              <a:rPr lang="en-US" dirty="0" err="1">
                <a:solidFill>
                  <a:srgbClr val="FF0000"/>
                </a:solidFill>
              </a:rPr>
              <a:t>colorOut</a:t>
            </a:r>
            <a:r>
              <a:rPr lang="en-US" dirty="0">
                <a:solidFill>
                  <a:srgbClr val="FF0000"/>
                </a:solidFill>
              </a:rPr>
              <a:t> from the vertex </a:t>
            </a:r>
            <a:r>
              <a:rPr lang="en-US" dirty="0" err="1">
                <a:solidFill>
                  <a:srgbClr val="FF0000"/>
                </a:solidFill>
              </a:rPr>
              <a:t>shader</a:t>
            </a:r>
            <a:r>
              <a:rPr lang="en-US" dirty="0">
                <a:solidFill>
                  <a:srgbClr val="FF0000"/>
                </a:solidFill>
              </a:rPr>
              <a:t> to the pixel color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128" y="1021080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passing attribute color to the </a:t>
            </a:r>
            <a:r>
              <a:rPr lang="en-US" dirty="0" err="1">
                <a:solidFill>
                  <a:srgbClr val="FF0000"/>
                </a:solidFill>
              </a:rPr>
              <a:t>colorOut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4779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112" y="1545336"/>
            <a:ext cx="58769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class </a:t>
            </a:r>
            <a:r>
              <a:rPr lang="en-US" sz="1400" dirty="0" err="1">
                <a:latin typeface="Lucida Console" panose="020B0609040504020204" pitchFamily="49" charset="0"/>
              </a:rPr>
              <a:t>ColorAsAttributeRenderer</a:t>
            </a:r>
            <a:r>
              <a:rPr lang="en-US" sz="1400" dirty="0">
                <a:latin typeface="Lucida Console" panose="020B0609040504020204" pitchFamily="49" charset="0"/>
              </a:rPr>
              <a:t> : public </a:t>
            </a:r>
            <a:r>
              <a:rPr lang="en-US" sz="1400" dirty="0" err="1">
                <a:latin typeface="Lucida Console" panose="020B0609040504020204" pitchFamily="49" charset="0"/>
              </a:rPr>
              <a:t>RendererBase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GLuint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attribVertexPos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GLuint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attribColorPos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virtual void </a:t>
            </a:r>
            <a:r>
              <a:rPr lang="en-US" sz="14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4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112" y="3736848"/>
            <a:ext cx="744466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void </a:t>
            </a:r>
            <a:r>
              <a:rPr lang="en-US" sz="1400" dirty="0" err="1">
                <a:latin typeface="Lucida Console" panose="020B0609040504020204" pitchFamily="49" charset="0"/>
              </a:rPr>
              <a:t>ColorAsAttributeRenderer</a:t>
            </a:r>
            <a:r>
              <a:rPr lang="en-US" sz="1400" dirty="0">
                <a:latin typeface="Lucida Console" panose="020B0609040504020204" pitchFamily="49" charset="0"/>
              </a:rPr>
              <a:t>::</a:t>
            </a:r>
            <a:r>
              <a:rPr lang="en-US" sz="14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4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attribVertexPos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glGetAttribLocation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programIdent</a:t>
            </a:r>
            <a:r>
              <a:rPr lang="en-US" sz="14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printf</a:t>
            </a:r>
            <a:r>
              <a:rPr lang="en-US" sz="14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400" dirty="0" err="1">
                <a:latin typeface="Lucida Console" panose="020B0609040504020204" pitchFamily="49" charset="0"/>
              </a:rPr>
              <a:t>attribVertexPos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attribColorPos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glGetAttribLocation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programIdent</a:t>
            </a:r>
            <a:r>
              <a:rPr lang="en-US" sz="14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</a:t>
            </a:r>
            <a:r>
              <a:rPr lang="en-US" sz="1400" dirty="0" err="1">
                <a:latin typeface="Lucida Console" panose="020B0609040504020204" pitchFamily="49" charset="0"/>
              </a:rPr>
              <a:t>printf</a:t>
            </a:r>
            <a:r>
              <a:rPr lang="en-US" sz="1400" dirty="0">
                <a:latin typeface="Lucida Console" panose="020B0609040504020204" pitchFamily="49" charset="0"/>
              </a:rPr>
              <a:t>("Attribute Color Position=%d\n",</a:t>
            </a:r>
            <a:r>
              <a:rPr lang="en-US" sz="1400" dirty="0" err="1">
                <a:latin typeface="Lucida Console" panose="020B0609040504020204" pitchFamily="49" charset="0"/>
              </a:rPr>
              <a:t>attribColorPos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087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6645"/>
            <a:ext cx="8229600" cy="5059363"/>
          </a:xfrm>
        </p:spPr>
        <p:txBody>
          <a:bodyPr/>
          <a:lstStyle/>
          <a:p>
            <a:r>
              <a:rPr lang="en-US" dirty="0"/>
              <a:t>Add a member variable:</a:t>
            </a:r>
          </a:p>
          <a:p>
            <a:pPr lvl="4"/>
            <a:endParaRPr lang="en-US" dirty="0"/>
          </a:p>
          <a:p>
            <a:r>
              <a:rPr lang="en-US" dirty="0"/>
              <a:t>In Initialize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In Draw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2416" y="765367"/>
            <a:ext cx="4373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ColorAsAttributeRenderer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colorAsAttrib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414" y="1443205"/>
            <a:ext cx="52325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colorAsAttrib.CompileFile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"</a:t>
            </a:r>
            <a:r>
              <a:rPr lang="en-US" sz="1400" dirty="0" err="1">
                <a:latin typeface="Lucida Console" panose="020B0609040504020204" pitchFamily="49" charset="0"/>
              </a:rPr>
              <a:t>color_as_attribute_vertex_shader.glsl</a:t>
            </a:r>
            <a:r>
              <a:rPr lang="en-US" sz="14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"</a:t>
            </a:r>
            <a:r>
              <a:rPr lang="en-US" sz="1400" dirty="0" err="1">
                <a:latin typeface="Lucida Console" panose="020B0609040504020204" pitchFamily="49" charset="0"/>
              </a:rPr>
              <a:t>color_as_attribute_fragment_shader.glsl</a:t>
            </a:r>
            <a:r>
              <a:rPr lang="en-US" sz="1400" dirty="0">
                <a:latin typeface="Lucida Console" panose="020B0609040504020204" pitchFamily="49" charset="0"/>
              </a:rPr>
              <a:t>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562" y="2565779"/>
            <a:ext cx="790152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col[16]=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1,0,0,1,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0,1,0,1,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0,0,1,1,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1,0,1,1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(colorAsAttrib.attribVertexPos,3,GL_FLOAT,GL_FALSE,0,vtx);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(colorAsAttrib.attribColorPos,4,GL_FLOAT,GL_FALSE,0,col);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colorAsAttrib.attribColorPos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317888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primitives must be drawn in the same color, the color can be made a </a:t>
            </a:r>
            <a:r>
              <a:rPr lang="en-US" i="1" dirty="0"/>
              <a:t>uniform</a:t>
            </a:r>
            <a:r>
              <a:rPr lang="en-US" dirty="0"/>
              <a:t>.</a:t>
            </a:r>
          </a:p>
          <a:p>
            <a:r>
              <a:rPr lang="en-US" dirty="0"/>
              <a:t>A renderer should cache an identifier of a uniform so that the C++ program can send an information to the GLSL program.</a:t>
            </a:r>
          </a:p>
        </p:txBody>
      </p:sp>
    </p:spTree>
    <p:extLst>
      <p:ext uri="{BB962C8B-B14F-4D97-AF65-F5344CB8AC3E}">
        <p14:creationId xmlns:p14="http://schemas.microsoft.com/office/powerpoint/2010/main" val="500683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634"/>
            <a:ext cx="8229600" cy="5843530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r>
              <a:rPr lang="en-US" dirty="0"/>
              <a:t>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svn</a:t>
            </a:r>
            <a:r>
              <a:rPr lang="en-US" dirty="0"/>
              <a:t>-copy:</a:t>
            </a:r>
          </a:p>
          <a:p>
            <a:pPr lvl="1"/>
            <a:r>
              <a:rPr lang="en-US" dirty="0" err="1"/>
              <a:t>vertex_shader.glsl</a:t>
            </a:r>
            <a:r>
              <a:rPr lang="en-US" dirty="0"/>
              <a:t> to </a:t>
            </a:r>
            <a:r>
              <a:rPr lang="en-US" dirty="0" err="1"/>
              <a:t>uniform_color_vertex_shader.glsl</a:t>
            </a:r>
            <a:endParaRPr lang="en-US" dirty="0"/>
          </a:p>
          <a:p>
            <a:pPr lvl="1"/>
            <a:r>
              <a:rPr lang="en-US" dirty="0" err="1"/>
              <a:t>fragment_shader.glsl</a:t>
            </a:r>
            <a:r>
              <a:rPr lang="en-US" dirty="0"/>
              <a:t> to </a:t>
            </a:r>
            <a:r>
              <a:rPr lang="en-US" dirty="0" err="1"/>
              <a:t>uniform_color_fragment_shader.glsl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157" y="781396"/>
            <a:ext cx="51122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</a:t>
            </a:r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157" y="2459549"/>
            <a:ext cx="60420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Color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000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2138"/>
            <a:ext cx="8229600" cy="5644025"/>
          </a:xfrm>
        </p:spPr>
        <p:txBody>
          <a:bodyPr/>
          <a:lstStyle/>
          <a:p>
            <a:r>
              <a:rPr lang="en-US" dirty="0"/>
              <a:t>No change in the vertex </a:t>
            </a:r>
            <a:r>
              <a:rPr lang="en-US" dirty="0" err="1"/>
              <a:t>shader</a:t>
            </a:r>
            <a:r>
              <a:rPr lang="en-US" dirty="0"/>
              <a:t>.</a:t>
            </a:r>
          </a:p>
          <a:p>
            <a:r>
              <a:rPr lang="en-US" dirty="0"/>
              <a:t>The fragment </a:t>
            </a:r>
            <a:r>
              <a:rPr lang="en-US" dirty="0" err="1"/>
              <a:t>shader</a:t>
            </a:r>
            <a:r>
              <a:rPr lang="en-US" dirty="0"/>
              <a:t> should copy uniform color to the final output color.  Therefore it needs to be: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Initialize(),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7157" y="1795549"/>
            <a:ext cx="2323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uniform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7157" y="3512127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UniformColorRenderer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7157" y="4379422"/>
            <a:ext cx="446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uniformColor.CompileFile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uniform_color_vertex_shader.glsl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uniform_color_fragment_shader.glsl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16294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Current Working Directory to the Resources Directory in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MacOS</a:t>
            </a:r>
            <a:r>
              <a:rPr lang="en-US" dirty="0"/>
              <a:t> and iOS (Do it in Objective-C):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Universal Windows: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Windows (to the directory .exe resides.):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4250" y="1560299"/>
            <a:ext cx="76327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NSString</a:t>
            </a:r>
            <a:r>
              <a:rPr lang="en-US" sz="1100" dirty="0">
                <a:latin typeface="Consolas" panose="020B0609020204030204" pitchFamily="49" charset="0"/>
              </a:rPr>
              <a:t> *path;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path=[[</a:t>
            </a:r>
            <a:r>
              <a:rPr lang="en-US" sz="1100" dirty="0" err="1">
                <a:latin typeface="Consolas" panose="020B0609020204030204" pitchFamily="49" charset="0"/>
              </a:rPr>
              <a:t>NSBundle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mainBundle</a:t>
            </a:r>
            <a:r>
              <a:rPr lang="en-US" sz="1100" dirty="0">
                <a:latin typeface="Consolas" panose="020B0609020204030204" pitchFamily="49" charset="0"/>
              </a:rPr>
              <a:t>] </a:t>
            </a:r>
            <a:r>
              <a:rPr lang="en-US" sz="1100" dirty="0" err="1">
                <a:latin typeface="Consolas" panose="020B0609020204030204" pitchFamily="49" charset="0"/>
              </a:rPr>
              <a:t>resourcePath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</a:t>
            </a:r>
            <a:r>
              <a:rPr lang="en-US" sz="1100" dirty="0" err="1">
                <a:latin typeface="Consolas" panose="020B0609020204030204" pitchFamily="49" charset="0"/>
              </a:rPr>
              <a:t>ResourcePath</a:t>
            </a:r>
            <a:r>
              <a:rPr lang="en-US" sz="1100" dirty="0">
                <a:latin typeface="Consolas" panose="020B0609020204030204" pitchFamily="49" charset="0"/>
              </a:rPr>
              <a:t>:%s\n",[path UTF8String]);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[[</a:t>
            </a:r>
            <a:r>
              <a:rPr lang="en-US" sz="1100" dirty="0" err="1">
                <a:latin typeface="Consolas" panose="020B0609020204030204" pitchFamily="49" charset="0"/>
              </a:rPr>
              <a:t>NSFileManager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defaultManager</a:t>
            </a:r>
            <a:r>
              <a:rPr lang="en-US" sz="1100" dirty="0">
                <a:latin typeface="Consolas" panose="020B0609020204030204" pitchFamily="49" charset="0"/>
              </a:rPr>
              <a:t>] </a:t>
            </a:r>
            <a:r>
              <a:rPr lang="en-US" sz="1100" dirty="0" err="1">
                <a:latin typeface="Consolas" panose="020B0609020204030204" pitchFamily="49" charset="0"/>
              </a:rPr>
              <a:t>changeCurrentDirectoryPath:path</a:t>
            </a:r>
            <a:r>
              <a:rPr lang="en-US" sz="1100" dirty="0">
                <a:latin typeface="Consolas" panose="020B0609020204030204" pitchFamily="49" charset="0"/>
              </a:rPr>
              <a:t>];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250" y="2787650"/>
            <a:ext cx="4955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auto package=Windows::</a:t>
            </a:r>
            <a:r>
              <a:rPr lang="en-US" sz="1100" dirty="0" err="1">
                <a:latin typeface="Consolas" panose="020B0609020204030204" pitchFamily="49" charset="0"/>
              </a:rPr>
              <a:t>ApplicationModel</a:t>
            </a:r>
            <a:r>
              <a:rPr lang="en-US" sz="1100" dirty="0">
                <a:latin typeface="Consolas" panose="020B0609020204030204" pitchFamily="49" charset="0"/>
              </a:rPr>
              <a:t>::Package::Current;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auto </a:t>
            </a:r>
            <a:r>
              <a:rPr lang="en-US" sz="1100" dirty="0" err="1">
                <a:latin typeface="Consolas" panose="020B0609020204030204" pitchFamily="49" charset="0"/>
              </a:rPr>
              <a:t>instDir</a:t>
            </a:r>
            <a:r>
              <a:rPr lang="en-US" sz="1100" dirty="0">
                <a:latin typeface="Consolas" panose="020B0609020204030204" pitchFamily="49" charset="0"/>
              </a:rPr>
              <a:t>=package-&gt;</a:t>
            </a:r>
            <a:r>
              <a:rPr lang="en-US" sz="1100" dirty="0" err="1">
                <a:latin typeface="Consolas" panose="020B0609020204030204" pitchFamily="49" charset="0"/>
              </a:rPr>
              <a:t>InstalledLocation</a:t>
            </a:r>
            <a:r>
              <a:rPr lang="en-US" sz="1100" dirty="0">
                <a:latin typeface="Consolas" panose="020B0609020204030204" pitchFamily="49" charset="0"/>
              </a:rPr>
              <a:t>-&gt;Path-&gt;Data();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("%s==%ls\</a:t>
            </a:r>
            <a:r>
              <a:rPr lang="en-US" sz="1100" dirty="0" err="1">
                <a:latin typeface="Consolas" panose="020B0609020204030204" pitchFamily="49" charset="0"/>
              </a:rPr>
              <a:t>n",__FUNCTION</a:t>
            </a:r>
            <a:r>
              <a:rPr lang="en-US" sz="1100" dirty="0">
                <a:latin typeface="Consolas" panose="020B0609020204030204" pitchFamily="49" charset="0"/>
              </a:rPr>
              <a:t>__,(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wchar_t</a:t>
            </a:r>
            <a:r>
              <a:rPr lang="en-US" sz="1100" dirty="0">
                <a:latin typeface="Consolas" panose="020B0609020204030204" pitchFamily="49" charset="0"/>
              </a:rPr>
              <a:t> *)</a:t>
            </a:r>
            <a:r>
              <a:rPr lang="en-US" sz="1100" dirty="0" err="1">
                <a:latin typeface="Consolas" panose="020B0609020204030204" pitchFamily="49" charset="0"/>
              </a:rPr>
              <a:t>instDir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_</a:t>
            </a:r>
            <a:r>
              <a:rPr lang="en-US" sz="1100" dirty="0" err="1">
                <a:latin typeface="Consolas" panose="020B0609020204030204" pitchFamily="49" charset="0"/>
              </a:rPr>
              <a:t>wchdir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instDir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_</a:t>
            </a:r>
            <a:r>
              <a:rPr lang="en-US" sz="1100" dirty="0" err="1">
                <a:latin typeface="Consolas" panose="020B0609020204030204" pitchFamily="49" charset="0"/>
              </a:rPr>
              <a:t>wchdir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L"Assets</a:t>
            </a:r>
            <a:r>
              <a:rPr lang="en-US" sz="1100" dirty="0">
                <a:latin typeface="Consolas" panose="020B0609020204030204" pitchFamily="49" charset="0"/>
              </a:rPr>
              <a:t>");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4250" y="4144377"/>
            <a:ext cx="3339376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char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[MAX_PATH];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GetModuleFileNameA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NULL,fn,MAX_PATH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l=(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r>
              <a:rPr lang="en-US" sz="1100" dirty="0" err="1">
                <a:latin typeface="Consolas" panose="020B0609020204030204" pitchFamily="49" charset="0"/>
              </a:rPr>
              <a:t>strlen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for(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=l-1;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&gt;=0; 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--)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if(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]=='\\' ||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]=='/')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i</a:t>
            </a:r>
            <a:r>
              <a:rPr lang="en-US" sz="1100" dirty="0">
                <a:latin typeface="Consolas" panose="020B0609020204030204" pitchFamily="49" charset="0"/>
              </a:rPr>
              <a:t>]=0;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_</a:t>
            </a:r>
            <a:r>
              <a:rPr lang="en-US" sz="1100" dirty="0" err="1">
                <a:latin typeface="Consolas" panose="020B0609020204030204" pitchFamily="49" charset="0"/>
              </a:rPr>
              <a:t>chdir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49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954"/>
            <a:ext cx="8229600" cy="906086"/>
          </a:xfrm>
        </p:spPr>
        <p:txBody>
          <a:bodyPr/>
          <a:lstStyle/>
          <a:p>
            <a:r>
              <a:rPr lang="en-US" dirty="0"/>
              <a:t>In Draw(),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647" y="1088967"/>
            <a:ext cx="78085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</a:t>
            </a:r>
            <a:r>
              <a:rPr lang="en-US" sz="12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2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glClear</a:t>
            </a:r>
            <a:r>
              <a:rPr lang="en-US" sz="12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uniformColor.programIdent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vtx</a:t>
            </a:r>
            <a:r>
              <a:rPr lang="en-US" sz="12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GLfloat</a:t>
            </a:r>
            <a:r>
              <a:rPr lang="en-US" sz="1200" dirty="0">
                <a:latin typeface="Lucida Console" panose="020B0609040504020204" pitchFamily="49" charset="0"/>
              </a:rPr>
              <a:t> col[4]={0,1,0,1};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glUniform4fv(uniformColor.uniformColorPos,1,col);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(uniformColor.attribVertexPos,3,GL_FLOAT,GL_FALSE,0,vtx);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uniformColor.attribVertexPos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FsSwapBuffers</a:t>
            </a:r>
            <a:r>
              <a:rPr lang="en-US" sz="1200" dirty="0">
                <a:latin typeface="Lucida Console" panose="020B0609040504020204" pitchFamily="49" charset="0"/>
              </a:rPr>
              <a:t>();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needRedraw</a:t>
            </a:r>
            <a:r>
              <a:rPr lang="en-US" sz="12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441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do we need to create separate </a:t>
            </a:r>
            <a:r>
              <a:rPr lang="en-US" dirty="0" err="1"/>
              <a:t>shader</a:t>
            </a:r>
            <a:r>
              <a:rPr lang="en-US" dirty="0"/>
              <a:t> programs for uniform color and variable color?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be a problem if we need to write separate </a:t>
            </a:r>
            <a:r>
              <a:rPr lang="en-US" dirty="0" err="1"/>
              <a:t>shaders</a:t>
            </a:r>
            <a:r>
              <a:rPr lang="en-US" dirty="0"/>
              <a:t> for:</a:t>
            </a:r>
          </a:p>
          <a:p>
            <a:pPr lvl="1"/>
            <a:r>
              <a:rPr lang="en-US" dirty="0"/>
              <a:t>Color as uniform vs. color as attribute.</a:t>
            </a:r>
          </a:p>
          <a:p>
            <a:pPr lvl="1"/>
            <a:r>
              <a:rPr lang="en-US" dirty="0"/>
              <a:t>Using texture vs. no texture.</a:t>
            </a:r>
          </a:p>
          <a:p>
            <a:pPr lvl="1"/>
            <a:r>
              <a:rPr lang="en-US" dirty="0"/>
              <a:t>Position offset as uniform vs. position offset as attribute.</a:t>
            </a:r>
          </a:p>
          <a:p>
            <a:pPr lvl="1"/>
            <a:r>
              <a:rPr lang="en-US" dirty="0"/>
              <a:t>!@#$ as uniform vs. !@#$ as attribute.</a:t>
            </a:r>
          </a:p>
          <a:p>
            <a:r>
              <a:rPr lang="en-US" dirty="0"/>
              <a:t>For the exactly same rendering program, if you can think of N possible attribute, that can also be a uniform, the combination will be 2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7282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Generic Attribute.</a:t>
            </a:r>
          </a:p>
          <a:p>
            <a:r>
              <a:rPr lang="en-US" dirty="0"/>
              <a:t>Just like </a:t>
            </a:r>
            <a:r>
              <a:rPr lang="en-US" dirty="0" err="1"/>
              <a:t>glUniform</a:t>
            </a:r>
            <a:r>
              <a:rPr lang="en-US" dirty="0"/>
              <a:t>??, you can use </a:t>
            </a:r>
            <a:r>
              <a:rPr lang="en-US" dirty="0" err="1"/>
              <a:t>glVertexAttrib</a:t>
            </a:r>
            <a:r>
              <a:rPr lang="en-US" dirty="0"/>
              <a:t>??.</a:t>
            </a:r>
          </a:p>
          <a:p>
            <a:r>
              <a:rPr lang="en-US" dirty="0"/>
              <a:t>The attribute value specified by </a:t>
            </a:r>
            <a:r>
              <a:rPr lang="en-US" dirty="0" err="1"/>
              <a:t>glVertexAttribute</a:t>
            </a:r>
            <a:r>
              <a:rPr lang="en-US" dirty="0"/>
              <a:t>?? will be applied to all vertices.</a:t>
            </a:r>
          </a:p>
          <a:p>
            <a:r>
              <a:rPr lang="en-US" dirty="0"/>
              <a:t>Strange limitation (known bug): In many (even popular) GPUs, vertex attribute 0 cannot be generic.</a:t>
            </a:r>
          </a:p>
          <a:p>
            <a:r>
              <a:rPr lang="en-US" dirty="0"/>
              <a:t>Use </a:t>
            </a:r>
            <a:r>
              <a:rPr lang="en-US" dirty="0" err="1"/>
              <a:t>glBindAttribLocation</a:t>
            </a:r>
            <a:r>
              <a:rPr lang="en-US" dirty="0"/>
              <a:t> to force an attribute to have a non-zero identifier.</a:t>
            </a:r>
          </a:p>
          <a:p>
            <a:pPr lvl="1"/>
            <a:r>
              <a:rPr lang="en-US" dirty="0"/>
              <a:t>For example, if "vertex" is never be a generic attribute, force it to have 0, then the rest will use whatever available: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glBindAttribLocation</a:t>
            </a:r>
            <a:r>
              <a:rPr lang="en-US" dirty="0">
                <a:latin typeface="Consolas" panose="020B0609020204030204" pitchFamily="49" charset="0"/>
              </a:rPr>
              <a:t>(programId,0,"vertex");</a:t>
            </a:r>
          </a:p>
          <a:p>
            <a:r>
              <a:rPr lang="en-US" dirty="0"/>
              <a:t>Needs to be done after compiling, before attaching (apparently).</a:t>
            </a:r>
          </a:p>
        </p:txBody>
      </p:sp>
    </p:spTree>
    <p:extLst>
      <p:ext uri="{BB962C8B-B14F-4D97-AF65-F5344CB8AC3E}">
        <p14:creationId xmlns:p14="http://schemas.microsoft.com/office/powerpoint/2010/main" val="10289335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</a:t>
            </a:r>
            <a:r>
              <a:rPr lang="en-US" dirty="0"/>
              <a:t>is this zero </a:t>
            </a:r>
            <a:r>
              <a:rPr lang="en-US"/>
              <a:t>identifier bug coming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could use </a:t>
            </a:r>
            <a:r>
              <a:rPr lang="en-US" dirty="0" err="1"/>
              <a:t>glVertex</a:t>
            </a:r>
            <a:r>
              <a:rPr lang="en-US" dirty="0"/>
              <a:t>??, </a:t>
            </a:r>
            <a:r>
              <a:rPr lang="en-US" dirty="0" err="1"/>
              <a:t>glColor</a:t>
            </a:r>
            <a:r>
              <a:rPr lang="en-US" dirty="0"/>
              <a:t>??, </a:t>
            </a:r>
            <a:r>
              <a:rPr lang="en-US" dirty="0" err="1"/>
              <a:t>glNormal</a:t>
            </a:r>
            <a:r>
              <a:rPr lang="en-US" dirty="0"/>
              <a:t>??, with a GLSL program.</a:t>
            </a:r>
          </a:p>
          <a:p>
            <a:r>
              <a:rPr lang="en-US" dirty="0" err="1"/>
              <a:t>glVertex</a:t>
            </a:r>
            <a:r>
              <a:rPr lang="en-US" dirty="0"/>
              <a:t>?? was passing a position to the GLSL program as a variable called </a:t>
            </a:r>
            <a:r>
              <a:rPr lang="en-US" dirty="0" err="1"/>
              <a:t>gl_Vertex</a:t>
            </a:r>
            <a:r>
              <a:rPr lang="en-US" dirty="0"/>
              <a:t>.</a:t>
            </a:r>
          </a:p>
          <a:p>
            <a:r>
              <a:rPr lang="en-US" dirty="0" err="1"/>
              <a:t>gl_Vertex</a:t>
            </a:r>
            <a:r>
              <a:rPr lang="en-US" dirty="0"/>
              <a:t> was always bound to an attribute-identifier of 0.</a:t>
            </a:r>
          </a:p>
          <a:p>
            <a:r>
              <a:rPr lang="en-US" dirty="0" err="1"/>
              <a:t>gl_Vertex</a:t>
            </a:r>
            <a:r>
              <a:rPr lang="en-US" dirty="0"/>
              <a:t> cannot be generic, while </a:t>
            </a:r>
            <a:r>
              <a:rPr lang="en-US" dirty="0" err="1"/>
              <a:t>gl_Normal</a:t>
            </a:r>
            <a:r>
              <a:rPr lang="en-US" dirty="0"/>
              <a:t>, </a:t>
            </a:r>
            <a:r>
              <a:rPr lang="en-US" dirty="0" err="1"/>
              <a:t>gl_Color</a:t>
            </a:r>
            <a:r>
              <a:rPr lang="en-US" dirty="0"/>
              <a:t>, </a:t>
            </a:r>
            <a:r>
              <a:rPr lang="en-US" dirty="0" err="1"/>
              <a:t>gl_TeCoord</a:t>
            </a:r>
            <a:r>
              <a:rPr lang="en-US" dirty="0"/>
              <a:t> could be generic.</a:t>
            </a:r>
          </a:p>
          <a:p>
            <a:r>
              <a:rPr lang="en-US" dirty="0"/>
              <a:t>Some GPUs are still inheriting this limitation as a known bug.</a:t>
            </a:r>
          </a:p>
        </p:txBody>
      </p:sp>
    </p:spTree>
    <p:extLst>
      <p:ext uri="{BB962C8B-B14F-4D97-AF65-F5344CB8AC3E}">
        <p14:creationId xmlns:p14="http://schemas.microsoft.com/office/powerpoint/2010/main" val="3209486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bitmap texture is called as sampler2D.</a:t>
            </a:r>
          </a:p>
          <a:p>
            <a:r>
              <a:rPr lang="en-US" dirty="0"/>
              <a:t>A sampler2D must be given as a uniform.</a:t>
            </a:r>
          </a:p>
          <a:p>
            <a:r>
              <a:rPr lang="en-US" dirty="0"/>
              <a:t>You can sample a color within a </a:t>
            </a:r>
            <a:r>
              <a:rPr lang="en-US" dirty="0" err="1"/>
              <a:t>shader</a:t>
            </a:r>
            <a:r>
              <a:rPr lang="en-US" dirty="0"/>
              <a:t> program by using a function called </a:t>
            </a:r>
            <a:r>
              <a:rPr lang="en-US" i="1" dirty="0"/>
              <a:t>texture</a:t>
            </a:r>
            <a:r>
              <a:rPr lang="en-US" dirty="0"/>
              <a:t>.</a:t>
            </a:r>
          </a:p>
          <a:p>
            <a:r>
              <a:rPr lang="en-US" dirty="0"/>
              <a:t>If you want to give a texture coordinate per vertex (just like glTexCoord2), a texture coordinate must be given as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13189459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checker.cpp and </a:t>
            </a:r>
            <a:r>
              <a:rPr lang="en-US" dirty="0" err="1"/>
              <a:t>checker.h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9258" y="806335"/>
            <a:ext cx="818044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checker.h</a:t>
            </a:r>
            <a:endParaRPr lang="en-US" dirty="0"/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ifndef</a:t>
            </a:r>
            <a:r>
              <a:rPr lang="en-US" sz="1200" dirty="0">
                <a:latin typeface="Lucida Console" panose="020B0609040504020204" pitchFamily="49" charset="0"/>
              </a:rPr>
              <a:t> CHECKER_IS_INCLUDED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#define CHECKER_IS_INCLUDED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// Note: OpenGL ES only takes 2^n times 2^n texture.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checker_pattern_wid</a:t>
            </a:r>
            <a:r>
              <a:rPr lang="en-US" sz="1200" dirty="0">
                <a:latin typeface="Lucida Console" panose="020B0609040504020204" pitchFamily="49" charset="0"/>
              </a:rPr>
              <a:t>=8;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checker_pattern_hei</a:t>
            </a:r>
            <a:r>
              <a:rPr lang="en-US" sz="1200" dirty="0">
                <a:latin typeface="Lucida Console" panose="020B0609040504020204" pitchFamily="49" charset="0"/>
              </a:rPr>
              <a:t>=8;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extern </a:t>
            </a:r>
            <a:r>
              <a:rPr lang="en-US" sz="1200" dirty="0" err="1">
                <a:latin typeface="Lucida Console" panose="020B0609040504020204" pitchFamily="49" charset="0"/>
              </a:rPr>
              <a:t>const</a:t>
            </a:r>
            <a:r>
              <a:rPr lang="en-US" sz="1200" dirty="0">
                <a:latin typeface="Lucida Console" panose="020B0609040504020204" pitchFamily="49" charset="0"/>
              </a:rPr>
              <a:t> unsigned char </a:t>
            </a:r>
            <a:r>
              <a:rPr lang="en-US" sz="1200" dirty="0" err="1">
                <a:latin typeface="Lucida Console" panose="020B0609040504020204" pitchFamily="49" charset="0"/>
              </a:rPr>
              <a:t>checker_pattern</a:t>
            </a:r>
            <a:r>
              <a:rPr lang="en-US" sz="1200" dirty="0">
                <a:latin typeface="Lucida Console" panose="020B0609040504020204" pitchFamily="49" charset="0"/>
              </a:rPr>
              <a:t>[</a:t>
            </a:r>
            <a:r>
              <a:rPr lang="en-US" sz="1200" dirty="0" err="1">
                <a:latin typeface="Lucida Console" panose="020B0609040504020204" pitchFamily="49" charset="0"/>
              </a:rPr>
              <a:t>checker_pattern_wid</a:t>
            </a:r>
            <a:r>
              <a:rPr lang="en-US" sz="1200" dirty="0"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latin typeface="Lucida Console" panose="020B0609040504020204" pitchFamily="49" charset="0"/>
              </a:rPr>
              <a:t>checker_pattern_hei</a:t>
            </a:r>
            <a:r>
              <a:rPr lang="en-US" sz="1200" dirty="0">
                <a:latin typeface="Lucida Console" panose="020B0609040504020204" pitchFamily="49" charset="0"/>
              </a:rPr>
              <a:t>*4];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latin typeface="Lucida Console" panose="020B0609040504020204" pitchFamily="49" charset="0"/>
              </a:rPr>
              <a:t>endif</a:t>
            </a:r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258" y="3241964"/>
            <a:ext cx="803296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checker.cpp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#include "</a:t>
            </a:r>
            <a:r>
              <a:rPr lang="en-US" sz="700" dirty="0" err="1">
                <a:latin typeface="Lucida Console" panose="020B0609040504020204" pitchFamily="49" charset="0"/>
              </a:rPr>
              <a:t>checker.h</a:t>
            </a:r>
            <a:r>
              <a:rPr lang="en-US" sz="700" dirty="0">
                <a:latin typeface="Lucida Console" panose="020B0609040504020204" pitchFamily="49" charset="0"/>
              </a:rPr>
              <a:t>"</a:t>
            </a:r>
          </a:p>
          <a:p>
            <a:endParaRPr lang="en-US" sz="700" dirty="0">
              <a:latin typeface="Lucida Console" panose="020B0609040504020204" pitchFamily="49" charset="0"/>
            </a:endParaRPr>
          </a:p>
          <a:p>
            <a:r>
              <a:rPr lang="en-US" sz="700" dirty="0" err="1">
                <a:latin typeface="Lucida Console" panose="020B0609040504020204" pitchFamily="49" charset="0"/>
              </a:rPr>
              <a:t>const</a:t>
            </a:r>
            <a:r>
              <a:rPr lang="en-US" sz="700" dirty="0">
                <a:latin typeface="Lucida Console" panose="020B0609040504020204" pitchFamily="49" charset="0"/>
              </a:rPr>
              <a:t> unsigned char </a:t>
            </a:r>
            <a:r>
              <a:rPr lang="en-US" sz="700" dirty="0" err="1">
                <a:latin typeface="Lucida Console" panose="020B0609040504020204" pitchFamily="49" charset="0"/>
              </a:rPr>
              <a:t>checker_pattern</a:t>
            </a:r>
            <a:r>
              <a:rPr lang="en-US" sz="700" dirty="0">
                <a:latin typeface="Lucida Console" panose="020B0609040504020204" pitchFamily="49" charset="0"/>
              </a:rPr>
              <a:t>[</a:t>
            </a:r>
            <a:r>
              <a:rPr lang="en-US" sz="700" dirty="0" err="1">
                <a:latin typeface="Lucida Console" panose="020B0609040504020204" pitchFamily="49" charset="0"/>
              </a:rPr>
              <a:t>checker_pattern_wid</a:t>
            </a:r>
            <a:r>
              <a:rPr lang="en-US" sz="700" dirty="0">
                <a:latin typeface="Lucida Console" panose="020B0609040504020204" pitchFamily="49" charset="0"/>
              </a:rPr>
              <a:t>*</a:t>
            </a:r>
            <a:r>
              <a:rPr lang="en-US" sz="700" dirty="0" err="1">
                <a:latin typeface="Lucida Console" panose="020B0609040504020204" pitchFamily="49" charset="0"/>
              </a:rPr>
              <a:t>checker_pattern_hei</a:t>
            </a:r>
            <a:r>
              <a:rPr lang="en-US" sz="700" dirty="0">
                <a:latin typeface="Lucida Console" panose="020B0609040504020204" pitchFamily="49" charset="0"/>
              </a:rPr>
              <a:t>*4]=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255,  0,  0,255,    0,255,  0,255,    0,  0,255,255,  255,255,  0,255,  255,255,255,255,    0,  0,  0,255,  255,255,255,255,    0,  0,  0,255,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255,255,  0,255,  255,  0,  0,255,    0,255,  0,255,    0,  0,255,255,    0,  0,  0,255,  255,255,255,255,    0,  0,  0,255,  255,255,255,255,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0,  0,255,255,  255,255,  0,255,  255,  0,  0,255,    0,255,  0,255,  255,255,255,255,    0,  0,  0,255,  255,255,255,255,    0,  0,  0,255,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0,255,  0,255,    0,  0,255,255,  255,255,  0,255,  255,  0,  0,255,    0,  0,  0,255,  255,255,255,255,    0,  0,  0,255,  255,255,255,255,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255,255,255,255,    0,  0,  0,255,  255,255,255,255,    0,  0,  0,255,  255,  0,  0,255,    0,255,  0,255,    0,  0,255,255,  255,255,  0,255,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0,  0,  0,255,  255,255,255,255,    0,  0,  0,255,  255,255,255,255,  255,255,  0,255,  255,  0,  0,255,    0,255,  0,255,    0,  0,255,255,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255,255,255,255,    0,  0,  0,255,  255,255,255,255,    0,  0,  0,255,    0,  0,255,255,  255,255,  0,255,  255,  0,  0,255,    0,255,  0,255,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  0,  0,  0,255,  255,255,255,255,    0,  0,  0,255,  255,255,255,255,    0,255,  0,255,    0,  0,255,255,  255,255,  0,255,  255,  0,  0,255,  </a:t>
            </a:r>
          </a:p>
          <a:p>
            <a:r>
              <a:rPr lang="en-US" sz="7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439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510"/>
            <a:ext cx="8229600" cy="5793654"/>
          </a:xfrm>
        </p:spPr>
        <p:txBody>
          <a:bodyPr/>
          <a:lstStyle/>
          <a:p>
            <a:r>
              <a:rPr lang="en-US" dirty="0"/>
              <a:t>Add a member variable:</a:t>
            </a:r>
          </a:p>
          <a:p>
            <a:endParaRPr lang="en-US" dirty="0"/>
          </a:p>
          <a:p>
            <a:r>
              <a:rPr lang="en-US" dirty="0"/>
              <a:t>In Initialize(), make a texture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864523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673535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Console" panose="020B0609040504020204" pitchFamily="49" charset="0"/>
              </a:rPr>
              <a:t>glGenTextures</a:t>
            </a:r>
            <a:r>
              <a:rPr lang="en-US" sz="1200" dirty="0">
                <a:latin typeface="Lucida Console" panose="020B0609040504020204" pitchFamily="49" charset="0"/>
              </a:rPr>
              <a:t>(1,&amp;texIdent);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glActiveTexture</a:t>
            </a:r>
            <a:r>
              <a:rPr lang="en-US" sz="12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glBindTexture</a:t>
            </a:r>
            <a:r>
              <a:rPr lang="en-US" sz="1200" dirty="0">
                <a:latin typeface="Lucida Console" panose="020B0609040504020204" pitchFamily="49" charset="0"/>
              </a:rPr>
              <a:t>(GL_TEXTURE_2D,texIdent);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(GL_TEXTURE_2D,GL_TEXTURE_WRAP_S,GL_CLAMP);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(GL_TEXTURE_2D,GL_TEXTURE_WRAP_T,GL_CLAMP);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(GL_TEXTURE_2D,GL_TEXTURE_MIN_FILTER,GL_NEAREST);</a:t>
            </a:r>
          </a:p>
          <a:p>
            <a:r>
              <a:rPr lang="en-US" sz="1200" dirty="0" err="1">
                <a:latin typeface="Lucida Console" panose="020B0609040504020204" pitchFamily="49" charset="0"/>
              </a:rPr>
              <a:t>glTexParameteri</a:t>
            </a:r>
            <a:r>
              <a:rPr lang="en-US" sz="1200" dirty="0">
                <a:latin typeface="Lucida Console" panose="020B0609040504020204" pitchFamily="49" charset="0"/>
              </a:rPr>
              <a:t>(GL_TEXTURE_2D,GL_TEXTURE_MAG_FILTER,GL_NEAREST);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glTexImage2D(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GL_TEXTURE_2D,0,GL_RGBA,checker_pattern_wid,checker_pattern_hei,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      0,GL_RGBA,GL_UNSIGNED_BYTE,checker_pattern);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916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324"/>
            <a:ext cx="8229600" cy="5718839"/>
          </a:xfrm>
        </p:spPr>
        <p:txBody>
          <a:bodyPr/>
          <a:lstStyle/>
          <a:p>
            <a:r>
              <a:rPr lang="en-US" dirty="0"/>
              <a:t>Add sampler2d_vertex_shader.glsl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sampler2d_fragment_shader.glsl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214" y="897775"/>
            <a:ext cx="32528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attribute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3618808"/>
            <a:ext cx="4740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uniform sampler2D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vec2 </a:t>
            </a:r>
            <a:r>
              <a:rPr lang="en-US" sz="1200" dirty="0" err="1">
                <a:latin typeface="Lucida Console" panose="020B0609040504020204" pitchFamily="49" charset="0"/>
              </a:rPr>
              <a:t>texCoordOut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texture2D(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texIdent,texCoordOut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358342" y="1047404"/>
            <a:ext cx="1512916" cy="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374967" y="1180407"/>
            <a:ext cx="1504604" cy="432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9571" y="881149"/>
            <a:ext cx="36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pass incoming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texCoordOut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26873" y="3785063"/>
            <a:ext cx="1512916" cy="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40200" y="4862514"/>
            <a:ext cx="822498" cy="42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8102" y="3618808"/>
            <a:ext cx="364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texture identifier.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9571" y="5145349"/>
            <a:ext cx="364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how a texture can be sampled.</a:t>
            </a:r>
          </a:p>
        </p:txBody>
      </p:sp>
    </p:spTree>
    <p:extLst>
      <p:ext uri="{BB962C8B-B14F-4D97-AF65-F5344CB8AC3E}">
        <p14:creationId xmlns:p14="http://schemas.microsoft.com/office/powerpoint/2010/main" val="36858310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texture2D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texture2D is deprecated at GLSL 1.3, and has been replaced with texture.</a:t>
            </a:r>
          </a:p>
          <a:p>
            <a:r>
              <a:rPr lang="en-US" dirty="0"/>
              <a:t>Older GPUs don’t understand newer version GLSL.</a:t>
            </a:r>
          </a:p>
          <a:p>
            <a:r>
              <a:rPr lang="en-US" dirty="0"/>
              <a:t>Obviously, GLSL is not as well designed as C/C++.  Rather, I say it is a very poorly designed programming language.</a:t>
            </a:r>
          </a:p>
          <a:p>
            <a:r>
              <a:rPr lang="en-US" dirty="0"/>
              <a:t>Their excuse is that graphics technology is growing </a:t>
            </a:r>
            <a:r>
              <a:rPr lang="en-US"/>
              <a:t>rapidly.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883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texture2D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 haven’t seen any GPUs that does not recognize texture2D.</a:t>
            </a:r>
          </a:p>
          <a:p>
            <a:r>
              <a:rPr lang="en-US" dirty="0"/>
              <a:t>If a GPU does not recognize it, you will need to put:</a:t>
            </a:r>
            <a:br>
              <a:rPr lang="en-US" dirty="0"/>
            </a:br>
            <a:r>
              <a:rPr lang="en-US" dirty="0"/>
              <a:t> 	#version 120</a:t>
            </a:r>
            <a:br>
              <a:rPr lang="en-US" dirty="0"/>
            </a:br>
            <a:r>
              <a:rPr lang="en-US" dirty="0"/>
              <a:t>and keep using texture2D, or change textu2D to texture.</a:t>
            </a:r>
          </a:p>
          <a:p>
            <a:r>
              <a:rPr lang="en-US" dirty="0"/>
              <a:t>At this point, GLSL for OpenGL ES also only recognizes texture2D (tested on my Mac mini, first-generation iPad mini, and iPhone 5S).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6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Current Working Directory to the Resources Directory in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 (to the directory that the executable resides):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044" y="1625600"/>
            <a:ext cx="810991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 char 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[4096];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auto 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readlink</a:t>
            </a:r>
            <a:r>
              <a:rPr lang="en-US" sz="1100" dirty="0">
                <a:latin typeface="Consolas" panose="020B0609020204030204" pitchFamily="49" charset="0"/>
              </a:rPr>
              <a:t>("/proc/self/exe",buf,4095);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if(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&lt;4095)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]=0;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for(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strlen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); 0&lt;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; --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) // Probably it is safe to say for(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; 0&lt;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; --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if(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]=='/')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[</a:t>
            </a:r>
            <a:r>
              <a:rPr lang="en-US" sz="1100" dirty="0" err="1">
                <a:latin typeface="Consolas" panose="020B0609020204030204" pitchFamily="49" charset="0"/>
              </a:rPr>
              <a:t>len</a:t>
            </a:r>
            <a:r>
              <a:rPr lang="en-US" sz="1100" dirty="0">
                <a:latin typeface="Consolas" panose="020B0609020204030204" pitchFamily="49" charset="0"/>
              </a:rPr>
              <a:t>]=0;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chdir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getcwd</a:t>
            </a:r>
            <a:r>
              <a:rPr lang="en-US" sz="1100" dirty="0">
                <a:latin typeface="Consolas" panose="020B0609020204030204" pitchFamily="49" charset="0"/>
              </a:rPr>
              <a:t>(buf,4095);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("Changed to %s\n",</a:t>
            </a:r>
            <a:r>
              <a:rPr lang="en-US" sz="1100" dirty="0" err="1">
                <a:latin typeface="Consolas" panose="020B0609020204030204" pitchFamily="49" charset="0"/>
              </a:rPr>
              <a:t>buf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latin typeface="Consolas" panose="020B0609020204030204" pitchFamily="49" charset="0"/>
              </a:rPr>
              <a:t>printf</a:t>
            </a:r>
            <a:r>
              <a:rPr lang="en-US" sz="1100" dirty="0">
                <a:latin typeface="Consolas" panose="020B0609020204030204" pitchFamily="49" charset="0"/>
              </a:rPr>
              <a:t>("Current process file name is too long.\n");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}</a:t>
            </a:r>
          </a:p>
          <a:p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3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"/>
            <a:ext cx="8229600" cy="5851843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r>
              <a:rPr lang="en-US" dirty="0"/>
              <a:t>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renderer.cpp, add: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a member variable: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9214" y="748146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Sampler2dRenderer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214" y="3042458"/>
            <a:ext cx="66864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Sampler2dRenderer::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</a:t>
            </a:r>
            <a:r>
              <a:rPr lang="en-US" sz="1200" dirty="0" err="1">
                <a:latin typeface="Lucida Console" panose="020B0609040504020204" pitchFamily="49" charset="0"/>
              </a:rPr>
              <a:t>TexCoord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attribTexCoordPos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TexIdent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uniformTexIdentPos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403" y="5602778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Sampler2dRenderer sampler2d;</a:t>
            </a:r>
          </a:p>
        </p:txBody>
      </p:sp>
    </p:spTree>
    <p:extLst>
      <p:ext uri="{BB962C8B-B14F-4D97-AF65-F5344CB8AC3E}">
        <p14:creationId xmlns:p14="http://schemas.microsoft.com/office/powerpoint/2010/main" val="8623201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8394"/>
            <a:ext cx="8229600" cy="5477770"/>
          </a:xfrm>
        </p:spPr>
        <p:txBody>
          <a:bodyPr/>
          <a:lstStyle/>
          <a:p>
            <a:r>
              <a:rPr lang="en-US" dirty="0"/>
              <a:t>In Initialize(),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7898" y="1172095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sampler2d.CompileFile(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"sampler2d_vertex_shader.glsl",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"sampler2d_fragment_shader.glsl");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53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7" y="257696"/>
            <a:ext cx="8229600" cy="681642"/>
          </a:xfrm>
        </p:spPr>
        <p:txBody>
          <a:bodyPr/>
          <a:lstStyle/>
          <a:p>
            <a:r>
              <a:rPr lang="en-US" dirty="0"/>
              <a:t>In Draw(),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389" y="797746"/>
            <a:ext cx="7491153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void </a:t>
            </a:r>
            <a:r>
              <a:rPr lang="en-US" sz="1100" dirty="0" err="1">
                <a:latin typeface="Lucida Console" panose="020B0609040504020204" pitchFamily="49" charset="0"/>
              </a:rPr>
              <a:t>FsLazyWindowApplication</a:t>
            </a:r>
            <a:r>
              <a:rPr lang="en-US" sz="1100" dirty="0">
                <a:latin typeface="Lucida Console" panose="020B0609040504020204" pitchFamily="49" charset="0"/>
              </a:rPr>
              <a:t>::Draw(void)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glClear</a:t>
            </a:r>
            <a:r>
              <a:rPr lang="en-US" sz="1100" dirty="0">
                <a:latin typeface="Lucida Console" panose="020B0609040504020204" pitchFamily="49" charset="0"/>
              </a:rPr>
              <a:t>(GL_COLOR_BUFFER_BIT|GL_DEPTH_BUFFER_BIT);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glUseProgram</a:t>
            </a:r>
            <a:r>
              <a:rPr lang="en-US" sz="1100" dirty="0">
                <a:latin typeface="Lucida Console" panose="020B0609040504020204" pitchFamily="49" charset="0"/>
              </a:rPr>
              <a:t>(sampler2d.programIdent);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vtx</a:t>
            </a:r>
            <a:r>
              <a:rPr lang="en-US" sz="1100" dirty="0">
                <a:latin typeface="Lucida Console" panose="020B0609040504020204" pitchFamily="49" charset="0"/>
              </a:rPr>
              <a:t>[12]=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-1,-1,0,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 1,-1,0,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 1, 1,0,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-1, 1,0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const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GLfloat</a:t>
            </a:r>
            <a:r>
              <a:rPr lang="en-US" sz="1100" dirty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texCoord</a:t>
            </a:r>
            <a:r>
              <a:rPr lang="en-US" sz="1100" dirty="0">
                <a:latin typeface="Lucida Console" panose="020B0609040504020204" pitchFamily="49" charset="0"/>
              </a:rPr>
              <a:t>[8]=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    0,0, 0,1, 1,1, 1,0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};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glActiveTexture</a:t>
            </a:r>
            <a:r>
              <a:rPr lang="en-US" sz="1100" dirty="0">
                <a:latin typeface="Lucida Console" panose="020B0609040504020204" pitchFamily="49" charset="0"/>
              </a:rPr>
              <a:t>(GL_TEXTURE0);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glBindTexture</a:t>
            </a:r>
            <a:r>
              <a:rPr lang="en-US" sz="1100" dirty="0">
                <a:latin typeface="Lucida Console" panose="020B0609040504020204" pitchFamily="49" charset="0"/>
              </a:rPr>
              <a:t>(GL_TEXTURE_2D,texIdent);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// GL_TEXTURE0 -&gt; 0.  Don't use GL_TEXTURE0! (Frequent confusion).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glUniform1i(sampler2d.uniformTexIdentPos,0); 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(sampler2d.attribVertexPos);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(sampler2d.attribVertexPos,3,GL_FLOAT,GL_FALSE,0,vtx);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(sampler2d.attribTexCoordPos,2,GL_FLOAT,GL_FALSE,0,texCoord);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glDrawArrays</a:t>
            </a:r>
            <a:r>
              <a:rPr lang="en-US" sz="1100" dirty="0">
                <a:latin typeface="Lucida Console" panose="020B0609040504020204" pitchFamily="49" charset="0"/>
              </a:rPr>
              <a:t>(GL_TRIANGLE_FAN,0,4);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(sampler2d.attribVertexPos);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100" dirty="0">
                <a:latin typeface="Lucida Console" panose="020B0609040504020204" pitchFamily="49" charset="0"/>
              </a:rPr>
              <a:t>(sampler2d.attribTexCoordPos);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FsSwapBuffers</a:t>
            </a:r>
            <a:r>
              <a:rPr lang="en-US" sz="1100" dirty="0">
                <a:latin typeface="Lucida Console" panose="020B0609040504020204" pitchFamily="49" charset="0"/>
              </a:rPr>
              <a:t>();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  <a:p>
            <a:r>
              <a:rPr lang="en-US" sz="1100" dirty="0">
                <a:latin typeface="Lucida Console" panose="020B0609040504020204" pitchFamily="49" charset="0"/>
              </a:rPr>
              <a:t>    </a:t>
            </a:r>
            <a:r>
              <a:rPr lang="en-US" sz="1100" dirty="0" err="1">
                <a:latin typeface="Lucida Console" panose="020B0609040504020204" pitchFamily="49" charset="0"/>
              </a:rPr>
              <a:t>needRedraw</a:t>
            </a:r>
            <a:r>
              <a:rPr lang="en-US" sz="1100" dirty="0">
                <a:latin typeface="Lucida Console" panose="020B0609040504020204" pitchFamily="49" charset="0"/>
              </a:rPr>
              <a:t>=false;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}</a:t>
            </a:r>
          </a:p>
          <a:p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4081549" y="3640975"/>
            <a:ext cx="179416" cy="41563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60965" y="1332200"/>
            <a:ext cx="865562" cy="254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6527" y="309684"/>
            <a:ext cx="3873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Setting up texture number 0.</a:t>
            </a:r>
          </a:p>
          <a:p>
            <a:r>
              <a:rPr lang="en-US" dirty="0">
                <a:solidFill>
                  <a:srgbClr val="FF0000"/>
                </a:solidFill>
              </a:rPr>
              <a:t>In this case, making texture number 0 as a 2D texture, which is identified by </a:t>
            </a:r>
            <a:r>
              <a:rPr lang="en-US" dirty="0" err="1">
                <a:solidFill>
                  <a:srgbClr val="FF0000"/>
                </a:solidFill>
              </a:rPr>
              <a:t>texIdent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6242" y="1735900"/>
            <a:ext cx="3394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Give 0 to use GL_TEXTURE0.  What’s confusing is GL_TEXTURE0 is not actually numeric value of 0 in OpenGL ES.  To make it work both in ES and full-spec OpenGL, use 0.</a:t>
            </a:r>
          </a:p>
        </p:txBody>
      </p:sp>
      <p:sp>
        <p:nvSpPr>
          <p:cNvPr id="13" name="Freeform 12"/>
          <p:cNvSpPr/>
          <p:nvPr/>
        </p:nvSpPr>
        <p:spPr>
          <a:xfrm>
            <a:off x="4638502" y="2360815"/>
            <a:ext cx="2205702" cy="2125873"/>
          </a:xfrm>
          <a:custGeom>
            <a:avLst/>
            <a:gdLst>
              <a:gd name="connsiteX0" fmla="*/ 947651 w 2205702"/>
              <a:gd name="connsiteY0" fmla="*/ 0 h 2125873"/>
              <a:gd name="connsiteX1" fmla="*/ 473825 w 2205702"/>
              <a:gd name="connsiteY1" fmla="*/ 382385 h 2125873"/>
              <a:gd name="connsiteX2" fmla="*/ 2202873 w 2205702"/>
              <a:gd name="connsiteY2" fmla="*/ 1895301 h 2125873"/>
              <a:gd name="connsiteX3" fmla="*/ 0 w 2205702"/>
              <a:gd name="connsiteY3" fmla="*/ 2094807 h 212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5702" h="2125873">
                <a:moveTo>
                  <a:pt x="947651" y="0"/>
                </a:moveTo>
                <a:cubicBezTo>
                  <a:pt x="606136" y="33251"/>
                  <a:pt x="264621" y="66502"/>
                  <a:pt x="473825" y="382385"/>
                </a:cubicBezTo>
                <a:cubicBezTo>
                  <a:pt x="683029" y="698268"/>
                  <a:pt x="2281844" y="1609897"/>
                  <a:pt x="2202873" y="1895301"/>
                </a:cubicBezTo>
                <a:cubicBezTo>
                  <a:pt x="2123902" y="2180705"/>
                  <a:pt x="1061951" y="2137756"/>
                  <a:pt x="0" y="2094807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29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3D 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Vertex attributes</a:t>
            </a:r>
          </a:p>
          <a:p>
            <a:pPr lvl="1"/>
            <a:r>
              <a:rPr lang="en-US" dirty="0"/>
              <a:t>Position (vec3)</a:t>
            </a:r>
          </a:p>
          <a:p>
            <a:pPr lvl="1"/>
            <a:r>
              <a:rPr lang="en-US" dirty="0"/>
              <a:t>Color (vec4)</a:t>
            </a:r>
          </a:p>
          <a:p>
            <a:r>
              <a:rPr lang="en-US" dirty="0"/>
              <a:t>Uniforms</a:t>
            </a:r>
          </a:p>
          <a:p>
            <a:pPr lvl="1"/>
            <a:r>
              <a:rPr lang="en-US" dirty="0"/>
              <a:t>Projection matrix (mat4)</a:t>
            </a:r>
          </a:p>
          <a:p>
            <a:pPr lvl="1"/>
            <a:r>
              <a:rPr lang="en-US" dirty="0" err="1"/>
              <a:t>ModelView</a:t>
            </a:r>
            <a:r>
              <a:rPr lang="en-US" dirty="0"/>
              <a:t> matrix (mat4)</a:t>
            </a:r>
          </a:p>
          <a:p>
            <a:r>
              <a:rPr lang="en-US" dirty="0"/>
              <a:t>Varying</a:t>
            </a:r>
          </a:p>
          <a:p>
            <a:pPr lvl="1"/>
            <a:r>
              <a:rPr lang="en-US" dirty="0"/>
              <a:t>Color (Just pass color attribute to color varying in the vertex </a:t>
            </a:r>
            <a:r>
              <a:rPr lang="en-US" dirty="0" err="1"/>
              <a:t>shader</a:t>
            </a:r>
            <a:r>
              <a:rPr lang="en-US" dirty="0"/>
              <a:t>, and use it as is in the fragment </a:t>
            </a:r>
            <a:r>
              <a:rPr lang="en-US" dirty="0" err="1"/>
              <a:t>shader</a:t>
            </a:r>
            <a:r>
              <a:rPr lang="en-US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352509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uniform_color</a:t>
            </a:r>
            <a:r>
              <a:rPr lang="en-US" dirty="0"/>
              <a:t> example</a:t>
            </a:r>
          </a:p>
          <a:p>
            <a:r>
              <a:rPr lang="en-US" dirty="0"/>
              <a:t>Add plain3d_vertex_shader.glsl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plain3d_fragment_shader.glsl as: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399" y="1978925"/>
            <a:ext cx="520527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399" y="5138382"/>
            <a:ext cx="2601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975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728"/>
            <a:ext cx="8229600" cy="5689435"/>
          </a:xfrm>
        </p:spPr>
        <p:txBody>
          <a:bodyPr/>
          <a:lstStyle/>
          <a:p>
            <a:r>
              <a:rPr lang="en-US" dirty="0"/>
              <a:t>Add Plain3dRenderer class 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renderer.cpp, implement </a:t>
            </a:r>
            <a:r>
              <a:rPr lang="en-US" dirty="0" err="1"/>
              <a:t>CacheAttributeAndUniformIdent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104" y="880280"/>
            <a:ext cx="5112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Plain3dRenderer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104" y="3568889"/>
            <a:ext cx="69717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Plain3dRenderer::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Color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Projection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4117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314"/>
            <a:ext cx="8229600" cy="5750850"/>
          </a:xfrm>
        </p:spPr>
        <p:txBody>
          <a:bodyPr/>
          <a:lstStyle/>
          <a:p>
            <a:r>
              <a:rPr lang="en-US" dirty="0"/>
              <a:t>In Initialize function,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CMakeLists.txt,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headers: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9212" y="859809"/>
            <a:ext cx="3903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plain3d.CompileFile(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"plain3d_vertex_shader.glsl",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"plain3d_fragment_shader.glsl");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212" y="2702257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set(LIB_DEPENDENCY </a:t>
            </a:r>
            <a:r>
              <a:rPr lang="en-US" sz="1200" dirty="0" err="1">
                <a:latin typeface="Lucida Console" panose="020B0609040504020204" pitchFamily="49" charset="0"/>
              </a:rPr>
              <a:t>fslazywindow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ysclass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ysgl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ysport</a:t>
            </a:r>
            <a:r>
              <a:rPr lang="en-US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geblkernel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212" y="4046561"/>
            <a:ext cx="2509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ysport.h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#include &lt;</a:t>
            </a:r>
            <a:r>
              <a:rPr lang="en-US" sz="1200" dirty="0" err="1">
                <a:latin typeface="Lucida Console" panose="020B0609040504020204" pitchFamily="49" charset="0"/>
              </a:rPr>
              <a:t>ysshellextio.h</a:t>
            </a:r>
            <a:r>
              <a:rPr lang="en-US" sz="1200" dirty="0">
                <a:latin typeface="Lucida Console" panose="020B0609040504020204" pitchFamily="49" charset="0"/>
              </a:rPr>
              <a:t>&gt;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7258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rendering part of the STL viewer with the plain3Drenderer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470" y="1526994"/>
            <a:ext cx="8750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glUseProgram</a:t>
            </a:r>
            <a:r>
              <a:rPr lang="en-US" sz="1200" dirty="0">
                <a:latin typeface="Lucida Console" panose="020B0609040504020204" pitchFamily="49" charset="0"/>
              </a:rPr>
              <a:t>(plain3d.programIdent);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glUniformMatrix4fv(plain3d.uniformProjectionPos,1,GL_FALSE,projMat);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glUniformMatrix4fv(plain3d.uniformModelViewPos,1,GL_FALSE,viewMat);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(plain3d.attribVertexPos,3,GL_FLOAT,GL_FALSE,0,vtx.data());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glEnableVertexAttribArray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glVertexAttribPointer</a:t>
            </a:r>
            <a:r>
              <a:rPr lang="en-US" sz="1200" dirty="0">
                <a:latin typeface="Lucida Console" panose="020B0609040504020204" pitchFamily="49" charset="0"/>
              </a:rPr>
              <a:t>(plain3d.attribColorPos,4,GL_FLOAT,GL_FALSE,0,col.data());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glDrawArrays</a:t>
            </a:r>
            <a:r>
              <a:rPr lang="en-US" sz="1200" dirty="0">
                <a:latin typeface="Lucida Console" panose="020B0609040504020204" pitchFamily="49" charset="0"/>
              </a:rPr>
              <a:t>(GL_TRIANGLES,0,vtx.size()/3);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(plain3d.attribVertexPos);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glDisableVertexAttribArray</a:t>
            </a:r>
            <a:r>
              <a:rPr lang="en-US" sz="1200" dirty="0">
                <a:latin typeface="Lucida Console" panose="020B0609040504020204" pitchFamily="49" charset="0"/>
              </a:rPr>
              <a:t>(plain3d.attribColorPos);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192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based on the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can make the color as a function of  raw-input xyz coordinate.</a:t>
            </a:r>
          </a:p>
        </p:txBody>
      </p:sp>
    </p:spTree>
    <p:extLst>
      <p:ext uri="{BB962C8B-B14F-4D97-AF65-F5344CB8AC3E}">
        <p14:creationId xmlns:p14="http://schemas.microsoft.com/office/powerpoint/2010/main" val="16284175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Shader</a:t>
            </a:r>
            <a:r>
              <a:rPr lang="en-US" dirty="0"/>
              <a:t>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rainbow3d_vertex_shader.glsl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rainbow3d_fragment_shader.glsl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263" y="4797189"/>
            <a:ext cx="8366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pi=3.1415927;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=vec4(sin(</a:t>
            </a:r>
            <a:r>
              <a:rPr lang="en-US" sz="1200" dirty="0" err="1">
                <a:latin typeface="Lucida Console" panose="020B0609040504020204" pitchFamily="49" charset="0"/>
              </a:rPr>
              <a:t>vertexOut.x</a:t>
            </a:r>
            <a:r>
              <a:rPr lang="en-US" sz="1200" dirty="0">
                <a:latin typeface="Lucida Console" panose="020B0609040504020204" pitchFamily="49" charset="0"/>
              </a:rPr>
              <a:t>),sin(pi/2.0+vertexOut.y),sin(</a:t>
            </a:r>
            <a:r>
              <a:rPr lang="en-US" sz="1200" dirty="0" err="1">
                <a:latin typeface="Lucida Console" panose="020B0609040504020204" pitchFamily="49" charset="0"/>
              </a:rPr>
              <a:t>pi+vertexOut.z</a:t>
            </a:r>
            <a:r>
              <a:rPr lang="en-US" sz="1200" dirty="0">
                <a:latin typeface="Lucida Console" panose="020B0609040504020204" pitchFamily="49" charset="0"/>
              </a:rPr>
              <a:t>),1.0);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263" y="1487606"/>
            <a:ext cx="52052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varying vec3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=vertex;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FsSimpleWindow</a:t>
            </a:r>
            <a:r>
              <a:rPr lang="en-US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lines of code is wrapped in a function: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void </a:t>
            </a:r>
            <a:r>
              <a:rPr lang="en-US" sz="2000" dirty="0" err="1">
                <a:latin typeface="Consolas" panose="020B0609020204030204" pitchFamily="49" charset="0"/>
              </a:rPr>
              <a:t>FsChangeToProgramDir</a:t>
            </a:r>
            <a:r>
              <a:rPr lang="en-US" sz="2000" dirty="0">
                <a:latin typeface="Consolas" panose="020B0609020204030204" pitchFamily="49" charset="0"/>
              </a:rPr>
              <a:t>(void);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Call this function once in your program before reading your resources.</a:t>
            </a:r>
          </a:p>
          <a:p>
            <a:endParaRPr lang="en-US" dirty="0"/>
          </a:p>
          <a:p>
            <a:r>
              <a:rPr lang="en-US" dirty="0"/>
              <a:t>HOWEVER, If you need to read a data file that is specified as a relative path from the command-line arguments, read the data file specified by the user BEFORE </a:t>
            </a:r>
            <a:r>
              <a:rPr lang="en-US" dirty="0" err="1"/>
              <a:t>FsChangeToProgramDir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8005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Rainbow3dRenderer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renderer.cpp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036" y="4360460"/>
            <a:ext cx="69717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Rainbow3dRenderer::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("Attribute Vertex Position=%d\n",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Projection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printf</a:t>
            </a:r>
            <a:r>
              <a:rPr lang="en-US" sz="1200" dirty="0">
                <a:latin typeface="Lucida Console" panose="020B0609040504020204" pitchFamily="49" charset="0"/>
              </a:rPr>
              <a:t>("Uniform 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 Position=%d\n",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036" y="1624083"/>
            <a:ext cx="51122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Rainbow3dRenderer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457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514" y="1603611"/>
            <a:ext cx="4089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rainbow3d.CompileFile(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"rainbow3d_vertex_shader.glsl",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"rainbow3d_fragment_shader.glsl");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782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 the fragment </a:t>
            </a:r>
            <a:r>
              <a:rPr lang="en-US" dirty="0" err="1"/>
              <a:t>shader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You can stop OpenGL from writing a color to the frame buffer by discarding a fragment.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287" y="1610436"/>
            <a:ext cx="28809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if(length(</a:t>
            </a:r>
            <a:r>
              <a:rPr lang="en-US" sz="1200" dirty="0" err="1">
                <a:latin typeface="Lucida Console" panose="020B0609040504020204" pitchFamily="49" charset="0"/>
              </a:rPr>
              <a:t>vertexOut</a:t>
            </a:r>
            <a:r>
              <a:rPr lang="en-US" sz="1200" dirty="0">
                <a:latin typeface="Lucida Console" panose="020B0609040504020204" pitchFamily="49" charset="0"/>
              </a:rPr>
              <a:t>)&lt;3.0)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discard;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533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intensity is calculated per vertex and interpolated in the screen coordinate.</a:t>
            </a:r>
          </a:p>
          <a:p>
            <a:r>
              <a:rPr lang="en-US" dirty="0"/>
              <a:t>Three light components (reflections):</a:t>
            </a:r>
          </a:p>
          <a:p>
            <a:pPr lvl="1"/>
            <a:r>
              <a:rPr lang="en-US" dirty="0"/>
              <a:t>Ambient light</a:t>
            </a:r>
          </a:p>
          <a:p>
            <a:pPr lvl="1"/>
            <a:r>
              <a:rPr lang="en-US" dirty="0"/>
              <a:t>Diffuse reflection</a:t>
            </a:r>
          </a:p>
          <a:p>
            <a:pPr lvl="1"/>
            <a:r>
              <a:rPr lang="en-US" dirty="0"/>
              <a:t>Specular reflection</a:t>
            </a:r>
          </a:p>
        </p:txBody>
      </p:sp>
    </p:spTree>
    <p:extLst>
      <p:ext uri="{BB962C8B-B14F-4D97-AF65-F5344CB8AC3E}">
        <p14:creationId xmlns:p14="http://schemas.microsoft.com/office/powerpoint/2010/main" val="23215437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vertex attribute:</a:t>
            </a:r>
          </a:p>
          <a:p>
            <a:pPr lvl="1"/>
            <a:r>
              <a:rPr lang="en-US" dirty="0"/>
              <a:t>Normal vector</a:t>
            </a:r>
          </a:p>
          <a:p>
            <a:r>
              <a:rPr lang="en-US" dirty="0"/>
              <a:t>Additional uniform:</a:t>
            </a:r>
          </a:p>
          <a:p>
            <a:pPr lvl="1"/>
            <a:r>
              <a:rPr lang="en-US" dirty="0"/>
              <a:t>Direction to the light in the camera coordinate system.</a:t>
            </a:r>
          </a:p>
        </p:txBody>
      </p:sp>
    </p:spTree>
    <p:extLst>
      <p:ext uri="{BB962C8B-B14F-4D97-AF65-F5344CB8AC3E}">
        <p14:creationId xmlns:p14="http://schemas.microsoft.com/office/powerpoint/2010/main" val="15152280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/>
              <a:t>Vertex </a:t>
            </a:r>
            <a:r>
              <a:rPr lang="en-US" dirty="0" err="1"/>
              <a:t>Shader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530020"/>
            <a:ext cx="8485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attribute vec3 vertex;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vec3 normal;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attribute vec4 color;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mat4 </a:t>
            </a:r>
            <a:r>
              <a:rPr lang="en-US" sz="1200" dirty="0" err="1">
                <a:latin typeface="Lucida Console" panose="020B0609040504020204" pitchFamily="49" charset="0"/>
              </a:rPr>
              <a:t>projection,modelView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vec3 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ambient;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uniform float 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nom=normalize((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*vec4(normal,0.0)).xyz);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lit=normalize(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float diffuse=dot(</a:t>
            </a:r>
            <a:r>
              <a:rPr lang="en-US" sz="1200" dirty="0" err="1">
                <a:latin typeface="Lucida Console" panose="020B0609040504020204" pitchFamily="49" charset="0"/>
              </a:rPr>
              <a:t>nom,lit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vec4 </a:t>
            </a:r>
            <a:r>
              <a:rPr lang="en-US" sz="1200" dirty="0" err="1">
                <a:latin typeface="Lucida Console" panose="020B0609040504020204" pitchFamily="49" charset="0"/>
              </a:rPr>
              <a:t>posInView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viewDir</a:t>
            </a:r>
            <a:r>
              <a:rPr lang="en-US" sz="1200" dirty="0">
                <a:latin typeface="Lucida Console" panose="020B0609040504020204" pitchFamily="49" charset="0"/>
              </a:rPr>
              <a:t>=-normalize(</a:t>
            </a:r>
            <a:r>
              <a:rPr lang="en-US" sz="1200" dirty="0" err="1">
                <a:latin typeface="Lucida Console" panose="020B0609040504020204" pitchFamily="49" charset="0"/>
              </a:rPr>
              <a:t>posInView.xyz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vec3 </a:t>
            </a:r>
            <a:r>
              <a:rPr lang="en-US" sz="1200" dirty="0" err="1">
                <a:latin typeface="Lucida Console" panose="020B0609040504020204" pitchFamily="49" charset="0"/>
              </a:rPr>
              <a:t>midDir</a:t>
            </a:r>
            <a:r>
              <a:rPr lang="en-US" sz="1200" dirty="0">
                <a:latin typeface="Lucida Console" panose="020B0609040504020204" pitchFamily="49" charset="0"/>
              </a:rPr>
              <a:t>=normalize(</a:t>
            </a:r>
            <a:r>
              <a:rPr lang="en-US" sz="1200" dirty="0" err="1">
                <a:latin typeface="Lucida Console" panose="020B0609040504020204" pitchFamily="49" charset="0"/>
              </a:rPr>
              <a:t>viewDir+lightDir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float specular=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*pow(dot(</a:t>
            </a:r>
            <a:r>
              <a:rPr lang="en-US" sz="1200" dirty="0" err="1">
                <a:latin typeface="Lucida Console" panose="020B0609040504020204" pitchFamily="49" charset="0"/>
              </a:rPr>
              <a:t>midDir,nom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=vec4(</a:t>
            </a:r>
            <a:r>
              <a:rPr lang="en-US" sz="1200" dirty="0" err="1">
                <a:latin typeface="Lucida Console" panose="020B0609040504020204" pitchFamily="49" charset="0"/>
              </a:rPr>
              <a:t>color.rgb</a:t>
            </a:r>
            <a:r>
              <a:rPr lang="en-US" sz="1200" dirty="0">
                <a:latin typeface="Lucida Console" panose="020B0609040504020204" pitchFamily="49" charset="0"/>
              </a:rPr>
              <a:t>*(</a:t>
            </a:r>
            <a:r>
              <a:rPr lang="en-US" sz="1200" dirty="0" err="1">
                <a:latin typeface="Lucida Console" panose="020B0609040504020204" pitchFamily="49" charset="0"/>
              </a:rPr>
              <a:t>ambient+diffuse</a:t>
            </a:r>
            <a:r>
              <a:rPr lang="en-US" sz="1200" dirty="0">
                <a:latin typeface="Lucida Console" panose="020B0609040504020204" pitchFamily="49" charset="0"/>
              </a:rPr>
              <a:t>),</a:t>
            </a:r>
            <a:r>
              <a:rPr lang="en-US" sz="1200" dirty="0" err="1">
                <a:latin typeface="Lucida Console" panose="020B0609040504020204" pitchFamily="49" charset="0"/>
              </a:rPr>
              <a:t>color.a</a:t>
            </a:r>
            <a:r>
              <a:rPr lang="en-US" sz="12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    +vec4(specular,specular,specular,0.0);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gl_Position</a:t>
            </a:r>
            <a:r>
              <a:rPr lang="en-US" sz="1200" dirty="0">
                <a:latin typeface="Lucida Console" panose="020B0609040504020204" pitchFamily="49" charset="0"/>
              </a:rPr>
              <a:t>=projection*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*vec4(vertex,1.0);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16797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80288"/>
          </a:xfrm>
        </p:spPr>
        <p:txBody>
          <a:bodyPr/>
          <a:lstStyle/>
          <a:p>
            <a:r>
              <a:rPr lang="en-US" dirty="0"/>
              <a:t>Fragment </a:t>
            </a:r>
            <a:r>
              <a:rPr lang="en-US" dirty="0" err="1"/>
              <a:t>Shader</a:t>
            </a:r>
            <a:r>
              <a:rPr lang="en-US" dirty="0"/>
              <a:t>  -  Since all calculations are done in the vertex </a:t>
            </a:r>
            <a:r>
              <a:rPr lang="en-US" dirty="0" err="1"/>
              <a:t>shader</a:t>
            </a:r>
            <a:r>
              <a:rPr lang="en-US" dirty="0"/>
              <a:t>, the fragment </a:t>
            </a:r>
            <a:r>
              <a:rPr lang="en-US" dirty="0" err="1"/>
              <a:t>shader</a:t>
            </a:r>
            <a:r>
              <a:rPr lang="en-US" dirty="0"/>
              <a:t> just need to pass color value from left to right.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43252"/>
            <a:ext cx="848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varying vec4 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void main()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gl_FragColor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colorOut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83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renderer.h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class Gouraud3dRenderer : public </a:t>
            </a:r>
            <a:r>
              <a:rPr lang="en-US" sz="1200" dirty="0" err="1">
                <a:latin typeface="Lucida Console" panose="020B0609040504020204" pitchFamily="49" charset="0"/>
              </a:rPr>
              <a:t>RendererBase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attribNormalPos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uniformLightDirPos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uniformAmbientPos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GLuint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virtual void 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192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renderer.cpp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56638"/>
            <a:ext cx="84856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void Gouraud3dRenderer::</a:t>
            </a:r>
            <a:r>
              <a:rPr lang="en-US" sz="1200" dirty="0" err="1">
                <a:latin typeface="Lucida Console" panose="020B0609040504020204" pitchFamily="49" charset="0"/>
              </a:rPr>
              <a:t>CacheAttributeAndUniformIdent</a:t>
            </a:r>
            <a:r>
              <a:rPr lang="en-US" sz="1200" dirty="0">
                <a:latin typeface="Lucida Console" panose="020B0609040504020204" pitchFamily="49" charset="0"/>
              </a:rPr>
              <a:t>(void)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attribVertexPos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,"vertex");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attribNormalPos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,"normal");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attribColorPos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glGetAttribLocation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,"color");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uniformProjectionPos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,"projection");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uniformModelViewPos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modelView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uniformLightDirPos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lightDir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uniformAmbientPos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,"ambient");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uniformSpecularIntensityPos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specularIntensity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</a:t>
            </a:r>
            <a:r>
              <a:rPr lang="en-US" sz="1200" dirty="0" err="1">
                <a:latin typeface="Lucida Console" panose="020B0609040504020204" pitchFamily="49" charset="0"/>
              </a:rPr>
              <a:t>uniformSpecularExponentPos</a:t>
            </a:r>
            <a:r>
              <a:rPr lang="en-US" sz="1200" dirty="0">
                <a:latin typeface="Lucida Console" panose="020B0609040504020204" pitchFamily="49" charset="0"/>
              </a:rPr>
              <a:t>=</a:t>
            </a:r>
            <a:r>
              <a:rPr lang="en-US" sz="1200" dirty="0" err="1">
                <a:latin typeface="Lucida Console" panose="020B0609040504020204" pitchFamily="49" charset="0"/>
              </a:rPr>
              <a:t>glGetUniformLocation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programIdent</a:t>
            </a:r>
            <a:r>
              <a:rPr lang="en-US" sz="1200" dirty="0">
                <a:latin typeface="Lucida Console" panose="020B0609040504020204" pitchFamily="49" charset="0"/>
              </a:rPr>
              <a:t>,"</a:t>
            </a:r>
            <a:r>
              <a:rPr lang="en-US" sz="1200" dirty="0" err="1">
                <a:latin typeface="Lucida Console" panose="020B0609040504020204" pitchFamily="49" charset="0"/>
              </a:rPr>
              <a:t>specularExponent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7297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Initialize() in main.cpp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39164"/>
            <a:ext cx="8485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   gouraud3d.CompileFile(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gouraud_vertex_shader.glsl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200" dirty="0">
                <a:latin typeface="Lucida Console" panose="020B0609040504020204" pitchFamily="49" charset="0"/>
              </a:rPr>
              <a:t>        "</a:t>
            </a:r>
            <a:r>
              <a:rPr lang="en-US" sz="1200" dirty="0" err="1">
                <a:latin typeface="Lucida Console" panose="020B0609040504020204" pitchFamily="49" charset="0"/>
              </a:rPr>
              <a:t>gouraud_fragment_shader.glsl</a:t>
            </a:r>
            <a:r>
              <a:rPr lang="en-US" sz="1200" dirty="0">
                <a:latin typeface="Lucida Console" panose="020B0609040504020204" pitchFamily="49" charset="0"/>
              </a:rPr>
              <a:t>");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0848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20384</Words>
  <Application>Microsoft Office PowerPoint</Application>
  <PresentationFormat>On-screen Show (4:3)</PresentationFormat>
  <Paragraphs>2886</Paragraphs>
  <Slides>192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7" baseType="lpstr">
      <vt:lpstr>Arial</vt:lpstr>
      <vt:lpstr>Calibri</vt:lpstr>
      <vt:lpstr>Consolas</vt:lpstr>
      <vt:lpstr>Lucida Console</vt:lpstr>
      <vt:lpstr>Default Design</vt:lpstr>
      <vt:lpstr>24-783 Lecture Note 8 Programmable Shader and GLSL</vt:lpstr>
      <vt:lpstr>PowerPoint Presentation</vt:lpstr>
      <vt:lpstr>OpenGL Shader Language (GLSL)</vt:lpstr>
      <vt:lpstr>OpenGL Shader Language (GLSL)</vt:lpstr>
      <vt:lpstr>Installing Data Files (Resources) to where the Application Can See</vt:lpstr>
      <vt:lpstr>Data File Location</vt:lpstr>
      <vt:lpstr>Change Current Working Directory to the Resources Directory in your Program</vt:lpstr>
      <vt:lpstr>Change Current Working Directory to the Resources Directory in your Program</vt:lpstr>
      <vt:lpstr>In FsSimpleWindow framework</vt:lpstr>
      <vt:lpstr>Next question: How to deliver files to that directory?</vt:lpstr>
      <vt:lpstr>CMakeLists.txt example</vt:lpstr>
      <vt:lpstr>First Part</vt:lpstr>
      <vt:lpstr>Second Part</vt:lpstr>
      <vt:lpstr>Last Part</vt:lpstr>
      <vt:lpstr>If you want to support Universal Windows (Optional)</vt:lpstr>
      <vt:lpstr>If you want to support Universal Windows (Optional)</vt:lpstr>
      <vt:lpstr>Problem in OpenGL header locations</vt:lpstr>
      <vt:lpstr>PowerPoint Presentation</vt:lpstr>
      <vt:lpstr>PowerPoint Presentation</vt:lpstr>
      <vt:lpstr>Last Part (UWP support)</vt:lpstr>
      <vt:lpstr>Programmable Shader</vt:lpstr>
      <vt:lpstr>What’s Programmable Shader?</vt:lpstr>
      <vt:lpstr>What’s Programmable Shader?</vt:lpstr>
      <vt:lpstr>What's Programmable Shader?</vt:lpstr>
      <vt:lpstr>Why Programmable Shader?</vt:lpstr>
      <vt:lpstr>GLSL – GL Shader Language </vt:lpstr>
      <vt:lpstr>Vertex Shader and Fragment Shader</vt:lpstr>
      <vt:lpstr>Vertex Shader and Fragment Shader</vt:lpstr>
      <vt:lpstr>Vertex Shader</vt:lpstr>
      <vt:lpstr>Fragment Shader</vt:lpstr>
      <vt:lpstr>Fragment Shader</vt:lpstr>
      <vt:lpstr>Essentially, shaders are call-back functions.</vt:lpstr>
      <vt:lpstr>What you need to prepare for GLSL program</vt:lpstr>
      <vt:lpstr>To use a GLSL program,</vt:lpstr>
      <vt:lpstr>Pass-Through GLSL Program</vt:lpstr>
      <vt:lpstr>Vertex Shader</vt:lpstr>
      <vt:lpstr>Vector calculation in GLSL</vt:lpstr>
      <vt:lpstr>PowerPoint Presentation</vt:lpstr>
      <vt:lpstr>Fragment Shader</vt:lpstr>
      <vt:lpstr>One thing to remember when writing a shader program</vt:lpstr>
      <vt:lpstr>How can the C++ program access these two files?</vt:lpstr>
      <vt:lpstr>One thing to remember when writing a shader program</vt:lpstr>
      <vt:lpstr>Going step by step</vt:lpstr>
      <vt:lpstr>Reading in the renderer to std::vector &lt;char&gt;</vt:lpstr>
      <vt:lpstr>PowerPoint Presentation</vt:lpstr>
      <vt:lpstr>Compiling the shaders.</vt:lpstr>
      <vt:lpstr>Pass-Through GLSL Program</vt:lpstr>
      <vt:lpstr>Vertex Shader</vt:lpstr>
      <vt:lpstr>Vector calculation in GLSL</vt:lpstr>
      <vt:lpstr>PowerPoint Presentation</vt:lpstr>
      <vt:lpstr>Fragment Shader</vt:lpstr>
      <vt:lpstr>PassThroughRenderer class.</vt:lpstr>
      <vt:lpstr>Compiling and linking the shaders.</vt:lpstr>
      <vt:lpstr>PowerPoint Presentation</vt:lpstr>
      <vt:lpstr>PowerPoint Presentation</vt:lpstr>
      <vt:lpstr>PowerPoint Presentation</vt:lpstr>
      <vt:lpstr>Using the shader program.</vt:lpstr>
      <vt:lpstr>PowerPoint Presentation</vt:lpstr>
      <vt:lpstr>Varying the color based on the screen coordinate</vt:lpstr>
      <vt:lpstr>PowerPoint Presentation</vt:lpstr>
      <vt:lpstr>PowerPoint Presentation</vt:lpstr>
      <vt:lpstr>Color as Vertex Attribute</vt:lpstr>
      <vt:lpstr>Color as Vertex Attribute</vt:lpstr>
      <vt:lpstr>PowerPoint Presentation</vt:lpstr>
      <vt:lpstr>PowerPoint Presentation</vt:lpstr>
      <vt:lpstr>PowerPoint Presentation</vt:lpstr>
      <vt:lpstr>Uniform color</vt:lpstr>
      <vt:lpstr>PowerPoint Presentation</vt:lpstr>
      <vt:lpstr>PowerPoint Presentation</vt:lpstr>
      <vt:lpstr>PowerPoint Presentation</vt:lpstr>
      <vt:lpstr>Wait, do we need to create separate shader programs for uniform color and variable color?</vt:lpstr>
      <vt:lpstr>Generic Attribute</vt:lpstr>
      <vt:lpstr>Where is this zero identifier bug coming from?</vt:lpstr>
      <vt:lpstr>Using texture.</vt:lpstr>
      <vt:lpstr>Add checker.cpp and checker.h</vt:lpstr>
      <vt:lpstr>PowerPoint Presentation</vt:lpstr>
      <vt:lpstr>PowerPoint Presentation</vt:lpstr>
      <vt:lpstr>Note about texture2D function</vt:lpstr>
      <vt:lpstr>Note about texture2D function</vt:lpstr>
      <vt:lpstr>PowerPoint Presentation</vt:lpstr>
      <vt:lpstr>PowerPoint Presentation</vt:lpstr>
      <vt:lpstr>PowerPoint Presentation</vt:lpstr>
      <vt:lpstr>Plain 3D renderer</vt:lpstr>
      <vt:lpstr>PowerPoint Presentation</vt:lpstr>
      <vt:lpstr>PowerPoint Presentation</vt:lpstr>
      <vt:lpstr>PowerPoint Presentation</vt:lpstr>
      <vt:lpstr>Replacing the rendering part of the STL viewer with the plain3Drenderer</vt:lpstr>
      <vt:lpstr>Color based on the location</vt:lpstr>
      <vt:lpstr>Shader programs</vt:lpstr>
      <vt:lpstr>Rainbow3dRenderer class</vt:lpstr>
      <vt:lpstr>PowerPoint Presentation</vt:lpstr>
      <vt:lpstr>Experiment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Gouraud Shading</vt:lpstr>
      <vt:lpstr>Phong shading</vt:lpstr>
      <vt:lpstr>Phong Shading</vt:lpstr>
      <vt:lpstr>Phong Shading</vt:lpstr>
      <vt:lpstr>Phong Shading</vt:lpstr>
      <vt:lpstr>Phong Shading</vt:lpstr>
      <vt:lpstr>Phong vs Gouraud shading</vt:lpstr>
      <vt:lpstr>Billboarding</vt:lpstr>
      <vt:lpstr>Billboading</vt:lpstr>
      <vt:lpstr>Billboarding</vt:lpstr>
      <vt:lpstr>Billboarding – Vertex Attributes</vt:lpstr>
      <vt:lpstr>Billboading – Vertex Shader</vt:lpstr>
      <vt:lpstr>Billboading –Fragment Shader</vt:lpstr>
      <vt:lpstr>Billboading – In renderer.h</vt:lpstr>
      <vt:lpstr>Billboading – In renderer.cpp</vt:lpstr>
      <vt:lpstr>Billboading – In main.cpp, Initialize</vt:lpstr>
      <vt:lpstr>Billboarding –Draw function</vt:lpstr>
      <vt:lpstr>Billboarding –Draw function</vt:lpstr>
      <vt:lpstr>Adding a texture.</vt:lpstr>
      <vt:lpstr>Adding a texture</vt:lpstr>
      <vt:lpstr>Adding a texture</vt:lpstr>
      <vt:lpstr>More efficient way of drawing a billboard</vt:lpstr>
      <vt:lpstr>Program Point Size</vt:lpstr>
      <vt:lpstr>Program Point Size</vt:lpstr>
      <vt:lpstr>Program Point Size</vt:lpstr>
      <vt:lpstr>Program Point Size</vt:lpstr>
      <vt:lpstr>Program Point Size</vt:lpstr>
      <vt:lpstr>Program Point Size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Program Point Size – Point-Size in 3D space</vt:lpstr>
      <vt:lpstr>Point Sprite</vt:lpstr>
      <vt:lpstr>Point Sprite</vt:lpstr>
      <vt:lpstr>Point Sprite</vt:lpstr>
      <vt:lpstr>Point Sprite</vt:lpstr>
      <vt:lpstr>Point Sprite</vt:lpstr>
      <vt:lpstr>Point Sprite</vt:lpstr>
      <vt:lpstr>Point Sprite with Texture Atlas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  <vt:lpstr>Point Sprite with Texture</vt:lpstr>
      <vt:lpstr>Transparency in 3D</vt:lpstr>
      <vt:lpstr>Transparency in 3D</vt:lpstr>
      <vt:lpstr>Transparency in 3D</vt:lpstr>
      <vt:lpstr>Drawing a cloud with particle method</vt:lpstr>
      <vt:lpstr>PowerPoint Presentation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a cloud with particle method</vt:lpstr>
      <vt:lpstr>Drawing burning fire</vt:lpstr>
      <vt:lpstr>Drawing burning fire</vt:lpstr>
      <vt:lpstr>Drawing burning fire</vt:lpstr>
      <vt:lpstr>Drawing burning fire</vt:lpstr>
      <vt:lpstr>Drawing burning fire</vt:lpstr>
      <vt:lpstr>Drawing burning fire</vt:lpstr>
      <vt:lpstr>Drawing burning fire</vt:lpstr>
      <vt:lpstr>Draw burning fire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 method</vt:lpstr>
      <vt:lpstr>Shadow-mapping method</vt:lpstr>
      <vt:lpstr>Shadow-map method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718</cp:revision>
  <dcterms:created xsi:type="dcterms:W3CDTF">2009-08-19T14:18:47Z</dcterms:created>
  <dcterms:modified xsi:type="dcterms:W3CDTF">2023-04-17T15:35:30Z</dcterms:modified>
</cp:coreProperties>
</file>