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0" r:id="rId1"/>
  </p:sldMasterIdLst>
  <p:notesMasterIdLst>
    <p:notesMasterId r:id="rId44"/>
  </p:notesMasterIdLst>
  <p:handoutMasterIdLst>
    <p:handoutMasterId r:id="rId45"/>
  </p:handoutMasterIdLst>
  <p:sldIdLst>
    <p:sldId id="257" r:id="rId2"/>
    <p:sldId id="288" r:id="rId3"/>
    <p:sldId id="319" r:id="rId4"/>
    <p:sldId id="320" r:id="rId5"/>
    <p:sldId id="321" r:id="rId6"/>
    <p:sldId id="287" r:id="rId7"/>
    <p:sldId id="322" r:id="rId8"/>
    <p:sldId id="261" r:id="rId9"/>
    <p:sldId id="263" r:id="rId10"/>
    <p:sldId id="327" r:id="rId11"/>
    <p:sldId id="264" r:id="rId12"/>
    <p:sldId id="324" r:id="rId13"/>
    <p:sldId id="334" r:id="rId14"/>
    <p:sldId id="323" r:id="rId15"/>
    <p:sldId id="265" r:id="rId16"/>
    <p:sldId id="309" r:id="rId17"/>
    <p:sldId id="295" r:id="rId18"/>
    <p:sldId id="291" r:id="rId19"/>
    <p:sldId id="268" r:id="rId20"/>
    <p:sldId id="283" r:id="rId21"/>
    <p:sldId id="317" r:id="rId22"/>
    <p:sldId id="315" r:id="rId23"/>
    <p:sldId id="286" r:id="rId24"/>
    <p:sldId id="330" r:id="rId25"/>
    <p:sldId id="331" r:id="rId26"/>
    <p:sldId id="328" r:id="rId27"/>
    <p:sldId id="329" r:id="rId28"/>
    <p:sldId id="292" r:id="rId29"/>
    <p:sldId id="297" r:id="rId30"/>
    <p:sldId id="305" r:id="rId31"/>
    <p:sldId id="306" r:id="rId32"/>
    <p:sldId id="307" r:id="rId33"/>
    <p:sldId id="304" r:id="rId34"/>
    <p:sldId id="272" r:id="rId35"/>
    <p:sldId id="294" r:id="rId36"/>
    <p:sldId id="276" r:id="rId37"/>
    <p:sldId id="298" r:id="rId38"/>
    <p:sldId id="312" r:id="rId39"/>
    <p:sldId id="278" r:id="rId40"/>
    <p:sldId id="332" r:id="rId41"/>
    <p:sldId id="333" r:id="rId42"/>
    <p:sldId id="318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7"/>
    <p:restoredTop sz="81093" autoAdjust="0"/>
  </p:normalViewPr>
  <p:slideViewPr>
    <p:cSldViewPr snapToGrid="0" snapToObjects="1">
      <p:cViewPr varScale="1">
        <p:scale>
          <a:sx n="88" d="100"/>
          <a:sy n="88" d="100"/>
        </p:scale>
        <p:origin x="-3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2BBC9-31F6-0342-866F-1D4BFC32BD37}" type="datetimeFigureOut">
              <a:rPr lang="en-US" smtClean="0"/>
              <a:t>9/13/17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5CF83-B196-454A-946A-A28D01AC4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446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0CBB2-D7B2-8E4A-954E-7EADFEB5BC55}" type="datetimeFigureOut">
              <a:rPr lang="en-US" smtClean="0"/>
              <a:pPr/>
              <a:t>9/13/17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64487-FDF9-C644-A0C8-B080C2BAA1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008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8046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0097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3776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602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5288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4787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5519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527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5715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7800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7195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9533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23641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21272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75782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0023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63761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63678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70948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77239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9356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6921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1504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0226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5501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7017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2581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40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2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6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2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823518973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7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9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3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5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3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3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4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2B6DE-51B4-0842-AADF-97423C6AC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9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lin.dewey@wisc.edu" TargetMode="External"/><Relationship Id="rId4" Type="http://schemas.openxmlformats.org/officeDocument/2006/relationships/hyperlink" Target="http://www.biostat.wisc.edu/bmi576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pages.cs.wisc.edu/~deppeler/tutorials/UNIX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piazza.com/wisc/fall2016/bmics576/hom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t.wisc.edu/bmi576/papers/hunter04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biostat.wisc.edu/bmi576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irene.ong@wisc.edu" TargetMode="External"/><Relationship Id="rId4" Type="http://schemas.openxmlformats.org/officeDocument/2006/relationships/hyperlink" Target="https://www.biostat.wisc.edu/~cdewey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t.wisc.edu/bmi576/papers/hunter04.pdf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gzhang47@wisc.edu" TargetMode="External"/><Relationship Id="rId4" Type="http://schemas.openxmlformats.org/officeDocument/2006/relationships/hyperlink" Target="mailto:auttamani@cs.wisc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3900" y="1219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Introduction to Bioinformatics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Biostatistics &amp; Medical Informatics 576</a:t>
            </a:r>
            <a:br>
              <a:rPr lang="en-US" sz="3200" dirty="0" smtClean="0"/>
            </a:br>
            <a:r>
              <a:rPr lang="en-US" sz="3200" dirty="0" smtClean="0"/>
              <a:t>Computer Sciences 576</a:t>
            </a:r>
            <a:br>
              <a:rPr lang="en-US" sz="3200" dirty="0" smtClean="0"/>
            </a:br>
            <a:r>
              <a:rPr lang="en-US" sz="3200" dirty="0" smtClean="0"/>
              <a:t>Fall 2017</a:t>
            </a:r>
            <a:endParaRPr lang="en-US" sz="3600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00100" y="4067014"/>
            <a:ext cx="7620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r>
              <a:rPr lang="en-US" sz="2800" b="1" dirty="0" smtClean="0"/>
              <a:t>Irene Ong</a:t>
            </a:r>
          </a:p>
          <a:p>
            <a:pPr algn="ctr">
              <a:spcBef>
                <a:spcPct val="20000"/>
              </a:spcBef>
            </a:pPr>
            <a:r>
              <a:rPr lang="en-US" sz="2800" dirty="0" smtClean="0">
                <a:hlinkClick r:id="rId3"/>
              </a:rPr>
              <a:t>Irene.ong@wisc.edu</a:t>
            </a:r>
            <a:endParaRPr lang="en-US" sz="2800" dirty="0" smtClean="0"/>
          </a:p>
          <a:p>
            <a:pPr algn="ctr">
              <a:spcBef>
                <a:spcPct val="20000"/>
              </a:spcBef>
            </a:pPr>
            <a:r>
              <a:rPr lang="en-US" sz="2800" dirty="0" smtClean="0">
                <a:hlinkClick r:id="rId4"/>
              </a:rPr>
              <a:t>www.biostat.wisc.edu</a:t>
            </a:r>
            <a:r>
              <a:rPr lang="en-US" sz="2800" dirty="0">
                <a:hlinkClick r:id="rId4"/>
              </a:rPr>
              <a:t>/bmi576/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Homework assignments</a:t>
            </a:r>
            <a:endParaRPr lang="en-US" dirty="0"/>
          </a:p>
        </p:txBody>
      </p:sp>
      <p:sp>
        <p:nvSpPr>
          <p:cNvPr id="77" name="Shape 77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All homework (written and programming) is to be done </a:t>
            </a:r>
            <a:r>
              <a:rPr lang="en-US" u="sng" dirty="0" smtClean="0"/>
              <a:t>individually</a:t>
            </a:r>
            <a:endParaRPr lang="en-US" dirty="0" smtClean="0"/>
          </a:p>
          <a:p>
            <a:r>
              <a:rPr lang="en-US" dirty="0" smtClean="0"/>
              <a:t>For programming exercises, you should use one of:</a:t>
            </a:r>
          </a:p>
          <a:p>
            <a:pPr lvl="1"/>
            <a:r>
              <a:rPr lang="en-US" dirty="0" smtClean="0"/>
              <a:t>Python, Java, C/C++</a:t>
            </a:r>
          </a:p>
          <a:p>
            <a:pPr lvl="1"/>
            <a:r>
              <a:rPr lang="en-US" dirty="0" smtClean="0"/>
              <a:t>Perl (somewhat discouraged, Perl is often difficult to read)</a:t>
            </a:r>
          </a:p>
          <a:p>
            <a:pPr lvl="1"/>
            <a:r>
              <a:rPr lang="en-US" dirty="0" smtClean="0"/>
              <a:t>R (somewhat discouraged, not general-purpose)</a:t>
            </a:r>
          </a:p>
          <a:p>
            <a:pPr lvl="1"/>
            <a:r>
              <a:rPr lang="en-US" dirty="0" err="1" smtClean="0"/>
              <a:t>Matlab</a:t>
            </a:r>
            <a:r>
              <a:rPr lang="en-US" dirty="0" smtClean="0"/>
              <a:t> (somewhat discouraged, not general-purpose)</a:t>
            </a:r>
          </a:p>
          <a:p>
            <a:r>
              <a:rPr lang="en-US" dirty="0" smtClean="0"/>
              <a:t>These are the most commonly used languages in bioinformatics</a:t>
            </a:r>
          </a:p>
          <a:p>
            <a:r>
              <a:rPr lang="en-US" dirty="0" smtClean="0"/>
              <a:t>Use a language not on this list at your own risk</a:t>
            </a:r>
          </a:p>
          <a:p>
            <a:r>
              <a:rPr lang="en-US" dirty="0" smtClean="0"/>
              <a:t>All </a:t>
            </a:r>
            <a:r>
              <a:rPr lang="en-US" dirty="0"/>
              <a:t>homework </a:t>
            </a:r>
            <a:r>
              <a:rPr lang="en-US" dirty="0" smtClean="0"/>
              <a:t>will be submitted electronically</a:t>
            </a:r>
          </a:p>
          <a:p>
            <a:r>
              <a:rPr lang="en-US" dirty="0" smtClean="0"/>
              <a:t>You are strongly encouraged to typeset your written work (e.g., with </a:t>
            </a:r>
            <a:r>
              <a:rPr lang="en-US" dirty="0" err="1" smtClean="0"/>
              <a:t>LaTeX</a:t>
            </a:r>
            <a:r>
              <a:rPr lang="en-US" dirty="0" smtClean="0"/>
              <a:t> or Word)</a:t>
            </a:r>
          </a:p>
          <a:p>
            <a:r>
              <a:rPr lang="en-US" dirty="0" smtClean="0"/>
              <a:t>5 free late days except HWs before midterm and final</a:t>
            </a:r>
          </a:p>
          <a:p>
            <a:r>
              <a:rPr lang="en-US" dirty="0" smtClean="0"/>
              <a:t>Issues related to homework grades must be resolved within 1 week of distribution of grade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4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Resources for the class</a:t>
            </a:r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UNIX workstations in Dept. of Biostatistics &amp; Medical Informatics</a:t>
            </a:r>
          </a:p>
          <a:p>
            <a:pPr lvl="1"/>
            <a:r>
              <a:rPr lang="en-US" smtClean="0"/>
              <a:t>accounts will be created soon</a:t>
            </a:r>
          </a:p>
          <a:p>
            <a:pPr lvl="1"/>
            <a:r>
              <a:rPr lang="en-US" smtClean="0"/>
              <a:t>two machines</a:t>
            </a:r>
          </a:p>
          <a:p>
            <a:pPr lvl="2"/>
            <a:r>
              <a:rPr lang="en-US" smtClean="0"/>
              <a:t>mi1.biostat.wisc.edu</a:t>
            </a:r>
          </a:p>
          <a:p>
            <a:pPr lvl="2"/>
            <a:r>
              <a:rPr lang="en-US" smtClean="0"/>
              <a:t>mi2.biostat.wisc.edu</a:t>
            </a:r>
          </a:p>
          <a:p>
            <a:r>
              <a:rPr lang="en-US" smtClean="0"/>
              <a:t>UNIX tutorial: </a:t>
            </a:r>
            <a:r>
              <a:rPr lang="en-US" smtClean="0">
                <a:hlinkClick r:id="rId3"/>
              </a:rPr>
              <a:t>http://pages.cs.wisc.edu/~deppeler/tutorials/UNIX/</a:t>
            </a:r>
            <a:endParaRPr lang="en-US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Midterm: </a:t>
            </a:r>
            <a:r>
              <a:rPr lang="en-US" smtClean="0"/>
              <a:t>October </a:t>
            </a:r>
            <a:r>
              <a:rPr lang="en-US" smtClean="0"/>
              <a:t>31st</a:t>
            </a:r>
            <a:r>
              <a:rPr lang="en-US" smtClean="0"/>
              <a:t>, </a:t>
            </a:r>
            <a:r>
              <a:rPr lang="en-US" dirty="0" smtClean="0"/>
              <a:t>in class</a:t>
            </a:r>
          </a:p>
          <a:p>
            <a:pPr lvl="1"/>
            <a:r>
              <a:rPr lang="en-US" dirty="0" smtClean="0"/>
              <a:t>will cover first three modules</a:t>
            </a:r>
          </a:p>
          <a:p>
            <a:r>
              <a:rPr lang="en-US" dirty="0" smtClean="0"/>
              <a:t>Final: December 21st, 12:25pm-2:25pm</a:t>
            </a:r>
          </a:p>
          <a:p>
            <a:pPr lvl="1"/>
            <a:r>
              <a:rPr lang="en-US" dirty="0" smtClean="0"/>
              <a:t>will cover last three modules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19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Attending lectures is required</a:t>
            </a:r>
          </a:p>
          <a:p>
            <a:pPr lvl="0"/>
            <a:r>
              <a:rPr lang="en-US" dirty="0" smtClean="0"/>
              <a:t>A significant amount of material is not in the slides (e.g., board work)</a:t>
            </a:r>
          </a:p>
          <a:p>
            <a:pPr lvl="0"/>
            <a:r>
              <a:rPr lang="en-US" dirty="0" smtClean="0"/>
              <a:t>Questions are welcome during class</a:t>
            </a:r>
          </a:p>
          <a:p>
            <a:pPr lvl="0"/>
            <a:r>
              <a:rPr lang="en-US" dirty="0" smtClean="0"/>
              <a:t>Piazza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7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Piazza Discussion Forum</a:t>
            </a:r>
            <a:endParaRPr lang="en-US" dirty="0"/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Instead of a mailing list</a:t>
            </a:r>
          </a:p>
          <a:p>
            <a:r>
              <a:rPr lang="en-US" dirty="0" smtClean="0">
                <a:hlinkClick r:id="rId3"/>
              </a:rPr>
              <a:t>http://piazza.com/wisc/fall2017/bmics576/home</a:t>
            </a:r>
            <a:endParaRPr lang="en-US" dirty="0" smtClean="0"/>
          </a:p>
          <a:p>
            <a:r>
              <a:rPr lang="en-US" dirty="0" smtClean="0"/>
              <a:t>Please consider posting your questions to Piazza first, before emailing the instructor or TAs</a:t>
            </a:r>
          </a:p>
          <a:p>
            <a:r>
              <a:rPr lang="en-US" dirty="0" smtClean="0"/>
              <a:t>Consider answering your classmates’ questions!</a:t>
            </a:r>
          </a:p>
          <a:p>
            <a:r>
              <a:rPr lang="en-US" dirty="0" smtClean="0"/>
              <a:t>Quick announcements will also be posted to Piazza</a:t>
            </a:r>
          </a:p>
          <a:p>
            <a:r>
              <a:rPr lang="en-US" dirty="0" smtClean="0"/>
              <a:t>Email instructor or TAs with questions inappropriate for Piazza</a:t>
            </a:r>
          </a:p>
          <a:p>
            <a:pPr lvl="1"/>
            <a:r>
              <a:rPr lang="en-US" dirty="0" smtClean="0"/>
              <a:t>Expect email response within 24 hours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63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readings</a:t>
            </a:r>
            <a:endParaRPr lang="en-US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Readings assigned for each lecture – please read these ahead of time</a:t>
            </a:r>
          </a:p>
          <a:p>
            <a:r>
              <a:rPr lang="en-US" dirty="0" smtClean="0"/>
              <a:t>Biological Sequence Analysis: Probabilistic Models of Proteins and Nucleic Acids.  R. Durbin, S. Eddy, A. Krogh, and G. </a:t>
            </a:r>
            <a:r>
              <a:rPr lang="en-US" dirty="0" err="1" smtClean="0"/>
              <a:t>Mitchison</a:t>
            </a:r>
            <a:r>
              <a:rPr lang="en-US" dirty="0" smtClean="0"/>
              <a:t>.  Cambridge University Press, 1998.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Articles from the primary literature (scientific journals, etc.)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47460" name="Picture 4" descr="Durbin-bo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45804" y="2515799"/>
            <a:ext cx="2052391" cy="29427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 for Sep 12th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Life and Its Molecules A Brief Introduction</a:t>
            </a:r>
            <a:r>
              <a:rPr lang="en-US" dirty="0"/>
              <a:t> by Lawrence Hunter</a:t>
            </a:r>
          </a:p>
          <a:p>
            <a:pPr lvl="1"/>
            <a:r>
              <a:rPr lang="en-US" dirty="0">
                <a:hlinkClick r:id="rId2"/>
              </a:rPr>
              <a:t>http://www.biostat.wisc.edu/bmi576/papers/hunter04.</a:t>
            </a:r>
            <a:r>
              <a:rPr lang="en-US" dirty="0" smtClean="0">
                <a:hlinkClick r:id="rId2"/>
              </a:rPr>
              <a:t>pdf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 smtClean="0"/>
          </a:p>
          <a:p>
            <a:r>
              <a:rPr lang="en-US" b="1" dirty="0" smtClean="0"/>
              <a:t>Course Overview</a:t>
            </a:r>
          </a:p>
          <a:p>
            <a:r>
              <a:rPr lang="en-US" dirty="0" smtClean="0"/>
              <a:t>Short survey of interests/background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goals of this class</a:t>
            </a:r>
            <a:endParaRPr lang="en-US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Gain an overview of different problem areas in bioinformatics</a:t>
            </a:r>
          </a:p>
          <a:p>
            <a:r>
              <a:rPr lang="en-US" dirty="0" smtClean="0"/>
              <a:t>Understanding of significant &amp; interesting algorithms</a:t>
            </a:r>
          </a:p>
          <a:p>
            <a:r>
              <a:rPr lang="en-US" dirty="0" smtClean="0"/>
              <a:t>Ability to apply the computational concepts to related problems in biology and other areas</a:t>
            </a:r>
          </a:p>
          <a:p>
            <a:r>
              <a:rPr lang="en-US" dirty="0" smtClean="0"/>
              <a:t>Ability to understand scientific articles about more cutting-edge approaches</a:t>
            </a:r>
          </a:p>
          <a:p>
            <a:r>
              <a:rPr lang="en-US" dirty="0" smtClean="0"/>
              <a:t>Foundation to enable independent learning and deeper study of related topics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Bioinformatics?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The term Bioinformatics was coined in the 1970s</a:t>
            </a:r>
          </a:p>
          <a:p>
            <a:r>
              <a:rPr lang="en-US" smtClean="0"/>
              <a:t>Very close cousin: Computational Biology</a:t>
            </a:r>
          </a:p>
          <a:p>
            <a:r>
              <a:rPr lang="en-US" smtClean="0"/>
              <a:t>An interdisciplinary field rooted in computer and information sciences and life sciences. </a:t>
            </a:r>
          </a:p>
          <a:p>
            <a:r>
              <a:rPr lang="en-US" smtClean="0"/>
              <a:t>Draws from other areas such as</a:t>
            </a:r>
          </a:p>
          <a:p>
            <a:pPr lvl="1"/>
            <a:r>
              <a:rPr lang="en-US" smtClean="0"/>
              <a:t>Math, statistics, machine learning, physics, genetics, evolutionary biology, biochemistry</a:t>
            </a:r>
          </a:p>
          <a:p>
            <a:r>
              <a:rPr lang="en-US" smtClean="0"/>
              <a:t>Definitions from the National Institute of Health</a:t>
            </a:r>
          </a:p>
          <a:p>
            <a:pPr lvl="1"/>
            <a:r>
              <a:rPr lang="en-US" smtClean="0"/>
              <a:t>Bioinformatics: Research, development, or application of computational tools and approaches to make the vast, diverse and complex life sciences data more understandable and useful.</a:t>
            </a:r>
          </a:p>
          <a:p>
            <a:pPr lvl="1"/>
            <a:r>
              <a:rPr lang="en-US" smtClean="0"/>
              <a:t>Computational biology: The development and application of mathematical and computational approaches to address theoretical and experimental questions in biology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Administrivia</a:t>
            </a:r>
            <a:endParaRPr lang="en-US" b="1" dirty="0" smtClean="0"/>
          </a:p>
          <a:p>
            <a:r>
              <a:rPr lang="en-US" dirty="0" smtClean="0"/>
              <a:t>Course Topics</a:t>
            </a:r>
          </a:p>
          <a:p>
            <a:r>
              <a:rPr lang="en-US" dirty="0" smtClean="0"/>
              <a:t>Short survey of interests/background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Bioinformatics?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Biology is a data-driven field</a:t>
            </a:r>
          </a:p>
          <a:p>
            <a:pPr lvl="1"/>
            <a:r>
              <a:rPr lang="en-US" smtClean="0"/>
              <a:t>By far the richest types and sources of data</a:t>
            </a:r>
          </a:p>
          <a:p>
            <a:pPr lvl="1"/>
            <a:r>
              <a:rPr lang="en-US" smtClean="0"/>
              <a:t>Biological systems are complex and noisy</a:t>
            </a:r>
          </a:p>
          <a:p>
            <a:r>
              <a:rPr lang="en-US" smtClean="0"/>
              <a:t>Need informatics tools to </a:t>
            </a:r>
          </a:p>
          <a:p>
            <a:pPr lvl="1"/>
            <a:r>
              <a:rPr lang="en-US" smtClean="0"/>
              <a:t>Store, manage, mine, visualize biological data</a:t>
            </a:r>
          </a:p>
          <a:p>
            <a:pPr lvl="1"/>
            <a:r>
              <a:rPr lang="en-US" smtClean="0"/>
              <a:t>Model biological complexity</a:t>
            </a:r>
          </a:p>
          <a:p>
            <a:pPr lvl="1"/>
            <a:r>
              <a:rPr lang="en-US" smtClean="0"/>
              <a:t>Generate testable hypotheses </a:t>
            </a:r>
          </a:p>
          <a:p>
            <a:r>
              <a:rPr lang="en-US" smtClean="0"/>
              <a:t>Many biological questions translate naturally into a computational problem</a:t>
            </a:r>
          </a:p>
          <a:p>
            <a:pPr lvl="1"/>
            <a:r>
              <a:rPr lang="en-US" smtClean="0"/>
              <a:t>Pattern extraction</a:t>
            </a:r>
          </a:p>
          <a:p>
            <a:pPr lvl="1"/>
            <a:r>
              <a:rPr lang="en-US" smtClean="0"/>
              <a:t>Search</a:t>
            </a:r>
          </a:p>
          <a:p>
            <a:pPr lvl="1"/>
            <a:r>
              <a:rPr lang="en-US" smtClean="0"/>
              <a:t>Inferring function of bio-chemical entities</a:t>
            </a:r>
          </a:p>
          <a:p>
            <a:pPr lvl="1"/>
            <a:r>
              <a:rPr lang="en-US" smtClean="0"/>
              <a:t>Finding relationships among entities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Bioinformatics then and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1990s: Mostly data storage, search and retrieval of sequence data, and databases to store biological knowledge</a:t>
            </a:r>
          </a:p>
          <a:p>
            <a:r>
              <a:rPr lang="en-US" dirty="0" smtClean="0"/>
              <a:t>Now: abstract knowledge and principles from large-scale data, to present a complete representation of cells and organisms, and to make computational predictions of systems of higher complexity such as cellular interaction networks and global phenotypes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6461760"/>
            <a:ext cx="249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Kanehisa</a:t>
            </a:r>
            <a:r>
              <a:rPr lang="en-US" dirty="0" smtClean="0"/>
              <a:t> and Bork, 2003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77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529317"/>
              </p:ext>
            </p:extLst>
          </p:nvPr>
        </p:nvGraphicFramePr>
        <p:xfrm>
          <a:off x="457200" y="920304"/>
          <a:ext cx="8371839" cy="5791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960"/>
                <a:gridCol w="2875280"/>
                <a:gridCol w="4165599"/>
              </a:tblGrid>
              <a:tr h="410656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Biological landmarks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Computational advances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1953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DNA’s double helix 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6247">
                <a:tc>
                  <a:txBody>
                    <a:bodyPr/>
                    <a:lstStyle/>
                    <a:p>
                      <a:r>
                        <a:rPr lang="en-US" dirty="0" smtClean="0"/>
                        <a:t>1967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Availability</a:t>
                      </a:r>
                      <a:r>
                        <a:rPr lang="en-US" baseline="0" dirty="0" smtClean="0"/>
                        <a:t> of protein sequences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database of protein sequences by Margaret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Dayhoff</a:t>
                      </a:r>
                      <a:endParaRPr lang="en-US" dirty="0"/>
                    </a:p>
                  </a:txBody>
                  <a:tcPr/>
                </a:tc>
              </a:tr>
              <a:tr h="372567">
                <a:tc>
                  <a:txBody>
                    <a:bodyPr/>
                    <a:lstStyle/>
                    <a:p>
                      <a:r>
                        <a:rPr lang="en-US" dirty="0" smtClean="0"/>
                        <a:t>1970-81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 and local alignment </a:t>
                      </a:r>
                      <a:r>
                        <a:rPr lang="en-US" baseline="0" dirty="0" smtClean="0"/>
                        <a:t>algorithms</a:t>
                      </a:r>
                      <a:endParaRPr lang="en-US" dirty="0"/>
                    </a:p>
                  </a:txBody>
                  <a:tcPr/>
                </a:tc>
              </a:tr>
              <a:tr h="372567">
                <a:tc>
                  <a:txBody>
                    <a:bodyPr/>
                    <a:lstStyle/>
                    <a:p>
                      <a:r>
                        <a:rPr lang="en-US" dirty="0" smtClean="0"/>
                        <a:t>1987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Swissprot</a:t>
                      </a:r>
                      <a:r>
                        <a:rPr lang="en-US" dirty="0" smtClean="0"/>
                        <a:t>: First indexed database</a:t>
                      </a:r>
                      <a:endParaRPr lang="en-US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dirty="0" smtClean="0"/>
                        <a:t>1990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BLAST,</a:t>
                      </a:r>
                      <a:r>
                        <a:rPr lang="en-US" baseline="0" dirty="0" smtClean="0"/>
                        <a:t> a fast program to search large databases for query sequences</a:t>
                      </a:r>
                      <a:endParaRPr lang="en-US" dirty="0"/>
                    </a:p>
                  </a:txBody>
                  <a:tcPr/>
                </a:tc>
              </a:tr>
              <a:tr h="650240">
                <a:tc>
                  <a:txBody>
                    <a:bodyPr/>
                    <a:lstStyle/>
                    <a:p>
                      <a:r>
                        <a:rPr lang="en-US" dirty="0" smtClean="0"/>
                        <a:t>1995-1998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Several whole genomes sequenced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HMMs for sequence analysis</a:t>
                      </a:r>
                      <a:endParaRPr lang="en-US" dirty="0"/>
                    </a:p>
                  </a:txBody>
                  <a:tcPr/>
                </a:tc>
              </a:tr>
              <a:tr h="399087">
                <a:tc>
                  <a:txBody>
                    <a:bodyPr/>
                    <a:lstStyle/>
                    <a:p>
                      <a:r>
                        <a:rPr lang="en-US" dirty="0" smtClean="0"/>
                        <a:t>1997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DNA microarrays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Clustering of expression data</a:t>
                      </a:r>
                      <a:endParaRPr lang="en-US" dirty="0"/>
                    </a:p>
                  </a:txBody>
                  <a:tcPr/>
                </a:tc>
              </a:tr>
              <a:tr h="399087"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 collections of expression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Probabilistic graphical models to analyz</a:t>
                      </a:r>
                      <a:r>
                        <a:rPr lang="en-US" baseline="0" dirty="0" smtClean="0"/>
                        <a:t>e networks</a:t>
                      </a:r>
                      <a:endParaRPr lang="en-US" dirty="0"/>
                    </a:p>
                  </a:txBody>
                  <a:tcPr/>
                </a:tc>
              </a:tr>
              <a:tr h="399087">
                <a:tc>
                  <a:txBody>
                    <a:bodyPr/>
                    <a:lstStyle/>
                    <a:p>
                      <a:r>
                        <a:rPr lang="en-US" dirty="0" smtClean="0"/>
                        <a:t>2003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 genome sequence</a:t>
                      </a:r>
                      <a:r>
                        <a:rPr lang="en-US" baseline="0" dirty="0" smtClean="0"/>
                        <a:t> published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9087">
                <a:tc>
                  <a:txBody>
                    <a:bodyPr/>
                    <a:lstStyle/>
                    <a:p>
                      <a:r>
                        <a:rPr lang="en-US" dirty="0" smtClean="0"/>
                        <a:t>2005-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Growth of next-generation sequencing 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Advanced statistical and machine learning methods for </a:t>
                      </a:r>
                      <a:r>
                        <a:rPr lang="en-US" baseline="0" dirty="0" smtClean="0"/>
                        <a:t>next-gen sequencing data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1602"/>
            <a:ext cx="8229600" cy="1143000"/>
          </a:xfrm>
        </p:spPr>
        <p:txBody>
          <a:bodyPr/>
          <a:lstStyle/>
          <a:p>
            <a:r>
              <a:rPr lang="en-US" dirty="0" smtClean="0"/>
              <a:t>A few important dates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1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bioinformatics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Sequence assembly</a:t>
            </a:r>
          </a:p>
          <a:p>
            <a:r>
              <a:rPr lang="en-US" smtClean="0"/>
              <a:t>Sequence alignment</a:t>
            </a:r>
          </a:p>
          <a:p>
            <a:r>
              <a:rPr lang="en-US" smtClean="0"/>
              <a:t>Phylogenetic trees</a:t>
            </a:r>
          </a:p>
          <a:p>
            <a:r>
              <a:rPr lang="en-US" smtClean="0"/>
              <a:t>Genome annotation</a:t>
            </a:r>
          </a:p>
          <a:p>
            <a:r>
              <a:rPr lang="en-US" smtClean="0"/>
              <a:t>Clustering and analysis of “omic” datasets</a:t>
            </a:r>
          </a:p>
          <a:p>
            <a:r>
              <a:rPr lang="en-US" smtClean="0"/>
              <a:t>Modeling and analysis of biological networks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Computer Science Topics</a:t>
            </a:r>
            <a:endParaRPr lang="en-US" dirty="0"/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Arial" charset="0"/>
              <a:buChar char="•"/>
            </a:pPr>
            <a:r>
              <a:rPr lang="en-US" smtClean="0"/>
              <a:t>Algorithms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Graphs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Exact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Greedy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Dynamic Programming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Branch and bound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Heuristics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Computational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648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Statistics Topics</a:t>
            </a:r>
            <a:endParaRPr lang="en-US" dirty="0"/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Arial" charset="0"/>
              <a:buChar char="•"/>
            </a:pPr>
            <a:r>
              <a:rPr lang="en-US" smtClean="0"/>
              <a:t>Probability for discrete random variables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Markov Chains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Hidden Markov Models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Maximum Likelihood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Expectation-Maximization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Bayesian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7262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889000" y="152400"/>
            <a:ext cx="7366000" cy="914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 dirty="0">
                <a:solidFill>
                  <a:srgbClr val="000000"/>
                </a:solidFill>
              </a:rPr>
              <a:t>Sequence Assembly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xfrm>
            <a:off x="889000" y="1219200"/>
            <a:ext cx="7366000" cy="939800"/>
          </a:xfrm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0000"/>
                </a:solidFill>
              </a:rPr>
              <a:t>How do we determine the genome sequence of an organism?</a:t>
            </a:r>
          </a:p>
        </p:txBody>
      </p:sp>
      <p:pic>
        <p:nvPicPr>
          <p:cNvPr id="100" name="shenemangenome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71600" y="2159000"/>
            <a:ext cx="6400800" cy="4318000"/>
          </a:xfrm>
          <a:prstGeom prst="rect">
            <a:avLst/>
          </a:prstGeom>
          <a:ln w="889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750590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 in sequence assembly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mtClean="0"/>
              <a:t>Sequencing technologies</a:t>
            </a:r>
          </a:p>
          <a:p>
            <a:pPr>
              <a:buFont typeface="Arial"/>
              <a:buChar char="•"/>
            </a:pPr>
            <a:r>
              <a:rPr lang="en-US" smtClean="0"/>
              <a:t>Fragment assembly problem</a:t>
            </a:r>
          </a:p>
          <a:p>
            <a:pPr>
              <a:buFont typeface="Arial"/>
              <a:buChar char="•"/>
            </a:pPr>
            <a:r>
              <a:rPr lang="en-US" smtClean="0"/>
              <a:t>Spectral assembly problem</a:t>
            </a:r>
          </a:p>
          <a:p>
            <a:pPr>
              <a:buFont typeface="Arial"/>
              <a:buChar char="•"/>
            </a:pPr>
            <a:r>
              <a:rPr lang="en-US" smtClean="0"/>
              <a:t>Graph algorithms</a:t>
            </a:r>
          </a:p>
          <a:p>
            <a:pPr>
              <a:buFont typeface="Arial"/>
              <a:buChar char="•"/>
            </a:pPr>
            <a:r>
              <a:rPr lang="en-US" smtClean="0"/>
              <a:t>Assembly in practice</a:t>
            </a:r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75173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comparison: How similar are the sequences?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4" name="Picture 3" descr="Screen shot 2013-09-02 at 7.30.4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06" y="1417638"/>
            <a:ext cx="4230771" cy="4596066"/>
          </a:xfrm>
          <a:prstGeom prst="rect">
            <a:avLst/>
          </a:prstGeom>
        </p:spPr>
      </p:pic>
      <p:pic>
        <p:nvPicPr>
          <p:cNvPr id="5" name="Picture 4" descr="Screen shot 2013-09-02 at 7.32.27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507" y="1354206"/>
            <a:ext cx="4169894" cy="46489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376" y="6196787"/>
            <a:ext cx="197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ADNP gene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81053" y="6196787"/>
            <a:ext cx="193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Mouse ADNP gene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 in sequence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Pairwise alignment</a:t>
            </a:r>
          </a:p>
          <a:p>
            <a:pPr lvl="1"/>
            <a:r>
              <a:rPr lang="en-US" dirty="0" smtClean="0"/>
              <a:t>Global alignment</a:t>
            </a:r>
          </a:p>
          <a:p>
            <a:pPr lvl="1"/>
            <a:r>
              <a:rPr lang="en-US" dirty="0" smtClean="0"/>
              <a:t>Local alignment</a:t>
            </a:r>
          </a:p>
          <a:p>
            <a:r>
              <a:rPr lang="en-US" dirty="0" smtClean="0"/>
              <a:t>Multiple sequence alignment</a:t>
            </a:r>
          </a:p>
          <a:p>
            <a:r>
              <a:rPr lang="en-US" dirty="0" smtClean="0"/>
              <a:t>Scores and substitution matrices</a:t>
            </a:r>
          </a:p>
          <a:p>
            <a:r>
              <a:rPr lang="en-US" dirty="0" smtClean="0"/>
              <a:t>Practical algorithms for sequence alignment</a:t>
            </a:r>
          </a:p>
          <a:p>
            <a:pPr lvl="1"/>
            <a:r>
              <a:rPr lang="en-US" dirty="0" smtClean="0"/>
              <a:t>BLAST</a:t>
            </a:r>
          </a:p>
          <a:p>
            <a:pPr lvl="1"/>
            <a:r>
              <a:rPr lang="en-US" dirty="0" smtClean="0"/>
              <a:t>Progressive multiple alignment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Web Site</a:t>
            </a:r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3"/>
              </a:rPr>
              <a:t>www.biostat.wisc.edu/bmi576</a:t>
            </a:r>
            <a:endParaRPr lang="en-US" dirty="0" smtClean="0"/>
          </a:p>
          <a:p>
            <a:r>
              <a:rPr lang="en-US" dirty="0" smtClean="0"/>
              <a:t>syllabus</a:t>
            </a:r>
          </a:p>
          <a:p>
            <a:r>
              <a:rPr lang="en-US" dirty="0" smtClean="0"/>
              <a:t>readings</a:t>
            </a:r>
          </a:p>
          <a:p>
            <a:r>
              <a:rPr lang="en-US" dirty="0" smtClean="0"/>
              <a:t>tentative schedule</a:t>
            </a:r>
          </a:p>
          <a:p>
            <a:r>
              <a:rPr lang="en-US" dirty="0" smtClean="0"/>
              <a:t>lecture slides in PDF/PPT</a:t>
            </a:r>
          </a:p>
          <a:p>
            <a:r>
              <a:rPr lang="en-US" dirty="0" smtClean="0"/>
              <a:t>homework</a:t>
            </a:r>
          </a:p>
          <a:p>
            <a:r>
              <a:rPr lang="en-US" dirty="0" smtClean="0"/>
              <a:t>link to Piazza discussion board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27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these organisms related?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" name="Picture 3" descr="mammal_phylogeny.jpg"/>
          <p:cNvPicPr>
            <a:picLocks noChangeAspect="1"/>
          </p:cNvPicPr>
          <p:nvPr/>
        </p:nvPicPr>
        <p:blipFill>
          <a:blip r:embed="rId3"/>
          <a:srcRect l="3548" t="72" b="36791"/>
          <a:stretch>
            <a:fillRect/>
          </a:stretch>
        </p:blipFill>
        <p:spPr>
          <a:xfrm>
            <a:off x="2761557" y="1382387"/>
            <a:ext cx="4228820" cy="5536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604138" y="2464423"/>
            <a:ext cx="782555" cy="791851"/>
          </a:xfrm>
          <a:prstGeom prst="rect">
            <a:avLst/>
          </a:prstGeom>
        </p:spPr>
      </p:pic>
      <p:pic>
        <p:nvPicPr>
          <p:cNvPr id="6" name="Picture 5" descr="monkey-thinking.jpg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5558243" y="1540674"/>
            <a:ext cx="522104" cy="527462"/>
          </a:xfrm>
          <a:prstGeom prst="rect">
            <a:avLst/>
          </a:prstGeom>
        </p:spPr>
      </p:pic>
      <p:pic>
        <p:nvPicPr>
          <p:cNvPr id="7" name="Picture 6" descr="48845882wyPdUT_ph.jpg"/>
          <p:cNvPicPr>
            <a:picLocks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5036139" y="1252514"/>
            <a:ext cx="408271" cy="5518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0070" y="6488668"/>
            <a:ext cx="231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Toh</a:t>
            </a:r>
            <a:r>
              <a:rPr lang="en-US" dirty="0" smtClean="0"/>
              <a:t> et al, Nature, 2011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 in phylogenetic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Reconstructing Phylogenetic trees</a:t>
            </a:r>
          </a:p>
          <a:p>
            <a:pPr lvl="1"/>
            <a:r>
              <a:rPr lang="en-US" smtClean="0"/>
              <a:t>distance-based approaches</a:t>
            </a:r>
          </a:p>
          <a:p>
            <a:pPr lvl="1"/>
            <a:r>
              <a:rPr lang="en-US" smtClean="0"/>
              <a:t>probabilistic methods</a:t>
            </a:r>
          </a:p>
          <a:p>
            <a:pPr lvl="1"/>
            <a:r>
              <a:rPr lang="en-US" smtClean="0"/>
              <a:t>parsimony methods</a:t>
            </a:r>
          </a:p>
          <a:p>
            <a:r>
              <a:rPr lang="en-US" smtClean="0"/>
              <a:t>Inferring ancestral sequences</a:t>
            </a:r>
          </a:p>
          <a:p>
            <a:r>
              <a:rPr lang="en-US" smtClean="0"/>
              <a:t>Felsenstein’s algorithm</a:t>
            </a:r>
          </a:p>
          <a:p>
            <a:r>
              <a:rPr lang="en-US" smtClean="0"/>
              <a:t>Neighbor Joining</a:t>
            </a:r>
          </a:p>
          <a:p>
            <a:r>
              <a:rPr lang="en-US" smtClean="0"/>
              <a:t>UPGMA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109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CACACCACACCCACACACCCACACACCACACCACACACCACACCACACCCACACACACACATCCTAACACTACCCTAACACAGCCCTAATCTAACCCTGGCCAACCTGTCTCTCAACTTACCCTCCATTACCCTGCCTCCACTCGTTACCCTGTCCCATTCAACCATACCACTCCGAACCACCATCCATCCCTCTACTTACTACCACTCACCCACCGTTACCCTCCAATTACCCATATCCAACCCACTGCCACTTACCCTACCATTACCCTACCATCCACCATGACCTACTCACCATACTGTTCTTCTACCCACCATATTGAAACGCTAACAAATGATCGTAAATAACACACACGTGCTTACCCTACCACTTTATACCACCACCACATGCCATACTCACCCTCACTTGTATACTGATTTTACGTACGCACACGGATGCTACAGTATATACCATCTCAAACTTACCCTACTCTCAGATTCCACTTCACTCCATGGCCCATCTCTCACTGAATCAGTACCAAATGCACTCACATCATTATGCACGGCACTTGCCTCAGCGGTCTATACCCTGTGCCATTTACCCATAACGCCCATCATTATCCACATTTTGATATCTATATCTCATTCGGCGGTCCCAAATATTGTATAACTGCCCTTAATACATACGTTATACCACTTTTGCACCATATACTTACCACTCCATTTATATACACTTATGTCAATATTACAGAAAAATCCCCACAAAAATCACCTAAACATAAAAATATTCTACTTTTCAACAATAATACATAAACATATTGGCTTGTGGTAGCAACACTATCATGGTATCACTAACGTAAAAGTTCCTCAATATTGCAATTTGCTTGAACGGATGCTATTTCAGAATATTTCGTACTTACACAGGCCATACATTAGAATAATATGTCACATCACTGTCGTAACACTCTTTATTCACCGAGCAATAATACGGTAGTGGCTCAAACTCATGCGGGTGCTATGATACAATTATATCTTATTTCCATTCCCATATGCTAACCGCAATATCCTAAAAGCATAACTGATGCATCTTTAATCTTGTATGTGACACTACTCATACGAAGGGACTATATCTAGTCAAGACGATACTGTGATAGGTACGTTATTTAATAGGATCTATAACGAAATGTCAAATAATTTTACGGTAATATAACTTATCAGCGGCGTATACTAAAACGGACGTTACGATATTGTCTCACTTCATCTTACCACCCTCTATCTTATTGCTGATAGAACACTAACCCCTCAGCTTTATTTCTAGTTACAGTTACACAAAAAACTATGCCAACCCAGAAATCTTGATATTTTACGTGTCAAAAAATGAGGGTCTCTAAATGAGAGTTTGGTACCATGACTTGTAACTCGCACTGCCCTGATCTGCAATCTTGTTCTTAGAAGTGACGCATATTCTATACGGCCCGACGCGACGCGCCAAAAAATGAAAAACGAAGCAGCGACTCATTTTTATTTAAGGACAAAGGTTGCGAAGCCGCACATTTCCAATTTCATTGTTGTTTATTGGACATACACTGTTAGCTTTATTACCGTCCACGTTTTTTCTACAATAGTGTAGAAGTTTCTTTCTTATGTTCATCGTATTCATAAAATGCTTCACGAACACCGTCATTGATCAAATAGGTCTATAATATTAATATACATTTATATAATCTACGGTATTTATATCATCAAAAAAAAGTAGTTTTTTTATTTTATTTTGTTCGTTAATTTTCAATTTCTATGGAAACCCGTTCGTAAAATTGGCGTTTGTCTCTAGTTTGCGATAGTGTAGATACCGTCCTTGGATAGAGCACTGGAGATGGCTGGCTTTAATCTGCTGGAGTACCATGGAACACCGGTGATCATTCTGGTCACTTGGTCTGGAGCAATACCGGTCAACATGGTGGTGAAGTCACCGTAGTTGAAAACGGCTTCAGCAACTTCGACTGGGTAGGTTTCAGTTGGGTGGGCGGCTTGGAACATGTAGTATTGGGCTAAGTGAGCTCTGATATCAGAGACGTAGACACCCAATTCCACCAAGTTGACTCTTTCGTCAGATTGAGCTAGAGTGGTGGTTGCAGAAGCAGTAGCAGCGATGGCAGCGACACCAGCGGCGATTGAAGTTAATTTGACCATTGTATTTGTTTTGTTTGTTAGTGCTGATATAAGCTTAACAGGAAAGGAAAGAATAAAGACATATTCTCAAAGGCATATAGTTGAAGCAGCTCTATTTATACCCATTCCCTCATGGGTTGTTGCTATTTAAACGATCGCTGACTGGCACCAGTTCCTCATCAAATATTCTCTATATCTCATCTTTCACACAATCTCATTATCTCTATGGAGATGCTCTTGTTTCTGAACGAATCATAAATCTTTCATAGGTTTCGTATGTGGAGTACTGTTTTATGGCGCTTATGTGTATTCGTATGCGCAGAATGTGGGAATGCCAATTATAGGGGTGCCGAGGTGCCTTATAAAACCCTTTTCTGTGCCTGTGACATTTCCTTTTTCGGTCAAAAAGAATATCCGAATTTTAGATTTGGACCCTCGTACAGAAGCTTATTGTCTAAGCCTGAATTCAGTCTGCTTTAAACGGCTTCCGCGGAGGAAATATTTCCATCTCTTGAATTCGTACAACATTAAACGTGTGTTGGGAGTCGTATACTGTTAGGGTCTGTAAACTTGTGAACTCTCGGCAAATGCCTTGGTGCAATTACGTAATTTTAGCCGCTGAGAAGCGGATGGTAATGAGACAAGTTGATATCAAACAGATACATATTTAAAAGAGGGTACCGCTAATTTAGCAGGGCAGTATTATTGTAGTTTGATATGTACGGCTAACTGAACCTAAGTAGGGATATGAGAGTAAGAACGTTCGGCTACTCTTCTTTCTAAGTGGGATTTTTCTTAATCCTTGGATTCTTAAAAGGTTATTAAAGTTCCGCACAAAGAACGCTTGGAAATCGCATTCATCAAAGAACAACTCTTCGTTTTCCAAACAATCTTCCCGAAAAAGTAGCCGTTCATTTCCCTTCCGATTTCATTCCTAGACTGCCAAATTTTTCTTGCTCATTTATAATGATTGATAAGAATTGTATTTGTGTCCCATTCTCGTAGATAAAATTCTTGGATGTTAAAAAATTAAAGGGACTATATCTAGTCAAGACGATACTGTCAGTAGCAGCGATGGCAGCGTGGCTTGTGGTAGCAACACTATCATGGTATCACTAACGTAAAAGTTCCTCAATATTGCAATTTGCTTGAACGGATGCTATTTCAGAATATTTCGTACTTACACAGGCCATACATTAGAATAATATGTCACATCACTGTCGTAACACTCTTTATTCACCGAGCAATAATACGGTAGTGGCTCAAACTCATGCGGGTGCTATGATACAATTATATCTTATTTCCATTCCCATATGCTAACCGCAATATCCTAAAAGCATAACTGATGCATCTTTAATCTTGTATGTGACACTACTCATACGAAGGGACTATATCTAGTCAAGACGATACTGTGATAGGTACGTTATTTAATAGGATCTATAACGAAATGTCAAATAATTTTACGGTAATATAACTTATCAGCGGCGTATACTAAAACGGACGTTACGATATTGTCTCACTTCATCTTACCACCCTCTATCTTATTGCTGATAGAACACTAACCCCTCAGCTTTATTTCTAGTTACAGTTACACAAAAAACTATGCCAACCCAGAAATCTTGATATTTTACGTGTCAAAAAATGAGGGTCTCTAAATGAGAGTTTGGTACCATGACTTGTAACTCGCACTGCCCTGATCTGCAATCTTGTTCTTAGAAGTGACGCATATTCTATACGGCCCGACGCGACGCGCCAAAAAATGAAAAACGAAGCAGCGACTCATTTTTATTTAAGGACAAAGGTTGCGAAGCCGCACATTTCCAATTTCATTGTTGTTTATTGGACATACACTGTTAGCTTTATTACCGTCCACGTTTTTTCTAGCACCATATACTTACCACTCCATTTATGAATCAGTACCAAATGCA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1881526" y="2798058"/>
            <a:ext cx="5719960" cy="52322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sz="2800" b="1" dirty="0" smtClean="0"/>
              <a:t>Where are the genes in this genome?</a:t>
            </a:r>
            <a:endParaRPr lang="en-US" sz="2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109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CACACCACACCCACACACCCACACACCACACCACACACCACACCACACCCACACACACACATCCTAACACTACCCTAACACAGCCCTAATCTAACCCTGGCCAACCTGTCTCTCAACTTACCCTCCATTACCCTGCCTCCACTCGTTACCCTGTCCCATTCAACCATACCACTCCGAACCACCATCCATCCCTCTACTTACTACCACTCACCCACCGTTACCCTCCAATTACCCATATCCAACCCACTGCCACTTACCCTACCATTACCCTACCATCCACC</a:t>
            </a:r>
            <a:r>
              <a:rPr lang="en-US" sz="1200" b="1" dirty="0" smtClean="0">
                <a:solidFill>
                  <a:srgbClr val="FF0000"/>
                </a:solidFill>
              </a:rPr>
              <a:t>ATGACCTACTCACCATACTGTTCTTCTACCCACCATATTGAAACGCTAACAAATGATCGTAAATAACACACACGTGCTTACCCTACCACTTTATACCACCACCACATGCCATACTCACCCTCACTTGTATACTGATTTTACGTACGCACACGGATGCTACAGTATATACCATCTCAAACTTACCCTACTCTCAGATTCCACTTCACTCCATGGCCCATCTCTCACTGAATCAGTACCAAATGCACTCACATCATTATGCACGGCACTTGCCTCAGCGGTCTATACCCTGTGCCATTTACCCATAA</a:t>
            </a:r>
            <a:r>
              <a:rPr lang="en-US" sz="1200" dirty="0" smtClean="0"/>
              <a:t>CGCCCATCATTATCCACATTTTGATATCTATATCTCATTCGGCGGTCCCAAATATTGTATAACTGCCCTTAATACATACGTTATACCACTTTTGCACCATATACTTACCACTCCATTTATATACACTTATGTCAATATTACAGAAAAATCCCCACAAAAATCACCTAAACATAAAAATATTCTACTTTTCAACAATAATACATAAACATATTGGCTTGTGGTAGCAACACTATCATGGTATCACTAACGTAAAAGTTCCTCAATATTGCAATTTGCTTGAACGGATGCTATTTCAGAATATTTCGTACTTACACAGGCCATACATTAGAATAATATGTCACATCACTGTCGTAACACTCTTTATTCACCGAGCAATAATACGGTAGTGGCTCAAACTCATGCGGGTGCTATGATACAATTATATCTTATTTCCATTCCCATATGCTAACCGCAATATCCTAAAAGCATAACTGATGCATCTTTAATCTTGTATGTGACACTACTCATACGAAGGGACTATATCTAGTCAAGACGATACTGTGATAGGTACGTTATTTAATAGGATCTATAACGAAATGTCAAATAATTTTACGGTAATATAACTTATCAGCGGCGTATACTAAAACGGACGTTACGATATTGTCTCACTTCATCTTACCACCCTCTATCTTATTGCTGATAGAACACTAACCCCTCAGCTTTATTTCTAGTTACAGTTACACAAAAAACTATGCCAACCCAGAAATCTTGATATTTTACGTGTCAAAAAATGAGGGTCTCTAAATGAGAGTTTGGTACCATGACTTGTAACTCGCACTGCCCTGATCTGCAATCTTGTTCTTAGAAGTGACGCATATTCTATACGGCCCGACGCGACGCGCCAAAAAATGAAAAACGAAGCAGCGACTCATTTTTATTTAAGGACAAAGGTTGCGAAGCCGCACATTTCCAATTTCATTGTTGTTTATTGGACATACACTGTTAGCTTTATTACCGTCCACGTTTTTTCTACAATAGTGTAGAAGTTTCTTTCTTATGTTCATCGTATTCATAAAATGCTTCACGAACACCGTCATTGATCAAATAGGTCTATAATATTAATATACATTTATATAATCTACGGTATTTATATCATCAAAAAAAAGTAGTTTTTTTATTTTATTTTGTTCGTTAATTTTCAATTTCTATGGAAACCCGTTCGTAAAATTGGCGTTTGTCTCTAGTTTGCGATAGTGTAGATACCGTCCTTGGATAGAGCACTGGAGATGGCTGGCTTTAATCTGCTGGAGTACCATGGAACACCGGTGATCATTCTGGTCACTTGGTCTGGAGCAATACCGGTCAACATGGTGGTGAAGTCACCGTAGTTGAAAACGGCTTCAGCAACTTCGACTGGGTAGGTTTCAGTTGGGTGGGCGGCTTGGAACATGTAGTATTGGGCTAAGTGAGCTCTGATATCAGAGACGTAGACACCCAATTCCACCAAGTTGACTCTTTCGTCAGATTGAGCTAGAGTGGTGGTTGCAGAAGCAGTAGCAGCGATGGCAGCGACACCAGCGGCGATTGAAGTTAATTTGACCATTGTATTTGTTTTGTTTGTTAGTGCTGATATAAGCTTAACAGGAAAGGAAAGAATAAAGACATATTCTCAAAGGCATATAGTTGAAGCAGCTCTATTTATACCCATTCCCTCATGGGTTGTTGCTATTTAAACGATCGCTGACTGGCACCAGTTCCTCATCAAATATTCTCTATATCTCATCTTTCACACAATCTCATTATCTCTATGGAGATGCTCTTGTTTCTGAACGAATCATAAATCTTTCATAGGTTTCGTATGTGGAGTACTGTTTTATGGCGCTTATGTGTATTCGTATGCGCAGAATGTGGGAATGCCAATTATAGGGGTGCCGAGGTGCCTTATAAAACCCTTTTCTGTGCCTGTGACATTTCCTTTTTCGGTCAAAAAGAATATCCGAATTTTAGATTTGGACCCTCGTACAGAAGCTTATTGTCTAAGCCTGAATTCAGTCTGCTTTAAACGGCTTCCGCGGAGGAAATATTTCCATCTCTTGAATTCGTACAACATTAAACGTGTGTTGGGAGTCGTATACTGTTAGGGTCTGTAAACTTGTGAACTCTCGGCAAATGCCTTGGTGCAATTACGTAATTTTAGCCGCTGAGAAGCGGATGGTAATGAGACAAGTTGATATCAAACAGATACATATTTAAAAGAGGGTACCGCTAATTTAGCAGGGCAGTATTATTGTAGTTTGATATGTACGGCTAACTGAACCTAAGTAGGGATATGAGAGTAAGAACGTTCGGCTACTCTTCTTTCTAAGTGGGATTTTTCTTAATCCTTGGATTCTTAAAAGGTTATTAAAGTTCCGCACAAAGAACGCTTGGAAATCGCATTCATCAAAGAACAACTCTTCGTTTTCCAAACAATCTTCCCGAAAAAGTAGCCGTTCATTTCCCTTCCGATTTCATTCCTAGACTGCCAAATTTTTCTTGCTCATTTATAATGATTGATAAGAATTGTATTTGTGTCCCATTCTCGTAGATAAAATTCTTGGATGTTAAAAAATTAAAGGGACTATATCTAGTCAAGACGATACTGTCAGTAGCAGCGATGGCAGCGTGGCTTGTGGTAGCAACACTATCATGGTATCACTAACGTAAAAGTTCCTCAATATTGCAATTTGCTTGAACGGATGCTATTTCAGAATATTTCGTACTTACACAGGCCATACATTAGAATA</a:t>
            </a:r>
            <a:r>
              <a:rPr lang="en-US" sz="1200" b="1" dirty="0" smtClean="0">
                <a:solidFill>
                  <a:srgbClr val="0000FF"/>
                </a:solidFill>
              </a:rPr>
              <a:t>ATATGT</a:t>
            </a:r>
            <a:r>
              <a:rPr lang="en-US" sz="1200" dirty="0" smtClean="0"/>
              <a:t>CACATCACTGTCGTAACACTCTTTATTCACCGAGCAATAATACGGTAGTGGCTCAAACTCATGCGGGTGCTATGATACAATTATATCTTA</a:t>
            </a:r>
            <a:r>
              <a:rPr lang="en-US" sz="1200" b="1" dirty="0" smtClean="0">
                <a:solidFill>
                  <a:srgbClr val="FFFF00"/>
                </a:solidFill>
              </a:rPr>
              <a:t>TTTCCA</a:t>
            </a:r>
            <a:r>
              <a:rPr lang="en-US" sz="1200" dirty="0" smtClean="0"/>
              <a:t>TTCCCAT</a:t>
            </a:r>
            <a:r>
              <a:rPr lang="en-US" sz="1200" b="1" dirty="0" smtClean="0">
                <a:solidFill>
                  <a:srgbClr val="FF0000"/>
                </a:solidFill>
              </a:rPr>
              <a:t>ATGCTAACCGCAATATCCTAAAAGCATAACTGATGCATCTTTAATCTTGTATGTGACACTACTCATACGAAGGGACTATATCTAGTCAAGACGATACTGTGATAGGTACGTTATTTAATAGGATCTATAACGAAATGTCAAATAATTTTACGGTAATATAACTTATCAGCGGCGTATACTAAAACGGACGTTACGATATTGTCTCACTTCATCTTACCACCCTCTATCTTATTGCTGATAGAACACTAACCCCTCAGCTTTATTTCTAGTTACAGTTACACAAAAAACTATGCCAACCCAGAAATCTTGATATTTTACGTGTCAAAAAATGAGGGTCTCTAA</a:t>
            </a:r>
            <a:r>
              <a:rPr lang="en-US" sz="1200" dirty="0" smtClean="0"/>
              <a:t>ATGAGAGTTTGGTACCATGACTTGTAACTCGCACTGCCCTGATCTGCAATCTTGTTCTTAGAAGTGACGCATATTCTATACGGCCCGACGCGACGCGCCAAAAAATGAAAAACGAAGCAGCGACTCATTTTTATTTAAGGACAAAGGTTGCGAAGCCGCACATTTCCAATTTCATTGTTGTTTATTGGACATACACTGTTAGCTTTATTACCGTCCACGTTTTTTCTAGCACCATATACTTACCACTCCATTTATGAATCAGTACC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130800" y="4927600"/>
            <a:ext cx="24885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Protein coding sequence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9000" y="1778000"/>
            <a:ext cx="24885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Protein coding sequence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3991337" y="1174422"/>
            <a:ext cx="534699" cy="362848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138333" y="5296931"/>
            <a:ext cx="526608" cy="601513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 in sequence annotation</a:t>
            </a:r>
            <a:endParaRPr lang="en-US" dirty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Markov chains</a:t>
            </a:r>
          </a:p>
          <a:p>
            <a:r>
              <a:rPr lang="en-US" smtClean="0"/>
              <a:t>Hidden Markov models</a:t>
            </a:r>
          </a:p>
          <a:p>
            <a:r>
              <a:rPr lang="en-US" smtClean="0"/>
              <a:t>Inference and Parameter estimation</a:t>
            </a:r>
          </a:p>
          <a:p>
            <a:pPr lvl="1"/>
            <a:r>
              <a:rPr lang="en-US" smtClean="0"/>
              <a:t>Forward, Backward, Viterbi algorithms</a:t>
            </a:r>
          </a:p>
          <a:p>
            <a:r>
              <a:rPr lang="en-US" smtClean="0"/>
              <a:t>Applications to genome segmentation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cells function under different conditions?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9204"/>
            <a:ext cx="4192979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Measure mRNA/protein levels under different environmental conditions</a:t>
            </a:r>
          </a:p>
          <a:p>
            <a:r>
              <a:rPr lang="en-US" sz="2400" dirty="0" smtClean="0"/>
              <a:t>Compare levels of genes under different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 descr="audreyes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179" y="1554758"/>
            <a:ext cx="3743061" cy="49404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Topics in data analysis from </a:t>
            </a:r>
            <a:br>
              <a:rPr lang="en-US" smtClean="0"/>
            </a:br>
            <a:r>
              <a:rPr lang="en-US" smtClean="0"/>
              <a:t>high-throughput experiments</a:t>
            </a:r>
            <a:endParaRPr lang="en-US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Clustering algorithms</a:t>
            </a:r>
          </a:p>
          <a:p>
            <a:pPr lvl="1"/>
            <a:r>
              <a:rPr lang="en-US" smtClean="0"/>
              <a:t>hierarchical clustering</a:t>
            </a:r>
          </a:p>
          <a:p>
            <a:pPr lvl="1"/>
            <a:r>
              <a:rPr lang="en-US" smtClean="0"/>
              <a:t>k-means clustering</a:t>
            </a:r>
          </a:p>
          <a:p>
            <a:pPr lvl="1"/>
            <a:r>
              <a:rPr lang="en-US" smtClean="0"/>
              <a:t>EM-based clustering</a:t>
            </a:r>
          </a:p>
          <a:p>
            <a:r>
              <a:rPr lang="en-US" smtClean="0"/>
              <a:t>Interpretation of clusters</a:t>
            </a:r>
          </a:p>
          <a:p>
            <a:r>
              <a:rPr lang="en-US" smtClean="0"/>
              <a:t>Evaluation of clusters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molecular entities interact within a cell?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" name="Picture 4" descr="308_523_F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32013"/>
            <a:ext cx="4495800" cy="3705225"/>
          </a:xfrm>
          <a:prstGeom prst="rect">
            <a:avLst/>
          </a:prstGeom>
          <a:noFill/>
        </p:spPr>
      </p:pic>
      <p:pic>
        <p:nvPicPr>
          <p:cNvPr id="7" name="Picture 5" descr="308_523_F3"/>
          <p:cNvPicPr>
            <a:picLocks noChangeAspect="1" noChangeArrowheads="1"/>
          </p:cNvPicPr>
          <p:nvPr/>
        </p:nvPicPr>
        <p:blipFill>
          <a:blip r:embed="rId3"/>
          <a:srcRect t="10820" r="66260"/>
          <a:stretch>
            <a:fillRect/>
          </a:stretch>
        </p:blipFill>
        <p:spPr bwMode="auto">
          <a:xfrm>
            <a:off x="5410200" y="2027238"/>
            <a:ext cx="3048000" cy="3140075"/>
          </a:xfrm>
          <a:prstGeom prst="rect">
            <a:avLst/>
          </a:prstGeom>
          <a:noFill/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291273" y="1417638"/>
            <a:ext cx="2483184" cy="369332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med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Interactions within a cell</a:t>
            </a:r>
            <a:endParaRPr lang="en-US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324600" y="1417638"/>
            <a:ext cx="1642021" cy="369332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med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66846" y="5232422"/>
            <a:ext cx="1152375" cy="378880"/>
            <a:chOff x="5566846" y="5232422"/>
            <a:chExt cx="1152375" cy="378880"/>
          </a:xfrm>
        </p:grpSpPr>
        <p:sp>
          <p:nvSpPr>
            <p:cNvPr id="18" name="Oval 17"/>
            <p:cNvSpPr/>
            <p:nvPr/>
          </p:nvSpPr>
          <p:spPr>
            <a:xfrm>
              <a:off x="6391443" y="5241970"/>
              <a:ext cx="318229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566846" y="5241970"/>
              <a:ext cx="318229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5891503" y="5432930"/>
              <a:ext cx="499940" cy="9548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566846" y="523242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00992" y="523242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808168" y="5241970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 controls B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networks get perturbed in a disease?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Picture 4" descr="cancer_subnet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198" y="1587500"/>
            <a:ext cx="4125499" cy="5270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7333" y="3457607"/>
            <a:ext cx="2420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Subnetworks</a:t>
            </a:r>
            <a:r>
              <a:rPr lang="en-US" dirty="0" smtClean="0"/>
              <a:t> of genes predictive of cancer prognosis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1424" y="6578715"/>
            <a:ext cx="246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Chuang et al., MSB 2007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 in network modeling</a:t>
            </a:r>
            <a:endParaRPr 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Different types of biological networks</a:t>
            </a:r>
          </a:p>
          <a:p>
            <a:r>
              <a:rPr lang="en-US" smtClean="0"/>
              <a:t>Probabilistic graphical models for representing networks</a:t>
            </a:r>
          </a:p>
          <a:p>
            <a:r>
              <a:rPr lang="en-US" smtClean="0"/>
              <a:t>Algorithms of network inference</a:t>
            </a:r>
          </a:p>
          <a:p>
            <a:r>
              <a:rPr lang="en-US" smtClean="0"/>
              <a:t>Evaluating inferred networks</a:t>
            </a:r>
          </a:p>
          <a:p>
            <a:r>
              <a:rPr lang="en-US" smtClean="0"/>
              <a:t>Analysis of inferred networks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Instructor: Irene Ong</a:t>
            </a:r>
            <a:endParaRPr lang="en-US" dirty="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irene.ong@wisc.edu</a:t>
            </a:r>
            <a:endParaRPr lang="en-US" dirty="0" smtClean="0"/>
          </a:p>
          <a:p>
            <a:r>
              <a:rPr lang="en-US" dirty="0" smtClean="0"/>
              <a:t>website: </a:t>
            </a:r>
            <a:r>
              <a:rPr lang="en-US" dirty="0" smtClean="0">
                <a:hlinkClick r:id="rId4"/>
              </a:rPr>
              <a:t>www.biostat.wisc.edu/~ong/</a:t>
            </a:r>
            <a:endParaRPr lang="en-US" dirty="0" smtClean="0"/>
          </a:p>
          <a:p>
            <a:r>
              <a:rPr lang="en-US" dirty="0" smtClean="0"/>
              <a:t>office: 4710 Medical Sciences Center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Assistant </a:t>
            </a:r>
            <a:r>
              <a:rPr lang="en-US" dirty="0"/>
              <a:t>P</a:t>
            </a:r>
            <a:r>
              <a:rPr lang="en-US" dirty="0" smtClean="0"/>
              <a:t>rofessor in the Department of Obstetrics &amp; Gynecology and Biostatistics &amp; Medical Informatics</a:t>
            </a:r>
          </a:p>
          <a:p>
            <a:r>
              <a:rPr lang="en-US" dirty="0"/>
              <a:t>R</a:t>
            </a:r>
            <a:r>
              <a:rPr lang="en-US" dirty="0" smtClean="0"/>
              <a:t>esearch interests: machine learning and probabilistic modeling applied to biological and clinical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90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The Short-term Plan</a:t>
            </a:r>
            <a:endParaRPr lang="en-US" dirty="0"/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Tuesday (9/12)</a:t>
            </a:r>
          </a:p>
          <a:p>
            <a:pPr lvl="1"/>
            <a:r>
              <a:rPr lang="en-US" dirty="0" smtClean="0"/>
              <a:t>“Molecular Biology 101” lecture</a:t>
            </a:r>
          </a:p>
          <a:p>
            <a:pPr lvl="1"/>
            <a:r>
              <a:rPr lang="en-US" dirty="0" smtClean="0"/>
              <a:t>Optional for molecular biology students</a:t>
            </a:r>
          </a:p>
          <a:p>
            <a:pPr lvl="0"/>
            <a:r>
              <a:rPr lang="en-US" dirty="0" smtClean="0"/>
              <a:t>Thursday (9/14)</a:t>
            </a:r>
          </a:p>
          <a:p>
            <a:pPr lvl="1"/>
            <a:r>
              <a:rPr lang="en-US" dirty="0" smtClean="0"/>
              <a:t>start on “Sequence Assembly”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974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Reminder: Reading assignment for Tuesday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Life and Its Molecules A Brief Introduction</a:t>
            </a:r>
            <a:r>
              <a:rPr lang="en-US" dirty="0" smtClean="0"/>
              <a:t> by Lawrence Hunter</a:t>
            </a:r>
          </a:p>
          <a:p>
            <a:pPr lvl="1"/>
            <a:r>
              <a:rPr lang="en-US" dirty="0" smtClean="0">
                <a:hlinkClick r:id="rId2"/>
              </a:rPr>
              <a:t>http://www.biostat.wisc.edu/bmi576/papers/hunter04.pdf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62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Goals for today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 smtClean="0"/>
          </a:p>
          <a:p>
            <a:r>
              <a:rPr lang="en-US" dirty="0" smtClean="0"/>
              <a:t>Course Overview</a:t>
            </a:r>
          </a:p>
          <a:p>
            <a:r>
              <a:rPr lang="en-US" b="1" dirty="0" smtClean="0"/>
              <a:t>Short survey of interests/background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1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Finding My Office: </a:t>
            </a:r>
            <a:br>
              <a:rPr lang="en-US" sz="3600" dirty="0"/>
            </a:br>
            <a:r>
              <a:rPr lang="en-US" sz="3600" dirty="0" smtClean="0"/>
              <a:t>4710 Medical Sciences Center</a:t>
            </a:r>
            <a:endParaRPr lang="en-US" sz="3600" dirty="0"/>
          </a:p>
        </p:txBody>
      </p:sp>
      <p:sp>
        <p:nvSpPr>
          <p:cNvPr id="135173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5753100"/>
            <a:ext cx="8077200" cy="2209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</a:t>
            </a:r>
            <a:r>
              <a:rPr lang="en-US" sz="2400" dirty="0" smtClean="0"/>
              <a:t>lightly confusing building(s)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best bet: </a:t>
            </a:r>
            <a:r>
              <a:rPr lang="en-US" sz="2400" dirty="0" smtClean="0"/>
              <a:t>use Charter Street entrance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" name="Picture 1" descr="my_offic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71600"/>
            <a:ext cx="6211800" cy="43585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33600" y="4648200"/>
            <a:ext cx="1313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Engineering Hall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3424" y="2553941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Medical</a:t>
            </a:r>
          </a:p>
          <a:p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Sciences</a:t>
            </a:r>
          </a:p>
          <a:p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Center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3200" y="49530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Computer Sciences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524000"/>
            <a:ext cx="1206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y office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 bwMode="auto">
          <a:xfrm>
            <a:off x="1434805" y="1724055"/>
            <a:ext cx="5274361" cy="942945"/>
          </a:xfrm>
          <a:prstGeom prst="straightConnector1">
            <a:avLst/>
          </a:prstGeom>
          <a:solidFill>
            <a:schemeClr val="tx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1310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 Zhang</a:t>
            </a:r>
          </a:p>
          <a:p>
            <a:pPr lvl="1"/>
            <a:r>
              <a:rPr lang="en-US" dirty="0" smtClean="0">
                <a:hlinkClick r:id="rId3"/>
              </a:rPr>
              <a:t>wzhang336@wisc.edu</a:t>
            </a:r>
            <a:endParaRPr lang="en-US" dirty="0" smtClean="0"/>
          </a:p>
          <a:p>
            <a:pPr lvl="1"/>
            <a:r>
              <a:rPr lang="en-US" dirty="0" smtClean="0"/>
              <a:t>Office: 6397 Computer Sciences</a:t>
            </a:r>
          </a:p>
          <a:p>
            <a:r>
              <a:rPr lang="en-US" dirty="0" err="1" smtClean="0"/>
              <a:t>Ankit</a:t>
            </a:r>
            <a:r>
              <a:rPr lang="en-US" dirty="0" smtClean="0"/>
              <a:t> </a:t>
            </a:r>
            <a:r>
              <a:rPr lang="en-US" dirty="0" err="1" smtClean="0"/>
              <a:t>Pensia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pensia@wisc.edu</a:t>
            </a:r>
            <a:endParaRPr lang="en-US" dirty="0" smtClean="0"/>
          </a:p>
          <a:p>
            <a:pPr lvl="1"/>
            <a:r>
              <a:rPr lang="en-US" dirty="0" smtClean="0"/>
              <a:t>Office: 1302 Computer Sciences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Office 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To be announced</a:t>
            </a:r>
          </a:p>
          <a:p>
            <a:r>
              <a:rPr lang="en-US" dirty="0" smtClean="0"/>
              <a:t>Will begin next week</a:t>
            </a:r>
          </a:p>
          <a:p>
            <a:r>
              <a:rPr lang="en-US" dirty="0"/>
              <a:t>P</a:t>
            </a:r>
            <a:r>
              <a:rPr lang="en-US" dirty="0" smtClean="0"/>
              <a:t>oll to determine a good office hour schedule for TAs and me</a:t>
            </a:r>
          </a:p>
          <a:p>
            <a:pPr lvl="1"/>
            <a:r>
              <a:rPr lang="en-US" dirty="0" smtClean="0"/>
              <a:t>Please fill out poll to increase the likelihood that our office hours will work for you!</a:t>
            </a:r>
          </a:p>
          <a:p>
            <a:pPr lvl="1"/>
            <a:r>
              <a:rPr lang="en-US" dirty="0" smtClean="0"/>
              <a:t>With a class of this size we have limited ability to accommodate appointments outside of office hours</a:t>
            </a:r>
          </a:p>
          <a:p>
            <a:r>
              <a:rPr lang="en-US" dirty="0" smtClean="0"/>
              <a:t>You are encouraged to visit our office hours!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6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Expected Background</a:t>
            </a:r>
            <a:endParaRPr 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CS 367 (Intro to Data Structures) or equivalent</a:t>
            </a:r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Hash tables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r>
              <a:rPr lang="en-US" dirty="0" smtClean="0"/>
              <a:t>Statistics: good if you’ve had at least one course, but not required</a:t>
            </a:r>
          </a:p>
          <a:p>
            <a:pPr lvl="1"/>
            <a:r>
              <a:rPr lang="en-US" dirty="0" smtClean="0"/>
              <a:t>Continuous/Discrete probability distributions</a:t>
            </a:r>
          </a:p>
          <a:p>
            <a:pPr lvl="1"/>
            <a:r>
              <a:rPr lang="en-US" dirty="0" smtClean="0"/>
              <a:t>Conditional and joint distributions</a:t>
            </a:r>
          </a:p>
          <a:p>
            <a:r>
              <a:rPr lang="en-US" dirty="0" smtClean="0"/>
              <a:t>Molecular biology: no knowledge assumed, but an interest in learning some basic molecular biology is mandatory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grading</a:t>
            </a:r>
            <a:endParaRPr lang="en-US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or so homework assignments: 55%</a:t>
            </a:r>
          </a:p>
          <a:p>
            <a:pPr lvl="1"/>
            <a:r>
              <a:rPr lang="en-US" dirty="0" smtClean="0"/>
              <a:t>Programming problems</a:t>
            </a:r>
          </a:p>
          <a:p>
            <a:pPr lvl="1"/>
            <a:r>
              <a:rPr lang="en-US" dirty="0" smtClean="0"/>
              <a:t>Written exercises</a:t>
            </a:r>
          </a:p>
          <a:p>
            <a:r>
              <a:rPr lang="en-US" dirty="0" smtClean="0"/>
              <a:t>midterm exam: 20%</a:t>
            </a:r>
          </a:p>
          <a:p>
            <a:r>
              <a:rPr lang="en-US" dirty="0" smtClean="0"/>
              <a:t>final exam: 20%</a:t>
            </a:r>
          </a:p>
          <a:p>
            <a:r>
              <a:rPr lang="en-US" dirty="0" smtClean="0"/>
              <a:t>participation: 5%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B6DE-51B4-0842-AADF-97423C6AC89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34307</TotalTime>
  <Words>1542</Words>
  <Application>Microsoft Macintosh PowerPoint</Application>
  <PresentationFormat>On-screen Show (4:3)</PresentationFormat>
  <Paragraphs>322</Paragraphs>
  <Slides>42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Introduction to Bioinformatics Biostatistics &amp; Medical Informatics 576 Computer Sciences 576 Fall 2017</vt:lpstr>
      <vt:lpstr>Goals for today</vt:lpstr>
      <vt:lpstr>Course Web Site</vt:lpstr>
      <vt:lpstr>Your Instructor: Irene Ong</vt:lpstr>
      <vt:lpstr>Finding My Office:  4710 Medical Sciences Center</vt:lpstr>
      <vt:lpstr>Course TAs</vt:lpstr>
      <vt:lpstr>Office Hours</vt:lpstr>
      <vt:lpstr>Expected Background</vt:lpstr>
      <vt:lpstr>Course grading</vt:lpstr>
      <vt:lpstr>Homework assignments</vt:lpstr>
      <vt:lpstr>Computing Resources for the class</vt:lpstr>
      <vt:lpstr>Exams</vt:lpstr>
      <vt:lpstr>Participation</vt:lpstr>
      <vt:lpstr>Piazza Discussion Forum</vt:lpstr>
      <vt:lpstr>Course readings</vt:lpstr>
      <vt:lpstr>Reading assignment for Sep 12th</vt:lpstr>
      <vt:lpstr>Goals for today</vt:lpstr>
      <vt:lpstr>Learning goals of this class</vt:lpstr>
      <vt:lpstr>What is Bioinformatics?</vt:lpstr>
      <vt:lpstr>Why Bioinformatics?</vt:lpstr>
      <vt:lpstr>Bioinformatics then and now</vt:lpstr>
      <vt:lpstr>A few important dates</vt:lpstr>
      <vt:lpstr>Overview of bioinformatics topics</vt:lpstr>
      <vt:lpstr>Computer Science Topics</vt:lpstr>
      <vt:lpstr>Statistics Topics</vt:lpstr>
      <vt:lpstr>Sequence Assembly</vt:lpstr>
      <vt:lpstr>Topics in sequence assembly</vt:lpstr>
      <vt:lpstr>Sequence comparison: How similar are the sequences?</vt:lpstr>
      <vt:lpstr>Topics in sequence alignment</vt:lpstr>
      <vt:lpstr>How are these organisms related?</vt:lpstr>
      <vt:lpstr>Topics in phylogenetic trees</vt:lpstr>
      <vt:lpstr>PowerPoint Presentation</vt:lpstr>
      <vt:lpstr>PowerPoint Presentation</vt:lpstr>
      <vt:lpstr>Topics in sequence annotation</vt:lpstr>
      <vt:lpstr>How do cells function under different conditions?</vt:lpstr>
      <vt:lpstr>Topics in data analysis from  high-throughput experiments</vt:lpstr>
      <vt:lpstr>How do molecular entities interact within a cell?</vt:lpstr>
      <vt:lpstr>What networks get perturbed in a disease?</vt:lpstr>
      <vt:lpstr>Topics in network modeling</vt:lpstr>
      <vt:lpstr>The Short-term Plan</vt:lpstr>
      <vt:lpstr>Reminder: Reading assignment for Tuesday</vt:lpstr>
      <vt:lpstr>Goals for today</vt:lpstr>
    </vt:vector>
  </TitlesOfParts>
  <Company>unm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Bioinformatics Biostatistics &amp; Medical Informatics 576 Computer Sciences 576 Fall 2007</dc:title>
  <dc:creator>Sushmita Roy</dc:creator>
  <cp:lastModifiedBy>Irene Ong</cp:lastModifiedBy>
  <cp:revision>144</cp:revision>
  <cp:lastPrinted>2016-09-06T02:54:32Z</cp:lastPrinted>
  <dcterms:created xsi:type="dcterms:W3CDTF">2013-09-03T14:24:18Z</dcterms:created>
  <dcterms:modified xsi:type="dcterms:W3CDTF">2017-09-13T09:30:49Z</dcterms:modified>
</cp:coreProperties>
</file>