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6.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3.xml" ContentType="application/vnd.openxmlformats-officedocument.presentationml.notesSlide+xml"/>
  <Override PartName="/ppt/embeddings/oleObject17.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18.xml" ContentType="application/vnd.openxmlformats-officedocument.presentationml.notesSlide+xml"/>
  <Override PartName="/ppt/embeddings/oleObject20.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21.bin" ContentType="application/vnd.openxmlformats-officedocument.oleObject"/>
  <Override PartName="/ppt/notesSlides/notesSlide2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25.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22.bin" ContentType="application/vnd.openxmlformats-officedocument.oleObject"/>
  <Override PartName="/ppt/notesSlides/notesSlide37.xml" ContentType="application/vnd.openxmlformats-officedocument.presentationml.notesSlide+xml"/>
  <Override PartName="/ppt/embeddings/oleObject23.bin" ContentType="application/vnd.openxmlformats-officedocument.oleObject"/>
  <Override PartName="/ppt/notesSlides/notesSlide38.xml" ContentType="application/vnd.openxmlformats-officedocument.presentationml.notesSlide+xml"/>
  <Override PartName="/ppt/embeddings/oleObject24.bin" ContentType="application/vnd.openxmlformats-officedocument.oleObject"/>
  <Override PartName="/ppt/notesSlides/notesSlide39.xml" ContentType="application/vnd.openxmlformats-officedocument.presentationml.notesSlide+xml"/>
  <Override PartName="/ppt/embeddings/oleObject25.bin" ContentType="application/vnd.openxmlformats-officedocument.oleObject"/>
  <Override PartName="/ppt/notesSlides/notesSlide40.xml" ContentType="application/vnd.openxmlformats-officedocument.presentationml.notesSlide+xml"/>
  <Override PartName="/ppt/embeddings/oleObject26.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handoutMasterIdLst>
    <p:handoutMasterId r:id="rId55"/>
  </p:handoutMasterIdLst>
  <p:sldIdLst>
    <p:sldId id="472" r:id="rId2"/>
    <p:sldId id="490" r:id="rId3"/>
    <p:sldId id="493" r:id="rId4"/>
    <p:sldId id="474" r:id="rId5"/>
    <p:sldId id="475" r:id="rId6"/>
    <p:sldId id="477" r:id="rId7"/>
    <p:sldId id="478" r:id="rId8"/>
    <p:sldId id="460" r:id="rId9"/>
    <p:sldId id="473" r:id="rId10"/>
    <p:sldId id="479" r:id="rId11"/>
    <p:sldId id="461" r:id="rId12"/>
    <p:sldId id="480" r:id="rId13"/>
    <p:sldId id="466" r:id="rId14"/>
    <p:sldId id="462" r:id="rId15"/>
    <p:sldId id="491" r:id="rId16"/>
    <p:sldId id="492" r:id="rId17"/>
    <p:sldId id="396" r:id="rId18"/>
    <p:sldId id="487" r:id="rId19"/>
    <p:sldId id="486" r:id="rId20"/>
    <p:sldId id="452" r:id="rId21"/>
    <p:sldId id="483" r:id="rId22"/>
    <p:sldId id="494" r:id="rId23"/>
    <p:sldId id="495"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524" r:id="rId52"/>
    <p:sldId id="528" r:id="rId53"/>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8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8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8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8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8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8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8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8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00FF00"/>
    <a:srgbClr val="FF0066"/>
    <a:srgbClr val="00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2654" autoAdjust="0"/>
  </p:normalViewPr>
  <p:slideViewPr>
    <p:cSldViewPr>
      <p:cViewPr>
        <p:scale>
          <a:sx n="100" d="100"/>
          <a:sy n="100" d="100"/>
        </p:scale>
        <p:origin x="-568"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4" Type="http://schemas.openxmlformats.org/officeDocument/2006/relationships/slide" Target="slides/slide8.xml"/><Relationship Id="rId5" Type="http://schemas.openxmlformats.org/officeDocument/2006/relationships/slide" Target="slides/slide11.xml"/><Relationship Id="rId6" Type="http://schemas.openxmlformats.org/officeDocument/2006/relationships/slide" Target="slides/slide12.xml"/><Relationship Id="rId1" Type="http://schemas.openxmlformats.org/officeDocument/2006/relationships/slide" Target="slides/slide5.xml"/><Relationship Id="rId2"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Macro-Enabled_Worksheet3.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hPercent val="30"/>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0.188473520249221"/>
          <c:y val="0.0792079207920792"/>
          <c:w val="0.799065420560748"/>
          <c:h val="0.717821782178218"/>
        </c:manualLayout>
      </c:layout>
      <c:bar3DChart>
        <c:barDir val="col"/>
        <c:grouping val="clustered"/>
        <c:varyColors val="0"/>
        <c:ser>
          <c:idx val="0"/>
          <c:order val="0"/>
          <c:tx>
            <c:strRef>
              <c:f>Sheet1!$A$2</c:f>
              <c:strCache>
                <c:ptCount val="1"/>
              </c:strCache>
            </c:strRef>
          </c:tx>
          <c:spPr>
            <a:solidFill>
              <a:srgbClr val="63AAFE"/>
            </a:solidFill>
            <a:ln w="8375">
              <a:solidFill>
                <a:srgbClr val="000000"/>
              </a:solidFill>
              <a:prstDash val="solid"/>
            </a:ln>
          </c:spPr>
          <c:invertIfNegative val="0"/>
          <c:cat>
            <c:numRef>
              <c:f>Sheet1!$B$1:$U$1</c:f>
              <c:numCache>
                <c:formatCode>General</c:formatCode>
                <c:ptCount val="20"/>
              </c:numCache>
            </c:numRef>
          </c:cat>
          <c:val>
            <c:numRef>
              <c:f>Sheet1!$B$2:$U$2</c:f>
              <c:numCache>
                <c:formatCode>General</c:formatCode>
                <c:ptCount val="20"/>
                <c:pt idx="0">
                  <c:v>1041.0</c:v>
                </c:pt>
                <c:pt idx="1">
                  <c:v>1052.0</c:v>
                </c:pt>
                <c:pt idx="2">
                  <c:v>1067.0</c:v>
                </c:pt>
                <c:pt idx="3">
                  <c:v>1045.0</c:v>
                </c:pt>
                <c:pt idx="4">
                  <c:v>1034.0</c:v>
                </c:pt>
                <c:pt idx="5">
                  <c:v>1055.0</c:v>
                </c:pt>
                <c:pt idx="6">
                  <c:v>1053.0</c:v>
                </c:pt>
                <c:pt idx="7">
                  <c:v>1071.0</c:v>
                </c:pt>
                <c:pt idx="8">
                  <c:v>1060.0</c:v>
                </c:pt>
                <c:pt idx="9">
                  <c:v>1050.0</c:v>
                </c:pt>
                <c:pt idx="10">
                  <c:v>1041.0</c:v>
                </c:pt>
                <c:pt idx="11">
                  <c:v>1043.0</c:v>
                </c:pt>
                <c:pt idx="12">
                  <c:v>1054.0</c:v>
                </c:pt>
                <c:pt idx="13">
                  <c:v>1056.0</c:v>
                </c:pt>
                <c:pt idx="14">
                  <c:v>1050.0</c:v>
                </c:pt>
                <c:pt idx="15">
                  <c:v>1046.0</c:v>
                </c:pt>
                <c:pt idx="16">
                  <c:v>1048.0</c:v>
                </c:pt>
                <c:pt idx="17">
                  <c:v>1035.0</c:v>
                </c:pt>
                <c:pt idx="18">
                  <c:v>1061.0</c:v>
                </c:pt>
                <c:pt idx="19">
                  <c:v>1038.0</c:v>
                </c:pt>
              </c:numCache>
            </c:numRef>
          </c:val>
        </c:ser>
        <c:ser>
          <c:idx val="1"/>
          <c:order val="1"/>
          <c:tx>
            <c:strRef>
              <c:f>Sheet1!$A$3</c:f>
              <c:strCache>
                <c:ptCount val="1"/>
              </c:strCache>
            </c:strRef>
          </c:tx>
          <c:spPr>
            <a:solidFill>
              <a:srgbClr val="DD2D32"/>
            </a:solidFill>
            <a:ln w="8375">
              <a:solidFill>
                <a:srgbClr val="000000"/>
              </a:solidFill>
              <a:prstDash val="solid"/>
            </a:ln>
          </c:spPr>
          <c:invertIfNegative val="0"/>
          <c:cat>
            <c:numRef>
              <c:f>Sheet1!$B$1:$U$1</c:f>
              <c:numCache>
                <c:formatCode>General</c:formatCode>
                <c:ptCount val="20"/>
              </c:numCache>
            </c:numRef>
          </c:cat>
          <c:val>
            <c:numRef>
              <c:f>Sheet1!$B$3:$U$3</c:f>
              <c:numCache>
                <c:formatCode>General</c:formatCode>
                <c:ptCount val="20"/>
                <c:pt idx="0">
                  <c:v>41.0</c:v>
                </c:pt>
                <c:pt idx="1">
                  <c:v>52.0</c:v>
                </c:pt>
                <c:pt idx="2">
                  <c:v>67.0</c:v>
                </c:pt>
                <c:pt idx="3">
                  <c:v>45.0</c:v>
                </c:pt>
                <c:pt idx="4">
                  <c:v>34.0</c:v>
                </c:pt>
                <c:pt idx="5">
                  <c:v>55.0</c:v>
                </c:pt>
                <c:pt idx="6">
                  <c:v>53.0</c:v>
                </c:pt>
                <c:pt idx="7">
                  <c:v>71.0</c:v>
                </c:pt>
                <c:pt idx="8">
                  <c:v>60.0</c:v>
                </c:pt>
                <c:pt idx="9">
                  <c:v>50.0</c:v>
                </c:pt>
                <c:pt idx="10">
                  <c:v>41.0</c:v>
                </c:pt>
                <c:pt idx="11">
                  <c:v>43.0</c:v>
                </c:pt>
                <c:pt idx="12">
                  <c:v>54.0</c:v>
                </c:pt>
                <c:pt idx="13">
                  <c:v>56.0</c:v>
                </c:pt>
                <c:pt idx="14">
                  <c:v>50.0</c:v>
                </c:pt>
                <c:pt idx="15">
                  <c:v>46.0</c:v>
                </c:pt>
                <c:pt idx="16">
                  <c:v>48.0</c:v>
                </c:pt>
                <c:pt idx="17">
                  <c:v>35.0</c:v>
                </c:pt>
                <c:pt idx="18">
                  <c:v>61.0</c:v>
                </c:pt>
                <c:pt idx="19">
                  <c:v>38.0</c:v>
                </c:pt>
              </c:numCache>
            </c:numRef>
          </c:val>
        </c:ser>
        <c:dLbls>
          <c:showLegendKey val="0"/>
          <c:showVal val="0"/>
          <c:showCatName val="0"/>
          <c:showSerName val="0"/>
          <c:showPercent val="0"/>
          <c:showBubbleSize val="0"/>
        </c:dLbls>
        <c:gapWidth val="150"/>
        <c:gapDepth val="0"/>
        <c:shape val="box"/>
        <c:axId val="1866255640"/>
        <c:axId val="1810946568"/>
        <c:axId val="0"/>
      </c:bar3DChart>
      <c:catAx>
        <c:axId val="1866255640"/>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Die value</a:t>
                </a:r>
              </a:p>
            </c:rich>
          </c:tx>
          <c:layout>
            <c:manualLayout>
              <c:xMode val="edge"/>
              <c:yMode val="edge"/>
              <c:x val="0.543613707165109"/>
              <c:y val="0.836633663366337"/>
            </c:manualLayout>
          </c:layout>
          <c:overlay val="0"/>
          <c:spPr>
            <a:noFill/>
            <a:ln w="16750">
              <a:noFill/>
            </a:ln>
          </c:spPr>
        </c:title>
        <c:numFmt formatCode="General" sourceLinked="1"/>
        <c:majorTickMark val="out"/>
        <c:minorTickMark val="none"/>
        <c:tickLblPos val="low"/>
        <c:spPr>
          <a:ln w="2094">
            <a:solidFill>
              <a:srgbClr val="000000"/>
            </a:solidFill>
            <a:prstDash val="solid"/>
          </a:ln>
        </c:spPr>
        <c:txPr>
          <a:bodyPr rot="0" vert="horz"/>
          <a:lstStyle/>
          <a:p>
            <a:pPr>
              <a:defRPr sz="758" b="1" i="0" u="none" strike="noStrike" baseline="0">
                <a:solidFill>
                  <a:srgbClr val="000000"/>
                </a:solidFill>
                <a:latin typeface="Arial"/>
                <a:ea typeface="Arial"/>
                <a:cs typeface="Arial"/>
              </a:defRPr>
            </a:pPr>
            <a:endParaRPr lang="en-US"/>
          </a:p>
        </c:txPr>
        <c:crossAx val="1810946568"/>
        <c:crosses val="autoZero"/>
        <c:auto val="1"/>
        <c:lblAlgn val="ctr"/>
        <c:lblOffset val="100"/>
        <c:tickLblSkip val="1"/>
        <c:tickMarkSkip val="1"/>
        <c:noMultiLvlLbl val="0"/>
      </c:catAx>
      <c:valAx>
        <c:axId val="1810946568"/>
        <c:scaling>
          <c:orientation val="minMax"/>
        </c:scaling>
        <c:delete val="0"/>
        <c:axPos val="l"/>
        <c:majorGridlines>
          <c:spPr>
            <a:ln w="2094">
              <a:solidFill>
                <a:srgbClr val="000000"/>
              </a:solidFill>
              <a:prstDash val="solid"/>
            </a:ln>
          </c:spPr>
        </c:majorGridlines>
        <c:title>
          <c:tx>
            <c:rich>
              <a:bodyPr rot="0" vert="horz"/>
              <a:lstStyle/>
              <a:p>
                <a:pPr algn="ctr">
                  <a:defRPr sz="1800" b="1" i="0" u="none" strike="noStrike" baseline="0">
                    <a:solidFill>
                      <a:srgbClr val="000000"/>
                    </a:solidFill>
                    <a:latin typeface="Arial"/>
                    <a:ea typeface="Arial"/>
                    <a:cs typeface="Arial"/>
                  </a:defRPr>
                </a:pPr>
                <a:r>
                  <a:rPr lang="en-US" sz="1800"/>
                  <a:t>Number of observations</a:t>
                </a:r>
              </a:p>
            </c:rich>
          </c:tx>
          <c:layout>
            <c:manualLayout>
              <c:xMode val="edge"/>
              <c:yMode val="edge"/>
              <c:x val="0.0"/>
              <c:y val="0.331728894910126"/>
            </c:manualLayout>
          </c:layout>
          <c:overlay val="0"/>
          <c:spPr>
            <a:noFill/>
            <a:ln w="16750">
              <a:noFill/>
            </a:ln>
          </c:spPr>
        </c:title>
        <c:numFmt formatCode="General" sourceLinked="1"/>
        <c:majorTickMark val="out"/>
        <c:minorTickMark val="none"/>
        <c:tickLblPos val="nextTo"/>
        <c:spPr>
          <a:ln w="2094">
            <a:solidFill>
              <a:srgbClr val="000000"/>
            </a:solidFill>
            <a:prstDash val="solid"/>
          </a:ln>
        </c:spPr>
        <c:txPr>
          <a:bodyPr rot="0" vert="horz"/>
          <a:lstStyle/>
          <a:p>
            <a:pPr>
              <a:defRPr sz="758" b="1" i="0" u="none" strike="noStrike" baseline="0">
                <a:solidFill>
                  <a:srgbClr val="000000"/>
                </a:solidFill>
                <a:latin typeface="Arial"/>
                <a:ea typeface="Arial"/>
                <a:cs typeface="Arial"/>
              </a:defRPr>
            </a:pPr>
            <a:endParaRPr lang="en-US"/>
          </a:p>
        </c:txPr>
        <c:crossAx val="1866255640"/>
        <c:crosses val="autoZero"/>
        <c:crossBetween val="between"/>
      </c:valAx>
      <c:spPr>
        <a:noFill/>
        <a:ln w="16750">
          <a:noFill/>
        </a:ln>
      </c:spPr>
    </c:plotArea>
    <c:plotVisOnly val="1"/>
    <c:dispBlanksAs val="gap"/>
    <c:showDLblsOverMax val="0"/>
  </c:chart>
  <c:spPr>
    <a:noFill/>
    <a:ln>
      <a:noFill/>
    </a:ln>
  </c:spPr>
  <c:txPr>
    <a:bodyPr/>
    <a:lstStyle/>
    <a:p>
      <a:pPr>
        <a:defRPr sz="758" b="1" i="0" u="none" strike="noStrike" baseline="0">
          <a:solidFill>
            <a:srgbClr val="000000"/>
          </a:solidFill>
          <a:latin typeface="Arial"/>
          <a:ea typeface="Arial"/>
          <a:cs typeface="Aria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hPercent val="30"/>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0.170839469808542"/>
          <c:y val="0.0651162790697674"/>
          <c:w val="0.817378497790869"/>
          <c:h val="0.744186046511628"/>
        </c:manualLayout>
      </c:layout>
      <c:bar3DChart>
        <c:barDir val="col"/>
        <c:grouping val="clustered"/>
        <c:varyColors val="0"/>
        <c:ser>
          <c:idx val="0"/>
          <c:order val="0"/>
          <c:tx>
            <c:strRef>
              <c:f>Sheet1!$A$2</c:f>
              <c:strCache>
                <c:ptCount val="1"/>
              </c:strCache>
            </c:strRef>
          </c:tx>
          <c:spPr>
            <a:solidFill>
              <a:srgbClr val="63AAFE"/>
            </a:solidFill>
            <a:ln w="8121">
              <a:solidFill>
                <a:srgbClr val="000000"/>
              </a:solidFill>
              <a:prstDash val="solid"/>
            </a:ln>
          </c:spPr>
          <c:invertIfNegative val="0"/>
          <c:cat>
            <c:numRef>
              <c:f>Sheet1!$B$1:$U$1</c:f>
              <c:numCache>
                <c:formatCode>General</c:formatCode>
                <c:ptCount val="20"/>
              </c:numCache>
            </c:numRef>
          </c:cat>
          <c:val>
            <c:numRef>
              <c:f>Sheet1!$B$2:$U$2</c:f>
              <c:numCache>
                <c:formatCode>General</c:formatCode>
                <c:ptCount val="20"/>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numCache>
            </c:numRef>
          </c:val>
        </c:ser>
        <c:dLbls>
          <c:showLegendKey val="0"/>
          <c:showVal val="0"/>
          <c:showCatName val="0"/>
          <c:showSerName val="0"/>
          <c:showPercent val="0"/>
          <c:showBubbleSize val="0"/>
        </c:dLbls>
        <c:gapWidth val="150"/>
        <c:gapDepth val="0"/>
        <c:shape val="box"/>
        <c:axId val="1957858872"/>
        <c:axId val="1957865128"/>
        <c:axId val="0"/>
      </c:bar3DChart>
      <c:catAx>
        <c:axId val="1957858872"/>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Die value</a:t>
                </a:r>
              </a:p>
            </c:rich>
          </c:tx>
          <c:layout>
            <c:manualLayout>
              <c:xMode val="edge"/>
              <c:yMode val="edge"/>
              <c:x val="0.53460972017673"/>
              <c:y val="0.846511627906977"/>
            </c:manualLayout>
          </c:layout>
          <c:overlay val="0"/>
          <c:spPr>
            <a:noFill/>
            <a:ln w="16241">
              <a:noFill/>
            </a:ln>
          </c:spPr>
        </c:title>
        <c:numFmt formatCode="General" sourceLinked="1"/>
        <c:majorTickMark val="out"/>
        <c:minorTickMark val="none"/>
        <c:tickLblPos val="low"/>
        <c:spPr>
          <a:ln w="2030">
            <a:solidFill>
              <a:srgbClr val="000000"/>
            </a:solidFill>
            <a:prstDash val="solid"/>
          </a:ln>
        </c:spPr>
        <c:txPr>
          <a:bodyPr rot="0" vert="horz"/>
          <a:lstStyle/>
          <a:p>
            <a:pPr>
              <a:defRPr sz="783" b="1" i="0" u="none" strike="noStrike" baseline="0">
                <a:solidFill>
                  <a:srgbClr val="000000"/>
                </a:solidFill>
                <a:latin typeface="Arial"/>
                <a:ea typeface="Arial"/>
                <a:cs typeface="Arial"/>
              </a:defRPr>
            </a:pPr>
            <a:endParaRPr lang="en-US"/>
          </a:p>
        </c:txPr>
        <c:crossAx val="1957865128"/>
        <c:crosses val="autoZero"/>
        <c:auto val="1"/>
        <c:lblAlgn val="ctr"/>
        <c:lblOffset val="100"/>
        <c:tickLblSkip val="1"/>
        <c:tickMarkSkip val="1"/>
        <c:noMultiLvlLbl val="0"/>
      </c:catAx>
      <c:valAx>
        <c:axId val="1957865128"/>
        <c:scaling>
          <c:orientation val="minMax"/>
          <c:max val="1.0"/>
        </c:scaling>
        <c:delete val="0"/>
        <c:axPos val="l"/>
        <c:majorGridlines>
          <c:spPr>
            <a:ln w="2030">
              <a:solidFill>
                <a:srgbClr val="000000"/>
              </a:solidFill>
              <a:prstDash val="solid"/>
            </a:ln>
          </c:spPr>
        </c:majorGridlines>
        <c:title>
          <c:tx>
            <c:rich>
              <a:bodyPr rot="0" vert="horz"/>
              <a:lstStyle/>
              <a:p>
                <a:pPr algn="ctr">
                  <a:defRPr sz="1800" b="1" i="0" u="none" strike="noStrike" baseline="0">
                    <a:solidFill>
                      <a:srgbClr val="000000"/>
                    </a:solidFill>
                    <a:latin typeface="Arial"/>
                    <a:ea typeface="Arial"/>
                    <a:cs typeface="Arial"/>
                  </a:defRPr>
                </a:pPr>
                <a:r>
                  <a:rPr lang="en-US" sz="1800"/>
                  <a:t>Frequency of observations</a:t>
                </a:r>
              </a:p>
            </c:rich>
          </c:tx>
          <c:layout>
            <c:manualLayout>
              <c:xMode val="edge"/>
              <c:yMode val="edge"/>
              <c:x val="0.00158576310402731"/>
              <c:y val="0.347484734051101"/>
            </c:manualLayout>
          </c:layout>
          <c:overlay val="0"/>
          <c:spPr>
            <a:noFill/>
            <a:ln w="16241">
              <a:noFill/>
            </a:ln>
          </c:spPr>
        </c:title>
        <c:numFmt formatCode="General" sourceLinked="1"/>
        <c:majorTickMark val="out"/>
        <c:minorTickMark val="none"/>
        <c:tickLblPos val="nextTo"/>
        <c:spPr>
          <a:ln w="2030">
            <a:solidFill>
              <a:srgbClr val="000000"/>
            </a:solidFill>
            <a:prstDash val="solid"/>
          </a:ln>
        </c:spPr>
        <c:txPr>
          <a:bodyPr rot="0" vert="horz"/>
          <a:lstStyle/>
          <a:p>
            <a:pPr>
              <a:defRPr sz="783" b="1" i="0" u="none" strike="noStrike" baseline="0">
                <a:solidFill>
                  <a:srgbClr val="000000"/>
                </a:solidFill>
                <a:latin typeface="Arial"/>
                <a:ea typeface="Arial"/>
                <a:cs typeface="Arial"/>
              </a:defRPr>
            </a:pPr>
            <a:endParaRPr lang="en-US"/>
          </a:p>
        </c:txPr>
        <c:crossAx val="1957858872"/>
        <c:crosses val="autoZero"/>
        <c:crossBetween val="between"/>
        <c:majorUnit val="0.1"/>
        <c:minorUnit val="0.05"/>
      </c:valAx>
      <c:spPr>
        <a:noFill/>
        <a:ln w="16241">
          <a:noFill/>
        </a:ln>
      </c:spPr>
    </c:plotArea>
    <c:plotVisOnly val="1"/>
    <c:dispBlanksAs val="gap"/>
    <c:showDLblsOverMax val="0"/>
  </c:chart>
  <c:spPr>
    <a:noFill/>
    <a:ln>
      <a:noFill/>
    </a:ln>
  </c:spPr>
  <c:txPr>
    <a:bodyPr/>
    <a:lstStyle/>
    <a:p>
      <a:pPr>
        <a:defRPr sz="783" b="1" i="0" u="none" strike="noStrike" baseline="0">
          <a:solidFill>
            <a:srgbClr val="000000"/>
          </a:solidFill>
          <a:latin typeface="Arial"/>
          <a:ea typeface="Arial"/>
          <a:cs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hPercent val="30"/>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0.182985553772071"/>
          <c:y val="0.0561224489795918"/>
          <c:w val="0.804173354735152"/>
          <c:h val="0.698979591836735"/>
        </c:manualLayout>
      </c:layout>
      <c:bar3DChart>
        <c:barDir val="col"/>
        <c:grouping val="clustered"/>
        <c:varyColors val="0"/>
        <c:ser>
          <c:idx val="0"/>
          <c:order val="0"/>
          <c:tx>
            <c:strRef>
              <c:f>Sheet1!$A$2</c:f>
              <c:strCache>
                <c:ptCount val="1"/>
              </c:strCache>
            </c:strRef>
          </c:tx>
          <c:spPr>
            <a:solidFill>
              <a:srgbClr val="63AAFE"/>
            </a:solidFill>
            <a:ln w="8096">
              <a:solidFill>
                <a:srgbClr val="000000"/>
              </a:solidFill>
              <a:prstDash val="solid"/>
            </a:ln>
          </c:spPr>
          <c:invertIfNegative val="0"/>
          <c:cat>
            <c:numRef>
              <c:f>Sheet1!$B$1:$L$1</c:f>
              <c:numCache>
                <c:formatCode>General</c:formatCode>
                <c:ptCount val="11"/>
                <c:pt idx="0">
                  <c:v>2.0</c:v>
                </c:pt>
                <c:pt idx="1">
                  <c:v>3.0</c:v>
                </c:pt>
                <c:pt idx="2">
                  <c:v>4.0</c:v>
                </c:pt>
                <c:pt idx="3">
                  <c:v>5.0</c:v>
                </c:pt>
                <c:pt idx="4">
                  <c:v>6.0</c:v>
                </c:pt>
                <c:pt idx="5">
                  <c:v>7.0</c:v>
                </c:pt>
                <c:pt idx="6">
                  <c:v>8.0</c:v>
                </c:pt>
                <c:pt idx="7">
                  <c:v>9.0</c:v>
                </c:pt>
                <c:pt idx="8">
                  <c:v>10.0</c:v>
                </c:pt>
                <c:pt idx="9">
                  <c:v>11.0</c:v>
                </c:pt>
                <c:pt idx="10">
                  <c:v>12.0</c:v>
                </c:pt>
              </c:numCache>
            </c:numRef>
          </c:cat>
          <c:val>
            <c:numRef>
              <c:f>Sheet1!$B$2:$L$2</c:f>
              <c:numCache>
                <c:formatCode>General</c:formatCode>
                <c:ptCount val="11"/>
                <c:pt idx="0">
                  <c:v>0.0277</c:v>
                </c:pt>
                <c:pt idx="1">
                  <c:v>0.0555</c:v>
                </c:pt>
                <c:pt idx="2">
                  <c:v>0.0833</c:v>
                </c:pt>
                <c:pt idx="3">
                  <c:v>0.1111</c:v>
                </c:pt>
                <c:pt idx="4">
                  <c:v>0.1388</c:v>
                </c:pt>
                <c:pt idx="5">
                  <c:v>0.1666</c:v>
                </c:pt>
                <c:pt idx="6">
                  <c:v>0.1388</c:v>
                </c:pt>
                <c:pt idx="7">
                  <c:v>0.1111</c:v>
                </c:pt>
                <c:pt idx="8">
                  <c:v>0.0833</c:v>
                </c:pt>
                <c:pt idx="9">
                  <c:v>0.0555</c:v>
                </c:pt>
                <c:pt idx="10">
                  <c:v>0.0277</c:v>
                </c:pt>
              </c:numCache>
            </c:numRef>
          </c:val>
        </c:ser>
        <c:dLbls>
          <c:showLegendKey val="0"/>
          <c:showVal val="0"/>
          <c:showCatName val="0"/>
          <c:showSerName val="0"/>
          <c:showPercent val="0"/>
          <c:showBubbleSize val="0"/>
        </c:dLbls>
        <c:gapWidth val="150"/>
        <c:gapDepth val="0"/>
        <c:shape val="box"/>
        <c:axId val="1957916648"/>
        <c:axId val="1957923032"/>
        <c:axId val="0"/>
      </c:bar3DChart>
      <c:catAx>
        <c:axId val="1957916648"/>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dirty="0" smtClean="0"/>
                  <a:t>Dice </a:t>
                </a:r>
                <a:r>
                  <a:rPr lang="en-US" sz="1800" dirty="0"/>
                  <a:t>value</a:t>
                </a:r>
              </a:p>
            </c:rich>
          </c:tx>
          <c:layout>
            <c:manualLayout>
              <c:xMode val="edge"/>
              <c:yMode val="edge"/>
              <c:x val="0.537720706260032"/>
              <c:y val="0.852040816326531"/>
            </c:manualLayout>
          </c:layout>
          <c:overlay val="0"/>
          <c:spPr>
            <a:noFill/>
            <a:ln w="16192">
              <a:noFill/>
            </a:ln>
          </c:spPr>
        </c:title>
        <c:numFmt formatCode="General" sourceLinked="1"/>
        <c:majorTickMark val="out"/>
        <c:minorTickMark val="none"/>
        <c:tickLblPos val="low"/>
        <c:spPr>
          <a:ln w="2024">
            <a:solidFill>
              <a:srgbClr val="000000"/>
            </a:solidFill>
            <a:prstDash val="solid"/>
          </a:ln>
        </c:spPr>
        <c:txPr>
          <a:bodyPr rot="0" vert="horz"/>
          <a:lstStyle/>
          <a:p>
            <a:pPr>
              <a:defRPr sz="717" b="1" i="0" u="none" strike="noStrike" baseline="0">
                <a:solidFill>
                  <a:srgbClr val="000000"/>
                </a:solidFill>
                <a:latin typeface="Arial"/>
                <a:ea typeface="Arial"/>
                <a:cs typeface="Arial"/>
              </a:defRPr>
            </a:pPr>
            <a:endParaRPr lang="en-US"/>
          </a:p>
        </c:txPr>
        <c:crossAx val="1957923032"/>
        <c:crosses val="autoZero"/>
        <c:auto val="1"/>
        <c:lblAlgn val="ctr"/>
        <c:lblOffset val="100"/>
        <c:tickLblSkip val="1"/>
        <c:tickMarkSkip val="1"/>
        <c:noMultiLvlLbl val="0"/>
      </c:catAx>
      <c:valAx>
        <c:axId val="1957923032"/>
        <c:scaling>
          <c:orientation val="minMax"/>
          <c:max val="0.2"/>
        </c:scaling>
        <c:delete val="0"/>
        <c:axPos val="l"/>
        <c:majorGridlines>
          <c:spPr>
            <a:ln w="2024">
              <a:solidFill>
                <a:srgbClr val="000000"/>
              </a:solidFill>
              <a:prstDash val="solid"/>
            </a:ln>
          </c:spPr>
        </c:majorGridlines>
        <c:title>
          <c:tx>
            <c:rich>
              <a:bodyPr rot="0" vert="horz"/>
              <a:lstStyle/>
              <a:p>
                <a:pPr algn="ctr">
                  <a:defRPr sz="1800" b="1" i="0" u="none" strike="noStrike" baseline="0">
                    <a:solidFill>
                      <a:srgbClr val="000000"/>
                    </a:solidFill>
                    <a:latin typeface="Arial"/>
                    <a:ea typeface="Arial"/>
                    <a:cs typeface="Arial"/>
                  </a:defRPr>
                </a:pPr>
                <a:r>
                  <a:rPr lang="en-US" sz="1800" dirty="0"/>
                  <a:t>Frequency of </a:t>
                </a:r>
                <a:endParaRPr lang="en-US" sz="1800" dirty="0" smtClean="0"/>
              </a:p>
              <a:p>
                <a:pPr algn="ctr">
                  <a:defRPr sz="1800" b="1" i="0" u="none" strike="noStrike" baseline="0">
                    <a:solidFill>
                      <a:srgbClr val="000000"/>
                    </a:solidFill>
                    <a:latin typeface="Arial"/>
                    <a:ea typeface="Arial"/>
                    <a:cs typeface="Arial"/>
                  </a:defRPr>
                </a:pPr>
                <a:r>
                  <a:rPr lang="en-US" sz="1800" dirty="0" smtClean="0"/>
                  <a:t>observations</a:t>
                </a:r>
                <a:endParaRPr lang="en-US" sz="1800" dirty="0"/>
              </a:p>
            </c:rich>
          </c:tx>
          <c:layout>
            <c:manualLayout>
              <c:xMode val="edge"/>
              <c:yMode val="edge"/>
              <c:x val="0.0"/>
              <c:y val="0.193877551020408"/>
            </c:manualLayout>
          </c:layout>
          <c:overlay val="0"/>
          <c:spPr>
            <a:noFill/>
            <a:ln w="16192">
              <a:noFill/>
            </a:ln>
          </c:spPr>
        </c:title>
        <c:numFmt formatCode="General" sourceLinked="1"/>
        <c:majorTickMark val="out"/>
        <c:minorTickMark val="none"/>
        <c:tickLblPos val="nextTo"/>
        <c:spPr>
          <a:ln w="2024">
            <a:solidFill>
              <a:srgbClr val="000000"/>
            </a:solidFill>
            <a:prstDash val="solid"/>
          </a:ln>
        </c:spPr>
        <c:txPr>
          <a:bodyPr rot="0" vert="horz"/>
          <a:lstStyle/>
          <a:p>
            <a:pPr>
              <a:defRPr sz="717" b="1" i="0" u="none" strike="noStrike" baseline="0">
                <a:solidFill>
                  <a:srgbClr val="000000"/>
                </a:solidFill>
                <a:latin typeface="Arial"/>
                <a:ea typeface="Arial"/>
                <a:cs typeface="Arial"/>
              </a:defRPr>
            </a:pPr>
            <a:endParaRPr lang="en-US"/>
          </a:p>
        </c:txPr>
        <c:crossAx val="1957916648"/>
        <c:crosses val="autoZero"/>
        <c:crossBetween val="between"/>
        <c:majorUnit val="0.05"/>
        <c:minorUnit val="0.01"/>
      </c:valAx>
      <c:spPr>
        <a:noFill/>
        <a:ln w="16192">
          <a:noFill/>
        </a:ln>
      </c:spPr>
    </c:plotArea>
    <c:plotVisOnly val="1"/>
    <c:dispBlanksAs val="gap"/>
    <c:showDLblsOverMax val="0"/>
  </c:chart>
  <c:spPr>
    <a:noFill/>
    <a:ln>
      <a:noFill/>
    </a:ln>
  </c:spPr>
  <c:txPr>
    <a:bodyPr/>
    <a:lstStyle/>
    <a:p>
      <a:pPr>
        <a:defRPr sz="717" b="1" i="0" u="none" strike="noStrike" baseline="0">
          <a:solidFill>
            <a:srgbClr val="000000"/>
          </a:solidFill>
          <a:latin typeface="Arial"/>
          <a:ea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image" Target="../media/image10.emf"/><Relationship Id="rId2"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15.emf"/><Relationship Id="rId2"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392" tIns="48196" rIns="96392" bIns="48196" numCol="1" anchor="t" anchorCtr="0" compatLnSpc="1">
            <a:prstTxWarp prst="textNoShape">
              <a:avLst/>
            </a:prstTxWarp>
          </a:bodyPr>
          <a:lstStyle>
            <a:lvl1pPr defTabSz="963613">
              <a:defRPr sz="1200">
                <a:ea typeface="+mn-ea"/>
                <a:cs typeface="+mn-cs"/>
              </a:defRPr>
            </a:lvl1pPr>
          </a:lstStyle>
          <a:p>
            <a:pPr>
              <a:defRPr/>
            </a:pPr>
            <a:endParaRPr lang="en-US"/>
          </a:p>
        </p:txBody>
      </p:sp>
      <p:sp>
        <p:nvSpPr>
          <p:cNvPr id="40755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392" tIns="48196" rIns="96392" bIns="48196" numCol="1" anchor="t" anchorCtr="0" compatLnSpc="1">
            <a:prstTxWarp prst="textNoShape">
              <a:avLst/>
            </a:prstTxWarp>
          </a:bodyPr>
          <a:lstStyle>
            <a:lvl1pPr algn="r" defTabSz="963613">
              <a:defRPr sz="1200">
                <a:ea typeface="+mn-ea"/>
                <a:cs typeface="+mn-cs"/>
              </a:defRPr>
            </a:lvl1pPr>
          </a:lstStyle>
          <a:p>
            <a:pPr>
              <a:defRPr/>
            </a:pPr>
            <a:endParaRPr lang="en-US"/>
          </a:p>
        </p:txBody>
      </p:sp>
      <p:sp>
        <p:nvSpPr>
          <p:cNvPr id="40755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392" tIns="48196" rIns="96392" bIns="48196" numCol="1" anchor="b" anchorCtr="0" compatLnSpc="1">
            <a:prstTxWarp prst="textNoShape">
              <a:avLst/>
            </a:prstTxWarp>
          </a:bodyPr>
          <a:lstStyle>
            <a:lvl1pPr defTabSz="963613">
              <a:defRPr sz="1200">
                <a:ea typeface="+mn-ea"/>
                <a:cs typeface="+mn-cs"/>
              </a:defRPr>
            </a:lvl1pPr>
          </a:lstStyle>
          <a:p>
            <a:pPr>
              <a:defRPr/>
            </a:pPr>
            <a:endParaRPr lang="en-US"/>
          </a:p>
        </p:txBody>
      </p:sp>
      <p:sp>
        <p:nvSpPr>
          <p:cNvPr id="40755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392" tIns="48196" rIns="96392" bIns="48196" numCol="1" anchor="b" anchorCtr="0" compatLnSpc="1">
            <a:prstTxWarp prst="textNoShape">
              <a:avLst/>
            </a:prstTxWarp>
          </a:bodyPr>
          <a:lstStyle>
            <a:lvl1pPr algn="r" defTabSz="963613">
              <a:defRPr sz="1200"/>
            </a:lvl1pPr>
          </a:lstStyle>
          <a:p>
            <a:fld id="{1B13FA66-A06F-214C-BC75-9917A8CE1527}" type="slidenum">
              <a:rPr lang="en-US"/>
              <a:pPr/>
              <a:t>‹#›</a:t>
            </a:fld>
            <a:endParaRPr lang="en-US"/>
          </a:p>
        </p:txBody>
      </p:sp>
    </p:spTree>
    <p:extLst>
      <p:ext uri="{BB962C8B-B14F-4D97-AF65-F5344CB8AC3E}">
        <p14:creationId xmlns:p14="http://schemas.microsoft.com/office/powerpoint/2010/main" val="3252962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170238" cy="479425"/>
          </a:xfrm>
          <a:prstGeom prst="rect">
            <a:avLst/>
          </a:prstGeom>
          <a:noFill/>
          <a:ln w="28575">
            <a:noFill/>
            <a:miter lim="800000"/>
            <a:headEnd/>
            <a:tailEnd type="none" w="lg" len="med"/>
          </a:ln>
          <a:effectLst/>
        </p:spPr>
        <p:txBody>
          <a:bodyPr vert="horz" wrap="square" lIns="96392" tIns="48196" rIns="96392" bIns="48196" numCol="1" anchor="t" anchorCtr="0" compatLnSpc="1">
            <a:prstTxWarp prst="textNoShape">
              <a:avLst/>
            </a:prstTxWarp>
          </a:bodyPr>
          <a:lstStyle>
            <a:lvl1pPr defTabSz="963613">
              <a:defRPr sz="1200">
                <a:solidFill>
                  <a:srgbClr val="006600"/>
                </a:solidFill>
                <a:ea typeface="+mn-ea"/>
                <a:cs typeface="+mn-cs"/>
              </a:defRPr>
            </a:lvl1pPr>
          </a:lstStyle>
          <a:p>
            <a:pPr>
              <a:defRPr/>
            </a:pPr>
            <a:endParaRPr lang="en-US"/>
          </a:p>
        </p:txBody>
      </p:sp>
      <p:sp>
        <p:nvSpPr>
          <p:cNvPr id="101379" name="Rectangle 3"/>
          <p:cNvSpPr>
            <a:spLocks noGrp="1" noChangeArrowheads="1"/>
          </p:cNvSpPr>
          <p:nvPr>
            <p:ph type="dt" idx="1"/>
          </p:nvPr>
        </p:nvSpPr>
        <p:spPr bwMode="auto">
          <a:xfrm>
            <a:off x="4144963" y="0"/>
            <a:ext cx="3170237" cy="479425"/>
          </a:xfrm>
          <a:prstGeom prst="rect">
            <a:avLst/>
          </a:prstGeom>
          <a:noFill/>
          <a:ln w="28575">
            <a:noFill/>
            <a:miter lim="800000"/>
            <a:headEnd/>
            <a:tailEnd type="none" w="lg" len="med"/>
          </a:ln>
          <a:effectLst/>
        </p:spPr>
        <p:txBody>
          <a:bodyPr vert="horz" wrap="square" lIns="96392" tIns="48196" rIns="96392" bIns="48196" numCol="1" anchor="t" anchorCtr="0" compatLnSpc="1">
            <a:prstTxWarp prst="textNoShape">
              <a:avLst/>
            </a:prstTxWarp>
          </a:bodyPr>
          <a:lstStyle>
            <a:lvl1pPr algn="r" defTabSz="963613">
              <a:defRPr sz="1200">
                <a:solidFill>
                  <a:srgbClr val="006600"/>
                </a:solidFill>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81" name="Rectangle 5"/>
          <p:cNvSpPr>
            <a:spLocks noGrp="1" noChangeArrowheads="1"/>
          </p:cNvSpPr>
          <p:nvPr>
            <p:ph type="body" sz="quarter" idx="3"/>
          </p:nvPr>
        </p:nvSpPr>
        <p:spPr bwMode="auto">
          <a:xfrm>
            <a:off x="976313" y="4560888"/>
            <a:ext cx="5362575" cy="4319587"/>
          </a:xfrm>
          <a:prstGeom prst="rect">
            <a:avLst/>
          </a:prstGeom>
          <a:noFill/>
          <a:ln w="28575">
            <a:noFill/>
            <a:miter lim="800000"/>
            <a:headEnd/>
            <a:tailEnd type="none" w="lg" len="med"/>
          </a:ln>
          <a:effectLst/>
        </p:spPr>
        <p:txBody>
          <a:bodyPr vert="horz" wrap="square" lIns="96392" tIns="48196" rIns="96392" bIns="481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p:cNvSpPr>
            <a:spLocks noGrp="1" noChangeArrowheads="1"/>
          </p:cNvSpPr>
          <p:nvPr>
            <p:ph type="ftr" sz="quarter" idx="4"/>
          </p:nvPr>
        </p:nvSpPr>
        <p:spPr bwMode="auto">
          <a:xfrm>
            <a:off x="0" y="9121775"/>
            <a:ext cx="3170238" cy="479425"/>
          </a:xfrm>
          <a:prstGeom prst="rect">
            <a:avLst/>
          </a:prstGeom>
          <a:noFill/>
          <a:ln w="28575">
            <a:noFill/>
            <a:miter lim="800000"/>
            <a:headEnd/>
            <a:tailEnd type="none" w="lg" len="med"/>
          </a:ln>
          <a:effectLst/>
        </p:spPr>
        <p:txBody>
          <a:bodyPr vert="horz" wrap="square" lIns="96392" tIns="48196" rIns="96392" bIns="48196" numCol="1" anchor="b" anchorCtr="0" compatLnSpc="1">
            <a:prstTxWarp prst="textNoShape">
              <a:avLst/>
            </a:prstTxWarp>
          </a:bodyPr>
          <a:lstStyle>
            <a:lvl1pPr defTabSz="963613">
              <a:defRPr sz="1200">
                <a:solidFill>
                  <a:srgbClr val="006600"/>
                </a:solidFill>
                <a:ea typeface="+mn-ea"/>
                <a:cs typeface="+mn-cs"/>
              </a:defRPr>
            </a:lvl1pPr>
          </a:lstStyle>
          <a:p>
            <a:pPr>
              <a:defRPr/>
            </a:pPr>
            <a:endParaRPr lang="en-US"/>
          </a:p>
        </p:txBody>
      </p:sp>
      <p:sp>
        <p:nvSpPr>
          <p:cNvPr id="101383" name="Rectangle 7"/>
          <p:cNvSpPr>
            <a:spLocks noGrp="1" noChangeArrowheads="1"/>
          </p:cNvSpPr>
          <p:nvPr>
            <p:ph type="sldNum" sz="quarter" idx="5"/>
          </p:nvPr>
        </p:nvSpPr>
        <p:spPr bwMode="auto">
          <a:xfrm>
            <a:off x="4144963" y="9121775"/>
            <a:ext cx="3170237" cy="479425"/>
          </a:xfrm>
          <a:prstGeom prst="rect">
            <a:avLst/>
          </a:prstGeom>
          <a:noFill/>
          <a:ln w="28575">
            <a:noFill/>
            <a:miter lim="800000"/>
            <a:headEnd/>
            <a:tailEnd type="none" w="lg" len="med"/>
          </a:ln>
          <a:effectLst/>
        </p:spPr>
        <p:txBody>
          <a:bodyPr vert="horz" wrap="square" lIns="96392" tIns="48196" rIns="96392" bIns="48196" numCol="1" anchor="b" anchorCtr="0" compatLnSpc="1">
            <a:prstTxWarp prst="textNoShape">
              <a:avLst/>
            </a:prstTxWarp>
          </a:bodyPr>
          <a:lstStyle>
            <a:lvl1pPr algn="r" defTabSz="963613">
              <a:defRPr sz="1200">
                <a:solidFill>
                  <a:srgbClr val="006600"/>
                </a:solidFill>
              </a:defRPr>
            </a:lvl1pPr>
          </a:lstStyle>
          <a:p>
            <a:fld id="{D270D794-B7E7-C24D-BFDC-F22CE9B7868A}" type="slidenum">
              <a:rPr lang="en-US"/>
              <a:pPr/>
              <a:t>‹#›</a:t>
            </a:fld>
            <a:endParaRPr lang="en-US"/>
          </a:p>
        </p:txBody>
      </p:sp>
    </p:spTree>
    <p:extLst>
      <p:ext uri="{BB962C8B-B14F-4D97-AF65-F5344CB8AC3E}">
        <p14:creationId xmlns:p14="http://schemas.microsoft.com/office/powerpoint/2010/main" val="1846954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884287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96093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3941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08097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00897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43595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661148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84866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213278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2008395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63351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995156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993526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516681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84530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356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92197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lstStyle/>
          <a:p>
            <a:endParaRPr/>
          </a:p>
        </p:txBody>
      </p:sp>
    </p:spTree>
    <p:extLst>
      <p:ext uri="{BB962C8B-B14F-4D97-AF65-F5344CB8AC3E}">
        <p14:creationId xmlns:p14="http://schemas.microsoft.com/office/powerpoint/2010/main" val="13351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4045E8-3C1C-324C-B639-F30273F09DA3}" type="slidenum">
              <a:rPr lang="en-US"/>
              <a:pPr/>
              <a:t>‹#›</a:t>
            </a:fld>
            <a:endParaRPr lang="en-US"/>
          </a:p>
        </p:txBody>
      </p:sp>
    </p:spTree>
    <p:extLst>
      <p:ext uri="{BB962C8B-B14F-4D97-AF65-F5344CB8AC3E}">
        <p14:creationId xmlns:p14="http://schemas.microsoft.com/office/powerpoint/2010/main" val="42071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3C6059-064D-6D45-9B15-009BE80B58AD}" type="slidenum">
              <a:rPr lang="en-US"/>
              <a:pPr/>
              <a:t>‹#›</a:t>
            </a:fld>
            <a:endParaRPr lang="en-US"/>
          </a:p>
        </p:txBody>
      </p:sp>
    </p:spTree>
    <p:extLst>
      <p:ext uri="{BB962C8B-B14F-4D97-AF65-F5344CB8AC3E}">
        <p14:creationId xmlns:p14="http://schemas.microsoft.com/office/powerpoint/2010/main" val="406378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4A547D2-D6F5-9148-B98A-EEA4E3A6DD4C}" type="slidenum">
              <a:rPr lang="en-US"/>
              <a:pPr/>
              <a:t>‹#›</a:t>
            </a:fld>
            <a:endParaRPr lang="en-US"/>
          </a:p>
        </p:txBody>
      </p:sp>
    </p:spTree>
    <p:extLst>
      <p:ext uri="{BB962C8B-B14F-4D97-AF65-F5344CB8AC3E}">
        <p14:creationId xmlns:p14="http://schemas.microsoft.com/office/powerpoint/2010/main" val="310148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874A576-F5B3-8747-AB7B-259D9F6897F1}" type="slidenum">
              <a:rPr lang="en-US"/>
              <a:pPr/>
              <a:t>‹#›</a:t>
            </a:fld>
            <a:endParaRPr lang="en-US"/>
          </a:p>
        </p:txBody>
      </p:sp>
    </p:spTree>
    <p:extLst>
      <p:ext uri="{BB962C8B-B14F-4D97-AF65-F5344CB8AC3E}">
        <p14:creationId xmlns:p14="http://schemas.microsoft.com/office/powerpoint/2010/main" val="146236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BB174A4-9BF1-3745-9CA1-583475B69456}" type="slidenum">
              <a:rPr lang="en-US"/>
              <a:pPr/>
              <a:t>‹#›</a:t>
            </a:fld>
            <a:endParaRPr lang="en-US"/>
          </a:p>
        </p:txBody>
      </p:sp>
    </p:spTree>
    <p:extLst>
      <p:ext uri="{BB962C8B-B14F-4D97-AF65-F5344CB8AC3E}">
        <p14:creationId xmlns:p14="http://schemas.microsoft.com/office/powerpoint/2010/main" val="378438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41799A44-9661-9047-986A-F1CA667FCA85}" type="slidenum">
              <a:rPr lang="en-US"/>
              <a:pPr/>
              <a:t>‹#›</a:t>
            </a:fld>
            <a:endParaRPr lang="en-US"/>
          </a:p>
        </p:txBody>
      </p:sp>
    </p:spTree>
    <p:extLst>
      <p:ext uri="{BB962C8B-B14F-4D97-AF65-F5344CB8AC3E}">
        <p14:creationId xmlns:p14="http://schemas.microsoft.com/office/powerpoint/2010/main" val="3936710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8192DE7-5F55-1A46-83DA-5C2C6DD73374}" type="slidenum">
              <a:rPr lang="en-US"/>
              <a:pPr/>
              <a:t>‹#›</a:t>
            </a:fld>
            <a:endParaRPr lang="en-US"/>
          </a:p>
        </p:txBody>
      </p:sp>
    </p:spTree>
    <p:extLst>
      <p:ext uri="{BB962C8B-B14F-4D97-AF65-F5344CB8AC3E}">
        <p14:creationId xmlns:p14="http://schemas.microsoft.com/office/powerpoint/2010/main" val="1462529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DBDA83-38C3-5141-A9D7-196CF14360BD}" type="slidenum">
              <a:rPr lang="en-US"/>
              <a:pPr/>
              <a:t>‹#›</a:t>
            </a:fld>
            <a:endParaRPr lang="en-US"/>
          </a:p>
        </p:txBody>
      </p:sp>
    </p:spTree>
    <p:extLst>
      <p:ext uri="{BB962C8B-B14F-4D97-AF65-F5344CB8AC3E}">
        <p14:creationId xmlns:p14="http://schemas.microsoft.com/office/powerpoint/2010/main" val="366468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F73893C-2BA0-F148-95D2-3B419A506E0E}" type="slidenum">
              <a:rPr lang="en-US"/>
              <a:pPr/>
              <a:t>‹#›</a:t>
            </a:fld>
            <a:endParaRPr lang="en-US"/>
          </a:p>
        </p:txBody>
      </p:sp>
    </p:spTree>
    <p:extLst>
      <p:ext uri="{BB962C8B-B14F-4D97-AF65-F5344CB8AC3E}">
        <p14:creationId xmlns:p14="http://schemas.microsoft.com/office/powerpoint/2010/main" val="320626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1CA816F-7B66-4D4D-A233-570F28C434FF}" type="slidenum">
              <a:rPr lang="en-US"/>
              <a:pPr/>
              <a:t>‹#›</a:t>
            </a:fld>
            <a:endParaRPr lang="en-US"/>
          </a:p>
        </p:txBody>
      </p:sp>
    </p:spTree>
    <p:extLst>
      <p:ext uri="{BB962C8B-B14F-4D97-AF65-F5344CB8AC3E}">
        <p14:creationId xmlns:p14="http://schemas.microsoft.com/office/powerpoint/2010/main" val="286765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BE58310-BCD1-8648-A6EA-DB3C7F23CB56}" type="slidenum">
              <a:rPr lang="en-US"/>
              <a:pPr/>
              <a:t>‹#›</a:t>
            </a:fld>
            <a:endParaRPr lang="en-US"/>
          </a:p>
        </p:txBody>
      </p:sp>
    </p:spTree>
    <p:extLst>
      <p:ext uri="{BB962C8B-B14F-4D97-AF65-F5344CB8AC3E}">
        <p14:creationId xmlns:p14="http://schemas.microsoft.com/office/powerpoint/2010/main" val="114672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B31F223-367C-ED4D-A71A-FCC7EBA8B661}" type="slidenum">
              <a:rPr lang="en-US"/>
              <a:pPr/>
              <a:t>‹#›</a:t>
            </a:fld>
            <a:endParaRPr lang="en-US"/>
          </a:p>
        </p:txBody>
      </p:sp>
    </p:spTree>
    <p:extLst>
      <p:ext uri="{BB962C8B-B14F-4D97-AF65-F5344CB8AC3E}">
        <p14:creationId xmlns:p14="http://schemas.microsoft.com/office/powerpoint/2010/main" val="98675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5BEB235-009F-754E-A929-7CC94F7DBD74}" type="slidenum">
              <a:rPr lang="en-US"/>
              <a:pPr/>
              <a:t>‹#›</a:t>
            </a:fld>
            <a:endParaRPr lang="en-US"/>
          </a:p>
        </p:txBody>
      </p:sp>
    </p:spTree>
    <p:extLst>
      <p:ext uri="{BB962C8B-B14F-4D97-AF65-F5344CB8AC3E}">
        <p14:creationId xmlns:p14="http://schemas.microsoft.com/office/powerpoint/2010/main" val="225866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82C3872-066A-1948-BBE3-0E97CC70B97D}" type="slidenum">
              <a:rPr lang="en-US"/>
              <a:pPr/>
              <a:t>‹#›</a:t>
            </a:fld>
            <a:endParaRPr lang="en-US"/>
          </a:p>
        </p:txBody>
      </p:sp>
    </p:spTree>
    <p:extLst>
      <p:ext uri="{BB962C8B-B14F-4D97-AF65-F5344CB8AC3E}">
        <p14:creationId xmlns:p14="http://schemas.microsoft.com/office/powerpoint/2010/main" val="17858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9328123-9A18-E441-A18E-BCB3B5D5EAD1}" type="slidenum">
              <a:rPr lang="en-US"/>
              <a:pPr/>
              <a:t>‹#›</a:t>
            </a:fld>
            <a:endParaRPr lang="en-US"/>
          </a:p>
        </p:txBody>
      </p:sp>
    </p:spTree>
    <p:extLst>
      <p:ext uri="{BB962C8B-B14F-4D97-AF65-F5344CB8AC3E}">
        <p14:creationId xmlns:p14="http://schemas.microsoft.com/office/powerpoint/2010/main" val="87073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A7625F4-4C52-374F-8BC8-1F31874B5BAF}" type="slidenum">
              <a:rPr lang="en-US"/>
              <a:pPr/>
              <a:t>‹#›</a:t>
            </a:fld>
            <a:endParaRPr lang="en-US"/>
          </a:p>
        </p:txBody>
      </p:sp>
    </p:spTree>
    <p:extLst>
      <p:ext uri="{BB962C8B-B14F-4D97-AF65-F5344CB8AC3E}">
        <p14:creationId xmlns:p14="http://schemas.microsoft.com/office/powerpoint/2010/main" val="8881168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2058BA6-2850-264E-9184-3255756173A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a:solidFill>
            <a:srgbClr val="000000"/>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4400">
          <a:solidFill>
            <a:schemeClr val="tx2"/>
          </a:solidFill>
          <a:latin typeface="Times New Roman" pitchFamily="-65" charset="0"/>
        </a:defRPr>
      </a:lvl6pPr>
      <a:lvl7pPr marL="914400" algn="ctr" rtl="0" eaLnBrk="0" fontAlgn="base" hangingPunct="0">
        <a:spcBef>
          <a:spcPct val="0"/>
        </a:spcBef>
        <a:spcAft>
          <a:spcPct val="0"/>
        </a:spcAft>
        <a:defRPr sz="4400">
          <a:solidFill>
            <a:schemeClr val="tx2"/>
          </a:solidFill>
          <a:latin typeface="Times New Roman" pitchFamily="-65" charset="0"/>
        </a:defRPr>
      </a:lvl7pPr>
      <a:lvl8pPr marL="1371600" algn="ctr" rtl="0" eaLnBrk="0" fontAlgn="base" hangingPunct="0">
        <a:spcBef>
          <a:spcPct val="0"/>
        </a:spcBef>
        <a:spcAft>
          <a:spcPct val="0"/>
        </a:spcAft>
        <a:defRPr sz="4400">
          <a:solidFill>
            <a:schemeClr val="tx2"/>
          </a:solidFill>
          <a:latin typeface="Times New Roman" pitchFamily="-65" charset="0"/>
        </a:defRPr>
      </a:lvl8pPr>
      <a:lvl9pPr marL="1828800" algn="ctr" rtl="0" eaLnBrk="0" fontAlgn="base" hangingPunct="0">
        <a:spcBef>
          <a:spcPct val="0"/>
        </a:spcBef>
        <a:spcAft>
          <a:spcPct val="0"/>
        </a:spcAft>
        <a:defRPr sz="4400">
          <a:solidFill>
            <a:schemeClr val="tx2"/>
          </a:solidFill>
          <a:latin typeface="Times New Roman" pitchFamily="-65" charset="0"/>
        </a:defRPr>
      </a:lvl9pPr>
    </p:titleStyle>
    <p:bodyStyle>
      <a:lvl1pPr marL="342900" indent="-342900" algn="l" rtl="0" eaLnBrk="0" fontAlgn="base" hangingPunct="0">
        <a:spcBef>
          <a:spcPct val="20000"/>
        </a:spcBef>
        <a:spcAft>
          <a:spcPct val="0"/>
        </a:spcAft>
        <a:buChar char="•"/>
        <a:defRPr sz="3200">
          <a:solidFill>
            <a:srgbClr val="000000"/>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rgbClr val="000000"/>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rgbClr val="000000"/>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rgbClr val="000000"/>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rgbClr val="000000"/>
          </a:solidFill>
          <a:latin typeface="+mn-lt"/>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iostat.wisc.edu/bmi576/" TargetMode="External"/><Relationship Id="rId4" Type="http://schemas.openxmlformats.org/officeDocument/2006/relationships/hyperlink" Target="mailto:colin.dewey@wisc.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emf"/><Relationship Id="rId8" Type="http://schemas.openxmlformats.org/officeDocument/2006/relationships/oleObject" Target="../embeddings/oleObject11.bin"/><Relationship Id="rId9" Type="http://schemas.openxmlformats.org/officeDocument/2006/relationships/image" Target="../media/image12.emf"/><Relationship Id="rId10" Type="http://schemas.openxmlformats.org/officeDocument/2006/relationships/oleObject" Target="../embeddings/oleObject12.bin"/><Relationship Id="rId11"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3.bin"/><Relationship Id="rId5" Type="http://schemas.openxmlformats.org/officeDocument/2006/relationships/image" Target="../media/image15.emf"/><Relationship Id="rId6" Type="http://schemas.openxmlformats.org/officeDocument/2006/relationships/oleObject" Target="../embeddings/oleObject14.bin"/><Relationship Id="rId7" Type="http://schemas.openxmlformats.org/officeDocument/2006/relationships/image" Target="../media/image16.emf"/><Relationship Id="rId8" Type="http://schemas.openxmlformats.org/officeDocument/2006/relationships/oleObject" Target="../embeddings/oleObject15.bin"/><Relationship Id="rId9" Type="http://schemas.openxmlformats.org/officeDocument/2006/relationships/image" Target="../media/image17.emf"/><Relationship Id="rId10" Type="http://schemas.openxmlformats.org/officeDocument/2006/relationships/oleObject" Target="../embeddings/oleObject16.bin"/><Relationship Id="rId11"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7.bin"/><Relationship Id="rId5" Type="http://schemas.openxmlformats.org/officeDocument/2006/relationships/image" Target="../media/image1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8.bin"/><Relationship Id="rId5" Type="http://schemas.openxmlformats.org/officeDocument/2006/relationships/image" Target="../media/image21.emf"/><Relationship Id="rId6" Type="http://schemas.openxmlformats.org/officeDocument/2006/relationships/oleObject" Target="../embeddings/oleObject19.bin"/><Relationship Id="rId7"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0.bin"/><Relationship Id="rId5" Type="http://schemas.openxmlformats.org/officeDocument/2006/relationships/image" Target="../media/image23.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1.bin"/><Relationship Id="rId5"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22.bin"/><Relationship Id="rId5" Type="http://schemas.openxmlformats.org/officeDocument/2006/relationships/image" Target="../media/image30.emf"/><Relationship Id="rId6" Type="http://schemas.openxmlformats.org/officeDocument/2006/relationships/image" Target="../media/image29.png"/><Relationship Id="rId1" Type="http://schemas.openxmlformats.org/officeDocument/2006/relationships/vmlDrawing" Target="../drawings/vmlDrawing11.vml"/><Relationship Id="rId2"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3.bin"/><Relationship Id="rId5" Type="http://schemas.openxmlformats.org/officeDocument/2006/relationships/image" Target="../media/image31.emf"/><Relationship Id="rId1" Type="http://schemas.openxmlformats.org/officeDocument/2006/relationships/vmlDrawing" Target="../drawings/vmlDrawing12.vml"/><Relationship Id="rId2"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oleObject" Target="../embeddings/oleObject24.bin"/><Relationship Id="rId7" Type="http://schemas.openxmlformats.org/officeDocument/2006/relationships/image" Target="../media/image32.emf"/><Relationship Id="rId1" Type="http://schemas.openxmlformats.org/officeDocument/2006/relationships/vmlDrawing" Target="../drawings/vmlDrawing13.vml"/><Relationship Id="rId2"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5.bin"/><Relationship Id="rId5" Type="http://schemas.openxmlformats.org/officeDocument/2006/relationships/image" Target="../media/image3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6.bin"/><Relationship Id="rId5" Type="http://schemas.openxmlformats.org/officeDocument/2006/relationships/image" Target="../media/image3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3.emf"/><Relationship Id="rId6" Type="http://schemas.openxmlformats.org/officeDocument/2006/relationships/oleObject" Target="../embeddings/oleObject4.bin"/><Relationship Id="rId7"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5.emf"/><Relationship Id="rId6" Type="http://schemas.openxmlformats.org/officeDocument/2006/relationships/oleObject" Target="../embeddings/oleObject6.bin"/><Relationship Id="rId7"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7.bin"/><Relationship Id="rId5" Type="http://schemas.openxmlformats.org/officeDocument/2006/relationships/image" Target="../media/image7.emf"/><Relationship Id="rId6" Type="http://schemas.openxmlformats.org/officeDocument/2006/relationships/oleObject" Target="../embeddings/oleObject8.bin"/><Relationship Id="rId7"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1447800"/>
            <a:ext cx="7772400" cy="1143000"/>
          </a:xfrm>
        </p:spPr>
        <p:txBody>
          <a:bodyPr/>
          <a:lstStyle/>
          <a:p>
            <a:r>
              <a:rPr lang="en-US" dirty="0" smtClean="0">
                <a:latin typeface="Times New Roman" charset="0"/>
                <a:ea typeface="ＭＳ Ｐゴシック" charset="0"/>
                <a:cs typeface="ＭＳ Ｐゴシック" charset="0"/>
              </a:rPr>
              <a:t>The statistics of pairwise alignment</a:t>
            </a:r>
            <a:endParaRPr lang="en-US" dirty="0">
              <a:latin typeface="Times New Roman" charset="0"/>
              <a:ea typeface="ＭＳ Ｐゴシック" charset="0"/>
              <a:cs typeface="ＭＳ Ｐゴシック" charset="0"/>
            </a:endParaRPr>
          </a:p>
        </p:txBody>
      </p:sp>
      <p:sp>
        <p:nvSpPr>
          <p:cNvPr id="16387" name="Rectangle 3"/>
          <p:cNvSpPr>
            <a:spLocks noGrp="1" noChangeArrowheads="1"/>
          </p:cNvSpPr>
          <p:nvPr>
            <p:ph type="subTitle" idx="1"/>
          </p:nvPr>
        </p:nvSpPr>
        <p:spPr>
          <a:xfrm>
            <a:off x="1143000" y="3352800"/>
            <a:ext cx="6858000" cy="1752600"/>
          </a:xfrm>
        </p:spPr>
        <p:txBody>
          <a:bodyPr/>
          <a:lstStyle/>
          <a:p>
            <a:r>
              <a:rPr lang="en-US" sz="2400" dirty="0">
                <a:latin typeface="Times New Roman" charset="0"/>
                <a:ea typeface="ＭＳ Ｐゴシック" charset="0"/>
                <a:cs typeface="ＭＳ Ｐゴシック" charset="0"/>
              </a:rPr>
              <a:t>BMI/CS 576</a:t>
            </a:r>
          </a:p>
          <a:p>
            <a:r>
              <a:rPr lang="en-US" sz="2400" dirty="0">
                <a:latin typeface="Times New Roman" charset="0"/>
                <a:ea typeface="ＭＳ Ｐゴシック" charset="0"/>
                <a:cs typeface="ＭＳ Ｐゴシック" charset="0"/>
                <a:hlinkClick r:id="rId3"/>
              </a:rPr>
              <a:t>www.biostat.wisc.edu/bmi576</a:t>
            </a:r>
            <a:r>
              <a:rPr lang="en-US" sz="2400" dirty="0" smtClean="0">
                <a:latin typeface="Times New Roman" charset="0"/>
                <a:ea typeface="ＭＳ Ｐゴシック" charset="0"/>
                <a:cs typeface="ＭＳ Ｐゴシック" charset="0"/>
                <a:hlinkClick r:id="rId3"/>
              </a:rPr>
              <a:t>/</a:t>
            </a:r>
            <a:endParaRPr lang="en-US" sz="2400" dirty="0" smtClean="0">
              <a:latin typeface="Times New Roman" charset="0"/>
              <a:ea typeface="ＭＳ Ｐゴシック" charset="0"/>
              <a:cs typeface="ＭＳ Ｐゴシック" charset="0"/>
            </a:endParaRPr>
          </a:p>
          <a:p>
            <a:r>
              <a:rPr lang="en-US" sz="2400" dirty="0" smtClean="0">
                <a:latin typeface="Times New Roman" charset="0"/>
                <a:ea typeface="ＭＳ Ｐゴシック" charset="0"/>
                <a:cs typeface="ＭＳ Ｐゴシック" charset="0"/>
              </a:rPr>
              <a:t>Irene Ong</a:t>
            </a:r>
            <a:endParaRPr lang="en-US" sz="2400" dirty="0">
              <a:latin typeface="Times New Roman" charset="0"/>
              <a:ea typeface="ＭＳ Ｐゴシック" charset="0"/>
              <a:cs typeface="ＭＳ Ｐゴシック" charset="0"/>
            </a:endParaRPr>
          </a:p>
          <a:p>
            <a:r>
              <a:rPr lang="en-US" sz="2400" dirty="0" smtClean="0">
                <a:latin typeface="Times New Roman" charset="0"/>
                <a:ea typeface="ＭＳ Ｐゴシック" charset="0"/>
                <a:cs typeface="ＭＳ Ｐゴシック" charset="0"/>
                <a:hlinkClick r:id="rId4"/>
              </a:rPr>
              <a:t>irene.ong@wisc.edu</a:t>
            </a:r>
            <a:endParaRPr lang="en-US" sz="2400" dirty="0" smtClean="0">
              <a:latin typeface="Times New Roman" charset="0"/>
              <a:ea typeface="ＭＳ Ｐゴシック" charset="0"/>
              <a:cs typeface="ＭＳ Ｐゴシック" charset="0"/>
            </a:endParaRPr>
          </a:p>
          <a:p>
            <a:r>
              <a:rPr lang="en-US" sz="2400" dirty="0" smtClean="0">
                <a:latin typeface="Times New Roman" charset="0"/>
                <a:ea typeface="ＭＳ Ｐゴシック" charset="0"/>
                <a:cs typeface="ＭＳ Ｐゴシック" charset="0"/>
              </a:rPr>
              <a:t>Fall 2017</a:t>
            </a:r>
            <a:endParaRPr lang="en-US" sz="2400" dirty="0">
              <a:latin typeface="Times New Roman"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152400"/>
            <a:ext cx="7772400" cy="1143000"/>
          </a:xfrm>
        </p:spPr>
        <p:txBody>
          <a:bodyPr/>
          <a:lstStyle/>
          <a:p>
            <a:r>
              <a:rPr lang="en-US">
                <a:latin typeface="Times New Roman" charset="0"/>
                <a:ea typeface="ＭＳ Ｐゴシック" charset="0"/>
                <a:cs typeface="ＭＳ Ｐゴシック" charset="0"/>
              </a:rPr>
              <a:t>Blosum 62 Matrix</a:t>
            </a:r>
          </a:p>
        </p:txBody>
      </p:sp>
      <p:pic>
        <p:nvPicPr>
          <p:cNvPr id="30723" name="Picture 3" descr="blosum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361238"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a:xfrm>
            <a:off x="685800" y="304800"/>
            <a:ext cx="7772400" cy="1143000"/>
          </a:xfrm>
        </p:spPr>
        <p:txBody>
          <a:bodyPr/>
          <a:lstStyle/>
          <a:p>
            <a:r>
              <a:rPr lang="en-US">
                <a:latin typeface="Times New Roman" charset="0"/>
                <a:ea typeface="ＭＳ Ｐゴシック" charset="0"/>
                <a:cs typeface="ＭＳ Ｐゴシック" charset="0"/>
              </a:rPr>
              <a:t>Substitution Matrices</a:t>
            </a:r>
          </a:p>
        </p:txBody>
      </p:sp>
      <p:sp>
        <p:nvSpPr>
          <p:cNvPr id="32775" name="Rectangle 3"/>
          <p:cNvSpPr>
            <a:spLocks noGrp="1" noChangeArrowheads="1"/>
          </p:cNvSpPr>
          <p:nvPr>
            <p:ph type="body" idx="1"/>
          </p:nvPr>
        </p:nvSpPr>
        <p:spPr>
          <a:xfrm>
            <a:off x="685800" y="3733800"/>
            <a:ext cx="7772400" cy="2590800"/>
          </a:xfrm>
        </p:spPr>
        <p:txBody>
          <a:bodyPr/>
          <a:lstStyle/>
          <a:p>
            <a:r>
              <a:rPr lang="en-US" sz="2400" dirty="0">
                <a:latin typeface="Times New Roman" charset="0"/>
                <a:ea typeface="ＭＳ Ｐゴシック" charset="0"/>
                <a:cs typeface="ＭＳ Ｐゴシック" charset="0"/>
              </a:rPr>
              <a:t>but how do we get values for          (probability </a:t>
            </a:r>
            <a:r>
              <a:rPr lang="en-US" sz="2400" dirty="0" smtClean="0">
                <a:latin typeface="Times New Roman" charset="0"/>
                <a:ea typeface="ＭＳ Ｐゴシック" charset="0"/>
                <a:cs typeface="ＭＳ Ｐゴシック" charset="0"/>
              </a:rPr>
              <a:t>of </a:t>
            </a:r>
            <a:r>
              <a:rPr lang="en-US" sz="2400" i="1" dirty="0" smtClean="0">
                <a:latin typeface="Times New Roman" charset="0"/>
                <a:ea typeface="ＭＳ Ｐゴシック" charset="0"/>
                <a:cs typeface="ＭＳ Ｐゴシック" charset="0"/>
              </a:rPr>
              <a:t>a</a:t>
            </a:r>
            <a:r>
              <a:rPr lang="en-US" sz="2400" dirty="0" smtClean="0">
                <a:latin typeface="Times New Roman" charset="0"/>
                <a:ea typeface="ＭＳ Ｐゴシック" charset="0"/>
                <a:cs typeface="ＭＳ Ｐゴシック" charset="0"/>
              </a:rPr>
              <a:t> </a:t>
            </a:r>
            <a:r>
              <a:rPr lang="en-US" sz="2400" dirty="0">
                <a:latin typeface="Times New Roman" charset="0"/>
                <a:ea typeface="ＭＳ Ｐゴシック" charset="0"/>
                <a:cs typeface="ＭＳ Ｐゴシック" charset="0"/>
              </a:rPr>
              <a:t>and </a:t>
            </a:r>
            <a:r>
              <a:rPr lang="en-US" sz="2400" i="1" dirty="0">
                <a:latin typeface="Times New Roman" charset="0"/>
                <a:ea typeface="ＭＳ Ｐゴシック" charset="0"/>
                <a:cs typeface="ＭＳ Ｐゴシック" charset="0"/>
              </a:rPr>
              <a:t>b</a:t>
            </a:r>
            <a:r>
              <a:rPr lang="en-US" sz="2400" dirty="0">
                <a:latin typeface="Times New Roman" charset="0"/>
                <a:ea typeface="ＭＳ Ｐゴシック" charset="0"/>
                <a:cs typeface="ＭＳ Ｐゴシック" charset="0"/>
              </a:rPr>
              <a:t> </a:t>
            </a:r>
            <a:r>
              <a:rPr lang="en-US" sz="2400" dirty="0" smtClean="0">
                <a:latin typeface="Times New Roman" charset="0"/>
                <a:ea typeface="ＭＳ Ｐゴシック" charset="0"/>
                <a:cs typeface="ＭＳ Ｐゴシック" charset="0"/>
              </a:rPr>
              <a:t>given that they are derived from </a:t>
            </a:r>
            <a:r>
              <a:rPr lang="en-US" sz="2400" dirty="0">
                <a:latin typeface="Times New Roman" charset="0"/>
                <a:ea typeface="ＭＳ Ｐゴシック" charset="0"/>
                <a:cs typeface="ＭＳ Ｐゴシック" charset="0"/>
              </a:rPr>
              <a:t>a common ancestor)?</a:t>
            </a:r>
          </a:p>
          <a:p>
            <a:r>
              <a:rPr lang="en-US" sz="2400" dirty="0">
                <a:latin typeface="Times New Roman" charset="0"/>
                <a:ea typeface="ＭＳ Ｐゴシック" charset="0"/>
                <a:cs typeface="ＭＳ Ｐゴシック" charset="0"/>
              </a:rPr>
              <a:t>it depends on how long ago sequences diverged</a:t>
            </a:r>
          </a:p>
          <a:p>
            <a:pPr lvl="1">
              <a:buFontTx/>
              <a:buNone/>
            </a:pPr>
            <a:r>
              <a:rPr lang="en-US" sz="2400" dirty="0">
                <a:latin typeface="Times New Roman" charset="0"/>
                <a:ea typeface="ＭＳ Ｐゴシック" charset="0"/>
              </a:rPr>
              <a:t>diverged recently:</a:t>
            </a:r>
          </a:p>
          <a:p>
            <a:pPr lvl="1">
              <a:buFontTx/>
              <a:buNone/>
            </a:pPr>
            <a:r>
              <a:rPr lang="en-US" sz="2400" dirty="0">
                <a:latin typeface="Times New Roman" charset="0"/>
                <a:ea typeface="ＭＳ Ｐゴシック" charset="0"/>
              </a:rPr>
              <a:t> </a:t>
            </a:r>
          </a:p>
          <a:p>
            <a:pPr lvl="1">
              <a:buFontTx/>
              <a:buNone/>
            </a:pPr>
            <a:r>
              <a:rPr lang="en-US" sz="2400" dirty="0">
                <a:latin typeface="Times New Roman" charset="0"/>
                <a:ea typeface="ＭＳ Ｐゴシック" charset="0"/>
              </a:rPr>
              <a:t>diverged long ago:</a:t>
            </a:r>
          </a:p>
        </p:txBody>
      </p:sp>
      <p:graphicFrame>
        <p:nvGraphicFramePr>
          <p:cNvPr id="32770" name="Object 2"/>
          <p:cNvGraphicFramePr>
            <a:graphicFrameLocks noChangeAspect="1"/>
          </p:cNvGraphicFramePr>
          <p:nvPr/>
        </p:nvGraphicFramePr>
        <p:xfrm>
          <a:off x="4770438" y="3657600"/>
          <a:ext cx="563562" cy="533400"/>
        </p:xfrm>
        <a:graphic>
          <a:graphicData uri="http://schemas.openxmlformats.org/presentationml/2006/ole">
            <mc:AlternateContent xmlns:mc="http://schemas.openxmlformats.org/markup-compatibility/2006">
              <mc:Choice xmlns:v="urn:schemas-microsoft-com:vml" Requires="v">
                <p:oleObj spid="_x0000_s32868" name="Equation" r:id="rId4" imgW="241697" imgH="228997" progId="Equation.3">
                  <p:embed/>
                </p:oleObj>
              </mc:Choice>
              <mc:Fallback>
                <p:oleObj name="Equation" r:id="rId4" imgW="241697" imgH="22899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438" y="3657600"/>
                        <a:ext cx="5635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771" name="Object 3"/>
          <p:cNvGraphicFramePr>
            <a:graphicFrameLocks noChangeAspect="1"/>
          </p:cNvGraphicFramePr>
          <p:nvPr/>
        </p:nvGraphicFramePr>
        <p:xfrm>
          <a:off x="3733800" y="4953000"/>
          <a:ext cx="2490788" cy="533400"/>
        </p:xfrm>
        <a:graphic>
          <a:graphicData uri="http://schemas.openxmlformats.org/presentationml/2006/ole">
            <mc:AlternateContent xmlns:mc="http://schemas.openxmlformats.org/markup-compatibility/2006">
              <mc:Choice xmlns:v="urn:schemas-microsoft-com:vml" Requires="v">
                <p:oleObj spid="_x0000_s32869" name="Equation" r:id="rId6" imgW="1067197" imgH="228997" progId="Equation.3">
                  <p:embed/>
                </p:oleObj>
              </mc:Choice>
              <mc:Fallback>
                <p:oleObj name="Equation" r:id="rId6" imgW="1067197" imgH="22899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953000"/>
                        <a:ext cx="24907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772" name="Object 4"/>
          <p:cNvGraphicFramePr>
            <a:graphicFrameLocks noChangeAspect="1"/>
          </p:cNvGraphicFramePr>
          <p:nvPr/>
        </p:nvGraphicFramePr>
        <p:xfrm>
          <a:off x="3792538" y="5791200"/>
          <a:ext cx="1541462" cy="533400"/>
        </p:xfrm>
        <a:graphic>
          <a:graphicData uri="http://schemas.openxmlformats.org/presentationml/2006/ole">
            <mc:AlternateContent xmlns:mc="http://schemas.openxmlformats.org/markup-compatibility/2006">
              <mc:Choice xmlns:v="urn:schemas-microsoft-com:vml" Requires="v">
                <p:oleObj spid="_x0000_s32870" name="Equation" r:id="rId8" imgW="660797" imgH="228997" progId="Equation.3">
                  <p:embed/>
                </p:oleObj>
              </mc:Choice>
              <mc:Fallback>
                <p:oleObj name="Equation" r:id="rId8" imgW="660797" imgH="228997"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5791200"/>
                        <a:ext cx="15414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76" name="Rectangle 8"/>
          <p:cNvSpPr>
            <a:spLocks noChangeArrowheads="1"/>
          </p:cNvSpPr>
          <p:nvPr/>
        </p:nvSpPr>
        <p:spPr bwMode="auto">
          <a:xfrm>
            <a:off x="685800" y="1524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a:t>the substitution matrix score for the pair </a:t>
            </a:r>
            <a:r>
              <a:rPr lang="en-US" sz="2400" i="1"/>
              <a:t>a</a:t>
            </a:r>
            <a:r>
              <a:rPr lang="en-US" sz="2400"/>
              <a:t>, </a:t>
            </a:r>
            <a:r>
              <a:rPr lang="en-US" sz="2400" i="1"/>
              <a:t>b</a:t>
            </a:r>
            <a:r>
              <a:rPr lang="en-US" sz="2400"/>
              <a:t> is given by:</a:t>
            </a:r>
            <a:endParaRPr lang="en-US" sz="2400" i="1"/>
          </a:p>
        </p:txBody>
      </p:sp>
      <p:graphicFrame>
        <p:nvGraphicFramePr>
          <p:cNvPr id="32773" name="Object 5"/>
          <p:cNvGraphicFramePr>
            <a:graphicFrameLocks noChangeAspect="1"/>
          </p:cNvGraphicFramePr>
          <p:nvPr/>
        </p:nvGraphicFramePr>
        <p:xfrm>
          <a:off x="2667000" y="2362200"/>
          <a:ext cx="2844800" cy="1127125"/>
        </p:xfrm>
        <a:graphic>
          <a:graphicData uri="http://schemas.openxmlformats.org/presentationml/2006/ole">
            <mc:AlternateContent xmlns:mc="http://schemas.openxmlformats.org/markup-compatibility/2006">
              <mc:Choice xmlns:v="urn:schemas-microsoft-com:vml" Requires="v">
                <p:oleObj spid="_x0000_s32871" name="Equation" r:id="rId10" imgW="1219068" imgH="482787" progId="Equation.3">
                  <p:embed/>
                </p:oleObj>
              </mc:Choice>
              <mc:Fallback>
                <p:oleObj name="Equation" r:id="rId10" imgW="1219068" imgH="482787"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2362200"/>
                        <a:ext cx="28448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77" name="Rectangle 10"/>
          <p:cNvSpPr>
            <a:spLocks noChangeArrowheads="1"/>
          </p:cNvSpPr>
          <p:nvPr/>
        </p:nvSpPr>
        <p:spPr bwMode="auto">
          <a:xfrm>
            <a:off x="-231775" y="21367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descr="struct-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6400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p:cNvSpPr>
            <a:spLocks noGrp="1" noChangeArrowheads="1"/>
          </p:cNvSpPr>
          <p:nvPr>
            <p:ph type="title"/>
          </p:nvPr>
        </p:nvSpPr>
        <p:spPr>
          <a:xfrm>
            <a:off x="838200" y="0"/>
            <a:ext cx="7772400" cy="1143000"/>
          </a:xfrm>
        </p:spPr>
        <p:txBody>
          <a:bodyPr/>
          <a:lstStyle/>
          <a:p>
            <a:r>
              <a:rPr lang="en-US">
                <a:latin typeface="Times New Roman" charset="0"/>
                <a:ea typeface="ＭＳ Ｐゴシック" charset="0"/>
                <a:cs typeface="ＭＳ Ｐゴシック" charset="0"/>
              </a:rPr>
              <a:t>Substitution Matrices</a:t>
            </a:r>
          </a:p>
        </p:txBody>
      </p:sp>
      <p:sp>
        <p:nvSpPr>
          <p:cNvPr id="34820" name="Rectangle 8"/>
          <p:cNvSpPr>
            <a:spLocks noGrp="1" noChangeArrowheads="1"/>
          </p:cNvSpPr>
          <p:nvPr>
            <p:ph type="body" idx="1"/>
          </p:nvPr>
        </p:nvSpPr>
        <p:spPr>
          <a:xfrm>
            <a:off x="609600" y="914400"/>
            <a:ext cx="7772400" cy="4114800"/>
          </a:xfrm>
        </p:spPr>
        <p:txBody>
          <a:bodyPr/>
          <a:lstStyle/>
          <a:p>
            <a:r>
              <a:rPr lang="en-US" sz="2400" u="sng">
                <a:latin typeface="Times New Roman" charset="0"/>
                <a:ea typeface="ＭＳ Ｐゴシック" charset="0"/>
                <a:cs typeface="ＭＳ Ｐゴシック" charset="0"/>
              </a:rPr>
              <a:t>key idea</a:t>
            </a:r>
            <a:r>
              <a:rPr lang="en-US" sz="2400">
                <a:latin typeface="Times New Roman" charset="0"/>
                <a:ea typeface="ＭＳ Ｐゴシック" charset="0"/>
                <a:cs typeface="ＭＳ Ｐゴシック" charset="0"/>
              </a:rPr>
              <a:t>: trusted alignments of related sequences provide information about biologically permissible mutations</a:t>
            </a:r>
          </a:p>
          <a:p>
            <a:r>
              <a:rPr lang="en-US" sz="2400">
                <a:latin typeface="Times New Roman" charset="0"/>
                <a:ea typeface="ＭＳ Ｐゴシック" charset="0"/>
                <a:cs typeface="ＭＳ Ｐゴシック" charset="0"/>
              </a:rPr>
              <a:t>protein structure similarity provides the gold standard for which alignments are trusted</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81000"/>
            <a:ext cx="7772400" cy="1143000"/>
          </a:xfrm>
        </p:spPr>
        <p:txBody>
          <a:bodyPr/>
          <a:lstStyle/>
          <a:p>
            <a:r>
              <a:rPr lang="en-US">
                <a:latin typeface="Times New Roman" charset="0"/>
                <a:ea typeface="ＭＳ Ｐゴシック" charset="0"/>
                <a:cs typeface="ＭＳ Ｐゴシック" charset="0"/>
              </a:rPr>
              <a:t>BLOSUM Matrices</a:t>
            </a:r>
          </a:p>
        </p:txBody>
      </p:sp>
      <p:sp>
        <p:nvSpPr>
          <p:cNvPr id="36867" name="Rectangle 3"/>
          <p:cNvSpPr>
            <a:spLocks noGrp="1" noChangeArrowheads="1"/>
          </p:cNvSpPr>
          <p:nvPr>
            <p:ph type="body" idx="1"/>
          </p:nvPr>
        </p:nvSpPr>
        <p:spPr>
          <a:xfrm>
            <a:off x="685800" y="1676400"/>
            <a:ext cx="7772400" cy="4114800"/>
          </a:xfrm>
        </p:spPr>
        <p:txBody>
          <a:bodyPr/>
          <a:lstStyle/>
          <a:p>
            <a:pPr>
              <a:lnSpc>
                <a:spcPct val="90000"/>
              </a:lnSpc>
            </a:pPr>
            <a:r>
              <a:rPr lang="en-US" sz="2400">
                <a:latin typeface="Times New Roman" charset="0"/>
                <a:ea typeface="ＭＳ Ｐゴシック" charset="0"/>
                <a:cs typeface="ＭＳ Ｐゴシック" charset="0"/>
              </a:rPr>
              <a:t>[Henikoff &amp; Henikoff, </a:t>
            </a:r>
            <a:r>
              <a:rPr lang="en-US" sz="2400" i="1">
                <a:latin typeface="Times New Roman" charset="0"/>
                <a:ea typeface="ＭＳ Ｐゴシック" charset="0"/>
                <a:cs typeface="ＭＳ Ｐゴシック" charset="0"/>
              </a:rPr>
              <a:t>PNAS</a:t>
            </a:r>
            <a:r>
              <a:rPr lang="en-US" sz="2400">
                <a:latin typeface="Times New Roman" charset="0"/>
                <a:ea typeface="ＭＳ Ｐゴシック" charset="0"/>
                <a:cs typeface="ＭＳ Ｐゴシック" charset="0"/>
              </a:rPr>
              <a:t> 1992]</a:t>
            </a:r>
          </a:p>
          <a:p>
            <a:pPr>
              <a:lnSpc>
                <a:spcPct val="90000"/>
              </a:lnSpc>
            </a:pPr>
            <a:endParaRPr lang="en-US" sz="2400">
              <a:latin typeface="Times New Roman" charset="0"/>
              <a:ea typeface="ＭＳ Ｐゴシック" charset="0"/>
              <a:cs typeface="ＭＳ Ｐゴシック" charset="0"/>
            </a:endParaRPr>
          </a:p>
          <a:p>
            <a:pPr>
              <a:lnSpc>
                <a:spcPct val="90000"/>
              </a:lnSpc>
            </a:pPr>
            <a:r>
              <a:rPr lang="en-US" sz="2400">
                <a:latin typeface="Times New Roman" charset="0"/>
                <a:ea typeface="ＭＳ Ｐゴシック" charset="0"/>
                <a:cs typeface="ＭＳ Ｐゴシック" charset="0"/>
              </a:rPr>
              <a:t>probabilities estimated from </a:t>
            </a:r>
            <a:r>
              <a:rPr lang="ja-JP" altLang="en-US" sz="2400">
                <a:latin typeface="Times New Roman" charset="0"/>
                <a:ea typeface="ＭＳ Ｐゴシック" charset="0"/>
                <a:cs typeface="ＭＳ Ｐゴシック" charset="0"/>
              </a:rPr>
              <a:t>“</a:t>
            </a:r>
            <a:r>
              <a:rPr lang="en-US" sz="2400">
                <a:latin typeface="Times New Roman" charset="0"/>
                <a:ea typeface="ＭＳ Ｐゴシック" charset="0"/>
                <a:cs typeface="ＭＳ Ｐゴシック" charset="0"/>
              </a:rPr>
              <a:t>blocks</a:t>
            </a:r>
            <a:r>
              <a:rPr lang="ja-JP" altLang="en-US" sz="2400">
                <a:latin typeface="Times New Roman" charset="0"/>
                <a:ea typeface="ＭＳ Ｐゴシック" charset="0"/>
                <a:cs typeface="ＭＳ Ｐゴシック" charset="0"/>
              </a:rPr>
              <a:t>”</a:t>
            </a:r>
            <a:r>
              <a:rPr lang="en-US" sz="2400">
                <a:latin typeface="Times New Roman" charset="0"/>
                <a:ea typeface="ＭＳ Ｐゴシック" charset="0"/>
                <a:cs typeface="ＭＳ Ｐゴシック" charset="0"/>
              </a:rPr>
              <a:t> of sequence fragments that represent </a:t>
            </a:r>
            <a:r>
              <a:rPr lang="en-US" sz="2400" i="1">
                <a:latin typeface="Times New Roman" charset="0"/>
                <a:ea typeface="ＭＳ Ｐゴシック" charset="0"/>
                <a:cs typeface="ＭＳ Ｐゴシック" charset="0"/>
              </a:rPr>
              <a:t>structurally</a:t>
            </a:r>
            <a:r>
              <a:rPr lang="en-US" sz="2400">
                <a:latin typeface="Times New Roman" charset="0"/>
                <a:ea typeface="ＭＳ Ｐゴシック" charset="0"/>
                <a:cs typeface="ＭＳ Ｐゴシック" charset="0"/>
              </a:rPr>
              <a:t> conserved regions in proteins</a:t>
            </a:r>
          </a:p>
          <a:p>
            <a:pPr>
              <a:lnSpc>
                <a:spcPct val="90000"/>
              </a:lnSpc>
            </a:pPr>
            <a:endParaRPr lang="en-US" sz="2400">
              <a:latin typeface="Times New Roman" charset="0"/>
              <a:ea typeface="ＭＳ Ｐゴシック" charset="0"/>
              <a:cs typeface="ＭＳ Ｐゴシック" charset="0"/>
            </a:endParaRPr>
          </a:p>
          <a:p>
            <a:pPr>
              <a:lnSpc>
                <a:spcPct val="90000"/>
              </a:lnSpc>
            </a:pPr>
            <a:r>
              <a:rPr lang="en-US" sz="2400">
                <a:latin typeface="Times New Roman" charset="0"/>
                <a:ea typeface="ＭＳ Ｐゴシック" charset="0"/>
                <a:cs typeface="ＭＳ Ｐゴシック" charset="0"/>
              </a:rPr>
              <a:t>transition frequencies observed directly by counting pairs of characters between clusters in the blocks.  Sequences within blocks are clustered at various levels:</a:t>
            </a:r>
          </a:p>
          <a:p>
            <a:pPr lvl="1">
              <a:lnSpc>
                <a:spcPct val="90000"/>
              </a:lnSpc>
            </a:pPr>
            <a:r>
              <a:rPr lang="en-US" sz="2400">
                <a:latin typeface="Times New Roman" charset="0"/>
                <a:ea typeface="ＭＳ Ｐゴシック" charset="0"/>
              </a:rPr>
              <a:t>45% identical (BLOSUM-45)</a:t>
            </a:r>
          </a:p>
          <a:p>
            <a:pPr lvl="1">
              <a:lnSpc>
                <a:spcPct val="90000"/>
              </a:lnSpc>
            </a:pPr>
            <a:r>
              <a:rPr lang="en-US" sz="2400">
                <a:latin typeface="Times New Roman" charset="0"/>
                <a:ea typeface="ＭＳ Ｐゴシック" charset="0"/>
              </a:rPr>
              <a:t>50% identical (BLOSUM-50)</a:t>
            </a:r>
          </a:p>
          <a:p>
            <a:pPr lvl="1">
              <a:lnSpc>
                <a:spcPct val="90000"/>
              </a:lnSpc>
            </a:pPr>
            <a:r>
              <a:rPr lang="en-US" sz="2400">
                <a:latin typeface="Times New Roman" charset="0"/>
                <a:ea typeface="ＭＳ Ｐゴシック" charset="0"/>
              </a:rPr>
              <a:t>62% identical (BLOSUM-62)</a:t>
            </a:r>
          </a:p>
          <a:p>
            <a:pPr lvl="1">
              <a:lnSpc>
                <a:spcPct val="90000"/>
              </a:lnSpc>
            </a:pPr>
            <a:r>
              <a:rPr lang="en-US" sz="2400">
                <a:latin typeface="Times New Roman" charset="0"/>
                <a:ea typeface="ＭＳ Ｐゴシック" charset="0"/>
              </a:rPr>
              <a:t>etc.</a:t>
            </a:r>
          </a:p>
          <a:p>
            <a:pPr>
              <a:lnSpc>
                <a:spcPct val="90000"/>
              </a:lnSpc>
            </a:pPr>
            <a:endParaRPr lang="en-US" sz="2400">
              <a:latin typeface="Times New Roman"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ChangeArrowheads="1"/>
          </p:cNvSpPr>
          <p:nvPr>
            <p:ph type="title"/>
          </p:nvPr>
        </p:nvSpPr>
        <p:spPr>
          <a:xfrm>
            <a:off x="914400" y="228600"/>
            <a:ext cx="7772400" cy="1143000"/>
          </a:xfrm>
        </p:spPr>
        <p:txBody>
          <a:bodyPr/>
          <a:lstStyle/>
          <a:p>
            <a:r>
              <a:rPr lang="en-US">
                <a:latin typeface="Times New Roman" charset="0"/>
                <a:ea typeface="ＭＳ Ｐゴシック" charset="0"/>
                <a:cs typeface="ＭＳ Ｐゴシック" charset="0"/>
              </a:rPr>
              <a:t>BLOSUM Matrices</a:t>
            </a:r>
          </a:p>
        </p:txBody>
      </p:sp>
      <p:sp>
        <p:nvSpPr>
          <p:cNvPr id="38919" name="Rectangle 3"/>
          <p:cNvSpPr>
            <a:spLocks noGrp="1" noChangeArrowheads="1"/>
          </p:cNvSpPr>
          <p:nvPr>
            <p:ph type="body" idx="1"/>
          </p:nvPr>
        </p:nvSpPr>
        <p:spPr>
          <a:xfrm>
            <a:off x="685800" y="1447800"/>
            <a:ext cx="7772400" cy="4191000"/>
          </a:xfrm>
        </p:spPr>
        <p:txBody>
          <a:bodyPr/>
          <a:lstStyle/>
          <a:p>
            <a:r>
              <a:rPr lang="en-US" sz="2400" dirty="0">
                <a:latin typeface="Times New Roman" charset="0"/>
                <a:ea typeface="ＭＳ Ｐゴシック" charset="0"/>
                <a:cs typeface="ＭＳ Ｐゴシック" charset="0"/>
              </a:rPr>
              <a:t>given: a set of sequences in a block </a:t>
            </a:r>
          </a:p>
          <a:p>
            <a:r>
              <a:rPr lang="en-US" sz="2400" dirty="0">
                <a:latin typeface="Times New Roman" charset="0"/>
                <a:ea typeface="ＭＳ Ｐゴシック" charset="0"/>
                <a:cs typeface="ＭＳ Ｐゴシック" charset="0"/>
              </a:rPr>
              <a:t>fill in matrix </a:t>
            </a:r>
            <a:r>
              <a:rPr lang="en-US" sz="2400" i="1" dirty="0">
                <a:latin typeface="Times New Roman" charset="0"/>
                <a:ea typeface="ＭＳ Ｐゴシック" charset="0"/>
                <a:cs typeface="ＭＳ Ｐゴシック" charset="0"/>
              </a:rPr>
              <a:t>A</a:t>
            </a:r>
            <a:r>
              <a:rPr lang="en-US" sz="2400" dirty="0">
                <a:latin typeface="Times New Roman" charset="0"/>
                <a:ea typeface="ＭＳ Ｐゴシック" charset="0"/>
                <a:cs typeface="ＭＳ Ｐゴシック" charset="0"/>
              </a:rPr>
              <a:t> with number of  observed substitutions   (we </a:t>
            </a:r>
            <a:r>
              <a:rPr lang="en-US" sz="2400" dirty="0" smtClean="0">
                <a:latin typeface="Times New Roman" charset="0"/>
                <a:ea typeface="ＭＳ Ｐゴシック" charset="0"/>
                <a:cs typeface="ＭＳ Ｐゴシック" charset="0"/>
              </a:rPr>
              <a:t>won’t </a:t>
            </a:r>
            <a:r>
              <a:rPr lang="en-US" sz="2400" dirty="0">
                <a:latin typeface="Times New Roman" charset="0"/>
                <a:ea typeface="ＭＳ Ｐゴシック" charset="0"/>
                <a:cs typeface="ＭＳ Ｐゴシック" charset="0"/>
              </a:rPr>
              <a:t>worry about details of some normalization that happens here)</a:t>
            </a:r>
          </a:p>
          <a:p>
            <a:pPr>
              <a:buFontTx/>
              <a:buNone/>
            </a:pPr>
            <a:endParaRPr lang="en-US" sz="2400" dirty="0">
              <a:latin typeface="Times New Roman" charset="0"/>
              <a:ea typeface="ＭＳ Ｐゴシック" charset="0"/>
              <a:cs typeface="ＭＳ Ｐゴシック" charset="0"/>
            </a:endParaRPr>
          </a:p>
        </p:txBody>
      </p:sp>
      <p:grpSp>
        <p:nvGrpSpPr>
          <p:cNvPr id="38920" name="Group 412"/>
          <p:cNvGrpSpPr>
            <a:grpSpLocks/>
          </p:cNvGrpSpPr>
          <p:nvPr/>
        </p:nvGrpSpPr>
        <p:grpSpPr bwMode="auto">
          <a:xfrm>
            <a:off x="1447800" y="2743200"/>
            <a:ext cx="4876800" cy="2349500"/>
            <a:chOff x="816" y="1592"/>
            <a:chExt cx="3072" cy="1480"/>
          </a:xfrm>
        </p:grpSpPr>
        <p:grpSp>
          <p:nvGrpSpPr>
            <p:cNvPr id="38921" name="Group 410"/>
            <p:cNvGrpSpPr>
              <a:grpSpLocks/>
            </p:cNvGrpSpPr>
            <p:nvPr/>
          </p:nvGrpSpPr>
          <p:grpSpPr bwMode="auto">
            <a:xfrm>
              <a:off x="2544" y="1592"/>
              <a:ext cx="1344" cy="1480"/>
              <a:chOff x="2544" y="1592"/>
              <a:chExt cx="1344" cy="1480"/>
            </a:xfrm>
          </p:grpSpPr>
          <p:graphicFrame>
            <p:nvGraphicFramePr>
              <p:cNvPr id="38916" name="Object 4"/>
              <p:cNvGraphicFramePr>
                <a:graphicFrameLocks noChangeAspect="1"/>
              </p:cNvGraphicFramePr>
              <p:nvPr/>
            </p:nvGraphicFramePr>
            <p:xfrm>
              <a:off x="2544" y="2024"/>
              <a:ext cx="97" cy="107"/>
            </p:xfrm>
            <a:graphic>
              <a:graphicData uri="http://schemas.openxmlformats.org/presentationml/2006/ole">
                <mc:AlternateContent xmlns:mc="http://schemas.openxmlformats.org/markup-compatibility/2006">
                  <mc:Choice xmlns:v="urn:schemas-microsoft-com:vml" Requires="v">
                    <p:oleObj spid="_x0000_s39415" name="Equation" r:id="rId4" imgW="127231" imgH="139915" progId="Equation.3">
                      <p:embed/>
                    </p:oleObj>
                  </mc:Choice>
                  <mc:Fallback>
                    <p:oleObj name="Equation" r:id="rId4" imgW="127231" imgH="13991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024"/>
                            <a:ext cx="9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925" name="Rectangle 6"/>
              <p:cNvSpPr>
                <a:spLocks noChangeArrowheads="1"/>
              </p:cNvSpPr>
              <p:nvPr/>
            </p:nvSpPr>
            <p:spPr bwMode="auto">
              <a:xfrm>
                <a:off x="364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6" name="Rectangle 7"/>
              <p:cNvSpPr>
                <a:spLocks noChangeArrowheads="1"/>
              </p:cNvSpPr>
              <p:nvPr/>
            </p:nvSpPr>
            <p:spPr bwMode="auto">
              <a:xfrm>
                <a:off x="370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Rectangle 8"/>
              <p:cNvSpPr>
                <a:spLocks noChangeArrowheads="1"/>
              </p:cNvSpPr>
              <p:nvPr/>
            </p:nvSpPr>
            <p:spPr bwMode="auto">
              <a:xfrm>
                <a:off x="376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8" name="Rectangle 9"/>
              <p:cNvSpPr>
                <a:spLocks noChangeArrowheads="1"/>
              </p:cNvSpPr>
              <p:nvPr/>
            </p:nvSpPr>
            <p:spPr bwMode="auto">
              <a:xfrm>
                <a:off x="382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Rectangle 10"/>
              <p:cNvSpPr>
                <a:spLocks noChangeArrowheads="1"/>
              </p:cNvSpPr>
              <p:nvPr/>
            </p:nvSpPr>
            <p:spPr bwMode="auto">
              <a:xfrm>
                <a:off x="358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Rectangle 11"/>
              <p:cNvSpPr>
                <a:spLocks noChangeArrowheads="1"/>
              </p:cNvSpPr>
              <p:nvPr/>
            </p:nvSpPr>
            <p:spPr bwMode="auto">
              <a:xfrm>
                <a:off x="334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Rectangle 12"/>
              <p:cNvSpPr>
                <a:spLocks noChangeArrowheads="1"/>
              </p:cNvSpPr>
              <p:nvPr/>
            </p:nvSpPr>
            <p:spPr bwMode="auto">
              <a:xfrm>
                <a:off x="340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Rectangle 13"/>
              <p:cNvSpPr>
                <a:spLocks noChangeArrowheads="1"/>
              </p:cNvSpPr>
              <p:nvPr/>
            </p:nvSpPr>
            <p:spPr bwMode="auto">
              <a:xfrm>
                <a:off x="346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Rectangle 14"/>
              <p:cNvSpPr>
                <a:spLocks noChangeArrowheads="1"/>
              </p:cNvSpPr>
              <p:nvPr/>
            </p:nvSpPr>
            <p:spPr bwMode="auto">
              <a:xfrm>
                <a:off x="352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4" name="Rectangle 15"/>
              <p:cNvSpPr>
                <a:spLocks noChangeArrowheads="1"/>
              </p:cNvSpPr>
              <p:nvPr/>
            </p:nvSpPr>
            <p:spPr bwMode="auto">
              <a:xfrm>
                <a:off x="328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Rectangle 16"/>
              <p:cNvSpPr>
                <a:spLocks noChangeArrowheads="1"/>
              </p:cNvSpPr>
              <p:nvPr/>
            </p:nvSpPr>
            <p:spPr bwMode="auto">
              <a:xfrm>
                <a:off x="304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6" name="Rectangle 17"/>
              <p:cNvSpPr>
                <a:spLocks noChangeArrowheads="1"/>
              </p:cNvSpPr>
              <p:nvPr/>
            </p:nvSpPr>
            <p:spPr bwMode="auto">
              <a:xfrm>
                <a:off x="310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7" name="Rectangle 18"/>
              <p:cNvSpPr>
                <a:spLocks noChangeArrowheads="1"/>
              </p:cNvSpPr>
              <p:nvPr/>
            </p:nvSpPr>
            <p:spPr bwMode="auto">
              <a:xfrm>
                <a:off x="316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8" name="Rectangle 19"/>
              <p:cNvSpPr>
                <a:spLocks noChangeArrowheads="1"/>
              </p:cNvSpPr>
              <p:nvPr/>
            </p:nvSpPr>
            <p:spPr bwMode="auto">
              <a:xfrm>
                <a:off x="322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9" name="Rectangle 20"/>
              <p:cNvSpPr>
                <a:spLocks noChangeArrowheads="1"/>
              </p:cNvSpPr>
              <p:nvPr/>
            </p:nvSpPr>
            <p:spPr bwMode="auto">
              <a:xfrm>
                <a:off x="298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0" name="Rectangle 21"/>
              <p:cNvSpPr>
                <a:spLocks noChangeArrowheads="1"/>
              </p:cNvSpPr>
              <p:nvPr/>
            </p:nvSpPr>
            <p:spPr bwMode="auto">
              <a:xfrm>
                <a:off x="274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1" name="Rectangle 22"/>
              <p:cNvSpPr>
                <a:spLocks noChangeArrowheads="1"/>
              </p:cNvSpPr>
              <p:nvPr/>
            </p:nvSpPr>
            <p:spPr bwMode="auto">
              <a:xfrm>
                <a:off x="280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2" name="Rectangle 23"/>
              <p:cNvSpPr>
                <a:spLocks noChangeArrowheads="1"/>
              </p:cNvSpPr>
              <p:nvPr/>
            </p:nvSpPr>
            <p:spPr bwMode="auto">
              <a:xfrm>
                <a:off x="286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3" name="Rectangle 24"/>
              <p:cNvSpPr>
                <a:spLocks noChangeArrowheads="1"/>
              </p:cNvSpPr>
              <p:nvPr/>
            </p:nvSpPr>
            <p:spPr bwMode="auto">
              <a:xfrm>
                <a:off x="292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4" name="Rectangle 25"/>
              <p:cNvSpPr>
                <a:spLocks noChangeArrowheads="1"/>
              </p:cNvSpPr>
              <p:nvPr/>
            </p:nvSpPr>
            <p:spPr bwMode="auto">
              <a:xfrm>
                <a:off x="2688" y="1776"/>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5" name="Rectangle 26"/>
              <p:cNvSpPr>
                <a:spLocks noChangeArrowheads="1"/>
              </p:cNvSpPr>
              <p:nvPr/>
            </p:nvSpPr>
            <p:spPr bwMode="auto">
              <a:xfrm>
                <a:off x="364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6" name="Rectangle 27"/>
              <p:cNvSpPr>
                <a:spLocks noChangeArrowheads="1"/>
              </p:cNvSpPr>
              <p:nvPr/>
            </p:nvSpPr>
            <p:spPr bwMode="auto">
              <a:xfrm>
                <a:off x="370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7" name="Rectangle 28"/>
              <p:cNvSpPr>
                <a:spLocks noChangeArrowheads="1"/>
              </p:cNvSpPr>
              <p:nvPr/>
            </p:nvSpPr>
            <p:spPr bwMode="auto">
              <a:xfrm>
                <a:off x="376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8" name="Rectangle 29"/>
              <p:cNvSpPr>
                <a:spLocks noChangeArrowheads="1"/>
              </p:cNvSpPr>
              <p:nvPr/>
            </p:nvSpPr>
            <p:spPr bwMode="auto">
              <a:xfrm>
                <a:off x="382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9" name="Rectangle 30"/>
              <p:cNvSpPr>
                <a:spLocks noChangeArrowheads="1"/>
              </p:cNvSpPr>
              <p:nvPr/>
            </p:nvSpPr>
            <p:spPr bwMode="auto">
              <a:xfrm>
                <a:off x="358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0" name="Rectangle 31"/>
              <p:cNvSpPr>
                <a:spLocks noChangeArrowheads="1"/>
              </p:cNvSpPr>
              <p:nvPr/>
            </p:nvSpPr>
            <p:spPr bwMode="auto">
              <a:xfrm>
                <a:off x="334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1" name="Rectangle 32"/>
              <p:cNvSpPr>
                <a:spLocks noChangeArrowheads="1"/>
              </p:cNvSpPr>
              <p:nvPr/>
            </p:nvSpPr>
            <p:spPr bwMode="auto">
              <a:xfrm>
                <a:off x="340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2" name="Rectangle 33"/>
              <p:cNvSpPr>
                <a:spLocks noChangeArrowheads="1"/>
              </p:cNvSpPr>
              <p:nvPr/>
            </p:nvSpPr>
            <p:spPr bwMode="auto">
              <a:xfrm>
                <a:off x="346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3" name="Rectangle 34"/>
              <p:cNvSpPr>
                <a:spLocks noChangeArrowheads="1"/>
              </p:cNvSpPr>
              <p:nvPr/>
            </p:nvSpPr>
            <p:spPr bwMode="auto">
              <a:xfrm>
                <a:off x="352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4" name="Rectangle 35"/>
              <p:cNvSpPr>
                <a:spLocks noChangeArrowheads="1"/>
              </p:cNvSpPr>
              <p:nvPr/>
            </p:nvSpPr>
            <p:spPr bwMode="auto">
              <a:xfrm>
                <a:off x="328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5" name="Rectangle 36"/>
              <p:cNvSpPr>
                <a:spLocks noChangeArrowheads="1"/>
              </p:cNvSpPr>
              <p:nvPr/>
            </p:nvSpPr>
            <p:spPr bwMode="auto">
              <a:xfrm>
                <a:off x="304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6" name="Rectangle 37"/>
              <p:cNvSpPr>
                <a:spLocks noChangeArrowheads="1"/>
              </p:cNvSpPr>
              <p:nvPr/>
            </p:nvSpPr>
            <p:spPr bwMode="auto">
              <a:xfrm>
                <a:off x="310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7" name="Rectangle 38"/>
              <p:cNvSpPr>
                <a:spLocks noChangeArrowheads="1"/>
              </p:cNvSpPr>
              <p:nvPr/>
            </p:nvSpPr>
            <p:spPr bwMode="auto">
              <a:xfrm>
                <a:off x="316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8" name="Rectangle 39"/>
              <p:cNvSpPr>
                <a:spLocks noChangeArrowheads="1"/>
              </p:cNvSpPr>
              <p:nvPr/>
            </p:nvSpPr>
            <p:spPr bwMode="auto">
              <a:xfrm>
                <a:off x="322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9" name="Rectangle 40"/>
              <p:cNvSpPr>
                <a:spLocks noChangeArrowheads="1"/>
              </p:cNvSpPr>
              <p:nvPr/>
            </p:nvSpPr>
            <p:spPr bwMode="auto">
              <a:xfrm>
                <a:off x="298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0" name="Rectangle 41"/>
              <p:cNvSpPr>
                <a:spLocks noChangeArrowheads="1"/>
              </p:cNvSpPr>
              <p:nvPr/>
            </p:nvSpPr>
            <p:spPr bwMode="auto">
              <a:xfrm>
                <a:off x="274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1" name="Rectangle 42"/>
              <p:cNvSpPr>
                <a:spLocks noChangeArrowheads="1"/>
              </p:cNvSpPr>
              <p:nvPr/>
            </p:nvSpPr>
            <p:spPr bwMode="auto">
              <a:xfrm>
                <a:off x="280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2" name="Rectangle 43"/>
              <p:cNvSpPr>
                <a:spLocks noChangeArrowheads="1"/>
              </p:cNvSpPr>
              <p:nvPr/>
            </p:nvSpPr>
            <p:spPr bwMode="auto">
              <a:xfrm>
                <a:off x="286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3" name="Rectangle 44"/>
              <p:cNvSpPr>
                <a:spLocks noChangeArrowheads="1"/>
              </p:cNvSpPr>
              <p:nvPr/>
            </p:nvSpPr>
            <p:spPr bwMode="auto">
              <a:xfrm>
                <a:off x="2928" y="1841"/>
                <a:ext cx="60" cy="65"/>
              </a:xfrm>
              <a:prstGeom prst="rect">
                <a:avLst/>
              </a:prstGeom>
              <a:solidFill>
                <a:srgbClr val="FF6600"/>
              </a:solidFill>
              <a:ln w="12700">
                <a:solidFill>
                  <a:schemeClr val="tx1"/>
                </a:solidFill>
                <a:miter lim="800000"/>
                <a:headEnd/>
                <a:tailEnd type="none" w="lg" len="sm"/>
              </a:ln>
            </p:spPr>
            <p:txBody>
              <a:bodyPr wrap="none" anchor="ctr"/>
              <a:lstStyle/>
              <a:p>
                <a:endParaRPr lang="en-US"/>
              </a:p>
            </p:txBody>
          </p:sp>
          <p:sp>
            <p:nvSpPr>
              <p:cNvPr id="38964" name="Rectangle 45"/>
              <p:cNvSpPr>
                <a:spLocks noChangeArrowheads="1"/>
              </p:cNvSpPr>
              <p:nvPr/>
            </p:nvSpPr>
            <p:spPr bwMode="auto">
              <a:xfrm>
                <a:off x="2688" y="1841"/>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5" name="Rectangle 46"/>
              <p:cNvSpPr>
                <a:spLocks noChangeArrowheads="1"/>
              </p:cNvSpPr>
              <p:nvPr/>
            </p:nvSpPr>
            <p:spPr bwMode="auto">
              <a:xfrm>
                <a:off x="364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6" name="Rectangle 47"/>
              <p:cNvSpPr>
                <a:spLocks noChangeArrowheads="1"/>
              </p:cNvSpPr>
              <p:nvPr/>
            </p:nvSpPr>
            <p:spPr bwMode="auto">
              <a:xfrm>
                <a:off x="370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7" name="Rectangle 48"/>
              <p:cNvSpPr>
                <a:spLocks noChangeArrowheads="1"/>
              </p:cNvSpPr>
              <p:nvPr/>
            </p:nvSpPr>
            <p:spPr bwMode="auto">
              <a:xfrm>
                <a:off x="376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8" name="Rectangle 49"/>
              <p:cNvSpPr>
                <a:spLocks noChangeArrowheads="1"/>
              </p:cNvSpPr>
              <p:nvPr/>
            </p:nvSpPr>
            <p:spPr bwMode="auto">
              <a:xfrm>
                <a:off x="382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69" name="Rectangle 50"/>
              <p:cNvSpPr>
                <a:spLocks noChangeArrowheads="1"/>
              </p:cNvSpPr>
              <p:nvPr/>
            </p:nvSpPr>
            <p:spPr bwMode="auto">
              <a:xfrm>
                <a:off x="358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0" name="Rectangle 51"/>
              <p:cNvSpPr>
                <a:spLocks noChangeArrowheads="1"/>
              </p:cNvSpPr>
              <p:nvPr/>
            </p:nvSpPr>
            <p:spPr bwMode="auto">
              <a:xfrm>
                <a:off x="334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1" name="Rectangle 52"/>
              <p:cNvSpPr>
                <a:spLocks noChangeArrowheads="1"/>
              </p:cNvSpPr>
              <p:nvPr/>
            </p:nvSpPr>
            <p:spPr bwMode="auto">
              <a:xfrm>
                <a:off x="340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2" name="Rectangle 53"/>
              <p:cNvSpPr>
                <a:spLocks noChangeArrowheads="1"/>
              </p:cNvSpPr>
              <p:nvPr/>
            </p:nvSpPr>
            <p:spPr bwMode="auto">
              <a:xfrm>
                <a:off x="346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3" name="Rectangle 54"/>
              <p:cNvSpPr>
                <a:spLocks noChangeArrowheads="1"/>
              </p:cNvSpPr>
              <p:nvPr/>
            </p:nvSpPr>
            <p:spPr bwMode="auto">
              <a:xfrm>
                <a:off x="352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4" name="Rectangle 55"/>
              <p:cNvSpPr>
                <a:spLocks noChangeArrowheads="1"/>
              </p:cNvSpPr>
              <p:nvPr/>
            </p:nvSpPr>
            <p:spPr bwMode="auto">
              <a:xfrm>
                <a:off x="328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5" name="Rectangle 56"/>
              <p:cNvSpPr>
                <a:spLocks noChangeArrowheads="1"/>
              </p:cNvSpPr>
              <p:nvPr/>
            </p:nvSpPr>
            <p:spPr bwMode="auto">
              <a:xfrm>
                <a:off x="304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6" name="Rectangle 57"/>
              <p:cNvSpPr>
                <a:spLocks noChangeArrowheads="1"/>
              </p:cNvSpPr>
              <p:nvPr/>
            </p:nvSpPr>
            <p:spPr bwMode="auto">
              <a:xfrm>
                <a:off x="310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7" name="Rectangle 58"/>
              <p:cNvSpPr>
                <a:spLocks noChangeArrowheads="1"/>
              </p:cNvSpPr>
              <p:nvPr/>
            </p:nvSpPr>
            <p:spPr bwMode="auto">
              <a:xfrm>
                <a:off x="316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8" name="Rectangle 59"/>
              <p:cNvSpPr>
                <a:spLocks noChangeArrowheads="1"/>
              </p:cNvSpPr>
              <p:nvPr/>
            </p:nvSpPr>
            <p:spPr bwMode="auto">
              <a:xfrm>
                <a:off x="322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9" name="Rectangle 60"/>
              <p:cNvSpPr>
                <a:spLocks noChangeArrowheads="1"/>
              </p:cNvSpPr>
              <p:nvPr/>
            </p:nvSpPr>
            <p:spPr bwMode="auto">
              <a:xfrm>
                <a:off x="298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0" name="Rectangle 61"/>
              <p:cNvSpPr>
                <a:spLocks noChangeArrowheads="1"/>
              </p:cNvSpPr>
              <p:nvPr/>
            </p:nvSpPr>
            <p:spPr bwMode="auto">
              <a:xfrm>
                <a:off x="274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1" name="Rectangle 62"/>
              <p:cNvSpPr>
                <a:spLocks noChangeArrowheads="1"/>
              </p:cNvSpPr>
              <p:nvPr/>
            </p:nvSpPr>
            <p:spPr bwMode="auto">
              <a:xfrm>
                <a:off x="280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2" name="Rectangle 63"/>
              <p:cNvSpPr>
                <a:spLocks noChangeArrowheads="1"/>
              </p:cNvSpPr>
              <p:nvPr/>
            </p:nvSpPr>
            <p:spPr bwMode="auto">
              <a:xfrm>
                <a:off x="286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3" name="Rectangle 64"/>
              <p:cNvSpPr>
                <a:spLocks noChangeArrowheads="1"/>
              </p:cNvSpPr>
              <p:nvPr/>
            </p:nvSpPr>
            <p:spPr bwMode="auto">
              <a:xfrm>
                <a:off x="292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4" name="Rectangle 65"/>
              <p:cNvSpPr>
                <a:spLocks noChangeArrowheads="1"/>
              </p:cNvSpPr>
              <p:nvPr/>
            </p:nvSpPr>
            <p:spPr bwMode="auto">
              <a:xfrm>
                <a:off x="2688" y="1906"/>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5" name="Rectangle 66"/>
              <p:cNvSpPr>
                <a:spLocks noChangeArrowheads="1"/>
              </p:cNvSpPr>
              <p:nvPr/>
            </p:nvSpPr>
            <p:spPr bwMode="auto">
              <a:xfrm>
                <a:off x="364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6" name="Rectangle 67"/>
              <p:cNvSpPr>
                <a:spLocks noChangeArrowheads="1"/>
              </p:cNvSpPr>
              <p:nvPr/>
            </p:nvSpPr>
            <p:spPr bwMode="auto">
              <a:xfrm>
                <a:off x="370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7" name="Rectangle 68"/>
              <p:cNvSpPr>
                <a:spLocks noChangeArrowheads="1"/>
              </p:cNvSpPr>
              <p:nvPr/>
            </p:nvSpPr>
            <p:spPr bwMode="auto">
              <a:xfrm>
                <a:off x="376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8" name="Rectangle 69"/>
              <p:cNvSpPr>
                <a:spLocks noChangeArrowheads="1"/>
              </p:cNvSpPr>
              <p:nvPr/>
            </p:nvSpPr>
            <p:spPr bwMode="auto">
              <a:xfrm>
                <a:off x="382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9" name="Rectangle 70"/>
              <p:cNvSpPr>
                <a:spLocks noChangeArrowheads="1"/>
              </p:cNvSpPr>
              <p:nvPr/>
            </p:nvSpPr>
            <p:spPr bwMode="auto">
              <a:xfrm>
                <a:off x="358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0" name="Rectangle 71"/>
              <p:cNvSpPr>
                <a:spLocks noChangeArrowheads="1"/>
              </p:cNvSpPr>
              <p:nvPr/>
            </p:nvSpPr>
            <p:spPr bwMode="auto">
              <a:xfrm>
                <a:off x="334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1" name="Rectangle 72"/>
              <p:cNvSpPr>
                <a:spLocks noChangeArrowheads="1"/>
              </p:cNvSpPr>
              <p:nvPr/>
            </p:nvSpPr>
            <p:spPr bwMode="auto">
              <a:xfrm>
                <a:off x="340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2" name="Rectangle 73"/>
              <p:cNvSpPr>
                <a:spLocks noChangeArrowheads="1"/>
              </p:cNvSpPr>
              <p:nvPr/>
            </p:nvSpPr>
            <p:spPr bwMode="auto">
              <a:xfrm>
                <a:off x="346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3" name="Rectangle 74"/>
              <p:cNvSpPr>
                <a:spLocks noChangeArrowheads="1"/>
              </p:cNvSpPr>
              <p:nvPr/>
            </p:nvSpPr>
            <p:spPr bwMode="auto">
              <a:xfrm>
                <a:off x="352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4" name="Rectangle 75"/>
              <p:cNvSpPr>
                <a:spLocks noChangeArrowheads="1"/>
              </p:cNvSpPr>
              <p:nvPr/>
            </p:nvSpPr>
            <p:spPr bwMode="auto">
              <a:xfrm>
                <a:off x="328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5" name="Rectangle 76"/>
              <p:cNvSpPr>
                <a:spLocks noChangeArrowheads="1"/>
              </p:cNvSpPr>
              <p:nvPr/>
            </p:nvSpPr>
            <p:spPr bwMode="auto">
              <a:xfrm>
                <a:off x="304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6" name="Rectangle 77"/>
              <p:cNvSpPr>
                <a:spLocks noChangeArrowheads="1"/>
              </p:cNvSpPr>
              <p:nvPr/>
            </p:nvSpPr>
            <p:spPr bwMode="auto">
              <a:xfrm>
                <a:off x="310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7" name="Rectangle 78"/>
              <p:cNvSpPr>
                <a:spLocks noChangeArrowheads="1"/>
              </p:cNvSpPr>
              <p:nvPr/>
            </p:nvSpPr>
            <p:spPr bwMode="auto">
              <a:xfrm>
                <a:off x="316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8" name="Rectangle 79"/>
              <p:cNvSpPr>
                <a:spLocks noChangeArrowheads="1"/>
              </p:cNvSpPr>
              <p:nvPr/>
            </p:nvSpPr>
            <p:spPr bwMode="auto">
              <a:xfrm>
                <a:off x="322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9" name="Rectangle 80"/>
              <p:cNvSpPr>
                <a:spLocks noChangeArrowheads="1"/>
              </p:cNvSpPr>
              <p:nvPr/>
            </p:nvSpPr>
            <p:spPr bwMode="auto">
              <a:xfrm>
                <a:off x="298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0" name="Rectangle 81"/>
              <p:cNvSpPr>
                <a:spLocks noChangeArrowheads="1"/>
              </p:cNvSpPr>
              <p:nvPr/>
            </p:nvSpPr>
            <p:spPr bwMode="auto">
              <a:xfrm>
                <a:off x="274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1" name="Rectangle 82"/>
              <p:cNvSpPr>
                <a:spLocks noChangeArrowheads="1"/>
              </p:cNvSpPr>
              <p:nvPr/>
            </p:nvSpPr>
            <p:spPr bwMode="auto">
              <a:xfrm>
                <a:off x="280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2" name="Rectangle 83"/>
              <p:cNvSpPr>
                <a:spLocks noChangeArrowheads="1"/>
              </p:cNvSpPr>
              <p:nvPr/>
            </p:nvSpPr>
            <p:spPr bwMode="auto">
              <a:xfrm>
                <a:off x="286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3" name="Rectangle 84"/>
              <p:cNvSpPr>
                <a:spLocks noChangeArrowheads="1"/>
              </p:cNvSpPr>
              <p:nvPr/>
            </p:nvSpPr>
            <p:spPr bwMode="auto">
              <a:xfrm>
                <a:off x="292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4" name="Rectangle 85"/>
              <p:cNvSpPr>
                <a:spLocks noChangeArrowheads="1"/>
              </p:cNvSpPr>
              <p:nvPr/>
            </p:nvSpPr>
            <p:spPr bwMode="auto">
              <a:xfrm>
                <a:off x="2688" y="197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5" name="Rectangle 86"/>
              <p:cNvSpPr>
                <a:spLocks noChangeArrowheads="1"/>
              </p:cNvSpPr>
              <p:nvPr/>
            </p:nvSpPr>
            <p:spPr bwMode="auto">
              <a:xfrm>
                <a:off x="364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6" name="Rectangle 87"/>
              <p:cNvSpPr>
                <a:spLocks noChangeArrowheads="1"/>
              </p:cNvSpPr>
              <p:nvPr/>
            </p:nvSpPr>
            <p:spPr bwMode="auto">
              <a:xfrm>
                <a:off x="370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7" name="Rectangle 88"/>
              <p:cNvSpPr>
                <a:spLocks noChangeArrowheads="1"/>
              </p:cNvSpPr>
              <p:nvPr/>
            </p:nvSpPr>
            <p:spPr bwMode="auto">
              <a:xfrm>
                <a:off x="376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8" name="Rectangle 89"/>
              <p:cNvSpPr>
                <a:spLocks noChangeArrowheads="1"/>
              </p:cNvSpPr>
              <p:nvPr/>
            </p:nvSpPr>
            <p:spPr bwMode="auto">
              <a:xfrm>
                <a:off x="382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09" name="Rectangle 90"/>
              <p:cNvSpPr>
                <a:spLocks noChangeArrowheads="1"/>
              </p:cNvSpPr>
              <p:nvPr/>
            </p:nvSpPr>
            <p:spPr bwMode="auto">
              <a:xfrm>
                <a:off x="358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0" name="Rectangle 91"/>
              <p:cNvSpPr>
                <a:spLocks noChangeArrowheads="1"/>
              </p:cNvSpPr>
              <p:nvPr/>
            </p:nvSpPr>
            <p:spPr bwMode="auto">
              <a:xfrm>
                <a:off x="334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1" name="Rectangle 92"/>
              <p:cNvSpPr>
                <a:spLocks noChangeArrowheads="1"/>
              </p:cNvSpPr>
              <p:nvPr/>
            </p:nvSpPr>
            <p:spPr bwMode="auto">
              <a:xfrm>
                <a:off x="340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2" name="Rectangle 93"/>
              <p:cNvSpPr>
                <a:spLocks noChangeArrowheads="1"/>
              </p:cNvSpPr>
              <p:nvPr/>
            </p:nvSpPr>
            <p:spPr bwMode="auto">
              <a:xfrm>
                <a:off x="346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3" name="Rectangle 94"/>
              <p:cNvSpPr>
                <a:spLocks noChangeArrowheads="1"/>
              </p:cNvSpPr>
              <p:nvPr/>
            </p:nvSpPr>
            <p:spPr bwMode="auto">
              <a:xfrm>
                <a:off x="352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4" name="Rectangle 95"/>
              <p:cNvSpPr>
                <a:spLocks noChangeArrowheads="1"/>
              </p:cNvSpPr>
              <p:nvPr/>
            </p:nvSpPr>
            <p:spPr bwMode="auto">
              <a:xfrm>
                <a:off x="328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5" name="Rectangle 96"/>
              <p:cNvSpPr>
                <a:spLocks noChangeArrowheads="1"/>
              </p:cNvSpPr>
              <p:nvPr/>
            </p:nvSpPr>
            <p:spPr bwMode="auto">
              <a:xfrm>
                <a:off x="304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6" name="Rectangle 97"/>
              <p:cNvSpPr>
                <a:spLocks noChangeArrowheads="1"/>
              </p:cNvSpPr>
              <p:nvPr/>
            </p:nvSpPr>
            <p:spPr bwMode="auto">
              <a:xfrm>
                <a:off x="310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7" name="Rectangle 98"/>
              <p:cNvSpPr>
                <a:spLocks noChangeArrowheads="1"/>
              </p:cNvSpPr>
              <p:nvPr/>
            </p:nvSpPr>
            <p:spPr bwMode="auto">
              <a:xfrm>
                <a:off x="316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8" name="Rectangle 99"/>
              <p:cNvSpPr>
                <a:spLocks noChangeArrowheads="1"/>
              </p:cNvSpPr>
              <p:nvPr/>
            </p:nvSpPr>
            <p:spPr bwMode="auto">
              <a:xfrm>
                <a:off x="322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19" name="Rectangle 100"/>
              <p:cNvSpPr>
                <a:spLocks noChangeArrowheads="1"/>
              </p:cNvSpPr>
              <p:nvPr/>
            </p:nvSpPr>
            <p:spPr bwMode="auto">
              <a:xfrm>
                <a:off x="298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0" name="Rectangle 101"/>
              <p:cNvSpPr>
                <a:spLocks noChangeArrowheads="1"/>
              </p:cNvSpPr>
              <p:nvPr/>
            </p:nvSpPr>
            <p:spPr bwMode="auto">
              <a:xfrm>
                <a:off x="2748" y="2035"/>
                <a:ext cx="60" cy="65"/>
              </a:xfrm>
              <a:prstGeom prst="rect">
                <a:avLst/>
              </a:prstGeom>
              <a:solidFill>
                <a:srgbClr val="FF6600"/>
              </a:solidFill>
              <a:ln w="12700">
                <a:solidFill>
                  <a:schemeClr val="tx1"/>
                </a:solidFill>
                <a:miter lim="800000"/>
                <a:headEnd/>
                <a:tailEnd type="none" w="lg" len="sm"/>
              </a:ln>
            </p:spPr>
            <p:txBody>
              <a:bodyPr wrap="none" anchor="ctr"/>
              <a:lstStyle/>
              <a:p>
                <a:endParaRPr lang="en-US"/>
              </a:p>
            </p:txBody>
          </p:sp>
          <p:sp>
            <p:nvSpPr>
              <p:cNvPr id="39021" name="Rectangle 102"/>
              <p:cNvSpPr>
                <a:spLocks noChangeArrowheads="1"/>
              </p:cNvSpPr>
              <p:nvPr/>
            </p:nvSpPr>
            <p:spPr bwMode="auto">
              <a:xfrm>
                <a:off x="280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2" name="Rectangle 103"/>
              <p:cNvSpPr>
                <a:spLocks noChangeArrowheads="1"/>
              </p:cNvSpPr>
              <p:nvPr/>
            </p:nvSpPr>
            <p:spPr bwMode="auto">
              <a:xfrm>
                <a:off x="286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3" name="Rectangle 104"/>
              <p:cNvSpPr>
                <a:spLocks noChangeArrowheads="1"/>
              </p:cNvSpPr>
              <p:nvPr/>
            </p:nvSpPr>
            <p:spPr bwMode="auto">
              <a:xfrm>
                <a:off x="292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4" name="Rectangle 105"/>
              <p:cNvSpPr>
                <a:spLocks noChangeArrowheads="1"/>
              </p:cNvSpPr>
              <p:nvPr/>
            </p:nvSpPr>
            <p:spPr bwMode="auto">
              <a:xfrm>
                <a:off x="2688" y="203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5" name="Rectangle 106"/>
              <p:cNvSpPr>
                <a:spLocks noChangeArrowheads="1"/>
              </p:cNvSpPr>
              <p:nvPr/>
            </p:nvSpPr>
            <p:spPr bwMode="auto">
              <a:xfrm>
                <a:off x="364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6" name="Rectangle 107"/>
              <p:cNvSpPr>
                <a:spLocks noChangeArrowheads="1"/>
              </p:cNvSpPr>
              <p:nvPr/>
            </p:nvSpPr>
            <p:spPr bwMode="auto">
              <a:xfrm>
                <a:off x="370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7" name="Rectangle 108"/>
              <p:cNvSpPr>
                <a:spLocks noChangeArrowheads="1"/>
              </p:cNvSpPr>
              <p:nvPr/>
            </p:nvSpPr>
            <p:spPr bwMode="auto">
              <a:xfrm>
                <a:off x="376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8" name="Rectangle 109"/>
              <p:cNvSpPr>
                <a:spLocks noChangeArrowheads="1"/>
              </p:cNvSpPr>
              <p:nvPr/>
            </p:nvSpPr>
            <p:spPr bwMode="auto">
              <a:xfrm>
                <a:off x="382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29" name="Rectangle 110"/>
              <p:cNvSpPr>
                <a:spLocks noChangeArrowheads="1"/>
              </p:cNvSpPr>
              <p:nvPr/>
            </p:nvSpPr>
            <p:spPr bwMode="auto">
              <a:xfrm>
                <a:off x="358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0" name="Rectangle 111"/>
              <p:cNvSpPr>
                <a:spLocks noChangeArrowheads="1"/>
              </p:cNvSpPr>
              <p:nvPr/>
            </p:nvSpPr>
            <p:spPr bwMode="auto">
              <a:xfrm>
                <a:off x="334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1" name="Rectangle 112"/>
              <p:cNvSpPr>
                <a:spLocks noChangeArrowheads="1"/>
              </p:cNvSpPr>
              <p:nvPr/>
            </p:nvSpPr>
            <p:spPr bwMode="auto">
              <a:xfrm>
                <a:off x="340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2" name="Rectangle 113"/>
              <p:cNvSpPr>
                <a:spLocks noChangeArrowheads="1"/>
              </p:cNvSpPr>
              <p:nvPr/>
            </p:nvSpPr>
            <p:spPr bwMode="auto">
              <a:xfrm>
                <a:off x="346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3" name="Rectangle 114"/>
              <p:cNvSpPr>
                <a:spLocks noChangeArrowheads="1"/>
              </p:cNvSpPr>
              <p:nvPr/>
            </p:nvSpPr>
            <p:spPr bwMode="auto">
              <a:xfrm>
                <a:off x="352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4" name="Rectangle 115"/>
              <p:cNvSpPr>
                <a:spLocks noChangeArrowheads="1"/>
              </p:cNvSpPr>
              <p:nvPr/>
            </p:nvSpPr>
            <p:spPr bwMode="auto">
              <a:xfrm>
                <a:off x="328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5" name="Rectangle 116"/>
              <p:cNvSpPr>
                <a:spLocks noChangeArrowheads="1"/>
              </p:cNvSpPr>
              <p:nvPr/>
            </p:nvSpPr>
            <p:spPr bwMode="auto">
              <a:xfrm>
                <a:off x="304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6" name="Rectangle 117"/>
              <p:cNvSpPr>
                <a:spLocks noChangeArrowheads="1"/>
              </p:cNvSpPr>
              <p:nvPr/>
            </p:nvSpPr>
            <p:spPr bwMode="auto">
              <a:xfrm>
                <a:off x="310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7" name="Rectangle 118"/>
              <p:cNvSpPr>
                <a:spLocks noChangeArrowheads="1"/>
              </p:cNvSpPr>
              <p:nvPr/>
            </p:nvSpPr>
            <p:spPr bwMode="auto">
              <a:xfrm>
                <a:off x="316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8" name="Rectangle 119"/>
              <p:cNvSpPr>
                <a:spLocks noChangeArrowheads="1"/>
              </p:cNvSpPr>
              <p:nvPr/>
            </p:nvSpPr>
            <p:spPr bwMode="auto">
              <a:xfrm>
                <a:off x="322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39" name="Rectangle 120"/>
              <p:cNvSpPr>
                <a:spLocks noChangeArrowheads="1"/>
              </p:cNvSpPr>
              <p:nvPr/>
            </p:nvSpPr>
            <p:spPr bwMode="auto">
              <a:xfrm>
                <a:off x="298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0" name="Rectangle 121"/>
              <p:cNvSpPr>
                <a:spLocks noChangeArrowheads="1"/>
              </p:cNvSpPr>
              <p:nvPr/>
            </p:nvSpPr>
            <p:spPr bwMode="auto">
              <a:xfrm>
                <a:off x="274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1" name="Rectangle 122"/>
              <p:cNvSpPr>
                <a:spLocks noChangeArrowheads="1"/>
              </p:cNvSpPr>
              <p:nvPr/>
            </p:nvSpPr>
            <p:spPr bwMode="auto">
              <a:xfrm>
                <a:off x="280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2" name="Rectangle 123"/>
              <p:cNvSpPr>
                <a:spLocks noChangeArrowheads="1"/>
              </p:cNvSpPr>
              <p:nvPr/>
            </p:nvSpPr>
            <p:spPr bwMode="auto">
              <a:xfrm>
                <a:off x="286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3" name="Rectangle 124"/>
              <p:cNvSpPr>
                <a:spLocks noChangeArrowheads="1"/>
              </p:cNvSpPr>
              <p:nvPr/>
            </p:nvSpPr>
            <p:spPr bwMode="auto">
              <a:xfrm>
                <a:off x="292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4" name="Rectangle 125"/>
              <p:cNvSpPr>
                <a:spLocks noChangeArrowheads="1"/>
              </p:cNvSpPr>
              <p:nvPr/>
            </p:nvSpPr>
            <p:spPr bwMode="auto">
              <a:xfrm>
                <a:off x="2688" y="2100"/>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5" name="Rectangle 126"/>
              <p:cNvSpPr>
                <a:spLocks noChangeArrowheads="1"/>
              </p:cNvSpPr>
              <p:nvPr/>
            </p:nvSpPr>
            <p:spPr bwMode="auto">
              <a:xfrm>
                <a:off x="364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6" name="Rectangle 127"/>
              <p:cNvSpPr>
                <a:spLocks noChangeArrowheads="1"/>
              </p:cNvSpPr>
              <p:nvPr/>
            </p:nvSpPr>
            <p:spPr bwMode="auto">
              <a:xfrm>
                <a:off x="370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7" name="Rectangle 128"/>
              <p:cNvSpPr>
                <a:spLocks noChangeArrowheads="1"/>
              </p:cNvSpPr>
              <p:nvPr/>
            </p:nvSpPr>
            <p:spPr bwMode="auto">
              <a:xfrm>
                <a:off x="376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8" name="Rectangle 129"/>
              <p:cNvSpPr>
                <a:spLocks noChangeArrowheads="1"/>
              </p:cNvSpPr>
              <p:nvPr/>
            </p:nvSpPr>
            <p:spPr bwMode="auto">
              <a:xfrm>
                <a:off x="382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49" name="Rectangle 130"/>
              <p:cNvSpPr>
                <a:spLocks noChangeArrowheads="1"/>
              </p:cNvSpPr>
              <p:nvPr/>
            </p:nvSpPr>
            <p:spPr bwMode="auto">
              <a:xfrm>
                <a:off x="358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0" name="Rectangle 131"/>
              <p:cNvSpPr>
                <a:spLocks noChangeArrowheads="1"/>
              </p:cNvSpPr>
              <p:nvPr/>
            </p:nvSpPr>
            <p:spPr bwMode="auto">
              <a:xfrm>
                <a:off x="334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1" name="Rectangle 132"/>
              <p:cNvSpPr>
                <a:spLocks noChangeArrowheads="1"/>
              </p:cNvSpPr>
              <p:nvPr/>
            </p:nvSpPr>
            <p:spPr bwMode="auto">
              <a:xfrm>
                <a:off x="340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2" name="Rectangle 133"/>
              <p:cNvSpPr>
                <a:spLocks noChangeArrowheads="1"/>
              </p:cNvSpPr>
              <p:nvPr/>
            </p:nvSpPr>
            <p:spPr bwMode="auto">
              <a:xfrm>
                <a:off x="346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3" name="Rectangle 134"/>
              <p:cNvSpPr>
                <a:spLocks noChangeArrowheads="1"/>
              </p:cNvSpPr>
              <p:nvPr/>
            </p:nvSpPr>
            <p:spPr bwMode="auto">
              <a:xfrm>
                <a:off x="352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4" name="Rectangle 135"/>
              <p:cNvSpPr>
                <a:spLocks noChangeArrowheads="1"/>
              </p:cNvSpPr>
              <p:nvPr/>
            </p:nvSpPr>
            <p:spPr bwMode="auto">
              <a:xfrm>
                <a:off x="328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5" name="Rectangle 136"/>
              <p:cNvSpPr>
                <a:spLocks noChangeArrowheads="1"/>
              </p:cNvSpPr>
              <p:nvPr/>
            </p:nvSpPr>
            <p:spPr bwMode="auto">
              <a:xfrm>
                <a:off x="304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6" name="Rectangle 137"/>
              <p:cNvSpPr>
                <a:spLocks noChangeArrowheads="1"/>
              </p:cNvSpPr>
              <p:nvPr/>
            </p:nvSpPr>
            <p:spPr bwMode="auto">
              <a:xfrm>
                <a:off x="310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7" name="Rectangle 138"/>
              <p:cNvSpPr>
                <a:spLocks noChangeArrowheads="1"/>
              </p:cNvSpPr>
              <p:nvPr/>
            </p:nvSpPr>
            <p:spPr bwMode="auto">
              <a:xfrm>
                <a:off x="316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8" name="Rectangle 139"/>
              <p:cNvSpPr>
                <a:spLocks noChangeArrowheads="1"/>
              </p:cNvSpPr>
              <p:nvPr/>
            </p:nvSpPr>
            <p:spPr bwMode="auto">
              <a:xfrm>
                <a:off x="322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59" name="Rectangle 140"/>
              <p:cNvSpPr>
                <a:spLocks noChangeArrowheads="1"/>
              </p:cNvSpPr>
              <p:nvPr/>
            </p:nvSpPr>
            <p:spPr bwMode="auto">
              <a:xfrm>
                <a:off x="298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0" name="Rectangle 141"/>
              <p:cNvSpPr>
                <a:spLocks noChangeArrowheads="1"/>
              </p:cNvSpPr>
              <p:nvPr/>
            </p:nvSpPr>
            <p:spPr bwMode="auto">
              <a:xfrm>
                <a:off x="274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1" name="Rectangle 142"/>
              <p:cNvSpPr>
                <a:spLocks noChangeArrowheads="1"/>
              </p:cNvSpPr>
              <p:nvPr/>
            </p:nvSpPr>
            <p:spPr bwMode="auto">
              <a:xfrm>
                <a:off x="280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2" name="Rectangle 143"/>
              <p:cNvSpPr>
                <a:spLocks noChangeArrowheads="1"/>
              </p:cNvSpPr>
              <p:nvPr/>
            </p:nvSpPr>
            <p:spPr bwMode="auto">
              <a:xfrm>
                <a:off x="286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3" name="Rectangle 144"/>
              <p:cNvSpPr>
                <a:spLocks noChangeArrowheads="1"/>
              </p:cNvSpPr>
              <p:nvPr/>
            </p:nvSpPr>
            <p:spPr bwMode="auto">
              <a:xfrm>
                <a:off x="292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4" name="Rectangle 145"/>
              <p:cNvSpPr>
                <a:spLocks noChangeArrowheads="1"/>
              </p:cNvSpPr>
              <p:nvPr/>
            </p:nvSpPr>
            <p:spPr bwMode="auto">
              <a:xfrm>
                <a:off x="2688" y="2165"/>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5" name="Rectangle 146"/>
              <p:cNvSpPr>
                <a:spLocks noChangeArrowheads="1"/>
              </p:cNvSpPr>
              <p:nvPr/>
            </p:nvSpPr>
            <p:spPr bwMode="auto">
              <a:xfrm>
                <a:off x="364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6" name="Rectangle 147"/>
              <p:cNvSpPr>
                <a:spLocks noChangeArrowheads="1"/>
              </p:cNvSpPr>
              <p:nvPr/>
            </p:nvSpPr>
            <p:spPr bwMode="auto">
              <a:xfrm>
                <a:off x="370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7" name="Rectangle 148"/>
              <p:cNvSpPr>
                <a:spLocks noChangeArrowheads="1"/>
              </p:cNvSpPr>
              <p:nvPr/>
            </p:nvSpPr>
            <p:spPr bwMode="auto">
              <a:xfrm>
                <a:off x="376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8" name="Rectangle 149"/>
              <p:cNvSpPr>
                <a:spLocks noChangeArrowheads="1"/>
              </p:cNvSpPr>
              <p:nvPr/>
            </p:nvSpPr>
            <p:spPr bwMode="auto">
              <a:xfrm>
                <a:off x="382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69" name="Rectangle 150"/>
              <p:cNvSpPr>
                <a:spLocks noChangeArrowheads="1"/>
              </p:cNvSpPr>
              <p:nvPr/>
            </p:nvSpPr>
            <p:spPr bwMode="auto">
              <a:xfrm>
                <a:off x="358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0" name="Rectangle 151"/>
              <p:cNvSpPr>
                <a:spLocks noChangeArrowheads="1"/>
              </p:cNvSpPr>
              <p:nvPr/>
            </p:nvSpPr>
            <p:spPr bwMode="auto">
              <a:xfrm>
                <a:off x="334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1" name="Rectangle 152"/>
              <p:cNvSpPr>
                <a:spLocks noChangeArrowheads="1"/>
              </p:cNvSpPr>
              <p:nvPr/>
            </p:nvSpPr>
            <p:spPr bwMode="auto">
              <a:xfrm>
                <a:off x="340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2" name="Rectangle 153"/>
              <p:cNvSpPr>
                <a:spLocks noChangeArrowheads="1"/>
              </p:cNvSpPr>
              <p:nvPr/>
            </p:nvSpPr>
            <p:spPr bwMode="auto">
              <a:xfrm>
                <a:off x="346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3" name="Rectangle 154"/>
              <p:cNvSpPr>
                <a:spLocks noChangeArrowheads="1"/>
              </p:cNvSpPr>
              <p:nvPr/>
            </p:nvSpPr>
            <p:spPr bwMode="auto">
              <a:xfrm>
                <a:off x="352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4" name="Rectangle 155"/>
              <p:cNvSpPr>
                <a:spLocks noChangeArrowheads="1"/>
              </p:cNvSpPr>
              <p:nvPr/>
            </p:nvSpPr>
            <p:spPr bwMode="auto">
              <a:xfrm>
                <a:off x="328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5" name="Rectangle 156"/>
              <p:cNvSpPr>
                <a:spLocks noChangeArrowheads="1"/>
              </p:cNvSpPr>
              <p:nvPr/>
            </p:nvSpPr>
            <p:spPr bwMode="auto">
              <a:xfrm>
                <a:off x="304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6" name="Rectangle 157"/>
              <p:cNvSpPr>
                <a:spLocks noChangeArrowheads="1"/>
              </p:cNvSpPr>
              <p:nvPr/>
            </p:nvSpPr>
            <p:spPr bwMode="auto">
              <a:xfrm>
                <a:off x="310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7" name="Rectangle 158"/>
              <p:cNvSpPr>
                <a:spLocks noChangeArrowheads="1"/>
              </p:cNvSpPr>
              <p:nvPr/>
            </p:nvSpPr>
            <p:spPr bwMode="auto">
              <a:xfrm>
                <a:off x="316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8" name="Rectangle 159"/>
              <p:cNvSpPr>
                <a:spLocks noChangeArrowheads="1"/>
              </p:cNvSpPr>
              <p:nvPr/>
            </p:nvSpPr>
            <p:spPr bwMode="auto">
              <a:xfrm>
                <a:off x="322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79" name="Rectangle 160"/>
              <p:cNvSpPr>
                <a:spLocks noChangeArrowheads="1"/>
              </p:cNvSpPr>
              <p:nvPr/>
            </p:nvSpPr>
            <p:spPr bwMode="auto">
              <a:xfrm>
                <a:off x="298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0" name="Rectangle 161"/>
              <p:cNvSpPr>
                <a:spLocks noChangeArrowheads="1"/>
              </p:cNvSpPr>
              <p:nvPr/>
            </p:nvSpPr>
            <p:spPr bwMode="auto">
              <a:xfrm>
                <a:off x="274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1" name="Rectangle 162"/>
              <p:cNvSpPr>
                <a:spLocks noChangeArrowheads="1"/>
              </p:cNvSpPr>
              <p:nvPr/>
            </p:nvSpPr>
            <p:spPr bwMode="auto">
              <a:xfrm>
                <a:off x="280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2" name="Rectangle 163"/>
              <p:cNvSpPr>
                <a:spLocks noChangeArrowheads="1"/>
              </p:cNvSpPr>
              <p:nvPr/>
            </p:nvSpPr>
            <p:spPr bwMode="auto">
              <a:xfrm>
                <a:off x="286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3" name="Rectangle 164"/>
              <p:cNvSpPr>
                <a:spLocks noChangeArrowheads="1"/>
              </p:cNvSpPr>
              <p:nvPr/>
            </p:nvSpPr>
            <p:spPr bwMode="auto">
              <a:xfrm>
                <a:off x="292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4" name="Rectangle 165"/>
              <p:cNvSpPr>
                <a:spLocks noChangeArrowheads="1"/>
              </p:cNvSpPr>
              <p:nvPr/>
            </p:nvSpPr>
            <p:spPr bwMode="auto">
              <a:xfrm>
                <a:off x="2688" y="2230"/>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5" name="Rectangle 166"/>
              <p:cNvSpPr>
                <a:spLocks noChangeArrowheads="1"/>
              </p:cNvSpPr>
              <p:nvPr/>
            </p:nvSpPr>
            <p:spPr bwMode="auto">
              <a:xfrm>
                <a:off x="364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6" name="Rectangle 167"/>
              <p:cNvSpPr>
                <a:spLocks noChangeArrowheads="1"/>
              </p:cNvSpPr>
              <p:nvPr/>
            </p:nvSpPr>
            <p:spPr bwMode="auto">
              <a:xfrm>
                <a:off x="370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7" name="Rectangle 168"/>
              <p:cNvSpPr>
                <a:spLocks noChangeArrowheads="1"/>
              </p:cNvSpPr>
              <p:nvPr/>
            </p:nvSpPr>
            <p:spPr bwMode="auto">
              <a:xfrm>
                <a:off x="376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8" name="Rectangle 169"/>
              <p:cNvSpPr>
                <a:spLocks noChangeArrowheads="1"/>
              </p:cNvSpPr>
              <p:nvPr/>
            </p:nvSpPr>
            <p:spPr bwMode="auto">
              <a:xfrm>
                <a:off x="382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89" name="Rectangle 170"/>
              <p:cNvSpPr>
                <a:spLocks noChangeArrowheads="1"/>
              </p:cNvSpPr>
              <p:nvPr/>
            </p:nvSpPr>
            <p:spPr bwMode="auto">
              <a:xfrm>
                <a:off x="358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0" name="Rectangle 171"/>
              <p:cNvSpPr>
                <a:spLocks noChangeArrowheads="1"/>
              </p:cNvSpPr>
              <p:nvPr/>
            </p:nvSpPr>
            <p:spPr bwMode="auto">
              <a:xfrm>
                <a:off x="334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1" name="Rectangle 172"/>
              <p:cNvSpPr>
                <a:spLocks noChangeArrowheads="1"/>
              </p:cNvSpPr>
              <p:nvPr/>
            </p:nvSpPr>
            <p:spPr bwMode="auto">
              <a:xfrm>
                <a:off x="340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2" name="Rectangle 173"/>
              <p:cNvSpPr>
                <a:spLocks noChangeArrowheads="1"/>
              </p:cNvSpPr>
              <p:nvPr/>
            </p:nvSpPr>
            <p:spPr bwMode="auto">
              <a:xfrm>
                <a:off x="346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3" name="Rectangle 174"/>
              <p:cNvSpPr>
                <a:spLocks noChangeArrowheads="1"/>
              </p:cNvSpPr>
              <p:nvPr/>
            </p:nvSpPr>
            <p:spPr bwMode="auto">
              <a:xfrm>
                <a:off x="352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4" name="Rectangle 175"/>
              <p:cNvSpPr>
                <a:spLocks noChangeArrowheads="1"/>
              </p:cNvSpPr>
              <p:nvPr/>
            </p:nvSpPr>
            <p:spPr bwMode="auto">
              <a:xfrm>
                <a:off x="328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5" name="Rectangle 176"/>
              <p:cNvSpPr>
                <a:spLocks noChangeArrowheads="1"/>
              </p:cNvSpPr>
              <p:nvPr/>
            </p:nvSpPr>
            <p:spPr bwMode="auto">
              <a:xfrm>
                <a:off x="304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6" name="Rectangle 177"/>
              <p:cNvSpPr>
                <a:spLocks noChangeArrowheads="1"/>
              </p:cNvSpPr>
              <p:nvPr/>
            </p:nvSpPr>
            <p:spPr bwMode="auto">
              <a:xfrm>
                <a:off x="310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7" name="Rectangle 178"/>
              <p:cNvSpPr>
                <a:spLocks noChangeArrowheads="1"/>
              </p:cNvSpPr>
              <p:nvPr/>
            </p:nvSpPr>
            <p:spPr bwMode="auto">
              <a:xfrm>
                <a:off x="316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8" name="Rectangle 179"/>
              <p:cNvSpPr>
                <a:spLocks noChangeArrowheads="1"/>
              </p:cNvSpPr>
              <p:nvPr/>
            </p:nvSpPr>
            <p:spPr bwMode="auto">
              <a:xfrm>
                <a:off x="322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099" name="Rectangle 180"/>
              <p:cNvSpPr>
                <a:spLocks noChangeArrowheads="1"/>
              </p:cNvSpPr>
              <p:nvPr/>
            </p:nvSpPr>
            <p:spPr bwMode="auto">
              <a:xfrm>
                <a:off x="298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0" name="Rectangle 181"/>
              <p:cNvSpPr>
                <a:spLocks noChangeArrowheads="1"/>
              </p:cNvSpPr>
              <p:nvPr/>
            </p:nvSpPr>
            <p:spPr bwMode="auto">
              <a:xfrm>
                <a:off x="274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1" name="Rectangle 182"/>
              <p:cNvSpPr>
                <a:spLocks noChangeArrowheads="1"/>
              </p:cNvSpPr>
              <p:nvPr/>
            </p:nvSpPr>
            <p:spPr bwMode="auto">
              <a:xfrm>
                <a:off x="280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2" name="Rectangle 183"/>
              <p:cNvSpPr>
                <a:spLocks noChangeArrowheads="1"/>
              </p:cNvSpPr>
              <p:nvPr/>
            </p:nvSpPr>
            <p:spPr bwMode="auto">
              <a:xfrm>
                <a:off x="286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3" name="Rectangle 184"/>
              <p:cNvSpPr>
                <a:spLocks noChangeArrowheads="1"/>
              </p:cNvSpPr>
              <p:nvPr/>
            </p:nvSpPr>
            <p:spPr bwMode="auto">
              <a:xfrm>
                <a:off x="292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4" name="Rectangle 185"/>
              <p:cNvSpPr>
                <a:spLocks noChangeArrowheads="1"/>
              </p:cNvSpPr>
              <p:nvPr/>
            </p:nvSpPr>
            <p:spPr bwMode="auto">
              <a:xfrm>
                <a:off x="2688" y="229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5" name="Rectangle 186"/>
              <p:cNvSpPr>
                <a:spLocks noChangeArrowheads="1"/>
              </p:cNvSpPr>
              <p:nvPr/>
            </p:nvSpPr>
            <p:spPr bwMode="auto">
              <a:xfrm>
                <a:off x="364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6" name="Rectangle 187"/>
              <p:cNvSpPr>
                <a:spLocks noChangeArrowheads="1"/>
              </p:cNvSpPr>
              <p:nvPr/>
            </p:nvSpPr>
            <p:spPr bwMode="auto">
              <a:xfrm>
                <a:off x="370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7" name="Rectangle 188"/>
              <p:cNvSpPr>
                <a:spLocks noChangeArrowheads="1"/>
              </p:cNvSpPr>
              <p:nvPr/>
            </p:nvSpPr>
            <p:spPr bwMode="auto">
              <a:xfrm>
                <a:off x="376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8" name="Rectangle 189"/>
              <p:cNvSpPr>
                <a:spLocks noChangeArrowheads="1"/>
              </p:cNvSpPr>
              <p:nvPr/>
            </p:nvSpPr>
            <p:spPr bwMode="auto">
              <a:xfrm>
                <a:off x="382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09" name="Rectangle 190"/>
              <p:cNvSpPr>
                <a:spLocks noChangeArrowheads="1"/>
              </p:cNvSpPr>
              <p:nvPr/>
            </p:nvSpPr>
            <p:spPr bwMode="auto">
              <a:xfrm>
                <a:off x="358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0" name="Rectangle 191"/>
              <p:cNvSpPr>
                <a:spLocks noChangeArrowheads="1"/>
              </p:cNvSpPr>
              <p:nvPr/>
            </p:nvSpPr>
            <p:spPr bwMode="auto">
              <a:xfrm>
                <a:off x="334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1" name="Rectangle 192"/>
              <p:cNvSpPr>
                <a:spLocks noChangeArrowheads="1"/>
              </p:cNvSpPr>
              <p:nvPr/>
            </p:nvSpPr>
            <p:spPr bwMode="auto">
              <a:xfrm>
                <a:off x="340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2" name="Rectangle 193"/>
              <p:cNvSpPr>
                <a:spLocks noChangeArrowheads="1"/>
              </p:cNvSpPr>
              <p:nvPr/>
            </p:nvSpPr>
            <p:spPr bwMode="auto">
              <a:xfrm>
                <a:off x="346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3" name="Rectangle 194"/>
              <p:cNvSpPr>
                <a:spLocks noChangeArrowheads="1"/>
              </p:cNvSpPr>
              <p:nvPr/>
            </p:nvSpPr>
            <p:spPr bwMode="auto">
              <a:xfrm>
                <a:off x="352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4" name="Rectangle 195"/>
              <p:cNvSpPr>
                <a:spLocks noChangeArrowheads="1"/>
              </p:cNvSpPr>
              <p:nvPr/>
            </p:nvSpPr>
            <p:spPr bwMode="auto">
              <a:xfrm>
                <a:off x="328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5" name="Rectangle 196"/>
              <p:cNvSpPr>
                <a:spLocks noChangeArrowheads="1"/>
              </p:cNvSpPr>
              <p:nvPr/>
            </p:nvSpPr>
            <p:spPr bwMode="auto">
              <a:xfrm>
                <a:off x="304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6" name="Rectangle 197"/>
              <p:cNvSpPr>
                <a:spLocks noChangeArrowheads="1"/>
              </p:cNvSpPr>
              <p:nvPr/>
            </p:nvSpPr>
            <p:spPr bwMode="auto">
              <a:xfrm>
                <a:off x="310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7" name="Rectangle 198"/>
              <p:cNvSpPr>
                <a:spLocks noChangeArrowheads="1"/>
              </p:cNvSpPr>
              <p:nvPr/>
            </p:nvSpPr>
            <p:spPr bwMode="auto">
              <a:xfrm>
                <a:off x="316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8" name="Rectangle 199"/>
              <p:cNvSpPr>
                <a:spLocks noChangeArrowheads="1"/>
              </p:cNvSpPr>
              <p:nvPr/>
            </p:nvSpPr>
            <p:spPr bwMode="auto">
              <a:xfrm>
                <a:off x="322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19" name="Rectangle 200"/>
              <p:cNvSpPr>
                <a:spLocks noChangeArrowheads="1"/>
              </p:cNvSpPr>
              <p:nvPr/>
            </p:nvSpPr>
            <p:spPr bwMode="auto">
              <a:xfrm>
                <a:off x="298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0" name="Rectangle 201"/>
              <p:cNvSpPr>
                <a:spLocks noChangeArrowheads="1"/>
              </p:cNvSpPr>
              <p:nvPr/>
            </p:nvSpPr>
            <p:spPr bwMode="auto">
              <a:xfrm>
                <a:off x="274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1" name="Rectangle 202"/>
              <p:cNvSpPr>
                <a:spLocks noChangeArrowheads="1"/>
              </p:cNvSpPr>
              <p:nvPr/>
            </p:nvSpPr>
            <p:spPr bwMode="auto">
              <a:xfrm>
                <a:off x="280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2" name="Rectangle 203"/>
              <p:cNvSpPr>
                <a:spLocks noChangeArrowheads="1"/>
              </p:cNvSpPr>
              <p:nvPr/>
            </p:nvSpPr>
            <p:spPr bwMode="auto">
              <a:xfrm>
                <a:off x="286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3" name="Rectangle 204"/>
              <p:cNvSpPr>
                <a:spLocks noChangeArrowheads="1"/>
              </p:cNvSpPr>
              <p:nvPr/>
            </p:nvSpPr>
            <p:spPr bwMode="auto">
              <a:xfrm>
                <a:off x="292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4" name="Rectangle 205"/>
              <p:cNvSpPr>
                <a:spLocks noChangeArrowheads="1"/>
              </p:cNvSpPr>
              <p:nvPr/>
            </p:nvSpPr>
            <p:spPr bwMode="auto">
              <a:xfrm>
                <a:off x="2688" y="235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5" name="Rectangle 206"/>
              <p:cNvSpPr>
                <a:spLocks noChangeArrowheads="1"/>
              </p:cNvSpPr>
              <p:nvPr/>
            </p:nvSpPr>
            <p:spPr bwMode="auto">
              <a:xfrm>
                <a:off x="364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6" name="Rectangle 207"/>
              <p:cNvSpPr>
                <a:spLocks noChangeArrowheads="1"/>
              </p:cNvSpPr>
              <p:nvPr/>
            </p:nvSpPr>
            <p:spPr bwMode="auto">
              <a:xfrm>
                <a:off x="370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7" name="Rectangle 208"/>
              <p:cNvSpPr>
                <a:spLocks noChangeArrowheads="1"/>
              </p:cNvSpPr>
              <p:nvPr/>
            </p:nvSpPr>
            <p:spPr bwMode="auto">
              <a:xfrm>
                <a:off x="376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8" name="Rectangle 209"/>
              <p:cNvSpPr>
                <a:spLocks noChangeArrowheads="1"/>
              </p:cNvSpPr>
              <p:nvPr/>
            </p:nvSpPr>
            <p:spPr bwMode="auto">
              <a:xfrm>
                <a:off x="382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29" name="Rectangle 210"/>
              <p:cNvSpPr>
                <a:spLocks noChangeArrowheads="1"/>
              </p:cNvSpPr>
              <p:nvPr/>
            </p:nvSpPr>
            <p:spPr bwMode="auto">
              <a:xfrm>
                <a:off x="358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0" name="Rectangle 211"/>
              <p:cNvSpPr>
                <a:spLocks noChangeArrowheads="1"/>
              </p:cNvSpPr>
              <p:nvPr/>
            </p:nvSpPr>
            <p:spPr bwMode="auto">
              <a:xfrm>
                <a:off x="334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1" name="Rectangle 212"/>
              <p:cNvSpPr>
                <a:spLocks noChangeArrowheads="1"/>
              </p:cNvSpPr>
              <p:nvPr/>
            </p:nvSpPr>
            <p:spPr bwMode="auto">
              <a:xfrm>
                <a:off x="340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2" name="Rectangle 213"/>
              <p:cNvSpPr>
                <a:spLocks noChangeArrowheads="1"/>
              </p:cNvSpPr>
              <p:nvPr/>
            </p:nvSpPr>
            <p:spPr bwMode="auto">
              <a:xfrm>
                <a:off x="346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3" name="Rectangle 214"/>
              <p:cNvSpPr>
                <a:spLocks noChangeArrowheads="1"/>
              </p:cNvSpPr>
              <p:nvPr/>
            </p:nvSpPr>
            <p:spPr bwMode="auto">
              <a:xfrm>
                <a:off x="352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4" name="Rectangle 215"/>
              <p:cNvSpPr>
                <a:spLocks noChangeArrowheads="1"/>
              </p:cNvSpPr>
              <p:nvPr/>
            </p:nvSpPr>
            <p:spPr bwMode="auto">
              <a:xfrm>
                <a:off x="328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5" name="Rectangle 216"/>
              <p:cNvSpPr>
                <a:spLocks noChangeArrowheads="1"/>
              </p:cNvSpPr>
              <p:nvPr/>
            </p:nvSpPr>
            <p:spPr bwMode="auto">
              <a:xfrm>
                <a:off x="304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6" name="Rectangle 217"/>
              <p:cNvSpPr>
                <a:spLocks noChangeArrowheads="1"/>
              </p:cNvSpPr>
              <p:nvPr/>
            </p:nvSpPr>
            <p:spPr bwMode="auto">
              <a:xfrm>
                <a:off x="310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7" name="Rectangle 218"/>
              <p:cNvSpPr>
                <a:spLocks noChangeArrowheads="1"/>
              </p:cNvSpPr>
              <p:nvPr/>
            </p:nvSpPr>
            <p:spPr bwMode="auto">
              <a:xfrm>
                <a:off x="316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8" name="Rectangle 219"/>
              <p:cNvSpPr>
                <a:spLocks noChangeArrowheads="1"/>
              </p:cNvSpPr>
              <p:nvPr/>
            </p:nvSpPr>
            <p:spPr bwMode="auto">
              <a:xfrm>
                <a:off x="322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39" name="Rectangle 220"/>
              <p:cNvSpPr>
                <a:spLocks noChangeArrowheads="1"/>
              </p:cNvSpPr>
              <p:nvPr/>
            </p:nvSpPr>
            <p:spPr bwMode="auto">
              <a:xfrm>
                <a:off x="298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0" name="Rectangle 221"/>
              <p:cNvSpPr>
                <a:spLocks noChangeArrowheads="1"/>
              </p:cNvSpPr>
              <p:nvPr/>
            </p:nvSpPr>
            <p:spPr bwMode="auto">
              <a:xfrm>
                <a:off x="274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1" name="Rectangle 222"/>
              <p:cNvSpPr>
                <a:spLocks noChangeArrowheads="1"/>
              </p:cNvSpPr>
              <p:nvPr/>
            </p:nvSpPr>
            <p:spPr bwMode="auto">
              <a:xfrm>
                <a:off x="280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2" name="Rectangle 223"/>
              <p:cNvSpPr>
                <a:spLocks noChangeArrowheads="1"/>
              </p:cNvSpPr>
              <p:nvPr/>
            </p:nvSpPr>
            <p:spPr bwMode="auto">
              <a:xfrm>
                <a:off x="286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3" name="Rectangle 224"/>
              <p:cNvSpPr>
                <a:spLocks noChangeArrowheads="1"/>
              </p:cNvSpPr>
              <p:nvPr/>
            </p:nvSpPr>
            <p:spPr bwMode="auto">
              <a:xfrm>
                <a:off x="292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4" name="Rectangle 225"/>
              <p:cNvSpPr>
                <a:spLocks noChangeArrowheads="1"/>
              </p:cNvSpPr>
              <p:nvPr/>
            </p:nvSpPr>
            <p:spPr bwMode="auto">
              <a:xfrm>
                <a:off x="2688" y="2424"/>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5" name="Rectangle 226"/>
              <p:cNvSpPr>
                <a:spLocks noChangeArrowheads="1"/>
              </p:cNvSpPr>
              <p:nvPr/>
            </p:nvSpPr>
            <p:spPr bwMode="auto">
              <a:xfrm>
                <a:off x="364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6" name="Rectangle 227"/>
              <p:cNvSpPr>
                <a:spLocks noChangeArrowheads="1"/>
              </p:cNvSpPr>
              <p:nvPr/>
            </p:nvSpPr>
            <p:spPr bwMode="auto">
              <a:xfrm>
                <a:off x="370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7" name="Rectangle 228"/>
              <p:cNvSpPr>
                <a:spLocks noChangeArrowheads="1"/>
              </p:cNvSpPr>
              <p:nvPr/>
            </p:nvSpPr>
            <p:spPr bwMode="auto">
              <a:xfrm>
                <a:off x="376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8" name="Rectangle 229"/>
              <p:cNvSpPr>
                <a:spLocks noChangeArrowheads="1"/>
              </p:cNvSpPr>
              <p:nvPr/>
            </p:nvSpPr>
            <p:spPr bwMode="auto">
              <a:xfrm>
                <a:off x="382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49" name="Rectangle 230"/>
              <p:cNvSpPr>
                <a:spLocks noChangeArrowheads="1"/>
              </p:cNvSpPr>
              <p:nvPr/>
            </p:nvSpPr>
            <p:spPr bwMode="auto">
              <a:xfrm>
                <a:off x="358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0" name="Rectangle 231"/>
              <p:cNvSpPr>
                <a:spLocks noChangeArrowheads="1"/>
              </p:cNvSpPr>
              <p:nvPr/>
            </p:nvSpPr>
            <p:spPr bwMode="auto">
              <a:xfrm>
                <a:off x="334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1" name="Rectangle 232"/>
              <p:cNvSpPr>
                <a:spLocks noChangeArrowheads="1"/>
              </p:cNvSpPr>
              <p:nvPr/>
            </p:nvSpPr>
            <p:spPr bwMode="auto">
              <a:xfrm>
                <a:off x="340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2" name="Rectangle 233"/>
              <p:cNvSpPr>
                <a:spLocks noChangeArrowheads="1"/>
              </p:cNvSpPr>
              <p:nvPr/>
            </p:nvSpPr>
            <p:spPr bwMode="auto">
              <a:xfrm>
                <a:off x="346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3" name="Rectangle 234"/>
              <p:cNvSpPr>
                <a:spLocks noChangeArrowheads="1"/>
              </p:cNvSpPr>
              <p:nvPr/>
            </p:nvSpPr>
            <p:spPr bwMode="auto">
              <a:xfrm>
                <a:off x="352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4" name="Rectangle 235"/>
              <p:cNvSpPr>
                <a:spLocks noChangeArrowheads="1"/>
              </p:cNvSpPr>
              <p:nvPr/>
            </p:nvSpPr>
            <p:spPr bwMode="auto">
              <a:xfrm>
                <a:off x="328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5" name="Rectangle 236"/>
              <p:cNvSpPr>
                <a:spLocks noChangeArrowheads="1"/>
              </p:cNvSpPr>
              <p:nvPr/>
            </p:nvSpPr>
            <p:spPr bwMode="auto">
              <a:xfrm>
                <a:off x="304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6" name="Rectangle 237"/>
              <p:cNvSpPr>
                <a:spLocks noChangeArrowheads="1"/>
              </p:cNvSpPr>
              <p:nvPr/>
            </p:nvSpPr>
            <p:spPr bwMode="auto">
              <a:xfrm>
                <a:off x="310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7" name="Rectangle 238"/>
              <p:cNvSpPr>
                <a:spLocks noChangeArrowheads="1"/>
              </p:cNvSpPr>
              <p:nvPr/>
            </p:nvSpPr>
            <p:spPr bwMode="auto">
              <a:xfrm>
                <a:off x="316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8" name="Rectangle 239"/>
              <p:cNvSpPr>
                <a:spLocks noChangeArrowheads="1"/>
              </p:cNvSpPr>
              <p:nvPr/>
            </p:nvSpPr>
            <p:spPr bwMode="auto">
              <a:xfrm>
                <a:off x="322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59" name="Rectangle 240"/>
              <p:cNvSpPr>
                <a:spLocks noChangeArrowheads="1"/>
              </p:cNvSpPr>
              <p:nvPr/>
            </p:nvSpPr>
            <p:spPr bwMode="auto">
              <a:xfrm>
                <a:off x="298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0" name="Rectangle 241"/>
              <p:cNvSpPr>
                <a:spLocks noChangeArrowheads="1"/>
              </p:cNvSpPr>
              <p:nvPr/>
            </p:nvSpPr>
            <p:spPr bwMode="auto">
              <a:xfrm>
                <a:off x="274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1" name="Rectangle 242"/>
              <p:cNvSpPr>
                <a:spLocks noChangeArrowheads="1"/>
              </p:cNvSpPr>
              <p:nvPr/>
            </p:nvSpPr>
            <p:spPr bwMode="auto">
              <a:xfrm>
                <a:off x="280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2" name="Rectangle 243"/>
              <p:cNvSpPr>
                <a:spLocks noChangeArrowheads="1"/>
              </p:cNvSpPr>
              <p:nvPr/>
            </p:nvSpPr>
            <p:spPr bwMode="auto">
              <a:xfrm>
                <a:off x="286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3" name="Rectangle 244"/>
              <p:cNvSpPr>
                <a:spLocks noChangeArrowheads="1"/>
              </p:cNvSpPr>
              <p:nvPr/>
            </p:nvSpPr>
            <p:spPr bwMode="auto">
              <a:xfrm>
                <a:off x="292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4" name="Rectangle 245"/>
              <p:cNvSpPr>
                <a:spLocks noChangeArrowheads="1"/>
              </p:cNvSpPr>
              <p:nvPr/>
            </p:nvSpPr>
            <p:spPr bwMode="auto">
              <a:xfrm>
                <a:off x="2688" y="2489"/>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5" name="Rectangle 246"/>
              <p:cNvSpPr>
                <a:spLocks noChangeArrowheads="1"/>
              </p:cNvSpPr>
              <p:nvPr/>
            </p:nvSpPr>
            <p:spPr bwMode="auto">
              <a:xfrm>
                <a:off x="364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6" name="Rectangle 247"/>
              <p:cNvSpPr>
                <a:spLocks noChangeArrowheads="1"/>
              </p:cNvSpPr>
              <p:nvPr/>
            </p:nvSpPr>
            <p:spPr bwMode="auto">
              <a:xfrm>
                <a:off x="370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7" name="Rectangle 248"/>
              <p:cNvSpPr>
                <a:spLocks noChangeArrowheads="1"/>
              </p:cNvSpPr>
              <p:nvPr/>
            </p:nvSpPr>
            <p:spPr bwMode="auto">
              <a:xfrm>
                <a:off x="376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8" name="Rectangle 249"/>
              <p:cNvSpPr>
                <a:spLocks noChangeArrowheads="1"/>
              </p:cNvSpPr>
              <p:nvPr/>
            </p:nvSpPr>
            <p:spPr bwMode="auto">
              <a:xfrm>
                <a:off x="382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69" name="Rectangle 250"/>
              <p:cNvSpPr>
                <a:spLocks noChangeArrowheads="1"/>
              </p:cNvSpPr>
              <p:nvPr/>
            </p:nvSpPr>
            <p:spPr bwMode="auto">
              <a:xfrm>
                <a:off x="358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0" name="Rectangle 251"/>
              <p:cNvSpPr>
                <a:spLocks noChangeArrowheads="1"/>
              </p:cNvSpPr>
              <p:nvPr/>
            </p:nvSpPr>
            <p:spPr bwMode="auto">
              <a:xfrm>
                <a:off x="334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1" name="Rectangle 252"/>
              <p:cNvSpPr>
                <a:spLocks noChangeArrowheads="1"/>
              </p:cNvSpPr>
              <p:nvPr/>
            </p:nvSpPr>
            <p:spPr bwMode="auto">
              <a:xfrm>
                <a:off x="340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2" name="Rectangle 253"/>
              <p:cNvSpPr>
                <a:spLocks noChangeArrowheads="1"/>
              </p:cNvSpPr>
              <p:nvPr/>
            </p:nvSpPr>
            <p:spPr bwMode="auto">
              <a:xfrm>
                <a:off x="346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3" name="Rectangle 254"/>
              <p:cNvSpPr>
                <a:spLocks noChangeArrowheads="1"/>
              </p:cNvSpPr>
              <p:nvPr/>
            </p:nvSpPr>
            <p:spPr bwMode="auto">
              <a:xfrm>
                <a:off x="352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4" name="Rectangle 255"/>
              <p:cNvSpPr>
                <a:spLocks noChangeArrowheads="1"/>
              </p:cNvSpPr>
              <p:nvPr/>
            </p:nvSpPr>
            <p:spPr bwMode="auto">
              <a:xfrm>
                <a:off x="328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5" name="Rectangle 256"/>
              <p:cNvSpPr>
                <a:spLocks noChangeArrowheads="1"/>
              </p:cNvSpPr>
              <p:nvPr/>
            </p:nvSpPr>
            <p:spPr bwMode="auto">
              <a:xfrm>
                <a:off x="304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6" name="Rectangle 257"/>
              <p:cNvSpPr>
                <a:spLocks noChangeArrowheads="1"/>
              </p:cNvSpPr>
              <p:nvPr/>
            </p:nvSpPr>
            <p:spPr bwMode="auto">
              <a:xfrm>
                <a:off x="310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7" name="Rectangle 258"/>
              <p:cNvSpPr>
                <a:spLocks noChangeArrowheads="1"/>
              </p:cNvSpPr>
              <p:nvPr/>
            </p:nvSpPr>
            <p:spPr bwMode="auto">
              <a:xfrm>
                <a:off x="316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8" name="Rectangle 259"/>
              <p:cNvSpPr>
                <a:spLocks noChangeArrowheads="1"/>
              </p:cNvSpPr>
              <p:nvPr/>
            </p:nvSpPr>
            <p:spPr bwMode="auto">
              <a:xfrm>
                <a:off x="322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79" name="Rectangle 260"/>
              <p:cNvSpPr>
                <a:spLocks noChangeArrowheads="1"/>
              </p:cNvSpPr>
              <p:nvPr/>
            </p:nvSpPr>
            <p:spPr bwMode="auto">
              <a:xfrm>
                <a:off x="298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0" name="Rectangle 261"/>
              <p:cNvSpPr>
                <a:spLocks noChangeArrowheads="1"/>
              </p:cNvSpPr>
              <p:nvPr/>
            </p:nvSpPr>
            <p:spPr bwMode="auto">
              <a:xfrm>
                <a:off x="274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1" name="Rectangle 262"/>
              <p:cNvSpPr>
                <a:spLocks noChangeArrowheads="1"/>
              </p:cNvSpPr>
              <p:nvPr/>
            </p:nvSpPr>
            <p:spPr bwMode="auto">
              <a:xfrm>
                <a:off x="280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2" name="Rectangle 263"/>
              <p:cNvSpPr>
                <a:spLocks noChangeArrowheads="1"/>
              </p:cNvSpPr>
              <p:nvPr/>
            </p:nvSpPr>
            <p:spPr bwMode="auto">
              <a:xfrm>
                <a:off x="286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3" name="Rectangle 264"/>
              <p:cNvSpPr>
                <a:spLocks noChangeArrowheads="1"/>
              </p:cNvSpPr>
              <p:nvPr/>
            </p:nvSpPr>
            <p:spPr bwMode="auto">
              <a:xfrm>
                <a:off x="292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4" name="Rectangle 265"/>
              <p:cNvSpPr>
                <a:spLocks noChangeArrowheads="1"/>
              </p:cNvSpPr>
              <p:nvPr/>
            </p:nvSpPr>
            <p:spPr bwMode="auto">
              <a:xfrm>
                <a:off x="2688" y="2554"/>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5" name="Rectangle 266"/>
              <p:cNvSpPr>
                <a:spLocks noChangeArrowheads="1"/>
              </p:cNvSpPr>
              <p:nvPr/>
            </p:nvSpPr>
            <p:spPr bwMode="auto">
              <a:xfrm>
                <a:off x="364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6" name="Rectangle 267"/>
              <p:cNvSpPr>
                <a:spLocks noChangeArrowheads="1"/>
              </p:cNvSpPr>
              <p:nvPr/>
            </p:nvSpPr>
            <p:spPr bwMode="auto">
              <a:xfrm>
                <a:off x="370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7" name="Rectangle 268"/>
              <p:cNvSpPr>
                <a:spLocks noChangeArrowheads="1"/>
              </p:cNvSpPr>
              <p:nvPr/>
            </p:nvSpPr>
            <p:spPr bwMode="auto">
              <a:xfrm>
                <a:off x="376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8" name="Rectangle 269"/>
              <p:cNvSpPr>
                <a:spLocks noChangeArrowheads="1"/>
              </p:cNvSpPr>
              <p:nvPr/>
            </p:nvSpPr>
            <p:spPr bwMode="auto">
              <a:xfrm>
                <a:off x="382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89" name="Rectangle 270"/>
              <p:cNvSpPr>
                <a:spLocks noChangeArrowheads="1"/>
              </p:cNvSpPr>
              <p:nvPr/>
            </p:nvSpPr>
            <p:spPr bwMode="auto">
              <a:xfrm>
                <a:off x="358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0" name="Rectangle 271"/>
              <p:cNvSpPr>
                <a:spLocks noChangeArrowheads="1"/>
              </p:cNvSpPr>
              <p:nvPr/>
            </p:nvSpPr>
            <p:spPr bwMode="auto">
              <a:xfrm>
                <a:off x="334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1" name="Rectangle 272"/>
              <p:cNvSpPr>
                <a:spLocks noChangeArrowheads="1"/>
              </p:cNvSpPr>
              <p:nvPr/>
            </p:nvSpPr>
            <p:spPr bwMode="auto">
              <a:xfrm>
                <a:off x="340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2" name="Rectangle 273"/>
              <p:cNvSpPr>
                <a:spLocks noChangeArrowheads="1"/>
              </p:cNvSpPr>
              <p:nvPr/>
            </p:nvSpPr>
            <p:spPr bwMode="auto">
              <a:xfrm>
                <a:off x="346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3" name="Rectangle 274"/>
              <p:cNvSpPr>
                <a:spLocks noChangeArrowheads="1"/>
              </p:cNvSpPr>
              <p:nvPr/>
            </p:nvSpPr>
            <p:spPr bwMode="auto">
              <a:xfrm>
                <a:off x="352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4" name="Rectangle 275"/>
              <p:cNvSpPr>
                <a:spLocks noChangeArrowheads="1"/>
              </p:cNvSpPr>
              <p:nvPr/>
            </p:nvSpPr>
            <p:spPr bwMode="auto">
              <a:xfrm>
                <a:off x="328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5" name="Rectangle 276"/>
              <p:cNvSpPr>
                <a:spLocks noChangeArrowheads="1"/>
              </p:cNvSpPr>
              <p:nvPr/>
            </p:nvSpPr>
            <p:spPr bwMode="auto">
              <a:xfrm>
                <a:off x="304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6" name="Rectangle 277"/>
              <p:cNvSpPr>
                <a:spLocks noChangeArrowheads="1"/>
              </p:cNvSpPr>
              <p:nvPr/>
            </p:nvSpPr>
            <p:spPr bwMode="auto">
              <a:xfrm>
                <a:off x="310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7" name="Rectangle 278"/>
              <p:cNvSpPr>
                <a:spLocks noChangeArrowheads="1"/>
              </p:cNvSpPr>
              <p:nvPr/>
            </p:nvSpPr>
            <p:spPr bwMode="auto">
              <a:xfrm>
                <a:off x="316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8" name="Rectangle 279"/>
              <p:cNvSpPr>
                <a:spLocks noChangeArrowheads="1"/>
              </p:cNvSpPr>
              <p:nvPr/>
            </p:nvSpPr>
            <p:spPr bwMode="auto">
              <a:xfrm>
                <a:off x="322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199" name="Rectangle 280"/>
              <p:cNvSpPr>
                <a:spLocks noChangeArrowheads="1"/>
              </p:cNvSpPr>
              <p:nvPr/>
            </p:nvSpPr>
            <p:spPr bwMode="auto">
              <a:xfrm>
                <a:off x="298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0" name="Rectangle 281"/>
              <p:cNvSpPr>
                <a:spLocks noChangeArrowheads="1"/>
              </p:cNvSpPr>
              <p:nvPr/>
            </p:nvSpPr>
            <p:spPr bwMode="auto">
              <a:xfrm>
                <a:off x="274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1" name="Rectangle 282"/>
              <p:cNvSpPr>
                <a:spLocks noChangeArrowheads="1"/>
              </p:cNvSpPr>
              <p:nvPr/>
            </p:nvSpPr>
            <p:spPr bwMode="auto">
              <a:xfrm>
                <a:off x="280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2" name="Rectangle 283"/>
              <p:cNvSpPr>
                <a:spLocks noChangeArrowheads="1"/>
              </p:cNvSpPr>
              <p:nvPr/>
            </p:nvSpPr>
            <p:spPr bwMode="auto">
              <a:xfrm>
                <a:off x="286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3" name="Rectangle 284"/>
              <p:cNvSpPr>
                <a:spLocks noChangeArrowheads="1"/>
              </p:cNvSpPr>
              <p:nvPr/>
            </p:nvSpPr>
            <p:spPr bwMode="auto">
              <a:xfrm>
                <a:off x="292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4" name="Rectangle 285"/>
              <p:cNvSpPr>
                <a:spLocks noChangeArrowheads="1"/>
              </p:cNvSpPr>
              <p:nvPr/>
            </p:nvSpPr>
            <p:spPr bwMode="auto">
              <a:xfrm>
                <a:off x="2688" y="261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5" name="Rectangle 286"/>
              <p:cNvSpPr>
                <a:spLocks noChangeArrowheads="1"/>
              </p:cNvSpPr>
              <p:nvPr/>
            </p:nvSpPr>
            <p:spPr bwMode="auto">
              <a:xfrm>
                <a:off x="364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6" name="Rectangle 287"/>
              <p:cNvSpPr>
                <a:spLocks noChangeArrowheads="1"/>
              </p:cNvSpPr>
              <p:nvPr/>
            </p:nvSpPr>
            <p:spPr bwMode="auto">
              <a:xfrm>
                <a:off x="370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7" name="Rectangle 288"/>
              <p:cNvSpPr>
                <a:spLocks noChangeArrowheads="1"/>
              </p:cNvSpPr>
              <p:nvPr/>
            </p:nvSpPr>
            <p:spPr bwMode="auto">
              <a:xfrm>
                <a:off x="376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8" name="Rectangle 289"/>
              <p:cNvSpPr>
                <a:spLocks noChangeArrowheads="1"/>
              </p:cNvSpPr>
              <p:nvPr/>
            </p:nvSpPr>
            <p:spPr bwMode="auto">
              <a:xfrm>
                <a:off x="382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09" name="Rectangle 290"/>
              <p:cNvSpPr>
                <a:spLocks noChangeArrowheads="1"/>
              </p:cNvSpPr>
              <p:nvPr/>
            </p:nvSpPr>
            <p:spPr bwMode="auto">
              <a:xfrm>
                <a:off x="358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0" name="Rectangle 291"/>
              <p:cNvSpPr>
                <a:spLocks noChangeArrowheads="1"/>
              </p:cNvSpPr>
              <p:nvPr/>
            </p:nvSpPr>
            <p:spPr bwMode="auto">
              <a:xfrm>
                <a:off x="334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1" name="Rectangle 292"/>
              <p:cNvSpPr>
                <a:spLocks noChangeArrowheads="1"/>
              </p:cNvSpPr>
              <p:nvPr/>
            </p:nvSpPr>
            <p:spPr bwMode="auto">
              <a:xfrm>
                <a:off x="340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2" name="Rectangle 293"/>
              <p:cNvSpPr>
                <a:spLocks noChangeArrowheads="1"/>
              </p:cNvSpPr>
              <p:nvPr/>
            </p:nvSpPr>
            <p:spPr bwMode="auto">
              <a:xfrm>
                <a:off x="346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3" name="Rectangle 294"/>
              <p:cNvSpPr>
                <a:spLocks noChangeArrowheads="1"/>
              </p:cNvSpPr>
              <p:nvPr/>
            </p:nvSpPr>
            <p:spPr bwMode="auto">
              <a:xfrm>
                <a:off x="352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4" name="Rectangle 295"/>
              <p:cNvSpPr>
                <a:spLocks noChangeArrowheads="1"/>
              </p:cNvSpPr>
              <p:nvPr/>
            </p:nvSpPr>
            <p:spPr bwMode="auto">
              <a:xfrm>
                <a:off x="328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5" name="Rectangle 296"/>
              <p:cNvSpPr>
                <a:spLocks noChangeArrowheads="1"/>
              </p:cNvSpPr>
              <p:nvPr/>
            </p:nvSpPr>
            <p:spPr bwMode="auto">
              <a:xfrm>
                <a:off x="304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6" name="Rectangle 297"/>
              <p:cNvSpPr>
                <a:spLocks noChangeArrowheads="1"/>
              </p:cNvSpPr>
              <p:nvPr/>
            </p:nvSpPr>
            <p:spPr bwMode="auto">
              <a:xfrm>
                <a:off x="310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7" name="Rectangle 298"/>
              <p:cNvSpPr>
                <a:spLocks noChangeArrowheads="1"/>
              </p:cNvSpPr>
              <p:nvPr/>
            </p:nvSpPr>
            <p:spPr bwMode="auto">
              <a:xfrm>
                <a:off x="316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8" name="Rectangle 299"/>
              <p:cNvSpPr>
                <a:spLocks noChangeArrowheads="1"/>
              </p:cNvSpPr>
              <p:nvPr/>
            </p:nvSpPr>
            <p:spPr bwMode="auto">
              <a:xfrm>
                <a:off x="322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19" name="Rectangle 300"/>
              <p:cNvSpPr>
                <a:spLocks noChangeArrowheads="1"/>
              </p:cNvSpPr>
              <p:nvPr/>
            </p:nvSpPr>
            <p:spPr bwMode="auto">
              <a:xfrm>
                <a:off x="298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0" name="Rectangle 301"/>
              <p:cNvSpPr>
                <a:spLocks noChangeArrowheads="1"/>
              </p:cNvSpPr>
              <p:nvPr/>
            </p:nvSpPr>
            <p:spPr bwMode="auto">
              <a:xfrm>
                <a:off x="274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1" name="Rectangle 302"/>
              <p:cNvSpPr>
                <a:spLocks noChangeArrowheads="1"/>
              </p:cNvSpPr>
              <p:nvPr/>
            </p:nvSpPr>
            <p:spPr bwMode="auto">
              <a:xfrm>
                <a:off x="280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2" name="Rectangle 303"/>
              <p:cNvSpPr>
                <a:spLocks noChangeArrowheads="1"/>
              </p:cNvSpPr>
              <p:nvPr/>
            </p:nvSpPr>
            <p:spPr bwMode="auto">
              <a:xfrm>
                <a:off x="286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3" name="Rectangle 304"/>
              <p:cNvSpPr>
                <a:spLocks noChangeArrowheads="1"/>
              </p:cNvSpPr>
              <p:nvPr/>
            </p:nvSpPr>
            <p:spPr bwMode="auto">
              <a:xfrm>
                <a:off x="292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4" name="Rectangle 305"/>
              <p:cNvSpPr>
                <a:spLocks noChangeArrowheads="1"/>
              </p:cNvSpPr>
              <p:nvPr/>
            </p:nvSpPr>
            <p:spPr bwMode="auto">
              <a:xfrm>
                <a:off x="2688" y="268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5" name="Rectangle 306"/>
              <p:cNvSpPr>
                <a:spLocks noChangeArrowheads="1"/>
              </p:cNvSpPr>
              <p:nvPr/>
            </p:nvSpPr>
            <p:spPr bwMode="auto">
              <a:xfrm>
                <a:off x="364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6" name="Rectangle 307"/>
              <p:cNvSpPr>
                <a:spLocks noChangeArrowheads="1"/>
              </p:cNvSpPr>
              <p:nvPr/>
            </p:nvSpPr>
            <p:spPr bwMode="auto">
              <a:xfrm>
                <a:off x="370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7" name="Rectangle 308"/>
              <p:cNvSpPr>
                <a:spLocks noChangeArrowheads="1"/>
              </p:cNvSpPr>
              <p:nvPr/>
            </p:nvSpPr>
            <p:spPr bwMode="auto">
              <a:xfrm>
                <a:off x="376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8" name="Rectangle 309"/>
              <p:cNvSpPr>
                <a:spLocks noChangeArrowheads="1"/>
              </p:cNvSpPr>
              <p:nvPr/>
            </p:nvSpPr>
            <p:spPr bwMode="auto">
              <a:xfrm>
                <a:off x="382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29" name="Rectangle 310"/>
              <p:cNvSpPr>
                <a:spLocks noChangeArrowheads="1"/>
              </p:cNvSpPr>
              <p:nvPr/>
            </p:nvSpPr>
            <p:spPr bwMode="auto">
              <a:xfrm>
                <a:off x="358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0" name="Rectangle 311"/>
              <p:cNvSpPr>
                <a:spLocks noChangeArrowheads="1"/>
              </p:cNvSpPr>
              <p:nvPr/>
            </p:nvSpPr>
            <p:spPr bwMode="auto">
              <a:xfrm>
                <a:off x="334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1" name="Rectangle 312"/>
              <p:cNvSpPr>
                <a:spLocks noChangeArrowheads="1"/>
              </p:cNvSpPr>
              <p:nvPr/>
            </p:nvSpPr>
            <p:spPr bwMode="auto">
              <a:xfrm>
                <a:off x="340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2" name="Rectangle 313"/>
              <p:cNvSpPr>
                <a:spLocks noChangeArrowheads="1"/>
              </p:cNvSpPr>
              <p:nvPr/>
            </p:nvSpPr>
            <p:spPr bwMode="auto">
              <a:xfrm>
                <a:off x="346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3" name="Rectangle 314"/>
              <p:cNvSpPr>
                <a:spLocks noChangeArrowheads="1"/>
              </p:cNvSpPr>
              <p:nvPr/>
            </p:nvSpPr>
            <p:spPr bwMode="auto">
              <a:xfrm>
                <a:off x="352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4" name="Rectangle 315"/>
              <p:cNvSpPr>
                <a:spLocks noChangeArrowheads="1"/>
              </p:cNvSpPr>
              <p:nvPr/>
            </p:nvSpPr>
            <p:spPr bwMode="auto">
              <a:xfrm>
                <a:off x="328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5" name="Rectangle 316"/>
              <p:cNvSpPr>
                <a:spLocks noChangeArrowheads="1"/>
              </p:cNvSpPr>
              <p:nvPr/>
            </p:nvSpPr>
            <p:spPr bwMode="auto">
              <a:xfrm>
                <a:off x="304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6" name="Rectangle 317"/>
              <p:cNvSpPr>
                <a:spLocks noChangeArrowheads="1"/>
              </p:cNvSpPr>
              <p:nvPr/>
            </p:nvSpPr>
            <p:spPr bwMode="auto">
              <a:xfrm>
                <a:off x="310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7" name="Rectangle 318"/>
              <p:cNvSpPr>
                <a:spLocks noChangeArrowheads="1"/>
              </p:cNvSpPr>
              <p:nvPr/>
            </p:nvSpPr>
            <p:spPr bwMode="auto">
              <a:xfrm>
                <a:off x="316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8" name="Rectangle 319"/>
              <p:cNvSpPr>
                <a:spLocks noChangeArrowheads="1"/>
              </p:cNvSpPr>
              <p:nvPr/>
            </p:nvSpPr>
            <p:spPr bwMode="auto">
              <a:xfrm>
                <a:off x="322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39" name="Rectangle 320"/>
              <p:cNvSpPr>
                <a:spLocks noChangeArrowheads="1"/>
              </p:cNvSpPr>
              <p:nvPr/>
            </p:nvSpPr>
            <p:spPr bwMode="auto">
              <a:xfrm>
                <a:off x="298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0" name="Rectangle 321"/>
              <p:cNvSpPr>
                <a:spLocks noChangeArrowheads="1"/>
              </p:cNvSpPr>
              <p:nvPr/>
            </p:nvSpPr>
            <p:spPr bwMode="auto">
              <a:xfrm>
                <a:off x="274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1" name="Rectangle 322"/>
              <p:cNvSpPr>
                <a:spLocks noChangeArrowheads="1"/>
              </p:cNvSpPr>
              <p:nvPr/>
            </p:nvSpPr>
            <p:spPr bwMode="auto">
              <a:xfrm>
                <a:off x="280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2" name="Rectangle 323"/>
              <p:cNvSpPr>
                <a:spLocks noChangeArrowheads="1"/>
              </p:cNvSpPr>
              <p:nvPr/>
            </p:nvSpPr>
            <p:spPr bwMode="auto">
              <a:xfrm>
                <a:off x="286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3" name="Rectangle 324"/>
              <p:cNvSpPr>
                <a:spLocks noChangeArrowheads="1"/>
              </p:cNvSpPr>
              <p:nvPr/>
            </p:nvSpPr>
            <p:spPr bwMode="auto">
              <a:xfrm>
                <a:off x="292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4" name="Rectangle 325"/>
              <p:cNvSpPr>
                <a:spLocks noChangeArrowheads="1"/>
              </p:cNvSpPr>
              <p:nvPr/>
            </p:nvSpPr>
            <p:spPr bwMode="auto">
              <a:xfrm>
                <a:off x="2688" y="2748"/>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5" name="Rectangle 326"/>
              <p:cNvSpPr>
                <a:spLocks noChangeArrowheads="1"/>
              </p:cNvSpPr>
              <p:nvPr/>
            </p:nvSpPr>
            <p:spPr bwMode="auto">
              <a:xfrm>
                <a:off x="364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6" name="Rectangle 327"/>
              <p:cNvSpPr>
                <a:spLocks noChangeArrowheads="1"/>
              </p:cNvSpPr>
              <p:nvPr/>
            </p:nvSpPr>
            <p:spPr bwMode="auto">
              <a:xfrm>
                <a:off x="370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7" name="Rectangle 328"/>
              <p:cNvSpPr>
                <a:spLocks noChangeArrowheads="1"/>
              </p:cNvSpPr>
              <p:nvPr/>
            </p:nvSpPr>
            <p:spPr bwMode="auto">
              <a:xfrm>
                <a:off x="376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8" name="Rectangle 329"/>
              <p:cNvSpPr>
                <a:spLocks noChangeArrowheads="1"/>
              </p:cNvSpPr>
              <p:nvPr/>
            </p:nvSpPr>
            <p:spPr bwMode="auto">
              <a:xfrm>
                <a:off x="382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49" name="Rectangle 330"/>
              <p:cNvSpPr>
                <a:spLocks noChangeArrowheads="1"/>
              </p:cNvSpPr>
              <p:nvPr/>
            </p:nvSpPr>
            <p:spPr bwMode="auto">
              <a:xfrm>
                <a:off x="358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0" name="Rectangle 331"/>
              <p:cNvSpPr>
                <a:spLocks noChangeArrowheads="1"/>
              </p:cNvSpPr>
              <p:nvPr/>
            </p:nvSpPr>
            <p:spPr bwMode="auto">
              <a:xfrm>
                <a:off x="334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1" name="Rectangle 332"/>
              <p:cNvSpPr>
                <a:spLocks noChangeArrowheads="1"/>
              </p:cNvSpPr>
              <p:nvPr/>
            </p:nvSpPr>
            <p:spPr bwMode="auto">
              <a:xfrm>
                <a:off x="340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2" name="Rectangle 333"/>
              <p:cNvSpPr>
                <a:spLocks noChangeArrowheads="1"/>
              </p:cNvSpPr>
              <p:nvPr/>
            </p:nvSpPr>
            <p:spPr bwMode="auto">
              <a:xfrm>
                <a:off x="346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3" name="Rectangle 334"/>
              <p:cNvSpPr>
                <a:spLocks noChangeArrowheads="1"/>
              </p:cNvSpPr>
              <p:nvPr/>
            </p:nvSpPr>
            <p:spPr bwMode="auto">
              <a:xfrm>
                <a:off x="352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4" name="Rectangle 335"/>
              <p:cNvSpPr>
                <a:spLocks noChangeArrowheads="1"/>
              </p:cNvSpPr>
              <p:nvPr/>
            </p:nvSpPr>
            <p:spPr bwMode="auto">
              <a:xfrm>
                <a:off x="328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5" name="Rectangle 336"/>
              <p:cNvSpPr>
                <a:spLocks noChangeArrowheads="1"/>
              </p:cNvSpPr>
              <p:nvPr/>
            </p:nvSpPr>
            <p:spPr bwMode="auto">
              <a:xfrm>
                <a:off x="304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6" name="Rectangle 337"/>
              <p:cNvSpPr>
                <a:spLocks noChangeArrowheads="1"/>
              </p:cNvSpPr>
              <p:nvPr/>
            </p:nvSpPr>
            <p:spPr bwMode="auto">
              <a:xfrm>
                <a:off x="310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7" name="Rectangle 338"/>
              <p:cNvSpPr>
                <a:spLocks noChangeArrowheads="1"/>
              </p:cNvSpPr>
              <p:nvPr/>
            </p:nvSpPr>
            <p:spPr bwMode="auto">
              <a:xfrm>
                <a:off x="316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8" name="Rectangle 339"/>
              <p:cNvSpPr>
                <a:spLocks noChangeArrowheads="1"/>
              </p:cNvSpPr>
              <p:nvPr/>
            </p:nvSpPr>
            <p:spPr bwMode="auto">
              <a:xfrm>
                <a:off x="322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59" name="Rectangle 340"/>
              <p:cNvSpPr>
                <a:spLocks noChangeArrowheads="1"/>
              </p:cNvSpPr>
              <p:nvPr/>
            </p:nvSpPr>
            <p:spPr bwMode="auto">
              <a:xfrm>
                <a:off x="298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0" name="Rectangle 341"/>
              <p:cNvSpPr>
                <a:spLocks noChangeArrowheads="1"/>
              </p:cNvSpPr>
              <p:nvPr/>
            </p:nvSpPr>
            <p:spPr bwMode="auto">
              <a:xfrm>
                <a:off x="274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1" name="Rectangle 342"/>
              <p:cNvSpPr>
                <a:spLocks noChangeArrowheads="1"/>
              </p:cNvSpPr>
              <p:nvPr/>
            </p:nvSpPr>
            <p:spPr bwMode="auto">
              <a:xfrm>
                <a:off x="280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2" name="Rectangle 343"/>
              <p:cNvSpPr>
                <a:spLocks noChangeArrowheads="1"/>
              </p:cNvSpPr>
              <p:nvPr/>
            </p:nvSpPr>
            <p:spPr bwMode="auto">
              <a:xfrm>
                <a:off x="286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3" name="Rectangle 344"/>
              <p:cNvSpPr>
                <a:spLocks noChangeArrowheads="1"/>
              </p:cNvSpPr>
              <p:nvPr/>
            </p:nvSpPr>
            <p:spPr bwMode="auto">
              <a:xfrm>
                <a:off x="292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4" name="Rectangle 345"/>
              <p:cNvSpPr>
                <a:spLocks noChangeArrowheads="1"/>
              </p:cNvSpPr>
              <p:nvPr/>
            </p:nvSpPr>
            <p:spPr bwMode="auto">
              <a:xfrm>
                <a:off x="2688" y="2813"/>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5" name="Rectangle 346"/>
              <p:cNvSpPr>
                <a:spLocks noChangeArrowheads="1"/>
              </p:cNvSpPr>
              <p:nvPr/>
            </p:nvSpPr>
            <p:spPr bwMode="auto">
              <a:xfrm>
                <a:off x="364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6" name="Rectangle 347"/>
              <p:cNvSpPr>
                <a:spLocks noChangeArrowheads="1"/>
              </p:cNvSpPr>
              <p:nvPr/>
            </p:nvSpPr>
            <p:spPr bwMode="auto">
              <a:xfrm>
                <a:off x="370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7" name="Rectangle 348"/>
              <p:cNvSpPr>
                <a:spLocks noChangeArrowheads="1"/>
              </p:cNvSpPr>
              <p:nvPr/>
            </p:nvSpPr>
            <p:spPr bwMode="auto">
              <a:xfrm>
                <a:off x="376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8" name="Rectangle 349"/>
              <p:cNvSpPr>
                <a:spLocks noChangeArrowheads="1"/>
              </p:cNvSpPr>
              <p:nvPr/>
            </p:nvSpPr>
            <p:spPr bwMode="auto">
              <a:xfrm>
                <a:off x="382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69" name="Rectangle 350"/>
              <p:cNvSpPr>
                <a:spLocks noChangeArrowheads="1"/>
              </p:cNvSpPr>
              <p:nvPr/>
            </p:nvSpPr>
            <p:spPr bwMode="auto">
              <a:xfrm>
                <a:off x="358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0" name="Rectangle 351"/>
              <p:cNvSpPr>
                <a:spLocks noChangeArrowheads="1"/>
              </p:cNvSpPr>
              <p:nvPr/>
            </p:nvSpPr>
            <p:spPr bwMode="auto">
              <a:xfrm>
                <a:off x="334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1" name="Rectangle 352"/>
              <p:cNvSpPr>
                <a:spLocks noChangeArrowheads="1"/>
              </p:cNvSpPr>
              <p:nvPr/>
            </p:nvSpPr>
            <p:spPr bwMode="auto">
              <a:xfrm>
                <a:off x="340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2" name="Rectangle 353"/>
              <p:cNvSpPr>
                <a:spLocks noChangeArrowheads="1"/>
              </p:cNvSpPr>
              <p:nvPr/>
            </p:nvSpPr>
            <p:spPr bwMode="auto">
              <a:xfrm>
                <a:off x="346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3" name="Rectangle 354"/>
              <p:cNvSpPr>
                <a:spLocks noChangeArrowheads="1"/>
              </p:cNvSpPr>
              <p:nvPr/>
            </p:nvSpPr>
            <p:spPr bwMode="auto">
              <a:xfrm>
                <a:off x="352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4" name="Rectangle 355"/>
              <p:cNvSpPr>
                <a:spLocks noChangeArrowheads="1"/>
              </p:cNvSpPr>
              <p:nvPr/>
            </p:nvSpPr>
            <p:spPr bwMode="auto">
              <a:xfrm>
                <a:off x="328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5" name="Rectangle 356"/>
              <p:cNvSpPr>
                <a:spLocks noChangeArrowheads="1"/>
              </p:cNvSpPr>
              <p:nvPr/>
            </p:nvSpPr>
            <p:spPr bwMode="auto">
              <a:xfrm>
                <a:off x="304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6" name="Rectangle 357"/>
              <p:cNvSpPr>
                <a:spLocks noChangeArrowheads="1"/>
              </p:cNvSpPr>
              <p:nvPr/>
            </p:nvSpPr>
            <p:spPr bwMode="auto">
              <a:xfrm>
                <a:off x="310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7" name="Rectangle 358"/>
              <p:cNvSpPr>
                <a:spLocks noChangeArrowheads="1"/>
              </p:cNvSpPr>
              <p:nvPr/>
            </p:nvSpPr>
            <p:spPr bwMode="auto">
              <a:xfrm>
                <a:off x="316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8" name="Rectangle 359"/>
              <p:cNvSpPr>
                <a:spLocks noChangeArrowheads="1"/>
              </p:cNvSpPr>
              <p:nvPr/>
            </p:nvSpPr>
            <p:spPr bwMode="auto">
              <a:xfrm>
                <a:off x="322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79" name="Rectangle 360"/>
              <p:cNvSpPr>
                <a:spLocks noChangeArrowheads="1"/>
              </p:cNvSpPr>
              <p:nvPr/>
            </p:nvSpPr>
            <p:spPr bwMode="auto">
              <a:xfrm>
                <a:off x="298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0" name="Rectangle 361"/>
              <p:cNvSpPr>
                <a:spLocks noChangeArrowheads="1"/>
              </p:cNvSpPr>
              <p:nvPr/>
            </p:nvSpPr>
            <p:spPr bwMode="auto">
              <a:xfrm>
                <a:off x="274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1" name="Rectangle 362"/>
              <p:cNvSpPr>
                <a:spLocks noChangeArrowheads="1"/>
              </p:cNvSpPr>
              <p:nvPr/>
            </p:nvSpPr>
            <p:spPr bwMode="auto">
              <a:xfrm>
                <a:off x="280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2" name="Rectangle 363"/>
              <p:cNvSpPr>
                <a:spLocks noChangeArrowheads="1"/>
              </p:cNvSpPr>
              <p:nvPr/>
            </p:nvSpPr>
            <p:spPr bwMode="auto">
              <a:xfrm>
                <a:off x="286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3" name="Rectangle 364"/>
              <p:cNvSpPr>
                <a:spLocks noChangeArrowheads="1"/>
              </p:cNvSpPr>
              <p:nvPr/>
            </p:nvSpPr>
            <p:spPr bwMode="auto">
              <a:xfrm>
                <a:off x="292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4" name="Rectangle 365"/>
              <p:cNvSpPr>
                <a:spLocks noChangeArrowheads="1"/>
              </p:cNvSpPr>
              <p:nvPr/>
            </p:nvSpPr>
            <p:spPr bwMode="auto">
              <a:xfrm>
                <a:off x="2688" y="2878"/>
                <a:ext cx="60" cy="64"/>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5" name="Rectangle 366"/>
              <p:cNvSpPr>
                <a:spLocks noChangeArrowheads="1"/>
              </p:cNvSpPr>
              <p:nvPr/>
            </p:nvSpPr>
            <p:spPr bwMode="auto">
              <a:xfrm>
                <a:off x="364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6" name="Rectangle 367"/>
              <p:cNvSpPr>
                <a:spLocks noChangeArrowheads="1"/>
              </p:cNvSpPr>
              <p:nvPr/>
            </p:nvSpPr>
            <p:spPr bwMode="auto">
              <a:xfrm>
                <a:off x="370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7" name="Rectangle 368"/>
              <p:cNvSpPr>
                <a:spLocks noChangeArrowheads="1"/>
              </p:cNvSpPr>
              <p:nvPr/>
            </p:nvSpPr>
            <p:spPr bwMode="auto">
              <a:xfrm>
                <a:off x="376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8" name="Rectangle 369"/>
              <p:cNvSpPr>
                <a:spLocks noChangeArrowheads="1"/>
              </p:cNvSpPr>
              <p:nvPr/>
            </p:nvSpPr>
            <p:spPr bwMode="auto">
              <a:xfrm>
                <a:off x="382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89" name="Rectangle 370"/>
              <p:cNvSpPr>
                <a:spLocks noChangeArrowheads="1"/>
              </p:cNvSpPr>
              <p:nvPr/>
            </p:nvSpPr>
            <p:spPr bwMode="auto">
              <a:xfrm>
                <a:off x="358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0" name="Rectangle 371"/>
              <p:cNvSpPr>
                <a:spLocks noChangeArrowheads="1"/>
              </p:cNvSpPr>
              <p:nvPr/>
            </p:nvSpPr>
            <p:spPr bwMode="auto">
              <a:xfrm>
                <a:off x="334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1" name="Rectangle 372"/>
              <p:cNvSpPr>
                <a:spLocks noChangeArrowheads="1"/>
              </p:cNvSpPr>
              <p:nvPr/>
            </p:nvSpPr>
            <p:spPr bwMode="auto">
              <a:xfrm>
                <a:off x="340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2" name="Rectangle 373"/>
              <p:cNvSpPr>
                <a:spLocks noChangeArrowheads="1"/>
              </p:cNvSpPr>
              <p:nvPr/>
            </p:nvSpPr>
            <p:spPr bwMode="auto">
              <a:xfrm>
                <a:off x="346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3" name="Rectangle 374"/>
              <p:cNvSpPr>
                <a:spLocks noChangeArrowheads="1"/>
              </p:cNvSpPr>
              <p:nvPr/>
            </p:nvSpPr>
            <p:spPr bwMode="auto">
              <a:xfrm>
                <a:off x="352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4" name="Rectangle 375"/>
              <p:cNvSpPr>
                <a:spLocks noChangeArrowheads="1"/>
              </p:cNvSpPr>
              <p:nvPr/>
            </p:nvSpPr>
            <p:spPr bwMode="auto">
              <a:xfrm>
                <a:off x="328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5" name="Rectangle 376"/>
              <p:cNvSpPr>
                <a:spLocks noChangeArrowheads="1"/>
              </p:cNvSpPr>
              <p:nvPr/>
            </p:nvSpPr>
            <p:spPr bwMode="auto">
              <a:xfrm>
                <a:off x="304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6" name="Rectangle 377"/>
              <p:cNvSpPr>
                <a:spLocks noChangeArrowheads="1"/>
              </p:cNvSpPr>
              <p:nvPr/>
            </p:nvSpPr>
            <p:spPr bwMode="auto">
              <a:xfrm>
                <a:off x="310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7" name="Rectangle 378"/>
              <p:cNvSpPr>
                <a:spLocks noChangeArrowheads="1"/>
              </p:cNvSpPr>
              <p:nvPr/>
            </p:nvSpPr>
            <p:spPr bwMode="auto">
              <a:xfrm>
                <a:off x="316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8" name="Rectangle 379"/>
              <p:cNvSpPr>
                <a:spLocks noChangeArrowheads="1"/>
              </p:cNvSpPr>
              <p:nvPr/>
            </p:nvSpPr>
            <p:spPr bwMode="auto">
              <a:xfrm>
                <a:off x="322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299" name="Rectangle 380"/>
              <p:cNvSpPr>
                <a:spLocks noChangeArrowheads="1"/>
              </p:cNvSpPr>
              <p:nvPr/>
            </p:nvSpPr>
            <p:spPr bwMode="auto">
              <a:xfrm>
                <a:off x="298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0" name="Rectangle 381"/>
              <p:cNvSpPr>
                <a:spLocks noChangeArrowheads="1"/>
              </p:cNvSpPr>
              <p:nvPr/>
            </p:nvSpPr>
            <p:spPr bwMode="auto">
              <a:xfrm>
                <a:off x="274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1" name="Rectangle 382"/>
              <p:cNvSpPr>
                <a:spLocks noChangeArrowheads="1"/>
              </p:cNvSpPr>
              <p:nvPr/>
            </p:nvSpPr>
            <p:spPr bwMode="auto">
              <a:xfrm>
                <a:off x="280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2" name="Rectangle 383"/>
              <p:cNvSpPr>
                <a:spLocks noChangeArrowheads="1"/>
              </p:cNvSpPr>
              <p:nvPr/>
            </p:nvSpPr>
            <p:spPr bwMode="auto">
              <a:xfrm>
                <a:off x="286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3" name="Rectangle 384"/>
              <p:cNvSpPr>
                <a:spLocks noChangeArrowheads="1"/>
              </p:cNvSpPr>
              <p:nvPr/>
            </p:nvSpPr>
            <p:spPr bwMode="auto">
              <a:xfrm>
                <a:off x="292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4" name="Rectangle 385"/>
              <p:cNvSpPr>
                <a:spLocks noChangeArrowheads="1"/>
              </p:cNvSpPr>
              <p:nvPr/>
            </p:nvSpPr>
            <p:spPr bwMode="auto">
              <a:xfrm>
                <a:off x="2688" y="2942"/>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5" name="Rectangle 386"/>
              <p:cNvSpPr>
                <a:spLocks noChangeArrowheads="1"/>
              </p:cNvSpPr>
              <p:nvPr/>
            </p:nvSpPr>
            <p:spPr bwMode="auto">
              <a:xfrm>
                <a:off x="364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6" name="Rectangle 387"/>
              <p:cNvSpPr>
                <a:spLocks noChangeArrowheads="1"/>
              </p:cNvSpPr>
              <p:nvPr/>
            </p:nvSpPr>
            <p:spPr bwMode="auto">
              <a:xfrm>
                <a:off x="370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7" name="Rectangle 388"/>
              <p:cNvSpPr>
                <a:spLocks noChangeArrowheads="1"/>
              </p:cNvSpPr>
              <p:nvPr/>
            </p:nvSpPr>
            <p:spPr bwMode="auto">
              <a:xfrm>
                <a:off x="376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8" name="Rectangle 389"/>
              <p:cNvSpPr>
                <a:spLocks noChangeArrowheads="1"/>
              </p:cNvSpPr>
              <p:nvPr/>
            </p:nvSpPr>
            <p:spPr bwMode="auto">
              <a:xfrm>
                <a:off x="382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09" name="Rectangle 390"/>
              <p:cNvSpPr>
                <a:spLocks noChangeArrowheads="1"/>
              </p:cNvSpPr>
              <p:nvPr/>
            </p:nvSpPr>
            <p:spPr bwMode="auto">
              <a:xfrm>
                <a:off x="358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0" name="Rectangle 391"/>
              <p:cNvSpPr>
                <a:spLocks noChangeArrowheads="1"/>
              </p:cNvSpPr>
              <p:nvPr/>
            </p:nvSpPr>
            <p:spPr bwMode="auto">
              <a:xfrm>
                <a:off x="334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1" name="Rectangle 392"/>
              <p:cNvSpPr>
                <a:spLocks noChangeArrowheads="1"/>
              </p:cNvSpPr>
              <p:nvPr/>
            </p:nvSpPr>
            <p:spPr bwMode="auto">
              <a:xfrm>
                <a:off x="340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2" name="Rectangle 393"/>
              <p:cNvSpPr>
                <a:spLocks noChangeArrowheads="1"/>
              </p:cNvSpPr>
              <p:nvPr/>
            </p:nvSpPr>
            <p:spPr bwMode="auto">
              <a:xfrm>
                <a:off x="346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3" name="Rectangle 394"/>
              <p:cNvSpPr>
                <a:spLocks noChangeArrowheads="1"/>
              </p:cNvSpPr>
              <p:nvPr/>
            </p:nvSpPr>
            <p:spPr bwMode="auto">
              <a:xfrm>
                <a:off x="352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4" name="Rectangle 395"/>
              <p:cNvSpPr>
                <a:spLocks noChangeArrowheads="1"/>
              </p:cNvSpPr>
              <p:nvPr/>
            </p:nvSpPr>
            <p:spPr bwMode="auto">
              <a:xfrm>
                <a:off x="328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5" name="Rectangle 396"/>
              <p:cNvSpPr>
                <a:spLocks noChangeArrowheads="1"/>
              </p:cNvSpPr>
              <p:nvPr/>
            </p:nvSpPr>
            <p:spPr bwMode="auto">
              <a:xfrm>
                <a:off x="304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6" name="Rectangle 397"/>
              <p:cNvSpPr>
                <a:spLocks noChangeArrowheads="1"/>
              </p:cNvSpPr>
              <p:nvPr/>
            </p:nvSpPr>
            <p:spPr bwMode="auto">
              <a:xfrm>
                <a:off x="310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7" name="Rectangle 398"/>
              <p:cNvSpPr>
                <a:spLocks noChangeArrowheads="1"/>
              </p:cNvSpPr>
              <p:nvPr/>
            </p:nvSpPr>
            <p:spPr bwMode="auto">
              <a:xfrm>
                <a:off x="316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8" name="Rectangle 399"/>
              <p:cNvSpPr>
                <a:spLocks noChangeArrowheads="1"/>
              </p:cNvSpPr>
              <p:nvPr/>
            </p:nvSpPr>
            <p:spPr bwMode="auto">
              <a:xfrm>
                <a:off x="322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19" name="Rectangle 400"/>
              <p:cNvSpPr>
                <a:spLocks noChangeArrowheads="1"/>
              </p:cNvSpPr>
              <p:nvPr/>
            </p:nvSpPr>
            <p:spPr bwMode="auto">
              <a:xfrm>
                <a:off x="298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20" name="Rectangle 401"/>
              <p:cNvSpPr>
                <a:spLocks noChangeArrowheads="1"/>
              </p:cNvSpPr>
              <p:nvPr/>
            </p:nvSpPr>
            <p:spPr bwMode="auto">
              <a:xfrm>
                <a:off x="274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21" name="Rectangle 402"/>
              <p:cNvSpPr>
                <a:spLocks noChangeArrowheads="1"/>
              </p:cNvSpPr>
              <p:nvPr/>
            </p:nvSpPr>
            <p:spPr bwMode="auto">
              <a:xfrm>
                <a:off x="280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22" name="Rectangle 403"/>
              <p:cNvSpPr>
                <a:spLocks noChangeArrowheads="1"/>
              </p:cNvSpPr>
              <p:nvPr/>
            </p:nvSpPr>
            <p:spPr bwMode="auto">
              <a:xfrm>
                <a:off x="286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23" name="Rectangle 404"/>
              <p:cNvSpPr>
                <a:spLocks noChangeArrowheads="1"/>
              </p:cNvSpPr>
              <p:nvPr/>
            </p:nvSpPr>
            <p:spPr bwMode="auto">
              <a:xfrm>
                <a:off x="292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324" name="Rectangle 405"/>
              <p:cNvSpPr>
                <a:spLocks noChangeArrowheads="1"/>
              </p:cNvSpPr>
              <p:nvPr/>
            </p:nvSpPr>
            <p:spPr bwMode="auto">
              <a:xfrm>
                <a:off x="2688" y="3007"/>
                <a:ext cx="60" cy="65"/>
              </a:xfrm>
              <a:prstGeom prst="rect">
                <a:avLst/>
              </a:prstGeom>
              <a:noFill/>
              <a:ln w="12700">
                <a:solidFill>
                  <a:schemeClr val="tx1"/>
                </a:solidFill>
                <a:miter lim="800000"/>
                <a:headEnd/>
                <a:tailEnd type="none" w="lg"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38917" name="Object 5"/>
              <p:cNvGraphicFramePr>
                <a:graphicFrameLocks noChangeAspect="1"/>
              </p:cNvGraphicFramePr>
              <p:nvPr/>
            </p:nvGraphicFramePr>
            <p:xfrm>
              <a:off x="2927" y="1592"/>
              <a:ext cx="97" cy="136"/>
            </p:xfrm>
            <a:graphic>
              <a:graphicData uri="http://schemas.openxmlformats.org/presentationml/2006/ole">
                <mc:AlternateContent xmlns:mc="http://schemas.openxmlformats.org/markup-compatibility/2006">
                  <mc:Choice xmlns:v="urn:schemas-microsoft-com:vml" Requires="v">
                    <p:oleObj spid="_x0000_s39416" name="Equation" r:id="rId6" imgW="127121" imgH="177811" progId="Equation.3">
                      <p:embed/>
                    </p:oleObj>
                  </mc:Choice>
                  <mc:Fallback>
                    <p:oleObj name="Equation" r:id="rId6" imgW="127121" imgH="17781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7" y="1592"/>
                            <a:ext cx="97"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nvGrpSpPr>
            <p:cNvPr id="38922" name="Group 411"/>
            <p:cNvGrpSpPr>
              <a:grpSpLocks/>
            </p:cNvGrpSpPr>
            <p:nvPr/>
          </p:nvGrpSpPr>
          <p:grpSpPr bwMode="auto">
            <a:xfrm>
              <a:off x="816" y="1872"/>
              <a:ext cx="1585" cy="288"/>
              <a:chOff x="816" y="1872"/>
              <a:chExt cx="1585" cy="288"/>
            </a:xfrm>
          </p:grpSpPr>
          <p:sp>
            <p:nvSpPr>
              <p:cNvPr id="38923" name="Text Box 408"/>
              <p:cNvSpPr txBox="1">
                <a:spLocks noChangeArrowheads="1"/>
              </p:cNvSpPr>
              <p:nvPr/>
            </p:nvSpPr>
            <p:spPr bwMode="auto">
              <a:xfrm>
                <a:off x="816" y="1872"/>
                <a:ext cx="1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sm"/>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37931725" indent="-37474525">
                  <a:defRPr sz="2800">
                    <a:solidFill>
                      <a:schemeClr val="tx1"/>
                    </a:solidFill>
                    <a:latin typeface="Times New Roman" charset="0"/>
                    <a:ea typeface="ＭＳ Ｐゴシック" charset="0"/>
                  </a:defRPr>
                </a:lvl2pPr>
                <a:lvl3pPr>
                  <a:defRPr sz="2800">
                    <a:solidFill>
                      <a:schemeClr val="tx1"/>
                    </a:solidFill>
                    <a:latin typeface="Times New Roman" charset="0"/>
                    <a:ea typeface="ＭＳ Ｐゴシック" charset="0"/>
                  </a:defRPr>
                </a:lvl3pPr>
                <a:lvl4pPr>
                  <a:defRPr sz="2800">
                    <a:solidFill>
                      <a:schemeClr val="tx1"/>
                    </a:solidFill>
                    <a:latin typeface="Times New Roman" charset="0"/>
                    <a:ea typeface="ＭＳ Ｐゴシック" charset="0"/>
                  </a:defRPr>
                </a:lvl4pPr>
                <a:lvl5pPr>
                  <a:defRPr sz="2800">
                    <a:solidFill>
                      <a:schemeClr val="tx1"/>
                    </a:solidFill>
                    <a:latin typeface="Times New Roman" charset="0"/>
                    <a:ea typeface="ＭＳ Ｐゴシック" charset="0"/>
                  </a:defRPr>
                </a:lvl5pPr>
                <a:lvl6pPr marL="457200" eaLnBrk="0" fontAlgn="base" hangingPunct="0">
                  <a:spcBef>
                    <a:spcPct val="0"/>
                  </a:spcBef>
                  <a:spcAft>
                    <a:spcPct val="0"/>
                  </a:spcAft>
                  <a:defRPr sz="2800">
                    <a:solidFill>
                      <a:schemeClr val="tx1"/>
                    </a:solidFill>
                    <a:latin typeface="Times New Roman" charset="0"/>
                    <a:ea typeface="ＭＳ Ｐゴシック" charset="0"/>
                  </a:defRPr>
                </a:lvl6pPr>
                <a:lvl7pPr marL="914400" eaLnBrk="0" fontAlgn="base" hangingPunct="0">
                  <a:spcBef>
                    <a:spcPct val="0"/>
                  </a:spcBef>
                  <a:spcAft>
                    <a:spcPct val="0"/>
                  </a:spcAft>
                  <a:defRPr sz="2800">
                    <a:solidFill>
                      <a:schemeClr val="tx1"/>
                    </a:solidFill>
                    <a:latin typeface="Times New Roman" charset="0"/>
                    <a:ea typeface="ＭＳ Ｐゴシック" charset="0"/>
                  </a:defRPr>
                </a:lvl7pPr>
                <a:lvl8pPr marL="1371600" eaLnBrk="0" fontAlgn="base" hangingPunct="0">
                  <a:spcBef>
                    <a:spcPct val="0"/>
                  </a:spcBef>
                  <a:spcAft>
                    <a:spcPct val="0"/>
                  </a:spcAft>
                  <a:defRPr sz="2800">
                    <a:solidFill>
                      <a:schemeClr val="tx1"/>
                    </a:solidFill>
                    <a:latin typeface="Times New Roman" charset="0"/>
                    <a:ea typeface="ＭＳ Ｐゴシック" charset="0"/>
                  </a:defRPr>
                </a:lvl8pPr>
                <a:lvl9pPr marL="18288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2400" i="1">
                    <a:solidFill>
                      <a:srgbClr val="FF6600"/>
                    </a:solidFill>
                  </a:rPr>
                  <a:t>a</a:t>
                </a:r>
                <a:r>
                  <a:rPr lang="en-US" sz="2400">
                    <a:solidFill>
                      <a:srgbClr val="FF6600"/>
                    </a:solidFill>
                  </a:rPr>
                  <a:t> paired with </a:t>
                </a:r>
                <a:r>
                  <a:rPr lang="en-US" sz="2400" i="1">
                    <a:solidFill>
                      <a:srgbClr val="FF6600"/>
                    </a:solidFill>
                  </a:rPr>
                  <a:t>b</a:t>
                </a:r>
              </a:p>
            </p:txBody>
          </p:sp>
          <p:sp>
            <p:nvSpPr>
              <p:cNvPr id="38924" name="Line 409"/>
              <p:cNvSpPr>
                <a:spLocks noChangeShapeType="1"/>
              </p:cNvSpPr>
              <p:nvPr/>
            </p:nvSpPr>
            <p:spPr bwMode="auto">
              <a:xfrm>
                <a:off x="2113" y="2015"/>
                <a:ext cx="288" cy="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38914" name="Object 2"/>
          <p:cNvGraphicFramePr>
            <a:graphicFrameLocks noChangeAspect="1"/>
          </p:cNvGraphicFramePr>
          <p:nvPr/>
        </p:nvGraphicFramePr>
        <p:xfrm>
          <a:off x="3429000" y="5181600"/>
          <a:ext cx="1600200" cy="1468438"/>
        </p:xfrm>
        <a:graphic>
          <a:graphicData uri="http://schemas.openxmlformats.org/presentationml/2006/ole">
            <mc:AlternateContent xmlns:mc="http://schemas.openxmlformats.org/markup-compatibility/2006">
              <mc:Choice xmlns:v="urn:schemas-microsoft-com:vml" Requires="v">
                <p:oleObj spid="_x0000_s39417" name="Equation" r:id="rId8" imgW="749697" imgH="686197" progId="Equation.3">
                  <p:embed/>
                </p:oleObj>
              </mc:Choice>
              <mc:Fallback>
                <p:oleObj name="Equation" r:id="rId8" imgW="749697" imgH="686197"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5181600"/>
                        <a:ext cx="1600200"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990600" y="5334000"/>
          <a:ext cx="1735138" cy="1196975"/>
        </p:xfrm>
        <a:graphic>
          <a:graphicData uri="http://schemas.openxmlformats.org/presentationml/2006/ole">
            <mc:AlternateContent xmlns:mc="http://schemas.openxmlformats.org/markup-compatibility/2006">
              <mc:Choice xmlns:v="urn:schemas-microsoft-com:vml" Requires="v">
                <p:oleObj spid="_x0000_s39418" name="Equation" r:id="rId10" imgW="812844" imgH="558954" progId="Equation.3">
                  <p:embed/>
                </p:oleObj>
              </mc:Choice>
              <mc:Fallback>
                <p:oleObj name="Equation" r:id="rId10" imgW="812844" imgH="558954"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334000"/>
                        <a:ext cx="1735138"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Assessing significance of the alignment score</a:t>
            </a:r>
            <a:endParaRPr lang="en-US" dirty="0"/>
          </a:p>
        </p:txBody>
      </p:sp>
      <p:sp>
        <p:nvSpPr>
          <p:cNvPr id="3" name="Content Placeholder 2"/>
          <p:cNvSpPr>
            <a:spLocks noGrp="1"/>
          </p:cNvSpPr>
          <p:nvPr>
            <p:ph idx="1"/>
          </p:nvPr>
        </p:nvSpPr>
        <p:spPr/>
        <p:txBody>
          <a:bodyPr/>
          <a:lstStyle/>
          <a:p>
            <a:r>
              <a:rPr lang="en-US" dirty="0" smtClean="0"/>
              <a:t>There are two ways to do this</a:t>
            </a:r>
          </a:p>
          <a:p>
            <a:pPr lvl="1"/>
            <a:r>
              <a:rPr lang="en-US" dirty="0" smtClean="0"/>
              <a:t>Bayesian approach</a:t>
            </a:r>
          </a:p>
          <a:p>
            <a:pPr lvl="1"/>
            <a:endParaRPr lang="en-US" dirty="0"/>
          </a:p>
          <a:p>
            <a:pPr lvl="1"/>
            <a:r>
              <a:rPr lang="en-US" dirty="0" smtClean="0"/>
              <a:t>Classical approach</a:t>
            </a:r>
            <a:endParaRPr lang="en-US" dirty="0"/>
          </a:p>
        </p:txBody>
      </p:sp>
    </p:spTree>
    <p:extLst>
      <p:ext uri="{BB962C8B-B14F-4D97-AF65-F5344CB8AC3E}">
        <p14:creationId xmlns:p14="http://schemas.microsoft.com/office/powerpoint/2010/main" val="40154605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approach</a:t>
            </a:r>
            <a:endParaRPr lang="en-US" dirty="0"/>
          </a:p>
        </p:txBody>
      </p:sp>
      <p:sp>
        <p:nvSpPr>
          <p:cNvPr id="3" name="Content Placeholder 2"/>
          <p:cNvSpPr>
            <a:spLocks noGrp="1"/>
          </p:cNvSpPr>
          <p:nvPr>
            <p:ph idx="1"/>
          </p:nvPr>
        </p:nvSpPr>
        <p:spPr>
          <a:xfrm>
            <a:off x="685800" y="1524000"/>
            <a:ext cx="7772400" cy="4114800"/>
          </a:xfrm>
        </p:spPr>
        <p:txBody>
          <a:bodyPr/>
          <a:lstStyle/>
          <a:p>
            <a:r>
              <a:rPr lang="en-US" dirty="0" smtClean="0"/>
              <a:t>Compute probability of Related model using Bayes rule</a:t>
            </a:r>
          </a:p>
          <a:p>
            <a:r>
              <a:rPr lang="en-US" dirty="0" smtClean="0"/>
              <a:t>Requires prior probability of R and U</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30970483"/>
              </p:ext>
            </p:extLst>
          </p:nvPr>
        </p:nvGraphicFramePr>
        <p:xfrm>
          <a:off x="1905000" y="3429000"/>
          <a:ext cx="5288910" cy="2927350"/>
        </p:xfrm>
        <a:graphic>
          <a:graphicData uri="http://schemas.openxmlformats.org/presentationml/2006/ole">
            <mc:AlternateContent xmlns:mc="http://schemas.openxmlformats.org/markup-compatibility/2006">
              <mc:Choice xmlns:v="urn:schemas-microsoft-com:vml" Requires="v">
                <p:oleObj spid="_x0000_s67605" name="Equation" r:id="rId4" imgW="2730500" imgH="1511300" progId="Equation.3">
                  <p:embed/>
                </p:oleObj>
              </mc:Choice>
              <mc:Fallback>
                <p:oleObj name="Equation" r:id="rId4" imgW="2730500" imgH="1511300" progId="Equation.3">
                  <p:embed/>
                  <p:pic>
                    <p:nvPicPr>
                      <p:cNvPr id="0" name=""/>
                      <p:cNvPicPr/>
                      <p:nvPr/>
                    </p:nvPicPr>
                    <p:blipFill>
                      <a:blip r:embed="rId5"/>
                      <a:stretch>
                        <a:fillRect/>
                      </a:stretch>
                    </p:blipFill>
                    <p:spPr>
                      <a:xfrm>
                        <a:off x="1905000" y="3429000"/>
                        <a:ext cx="5288910" cy="2927350"/>
                      </a:xfrm>
                      <a:prstGeom prst="rect">
                        <a:avLst/>
                      </a:prstGeom>
                    </p:spPr>
                  </p:pic>
                </p:oleObj>
              </mc:Fallback>
            </mc:AlternateContent>
          </a:graphicData>
        </a:graphic>
      </p:graphicFrame>
    </p:spTree>
    <p:extLst>
      <p:ext uri="{BB962C8B-B14F-4D97-AF65-F5344CB8AC3E}">
        <p14:creationId xmlns:p14="http://schemas.microsoft.com/office/powerpoint/2010/main" val="382345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533400"/>
            <a:ext cx="7772400" cy="1143000"/>
          </a:xfrm>
        </p:spPr>
        <p:txBody>
          <a:bodyPr/>
          <a:lstStyle/>
          <a:p>
            <a:r>
              <a:rPr lang="en-US" dirty="0" smtClean="0">
                <a:latin typeface="Times New Roman" charset="0"/>
                <a:ea typeface="ＭＳ Ｐゴシック" charset="0"/>
                <a:cs typeface="ＭＳ Ｐゴシック" charset="0"/>
              </a:rPr>
              <a:t>Classical approach</a:t>
            </a:r>
            <a:endParaRPr lang="en-US" dirty="0">
              <a:latin typeface="Times New Roman" charset="0"/>
              <a:ea typeface="ＭＳ Ｐゴシック" charset="0"/>
              <a:cs typeface="ＭＳ Ｐゴシック" charset="0"/>
            </a:endParaRPr>
          </a:p>
        </p:txBody>
      </p:sp>
      <p:sp>
        <p:nvSpPr>
          <p:cNvPr id="291843" name="Rectangle 3"/>
          <p:cNvSpPr>
            <a:spLocks noGrp="1" noChangeArrowheads="1"/>
          </p:cNvSpPr>
          <p:nvPr>
            <p:ph type="body" idx="1"/>
          </p:nvPr>
        </p:nvSpPr>
        <p:spPr>
          <a:xfrm>
            <a:off x="609600" y="1905000"/>
            <a:ext cx="7772400" cy="4114800"/>
          </a:xfrm>
        </p:spPr>
        <p:txBody>
          <a:bodyPr/>
          <a:lstStyle/>
          <a:p>
            <a:pPr>
              <a:buFontTx/>
              <a:buNone/>
            </a:pPr>
            <a:r>
              <a:rPr lang="en-US" sz="2400" dirty="0">
                <a:latin typeface="Times New Roman" charset="0"/>
                <a:ea typeface="ＭＳ Ｐゴシック" charset="0"/>
                <a:cs typeface="ＭＳ Ｐゴシック" charset="0"/>
              </a:rPr>
              <a:t>D</a:t>
            </a:r>
            <a:r>
              <a:rPr lang="en-US" sz="2400" dirty="0" smtClean="0">
                <a:latin typeface="Times New Roman" charset="0"/>
                <a:ea typeface="ＭＳ Ｐゴシック" charset="0"/>
                <a:cs typeface="ＭＳ Ｐゴシック" charset="0"/>
              </a:rPr>
              <a:t>etermine </a:t>
            </a:r>
            <a:r>
              <a:rPr lang="en-US" sz="2400" dirty="0">
                <a:latin typeface="Times New Roman" charset="0"/>
                <a:ea typeface="ＭＳ Ｐゴシック" charset="0"/>
                <a:cs typeface="ＭＳ Ｐゴシック" charset="0"/>
              </a:rPr>
              <a:t>how likely it is that such an alignment score would result from chance.</a:t>
            </a:r>
          </a:p>
          <a:p>
            <a:pPr>
              <a:buFontTx/>
              <a:buNone/>
            </a:pPr>
            <a:endParaRPr lang="en-US" sz="2400" dirty="0">
              <a:latin typeface="Times New Roman" charset="0"/>
              <a:ea typeface="ＭＳ Ｐゴシック" charset="0"/>
              <a:cs typeface="ＭＳ Ｐゴシック" charset="0"/>
            </a:endParaRPr>
          </a:p>
          <a:p>
            <a:pPr>
              <a:buFontTx/>
              <a:buNone/>
            </a:pPr>
            <a:r>
              <a:rPr lang="en-US" sz="2400" dirty="0">
                <a:latin typeface="Times New Roman" charset="0"/>
                <a:ea typeface="ＭＳ Ｐゴシック" charset="0"/>
                <a:cs typeface="ＭＳ Ｐゴシック" charset="0"/>
              </a:rPr>
              <a:t>3 ways to calculate chance; look at alignment scores for</a:t>
            </a:r>
          </a:p>
          <a:p>
            <a:pPr lvl="1"/>
            <a:r>
              <a:rPr lang="en-US" sz="2400" dirty="0">
                <a:latin typeface="Times New Roman" charset="0"/>
                <a:ea typeface="ＭＳ Ｐゴシック" charset="0"/>
              </a:rPr>
              <a:t>real but non-homologous sequences</a:t>
            </a:r>
          </a:p>
          <a:p>
            <a:pPr lvl="1"/>
            <a:r>
              <a:rPr lang="en-US" sz="2400" dirty="0">
                <a:latin typeface="Times New Roman" charset="0"/>
                <a:ea typeface="ＭＳ Ｐゴシック" charset="0"/>
              </a:rPr>
              <a:t>real sequences shuffled to preserve compositional properties</a:t>
            </a:r>
          </a:p>
          <a:p>
            <a:pPr lvl="1"/>
            <a:r>
              <a:rPr lang="en-US" sz="2400" dirty="0">
                <a:latin typeface="Times New Roman" charset="0"/>
                <a:ea typeface="ＭＳ Ｐゴシック" charset="0"/>
              </a:rPr>
              <a:t>sequences generated randomly based upon a DNA/protein sequence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1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91843">
                                            <p:txEl>
                                              <p:pRg st="2" end="2"/>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91843">
                                            <p:txEl>
                                              <p:pRg st="3" end="3"/>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91843">
                                            <p:txEl>
                                              <p:pRg st="4" end="4"/>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P spid="29184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1143000"/>
          </a:xfrm>
        </p:spPr>
        <p:txBody>
          <a:bodyPr/>
          <a:lstStyle/>
          <a:p>
            <a:r>
              <a:rPr lang="en-US">
                <a:latin typeface="Times New Roman" charset="0"/>
                <a:ea typeface="ＭＳ Ｐゴシック" charset="0"/>
                <a:cs typeface="ＭＳ Ｐゴシック" charset="0"/>
              </a:rPr>
              <a:t>Scores from Random Alignments</a:t>
            </a:r>
          </a:p>
        </p:txBody>
      </p:sp>
      <p:sp>
        <p:nvSpPr>
          <p:cNvPr id="43011" name="Rectangle 3"/>
          <p:cNvSpPr>
            <a:spLocks noGrp="1" noChangeArrowheads="1"/>
          </p:cNvSpPr>
          <p:nvPr>
            <p:ph type="body" idx="1"/>
          </p:nvPr>
        </p:nvSpPr>
        <p:spPr>
          <a:xfrm>
            <a:off x="685800" y="1600200"/>
            <a:ext cx="7772400" cy="4114800"/>
          </a:xfrm>
        </p:spPr>
        <p:txBody>
          <a:bodyPr/>
          <a:lstStyle/>
          <a:p>
            <a:pPr>
              <a:lnSpc>
                <a:spcPct val="90000"/>
              </a:lnSpc>
              <a:buFont typeface="Times" charset="0"/>
              <a:buChar char="•"/>
            </a:pPr>
            <a:r>
              <a:rPr lang="en-US" sz="2400">
                <a:latin typeface="Times New Roman" charset="0"/>
                <a:ea typeface="ＭＳ Ｐゴシック" charset="0"/>
                <a:cs typeface="ＭＳ Ｐゴシック" charset="0"/>
              </a:rPr>
              <a:t>suppose we assume</a:t>
            </a:r>
          </a:p>
          <a:p>
            <a:pPr lvl="1">
              <a:lnSpc>
                <a:spcPct val="90000"/>
              </a:lnSpc>
              <a:buFont typeface="Times" charset="0"/>
              <a:buChar char="•"/>
            </a:pPr>
            <a:r>
              <a:rPr lang="en-US" sz="2400">
                <a:latin typeface="Times New Roman" charset="0"/>
                <a:ea typeface="ＭＳ Ｐゴシック" charset="0"/>
              </a:rPr>
              <a:t>sequence lengths </a:t>
            </a:r>
            <a:r>
              <a:rPr lang="en-US" sz="2400" i="1">
                <a:latin typeface="Times New Roman" charset="0"/>
                <a:ea typeface="ＭＳ Ｐゴシック" charset="0"/>
              </a:rPr>
              <a:t>m</a:t>
            </a:r>
            <a:r>
              <a:rPr lang="en-US" sz="2400">
                <a:latin typeface="Times New Roman" charset="0"/>
                <a:ea typeface="ＭＳ Ｐゴシック" charset="0"/>
              </a:rPr>
              <a:t> and </a:t>
            </a:r>
            <a:r>
              <a:rPr lang="en-US" sz="2400" i="1">
                <a:latin typeface="Times New Roman" charset="0"/>
                <a:ea typeface="ＭＳ Ｐゴシック" charset="0"/>
              </a:rPr>
              <a:t>n</a:t>
            </a:r>
            <a:endParaRPr lang="en-US" sz="2400">
              <a:latin typeface="Times New Roman" charset="0"/>
              <a:ea typeface="ＭＳ Ｐゴシック" charset="0"/>
            </a:endParaRPr>
          </a:p>
          <a:p>
            <a:pPr lvl="1">
              <a:lnSpc>
                <a:spcPct val="90000"/>
              </a:lnSpc>
              <a:buFont typeface="Times" charset="0"/>
              <a:buChar char="•"/>
            </a:pPr>
            <a:r>
              <a:rPr lang="en-US" sz="2400">
                <a:latin typeface="Times New Roman" charset="0"/>
                <a:ea typeface="ＭＳ Ｐゴシック" charset="0"/>
              </a:rPr>
              <a:t>a particular substitution matrix and amino-acid frequencies</a:t>
            </a:r>
          </a:p>
          <a:p>
            <a:pPr lvl="1">
              <a:lnSpc>
                <a:spcPct val="90000"/>
              </a:lnSpc>
              <a:buFont typeface="Times" charset="0"/>
              <a:buChar char="•"/>
            </a:pPr>
            <a:endParaRPr lang="en-US" sz="2400">
              <a:latin typeface="Times New Roman" charset="0"/>
              <a:ea typeface="ＭＳ Ｐゴシック" charset="0"/>
            </a:endParaRPr>
          </a:p>
          <a:p>
            <a:pPr>
              <a:lnSpc>
                <a:spcPct val="90000"/>
              </a:lnSpc>
              <a:buFont typeface="Times" charset="0"/>
              <a:buChar char="•"/>
            </a:pPr>
            <a:r>
              <a:rPr lang="en-US" sz="2400">
                <a:latin typeface="Times New Roman" charset="0"/>
                <a:ea typeface="ＭＳ Ｐゴシック" charset="0"/>
                <a:cs typeface="ＭＳ Ｐゴシック" charset="0"/>
              </a:rPr>
              <a:t>and we consider generating random sequences of lengths </a:t>
            </a:r>
            <a:r>
              <a:rPr lang="en-US" sz="2400" i="1">
                <a:latin typeface="Times New Roman" charset="0"/>
                <a:ea typeface="ＭＳ Ｐゴシック" charset="0"/>
                <a:cs typeface="ＭＳ Ｐゴシック" charset="0"/>
              </a:rPr>
              <a:t>m</a:t>
            </a:r>
            <a:r>
              <a:rPr lang="en-US" sz="2400">
                <a:latin typeface="Times New Roman" charset="0"/>
                <a:ea typeface="ＭＳ Ｐゴシック" charset="0"/>
                <a:cs typeface="ＭＳ Ｐゴシック" charset="0"/>
              </a:rPr>
              <a:t> and </a:t>
            </a:r>
            <a:r>
              <a:rPr lang="en-US" sz="2400" i="1">
                <a:latin typeface="Times New Roman" charset="0"/>
                <a:ea typeface="ＭＳ Ｐゴシック" charset="0"/>
                <a:cs typeface="ＭＳ Ｐゴシック" charset="0"/>
              </a:rPr>
              <a:t>n</a:t>
            </a:r>
            <a:r>
              <a:rPr lang="en-US" sz="2400">
                <a:latin typeface="Times New Roman" charset="0"/>
                <a:ea typeface="ＭＳ Ｐゴシック" charset="0"/>
                <a:cs typeface="ＭＳ Ｐゴシック" charset="0"/>
              </a:rPr>
              <a:t> and finding the best alignment of these sequences</a:t>
            </a:r>
          </a:p>
          <a:p>
            <a:pPr>
              <a:lnSpc>
                <a:spcPct val="90000"/>
              </a:lnSpc>
              <a:buFont typeface="Times" charset="0"/>
              <a:buChar char="•"/>
            </a:pPr>
            <a:endParaRPr lang="en-US" sz="2400">
              <a:latin typeface="Times New Roman" charset="0"/>
              <a:ea typeface="ＭＳ Ｐゴシック" charset="0"/>
              <a:cs typeface="ＭＳ Ｐゴシック" charset="0"/>
            </a:endParaRPr>
          </a:p>
          <a:p>
            <a:pPr>
              <a:lnSpc>
                <a:spcPct val="90000"/>
              </a:lnSpc>
              <a:buFont typeface="Times" charset="0"/>
              <a:buChar char="•"/>
            </a:pPr>
            <a:r>
              <a:rPr lang="en-US" sz="2400">
                <a:latin typeface="Times New Roman" charset="0"/>
                <a:ea typeface="ＭＳ Ｐゴシック" charset="0"/>
                <a:cs typeface="ＭＳ Ｐゴシック" charset="0"/>
              </a:rPr>
              <a:t>this will give us a distribution over alignment scores for random pairs of sequences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228600"/>
            <a:ext cx="7772400" cy="1143000"/>
          </a:xfrm>
        </p:spPr>
        <p:txBody>
          <a:bodyPr/>
          <a:lstStyle/>
          <a:p>
            <a:r>
              <a:rPr lang="en-US" sz="4000">
                <a:latin typeface="Times New Roman" charset="0"/>
                <a:ea typeface="ＭＳ Ｐゴシック" charset="0"/>
                <a:cs typeface="ＭＳ Ｐゴシック" charset="0"/>
              </a:rPr>
              <a:t>Statistics of Alignment Scores:</a:t>
            </a:r>
            <a:br>
              <a:rPr lang="en-US" sz="4000">
                <a:latin typeface="Times New Roman" charset="0"/>
                <a:ea typeface="ＭＳ Ｐゴシック" charset="0"/>
                <a:cs typeface="ＭＳ Ｐゴシック" charset="0"/>
              </a:rPr>
            </a:br>
            <a:r>
              <a:rPr lang="en-US" sz="4000">
                <a:latin typeface="Times New Roman" charset="0"/>
                <a:ea typeface="ＭＳ Ｐゴシック" charset="0"/>
                <a:cs typeface="ＭＳ Ｐゴシック" charset="0"/>
              </a:rPr>
              <a:t>The Extreme Value Distribution</a:t>
            </a:r>
          </a:p>
        </p:txBody>
      </p:sp>
      <p:pic>
        <p:nvPicPr>
          <p:cNvPr id="45059" name="Picture 5" descr="extreme_value_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47800"/>
            <a:ext cx="60960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6"/>
          <p:cNvSpPr>
            <a:spLocks noGrp="1" noChangeArrowheads="1"/>
          </p:cNvSpPr>
          <p:nvPr>
            <p:ph type="body" idx="1"/>
          </p:nvPr>
        </p:nvSpPr>
        <p:spPr>
          <a:xfrm>
            <a:off x="1066800" y="6096000"/>
            <a:ext cx="7772400" cy="914400"/>
          </a:xfrm>
          <a:noFill/>
        </p:spPr>
        <p:txBody>
          <a:bodyPr/>
          <a:lstStyle/>
          <a:p>
            <a:pPr>
              <a:lnSpc>
                <a:spcPct val="90000"/>
              </a:lnSpc>
              <a:buFont typeface="Times" charset="0"/>
              <a:buChar char="•"/>
            </a:pPr>
            <a:r>
              <a:rPr lang="en-US" sz="2400">
                <a:latin typeface="Times New Roman" charset="0"/>
                <a:ea typeface="ＭＳ Ｐゴシック" charset="0"/>
                <a:cs typeface="ＭＳ Ｐゴシック" charset="0"/>
              </a:rPr>
              <a:t>in particular, we get an </a:t>
            </a:r>
            <a:r>
              <a:rPr lang="en-US" sz="2400" i="1">
                <a:latin typeface="Times New Roman" charset="0"/>
                <a:ea typeface="ＭＳ Ｐゴシック" charset="0"/>
                <a:cs typeface="ＭＳ Ｐゴシック" charset="0"/>
              </a:rPr>
              <a:t>extreme value distribution</a:t>
            </a:r>
            <a:endParaRPr lang="en-US" sz="2400">
              <a:latin typeface="Times New Roman"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scoring pairwise alignments</a:t>
            </a:r>
            <a:endParaRPr lang="en-US" dirty="0"/>
          </a:p>
        </p:txBody>
      </p:sp>
      <p:sp>
        <p:nvSpPr>
          <p:cNvPr id="3" name="Content Placeholder 2"/>
          <p:cNvSpPr>
            <a:spLocks noGrp="1"/>
          </p:cNvSpPr>
          <p:nvPr>
            <p:ph idx="1"/>
          </p:nvPr>
        </p:nvSpPr>
        <p:spPr/>
        <p:txBody>
          <a:bodyPr/>
          <a:lstStyle/>
          <a:p>
            <a:r>
              <a:rPr lang="en-US" dirty="0" smtClean="0"/>
              <a:t>How do we determine the substitution and gap scores for alignment?</a:t>
            </a:r>
          </a:p>
          <a:p>
            <a:r>
              <a:rPr lang="en-US" dirty="0" smtClean="0"/>
              <a:t>How do we determine whether the score of the best alignment is indicative of truly related sequences?</a:t>
            </a:r>
          </a:p>
          <a:p>
            <a:r>
              <a:rPr lang="en-US" dirty="0" smtClean="0"/>
              <a:t>These issues are related and addressed via statistical models</a:t>
            </a:r>
            <a:endParaRPr lang="en-US" dirty="0"/>
          </a:p>
        </p:txBody>
      </p:sp>
    </p:spTree>
    <p:extLst>
      <p:ext uri="{BB962C8B-B14F-4D97-AF65-F5344CB8AC3E}">
        <p14:creationId xmlns:p14="http://schemas.microsoft.com/office/powerpoint/2010/main" val="3828957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685800" y="152400"/>
            <a:ext cx="7772400" cy="1143000"/>
          </a:xfrm>
        </p:spPr>
        <p:txBody>
          <a:bodyPr/>
          <a:lstStyle/>
          <a:p>
            <a:r>
              <a:rPr lang="en-US" sz="4000">
                <a:latin typeface="Times New Roman" charset="0"/>
                <a:ea typeface="ＭＳ Ｐゴシック" charset="0"/>
                <a:cs typeface="ＭＳ Ｐゴシック" charset="0"/>
              </a:rPr>
              <a:t>Distribution of Scores</a:t>
            </a:r>
          </a:p>
        </p:txBody>
      </p:sp>
      <p:sp>
        <p:nvSpPr>
          <p:cNvPr id="47109" name="Rectangle 5"/>
          <p:cNvSpPr>
            <a:spLocks noChangeArrowheads="1"/>
          </p:cNvSpPr>
          <p:nvPr/>
        </p:nvSpPr>
        <p:spPr bwMode="auto">
          <a:xfrm>
            <a:off x="609600" y="2743200"/>
            <a:ext cx="777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n-US" sz="2400" i="1"/>
              <a:t>S</a:t>
            </a:r>
            <a:r>
              <a:rPr lang="en-US" sz="2400"/>
              <a:t> is a given score threshold</a:t>
            </a:r>
          </a:p>
          <a:p>
            <a:pPr marL="342900" indent="-342900">
              <a:lnSpc>
                <a:spcPct val="90000"/>
              </a:lnSpc>
              <a:spcBef>
                <a:spcPct val="20000"/>
              </a:spcBef>
              <a:buFontTx/>
              <a:buChar char="•"/>
            </a:pPr>
            <a:r>
              <a:rPr lang="en-US" sz="2400" i="1"/>
              <a:t>m</a:t>
            </a:r>
            <a:r>
              <a:rPr lang="en-US" sz="2400"/>
              <a:t> and </a:t>
            </a:r>
            <a:r>
              <a:rPr lang="en-US" sz="2400" i="1"/>
              <a:t>n</a:t>
            </a:r>
            <a:r>
              <a:rPr lang="en-US" sz="2400"/>
              <a:t> are the lengths of the sequences under consideration</a:t>
            </a:r>
          </a:p>
          <a:p>
            <a:pPr marL="342900" indent="-342900">
              <a:lnSpc>
                <a:spcPct val="90000"/>
              </a:lnSpc>
              <a:spcBef>
                <a:spcPct val="20000"/>
              </a:spcBef>
              <a:buFontTx/>
              <a:buChar char="•"/>
            </a:pPr>
            <a:r>
              <a:rPr lang="en-US" sz="2400" i="1"/>
              <a:t>K</a:t>
            </a:r>
            <a:r>
              <a:rPr lang="en-US" sz="2400"/>
              <a:t> and      are constants that can be calculated from</a:t>
            </a:r>
          </a:p>
          <a:p>
            <a:pPr marL="742950" lvl="1" indent="-285750">
              <a:lnSpc>
                <a:spcPct val="90000"/>
              </a:lnSpc>
              <a:spcBef>
                <a:spcPct val="20000"/>
              </a:spcBef>
              <a:buFontTx/>
              <a:buChar char="•"/>
            </a:pPr>
            <a:r>
              <a:rPr lang="en-US" sz="2400"/>
              <a:t>the substitution matrix</a:t>
            </a:r>
          </a:p>
          <a:p>
            <a:pPr marL="742950" lvl="1" indent="-285750">
              <a:lnSpc>
                <a:spcPct val="90000"/>
              </a:lnSpc>
              <a:spcBef>
                <a:spcPct val="20000"/>
              </a:spcBef>
              <a:buFontTx/>
              <a:buChar char="•"/>
            </a:pPr>
            <a:r>
              <a:rPr lang="en-US" sz="2400"/>
              <a:t>the frequencies of the individual amino acids</a:t>
            </a:r>
          </a:p>
        </p:txBody>
      </p:sp>
      <p:graphicFrame>
        <p:nvGraphicFramePr>
          <p:cNvPr id="47106" name="Object 2"/>
          <p:cNvGraphicFramePr>
            <a:graphicFrameLocks noChangeAspect="1"/>
          </p:cNvGraphicFramePr>
          <p:nvPr/>
        </p:nvGraphicFramePr>
        <p:xfrm>
          <a:off x="1828800" y="3810000"/>
          <a:ext cx="419100" cy="533400"/>
        </p:xfrm>
        <a:graphic>
          <a:graphicData uri="http://schemas.openxmlformats.org/presentationml/2006/ole">
            <mc:AlternateContent xmlns:mc="http://schemas.openxmlformats.org/markup-compatibility/2006">
              <mc:Choice xmlns:v="urn:schemas-microsoft-com:vml" Requires="v">
                <p:oleObj spid="_x0000_s47159" name="Equation" r:id="rId4" imgW="139975" imgH="178042" progId="Equation.3">
                  <p:embed/>
                </p:oleObj>
              </mc:Choice>
              <mc:Fallback>
                <p:oleObj name="Equation" r:id="rId4" imgW="139975" imgH="17804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810000"/>
                        <a:ext cx="41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07" name="Object 3"/>
          <p:cNvGraphicFramePr>
            <a:graphicFrameLocks noChangeAspect="1"/>
          </p:cNvGraphicFramePr>
          <p:nvPr/>
        </p:nvGraphicFramePr>
        <p:xfrm>
          <a:off x="2708275" y="1676400"/>
          <a:ext cx="3692525" cy="811213"/>
        </p:xfrm>
        <a:graphic>
          <a:graphicData uri="http://schemas.openxmlformats.org/presentationml/2006/ole">
            <mc:AlternateContent xmlns:mc="http://schemas.openxmlformats.org/markup-compatibility/2006">
              <mc:Choice xmlns:v="urn:schemas-microsoft-com:vml" Requires="v">
                <p:oleObj spid="_x0000_s47160" name="Equation" r:id="rId6" imgW="1041345" imgH="228898" progId="Equation.DSMT4">
                  <p:embed/>
                </p:oleObj>
              </mc:Choice>
              <mc:Fallback>
                <p:oleObj name="Equation" r:id="rId6" imgW="1041345" imgH="228898"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8275" y="1676400"/>
                        <a:ext cx="3692525"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7110" name="Rectangle 8"/>
          <p:cNvSpPr>
            <a:spLocks noGrp="1" noChangeArrowheads="1"/>
          </p:cNvSpPr>
          <p:nvPr>
            <p:ph type="body" idx="1"/>
          </p:nvPr>
        </p:nvSpPr>
        <p:spPr>
          <a:xfrm>
            <a:off x="533400" y="1143000"/>
            <a:ext cx="7772400" cy="2819400"/>
          </a:xfrm>
          <a:noFill/>
        </p:spPr>
        <p:txBody>
          <a:bodyPr/>
          <a:lstStyle/>
          <a:p>
            <a:r>
              <a:rPr lang="en-US" sz="2400">
                <a:latin typeface="Times New Roman" charset="0"/>
                <a:ea typeface="ＭＳ Ｐゴシック" charset="0"/>
                <a:cs typeface="ＭＳ Ｐゴシック" charset="0"/>
              </a:rPr>
              <a:t>the expected number of alignments, </a:t>
            </a:r>
            <a:r>
              <a:rPr lang="en-US" sz="2400" i="1">
                <a:latin typeface="Times New Roman" charset="0"/>
                <a:ea typeface="ＭＳ Ｐゴシック" charset="0"/>
                <a:cs typeface="ＭＳ Ｐゴシック" charset="0"/>
              </a:rPr>
              <a:t>E</a:t>
            </a:r>
            <a:r>
              <a:rPr lang="en-US" sz="2400">
                <a:latin typeface="Times New Roman" charset="0"/>
                <a:ea typeface="ＭＳ Ｐゴシック" charset="0"/>
                <a:cs typeface="ＭＳ Ｐゴシック" charset="0"/>
              </a:rPr>
              <a:t>, with score at least </a:t>
            </a:r>
            <a:r>
              <a:rPr lang="en-US" sz="2400" i="1">
                <a:latin typeface="Times New Roman" charset="0"/>
                <a:ea typeface="ＭＳ Ｐゴシック" charset="0"/>
                <a:cs typeface="ＭＳ Ｐゴシック" charset="0"/>
              </a:rPr>
              <a:t>S</a:t>
            </a:r>
            <a:r>
              <a:rPr lang="en-US" sz="2400">
                <a:latin typeface="Times New Roman" charset="0"/>
                <a:ea typeface="ＭＳ Ｐゴシック" charset="0"/>
                <a:cs typeface="ＭＳ Ｐゴシック" charset="0"/>
              </a:rPr>
              <a:t> is given by:</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533400"/>
            <a:ext cx="7772400" cy="1143000"/>
          </a:xfrm>
        </p:spPr>
        <p:txBody>
          <a:bodyPr/>
          <a:lstStyle/>
          <a:p>
            <a:r>
              <a:rPr lang="en-US">
                <a:latin typeface="Times New Roman" charset="0"/>
                <a:ea typeface="ＭＳ Ｐゴシック" charset="0"/>
                <a:cs typeface="ＭＳ Ｐゴシック" charset="0"/>
              </a:rPr>
              <a:t>Statistics of Alignment Scores</a:t>
            </a:r>
          </a:p>
        </p:txBody>
      </p:sp>
      <p:sp>
        <p:nvSpPr>
          <p:cNvPr id="49156" name="Rectangle 3"/>
          <p:cNvSpPr>
            <a:spLocks noGrp="1" noChangeArrowheads="1"/>
          </p:cNvSpPr>
          <p:nvPr>
            <p:ph type="body" idx="1"/>
          </p:nvPr>
        </p:nvSpPr>
        <p:spPr>
          <a:xfrm>
            <a:off x="609600" y="1905000"/>
            <a:ext cx="7772400" cy="4114800"/>
          </a:xfrm>
        </p:spPr>
        <p:txBody>
          <a:bodyPr/>
          <a:lstStyle/>
          <a:p>
            <a:r>
              <a:rPr lang="en-US" sz="2400">
                <a:latin typeface="Times New Roman" charset="0"/>
                <a:ea typeface="ＭＳ Ｐゴシック" charset="0"/>
                <a:cs typeface="ＭＳ Ｐゴシック" charset="0"/>
              </a:rPr>
              <a:t>to generalize this to searching a database, have </a:t>
            </a:r>
            <a:r>
              <a:rPr lang="en-US" sz="2400" i="1">
                <a:latin typeface="Times New Roman" charset="0"/>
                <a:ea typeface="ＭＳ Ｐゴシック" charset="0"/>
                <a:cs typeface="ＭＳ Ｐゴシック" charset="0"/>
              </a:rPr>
              <a:t>n</a:t>
            </a:r>
            <a:r>
              <a:rPr lang="en-US" sz="2400">
                <a:latin typeface="Times New Roman" charset="0"/>
                <a:ea typeface="ＭＳ Ｐゴシック" charset="0"/>
                <a:cs typeface="ＭＳ Ｐゴシック" charset="0"/>
              </a:rPr>
              <a:t> represent the summed length of the sequences in the DB (adjusting for edge effects)</a:t>
            </a:r>
          </a:p>
          <a:p>
            <a:r>
              <a:rPr lang="en-US" sz="2400">
                <a:latin typeface="Times New Roman" charset="0"/>
                <a:ea typeface="ＭＳ Ｐゴシック" charset="0"/>
                <a:cs typeface="ＭＳ Ｐゴシック" charset="0"/>
              </a:rPr>
              <a:t>the NCBI BLAST server does just this</a:t>
            </a:r>
          </a:p>
          <a:p>
            <a:r>
              <a:rPr lang="en-US" sz="2400">
                <a:latin typeface="Times New Roman" charset="0"/>
                <a:ea typeface="ＭＳ Ｐゴシック" charset="0"/>
                <a:cs typeface="ＭＳ Ｐゴシック" charset="0"/>
              </a:rPr>
              <a:t>theory for </a:t>
            </a:r>
            <a:r>
              <a:rPr lang="en-US" sz="2400" i="1">
                <a:latin typeface="Times New Roman" charset="0"/>
                <a:ea typeface="ＭＳ Ｐゴシック" charset="0"/>
                <a:cs typeface="ＭＳ Ｐゴシック" charset="0"/>
              </a:rPr>
              <a:t>gapped</a:t>
            </a:r>
            <a:r>
              <a:rPr lang="en-US" sz="2400">
                <a:latin typeface="Times New Roman" charset="0"/>
                <a:ea typeface="ＭＳ Ｐゴシック" charset="0"/>
                <a:cs typeface="ＭＳ Ｐゴシック" charset="0"/>
              </a:rPr>
              <a:t> alignments not as well developed</a:t>
            </a:r>
          </a:p>
          <a:p>
            <a:r>
              <a:rPr lang="en-US" sz="2400">
                <a:latin typeface="Times New Roman" charset="0"/>
                <a:ea typeface="ＭＳ Ｐゴシック" charset="0"/>
                <a:cs typeface="ＭＳ Ｐゴシック" charset="0"/>
              </a:rPr>
              <a:t>computational experiments suggest this analysis holds for gapped alignments (but </a:t>
            </a:r>
            <a:r>
              <a:rPr lang="en-US" sz="2400" i="1">
                <a:latin typeface="Times New Roman" charset="0"/>
                <a:ea typeface="ＭＳ Ｐゴシック" charset="0"/>
                <a:cs typeface="ＭＳ Ｐゴシック" charset="0"/>
              </a:rPr>
              <a:t>K</a:t>
            </a:r>
            <a:r>
              <a:rPr lang="en-US" sz="2400">
                <a:latin typeface="Times New Roman" charset="0"/>
                <a:ea typeface="ＭＳ Ｐゴシック" charset="0"/>
                <a:cs typeface="ＭＳ Ｐゴシック" charset="0"/>
              </a:rPr>
              <a:t> and        must be estimated from data)</a:t>
            </a:r>
          </a:p>
          <a:p>
            <a:endParaRPr lang="en-US" sz="2400">
              <a:latin typeface="Times New Roman" charset="0"/>
              <a:ea typeface="ＭＳ Ｐゴシック" charset="0"/>
              <a:cs typeface="ＭＳ Ｐゴシック" charset="0"/>
            </a:endParaRPr>
          </a:p>
          <a:p>
            <a:endParaRPr lang="en-US" sz="2400">
              <a:latin typeface="Times New Roman" charset="0"/>
              <a:ea typeface="ＭＳ Ｐゴシック" charset="0"/>
              <a:cs typeface="ＭＳ Ｐゴシック" charset="0"/>
            </a:endParaRPr>
          </a:p>
        </p:txBody>
      </p:sp>
      <p:graphicFrame>
        <p:nvGraphicFramePr>
          <p:cNvPr id="49154" name="Object 2"/>
          <p:cNvGraphicFramePr>
            <a:graphicFrameLocks noChangeAspect="1"/>
          </p:cNvGraphicFramePr>
          <p:nvPr/>
        </p:nvGraphicFramePr>
        <p:xfrm>
          <a:off x="4800600" y="4343400"/>
          <a:ext cx="358775" cy="457200"/>
        </p:xfrm>
        <a:graphic>
          <a:graphicData uri="http://schemas.openxmlformats.org/presentationml/2006/ole">
            <mc:AlternateContent xmlns:mc="http://schemas.openxmlformats.org/markup-compatibility/2006">
              <mc:Choice xmlns:v="urn:schemas-microsoft-com:vml" Requires="v">
                <p:oleObj spid="_x0000_s49184" name="Equation" r:id="rId4" imgW="139975" imgH="178042" progId="Equation.3">
                  <p:embed/>
                </p:oleObj>
              </mc:Choice>
              <mc:Fallback>
                <p:oleObj name="Equation" r:id="rId4" imgW="139975" imgH="17804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343400"/>
                        <a:ext cx="358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Matrices</a:t>
            </a:r>
            <a:endParaRPr lang="en-US" dirty="0"/>
          </a:p>
        </p:txBody>
      </p:sp>
      <p:sp>
        <p:nvSpPr>
          <p:cNvPr id="3" name="Content Placeholder 2"/>
          <p:cNvSpPr>
            <a:spLocks noGrp="1"/>
          </p:cNvSpPr>
          <p:nvPr>
            <p:ph idx="1"/>
          </p:nvPr>
        </p:nvSpPr>
        <p:spPr>
          <a:xfrm>
            <a:off x="533400" y="1981200"/>
            <a:ext cx="8077200" cy="4114800"/>
          </a:xfrm>
        </p:spPr>
        <p:txBody>
          <a:bodyPr/>
          <a:lstStyle/>
          <a:p>
            <a:r>
              <a:rPr lang="en-US" sz="2400" dirty="0" smtClean="0"/>
              <a:t>Differences between PAM and BLOSUM</a:t>
            </a:r>
          </a:p>
          <a:p>
            <a:pPr lvl="1"/>
            <a:r>
              <a:rPr lang="en-US" sz="2000" dirty="0" smtClean="0"/>
              <a:t>PAM based on predictions of mutations when proteins diverged from common ancestor </a:t>
            </a:r>
            <a:r>
              <a:rPr lang="mr-IN" sz="2000" dirty="0" smtClean="0"/>
              <a:t>–</a:t>
            </a:r>
            <a:r>
              <a:rPr lang="en-US" sz="2000" dirty="0" smtClean="0"/>
              <a:t> explicit evolutionary model</a:t>
            </a:r>
          </a:p>
          <a:p>
            <a:pPr lvl="1"/>
            <a:r>
              <a:rPr lang="en-US" sz="2000" dirty="0" smtClean="0"/>
              <a:t>BLOSUM based on common regions (BLOCKS) in protein families</a:t>
            </a:r>
          </a:p>
          <a:p>
            <a:r>
              <a:rPr lang="en-US" sz="2400" dirty="0" smtClean="0"/>
              <a:t>BLOSUM is better designed to find conserved domains</a:t>
            </a:r>
          </a:p>
          <a:p>
            <a:r>
              <a:rPr lang="en-US" sz="2400" dirty="0" smtClean="0"/>
              <a:t>Much larger data set was used than for PAM</a:t>
            </a:r>
          </a:p>
          <a:p>
            <a:r>
              <a:rPr lang="en-US" sz="2400" dirty="0" smtClean="0"/>
              <a:t>BLOSUM matrices with small percentage correspond to PAM with large evolutionary distances</a:t>
            </a:r>
          </a:p>
          <a:p>
            <a:pPr lvl="1"/>
            <a:r>
              <a:rPr lang="en-US" sz="2000" smtClean="0"/>
              <a:t>BLOSUM64 ~ PAM120</a:t>
            </a:r>
            <a:endParaRPr lang="en-US" sz="2000" dirty="0" smtClean="0"/>
          </a:p>
          <a:p>
            <a:endParaRPr lang="en-US" dirty="0" smtClean="0"/>
          </a:p>
          <a:p>
            <a:endParaRPr lang="en-US" dirty="0"/>
          </a:p>
        </p:txBody>
      </p:sp>
    </p:spTree>
    <p:extLst>
      <p:ext uri="{BB962C8B-B14F-4D97-AF65-F5344CB8AC3E}">
        <p14:creationId xmlns:p14="http://schemas.microsoft.com/office/powerpoint/2010/main" val="2383739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381000"/>
            <a:ext cx="7772400" cy="1143000"/>
          </a:xfrm>
        </p:spPr>
        <p:txBody>
          <a:bodyPr/>
          <a:lstStyle/>
          <a:p>
            <a:r>
              <a:rPr lang="en-US" dirty="0"/>
              <a:t>Are these proteins homologs?</a:t>
            </a:r>
          </a:p>
        </p:txBody>
      </p:sp>
      <p:sp>
        <p:nvSpPr>
          <p:cNvPr id="207875" name="Text Box 3"/>
          <p:cNvSpPr txBox="1">
            <a:spLocks noChangeArrowheads="1"/>
          </p:cNvSpPr>
          <p:nvPr/>
        </p:nvSpPr>
        <p:spPr bwMode="auto">
          <a:xfrm>
            <a:off x="304800" y="1676400"/>
            <a:ext cx="6325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latin typeface="Courier New" charset="0"/>
              </a:rPr>
              <a:t>SEQ 1</a:t>
            </a:r>
            <a:r>
              <a:rPr lang="en-US" sz="2000" b="1" dirty="0" smtClean="0">
                <a:latin typeface="Courier New" charset="0"/>
              </a:rPr>
              <a:t>:</a:t>
            </a:r>
            <a:r>
              <a:rPr lang="en-US" sz="2000" dirty="0" smtClean="0">
                <a:latin typeface="Courier New" charset="0"/>
              </a:rPr>
              <a:t>RVVNLVPS--FWVLDATYKNYAINYNCDVTYKLY</a:t>
            </a:r>
            <a:endParaRPr lang="en-US" sz="2000" dirty="0">
              <a:latin typeface="Courier New" charset="0"/>
            </a:endParaRPr>
          </a:p>
          <a:p>
            <a:pPr>
              <a:spcBef>
                <a:spcPct val="50000"/>
              </a:spcBef>
            </a:pPr>
            <a:r>
              <a:rPr lang="en-US" sz="2000" dirty="0" smtClean="0">
                <a:latin typeface="Courier New" charset="0"/>
              </a:rPr>
              <a:t>	    | |    | |   | |    | |     | </a:t>
            </a:r>
            <a:endParaRPr lang="en-US" sz="2000" dirty="0">
              <a:latin typeface="Courier New" charset="0"/>
            </a:endParaRPr>
          </a:p>
          <a:p>
            <a:pPr>
              <a:spcBef>
                <a:spcPct val="50000"/>
              </a:spcBef>
            </a:pPr>
            <a:r>
              <a:rPr lang="en-US" sz="2000" b="1" dirty="0">
                <a:latin typeface="Courier New" charset="0"/>
              </a:rPr>
              <a:t>SEQ 2</a:t>
            </a:r>
            <a:r>
              <a:rPr lang="en-US" sz="2000" b="1" dirty="0" smtClean="0">
                <a:latin typeface="Courier New" charset="0"/>
              </a:rPr>
              <a:t>:</a:t>
            </a:r>
            <a:r>
              <a:rPr lang="en-US" sz="2000" dirty="0" smtClean="0">
                <a:latin typeface="Courier New" charset="0"/>
              </a:rPr>
              <a:t>QFFPLMPPAPYWILATDYENLPLVYSCTTFFWLF </a:t>
            </a:r>
            <a:endParaRPr lang="en-US" sz="2000" dirty="0">
              <a:latin typeface="Courier New" charset="0"/>
            </a:endParaRPr>
          </a:p>
        </p:txBody>
      </p:sp>
      <p:sp>
        <p:nvSpPr>
          <p:cNvPr id="207876" name="Text Box 4"/>
          <p:cNvSpPr txBox="1">
            <a:spLocks noChangeArrowheads="1"/>
          </p:cNvSpPr>
          <p:nvPr/>
        </p:nvSpPr>
        <p:spPr bwMode="auto">
          <a:xfrm>
            <a:off x="304800" y="3227388"/>
            <a:ext cx="67062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latin typeface="Courier New" charset="0"/>
              </a:rPr>
              <a:t>SEQ 1: </a:t>
            </a:r>
            <a:r>
              <a:rPr lang="en-US" sz="2000" dirty="0">
                <a:latin typeface="Courier New" charset="0"/>
              </a:rPr>
              <a:t>RVVNLVPS--FWVLDATYKNYAINYNCDVTYKLY</a:t>
            </a:r>
          </a:p>
          <a:p>
            <a:pPr>
              <a:spcBef>
                <a:spcPct val="50000"/>
              </a:spcBef>
            </a:pPr>
            <a:r>
              <a:rPr lang="en-US" sz="2000" dirty="0">
                <a:latin typeface="Courier New" charset="0"/>
              </a:rPr>
              <a:t>           </a:t>
            </a:r>
            <a:r>
              <a:rPr lang="en-US" sz="2000" dirty="0" smtClean="0">
                <a:latin typeface="Courier New" charset="0"/>
              </a:rPr>
              <a:t>| |    | |||||||||  | |     | </a:t>
            </a:r>
            <a:endParaRPr lang="en-US" sz="2000" dirty="0">
              <a:latin typeface="Courier New" charset="0"/>
            </a:endParaRPr>
          </a:p>
          <a:p>
            <a:pPr>
              <a:spcBef>
                <a:spcPct val="50000"/>
              </a:spcBef>
            </a:pPr>
            <a:r>
              <a:rPr lang="en-US" sz="2000" b="1" dirty="0">
                <a:latin typeface="Courier New" charset="0"/>
              </a:rPr>
              <a:t>SEQ 2: </a:t>
            </a:r>
            <a:r>
              <a:rPr lang="en-US" sz="2000" dirty="0">
                <a:latin typeface="Courier New" charset="0"/>
              </a:rPr>
              <a:t>QFFPLMPPAPYWILDATYKNYALVYSCTTFFWLF </a:t>
            </a:r>
          </a:p>
        </p:txBody>
      </p:sp>
      <p:sp>
        <p:nvSpPr>
          <p:cNvPr id="207877" name="Text Box 5"/>
          <p:cNvSpPr txBox="1">
            <a:spLocks noChangeArrowheads="1"/>
          </p:cNvSpPr>
          <p:nvPr/>
        </p:nvSpPr>
        <p:spPr bwMode="auto">
          <a:xfrm>
            <a:off x="304800" y="4827588"/>
            <a:ext cx="64776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latin typeface="Courier New" charset="0"/>
              </a:rPr>
              <a:t>SEQ 1: </a:t>
            </a:r>
            <a:r>
              <a:rPr lang="en-US" sz="2000" dirty="0">
                <a:latin typeface="Courier New" charset="0"/>
              </a:rPr>
              <a:t>RVVNLVPS--FWVLDATYKNYAINYNCDVTYKLY</a:t>
            </a:r>
          </a:p>
          <a:p>
            <a:pPr>
              <a:spcBef>
                <a:spcPct val="50000"/>
              </a:spcBef>
            </a:pPr>
            <a:r>
              <a:rPr lang="en-US" sz="2000" dirty="0">
                <a:latin typeface="Courier New" charset="0"/>
              </a:rPr>
              <a:t>       </a:t>
            </a:r>
            <a:r>
              <a:rPr lang="en-US" sz="2000" dirty="0" smtClean="0">
                <a:latin typeface="Courier New" charset="0"/>
              </a:rPr>
              <a:t>||| | ||   | |||||||||  | ||||||| </a:t>
            </a:r>
            <a:endParaRPr lang="en-US" sz="2000" dirty="0">
              <a:latin typeface="Courier New" charset="0"/>
            </a:endParaRPr>
          </a:p>
          <a:p>
            <a:pPr>
              <a:spcBef>
                <a:spcPct val="50000"/>
              </a:spcBef>
            </a:pPr>
            <a:r>
              <a:rPr lang="en-US" sz="2000" b="1" dirty="0">
                <a:latin typeface="Courier New" charset="0"/>
              </a:rPr>
              <a:t>SEQ 2: </a:t>
            </a:r>
            <a:r>
              <a:rPr lang="en-US" sz="2000" dirty="0">
                <a:latin typeface="Courier New" charset="0"/>
              </a:rPr>
              <a:t>RVVPLMPSAPYWILDATYKNYALVYSCDVTYKLF </a:t>
            </a:r>
          </a:p>
        </p:txBody>
      </p:sp>
      <p:sp>
        <p:nvSpPr>
          <p:cNvPr id="207878" name="Text Box 6"/>
          <p:cNvSpPr txBox="1">
            <a:spLocks noChangeArrowheads="1"/>
          </p:cNvSpPr>
          <p:nvPr/>
        </p:nvSpPr>
        <p:spPr bwMode="auto">
          <a:xfrm>
            <a:off x="6888716" y="5162490"/>
            <a:ext cx="21028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YES (score = </a:t>
            </a:r>
            <a:r>
              <a:rPr lang="en-US" sz="2000" dirty="0" smtClean="0"/>
              <a:t>153)</a:t>
            </a:r>
            <a:endParaRPr lang="en-US" sz="2000" dirty="0"/>
          </a:p>
        </p:txBody>
      </p:sp>
      <p:sp>
        <p:nvSpPr>
          <p:cNvPr id="207879" name="Text Box 7"/>
          <p:cNvSpPr txBox="1">
            <a:spLocks noChangeArrowheads="1"/>
          </p:cNvSpPr>
          <p:nvPr/>
        </p:nvSpPr>
        <p:spPr bwMode="auto">
          <a:xfrm>
            <a:off x="6629400" y="3617913"/>
            <a:ext cx="25210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MAYBE (score = </a:t>
            </a:r>
            <a:r>
              <a:rPr lang="en-US" sz="2000" dirty="0" smtClean="0"/>
              <a:t>104)</a:t>
            </a:r>
            <a:endParaRPr lang="en-US" sz="2000" dirty="0"/>
          </a:p>
        </p:txBody>
      </p:sp>
      <p:sp>
        <p:nvSpPr>
          <p:cNvPr id="207880" name="Text Box 8"/>
          <p:cNvSpPr txBox="1">
            <a:spLocks noChangeArrowheads="1"/>
          </p:cNvSpPr>
          <p:nvPr/>
        </p:nvSpPr>
        <p:spPr bwMode="auto">
          <a:xfrm>
            <a:off x="6965821" y="2017713"/>
            <a:ext cx="18733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NO (score = </a:t>
            </a:r>
            <a:r>
              <a:rPr lang="en-US" sz="2000" dirty="0" smtClean="0"/>
              <a:t>69</a:t>
            </a:r>
            <a:r>
              <a:rPr lang="en-US" sz="2000" dirty="0"/>
              <a:t>)</a:t>
            </a:r>
          </a:p>
        </p:txBody>
      </p:sp>
      <p:sp>
        <p:nvSpPr>
          <p:cNvPr id="2" name="TextBox 1"/>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632218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86200" y="3746500"/>
            <a:ext cx="3048000" cy="2806700"/>
          </a:xfrm>
          <a:prstGeom prst="rect">
            <a:avLst/>
          </a:prstGeom>
        </p:spPr>
      </p:pic>
      <p:sp>
        <p:nvSpPr>
          <p:cNvPr id="358402" name="Rectangle 2"/>
          <p:cNvSpPr>
            <a:spLocks noGrp="1" noChangeArrowheads="1"/>
          </p:cNvSpPr>
          <p:nvPr>
            <p:ph type="title"/>
          </p:nvPr>
        </p:nvSpPr>
        <p:spPr/>
        <p:txBody>
          <a:bodyPr/>
          <a:lstStyle/>
          <a:p>
            <a:r>
              <a:rPr lang="en-US"/>
              <a:t>An empirical histogram</a:t>
            </a:r>
          </a:p>
        </p:txBody>
      </p:sp>
      <p:sp>
        <p:nvSpPr>
          <p:cNvPr id="358403" name="Rectangle 3"/>
          <p:cNvSpPr>
            <a:spLocks noGrp="1" noChangeArrowheads="1"/>
          </p:cNvSpPr>
          <p:nvPr>
            <p:ph type="body" idx="1"/>
          </p:nvPr>
        </p:nvSpPr>
        <p:spPr/>
        <p:txBody>
          <a:bodyPr/>
          <a:lstStyle/>
          <a:p>
            <a:r>
              <a:rPr lang="en-US"/>
              <a:t>Roll a 20-sided die 1000 times.</a:t>
            </a:r>
          </a:p>
          <a:p>
            <a:r>
              <a:rPr lang="en-US"/>
              <a:t>Keep a tally of the number of times each value is observed.</a:t>
            </a:r>
          </a:p>
        </p:txBody>
      </p:sp>
      <p:sp>
        <p:nvSpPr>
          <p:cNvPr id="358405" name="AutoShape 5"/>
          <p:cNvSpPr>
            <a:spLocks noChangeArrowheads="1"/>
          </p:cNvSpPr>
          <p:nvPr/>
        </p:nvSpPr>
        <p:spPr bwMode="auto">
          <a:xfrm>
            <a:off x="4343400" y="3124200"/>
            <a:ext cx="1981200" cy="914400"/>
          </a:xfrm>
          <a:prstGeom prst="curvedDownArrow">
            <a:avLst>
              <a:gd name="adj1" fmla="val 43333"/>
              <a:gd name="adj2" fmla="val 86667"/>
              <a:gd name="adj3" fmla="val 33333"/>
            </a:avLst>
          </a:prstGeom>
          <a:solidFill>
            <a:srgbClr val="000000"/>
          </a:solidFill>
          <a:ln w="9525">
            <a:solidFill>
              <a:schemeClr val="tx1"/>
            </a:solidFill>
            <a:miter lim="800000"/>
            <a:headEnd/>
            <a:tailEnd/>
          </a:ln>
          <a:effectLst/>
          <a:extLst/>
        </p:spPr>
        <p:txBody>
          <a:bodyPr wrap="none" anchor="ctr"/>
          <a:lstStyle/>
          <a:p>
            <a:endParaRPr lang="en-US"/>
          </a:p>
        </p:txBody>
      </p:sp>
      <p:sp>
        <p:nvSpPr>
          <p:cNvPr id="6" name="TextBox 5"/>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97016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A table of results</a:t>
            </a:r>
          </a:p>
        </p:txBody>
      </p:sp>
      <p:graphicFrame>
        <p:nvGraphicFramePr>
          <p:cNvPr id="360451" name="Group 3"/>
          <p:cNvGraphicFramePr>
            <a:graphicFrameLocks noGrp="1"/>
          </p:cNvGraphicFramePr>
          <p:nvPr>
            <p:ph sz="half" idx="2"/>
          </p:nvPr>
        </p:nvGraphicFramePr>
        <p:xfrm>
          <a:off x="228600" y="1600200"/>
          <a:ext cx="8458200" cy="838200"/>
        </p:xfrm>
        <a:graphic>
          <a:graphicData uri="http://schemas.openxmlformats.org/drawingml/2006/table">
            <a:tbl>
              <a:tblPr/>
              <a:tblGrid>
                <a:gridCol w="422275"/>
                <a:gridCol w="423863"/>
                <a:gridCol w="422275"/>
                <a:gridCol w="423862"/>
                <a:gridCol w="422275"/>
                <a:gridCol w="422275"/>
                <a:gridCol w="423863"/>
                <a:gridCol w="422275"/>
                <a:gridCol w="423862"/>
                <a:gridCol w="422275"/>
                <a:gridCol w="422275"/>
                <a:gridCol w="423863"/>
                <a:gridCol w="422275"/>
                <a:gridCol w="423862"/>
                <a:gridCol w="422275"/>
                <a:gridCol w="422275"/>
                <a:gridCol w="423863"/>
                <a:gridCol w="422275"/>
                <a:gridCol w="423862"/>
                <a:gridCol w="422275"/>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4165469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685800" y="304800"/>
            <a:ext cx="7772400" cy="1143000"/>
          </a:xfrm>
        </p:spPr>
        <p:txBody>
          <a:bodyPr/>
          <a:lstStyle/>
          <a:p>
            <a:r>
              <a:rPr lang="en-US" dirty="0"/>
              <a:t>A table of results</a:t>
            </a:r>
          </a:p>
        </p:txBody>
      </p:sp>
      <p:graphicFrame>
        <p:nvGraphicFramePr>
          <p:cNvPr id="362499" name="Object 3"/>
          <p:cNvGraphicFramePr>
            <a:graphicFrameLocks noGrp="1" noChangeAspect="1"/>
          </p:cNvGraphicFramePr>
          <p:nvPr>
            <p:ph sz="half" idx="1"/>
            <p:extLst>
              <p:ext uri="{D42A27DB-BD31-4B8C-83A1-F6EECF244321}">
                <p14:modId xmlns:p14="http://schemas.microsoft.com/office/powerpoint/2010/main" val="2282580146"/>
              </p:ext>
            </p:extLst>
          </p:nvPr>
        </p:nvGraphicFramePr>
        <p:xfrm>
          <a:off x="509588" y="2667000"/>
          <a:ext cx="7969250" cy="2747962"/>
        </p:xfrm>
        <a:graphic>
          <a:graphicData uri="http://schemas.openxmlformats.org/presentationml/2006/ole">
            <mc:AlternateContent xmlns:mc="http://schemas.openxmlformats.org/markup-compatibility/2006">
              <mc:Choice xmlns:v="urn:schemas-microsoft-com:vml" Requires="v">
                <p:oleObj spid="_x0000_s1028" name="Chart" r:id="rId4" imgW="11785600" imgH="4064000" progId="MSGraph.Chart.8">
                  <p:embed followColorScheme="full"/>
                </p:oleObj>
              </mc:Choice>
              <mc:Fallback>
                <p:oleObj name="Chart" r:id="rId4" imgW="11785600" imgH="4064000" progId="MSGraph.Chart.8">
                  <p:embed followColorScheme="full"/>
                  <p:pic>
                    <p:nvPicPr>
                      <p:cNvPr id="0" name=""/>
                      <p:cNvPicPr>
                        <a:picLocks noChangeAspect="1" noChangeArrowheads="1"/>
                      </p:cNvPicPr>
                      <p:nvPr/>
                    </p:nvPicPr>
                    <p:blipFill>
                      <a:blip r:embed="rId5"/>
                      <a:srcRect/>
                      <a:stretch>
                        <a:fillRect/>
                      </a:stretch>
                    </p:blipFill>
                    <p:spPr bwMode="auto">
                      <a:xfrm>
                        <a:off x="509588" y="2667000"/>
                        <a:ext cx="7969250" cy="274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62500" name="Group 4"/>
          <p:cNvGraphicFramePr>
            <a:graphicFrameLocks noGrp="1"/>
          </p:cNvGraphicFramePr>
          <p:nvPr>
            <p:ph sz="half" idx="2"/>
          </p:nvPr>
        </p:nvGraphicFramePr>
        <p:xfrm>
          <a:off x="228600" y="1600200"/>
          <a:ext cx="8458200" cy="838200"/>
        </p:xfrm>
        <a:graphic>
          <a:graphicData uri="http://schemas.openxmlformats.org/drawingml/2006/table">
            <a:tbl>
              <a:tblPr/>
              <a:tblGrid>
                <a:gridCol w="422275"/>
                <a:gridCol w="423863"/>
                <a:gridCol w="422275"/>
                <a:gridCol w="423862"/>
                <a:gridCol w="422275"/>
                <a:gridCol w="422275"/>
                <a:gridCol w="423863"/>
                <a:gridCol w="422275"/>
                <a:gridCol w="423862"/>
                <a:gridCol w="422275"/>
                <a:gridCol w="422275"/>
                <a:gridCol w="423863"/>
                <a:gridCol w="422275"/>
                <a:gridCol w="423862"/>
                <a:gridCol w="422275"/>
                <a:gridCol w="422275"/>
                <a:gridCol w="423863"/>
                <a:gridCol w="422275"/>
                <a:gridCol w="423862"/>
                <a:gridCol w="422275"/>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2565" name="Text Box 69"/>
          <p:cNvSpPr txBox="1">
            <a:spLocks noChangeArrowheads="1"/>
          </p:cNvSpPr>
          <p:nvPr/>
        </p:nvSpPr>
        <p:spPr bwMode="auto">
          <a:xfrm>
            <a:off x="288925" y="5257800"/>
            <a:ext cx="8016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A </a:t>
            </a:r>
            <a:r>
              <a:rPr lang="en-US" i="1" dirty="0"/>
              <a:t>histogram</a:t>
            </a:r>
            <a:r>
              <a:rPr lang="en-US" dirty="0"/>
              <a:t> plots the number of times or the frequency with which each value of a given variable (e.g., the die value) is observed.</a:t>
            </a:r>
          </a:p>
        </p:txBody>
      </p:sp>
      <p:sp>
        <p:nvSpPr>
          <p:cNvPr id="6" name="TextBox 5"/>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0350852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After 21,000 rolls</a:t>
            </a:r>
          </a:p>
        </p:txBody>
      </p:sp>
      <p:graphicFrame>
        <p:nvGraphicFramePr>
          <p:cNvPr id="2" name="Object 3"/>
          <p:cNvGraphicFramePr>
            <a:graphicFrameLocks noGrp="1" noChangeAspect="1"/>
          </p:cNvGraphicFramePr>
          <p:nvPr>
            <p:ph idx="1"/>
            <p:extLst>
              <p:ext uri="{D42A27DB-BD31-4B8C-83A1-F6EECF244321}">
                <p14:modId xmlns:p14="http://schemas.microsoft.com/office/powerpoint/2010/main" val="423837058"/>
              </p:ext>
            </p:extLst>
          </p:nvPr>
        </p:nvGraphicFramePr>
        <p:xfrm>
          <a:off x="304800" y="2576513"/>
          <a:ext cx="8105775" cy="2570162"/>
        </p:xfrm>
        <a:graphic>
          <a:graphicData uri="http://schemas.openxmlformats.org/drawingml/2006/chart">
            <c:chart xmlns:c="http://schemas.openxmlformats.org/drawingml/2006/chart" xmlns:r="http://schemas.openxmlformats.org/officeDocument/2006/relationships" r:id="rId3"/>
          </a:graphicData>
        </a:graphic>
      </p:graphicFrame>
      <p:sp>
        <p:nvSpPr>
          <p:cNvPr id="364548" name="Text Box 4"/>
          <p:cNvSpPr txBox="1">
            <a:spLocks noChangeArrowheads="1"/>
          </p:cNvSpPr>
          <p:nvPr/>
        </p:nvSpPr>
        <p:spPr bwMode="auto">
          <a:xfrm>
            <a:off x="365124" y="5522893"/>
            <a:ext cx="8245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dirty="0"/>
              <a:t>As the number of observations increases, the histogram becomes smoother.</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4167295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z="4000"/>
              <a:t>Frequency histogram = distribution</a:t>
            </a:r>
          </a:p>
        </p:txBody>
      </p:sp>
      <p:graphicFrame>
        <p:nvGraphicFramePr>
          <p:cNvPr id="2" name="Object 3"/>
          <p:cNvGraphicFramePr>
            <a:graphicFrameLocks noGrp="1" noChangeAspect="1"/>
          </p:cNvGraphicFramePr>
          <p:nvPr>
            <p:ph sz="quarter" idx="1"/>
            <p:extLst>
              <p:ext uri="{D42A27DB-BD31-4B8C-83A1-F6EECF244321}">
                <p14:modId xmlns:p14="http://schemas.microsoft.com/office/powerpoint/2010/main" val="1830864312"/>
              </p:ext>
            </p:extLst>
          </p:nvPr>
        </p:nvGraphicFramePr>
        <p:xfrm>
          <a:off x="533400" y="1447800"/>
          <a:ext cx="8212139" cy="2489200"/>
        </p:xfrm>
        <a:graphic>
          <a:graphicData uri="http://schemas.openxmlformats.org/drawingml/2006/chart">
            <c:chart xmlns:c="http://schemas.openxmlformats.org/drawingml/2006/chart" xmlns:r="http://schemas.openxmlformats.org/officeDocument/2006/relationships" r:id="rId3"/>
          </a:graphicData>
        </a:graphic>
      </p:graphicFrame>
      <p:sp>
        <p:nvSpPr>
          <p:cNvPr id="366596" name="Rectangle 4"/>
          <p:cNvSpPr>
            <a:spLocks noGrp="1" noChangeArrowheads="1"/>
          </p:cNvSpPr>
          <p:nvPr>
            <p:ph type="body" sz="half" idx="3"/>
          </p:nvPr>
        </p:nvSpPr>
        <p:spPr/>
        <p:txBody>
          <a:bodyPr/>
          <a:lstStyle/>
          <a:p>
            <a:r>
              <a:rPr lang="en-US" sz="2400"/>
              <a:t>Divide through by the total number of observations to get frequencies.</a:t>
            </a:r>
          </a:p>
          <a:p>
            <a:r>
              <a:rPr lang="en-US" sz="2400"/>
              <a:t>The resulting histogram is called a distribution.</a:t>
            </a:r>
          </a:p>
          <a:p>
            <a:r>
              <a:rPr lang="en-US" sz="2400"/>
              <a:t>The sum of the bars in the distribution is 1.</a:t>
            </a:r>
          </a:p>
          <a:p>
            <a:r>
              <a:rPr lang="en-US" sz="2400"/>
              <a:t>This particular distribution is </a:t>
            </a:r>
            <a:r>
              <a:rPr lang="ja-JP" altLang="en-US" sz="2400">
                <a:latin typeface="Arial"/>
              </a:rPr>
              <a:t>“</a:t>
            </a:r>
            <a:r>
              <a:rPr lang="en-US" sz="2400"/>
              <a:t>uniform.</a:t>
            </a:r>
            <a:r>
              <a:rPr lang="ja-JP" altLang="en-US" sz="2400">
                <a:latin typeface="Arial"/>
              </a:rPr>
              <a:t>”</a:t>
            </a:r>
            <a:endParaRPr lang="en-US" sz="2400"/>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4010246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Distribution from two dice</a:t>
            </a:r>
          </a:p>
        </p:txBody>
      </p:sp>
      <p:graphicFrame>
        <p:nvGraphicFramePr>
          <p:cNvPr id="2" name="Object 3"/>
          <p:cNvGraphicFramePr>
            <a:graphicFrameLocks noGrp="1" noChangeAspect="1"/>
          </p:cNvGraphicFramePr>
          <p:nvPr>
            <p:ph sz="quarter" idx="1"/>
            <p:extLst>
              <p:ext uri="{D42A27DB-BD31-4B8C-83A1-F6EECF244321}">
                <p14:modId xmlns:p14="http://schemas.microsoft.com/office/powerpoint/2010/main" val="3535392523"/>
              </p:ext>
            </p:extLst>
          </p:nvPr>
        </p:nvGraphicFramePr>
        <p:xfrm>
          <a:off x="533400" y="1447800"/>
          <a:ext cx="8128000" cy="2489200"/>
        </p:xfrm>
        <a:graphic>
          <a:graphicData uri="http://schemas.openxmlformats.org/drawingml/2006/chart">
            <c:chart xmlns:c="http://schemas.openxmlformats.org/drawingml/2006/chart" xmlns:r="http://schemas.openxmlformats.org/officeDocument/2006/relationships" r:id="rId3"/>
          </a:graphicData>
        </a:graphic>
      </p:graphicFrame>
      <p:sp>
        <p:nvSpPr>
          <p:cNvPr id="368644" name="Rectangle 4"/>
          <p:cNvSpPr>
            <a:spLocks noGrp="1" noChangeArrowheads="1"/>
          </p:cNvSpPr>
          <p:nvPr>
            <p:ph type="body" sz="half" idx="3"/>
          </p:nvPr>
        </p:nvSpPr>
        <p:spPr/>
        <p:txBody>
          <a:bodyPr/>
          <a:lstStyle/>
          <a:p>
            <a:pPr>
              <a:lnSpc>
                <a:spcPct val="90000"/>
              </a:lnSpc>
            </a:pPr>
            <a:r>
              <a:rPr lang="en-US" sz="2800" dirty="0"/>
              <a:t>There is only one way to get </a:t>
            </a:r>
            <a:r>
              <a:rPr lang="en-US" sz="2800" dirty="0" smtClean="0"/>
              <a:t>a score of 2.</a:t>
            </a:r>
            <a:endParaRPr lang="en-US" sz="2800" dirty="0"/>
          </a:p>
          <a:p>
            <a:pPr>
              <a:lnSpc>
                <a:spcPct val="90000"/>
              </a:lnSpc>
            </a:pPr>
            <a:r>
              <a:rPr lang="en-US" sz="2800" dirty="0"/>
              <a:t>How many ways can you get a 7 from two six-sided dice?</a:t>
            </a:r>
          </a:p>
          <a:p>
            <a:pPr>
              <a:lnSpc>
                <a:spcPct val="90000"/>
              </a:lnSpc>
            </a:pPr>
            <a:r>
              <a:rPr lang="en-US" sz="2800" dirty="0"/>
              <a:t>This distribution is approximately normal (Gaussian).</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553883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a:t>
            </a:r>
            <a:r>
              <a:rPr lang="en-US" dirty="0"/>
              <a:t>l</a:t>
            </a:r>
            <a:r>
              <a:rPr lang="en-US" dirty="0" smtClean="0"/>
              <a:t>ogic in alignment and scoring</a:t>
            </a:r>
            <a:endParaRPr lang="en-US" dirty="0"/>
          </a:p>
        </p:txBody>
      </p:sp>
      <p:sp>
        <p:nvSpPr>
          <p:cNvPr id="3" name="Content Placeholder 2"/>
          <p:cNvSpPr>
            <a:spLocks noGrp="1"/>
          </p:cNvSpPr>
          <p:nvPr>
            <p:ph idx="1"/>
          </p:nvPr>
        </p:nvSpPr>
        <p:spPr/>
        <p:txBody>
          <a:bodyPr/>
          <a:lstStyle/>
          <a:p>
            <a:r>
              <a:rPr lang="en-US" dirty="0" smtClean="0"/>
              <a:t>How do we know what is the right distance without a good alignment?</a:t>
            </a:r>
          </a:p>
          <a:p>
            <a:r>
              <a:rPr lang="en-US" dirty="0" smtClean="0"/>
              <a:t>How do we construct a good alignment without knowing what substitutions were made previously?</a:t>
            </a:r>
          </a:p>
          <a:p>
            <a:endParaRPr lang="en-US" dirty="0" smtClean="0"/>
          </a:p>
          <a:p>
            <a:endParaRPr lang="en-US" dirty="0"/>
          </a:p>
        </p:txBody>
      </p:sp>
    </p:spTree>
    <p:extLst>
      <p:ext uri="{BB962C8B-B14F-4D97-AF65-F5344CB8AC3E}">
        <p14:creationId xmlns:p14="http://schemas.microsoft.com/office/powerpoint/2010/main" val="3678902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228600"/>
            <a:ext cx="7772400" cy="1143000"/>
          </a:xfrm>
        </p:spPr>
        <p:txBody>
          <a:bodyPr/>
          <a:lstStyle/>
          <a:p>
            <a:r>
              <a:rPr lang="en-US"/>
              <a:t>Normal distribution</a:t>
            </a:r>
          </a:p>
        </p:txBody>
      </p:sp>
      <p:pic>
        <p:nvPicPr>
          <p:cNvPr id="370691" name="Picture 3" descr="norm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30363" y="1143000"/>
            <a:ext cx="5761037" cy="43211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370692" name="Text Box 4"/>
          <p:cNvSpPr txBox="1">
            <a:spLocks noChangeArrowheads="1"/>
          </p:cNvSpPr>
          <p:nvPr/>
        </p:nvSpPr>
        <p:spPr bwMode="auto">
          <a:xfrm>
            <a:off x="349250" y="5562600"/>
            <a:ext cx="597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This is probably the most common distribution in science.</a:t>
            </a:r>
          </a:p>
          <a:p>
            <a:r>
              <a:rPr lang="en-US" dirty="0"/>
              <a:t>The area under a continuous distribution curve is 1.</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79936350"/>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The null hypothesis</a:t>
            </a:r>
          </a:p>
        </p:txBody>
      </p:sp>
      <p:sp>
        <p:nvSpPr>
          <p:cNvPr id="230403" name="Rectangle 3"/>
          <p:cNvSpPr>
            <a:spLocks noGrp="1" noChangeArrowheads="1"/>
          </p:cNvSpPr>
          <p:nvPr>
            <p:ph type="body" idx="1"/>
          </p:nvPr>
        </p:nvSpPr>
        <p:spPr/>
        <p:txBody>
          <a:bodyPr/>
          <a:lstStyle/>
          <a:p>
            <a:pPr>
              <a:lnSpc>
                <a:spcPct val="80000"/>
              </a:lnSpc>
            </a:pPr>
            <a:r>
              <a:rPr lang="en-US" sz="2800" dirty="0"/>
              <a:t>We are interested in characterizing the distribution of scores from sequence comparison algorithms.</a:t>
            </a:r>
          </a:p>
          <a:p>
            <a:pPr>
              <a:lnSpc>
                <a:spcPct val="80000"/>
              </a:lnSpc>
            </a:pPr>
            <a:r>
              <a:rPr lang="en-US" sz="2800" dirty="0"/>
              <a:t>We would like to measure how surprising a given score is, </a:t>
            </a:r>
            <a:r>
              <a:rPr lang="en-US" sz="2800" i="1" dirty="0"/>
              <a:t>assuming that the two sequences are not related.</a:t>
            </a:r>
          </a:p>
          <a:p>
            <a:pPr>
              <a:lnSpc>
                <a:spcPct val="80000"/>
              </a:lnSpc>
            </a:pPr>
            <a:r>
              <a:rPr lang="en-US" sz="2800" dirty="0"/>
              <a:t>The assumption is called the </a:t>
            </a:r>
            <a:r>
              <a:rPr lang="en-US" sz="2800" dirty="0">
                <a:solidFill>
                  <a:schemeClr val="hlink"/>
                </a:solidFill>
              </a:rPr>
              <a:t>null hypothesis</a:t>
            </a:r>
            <a:r>
              <a:rPr lang="en-US" sz="2800" dirty="0"/>
              <a:t>.</a:t>
            </a:r>
          </a:p>
          <a:p>
            <a:pPr>
              <a:lnSpc>
                <a:spcPct val="80000"/>
              </a:lnSpc>
            </a:pPr>
            <a:r>
              <a:rPr lang="en-US" sz="2800" dirty="0"/>
              <a:t>The purpose of most statistical tests is to determine whether the observed results provide a reason to reject the hypothesis that </a:t>
            </a:r>
            <a:r>
              <a:rPr lang="en-US" sz="2800" dirty="0" smtClean="0"/>
              <a:t>the results </a:t>
            </a:r>
            <a:r>
              <a:rPr lang="en-US" sz="2800" dirty="0"/>
              <a:t>are merely a product of chance factors.</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142392329"/>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z="4000"/>
              <a:t>Sequence similarity score distribution</a:t>
            </a:r>
          </a:p>
        </p:txBody>
      </p:sp>
      <p:sp>
        <p:nvSpPr>
          <p:cNvPr id="232451" name="Rectangle 3"/>
          <p:cNvSpPr>
            <a:spLocks noGrp="1" noChangeArrowheads="1"/>
          </p:cNvSpPr>
          <p:nvPr>
            <p:ph type="body" idx="1"/>
          </p:nvPr>
        </p:nvSpPr>
        <p:spPr>
          <a:xfrm>
            <a:off x="457200" y="5227638"/>
            <a:ext cx="8229600" cy="1477962"/>
          </a:xfrm>
        </p:spPr>
        <p:txBody>
          <a:bodyPr/>
          <a:lstStyle/>
          <a:p>
            <a:pPr>
              <a:lnSpc>
                <a:spcPct val="80000"/>
              </a:lnSpc>
            </a:pPr>
            <a:r>
              <a:rPr lang="en-US" sz="2400"/>
              <a:t>Search a randomly generated database of DNA sequences using a randomly generated DNA query.</a:t>
            </a:r>
          </a:p>
          <a:p>
            <a:pPr>
              <a:lnSpc>
                <a:spcPct val="80000"/>
              </a:lnSpc>
            </a:pPr>
            <a:r>
              <a:rPr lang="en-US" sz="2400"/>
              <a:t>What will be the form of the resulting distribution of pairwise sequence comparison scores?</a:t>
            </a:r>
          </a:p>
        </p:txBody>
      </p:sp>
      <p:sp>
        <p:nvSpPr>
          <p:cNvPr id="232452" name="Line 4"/>
          <p:cNvSpPr>
            <a:spLocks noChangeShapeType="1"/>
          </p:cNvSpPr>
          <p:nvPr/>
        </p:nvSpPr>
        <p:spPr bwMode="auto">
          <a:xfrm>
            <a:off x="2057400" y="16764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2453" name="Line 5"/>
          <p:cNvSpPr>
            <a:spLocks noChangeShapeType="1"/>
          </p:cNvSpPr>
          <p:nvPr/>
        </p:nvSpPr>
        <p:spPr bwMode="auto">
          <a:xfrm>
            <a:off x="2057400" y="46482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2454" name="Text Box 6"/>
          <p:cNvSpPr txBox="1">
            <a:spLocks noChangeArrowheads="1"/>
          </p:cNvSpPr>
          <p:nvPr/>
        </p:nvSpPr>
        <p:spPr bwMode="auto">
          <a:xfrm>
            <a:off x="2895600" y="4684713"/>
            <a:ext cx="307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Sequence comparison score</a:t>
            </a:r>
          </a:p>
        </p:txBody>
      </p:sp>
      <p:sp>
        <p:nvSpPr>
          <p:cNvPr id="232455" name="Text Box 7"/>
          <p:cNvSpPr txBox="1">
            <a:spLocks noChangeArrowheads="1"/>
          </p:cNvSpPr>
          <p:nvPr/>
        </p:nvSpPr>
        <p:spPr bwMode="auto">
          <a:xfrm>
            <a:off x="381000" y="2855913"/>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Frequency</a:t>
            </a:r>
          </a:p>
        </p:txBody>
      </p:sp>
      <p:sp>
        <p:nvSpPr>
          <p:cNvPr id="232456" name="Text Box 8"/>
          <p:cNvSpPr txBox="1">
            <a:spLocks noChangeArrowheads="1"/>
          </p:cNvSpPr>
          <p:nvPr/>
        </p:nvSpPr>
        <p:spPr bwMode="auto">
          <a:xfrm>
            <a:off x="3227388" y="1295400"/>
            <a:ext cx="1488114" cy="361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900" dirty="0">
                <a:solidFill>
                  <a:srgbClr val="000000"/>
                </a:solidFill>
              </a:rPr>
              <a:t>?</a:t>
            </a:r>
          </a:p>
        </p:txBody>
      </p:sp>
      <p:sp>
        <p:nvSpPr>
          <p:cNvPr id="9" name="TextBox 8"/>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5136545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descr="unshuff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24000"/>
            <a:ext cx="4264025" cy="3810000"/>
          </a:xfrm>
          <a:prstGeom prst="rect">
            <a:avLst/>
          </a:prstGeom>
          <a:noFill/>
          <a:extLst>
            <a:ext uri="{909E8E84-426E-40dd-AFC4-6F175D3DCCD1}">
              <a14:hiddenFill xmlns:a14="http://schemas.microsoft.com/office/drawing/2010/main">
                <a:solidFill>
                  <a:srgbClr val="FFFFFF"/>
                </a:solidFill>
              </a14:hiddenFill>
            </a:ext>
          </a:extLst>
        </p:spPr>
      </p:pic>
      <p:sp>
        <p:nvSpPr>
          <p:cNvPr id="234499" name="Rectangle 3"/>
          <p:cNvSpPr>
            <a:spLocks noGrp="1" noChangeArrowheads="1"/>
          </p:cNvSpPr>
          <p:nvPr>
            <p:ph type="title"/>
          </p:nvPr>
        </p:nvSpPr>
        <p:spPr/>
        <p:txBody>
          <a:bodyPr/>
          <a:lstStyle/>
          <a:p>
            <a:r>
              <a:rPr lang="en-US"/>
              <a:t>Empirical score distribution</a:t>
            </a:r>
          </a:p>
        </p:txBody>
      </p:sp>
      <p:sp>
        <p:nvSpPr>
          <p:cNvPr id="234500" name="Rectangle 4"/>
          <p:cNvSpPr>
            <a:spLocks noGrp="1" noChangeArrowheads="1"/>
          </p:cNvSpPr>
          <p:nvPr>
            <p:ph type="body" sz="half" idx="1"/>
          </p:nvPr>
        </p:nvSpPr>
        <p:spPr/>
        <p:txBody>
          <a:bodyPr/>
          <a:lstStyle/>
          <a:p>
            <a:r>
              <a:rPr lang="en-US" sz="2800"/>
              <a:t>The picture shows a distribution of scores from a real database search using BLAST.</a:t>
            </a:r>
          </a:p>
          <a:p>
            <a:r>
              <a:rPr lang="en-US" sz="2800"/>
              <a:t>This distribution contains scores from non-homologous and homologous pairs.</a:t>
            </a:r>
          </a:p>
        </p:txBody>
      </p:sp>
      <p:sp>
        <p:nvSpPr>
          <p:cNvPr id="234501" name="Text Box 5"/>
          <p:cNvSpPr txBox="1">
            <a:spLocks noChangeArrowheads="1"/>
          </p:cNvSpPr>
          <p:nvPr/>
        </p:nvSpPr>
        <p:spPr bwMode="auto">
          <a:xfrm>
            <a:off x="4937125" y="5791200"/>
            <a:ext cx="43899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High scores from </a:t>
            </a:r>
            <a:r>
              <a:rPr lang="en-US" dirty="0" smtClean="0"/>
              <a:t>homology</a:t>
            </a:r>
            <a:endParaRPr lang="en-US" dirty="0"/>
          </a:p>
        </p:txBody>
      </p:sp>
      <p:sp>
        <p:nvSpPr>
          <p:cNvPr id="234502" name="Line 6"/>
          <p:cNvSpPr>
            <a:spLocks noChangeShapeType="1"/>
          </p:cNvSpPr>
          <p:nvPr/>
        </p:nvSpPr>
        <p:spPr bwMode="auto">
          <a:xfrm flipV="1">
            <a:off x="7543800" y="5105400"/>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4503" name="Line 7"/>
          <p:cNvSpPr>
            <a:spLocks noChangeShapeType="1"/>
          </p:cNvSpPr>
          <p:nvPr/>
        </p:nvSpPr>
        <p:spPr bwMode="auto">
          <a:xfrm flipV="1">
            <a:off x="7543800" y="5105400"/>
            <a:ext cx="609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TextBox 1"/>
          <p:cNvSpPr txBox="1"/>
          <p:nvPr/>
        </p:nvSpPr>
        <p:spPr>
          <a:xfrm>
            <a:off x="6324600" y="5193268"/>
            <a:ext cx="705391" cy="369332"/>
          </a:xfrm>
          <a:prstGeom prst="rect">
            <a:avLst/>
          </a:prstGeom>
          <a:solidFill>
            <a:schemeClr val="bg1"/>
          </a:solidFill>
        </p:spPr>
        <p:txBody>
          <a:bodyPr wrap="none" rtlCol="0">
            <a:spAutoFit/>
          </a:bodyPr>
          <a:lstStyle/>
          <a:p>
            <a:r>
              <a:rPr lang="en-US" dirty="0" smtClean="0"/>
              <a:t>Score</a:t>
            </a:r>
            <a:endParaRPr lang="en-US" dirty="0"/>
          </a:p>
        </p:txBody>
      </p:sp>
      <p:sp>
        <p:nvSpPr>
          <p:cNvPr id="10" name="TextBox 9"/>
          <p:cNvSpPr txBox="1"/>
          <p:nvPr/>
        </p:nvSpPr>
        <p:spPr>
          <a:xfrm rot="16200000">
            <a:off x="3792251" y="3141950"/>
            <a:ext cx="1166831" cy="369332"/>
          </a:xfrm>
          <a:prstGeom prst="rect">
            <a:avLst/>
          </a:prstGeom>
          <a:solidFill>
            <a:schemeClr val="bg1"/>
          </a:solidFill>
        </p:spPr>
        <p:txBody>
          <a:bodyPr wrap="none" rtlCol="0">
            <a:spAutoFit/>
          </a:bodyPr>
          <a:lstStyle/>
          <a:p>
            <a:r>
              <a:rPr lang="en-US" dirty="0" smtClean="0"/>
              <a:t>Frequency</a:t>
            </a:r>
            <a:endParaRPr lang="en-US" dirty="0"/>
          </a:p>
        </p:txBody>
      </p:sp>
      <p:sp>
        <p:nvSpPr>
          <p:cNvPr id="11" name="TextBox 10"/>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088842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Empirical null score distribution</a:t>
            </a:r>
          </a:p>
        </p:txBody>
      </p:sp>
      <p:sp>
        <p:nvSpPr>
          <p:cNvPr id="236547" name="Rectangle 3"/>
          <p:cNvSpPr>
            <a:spLocks noGrp="1" noChangeArrowheads="1"/>
          </p:cNvSpPr>
          <p:nvPr>
            <p:ph type="body" sz="half" idx="1"/>
          </p:nvPr>
        </p:nvSpPr>
        <p:spPr/>
        <p:txBody>
          <a:bodyPr/>
          <a:lstStyle/>
          <a:p>
            <a:r>
              <a:rPr lang="en-US" sz="2800"/>
              <a:t>This distribution is similar to the previous one, but generated using a randomized sequence database.</a:t>
            </a:r>
          </a:p>
        </p:txBody>
      </p:sp>
      <p:pic>
        <p:nvPicPr>
          <p:cNvPr id="236548" name="Picture 4" descr="shuff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557338"/>
            <a:ext cx="4038600" cy="4157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4120449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Computing a p-value</a:t>
            </a:r>
          </a:p>
        </p:txBody>
      </p:sp>
      <p:sp>
        <p:nvSpPr>
          <p:cNvPr id="238595" name="Rectangle 3"/>
          <p:cNvSpPr>
            <a:spLocks noGrp="1" noChangeArrowheads="1"/>
          </p:cNvSpPr>
          <p:nvPr>
            <p:ph type="body" sz="half" idx="2"/>
          </p:nvPr>
        </p:nvSpPr>
        <p:spPr/>
        <p:txBody>
          <a:bodyPr/>
          <a:lstStyle/>
          <a:p>
            <a:r>
              <a:rPr lang="en-US" sz="2800" dirty="0"/>
              <a:t>The probability of observing a score &gt;X is the area under the curve to the right of X.</a:t>
            </a:r>
          </a:p>
          <a:p>
            <a:r>
              <a:rPr lang="en-US" sz="2800" dirty="0"/>
              <a:t>This probability is called a </a:t>
            </a:r>
            <a:r>
              <a:rPr lang="en-US" sz="2800" u="sng" dirty="0"/>
              <a:t>p-value</a:t>
            </a:r>
            <a:r>
              <a:rPr lang="en-US" sz="2800" dirty="0"/>
              <a:t>.</a:t>
            </a:r>
          </a:p>
          <a:p>
            <a:r>
              <a:rPr lang="en-US" sz="2800" dirty="0"/>
              <a:t>p-value = </a:t>
            </a:r>
            <a:r>
              <a:rPr lang="en-US" sz="2800" dirty="0" err="1"/>
              <a:t>Pr</a:t>
            </a:r>
            <a:r>
              <a:rPr lang="en-US" sz="2800" dirty="0"/>
              <a:t>(</a:t>
            </a:r>
            <a:r>
              <a:rPr lang="en-US" sz="2800" dirty="0" err="1"/>
              <a:t>data|null</a:t>
            </a:r>
            <a:r>
              <a:rPr lang="en-US" sz="2800" dirty="0"/>
              <a:t>)</a:t>
            </a:r>
          </a:p>
        </p:txBody>
      </p:sp>
      <p:pic>
        <p:nvPicPr>
          <p:cNvPr id="238596" name="Picture 4" descr="shuffled"/>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371600"/>
            <a:ext cx="4038600" cy="4005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38597" name="Text Box 5"/>
          <p:cNvSpPr txBox="1">
            <a:spLocks noChangeArrowheads="1"/>
          </p:cNvSpPr>
          <p:nvPr/>
        </p:nvSpPr>
        <p:spPr bwMode="auto">
          <a:xfrm>
            <a:off x="517525" y="5410200"/>
            <a:ext cx="816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Out of 1685 scores, 28 receive a score of 20 or better. Thus, the p-value associated with a score of 20 is approximately 28/1685 = 0.0166.</a:t>
            </a:r>
          </a:p>
        </p:txBody>
      </p:sp>
      <p:sp>
        <p:nvSpPr>
          <p:cNvPr id="238598" name="Line 6"/>
          <p:cNvSpPr>
            <a:spLocks noChangeShapeType="1"/>
          </p:cNvSpPr>
          <p:nvPr/>
        </p:nvSpPr>
        <p:spPr bwMode="auto">
          <a:xfrm flipH="1" flipV="1">
            <a:off x="3429000" y="5181600"/>
            <a:ext cx="1371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 name="TextBox 6"/>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42407252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sz="4000"/>
              <a:t>Problems with empirical distributions</a:t>
            </a:r>
          </a:p>
        </p:txBody>
      </p:sp>
      <p:sp>
        <p:nvSpPr>
          <p:cNvPr id="240643" name="Rectangle 3"/>
          <p:cNvSpPr>
            <a:spLocks noGrp="1" noChangeArrowheads="1"/>
          </p:cNvSpPr>
          <p:nvPr>
            <p:ph type="body" idx="1"/>
          </p:nvPr>
        </p:nvSpPr>
        <p:spPr/>
        <p:txBody>
          <a:bodyPr/>
          <a:lstStyle/>
          <a:p>
            <a:r>
              <a:rPr lang="en-US"/>
              <a:t>We are interested in very small probabilities.</a:t>
            </a:r>
          </a:p>
          <a:p>
            <a:r>
              <a:rPr lang="en-US"/>
              <a:t>These are computed from the </a:t>
            </a:r>
            <a:r>
              <a:rPr lang="en-US" i="1"/>
              <a:t>tail</a:t>
            </a:r>
            <a:r>
              <a:rPr lang="en-US"/>
              <a:t> of the distribution.</a:t>
            </a:r>
          </a:p>
          <a:p>
            <a:r>
              <a:rPr lang="en-US"/>
              <a:t>Estimating a distribution with accurate tails is computationally very expensive.</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263973332"/>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A solution</a:t>
            </a:r>
          </a:p>
        </p:txBody>
      </p:sp>
      <p:sp>
        <p:nvSpPr>
          <p:cNvPr id="242691" name="Rectangle 3"/>
          <p:cNvSpPr>
            <a:spLocks noGrp="1" noChangeArrowheads="1"/>
          </p:cNvSpPr>
          <p:nvPr>
            <p:ph type="body" idx="1"/>
          </p:nvPr>
        </p:nvSpPr>
        <p:spPr/>
        <p:txBody>
          <a:bodyPr/>
          <a:lstStyle/>
          <a:p>
            <a:r>
              <a:rPr lang="en-US"/>
              <a:t>Solution: Characterize the form of the distribution mathematically.</a:t>
            </a:r>
          </a:p>
          <a:p>
            <a:r>
              <a:rPr lang="en-US"/>
              <a:t>Fit the parameters of the distribution empirically, or compute them analytically.</a:t>
            </a:r>
          </a:p>
          <a:p>
            <a:r>
              <a:rPr lang="en-US"/>
              <a:t>Use the resulting distribution to compute accurate p-values.</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496044552"/>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Extreme value distribution</a:t>
            </a:r>
          </a:p>
        </p:txBody>
      </p:sp>
      <p:pic>
        <p:nvPicPr>
          <p:cNvPr id="252931" name="Picture 3" descr="extr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52932" name="Text Box 4"/>
          <p:cNvSpPr txBox="1">
            <a:spLocks noChangeArrowheads="1"/>
          </p:cNvSpPr>
          <p:nvPr/>
        </p:nvSpPr>
        <p:spPr bwMode="auto">
          <a:xfrm>
            <a:off x="288925" y="6110288"/>
            <a:ext cx="621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This distribution is characterized by a larger tail on the right.</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469368913"/>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extreme"/>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449580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54979" name="Rectangle 3"/>
          <p:cNvSpPr>
            <a:spLocks noGrp="1" noChangeArrowheads="1"/>
          </p:cNvSpPr>
          <p:nvPr>
            <p:ph type="title"/>
          </p:nvPr>
        </p:nvSpPr>
        <p:spPr/>
        <p:txBody>
          <a:bodyPr/>
          <a:lstStyle/>
          <a:p>
            <a:r>
              <a:rPr lang="en-US"/>
              <a:t>Computing a p-value</a:t>
            </a:r>
          </a:p>
        </p:txBody>
      </p:sp>
      <p:sp>
        <p:nvSpPr>
          <p:cNvPr id="254980" name="Rectangle 4"/>
          <p:cNvSpPr>
            <a:spLocks noGrp="1" noChangeArrowheads="1"/>
          </p:cNvSpPr>
          <p:nvPr>
            <p:ph type="body" sz="half" idx="2"/>
          </p:nvPr>
        </p:nvSpPr>
        <p:spPr/>
        <p:txBody>
          <a:bodyPr/>
          <a:lstStyle/>
          <a:p>
            <a:r>
              <a:rPr lang="en-US"/>
              <a:t>The probability of observing a score &gt;4 is the area under the curve to the right of 4.</a:t>
            </a:r>
          </a:p>
          <a:p>
            <a:r>
              <a:rPr lang="en-US"/>
              <a:t>This probability is called a p-value.</a:t>
            </a:r>
          </a:p>
          <a:p>
            <a:r>
              <a:rPr lang="en-US"/>
              <a:t>p-value = Pr(data|null)</a:t>
            </a:r>
          </a:p>
        </p:txBody>
      </p:sp>
      <p:sp>
        <p:nvSpPr>
          <p:cNvPr id="254983" name="Freeform 7"/>
          <p:cNvSpPr>
            <a:spLocks/>
          </p:cNvSpPr>
          <p:nvPr/>
        </p:nvSpPr>
        <p:spPr bwMode="auto">
          <a:xfrm>
            <a:off x="3065463" y="5551488"/>
            <a:ext cx="1044575" cy="173037"/>
          </a:xfrm>
          <a:custGeom>
            <a:avLst/>
            <a:gdLst>
              <a:gd name="T0" fmla="*/ 0 w 658"/>
              <a:gd name="T1" fmla="*/ 0 h 109"/>
              <a:gd name="T2" fmla="*/ 0 w 658"/>
              <a:gd name="T3" fmla="*/ 109 h 109"/>
              <a:gd name="T4" fmla="*/ 658 w 658"/>
              <a:gd name="T5" fmla="*/ 109 h 109"/>
              <a:gd name="T6" fmla="*/ 459 w 658"/>
              <a:gd name="T7" fmla="*/ 100 h 109"/>
              <a:gd name="T8" fmla="*/ 370 w 658"/>
              <a:gd name="T9" fmla="*/ 94 h 109"/>
              <a:gd name="T10" fmla="*/ 306 w 658"/>
              <a:gd name="T11" fmla="*/ 91 h 109"/>
              <a:gd name="T12" fmla="*/ 261 w 658"/>
              <a:gd name="T13" fmla="*/ 87 h 109"/>
              <a:gd name="T14" fmla="*/ 249 w 658"/>
              <a:gd name="T15" fmla="*/ 84 h 109"/>
              <a:gd name="T16" fmla="*/ 235 w 658"/>
              <a:gd name="T17" fmla="*/ 79 h 109"/>
              <a:gd name="T18" fmla="*/ 193 w 658"/>
              <a:gd name="T19" fmla="*/ 73 h 109"/>
              <a:gd name="T20" fmla="*/ 169 w 658"/>
              <a:gd name="T21" fmla="*/ 67 h 109"/>
              <a:gd name="T22" fmla="*/ 159 w 658"/>
              <a:gd name="T23" fmla="*/ 60 h 109"/>
              <a:gd name="T24" fmla="*/ 141 w 658"/>
              <a:gd name="T25" fmla="*/ 57 h 109"/>
              <a:gd name="T26" fmla="*/ 126 w 658"/>
              <a:gd name="T27" fmla="*/ 57 h 109"/>
              <a:gd name="T28" fmla="*/ 111 w 658"/>
              <a:gd name="T29" fmla="*/ 52 h 109"/>
              <a:gd name="T30" fmla="*/ 102 w 658"/>
              <a:gd name="T31" fmla="*/ 49 h 109"/>
              <a:gd name="T32" fmla="*/ 88 w 658"/>
              <a:gd name="T33" fmla="*/ 42 h 109"/>
              <a:gd name="T34" fmla="*/ 67 w 658"/>
              <a:gd name="T35" fmla="*/ 31 h 109"/>
              <a:gd name="T36" fmla="*/ 49 w 658"/>
              <a:gd name="T37" fmla="*/ 21 h 109"/>
              <a:gd name="T38" fmla="*/ 30 w 658"/>
              <a:gd name="T39" fmla="*/ 15 h 109"/>
              <a:gd name="T40" fmla="*/ 0 w 658"/>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8" h="109">
                <a:moveTo>
                  <a:pt x="0" y="0"/>
                </a:moveTo>
                <a:lnTo>
                  <a:pt x="0" y="109"/>
                </a:lnTo>
                <a:lnTo>
                  <a:pt x="658" y="109"/>
                </a:lnTo>
                <a:lnTo>
                  <a:pt x="459" y="100"/>
                </a:lnTo>
                <a:lnTo>
                  <a:pt x="370" y="94"/>
                </a:lnTo>
                <a:lnTo>
                  <a:pt x="306" y="91"/>
                </a:lnTo>
                <a:lnTo>
                  <a:pt x="261" y="87"/>
                </a:lnTo>
                <a:lnTo>
                  <a:pt x="249" y="84"/>
                </a:lnTo>
                <a:lnTo>
                  <a:pt x="235" y="79"/>
                </a:lnTo>
                <a:lnTo>
                  <a:pt x="193" y="73"/>
                </a:lnTo>
                <a:lnTo>
                  <a:pt x="169" y="67"/>
                </a:lnTo>
                <a:lnTo>
                  <a:pt x="159" y="60"/>
                </a:lnTo>
                <a:lnTo>
                  <a:pt x="141" y="57"/>
                </a:lnTo>
                <a:lnTo>
                  <a:pt x="126" y="57"/>
                </a:lnTo>
                <a:lnTo>
                  <a:pt x="111" y="52"/>
                </a:lnTo>
                <a:lnTo>
                  <a:pt x="102" y="49"/>
                </a:lnTo>
                <a:lnTo>
                  <a:pt x="88" y="42"/>
                </a:lnTo>
                <a:lnTo>
                  <a:pt x="67" y="31"/>
                </a:lnTo>
                <a:lnTo>
                  <a:pt x="49" y="21"/>
                </a:lnTo>
                <a:lnTo>
                  <a:pt x="30" y="15"/>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TextBox 5"/>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440424673"/>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533400"/>
            <a:ext cx="8001000" cy="1143000"/>
          </a:xfrm>
        </p:spPr>
        <p:txBody>
          <a:bodyPr/>
          <a:lstStyle/>
          <a:p>
            <a:r>
              <a:rPr lang="en-US">
                <a:latin typeface="Times New Roman" charset="0"/>
                <a:ea typeface="ＭＳ Ｐゴシック" charset="0"/>
                <a:cs typeface="ＭＳ Ｐゴシック" charset="0"/>
              </a:rPr>
              <a:t>Probabilistic Model of Alignments</a:t>
            </a:r>
          </a:p>
        </p:txBody>
      </p:sp>
      <p:sp>
        <p:nvSpPr>
          <p:cNvPr id="18435" name="Rectangle 3"/>
          <p:cNvSpPr>
            <a:spLocks noGrp="1" noChangeArrowheads="1"/>
          </p:cNvSpPr>
          <p:nvPr>
            <p:ph type="body" idx="1"/>
          </p:nvPr>
        </p:nvSpPr>
        <p:spPr/>
        <p:txBody>
          <a:bodyPr/>
          <a:lstStyle/>
          <a:p>
            <a:r>
              <a:rPr lang="en-US" sz="2400" dirty="0" smtClean="0">
                <a:latin typeface="Times New Roman" charset="0"/>
                <a:ea typeface="ＭＳ Ｐゴシック" charset="0"/>
                <a:cs typeface="ＭＳ Ｐゴシック" charset="0"/>
              </a:rPr>
              <a:t>We’ll </a:t>
            </a:r>
            <a:r>
              <a:rPr lang="en-US" sz="2400" dirty="0">
                <a:latin typeface="Times New Roman" charset="0"/>
                <a:ea typeface="ＭＳ Ｐゴシック" charset="0"/>
                <a:cs typeface="ＭＳ Ｐゴシック" charset="0"/>
              </a:rPr>
              <a:t>focus on protein alignments without gaps</a:t>
            </a:r>
          </a:p>
          <a:p>
            <a:r>
              <a:rPr lang="en-US" sz="2400" dirty="0">
                <a:latin typeface="Times New Roman" charset="0"/>
                <a:ea typeface="ＭＳ Ｐゴシック" charset="0"/>
                <a:cs typeface="ＭＳ Ｐゴシック" charset="0"/>
              </a:rPr>
              <a:t>given an alignment, we can consider two possibilities</a:t>
            </a:r>
          </a:p>
          <a:p>
            <a:pPr lvl="1">
              <a:buFontTx/>
              <a:buNone/>
            </a:pPr>
            <a:r>
              <a:rPr lang="en-US" sz="2400" dirty="0">
                <a:solidFill>
                  <a:schemeClr val="tx2"/>
                </a:solidFill>
                <a:latin typeface="Times New Roman" charset="0"/>
                <a:ea typeface="ＭＳ Ｐゴシック" charset="0"/>
              </a:rPr>
              <a:t>R</a:t>
            </a:r>
            <a:r>
              <a:rPr lang="en-US" sz="2400" dirty="0">
                <a:latin typeface="Times New Roman" charset="0"/>
                <a:ea typeface="ＭＳ Ｐゴシック" charset="0"/>
              </a:rPr>
              <a:t>: the sequences are related by evolution</a:t>
            </a:r>
          </a:p>
          <a:p>
            <a:pPr lvl="1">
              <a:buFontTx/>
              <a:buNone/>
            </a:pPr>
            <a:r>
              <a:rPr lang="en-US" sz="2400" dirty="0">
                <a:solidFill>
                  <a:schemeClr val="tx2"/>
                </a:solidFill>
                <a:latin typeface="Times New Roman" charset="0"/>
                <a:ea typeface="ＭＳ Ｐゴシック" charset="0"/>
              </a:rPr>
              <a:t>U</a:t>
            </a:r>
            <a:r>
              <a:rPr lang="en-US" sz="2400" dirty="0">
                <a:latin typeface="Times New Roman" charset="0"/>
                <a:ea typeface="ＭＳ Ｐゴシック" charset="0"/>
              </a:rPr>
              <a:t>: the sequences are unrelated</a:t>
            </a:r>
          </a:p>
          <a:p>
            <a:pPr lvl="1"/>
            <a:endParaRPr lang="en-US" sz="2400" dirty="0">
              <a:latin typeface="Times New Roman" charset="0"/>
              <a:ea typeface="ＭＳ Ｐゴシック" charset="0"/>
            </a:endParaRPr>
          </a:p>
          <a:p>
            <a:r>
              <a:rPr lang="en-US" sz="2400" dirty="0">
                <a:latin typeface="Times New Roman" charset="0"/>
                <a:ea typeface="ＭＳ Ｐゴシック" charset="0"/>
                <a:cs typeface="ＭＳ Ｐゴシック" charset="0"/>
              </a:rPr>
              <a:t>How can we distinguish these possibilities?</a:t>
            </a:r>
          </a:p>
          <a:p>
            <a:r>
              <a:rPr lang="en-US" sz="2400" dirty="0">
                <a:latin typeface="Times New Roman" charset="0"/>
                <a:ea typeface="ＭＳ Ｐゴシック" charset="0"/>
                <a:cs typeface="ＭＳ Ｐゴシック" charset="0"/>
              </a:rPr>
              <a:t>How is this view related to amino-acid substitution matrices?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Extreme value distribution</a:t>
            </a:r>
          </a:p>
        </p:txBody>
      </p:sp>
      <p:graphicFrame>
        <p:nvGraphicFramePr>
          <p:cNvPr id="263171" name="Object 3"/>
          <p:cNvGraphicFramePr>
            <a:graphicFrameLocks noGrp="1" noChangeAspect="1"/>
          </p:cNvGraphicFramePr>
          <p:nvPr>
            <p:ph sz="half" idx="2"/>
            <p:extLst>
              <p:ext uri="{D42A27DB-BD31-4B8C-83A1-F6EECF244321}">
                <p14:modId xmlns:p14="http://schemas.microsoft.com/office/powerpoint/2010/main" val="1551799092"/>
              </p:ext>
            </p:extLst>
          </p:nvPr>
        </p:nvGraphicFramePr>
        <p:xfrm>
          <a:off x="4991100" y="4227513"/>
          <a:ext cx="3352800" cy="801687"/>
        </p:xfrm>
        <a:graphic>
          <a:graphicData uri="http://schemas.openxmlformats.org/presentationml/2006/ole">
            <mc:AlternateContent xmlns:mc="http://schemas.openxmlformats.org/markup-compatibility/2006">
              <mc:Choice xmlns:v="urn:schemas-microsoft-com:vml" Requires="v">
                <p:oleObj spid="_x0000_s68612" name="Equation" r:id="rId4" imgW="1168400" imgH="279400" progId="Equation.3">
                  <p:embed/>
                </p:oleObj>
              </mc:Choice>
              <mc:Fallback>
                <p:oleObj name="Equation" r:id="rId4" imgW="1168400" imgH="279400" progId="Equation.3">
                  <p:embed/>
                  <p:pic>
                    <p:nvPicPr>
                      <p:cNvPr id="0" name=""/>
                      <p:cNvPicPr>
                        <a:picLocks noChangeAspect="1" noChangeArrowheads="1"/>
                      </p:cNvPicPr>
                      <p:nvPr/>
                    </p:nvPicPr>
                    <p:blipFill>
                      <a:blip r:embed="rId5"/>
                      <a:srcRect/>
                      <a:stretch>
                        <a:fillRect/>
                      </a:stretch>
                    </p:blipFill>
                    <p:spPr bwMode="auto">
                      <a:xfrm>
                        <a:off x="4991100" y="4227513"/>
                        <a:ext cx="3352800"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63172" name="Picture 4" descr="extreme"/>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a:xfrm>
            <a:off x="457200" y="2347913"/>
            <a:ext cx="4038600" cy="302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63173" name="AutoShape 5"/>
          <p:cNvSpPr>
            <a:spLocks noChangeArrowheads="1"/>
          </p:cNvSpPr>
          <p:nvPr/>
        </p:nvSpPr>
        <p:spPr bwMode="auto">
          <a:xfrm>
            <a:off x="5867400" y="2819400"/>
            <a:ext cx="2590800" cy="1066800"/>
          </a:xfrm>
          <a:prstGeom prst="wedgeRectCallout">
            <a:avLst>
              <a:gd name="adj1" fmla="val -75319"/>
              <a:gd name="adj2" fmla="val 94907"/>
            </a:avLst>
          </a:prstGeom>
          <a:noFill/>
          <a:ln w="9525">
            <a:solidFill>
              <a:schemeClr val="tx1"/>
            </a:solidFill>
            <a:miter lim="800000"/>
            <a:headEnd/>
            <a:tailEnd/>
          </a:ln>
          <a:effectLst/>
          <a:extLst/>
        </p:spPr>
        <p:txBody>
          <a:bodyPr/>
          <a:lstStyle/>
          <a:p>
            <a:pPr algn="ctr"/>
            <a:r>
              <a:rPr lang="en-US" dirty="0"/>
              <a:t>Compute this value for x=4.</a:t>
            </a:r>
          </a:p>
        </p:txBody>
      </p:sp>
      <p:sp>
        <p:nvSpPr>
          <p:cNvPr id="6" name="TextBox 5"/>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060560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ppt_x"/>
                                          </p:val>
                                        </p:tav>
                                        <p:tav tm="100000">
                                          <p:val>
                                            <p:strVal val="#ppt_x"/>
                                          </p:val>
                                        </p:tav>
                                      </p:tavLst>
                                    </p:anim>
                                    <p:anim calcmode="lin" valueType="num">
                                      <p:cBhvr additive="base">
                                        <p:cTn id="8" dur="500" fill="hold"/>
                                        <p:tgtEl>
                                          <p:spTgt spid="263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Computing a p-value</a:t>
            </a:r>
          </a:p>
        </p:txBody>
      </p:sp>
      <p:graphicFrame>
        <p:nvGraphicFramePr>
          <p:cNvPr id="267267" name="Object 3"/>
          <p:cNvGraphicFramePr>
            <a:graphicFrameLocks noGrp="1" noChangeAspect="1"/>
          </p:cNvGraphicFramePr>
          <p:nvPr>
            <p:ph sz="half" idx="1"/>
            <p:extLst>
              <p:ext uri="{D42A27DB-BD31-4B8C-83A1-F6EECF244321}">
                <p14:modId xmlns:p14="http://schemas.microsoft.com/office/powerpoint/2010/main" val="292575290"/>
              </p:ext>
            </p:extLst>
          </p:nvPr>
        </p:nvGraphicFramePr>
        <p:xfrm>
          <a:off x="2584450" y="2236788"/>
          <a:ext cx="4470400" cy="833437"/>
        </p:xfrm>
        <a:graphic>
          <a:graphicData uri="http://schemas.openxmlformats.org/presentationml/2006/ole">
            <mc:AlternateContent xmlns:mc="http://schemas.openxmlformats.org/markup-compatibility/2006">
              <mc:Choice xmlns:v="urn:schemas-microsoft-com:vml" Requires="v">
                <p:oleObj spid="_x0000_s69636" name="Equation" r:id="rId4" imgW="1498600" imgH="279400" progId="Equation.3">
                  <p:embed/>
                </p:oleObj>
              </mc:Choice>
              <mc:Fallback>
                <p:oleObj name="Equation" r:id="rId4" imgW="1498600" imgH="279400" progId="Equation.3">
                  <p:embed/>
                  <p:pic>
                    <p:nvPicPr>
                      <p:cNvPr id="0" name=""/>
                      <p:cNvPicPr>
                        <a:picLocks noChangeAspect="1" noChangeArrowheads="1"/>
                      </p:cNvPicPr>
                      <p:nvPr/>
                    </p:nvPicPr>
                    <p:blipFill>
                      <a:blip r:embed="rId5"/>
                      <a:srcRect/>
                      <a:stretch>
                        <a:fillRect/>
                      </a:stretch>
                    </p:blipFill>
                    <p:spPr bwMode="auto">
                      <a:xfrm>
                        <a:off x="2584450" y="2236788"/>
                        <a:ext cx="44704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67268" name="Rectangle 4"/>
          <p:cNvSpPr>
            <a:spLocks noGrp="1" noChangeArrowheads="1"/>
          </p:cNvSpPr>
          <p:nvPr>
            <p:ph type="body" sz="half" idx="2"/>
          </p:nvPr>
        </p:nvSpPr>
        <p:spPr/>
        <p:txBody>
          <a:bodyPr/>
          <a:lstStyle/>
          <a:p>
            <a:r>
              <a:rPr lang="en-US" sz="2800">
                <a:cs typeface="Arial" charset="0"/>
              </a:rPr>
              <a:t>Calculator keys: </a:t>
            </a:r>
            <a:r>
              <a:rPr lang="en-US" sz="2800">
                <a:latin typeface="Courier New" charset="0"/>
                <a:cs typeface="Arial" charset="0"/>
              </a:rPr>
              <a:t>4, +/-, inv, ln, +/-, inv, ln, +/-, +, 1, =</a:t>
            </a:r>
          </a:p>
          <a:p>
            <a:r>
              <a:rPr lang="en-US" sz="2800">
                <a:cs typeface="Arial" charset="0"/>
              </a:rPr>
              <a:t>Solution: 0.018149</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9061013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85800" y="304800"/>
            <a:ext cx="7772400" cy="1143000"/>
          </a:xfrm>
        </p:spPr>
        <p:txBody>
          <a:bodyPr/>
          <a:lstStyle/>
          <a:p>
            <a:r>
              <a:rPr lang="en-US" dirty="0"/>
              <a:t>Scaling the EVD</a:t>
            </a:r>
          </a:p>
        </p:txBody>
      </p:sp>
      <p:pic>
        <p:nvPicPr>
          <p:cNvPr id="269315" name="Picture 3" descr="gap7"/>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953000" y="1371600"/>
            <a:ext cx="3429000" cy="2400300"/>
          </a:xfrm>
        </p:spPr>
      </p:pic>
      <p:pic>
        <p:nvPicPr>
          <p:cNvPr id="269316" name="Picture 4" descr="gap5"/>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762000" y="1371600"/>
            <a:ext cx="3429000" cy="2400300"/>
          </a:xfrm>
        </p:spPr>
      </p:pic>
      <p:sp>
        <p:nvSpPr>
          <p:cNvPr id="269317" name="Rectangle 5"/>
          <p:cNvSpPr>
            <a:spLocks noChangeArrowheads="1"/>
          </p:cNvSpPr>
          <p:nvPr/>
        </p:nvSpPr>
        <p:spPr bwMode="auto">
          <a:xfrm>
            <a:off x="685800" y="3886200"/>
            <a:ext cx="8153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FontTx/>
              <a:buChar char="•"/>
            </a:pPr>
            <a:r>
              <a:rPr lang="en-US" sz="2400"/>
              <a:t>An extreme value distribution derived from, e.g., the Smith-Waterman algorithm will have a characteristic mode </a:t>
            </a:r>
            <a:r>
              <a:rPr lang="el-GR" sz="2400">
                <a:cs typeface="Arial" charset="0"/>
              </a:rPr>
              <a:t>μ</a:t>
            </a:r>
            <a:r>
              <a:rPr lang="en-US" sz="2400"/>
              <a:t> and scale parameter </a:t>
            </a:r>
            <a:r>
              <a:rPr lang="el-GR" sz="2400">
                <a:cs typeface="Arial" charset="0"/>
              </a:rPr>
              <a:t>λ</a:t>
            </a:r>
            <a:r>
              <a:rPr lang="en-US" sz="2400"/>
              <a:t>.</a:t>
            </a:r>
          </a:p>
          <a:p>
            <a:pPr marL="342900" indent="-342900">
              <a:lnSpc>
                <a:spcPct val="90000"/>
              </a:lnSpc>
              <a:spcBef>
                <a:spcPct val="20000"/>
              </a:spcBef>
            </a:pPr>
            <a:endParaRPr lang="en-US" sz="2400"/>
          </a:p>
          <a:p>
            <a:pPr marL="342900" indent="-342900">
              <a:lnSpc>
                <a:spcPct val="90000"/>
              </a:lnSpc>
              <a:spcBef>
                <a:spcPct val="20000"/>
              </a:spcBef>
            </a:pPr>
            <a:endParaRPr lang="en-US" sz="2400"/>
          </a:p>
          <a:p>
            <a:pPr marL="342900" indent="-342900">
              <a:lnSpc>
                <a:spcPct val="90000"/>
              </a:lnSpc>
              <a:spcBef>
                <a:spcPct val="20000"/>
              </a:spcBef>
              <a:buFontTx/>
              <a:buChar char="•"/>
            </a:pPr>
            <a:r>
              <a:rPr lang="en-US" sz="2400"/>
              <a:t>These parameters depend upon the size of the query, the size of the target database, the substitution matrix and the gap penalties.</a:t>
            </a:r>
          </a:p>
        </p:txBody>
      </p:sp>
      <p:graphicFrame>
        <p:nvGraphicFramePr>
          <p:cNvPr id="269318" name="Object 6"/>
          <p:cNvGraphicFramePr>
            <a:graphicFrameLocks noChangeAspect="1"/>
          </p:cNvGraphicFramePr>
          <p:nvPr>
            <p:extLst>
              <p:ext uri="{D42A27DB-BD31-4B8C-83A1-F6EECF244321}">
                <p14:modId xmlns:p14="http://schemas.microsoft.com/office/powerpoint/2010/main" val="3985641076"/>
              </p:ext>
            </p:extLst>
          </p:nvPr>
        </p:nvGraphicFramePr>
        <p:xfrm>
          <a:off x="2362200" y="4921250"/>
          <a:ext cx="4178300" cy="769938"/>
        </p:xfrm>
        <a:graphic>
          <a:graphicData uri="http://schemas.openxmlformats.org/presentationml/2006/ole">
            <mc:AlternateContent xmlns:mc="http://schemas.openxmlformats.org/markup-compatibility/2006">
              <mc:Choice xmlns:v="urn:schemas-microsoft-com:vml" Requires="v">
                <p:oleObj spid="_x0000_s70660" name="Equation" r:id="rId6" imgW="1727200" imgH="317500" progId="Equation.3">
                  <p:embed/>
                </p:oleObj>
              </mc:Choice>
              <mc:Fallback>
                <p:oleObj name="Equation" r:id="rId6" imgW="1727200" imgH="317500" progId="Equation.3">
                  <p:embed/>
                  <p:pic>
                    <p:nvPicPr>
                      <p:cNvPr id="0" name=""/>
                      <p:cNvPicPr>
                        <a:picLocks noChangeAspect="1" noChangeArrowheads="1"/>
                      </p:cNvPicPr>
                      <p:nvPr/>
                    </p:nvPicPr>
                    <p:blipFill>
                      <a:blip r:embed="rId7"/>
                      <a:srcRect/>
                      <a:stretch>
                        <a:fillRect/>
                      </a:stretch>
                    </p:blipFill>
                    <p:spPr bwMode="auto">
                      <a:xfrm>
                        <a:off x="2362200" y="4921250"/>
                        <a:ext cx="417830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 name="TextBox 6"/>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924590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An example</a:t>
            </a:r>
          </a:p>
        </p:txBody>
      </p:sp>
      <p:sp>
        <p:nvSpPr>
          <p:cNvPr id="271363" name="Rectangle 3"/>
          <p:cNvSpPr>
            <a:spLocks noGrp="1" noChangeArrowheads="1"/>
          </p:cNvSpPr>
          <p:nvPr>
            <p:ph type="body" idx="1"/>
          </p:nvPr>
        </p:nvSpPr>
        <p:spPr/>
        <p:txBody>
          <a:bodyPr/>
          <a:lstStyle/>
          <a:p>
            <a:pPr>
              <a:buFontTx/>
              <a:buNone/>
            </a:pPr>
            <a:r>
              <a:rPr lang="en-US" sz="2000" dirty="0"/>
              <a:t>	You run </a:t>
            </a:r>
            <a:r>
              <a:rPr lang="en-US" sz="2000" dirty="0" smtClean="0"/>
              <a:t>the Smith-Waterman algorithm and </a:t>
            </a:r>
            <a:r>
              <a:rPr lang="en-US" sz="2000" dirty="0"/>
              <a:t>get a score of 45.  You then run </a:t>
            </a:r>
            <a:r>
              <a:rPr lang="en-US" sz="2000" dirty="0" smtClean="0"/>
              <a:t>Smith-Waterman with the same query but using a </a:t>
            </a:r>
            <a:r>
              <a:rPr lang="en-US" sz="2000" dirty="0"/>
              <a:t>shuffled version of the database, and </a:t>
            </a:r>
            <a:r>
              <a:rPr lang="en-US" sz="2000" dirty="0" smtClean="0"/>
              <a:t>you fit </a:t>
            </a:r>
            <a:r>
              <a:rPr lang="en-US" sz="2000" dirty="0"/>
              <a:t>an extreme value distribution to the resulting empirical distribution.  The parameters of the EVD are </a:t>
            </a:r>
            <a:r>
              <a:rPr lang="el-GR" sz="2000" dirty="0">
                <a:cs typeface="Arial" charset="0"/>
              </a:rPr>
              <a:t>μ</a:t>
            </a:r>
            <a:r>
              <a:rPr lang="en-US" sz="2000" dirty="0"/>
              <a:t> = 25 and </a:t>
            </a:r>
            <a:r>
              <a:rPr lang="el-GR" sz="2000" dirty="0">
                <a:cs typeface="Arial" charset="0"/>
              </a:rPr>
              <a:t>λ</a:t>
            </a:r>
            <a:r>
              <a:rPr lang="en-US" sz="2000" dirty="0"/>
              <a:t> = 0.693.  What is the p-value associated with 45?</a:t>
            </a:r>
          </a:p>
          <a:p>
            <a:endParaRPr lang="en-US" sz="1800" dirty="0"/>
          </a:p>
        </p:txBody>
      </p:sp>
      <p:graphicFrame>
        <p:nvGraphicFramePr>
          <p:cNvPr id="271364" name="Object 4"/>
          <p:cNvGraphicFramePr>
            <a:graphicFrameLocks noChangeAspect="1"/>
          </p:cNvGraphicFramePr>
          <p:nvPr>
            <p:extLst>
              <p:ext uri="{D42A27DB-BD31-4B8C-83A1-F6EECF244321}">
                <p14:modId xmlns:p14="http://schemas.microsoft.com/office/powerpoint/2010/main" val="1856212370"/>
              </p:ext>
            </p:extLst>
          </p:nvPr>
        </p:nvGraphicFramePr>
        <p:xfrm>
          <a:off x="2514600" y="3727450"/>
          <a:ext cx="4178300" cy="768350"/>
        </p:xfrm>
        <a:graphic>
          <a:graphicData uri="http://schemas.openxmlformats.org/presentationml/2006/ole">
            <mc:AlternateContent xmlns:mc="http://schemas.openxmlformats.org/markup-compatibility/2006">
              <mc:Choice xmlns:v="urn:schemas-microsoft-com:vml" Requires="v">
                <p:oleObj spid="_x0000_s71684" name="Equation" r:id="rId4" imgW="1727200" imgH="317500" progId="Equation.3">
                  <p:embed/>
                </p:oleObj>
              </mc:Choice>
              <mc:Fallback>
                <p:oleObj name="Equation" r:id="rId4" imgW="1727200" imgH="317500" progId="Equation.3">
                  <p:embed/>
                  <p:pic>
                    <p:nvPicPr>
                      <p:cNvPr id="0" name=""/>
                      <p:cNvPicPr>
                        <a:picLocks noChangeAspect="1" noChangeArrowheads="1"/>
                      </p:cNvPicPr>
                      <p:nvPr/>
                    </p:nvPicPr>
                    <p:blipFill>
                      <a:blip r:embed="rId5"/>
                      <a:srcRect/>
                      <a:stretch>
                        <a:fillRect/>
                      </a:stretch>
                    </p:blipFill>
                    <p:spPr bwMode="auto">
                      <a:xfrm>
                        <a:off x="2514600" y="3727450"/>
                        <a:ext cx="41783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0783683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An example</a:t>
            </a:r>
          </a:p>
        </p:txBody>
      </p:sp>
      <p:sp>
        <p:nvSpPr>
          <p:cNvPr id="273411" name="Rectangle 3"/>
          <p:cNvSpPr>
            <a:spLocks noGrp="1" noChangeArrowheads="1"/>
          </p:cNvSpPr>
          <p:nvPr>
            <p:ph type="body" idx="1"/>
          </p:nvPr>
        </p:nvSpPr>
        <p:spPr>
          <a:xfrm>
            <a:off x="685800" y="1752600"/>
            <a:ext cx="7772400" cy="4114800"/>
          </a:xfrm>
        </p:spPr>
        <p:txBody>
          <a:bodyPr/>
          <a:lstStyle/>
          <a:p>
            <a:pPr>
              <a:buFontTx/>
              <a:buNone/>
            </a:pPr>
            <a:r>
              <a:rPr lang="en-US" dirty="0"/>
              <a:t>	</a:t>
            </a:r>
            <a:r>
              <a:rPr lang="en-US" sz="1800" dirty="0"/>
              <a:t>You run BLAST and get a score of 45.  You then run BLAST on a shuffled version of the database, and fit an extreme value distribution to the resulting empirical distribution.  The parameters of the EVD are </a:t>
            </a:r>
            <a:r>
              <a:rPr lang="el-GR" sz="1800" dirty="0">
                <a:cs typeface="Arial" charset="0"/>
              </a:rPr>
              <a:t>μ</a:t>
            </a:r>
            <a:r>
              <a:rPr lang="en-US" sz="1800" dirty="0"/>
              <a:t> = 25 and </a:t>
            </a:r>
            <a:r>
              <a:rPr lang="el-GR" sz="1800" dirty="0">
                <a:cs typeface="Arial" charset="0"/>
              </a:rPr>
              <a:t>λ</a:t>
            </a:r>
            <a:r>
              <a:rPr lang="en-US" sz="1800" dirty="0"/>
              <a:t> = 0.693.  What is the p-value associated with 45?</a:t>
            </a:r>
          </a:p>
          <a:p>
            <a:endParaRPr lang="en-US" sz="1800" dirty="0"/>
          </a:p>
        </p:txBody>
      </p:sp>
      <p:graphicFrame>
        <p:nvGraphicFramePr>
          <p:cNvPr id="273412" name="Object 4"/>
          <p:cNvGraphicFramePr>
            <a:graphicFrameLocks noChangeAspect="1"/>
          </p:cNvGraphicFramePr>
          <p:nvPr>
            <p:extLst>
              <p:ext uri="{D42A27DB-BD31-4B8C-83A1-F6EECF244321}">
                <p14:modId xmlns:p14="http://schemas.microsoft.com/office/powerpoint/2010/main" val="1238055804"/>
              </p:ext>
            </p:extLst>
          </p:nvPr>
        </p:nvGraphicFramePr>
        <p:xfrm>
          <a:off x="2374900" y="3136900"/>
          <a:ext cx="4189413" cy="2717800"/>
        </p:xfrm>
        <a:graphic>
          <a:graphicData uri="http://schemas.openxmlformats.org/presentationml/2006/ole">
            <mc:AlternateContent xmlns:mc="http://schemas.openxmlformats.org/markup-compatibility/2006">
              <mc:Choice xmlns:v="urn:schemas-microsoft-com:vml" Requires="v">
                <p:oleObj spid="_x0000_s72708" name="Equation" r:id="rId4" imgW="2095500" imgH="1358900" progId="Equation.3">
                  <p:embed/>
                </p:oleObj>
              </mc:Choice>
              <mc:Fallback>
                <p:oleObj name="Equation" r:id="rId4" imgW="2095500" imgH="1358900" progId="Equation.3">
                  <p:embed/>
                  <p:pic>
                    <p:nvPicPr>
                      <p:cNvPr id="0" name=""/>
                      <p:cNvPicPr>
                        <a:picLocks noChangeAspect="1" noChangeArrowheads="1"/>
                      </p:cNvPicPr>
                      <p:nvPr/>
                    </p:nvPicPr>
                    <p:blipFill>
                      <a:blip r:embed="rId5"/>
                      <a:srcRect/>
                      <a:stretch>
                        <a:fillRect/>
                      </a:stretch>
                    </p:blipFill>
                    <p:spPr bwMode="auto">
                      <a:xfrm>
                        <a:off x="2374900" y="3136900"/>
                        <a:ext cx="4189413"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429032953"/>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What p-value is significant?</a:t>
            </a:r>
          </a:p>
        </p:txBody>
      </p:sp>
      <p:sp>
        <p:nvSpPr>
          <p:cNvPr id="281603" name="Rectangle 3"/>
          <p:cNvSpPr>
            <a:spLocks noGrp="1" noChangeArrowheads="1"/>
          </p:cNvSpPr>
          <p:nvPr>
            <p:ph type="body" idx="1"/>
          </p:nvPr>
        </p:nvSpPr>
        <p:spPr/>
        <p:txBody>
          <a:bodyPr>
            <a:normAutofit fontScale="92500" lnSpcReduction="10000"/>
          </a:bodyPr>
          <a:lstStyle/>
          <a:p>
            <a:pPr>
              <a:lnSpc>
                <a:spcPct val="90000"/>
              </a:lnSpc>
            </a:pPr>
            <a:r>
              <a:rPr lang="en-US" sz="2800"/>
              <a:t>The most common thresholds are 0.01 and 0.05.</a:t>
            </a:r>
          </a:p>
          <a:p>
            <a:pPr>
              <a:lnSpc>
                <a:spcPct val="90000"/>
              </a:lnSpc>
            </a:pPr>
            <a:r>
              <a:rPr lang="en-US" sz="2800"/>
              <a:t>A threshold of 0.05 means you are 95% sure that the result is significant.</a:t>
            </a:r>
          </a:p>
          <a:p>
            <a:pPr>
              <a:lnSpc>
                <a:spcPct val="90000"/>
              </a:lnSpc>
            </a:pPr>
            <a:r>
              <a:rPr lang="en-US" sz="2800"/>
              <a:t>Is 95% enough?  It depends upon the </a:t>
            </a:r>
            <a:r>
              <a:rPr lang="en-US" sz="2800" i="1"/>
              <a:t>cost</a:t>
            </a:r>
            <a:r>
              <a:rPr lang="en-US" sz="2800"/>
              <a:t> associated with making a mistake.</a:t>
            </a:r>
          </a:p>
          <a:p>
            <a:pPr>
              <a:lnSpc>
                <a:spcPct val="90000"/>
              </a:lnSpc>
            </a:pPr>
            <a:r>
              <a:rPr lang="en-US" sz="2800"/>
              <a:t>Examples of costs:</a:t>
            </a:r>
          </a:p>
          <a:p>
            <a:pPr lvl="1">
              <a:lnSpc>
                <a:spcPct val="90000"/>
              </a:lnSpc>
            </a:pPr>
            <a:r>
              <a:rPr lang="en-US" sz="2400"/>
              <a:t>Doing expensive wet lab validation.</a:t>
            </a:r>
          </a:p>
          <a:p>
            <a:pPr lvl="1">
              <a:lnSpc>
                <a:spcPct val="90000"/>
              </a:lnSpc>
            </a:pPr>
            <a:r>
              <a:rPr lang="en-US" sz="2400"/>
              <a:t>Making clinical treatment decisions.</a:t>
            </a:r>
          </a:p>
          <a:p>
            <a:pPr lvl="1">
              <a:lnSpc>
                <a:spcPct val="90000"/>
              </a:lnSpc>
            </a:pPr>
            <a:r>
              <a:rPr lang="en-US" sz="2400"/>
              <a:t>Misleading the scientific community.</a:t>
            </a:r>
          </a:p>
          <a:p>
            <a:pPr>
              <a:lnSpc>
                <a:spcPct val="90000"/>
              </a:lnSpc>
            </a:pPr>
            <a:r>
              <a:rPr lang="en-US" sz="2800"/>
              <a:t>Most sequence analysis uses more stringent thresholds because the p-values are not very accurate.</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221692241"/>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Multiple testing</a:t>
            </a:r>
          </a:p>
        </p:txBody>
      </p:sp>
      <p:sp>
        <p:nvSpPr>
          <p:cNvPr id="283651" name="Rectangle 3"/>
          <p:cNvSpPr>
            <a:spLocks noGrp="1" noChangeArrowheads="1"/>
          </p:cNvSpPr>
          <p:nvPr>
            <p:ph type="body" idx="1"/>
          </p:nvPr>
        </p:nvSpPr>
        <p:spPr/>
        <p:txBody>
          <a:bodyPr/>
          <a:lstStyle/>
          <a:p>
            <a:r>
              <a:rPr lang="en-US"/>
              <a:t>Say that you perform a statistical test with a 0.05 threshold, but you repeat the test on twenty different observations.</a:t>
            </a:r>
          </a:p>
          <a:p>
            <a:r>
              <a:rPr lang="en-US"/>
              <a:t>Assume that all of the observations are explainable by the null hypothesis.</a:t>
            </a:r>
          </a:p>
          <a:p>
            <a:r>
              <a:rPr lang="en-US"/>
              <a:t>What is the chance that at least one of the observations will receive a p-value less than 0.05?</a:t>
            </a:r>
          </a:p>
          <a:p>
            <a:endParaRPr lang="en-US"/>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486543833"/>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Multiple testing</a:t>
            </a:r>
          </a:p>
        </p:txBody>
      </p:sp>
      <p:sp>
        <p:nvSpPr>
          <p:cNvPr id="285699" name="Rectangle 3"/>
          <p:cNvSpPr>
            <a:spLocks noGrp="1" noChangeArrowheads="1"/>
          </p:cNvSpPr>
          <p:nvPr>
            <p:ph type="body" idx="1"/>
          </p:nvPr>
        </p:nvSpPr>
        <p:spPr/>
        <p:txBody>
          <a:bodyPr/>
          <a:lstStyle/>
          <a:p>
            <a:r>
              <a:rPr lang="en-US" sz="1800"/>
              <a:t>Say that you perform a statistical test with a 0.05 threshold, but you repeat the test on twenty different observations.  Assuming that all of the observations are explainable by the null hypothesis, what is the chance that at least one of the observations will receive a p-value less than 0.05?</a:t>
            </a:r>
          </a:p>
          <a:p>
            <a:r>
              <a:rPr lang="en-US" sz="2400"/>
              <a:t>Pr(making a mistake) = 0.05</a:t>
            </a:r>
          </a:p>
          <a:p>
            <a:r>
              <a:rPr lang="en-US" sz="2400"/>
              <a:t>Pr(not making a mistake) = 0.95</a:t>
            </a:r>
          </a:p>
          <a:p>
            <a:r>
              <a:rPr lang="en-US" sz="2400"/>
              <a:t>Pr(not making any mistake) = 0.95</a:t>
            </a:r>
            <a:r>
              <a:rPr lang="en-US" sz="2400" baseline="30000"/>
              <a:t>20</a:t>
            </a:r>
            <a:r>
              <a:rPr lang="en-US" sz="2400"/>
              <a:t> = 0.358</a:t>
            </a:r>
            <a:endParaRPr lang="en-US" sz="2400" baseline="30000"/>
          </a:p>
          <a:p>
            <a:r>
              <a:rPr lang="en-US" sz="2400"/>
              <a:t>Pr(making at least one mistake) = 1 - 0.358 = 0.642</a:t>
            </a:r>
          </a:p>
          <a:p>
            <a:r>
              <a:rPr lang="en-US">
                <a:solidFill>
                  <a:schemeClr val="hlink"/>
                </a:solidFill>
              </a:rPr>
              <a:t>There is a 64.2% chance of making at least one mistake.</a:t>
            </a:r>
          </a:p>
          <a:p>
            <a:endParaRPr lang="en-US">
              <a:solidFill>
                <a:schemeClr val="hlink"/>
              </a:solidFill>
            </a:endParaRP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949915072"/>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Bonferroni correction</a:t>
            </a:r>
          </a:p>
        </p:txBody>
      </p:sp>
      <p:sp>
        <p:nvSpPr>
          <p:cNvPr id="287747" name="Rectangle 3"/>
          <p:cNvSpPr>
            <a:spLocks noGrp="1" noChangeArrowheads="1"/>
          </p:cNvSpPr>
          <p:nvPr>
            <p:ph type="body" idx="1"/>
          </p:nvPr>
        </p:nvSpPr>
        <p:spPr/>
        <p:txBody>
          <a:bodyPr/>
          <a:lstStyle/>
          <a:p>
            <a:r>
              <a:rPr lang="en-US" sz="2800" dirty="0"/>
              <a:t>Assume that individual tests are </a:t>
            </a:r>
            <a:r>
              <a:rPr lang="en-US" sz="2800" i="1" dirty="0"/>
              <a:t>independent</a:t>
            </a:r>
            <a:r>
              <a:rPr lang="en-US" sz="2800" dirty="0"/>
              <a:t>. </a:t>
            </a:r>
            <a:endParaRPr lang="en-US" sz="2800" dirty="0" smtClean="0"/>
          </a:p>
          <a:p>
            <a:r>
              <a:rPr lang="en-US" sz="2800" dirty="0" smtClean="0">
                <a:solidFill>
                  <a:schemeClr val="hlink"/>
                </a:solidFill>
              </a:rPr>
              <a:t>Divide </a:t>
            </a:r>
            <a:r>
              <a:rPr lang="en-US" sz="2800" dirty="0">
                <a:solidFill>
                  <a:schemeClr val="hlink"/>
                </a:solidFill>
              </a:rPr>
              <a:t>the desired p-value threshold by the number of tests performed.</a:t>
            </a:r>
          </a:p>
          <a:p>
            <a:r>
              <a:rPr lang="en-US" sz="2800" dirty="0"/>
              <a:t>For the previous example, 0.05 / 20 = 0.0025.</a:t>
            </a:r>
          </a:p>
          <a:p>
            <a:r>
              <a:rPr lang="en-US" sz="2000" dirty="0" err="1"/>
              <a:t>Pr</a:t>
            </a:r>
            <a:r>
              <a:rPr lang="en-US" sz="2000" dirty="0"/>
              <a:t>(making a mistake) = 0.0025</a:t>
            </a:r>
          </a:p>
          <a:p>
            <a:r>
              <a:rPr lang="en-US" sz="2000" dirty="0" err="1"/>
              <a:t>Pr</a:t>
            </a:r>
            <a:r>
              <a:rPr lang="en-US" sz="2000" dirty="0"/>
              <a:t>(not making a mistake) = 0.9975</a:t>
            </a:r>
          </a:p>
          <a:p>
            <a:r>
              <a:rPr lang="en-US" sz="2000" dirty="0" err="1"/>
              <a:t>Pr</a:t>
            </a:r>
            <a:r>
              <a:rPr lang="en-US" sz="2000" dirty="0"/>
              <a:t>(not making any mistake) = 0.9975</a:t>
            </a:r>
            <a:r>
              <a:rPr lang="en-US" sz="2000" baseline="30000" dirty="0"/>
              <a:t>20</a:t>
            </a:r>
            <a:r>
              <a:rPr lang="en-US" sz="2000" dirty="0"/>
              <a:t> = 0.9512</a:t>
            </a:r>
            <a:endParaRPr lang="en-US" sz="2000" baseline="30000" dirty="0"/>
          </a:p>
          <a:p>
            <a:r>
              <a:rPr lang="en-US" sz="2000" dirty="0" err="1"/>
              <a:t>Pr</a:t>
            </a:r>
            <a:r>
              <a:rPr lang="en-US" sz="2000" dirty="0"/>
              <a:t>(making at least one mistake) = 1 - 0.9512 = 0.0488</a:t>
            </a:r>
            <a:endParaRPr lang="en-US" sz="2800" dirty="0"/>
          </a:p>
          <a:p>
            <a:endParaRPr lang="en-US" sz="2800" dirty="0"/>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081413740"/>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Database searching</a:t>
            </a:r>
          </a:p>
        </p:txBody>
      </p:sp>
      <p:sp>
        <p:nvSpPr>
          <p:cNvPr id="289795" name="Rectangle 3"/>
          <p:cNvSpPr>
            <a:spLocks noGrp="1" noChangeArrowheads="1"/>
          </p:cNvSpPr>
          <p:nvPr>
            <p:ph type="body" idx="1"/>
          </p:nvPr>
        </p:nvSpPr>
        <p:spPr/>
        <p:txBody>
          <a:bodyPr/>
          <a:lstStyle/>
          <a:p>
            <a:r>
              <a:rPr lang="en-US"/>
              <a:t>Say that you search the non-redundant protein database at NCBI, containing roughly one million sequences.  What p-value threshold should you use?</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826926317"/>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457200"/>
            <a:ext cx="8153400" cy="1143000"/>
          </a:xfrm>
        </p:spPr>
        <p:txBody>
          <a:bodyPr/>
          <a:lstStyle/>
          <a:p>
            <a:r>
              <a:rPr lang="en-US">
                <a:latin typeface="Times New Roman" charset="0"/>
                <a:ea typeface="ＭＳ Ｐゴシック" charset="0"/>
                <a:cs typeface="ＭＳ Ｐゴシック" charset="0"/>
              </a:rPr>
              <a:t>Model for </a:t>
            </a:r>
            <a:r>
              <a:rPr lang="en-US" i="1">
                <a:latin typeface="Times New Roman" charset="0"/>
                <a:ea typeface="ＭＳ Ｐゴシック" charset="0"/>
                <a:cs typeface="ＭＳ Ｐゴシック" charset="0"/>
              </a:rPr>
              <a:t>Unrelated</a:t>
            </a:r>
            <a:r>
              <a:rPr lang="en-US">
                <a:latin typeface="Times New Roman" charset="0"/>
                <a:ea typeface="ＭＳ Ｐゴシック" charset="0"/>
                <a:cs typeface="ＭＳ Ｐゴシック" charset="0"/>
              </a:rPr>
              <a:t> Sequences</a:t>
            </a:r>
          </a:p>
        </p:txBody>
      </p:sp>
      <p:sp>
        <p:nvSpPr>
          <p:cNvPr id="20485" name="Rectangle 3"/>
          <p:cNvSpPr>
            <a:spLocks noGrp="1" noChangeArrowheads="1"/>
          </p:cNvSpPr>
          <p:nvPr>
            <p:ph type="body" idx="1"/>
          </p:nvPr>
        </p:nvSpPr>
        <p:spPr>
          <a:xfrm>
            <a:off x="685800" y="1676400"/>
            <a:ext cx="7772400" cy="1600200"/>
          </a:xfrm>
        </p:spPr>
        <p:txBody>
          <a:bodyPr/>
          <a:lstStyle/>
          <a:p>
            <a:pPr>
              <a:lnSpc>
                <a:spcPct val="90000"/>
              </a:lnSpc>
            </a:pPr>
            <a:r>
              <a:rPr lang="en-US" sz="2400" dirty="0" smtClean="0">
                <a:latin typeface="Times New Roman" charset="0"/>
                <a:ea typeface="ＭＳ Ｐゴシック" charset="0"/>
                <a:cs typeface="ＭＳ Ｐゴシック" charset="0"/>
              </a:rPr>
              <a:t>We’ll </a:t>
            </a:r>
            <a:r>
              <a:rPr lang="en-US" sz="2400" dirty="0">
                <a:latin typeface="Times New Roman" charset="0"/>
                <a:ea typeface="ＭＳ Ｐゴシック" charset="0"/>
                <a:cs typeface="ＭＳ Ｐゴシック" charset="0"/>
              </a:rPr>
              <a:t>assume that each position in the alignment is sampled randomly from some distribution of amino </a:t>
            </a:r>
            <a:r>
              <a:rPr lang="en-US" sz="2400" dirty="0" smtClean="0">
                <a:latin typeface="Times New Roman" charset="0"/>
                <a:ea typeface="ＭＳ Ｐゴシック" charset="0"/>
                <a:cs typeface="ＭＳ Ｐゴシック" charset="0"/>
              </a:rPr>
              <a:t>acids</a:t>
            </a:r>
          </a:p>
          <a:p>
            <a:pPr>
              <a:lnSpc>
                <a:spcPct val="90000"/>
              </a:lnSpc>
            </a:pPr>
            <a:r>
              <a:rPr lang="en-US" sz="2400" dirty="0" smtClean="0">
                <a:latin typeface="Times New Roman" charset="0"/>
                <a:ea typeface="ＭＳ Ｐゴシック" charset="0"/>
                <a:cs typeface="ＭＳ Ｐゴシック" charset="0"/>
              </a:rPr>
              <a:t>We’ll assume that amino acids at each position are </a:t>
            </a:r>
            <a:r>
              <a:rPr lang="en-US" sz="2400" b="1" dirty="0" smtClean="0">
                <a:latin typeface="Times New Roman" charset="0"/>
                <a:ea typeface="ＭＳ Ｐゴシック" charset="0"/>
                <a:cs typeface="ＭＳ Ｐゴシック" charset="0"/>
              </a:rPr>
              <a:t>independent</a:t>
            </a:r>
            <a:r>
              <a:rPr lang="en-US" sz="2400" dirty="0" smtClean="0">
                <a:latin typeface="Times New Roman" charset="0"/>
                <a:ea typeface="ＭＳ Ｐゴシック" charset="0"/>
                <a:cs typeface="ＭＳ Ｐゴシック" charset="0"/>
              </a:rPr>
              <a:t> of each other</a:t>
            </a:r>
            <a:endParaRPr lang="en-US" sz="2400" dirty="0">
              <a:latin typeface="Times New Roman" charset="0"/>
              <a:ea typeface="ＭＳ Ｐゴシック" charset="0"/>
              <a:cs typeface="ＭＳ Ｐゴシック" charset="0"/>
            </a:endParaRPr>
          </a:p>
          <a:p>
            <a:pPr>
              <a:lnSpc>
                <a:spcPct val="90000"/>
              </a:lnSpc>
            </a:pPr>
            <a:endParaRPr lang="en-US" sz="2400" dirty="0">
              <a:latin typeface="Times New Roman" charset="0"/>
              <a:ea typeface="ＭＳ Ｐゴシック" charset="0"/>
              <a:cs typeface="ＭＳ Ｐゴシック" charset="0"/>
            </a:endParaRPr>
          </a:p>
          <a:p>
            <a:pPr>
              <a:lnSpc>
                <a:spcPct val="90000"/>
              </a:lnSpc>
            </a:pPr>
            <a:r>
              <a:rPr lang="en-US" sz="2400" dirty="0">
                <a:latin typeface="Times New Roman" charset="0"/>
                <a:ea typeface="ＭＳ Ｐゴシック" charset="0"/>
                <a:cs typeface="ＭＳ Ｐゴシック" charset="0"/>
              </a:rPr>
              <a:t>let       be the probability of amino acid </a:t>
            </a:r>
            <a:r>
              <a:rPr lang="en-US" sz="2400" i="1" dirty="0">
                <a:latin typeface="Times New Roman" charset="0"/>
                <a:ea typeface="ＭＳ Ｐゴシック" charset="0"/>
                <a:cs typeface="ＭＳ Ｐゴシック" charset="0"/>
              </a:rPr>
              <a:t>a</a:t>
            </a:r>
          </a:p>
          <a:p>
            <a:pPr>
              <a:lnSpc>
                <a:spcPct val="90000"/>
              </a:lnSpc>
            </a:pPr>
            <a:endParaRPr lang="en-US" sz="2400" i="1" dirty="0">
              <a:latin typeface="Times New Roman" charset="0"/>
              <a:ea typeface="ＭＳ Ｐゴシック" charset="0"/>
              <a:cs typeface="ＭＳ Ｐゴシック" charset="0"/>
            </a:endParaRPr>
          </a:p>
          <a:p>
            <a:pPr>
              <a:lnSpc>
                <a:spcPct val="90000"/>
              </a:lnSpc>
            </a:pPr>
            <a:r>
              <a:rPr lang="en-US" sz="2400" dirty="0">
                <a:latin typeface="Times New Roman" charset="0"/>
                <a:ea typeface="ＭＳ Ｐゴシック" charset="0"/>
                <a:cs typeface="ＭＳ Ｐゴシック" charset="0"/>
              </a:rPr>
              <a:t>the probability of an </a:t>
            </a:r>
            <a:r>
              <a:rPr lang="en-US" sz="2400" i="1" dirty="0">
                <a:latin typeface="Times New Roman" charset="0"/>
                <a:ea typeface="ＭＳ Ｐゴシック" charset="0"/>
                <a:cs typeface="ＭＳ Ｐゴシック" charset="0"/>
              </a:rPr>
              <a:t>n</a:t>
            </a:r>
            <a:r>
              <a:rPr lang="en-US" sz="2400" dirty="0">
                <a:latin typeface="Times New Roman" charset="0"/>
                <a:ea typeface="ＭＳ Ｐゴシック" charset="0"/>
                <a:cs typeface="ＭＳ Ｐゴシック" charset="0"/>
              </a:rPr>
              <a:t>-character alignment of </a:t>
            </a:r>
            <a:r>
              <a:rPr lang="en-US" sz="2400" i="1" dirty="0">
                <a:latin typeface="Times New Roman" charset="0"/>
                <a:ea typeface="ＭＳ Ｐゴシック" charset="0"/>
                <a:cs typeface="ＭＳ Ｐゴシック" charset="0"/>
              </a:rPr>
              <a:t>x</a:t>
            </a:r>
            <a:r>
              <a:rPr lang="en-US" sz="2400" dirty="0">
                <a:latin typeface="Times New Roman" charset="0"/>
                <a:ea typeface="ＭＳ Ｐゴシック" charset="0"/>
                <a:cs typeface="ＭＳ Ｐゴシック" charset="0"/>
              </a:rPr>
              <a:t> and </a:t>
            </a:r>
            <a:r>
              <a:rPr lang="en-US" sz="2400" i="1" dirty="0">
                <a:latin typeface="Times New Roman" charset="0"/>
                <a:ea typeface="ＭＳ Ｐゴシック" charset="0"/>
                <a:cs typeface="ＭＳ Ｐゴシック" charset="0"/>
              </a:rPr>
              <a:t>y</a:t>
            </a:r>
            <a:r>
              <a:rPr lang="en-US" sz="2400" dirty="0">
                <a:latin typeface="Times New Roman" charset="0"/>
                <a:ea typeface="ＭＳ Ｐゴシック" charset="0"/>
                <a:cs typeface="ＭＳ Ｐゴシック" charset="0"/>
              </a:rPr>
              <a:t> is given by</a:t>
            </a:r>
          </a:p>
        </p:txBody>
      </p:sp>
      <p:graphicFrame>
        <p:nvGraphicFramePr>
          <p:cNvPr id="20482" name="Object 2"/>
          <p:cNvGraphicFramePr>
            <a:graphicFrameLocks noChangeAspect="1"/>
          </p:cNvGraphicFramePr>
          <p:nvPr>
            <p:extLst>
              <p:ext uri="{D42A27DB-BD31-4B8C-83A1-F6EECF244321}">
                <p14:modId xmlns:p14="http://schemas.microsoft.com/office/powerpoint/2010/main" val="2222379594"/>
              </p:ext>
            </p:extLst>
          </p:nvPr>
        </p:nvGraphicFramePr>
        <p:xfrm>
          <a:off x="2209800" y="4800600"/>
          <a:ext cx="4038600" cy="1082675"/>
        </p:xfrm>
        <a:graphic>
          <a:graphicData uri="http://schemas.openxmlformats.org/presentationml/2006/ole">
            <mc:AlternateContent xmlns:mc="http://schemas.openxmlformats.org/markup-compatibility/2006">
              <mc:Choice xmlns:v="urn:schemas-microsoft-com:vml" Requires="v">
                <p:oleObj spid="_x0000_s20534" name="Equation" r:id="rId4" imgW="1613296" imgH="432197" progId="Equation.DSMT4">
                  <p:embed/>
                </p:oleObj>
              </mc:Choice>
              <mc:Fallback>
                <p:oleObj name="Equation" r:id="rId4" imgW="1613296" imgH="432197"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800600"/>
                        <a:ext cx="40386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2876286799"/>
              </p:ext>
            </p:extLst>
          </p:nvPr>
        </p:nvGraphicFramePr>
        <p:xfrm>
          <a:off x="1524000" y="3505200"/>
          <a:ext cx="415925" cy="533400"/>
        </p:xfrm>
        <a:graphic>
          <a:graphicData uri="http://schemas.openxmlformats.org/presentationml/2006/ole">
            <mc:AlternateContent xmlns:mc="http://schemas.openxmlformats.org/markup-compatibility/2006">
              <mc:Choice xmlns:v="urn:schemas-microsoft-com:vml" Requires="v">
                <p:oleObj spid="_x0000_s20535" name="Equation" r:id="rId6" imgW="178042" imgH="228798" progId="Equation.3">
                  <p:embed/>
                </p:oleObj>
              </mc:Choice>
              <mc:Fallback>
                <p:oleObj name="Equation" r:id="rId6" imgW="178042" imgH="228798"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505200"/>
                        <a:ext cx="4159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Database searching</a:t>
            </a:r>
          </a:p>
        </p:txBody>
      </p:sp>
      <p:sp>
        <p:nvSpPr>
          <p:cNvPr id="291843" name="Rectangle 3"/>
          <p:cNvSpPr>
            <a:spLocks noGrp="1" noChangeArrowheads="1"/>
          </p:cNvSpPr>
          <p:nvPr>
            <p:ph type="body" idx="1"/>
          </p:nvPr>
        </p:nvSpPr>
        <p:spPr/>
        <p:txBody>
          <a:bodyPr>
            <a:normAutofit fontScale="92500" lnSpcReduction="10000"/>
          </a:bodyPr>
          <a:lstStyle/>
          <a:p>
            <a:pPr>
              <a:lnSpc>
                <a:spcPct val="90000"/>
              </a:lnSpc>
            </a:pPr>
            <a:r>
              <a:rPr lang="en-US" sz="2800"/>
              <a:t>Say that you search the non-redundant protein database at NCBI, containing roughly one million sequences.  What p-value threshold should you use?</a:t>
            </a:r>
          </a:p>
          <a:p>
            <a:pPr>
              <a:lnSpc>
                <a:spcPct val="90000"/>
              </a:lnSpc>
            </a:pPr>
            <a:r>
              <a:rPr lang="en-US" sz="2800"/>
              <a:t>Say that you want to use a conservative p-value of 0.001.</a:t>
            </a:r>
          </a:p>
          <a:p>
            <a:pPr>
              <a:lnSpc>
                <a:spcPct val="90000"/>
              </a:lnSpc>
            </a:pPr>
            <a:r>
              <a:rPr lang="en-US" sz="2800"/>
              <a:t>Recall that you would observe such a p-value by chance approximately every 1000 times in a random database.</a:t>
            </a:r>
          </a:p>
          <a:p>
            <a:pPr>
              <a:lnSpc>
                <a:spcPct val="90000"/>
              </a:lnSpc>
            </a:pPr>
            <a:r>
              <a:rPr lang="en-US" sz="2800"/>
              <a:t>A Bonferroni correction would suggest using a p-value threshold of 0.001 / 1,000,000 = 0.000000001 = 10</a:t>
            </a:r>
            <a:r>
              <a:rPr lang="en-US" sz="2800" baseline="30000"/>
              <a:t>-9</a:t>
            </a:r>
            <a:r>
              <a:rPr lang="en-US" sz="2800"/>
              <a:t>.</a:t>
            </a:r>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1035159131"/>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E-values</a:t>
            </a:r>
          </a:p>
        </p:txBody>
      </p:sp>
      <p:sp>
        <p:nvSpPr>
          <p:cNvPr id="293891" name="Rectangle 3"/>
          <p:cNvSpPr>
            <a:spLocks noGrp="1" noChangeArrowheads="1"/>
          </p:cNvSpPr>
          <p:nvPr>
            <p:ph type="body" idx="1"/>
          </p:nvPr>
        </p:nvSpPr>
        <p:spPr/>
        <p:txBody>
          <a:bodyPr/>
          <a:lstStyle/>
          <a:p>
            <a:pPr>
              <a:lnSpc>
                <a:spcPct val="90000"/>
              </a:lnSpc>
            </a:pPr>
            <a:r>
              <a:rPr lang="en-US" sz="2800"/>
              <a:t>A p-value is the probability of making a mistake.</a:t>
            </a:r>
          </a:p>
          <a:p>
            <a:pPr>
              <a:lnSpc>
                <a:spcPct val="90000"/>
              </a:lnSpc>
            </a:pPr>
            <a:r>
              <a:rPr lang="en-US" sz="2800"/>
              <a:t>The E-value is the expected number of times that the given score would appear in a random database of the given size.</a:t>
            </a:r>
          </a:p>
          <a:p>
            <a:pPr>
              <a:lnSpc>
                <a:spcPct val="90000"/>
              </a:lnSpc>
            </a:pPr>
            <a:r>
              <a:rPr lang="en-US" sz="2800"/>
              <a:t>One simple way to compute the E-value is to multiply the p-value times the size of the database.</a:t>
            </a:r>
          </a:p>
          <a:p>
            <a:pPr>
              <a:lnSpc>
                <a:spcPct val="90000"/>
              </a:lnSpc>
            </a:pPr>
            <a:r>
              <a:rPr lang="en-US" sz="2800"/>
              <a:t>Thus, for a p-value of 0.001 and a database of 1,000,000 sequences, the corresponding E-value is 0.001 </a:t>
            </a:r>
            <a:r>
              <a:rPr lang="en-US" sz="2800">
                <a:cs typeface="Arial" charset="0"/>
              </a:rPr>
              <a:t>×</a:t>
            </a:r>
            <a:r>
              <a:rPr lang="en-US" sz="2800"/>
              <a:t> 1,000,000 = 1,000.</a:t>
            </a:r>
          </a:p>
        </p:txBody>
      </p:sp>
      <p:sp>
        <p:nvSpPr>
          <p:cNvPr id="293892" name="Text Box 4"/>
          <p:cNvSpPr txBox="1">
            <a:spLocks noChangeArrowheads="1"/>
          </p:cNvSpPr>
          <p:nvPr/>
        </p:nvSpPr>
        <p:spPr bwMode="auto">
          <a:xfrm>
            <a:off x="152400" y="6338888"/>
            <a:ext cx="624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BLAST actually calculates E-values in a more complex way.</a:t>
            </a:r>
          </a:p>
        </p:txBody>
      </p:sp>
      <p:sp>
        <p:nvSpPr>
          <p:cNvPr id="5" name="TextBox 4"/>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3029432295"/>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Summary</a:t>
            </a:r>
          </a:p>
        </p:txBody>
      </p:sp>
      <p:sp>
        <p:nvSpPr>
          <p:cNvPr id="257027" name="Rectangle 3"/>
          <p:cNvSpPr>
            <a:spLocks noGrp="1" noChangeArrowheads="1"/>
          </p:cNvSpPr>
          <p:nvPr>
            <p:ph type="body" idx="1"/>
          </p:nvPr>
        </p:nvSpPr>
        <p:spPr/>
        <p:txBody>
          <a:bodyPr/>
          <a:lstStyle/>
          <a:p>
            <a:pPr>
              <a:lnSpc>
                <a:spcPct val="80000"/>
              </a:lnSpc>
            </a:pPr>
            <a:r>
              <a:rPr lang="en-US" sz="2000"/>
              <a:t>A </a:t>
            </a:r>
            <a:r>
              <a:rPr lang="en-US" sz="2000" u="sng"/>
              <a:t>distribution</a:t>
            </a:r>
            <a:r>
              <a:rPr lang="en-US" sz="2000"/>
              <a:t> plots the frequency of a given type of observation.</a:t>
            </a:r>
          </a:p>
          <a:p>
            <a:pPr>
              <a:lnSpc>
                <a:spcPct val="80000"/>
              </a:lnSpc>
            </a:pPr>
            <a:r>
              <a:rPr lang="en-US" sz="2000"/>
              <a:t>The area under the distribution is 1.</a:t>
            </a:r>
          </a:p>
          <a:p>
            <a:pPr>
              <a:lnSpc>
                <a:spcPct val="80000"/>
              </a:lnSpc>
            </a:pPr>
            <a:r>
              <a:rPr lang="en-US" sz="2000"/>
              <a:t>Most statistical tests compare observed data to the expected result according to the </a:t>
            </a:r>
            <a:r>
              <a:rPr lang="en-US" sz="2000" u="sng"/>
              <a:t>null hypothesis</a:t>
            </a:r>
            <a:r>
              <a:rPr lang="en-US" sz="2000"/>
              <a:t>.</a:t>
            </a:r>
          </a:p>
          <a:p>
            <a:pPr>
              <a:lnSpc>
                <a:spcPct val="80000"/>
              </a:lnSpc>
            </a:pPr>
            <a:r>
              <a:rPr lang="en-US" sz="2000"/>
              <a:t>Sequence similarity scores follow an </a:t>
            </a:r>
            <a:r>
              <a:rPr lang="en-US" sz="2000" u="sng"/>
              <a:t>extreme value distribution</a:t>
            </a:r>
            <a:r>
              <a:rPr lang="en-US" sz="2000"/>
              <a:t>, which is characterized by a larger tail.</a:t>
            </a:r>
          </a:p>
          <a:p>
            <a:pPr>
              <a:lnSpc>
                <a:spcPct val="80000"/>
              </a:lnSpc>
            </a:pPr>
            <a:r>
              <a:rPr lang="en-US" sz="2000"/>
              <a:t>The </a:t>
            </a:r>
            <a:r>
              <a:rPr lang="en-US" sz="2000" u="sng"/>
              <a:t>p-value</a:t>
            </a:r>
            <a:r>
              <a:rPr lang="en-US" sz="2000"/>
              <a:t> associated with a score is the area under the curve to the right of that score.</a:t>
            </a:r>
          </a:p>
          <a:p>
            <a:pPr>
              <a:lnSpc>
                <a:spcPct val="80000"/>
              </a:lnSpc>
            </a:pPr>
            <a:r>
              <a:rPr lang="en-US" sz="2000"/>
              <a:t>Selecting a </a:t>
            </a:r>
            <a:r>
              <a:rPr lang="en-US" sz="2000" u="sng"/>
              <a:t>significance threshold</a:t>
            </a:r>
            <a:r>
              <a:rPr lang="en-US" sz="2000"/>
              <a:t> requires evaluating the cost of making a mistake.</a:t>
            </a:r>
          </a:p>
          <a:p>
            <a:pPr>
              <a:lnSpc>
                <a:spcPct val="80000"/>
              </a:lnSpc>
            </a:pPr>
            <a:r>
              <a:rPr lang="en-US" sz="2000" u="sng"/>
              <a:t>Bonferroni correction</a:t>
            </a:r>
            <a:r>
              <a:rPr lang="en-US" sz="2000"/>
              <a:t>: Divide the desired p-value threshold by the number of statistical tests performed.</a:t>
            </a:r>
          </a:p>
          <a:p>
            <a:pPr>
              <a:lnSpc>
                <a:spcPct val="80000"/>
              </a:lnSpc>
            </a:pPr>
            <a:r>
              <a:rPr lang="en-US" sz="2000"/>
              <a:t>The </a:t>
            </a:r>
            <a:r>
              <a:rPr lang="en-US" sz="2000" u="sng"/>
              <a:t>E-value</a:t>
            </a:r>
            <a:r>
              <a:rPr lang="en-US" sz="2000"/>
              <a:t> is the expected number of times that the given score would appear in a random database of the given size.</a:t>
            </a:r>
          </a:p>
          <a:p>
            <a:pPr>
              <a:lnSpc>
                <a:spcPct val="80000"/>
              </a:lnSpc>
            </a:pPr>
            <a:endParaRPr lang="en-US" sz="2000"/>
          </a:p>
        </p:txBody>
      </p:sp>
      <p:sp>
        <p:nvSpPr>
          <p:cNvPr id="4" name="TextBox 3"/>
          <p:cNvSpPr txBox="1"/>
          <p:nvPr/>
        </p:nvSpPr>
        <p:spPr>
          <a:xfrm>
            <a:off x="7612564" y="6642556"/>
            <a:ext cx="1556836" cy="215444"/>
          </a:xfrm>
          <a:prstGeom prst="rect">
            <a:avLst/>
          </a:prstGeom>
          <a:noFill/>
        </p:spPr>
        <p:txBody>
          <a:bodyPr wrap="none" rtlCol="0">
            <a:spAutoFit/>
          </a:bodyPr>
          <a:lstStyle/>
          <a:p>
            <a:r>
              <a:rPr lang="en-US" sz="800" dirty="0" smtClean="0"/>
              <a:t>Slides courtesy of William Noble</a:t>
            </a:r>
          </a:p>
        </p:txBody>
      </p:sp>
    </p:spTree>
    <p:extLst>
      <p:ext uri="{BB962C8B-B14F-4D97-AF65-F5344CB8AC3E}">
        <p14:creationId xmlns:p14="http://schemas.microsoft.com/office/powerpoint/2010/main" val="2710915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457200"/>
            <a:ext cx="8153400" cy="1143000"/>
          </a:xfrm>
        </p:spPr>
        <p:txBody>
          <a:bodyPr/>
          <a:lstStyle/>
          <a:p>
            <a:r>
              <a:rPr lang="en-US">
                <a:latin typeface="Times New Roman" charset="0"/>
                <a:ea typeface="ＭＳ Ｐゴシック" charset="0"/>
                <a:cs typeface="ＭＳ Ｐゴシック" charset="0"/>
              </a:rPr>
              <a:t>Model for </a:t>
            </a:r>
            <a:r>
              <a:rPr lang="en-US" i="1">
                <a:latin typeface="Times New Roman" charset="0"/>
                <a:ea typeface="ＭＳ Ｐゴシック" charset="0"/>
                <a:cs typeface="ＭＳ Ｐゴシック" charset="0"/>
              </a:rPr>
              <a:t>Related</a:t>
            </a:r>
            <a:r>
              <a:rPr lang="en-US">
                <a:latin typeface="Times New Roman" charset="0"/>
                <a:ea typeface="ＭＳ Ｐゴシック" charset="0"/>
                <a:cs typeface="ＭＳ Ｐゴシック" charset="0"/>
              </a:rPr>
              <a:t> Sequences</a:t>
            </a:r>
          </a:p>
        </p:txBody>
      </p:sp>
      <p:sp>
        <p:nvSpPr>
          <p:cNvPr id="22533" name="Rectangle 3"/>
          <p:cNvSpPr>
            <a:spLocks noGrp="1" noChangeArrowheads="1"/>
          </p:cNvSpPr>
          <p:nvPr>
            <p:ph type="body" idx="1"/>
          </p:nvPr>
        </p:nvSpPr>
        <p:spPr>
          <a:xfrm>
            <a:off x="685800" y="1676400"/>
            <a:ext cx="7772400" cy="1600200"/>
          </a:xfrm>
        </p:spPr>
        <p:txBody>
          <a:bodyPr/>
          <a:lstStyle/>
          <a:p>
            <a:pPr>
              <a:lnSpc>
                <a:spcPct val="90000"/>
              </a:lnSpc>
            </a:pPr>
            <a:r>
              <a:rPr lang="en-US" sz="2400" dirty="0" smtClean="0">
                <a:latin typeface="Times New Roman" charset="0"/>
                <a:ea typeface="ＭＳ Ｐゴシック" charset="0"/>
                <a:cs typeface="ＭＳ Ｐゴシック" charset="0"/>
              </a:rPr>
              <a:t>We’ll </a:t>
            </a:r>
            <a:r>
              <a:rPr lang="en-US" sz="2400" dirty="0">
                <a:latin typeface="Times New Roman" charset="0"/>
                <a:ea typeface="ＭＳ Ｐゴシック" charset="0"/>
                <a:cs typeface="ＭＳ Ｐゴシック" charset="0"/>
              </a:rPr>
              <a:t>assume that each pair of aligned amino acids evolved from a common </a:t>
            </a:r>
            <a:r>
              <a:rPr lang="en-US" sz="2400" dirty="0" smtClean="0">
                <a:latin typeface="Times New Roman" charset="0"/>
                <a:ea typeface="ＭＳ Ｐゴシック" charset="0"/>
                <a:cs typeface="ＭＳ Ｐゴシック" charset="0"/>
              </a:rPr>
              <a:t>ancestor</a:t>
            </a:r>
          </a:p>
          <a:p>
            <a:pPr>
              <a:lnSpc>
                <a:spcPct val="90000"/>
              </a:lnSpc>
            </a:pPr>
            <a:r>
              <a:rPr lang="en-US" sz="2400" dirty="0" smtClean="0">
                <a:latin typeface="Times New Roman" charset="0"/>
                <a:ea typeface="ＭＳ Ｐゴシック" charset="0"/>
                <a:cs typeface="ＭＳ Ｐゴシック" charset="0"/>
              </a:rPr>
              <a:t>We’ll assume each pair is </a:t>
            </a:r>
            <a:r>
              <a:rPr lang="en-US" sz="2400" b="1" dirty="0" smtClean="0">
                <a:latin typeface="Times New Roman" charset="0"/>
                <a:ea typeface="ＭＳ Ｐゴシック" charset="0"/>
                <a:cs typeface="ＭＳ Ｐゴシック" charset="0"/>
              </a:rPr>
              <a:t>independent</a:t>
            </a:r>
            <a:r>
              <a:rPr lang="en-US" sz="2400" dirty="0" smtClean="0">
                <a:latin typeface="Times New Roman" charset="0"/>
                <a:ea typeface="ＭＳ Ｐゴシック" charset="0"/>
                <a:cs typeface="ＭＳ Ｐゴシック" charset="0"/>
              </a:rPr>
              <a:t> of the other pairs</a:t>
            </a:r>
            <a:endParaRPr lang="en-US" sz="2400" dirty="0">
              <a:latin typeface="Times New Roman" charset="0"/>
              <a:ea typeface="ＭＳ Ｐゴシック" charset="0"/>
              <a:cs typeface="ＭＳ Ｐゴシック" charset="0"/>
            </a:endParaRPr>
          </a:p>
          <a:p>
            <a:pPr>
              <a:lnSpc>
                <a:spcPct val="90000"/>
              </a:lnSpc>
            </a:pPr>
            <a:endParaRPr lang="en-US" sz="2400" dirty="0">
              <a:latin typeface="Times New Roman" charset="0"/>
              <a:ea typeface="ＭＳ Ｐゴシック" charset="0"/>
              <a:cs typeface="ＭＳ Ｐゴシック" charset="0"/>
            </a:endParaRPr>
          </a:p>
          <a:p>
            <a:pPr>
              <a:lnSpc>
                <a:spcPct val="90000"/>
              </a:lnSpc>
            </a:pPr>
            <a:r>
              <a:rPr lang="en-US" sz="2400" dirty="0">
                <a:latin typeface="Times New Roman" charset="0"/>
                <a:ea typeface="ＭＳ Ｐゴシック" charset="0"/>
                <a:cs typeface="ＭＳ Ｐゴシック" charset="0"/>
              </a:rPr>
              <a:t>let         be the probability that evolution gave rise to amino acid </a:t>
            </a:r>
            <a:r>
              <a:rPr lang="en-US" sz="2400" i="1" dirty="0">
                <a:latin typeface="Times New Roman" charset="0"/>
                <a:ea typeface="ＭＳ Ｐゴシック" charset="0"/>
                <a:cs typeface="ＭＳ Ｐゴシック" charset="0"/>
              </a:rPr>
              <a:t>a</a:t>
            </a:r>
            <a:r>
              <a:rPr lang="en-US" sz="2400" dirty="0">
                <a:latin typeface="Times New Roman" charset="0"/>
                <a:ea typeface="ＭＳ Ｐゴシック" charset="0"/>
                <a:cs typeface="ＭＳ Ｐゴシック" charset="0"/>
              </a:rPr>
              <a:t> in one sequence and </a:t>
            </a:r>
            <a:r>
              <a:rPr lang="en-US" sz="2400" i="1" dirty="0">
                <a:latin typeface="Times New Roman" charset="0"/>
                <a:ea typeface="ＭＳ Ｐゴシック" charset="0"/>
                <a:cs typeface="ＭＳ Ｐゴシック" charset="0"/>
              </a:rPr>
              <a:t>b</a:t>
            </a:r>
            <a:r>
              <a:rPr lang="en-US" sz="2400" dirty="0">
                <a:latin typeface="Times New Roman" charset="0"/>
                <a:ea typeface="ＭＳ Ｐゴシック" charset="0"/>
                <a:cs typeface="ＭＳ Ｐゴシック" charset="0"/>
              </a:rPr>
              <a:t> in another sequence</a:t>
            </a:r>
          </a:p>
          <a:p>
            <a:pPr>
              <a:lnSpc>
                <a:spcPct val="90000"/>
              </a:lnSpc>
            </a:pPr>
            <a:endParaRPr lang="en-US" sz="2400" i="1" dirty="0">
              <a:latin typeface="Times New Roman" charset="0"/>
              <a:ea typeface="ＭＳ Ｐゴシック" charset="0"/>
              <a:cs typeface="ＭＳ Ｐゴシック" charset="0"/>
            </a:endParaRPr>
          </a:p>
          <a:p>
            <a:pPr>
              <a:lnSpc>
                <a:spcPct val="90000"/>
              </a:lnSpc>
            </a:pPr>
            <a:r>
              <a:rPr lang="en-US" sz="2400" dirty="0">
                <a:latin typeface="Times New Roman" charset="0"/>
                <a:ea typeface="ＭＳ Ｐゴシック" charset="0"/>
                <a:cs typeface="ＭＳ Ｐゴシック" charset="0"/>
              </a:rPr>
              <a:t>the probability of an alignment of </a:t>
            </a:r>
            <a:r>
              <a:rPr lang="en-US" sz="2400" i="1" dirty="0">
                <a:latin typeface="Times New Roman" charset="0"/>
                <a:ea typeface="ＭＳ Ｐゴシック" charset="0"/>
                <a:cs typeface="ＭＳ Ｐゴシック" charset="0"/>
              </a:rPr>
              <a:t>x</a:t>
            </a:r>
            <a:r>
              <a:rPr lang="en-US" sz="2400" dirty="0">
                <a:latin typeface="Times New Roman" charset="0"/>
                <a:ea typeface="ＭＳ Ｐゴシック" charset="0"/>
                <a:cs typeface="ＭＳ Ｐゴシック" charset="0"/>
              </a:rPr>
              <a:t> and </a:t>
            </a:r>
            <a:r>
              <a:rPr lang="en-US" sz="2400" i="1" dirty="0">
                <a:latin typeface="Times New Roman" charset="0"/>
                <a:ea typeface="ＭＳ Ｐゴシック" charset="0"/>
                <a:cs typeface="ＭＳ Ｐゴシック" charset="0"/>
              </a:rPr>
              <a:t>y</a:t>
            </a:r>
            <a:r>
              <a:rPr lang="en-US" sz="2400" dirty="0">
                <a:latin typeface="Times New Roman" charset="0"/>
                <a:ea typeface="ＭＳ Ｐゴシック" charset="0"/>
                <a:cs typeface="ＭＳ Ｐゴシック" charset="0"/>
              </a:rPr>
              <a:t> is given by</a:t>
            </a:r>
          </a:p>
        </p:txBody>
      </p:sp>
      <p:graphicFrame>
        <p:nvGraphicFramePr>
          <p:cNvPr id="22530" name="Object 2"/>
          <p:cNvGraphicFramePr>
            <a:graphicFrameLocks noChangeAspect="1"/>
          </p:cNvGraphicFramePr>
          <p:nvPr>
            <p:extLst>
              <p:ext uri="{D42A27DB-BD31-4B8C-83A1-F6EECF244321}">
                <p14:modId xmlns:p14="http://schemas.microsoft.com/office/powerpoint/2010/main" val="3406341874"/>
              </p:ext>
            </p:extLst>
          </p:nvPr>
        </p:nvGraphicFramePr>
        <p:xfrm>
          <a:off x="1524000" y="3124200"/>
          <a:ext cx="565150" cy="533400"/>
        </p:xfrm>
        <a:graphic>
          <a:graphicData uri="http://schemas.openxmlformats.org/presentationml/2006/ole">
            <mc:AlternateContent xmlns:mc="http://schemas.openxmlformats.org/markup-compatibility/2006">
              <mc:Choice xmlns:v="urn:schemas-microsoft-com:vml" Requires="v">
                <p:oleObj spid="_x0000_s22582" name="Equation" r:id="rId4" imgW="241697" imgH="228997" progId="Equation.3">
                  <p:embed/>
                </p:oleObj>
              </mc:Choice>
              <mc:Fallback>
                <p:oleObj name="Equation" r:id="rId4" imgW="241697" imgH="22899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124200"/>
                        <a:ext cx="565150" cy="533400"/>
                      </a:xfrm>
                      <a:prstGeom prst="rect">
                        <a:avLst/>
                      </a:prstGeom>
                      <a:noFill/>
                      <a:ln>
                        <a:noFill/>
                      </a:ln>
                      <a:effectLst/>
                    </p:spPr>
                  </p:pic>
                </p:oleObj>
              </mc:Fallback>
            </mc:AlternateContent>
          </a:graphicData>
        </a:graphic>
      </p:graphicFrame>
      <p:graphicFrame>
        <p:nvGraphicFramePr>
          <p:cNvPr id="22531" name="Object 3"/>
          <p:cNvGraphicFramePr>
            <a:graphicFrameLocks noChangeAspect="1"/>
          </p:cNvGraphicFramePr>
          <p:nvPr/>
        </p:nvGraphicFramePr>
        <p:xfrm>
          <a:off x="2151063" y="4678363"/>
          <a:ext cx="3622675" cy="1195387"/>
        </p:xfrm>
        <a:graphic>
          <a:graphicData uri="http://schemas.openxmlformats.org/presentationml/2006/ole">
            <mc:AlternateContent xmlns:mc="http://schemas.openxmlformats.org/markup-compatibility/2006">
              <mc:Choice xmlns:v="urn:schemas-microsoft-com:vml" Requires="v">
                <p:oleObj spid="_x0000_s22583" name="Equation" r:id="rId6" imgW="1307929" imgH="432009" progId="Equation.DSMT4">
                  <p:embed/>
                </p:oleObj>
              </mc:Choice>
              <mc:Fallback>
                <p:oleObj name="Equation" r:id="rId6" imgW="1307929" imgH="43200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3" y="4678363"/>
                        <a:ext cx="362267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533400" y="304800"/>
            <a:ext cx="8153400" cy="1143000"/>
          </a:xfrm>
        </p:spPr>
        <p:txBody>
          <a:bodyPr/>
          <a:lstStyle/>
          <a:p>
            <a:r>
              <a:rPr lang="en-US">
                <a:latin typeface="Times New Roman" charset="0"/>
                <a:ea typeface="ＭＳ Ｐゴシック" charset="0"/>
                <a:cs typeface="ＭＳ Ｐゴシック" charset="0"/>
              </a:rPr>
              <a:t>Probabilistic Model of Alignments</a:t>
            </a:r>
          </a:p>
        </p:txBody>
      </p:sp>
      <p:sp>
        <p:nvSpPr>
          <p:cNvPr id="24581" name="Rectangle 3"/>
          <p:cNvSpPr>
            <a:spLocks noGrp="1" noChangeArrowheads="1"/>
          </p:cNvSpPr>
          <p:nvPr>
            <p:ph type="body" idx="1"/>
          </p:nvPr>
        </p:nvSpPr>
        <p:spPr>
          <a:xfrm>
            <a:off x="685800" y="1524000"/>
            <a:ext cx="7772400" cy="1600200"/>
          </a:xfrm>
        </p:spPr>
        <p:txBody>
          <a:bodyPr/>
          <a:lstStyle/>
          <a:p>
            <a:pPr>
              <a:lnSpc>
                <a:spcPct val="90000"/>
              </a:lnSpc>
            </a:pPr>
            <a:r>
              <a:rPr lang="en-US" sz="2400">
                <a:latin typeface="Times New Roman" charset="0"/>
                <a:ea typeface="ＭＳ Ｐゴシック" charset="0"/>
                <a:cs typeface="ＭＳ Ｐゴシック" charset="0"/>
              </a:rPr>
              <a:t>How can we decide which possibility (</a:t>
            </a:r>
            <a:r>
              <a:rPr lang="en-US" sz="2400" i="1">
                <a:latin typeface="Times New Roman" charset="0"/>
                <a:ea typeface="ＭＳ Ｐゴシック" charset="0"/>
                <a:cs typeface="ＭＳ Ｐゴシック" charset="0"/>
              </a:rPr>
              <a:t>U</a:t>
            </a:r>
            <a:r>
              <a:rPr lang="en-US" sz="2400">
                <a:latin typeface="Times New Roman" charset="0"/>
                <a:ea typeface="ＭＳ Ｐゴシック" charset="0"/>
                <a:cs typeface="ＭＳ Ｐゴシック" charset="0"/>
              </a:rPr>
              <a:t> or </a:t>
            </a:r>
            <a:r>
              <a:rPr lang="en-US" sz="2400" i="1">
                <a:latin typeface="Times New Roman" charset="0"/>
                <a:ea typeface="ＭＳ Ｐゴシック" charset="0"/>
                <a:cs typeface="ＭＳ Ｐゴシック" charset="0"/>
              </a:rPr>
              <a:t>R</a:t>
            </a:r>
            <a:r>
              <a:rPr lang="en-US" sz="2400">
                <a:latin typeface="Times New Roman" charset="0"/>
                <a:ea typeface="ＭＳ Ｐゴシック" charset="0"/>
                <a:cs typeface="ＭＳ Ｐゴシック" charset="0"/>
              </a:rPr>
              <a:t>) is more likely?</a:t>
            </a:r>
          </a:p>
          <a:p>
            <a:pPr>
              <a:lnSpc>
                <a:spcPct val="90000"/>
              </a:lnSpc>
            </a:pPr>
            <a:r>
              <a:rPr lang="en-US" sz="2400">
                <a:latin typeface="Times New Roman" charset="0"/>
                <a:ea typeface="ＭＳ Ｐゴシック" charset="0"/>
                <a:cs typeface="ＭＳ Ｐゴシック" charset="0"/>
              </a:rPr>
              <a:t>one principled way is to consider the relative likelihood of the two possibilities</a:t>
            </a:r>
          </a:p>
        </p:txBody>
      </p:sp>
      <p:graphicFrame>
        <p:nvGraphicFramePr>
          <p:cNvPr id="24578" name="Object 2"/>
          <p:cNvGraphicFramePr>
            <a:graphicFrameLocks noChangeAspect="1"/>
          </p:cNvGraphicFramePr>
          <p:nvPr/>
        </p:nvGraphicFramePr>
        <p:xfrm>
          <a:off x="1600200" y="3048000"/>
          <a:ext cx="5865813" cy="1571625"/>
        </p:xfrm>
        <a:graphic>
          <a:graphicData uri="http://schemas.openxmlformats.org/presentationml/2006/ole">
            <mc:AlternateContent xmlns:mc="http://schemas.openxmlformats.org/markup-compatibility/2006">
              <mc:Choice xmlns:v="urn:schemas-microsoft-com:vml" Requires="v">
                <p:oleObj spid="_x0000_s24632" name="Equation" r:id="rId4" imgW="2514996" imgH="673497" progId="Equation.3">
                  <p:embed/>
                </p:oleObj>
              </mc:Choice>
              <mc:Fallback>
                <p:oleObj name="Equation" r:id="rId4" imgW="2514996" imgH="67349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048000"/>
                        <a:ext cx="5865813"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 name="Group 10"/>
          <p:cNvGrpSpPr>
            <a:grpSpLocks/>
          </p:cNvGrpSpPr>
          <p:nvPr/>
        </p:nvGrpSpPr>
        <p:grpSpPr bwMode="auto">
          <a:xfrm>
            <a:off x="762000" y="4419600"/>
            <a:ext cx="7772400" cy="1855788"/>
            <a:chOff x="432" y="2880"/>
            <a:chExt cx="4896" cy="1169"/>
          </a:xfrm>
        </p:grpSpPr>
        <p:graphicFrame>
          <p:nvGraphicFramePr>
            <p:cNvPr id="24579" name="Object 3"/>
            <p:cNvGraphicFramePr>
              <a:graphicFrameLocks noChangeAspect="1"/>
            </p:cNvGraphicFramePr>
            <p:nvPr/>
          </p:nvGraphicFramePr>
          <p:xfrm>
            <a:off x="1008" y="3264"/>
            <a:ext cx="2912" cy="785"/>
          </p:xfrm>
          <a:graphic>
            <a:graphicData uri="http://schemas.openxmlformats.org/presentationml/2006/ole">
              <mc:AlternateContent xmlns:mc="http://schemas.openxmlformats.org/markup-compatibility/2006">
                <mc:Choice xmlns:v="urn:schemas-microsoft-com:vml" Requires="v">
                  <p:oleObj spid="_x0000_s24633" name="Equation" r:id="rId6" imgW="1981596" imgH="533797" progId="Equation.3">
                    <p:embed/>
                  </p:oleObj>
                </mc:Choice>
                <mc:Fallback>
                  <p:oleObj name="Equation" r:id="rId6" imgW="1981596" imgH="53379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3264"/>
                          <a:ext cx="2912" cy="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4583" name="Rectangle 8"/>
            <p:cNvSpPr>
              <a:spLocks noChangeArrowheads="1"/>
            </p:cNvSpPr>
            <p:nvPr/>
          </p:nvSpPr>
          <p:spPr bwMode="auto">
            <a:xfrm>
              <a:off x="432" y="2880"/>
              <a:ext cx="489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n-US" sz="2400"/>
                <a:t>taking the log, we get</a:t>
              </a:r>
            </a:p>
            <a:p>
              <a:pPr marL="342900" indent="-342900">
                <a:lnSpc>
                  <a:spcPct val="90000"/>
                </a:lnSpc>
                <a:spcBef>
                  <a:spcPct val="20000"/>
                </a:spcBef>
                <a:buFontTx/>
                <a:buChar char="•"/>
              </a:pPr>
              <a:endParaRPr lang="en-US" sz="2400"/>
            </a:p>
            <a:p>
              <a:pPr marL="342900" indent="-342900">
                <a:lnSpc>
                  <a:spcPct val="90000"/>
                </a:lnSpc>
                <a:spcBef>
                  <a:spcPct val="20000"/>
                </a:spcBef>
                <a:buFontTx/>
                <a:buChar char="•"/>
              </a:pPr>
              <a:endParaRPr lang="en-US" sz="2400"/>
            </a:p>
            <a:p>
              <a:pPr marL="342900" indent="-342900">
                <a:lnSpc>
                  <a:spcPct val="90000"/>
                </a:lnSpc>
                <a:spcBef>
                  <a:spcPct val="20000"/>
                </a:spcBef>
                <a:buFontTx/>
                <a:buChar char="•"/>
              </a:pPr>
              <a:endParaRPr lang="en-US" sz="2400"/>
            </a:p>
            <a:p>
              <a:pPr marL="342900" indent="-342900">
                <a:lnSpc>
                  <a:spcPct val="90000"/>
                </a:lnSpc>
                <a:spcBef>
                  <a:spcPct val="20000"/>
                </a:spcBef>
                <a:buFontTx/>
                <a:buChar char="•"/>
              </a:pPr>
              <a:endParaRPr lang="en-US" sz="2400"/>
            </a:p>
            <a:p>
              <a:pPr marL="342900" indent="-342900">
                <a:lnSpc>
                  <a:spcPct val="90000"/>
                </a:lnSpc>
                <a:spcBef>
                  <a:spcPct val="20000"/>
                </a:spcBef>
                <a:buFontTx/>
                <a:buChar char="•"/>
              </a:pPr>
              <a:r>
                <a:rPr lang="en-US" sz="2400"/>
                <a:t>This is the </a:t>
              </a:r>
              <a:r>
                <a:rPr lang="en-US" sz="2400" i="1"/>
                <a:t>log-odds ratio </a:t>
              </a:r>
              <a:r>
                <a:rPr lang="en-US" sz="2400"/>
                <a:t>(or </a:t>
              </a:r>
              <a:r>
                <a:rPr lang="en-US" sz="2400" i="1"/>
                <a:t>log likelihood ratio)</a:t>
              </a:r>
              <a:endParaRPr lang="en-US" sz="240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381000" y="304800"/>
            <a:ext cx="8153400" cy="1143000"/>
          </a:xfrm>
        </p:spPr>
        <p:txBody>
          <a:bodyPr/>
          <a:lstStyle/>
          <a:p>
            <a:r>
              <a:rPr lang="en-US">
                <a:latin typeface="Times New Roman" charset="0"/>
                <a:ea typeface="ＭＳ Ｐゴシック" charset="0"/>
                <a:cs typeface="ＭＳ Ｐゴシック" charset="0"/>
              </a:rPr>
              <a:t>Probabilistic Model of Alignments</a:t>
            </a:r>
          </a:p>
        </p:txBody>
      </p:sp>
      <p:sp>
        <p:nvSpPr>
          <p:cNvPr id="26629" name="Rectangle 3"/>
          <p:cNvSpPr>
            <a:spLocks noGrp="1" noChangeArrowheads="1"/>
          </p:cNvSpPr>
          <p:nvPr>
            <p:ph type="body" idx="1"/>
          </p:nvPr>
        </p:nvSpPr>
        <p:spPr>
          <a:xfrm>
            <a:off x="685800" y="1600200"/>
            <a:ext cx="7772400" cy="838200"/>
          </a:xfrm>
        </p:spPr>
        <p:txBody>
          <a:bodyPr/>
          <a:lstStyle/>
          <a:p>
            <a:r>
              <a:rPr lang="en-US" sz="2400">
                <a:latin typeface="Times New Roman" charset="0"/>
                <a:ea typeface="ＭＳ Ｐゴシック" charset="0"/>
                <a:cs typeface="ＭＳ Ｐゴシック" charset="0"/>
              </a:rPr>
              <a:t>If we let the substitution matrix score for the pair </a:t>
            </a:r>
            <a:r>
              <a:rPr lang="en-US" sz="2400" i="1">
                <a:latin typeface="Times New Roman" charset="0"/>
                <a:ea typeface="ＭＳ Ｐゴシック" charset="0"/>
                <a:cs typeface="ＭＳ Ｐゴシック" charset="0"/>
              </a:rPr>
              <a:t>a, b</a:t>
            </a:r>
            <a:r>
              <a:rPr lang="en-US" sz="2400">
                <a:latin typeface="Times New Roman" charset="0"/>
                <a:ea typeface="ＭＳ Ｐゴシック" charset="0"/>
                <a:cs typeface="ＭＳ Ｐゴシック" charset="0"/>
              </a:rPr>
              <a:t> be:</a:t>
            </a:r>
          </a:p>
          <a:p>
            <a:endParaRPr lang="en-US" sz="2400">
              <a:latin typeface="Times New Roman" charset="0"/>
              <a:ea typeface="ＭＳ Ｐゴシック" charset="0"/>
              <a:cs typeface="ＭＳ Ｐゴシック" charset="0"/>
            </a:endParaRPr>
          </a:p>
          <a:p>
            <a:endParaRPr lang="en-US" sz="2400">
              <a:latin typeface="Times New Roman" charset="0"/>
              <a:ea typeface="ＭＳ Ｐゴシック" charset="0"/>
              <a:cs typeface="ＭＳ Ｐゴシック" charset="0"/>
            </a:endParaRPr>
          </a:p>
          <a:p>
            <a:endParaRPr lang="en-US" sz="2400">
              <a:latin typeface="Times New Roman" charset="0"/>
              <a:ea typeface="ＭＳ Ｐゴシック" charset="0"/>
              <a:cs typeface="ＭＳ Ｐゴシック" charset="0"/>
            </a:endParaRPr>
          </a:p>
          <a:p>
            <a:r>
              <a:rPr lang="en-US" sz="2400">
                <a:latin typeface="Times New Roman" charset="0"/>
                <a:ea typeface="ＭＳ Ｐゴシック" charset="0"/>
                <a:cs typeface="ＭＳ Ｐゴシック" charset="0"/>
              </a:rPr>
              <a:t>Then the score of an ungapped alignment is the log likelihood ratio:</a:t>
            </a:r>
          </a:p>
        </p:txBody>
      </p:sp>
      <p:sp>
        <p:nvSpPr>
          <p:cNvPr id="26630" name="Rectangle 4"/>
          <p:cNvSpPr>
            <a:spLocks noChangeArrowheads="1"/>
          </p:cNvSpPr>
          <p:nvPr/>
        </p:nvSpPr>
        <p:spPr bwMode="auto">
          <a:xfrm>
            <a:off x="685800" y="5105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i="1"/>
          </a:p>
        </p:txBody>
      </p:sp>
      <p:graphicFrame>
        <p:nvGraphicFramePr>
          <p:cNvPr id="26626" name="Object 2"/>
          <p:cNvGraphicFramePr>
            <a:graphicFrameLocks noChangeAspect="1"/>
          </p:cNvGraphicFramePr>
          <p:nvPr/>
        </p:nvGraphicFramePr>
        <p:xfrm>
          <a:off x="3200400" y="2209800"/>
          <a:ext cx="2844800" cy="1127125"/>
        </p:xfrm>
        <a:graphic>
          <a:graphicData uri="http://schemas.openxmlformats.org/presentationml/2006/ole">
            <mc:AlternateContent xmlns:mc="http://schemas.openxmlformats.org/markup-compatibility/2006">
              <mc:Choice xmlns:v="urn:schemas-microsoft-com:vml" Requires="v">
                <p:oleObj spid="_x0000_s26679" name="Equation" r:id="rId4" imgW="1219068" imgH="482787" progId="Equation.3">
                  <p:embed/>
                </p:oleObj>
              </mc:Choice>
              <mc:Fallback>
                <p:oleObj name="Equation" r:id="rId4" imgW="1219068" imgH="48278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209800"/>
                        <a:ext cx="28448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2362200" y="4267200"/>
          <a:ext cx="4683125" cy="977900"/>
        </p:xfrm>
        <a:graphic>
          <a:graphicData uri="http://schemas.openxmlformats.org/presentationml/2006/ole">
            <mc:AlternateContent xmlns:mc="http://schemas.openxmlformats.org/markup-compatibility/2006">
              <mc:Choice xmlns:v="urn:schemas-microsoft-com:vml" Requires="v">
                <p:oleObj spid="_x0000_s26680" name="Equation" r:id="rId6" imgW="2006996" imgH="419497" progId="Equation.3">
                  <p:embed/>
                </p:oleObj>
              </mc:Choice>
              <mc:Fallback>
                <p:oleObj name="Equation" r:id="rId6" imgW="2006996" imgH="41949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267200"/>
                        <a:ext cx="46831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Substitution Matrices</a:t>
            </a:r>
          </a:p>
        </p:txBody>
      </p:sp>
      <p:sp>
        <p:nvSpPr>
          <p:cNvPr id="28675" name="Rectangle 3"/>
          <p:cNvSpPr>
            <a:spLocks noGrp="1" noChangeArrowheads="1"/>
          </p:cNvSpPr>
          <p:nvPr>
            <p:ph type="body" idx="1"/>
          </p:nvPr>
        </p:nvSpPr>
        <p:spPr/>
        <p:txBody>
          <a:bodyPr/>
          <a:lstStyle/>
          <a:p>
            <a:r>
              <a:rPr lang="en-US" sz="2400">
                <a:latin typeface="Times New Roman" charset="0"/>
                <a:ea typeface="ＭＳ Ｐゴシック" charset="0"/>
                <a:cs typeface="ＭＳ Ｐゴシック" charset="0"/>
              </a:rPr>
              <a:t>two popular sets of matrices for protein sequences</a:t>
            </a:r>
          </a:p>
          <a:p>
            <a:pPr lvl="1"/>
            <a:r>
              <a:rPr lang="en-US" sz="2400">
                <a:latin typeface="Times New Roman" charset="0"/>
                <a:ea typeface="ＭＳ Ｐゴシック" charset="0"/>
              </a:rPr>
              <a:t>PAM matrices [Dayhoff </a:t>
            </a:r>
            <a:r>
              <a:rPr lang="en-US" sz="2400" i="1">
                <a:latin typeface="Times New Roman" charset="0"/>
                <a:ea typeface="ＭＳ Ｐゴシック" charset="0"/>
              </a:rPr>
              <a:t>et al.,</a:t>
            </a:r>
            <a:r>
              <a:rPr lang="en-US" sz="2400">
                <a:latin typeface="Times New Roman" charset="0"/>
                <a:ea typeface="ＭＳ Ｐゴシック" charset="0"/>
              </a:rPr>
              <a:t> 1978]</a:t>
            </a:r>
          </a:p>
          <a:p>
            <a:pPr lvl="1"/>
            <a:r>
              <a:rPr lang="en-US" sz="2400">
                <a:latin typeface="Times New Roman" charset="0"/>
                <a:ea typeface="ＭＳ Ｐゴシック" charset="0"/>
              </a:rPr>
              <a:t>BLOSUM matrices  [Henikoff &amp; Henikoff, 1992]</a:t>
            </a:r>
          </a:p>
          <a:p>
            <a:pPr lvl="1"/>
            <a:endParaRPr lang="en-US" sz="2400">
              <a:latin typeface="Times New Roman" charset="0"/>
              <a:ea typeface="ＭＳ Ｐゴシック" charset="0"/>
            </a:endParaRPr>
          </a:p>
          <a:p>
            <a:r>
              <a:rPr lang="en-US" sz="2400">
                <a:latin typeface="Times New Roman" charset="0"/>
                <a:ea typeface="ＭＳ Ｐゴシック" charset="0"/>
                <a:cs typeface="ＭＳ Ｐゴシック" charset="0"/>
              </a:rPr>
              <a:t>both try to capture the the relative substitutability of amino acid pairs in the context of evolution</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8">
      <a:dk1>
        <a:srgbClr val="000066"/>
      </a:dk1>
      <a:lt1>
        <a:srgbClr val="FFFFFF"/>
      </a:lt1>
      <a:dk2>
        <a:srgbClr val="800000"/>
      </a:dk2>
      <a:lt2>
        <a:srgbClr val="808080"/>
      </a:lt2>
      <a:accent1>
        <a:srgbClr val="00CC99"/>
      </a:accent1>
      <a:accent2>
        <a:srgbClr val="3333CC"/>
      </a:accent2>
      <a:accent3>
        <a:srgbClr val="FFFFFF"/>
      </a:accent3>
      <a:accent4>
        <a:srgbClr val="000056"/>
      </a:accent4>
      <a:accent5>
        <a:srgbClr val="AAE2CA"/>
      </a:accent5>
      <a:accent6>
        <a:srgbClr val="2D2DB9"/>
      </a:accent6>
      <a:hlink>
        <a:srgbClr val="3366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66"/>
        </a:dk1>
        <a:lt1>
          <a:srgbClr val="FFFFFF"/>
        </a:lt1>
        <a:dk2>
          <a:srgbClr val="800000"/>
        </a:dk2>
        <a:lt2>
          <a:srgbClr val="808080"/>
        </a:lt2>
        <a:accent1>
          <a:srgbClr val="00CC99"/>
        </a:accent1>
        <a:accent2>
          <a:srgbClr val="3333CC"/>
        </a:accent2>
        <a:accent3>
          <a:srgbClr val="FFFFFF"/>
        </a:accent3>
        <a:accent4>
          <a:srgbClr val="000056"/>
        </a:accent4>
        <a:accent5>
          <a:srgbClr val="AAE2CA"/>
        </a:accent5>
        <a:accent6>
          <a:srgbClr val="2D2DB9"/>
        </a:accent6>
        <a:hlink>
          <a:srgbClr val="33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33746</TotalTime>
  <Words>2842</Words>
  <Application>Microsoft Macintosh PowerPoint</Application>
  <PresentationFormat>On-screen Show (4:3)</PresentationFormat>
  <Paragraphs>442</Paragraphs>
  <Slides>52</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Blank Presentation</vt:lpstr>
      <vt:lpstr>Equation</vt:lpstr>
      <vt:lpstr>Chart</vt:lpstr>
      <vt:lpstr>The statistics of pairwise alignment</vt:lpstr>
      <vt:lpstr>Issues in scoring pairwise alignments</vt:lpstr>
      <vt:lpstr>Circular logic in alignment and scoring</vt:lpstr>
      <vt:lpstr>Probabilistic Model of Alignments</vt:lpstr>
      <vt:lpstr>Model for Unrelated Sequences</vt:lpstr>
      <vt:lpstr>Model for Related Sequences</vt:lpstr>
      <vt:lpstr>Probabilistic Model of Alignments</vt:lpstr>
      <vt:lpstr>Probabilistic Model of Alignments</vt:lpstr>
      <vt:lpstr>Substitution Matrices</vt:lpstr>
      <vt:lpstr>Blosum 62 Matrix</vt:lpstr>
      <vt:lpstr>Substitution Matrices</vt:lpstr>
      <vt:lpstr>Substitution Matrices</vt:lpstr>
      <vt:lpstr>BLOSUM Matrices</vt:lpstr>
      <vt:lpstr>BLOSUM Matrices</vt:lpstr>
      <vt:lpstr>Assessing significance of the alignment score</vt:lpstr>
      <vt:lpstr>Bayesian approach</vt:lpstr>
      <vt:lpstr>Classical approach</vt:lpstr>
      <vt:lpstr>Scores from Random Alignments</vt:lpstr>
      <vt:lpstr>Statistics of Alignment Scores: The Extreme Value Distribution</vt:lpstr>
      <vt:lpstr>Distribution of Scores</vt:lpstr>
      <vt:lpstr>Statistics of Alignment Scores</vt:lpstr>
      <vt:lpstr>Scoring Matrices</vt:lpstr>
      <vt:lpstr>Are these proteins homologs?</vt:lpstr>
      <vt:lpstr>An empirical histogram</vt:lpstr>
      <vt:lpstr>A table of results</vt:lpstr>
      <vt:lpstr>A table of results</vt:lpstr>
      <vt:lpstr>After 21,000 rolls</vt:lpstr>
      <vt:lpstr>Frequency histogram = distribution</vt:lpstr>
      <vt:lpstr>Distribution from two dice</vt:lpstr>
      <vt:lpstr>Normal distribution</vt:lpstr>
      <vt:lpstr>The null hypothesis</vt:lpstr>
      <vt:lpstr>Sequence similarity score distribution</vt:lpstr>
      <vt:lpstr>Empirical score distribution</vt:lpstr>
      <vt:lpstr>Empirical null score distribution</vt:lpstr>
      <vt:lpstr>Computing a p-value</vt:lpstr>
      <vt:lpstr>Problems with empirical distributions</vt:lpstr>
      <vt:lpstr>A solution</vt:lpstr>
      <vt:lpstr>Extreme value distribution</vt:lpstr>
      <vt:lpstr>Computing a p-value</vt:lpstr>
      <vt:lpstr>Extreme value distribution</vt:lpstr>
      <vt:lpstr>Computing a p-value</vt:lpstr>
      <vt:lpstr>Scaling the EVD</vt:lpstr>
      <vt:lpstr>An example</vt:lpstr>
      <vt:lpstr>An example</vt:lpstr>
      <vt:lpstr>What p-value is significant?</vt:lpstr>
      <vt:lpstr>Multiple testing</vt:lpstr>
      <vt:lpstr>Multiple testing</vt:lpstr>
      <vt:lpstr>Bonferroni correction</vt:lpstr>
      <vt:lpstr>Database searching</vt:lpstr>
      <vt:lpstr>Database searching</vt:lpstr>
      <vt:lpstr>E-values</vt:lpstr>
      <vt:lpstr>Summary</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Natural Language Processing (NLP) Tasks</dc:title>
  <dc:creator>Mark Craven</dc:creator>
  <cp:lastModifiedBy>Irene Ong</cp:lastModifiedBy>
  <cp:revision>543</cp:revision>
  <cp:lastPrinted>2015-10-01T15:40:38Z</cp:lastPrinted>
  <dcterms:created xsi:type="dcterms:W3CDTF">2010-10-10T20:45:41Z</dcterms:created>
  <dcterms:modified xsi:type="dcterms:W3CDTF">2017-10-14T23:58:33Z</dcterms:modified>
</cp:coreProperties>
</file>