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538" r:id="rId3"/>
    <p:sldId id="539" r:id="rId4"/>
    <p:sldId id="543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45" r:id="rId15"/>
    <p:sldId id="560" r:id="rId16"/>
    <p:sldId id="525" r:id="rId17"/>
    <p:sldId id="526" r:id="rId18"/>
    <p:sldId id="527" r:id="rId19"/>
    <p:sldId id="565" r:id="rId20"/>
    <p:sldId id="564" r:id="rId21"/>
    <p:sldId id="56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303" r:id="rId30"/>
    <p:sldId id="304" r:id="rId31"/>
    <p:sldId id="286" r:id="rId32"/>
    <p:sldId id="285" r:id="rId33"/>
    <p:sldId id="566" r:id="rId34"/>
    <p:sldId id="288" r:id="rId35"/>
    <p:sldId id="287" r:id="rId36"/>
    <p:sldId id="297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6FF50"/>
    <a:srgbClr val="FD5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/>
    <p:restoredTop sz="76342"/>
  </p:normalViewPr>
  <p:slideViewPr>
    <p:cSldViewPr snapToObjects="1">
      <p:cViewPr varScale="1">
        <p:scale>
          <a:sx n="92" d="100"/>
          <a:sy n="92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E29B4-2FF2-1A40-9798-58939CAE9B51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2E473-EA2C-6540-AD6D-4E980CAD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0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2326DB3-D7FF-764F-BC3C-ED1281CD0421}" type="datetime1">
              <a:rPr lang="en-US"/>
              <a:pPr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4DD0180-A511-534B-9483-FF0695053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63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787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5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3197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0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44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68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710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31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58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001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30D99-D072-9C4C-BF88-9A15F44C4795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441C4-20B0-9940-BF57-26EE38BC21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FB965-29A6-184A-9268-F13FD31A9A85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5DF43-B28A-F443-9C7C-C59986C1D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8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1B0AC6-20D7-C944-BEF3-42F8D283DC48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1C660-9833-8444-9E21-D16BFC40E5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ACF46-E4C0-474F-9B72-9A40AE2CE65C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B91E6-D4DC-874E-9F15-ABE83262E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5C62AB-119A-D94A-892D-77C5B94962EE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0494C-307D-EE4F-ADBD-E36BEC1F87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4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1806AA-3D7A-F34C-B34A-5ECDDD746730}" type="datetime1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2DBDA3-8C16-2846-8148-1DF4A920D8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F751B-C9E9-3D45-8FD4-300BD35B7335}" type="datetime1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13814-8E84-2349-85E0-E3BC95E678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9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991E6-D8F2-2B4B-AE0D-0F1A22D0CEED}" type="datetime1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2438F-18BB-2449-BE07-BC62D0264A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5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736263-7F5B-E341-ABD0-D4F7100CBB84}" type="datetime1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A79E3-C0B1-2B4D-BF4B-54075392CC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2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1E548C-B350-BF44-8225-ADC668435BB3}" type="datetime1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67408-B740-0C46-B614-A97B32CB72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AC4C3-C5B4-3348-AC5D-B6A2411E5E2A}" type="datetime1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38DF1-C8AE-2848-AA7F-966A2B483E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F97EAF2-CE57-4F46-9486-097C09178395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ED0F0D6-E8CF-BB45-AABD-BE41523626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biostat.wisc.edu/bmi576/" TargetMode="External"/><Relationship Id="rId3" Type="http://schemas.openxmlformats.org/officeDocument/2006/relationships/hyperlink" Target="mailto:colin.dewey@wis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Sequence Assembly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1371600" y="3609808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Fall </a:t>
            </a:r>
            <a:r>
              <a:rPr lang="en-US" dirty="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2016</a:t>
            </a:r>
            <a:endParaRPr lang="en-US" dirty="0">
              <a:solidFill>
                <a:srgbClr val="898989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BMI/CS </a:t>
            </a:r>
            <a:r>
              <a:rPr lang="en-US" dirty="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576</a:t>
            </a:r>
            <a:endParaRPr lang="en-US" dirty="0">
              <a:solidFill>
                <a:srgbClr val="898989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www.biostat.wisc.edu/bmi576</a:t>
            </a:r>
            <a:r>
              <a:rPr lang="en-US" dirty="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/</a:t>
            </a:r>
            <a:endParaRPr lang="en-US" dirty="0" smtClean="0">
              <a:solidFill>
                <a:srgbClr val="898989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Irene Ong</a:t>
            </a:r>
            <a:endParaRPr lang="en-US" dirty="0">
              <a:solidFill>
                <a:srgbClr val="898989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Irene.ong@wisc.edu</a:t>
            </a:r>
            <a:endParaRPr lang="en-US" dirty="0">
              <a:solidFill>
                <a:srgbClr val="898989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solidFill>
                <a:srgbClr val="898989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Eulerian cycle algorithm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Convert graph into </a:t>
            </a:r>
            <a:r>
              <a:rPr lang="en-US" dirty="0" err="1"/>
              <a:t>Eulerian</a:t>
            </a:r>
            <a:r>
              <a:rPr lang="en-US" dirty="0"/>
              <a:t> (if not one) by adding an edge to make all nodes balanced, then recursively find cycles while not </a:t>
            </a:r>
            <a:r>
              <a:rPr lang="en-US" dirty="0" err="1"/>
              <a:t>Eulerian</a:t>
            </a:r>
            <a:r>
              <a:rPr lang="en-US" dirty="0"/>
              <a:t> 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Start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at any vertex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v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traverse unused edges until returning to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v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While the cycle is not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Eulerian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Pick a vertex </a:t>
            </a:r>
            <a:r>
              <a:rPr lang="en-US" i="1" dirty="0">
                <a:latin typeface="Calibri" charset="0"/>
                <a:ea typeface="ＭＳ Ｐゴシック" charset="0"/>
              </a:rPr>
              <a:t>w</a:t>
            </a:r>
            <a:r>
              <a:rPr lang="en-US" dirty="0">
                <a:latin typeface="Calibri" charset="0"/>
                <a:ea typeface="ＭＳ Ｐゴシック" charset="0"/>
              </a:rPr>
              <a:t> along the cycle for which there are </a:t>
            </a:r>
            <a:r>
              <a:rPr lang="en-US" dirty="0" err="1">
                <a:latin typeface="Calibri" charset="0"/>
                <a:ea typeface="ＭＳ Ｐゴシック" charset="0"/>
              </a:rPr>
              <a:t>untraversed</a:t>
            </a:r>
            <a:r>
              <a:rPr lang="en-US" dirty="0">
                <a:latin typeface="Calibri" charset="0"/>
                <a:ea typeface="ＭＳ Ｐゴシック" charset="0"/>
              </a:rPr>
              <a:t> outgoing edges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Traverse unused edges until ending up back at </a:t>
            </a:r>
            <a:r>
              <a:rPr lang="en-US" i="1" dirty="0">
                <a:latin typeface="Calibri" charset="0"/>
                <a:ea typeface="ＭＳ Ｐゴシック" charset="0"/>
              </a:rPr>
              <a:t>w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Join two cycles into one cycle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Joining cycles</a:t>
            </a:r>
          </a:p>
        </p:txBody>
      </p:sp>
      <p:sp>
        <p:nvSpPr>
          <p:cNvPr id="6" name="Oval 5"/>
          <p:cNvSpPr/>
          <p:nvPr/>
        </p:nvSpPr>
        <p:spPr>
          <a:xfrm>
            <a:off x="757238" y="3071813"/>
            <a:ext cx="165100" cy="165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2228" name="TextBox 6"/>
          <p:cNvSpPr txBox="1">
            <a:spLocks noChangeArrowheads="1"/>
          </p:cNvSpPr>
          <p:nvPr/>
        </p:nvSpPr>
        <p:spPr bwMode="auto">
          <a:xfrm>
            <a:off x="604838" y="2703513"/>
            <a:ext cx="327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</a:t>
            </a:r>
          </a:p>
        </p:txBody>
      </p:sp>
      <p:sp>
        <p:nvSpPr>
          <p:cNvPr id="9" name="Freeform 8"/>
          <p:cNvSpPr/>
          <p:nvPr/>
        </p:nvSpPr>
        <p:spPr>
          <a:xfrm>
            <a:off x="227013" y="2822575"/>
            <a:ext cx="2136775" cy="1973263"/>
          </a:xfrm>
          <a:custGeom>
            <a:avLst/>
            <a:gdLst>
              <a:gd name="connsiteX0" fmla="*/ 709083 w 2137833"/>
              <a:gd name="connsiteY0" fmla="*/ 270933 h 1972733"/>
              <a:gd name="connsiteX1" fmla="*/ 975783 w 2137833"/>
              <a:gd name="connsiteY1" fmla="*/ 93133 h 1972733"/>
              <a:gd name="connsiteX2" fmla="*/ 1432983 w 2137833"/>
              <a:gd name="connsiteY2" fmla="*/ 42333 h 1972733"/>
              <a:gd name="connsiteX3" fmla="*/ 1826683 w 2137833"/>
              <a:gd name="connsiteY3" fmla="*/ 347133 h 1972733"/>
              <a:gd name="connsiteX4" fmla="*/ 2106083 w 2137833"/>
              <a:gd name="connsiteY4" fmla="*/ 740833 h 1972733"/>
              <a:gd name="connsiteX5" fmla="*/ 2017183 w 2137833"/>
              <a:gd name="connsiteY5" fmla="*/ 1109133 h 1972733"/>
              <a:gd name="connsiteX6" fmla="*/ 1623483 w 2137833"/>
              <a:gd name="connsiteY6" fmla="*/ 1871133 h 1972733"/>
              <a:gd name="connsiteX7" fmla="*/ 1039283 w 2137833"/>
              <a:gd name="connsiteY7" fmla="*/ 1718733 h 1972733"/>
              <a:gd name="connsiteX8" fmla="*/ 620183 w 2137833"/>
              <a:gd name="connsiteY8" fmla="*/ 1706033 h 1972733"/>
              <a:gd name="connsiteX9" fmla="*/ 86783 w 2137833"/>
              <a:gd name="connsiteY9" fmla="*/ 1223433 h 1972733"/>
              <a:gd name="connsiteX10" fmla="*/ 99483 w 2137833"/>
              <a:gd name="connsiteY10" fmla="*/ 791633 h 1972733"/>
              <a:gd name="connsiteX11" fmla="*/ 505883 w 2137833"/>
              <a:gd name="connsiteY11" fmla="*/ 410633 h 197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37833" h="1972733">
                <a:moveTo>
                  <a:pt x="709083" y="270933"/>
                </a:moveTo>
                <a:cubicBezTo>
                  <a:pt x="782108" y="201083"/>
                  <a:pt x="855133" y="131233"/>
                  <a:pt x="975783" y="93133"/>
                </a:cubicBezTo>
                <a:cubicBezTo>
                  <a:pt x="1096433" y="55033"/>
                  <a:pt x="1291166" y="0"/>
                  <a:pt x="1432983" y="42333"/>
                </a:cubicBezTo>
                <a:cubicBezTo>
                  <a:pt x="1574800" y="84666"/>
                  <a:pt x="1714500" y="230716"/>
                  <a:pt x="1826683" y="347133"/>
                </a:cubicBezTo>
                <a:cubicBezTo>
                  <a:pt x="1938866" y="463550"/>
                  <a:pt x="2074333" y="613833"/>
                  <a:pt x="2106083" y="740833"/>
                </a:cubicBezTo>
                <a:cubicBezTo>
                  <a:pt x="2137833" y="867833"/>
                  <a:pt x="2097616" y="920750"/>
                  <a:pt x="2017183" y="1109133"/>
                </a:cubicBezTo>
                <a:cubicBezTo>
                  <a:pt x="1936750" y="1297516"/>
                  <a:pt x="1786466" y="1769533"/>
                  <a:pt x="1623483" y="1871133"/>
                </a:cubicBezTo>
                <a:cubicBezTo>
                  <a:pt x="1460500" y="1972733"/>
                  <a:pt x="1206500" y="1746250"/>
                  <a:pt x="1039283" y="1718733"/>
                </a:cubicBezTo>
                <a:cubicBezTo>
                  <a:pt x="872066" y="1691216"/>
                  <a:pt x="778933" y="1788583"/>
                  <a:pt x="620183" y="1706033"/>
                </a:cubicBezTo>
                <a:cubicBezTo>
                  <a:pt x="461433" y="1623483"/>
                  <a:pt x="173566" y="1375833"/>
                  <a:pt x="86783" y="1223433"/>
                </a:cubicBezTo>
                <a:cubicBezTo>
                  <a:pt x="0" y="1071033"/>
                  <a:pt x="29633" y="927100"/>
                  <a:pt x="99483" y="791633"/>
                </a:cubicBezTo>
                <a:cubicBezTo>
                  <a:pt x="169333" y="656166"/>
                  <a:pt x="505883" y="410633"/>
                  <a:pt x="505883" y="410633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500438" y="2500313"/>
            <a:ext cx="165100" cy="165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2231" name="TextBox 10"/>
          <p:cNvSpPr txBox="1">
            <a:spLocks noChangeArrowheads="1"/>
          </p:cNvSpPr>
          <p:nvPr/>
        </p:nvSpPr>
        <p:spPr bwMode="auto">
          <a:xfrm>
            <a:off x="3348038" y="2130425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</a:t>
            </a:r>
          </a:p>
        </p:txBody>
      </p:sp>
      <p:sp>
        <p:nvSpPr>
          <p:cNvPr id="12" name="Freeform 11"/>
          <p:cNvSpPr/>
          <p:nvPr/>
        </p:nvSpPr>
        <p:spPr>
          <a:xfrm>
            <a:off x="2968625" y="2251075"/>
            <a:ext cx="2138363" cy="1971675"/>
          </a:xfrm>
          <a:custGeom>
            <a:avLst/>
            <a:gdLst>
              <a:gd name="connsiteX0" fmla="*/ 709083 w 2137833"/>
              <a:gd name="connsiteY0" fmla="*/ 270933 h 1972733"/>
              <a:gd name="connsiteX1" fmla="*/ 975783 w 2137833"/>
              <a:gd name="connsiteY1" fmla="*/ 93133 h 1972733"/>
              <a:gd name="connsiteX2" fmla="*/ 1432983 w 2137833"/>
              <a:gd name="connsiteY2" fmla="*/ 42333 h 1972733"/>
              <a:gd name="connsiteX3" fmla="*/ 1826683 w 2137833"/>
              <a:gd name="connsiteY3" fmla="*/ 347133 h 1972733"/>
              <a:gd name="connsiteX4" fmla="*/ 2106083 w 2137833"/>
              <a:gd name="connsiteY4" fmla="*/ 740833 h 1972733"/>
              <a:gd name="connsiteX5" fmla="*/ 2017183 w 2137833"/>
              <a:gd name="connsiteY5" fmla="*/ 1109133 h 1972733"/>
              <a:gd name="connsiteX6" fmla="*/ 1623483 w 2137833"/>
              <a:gd name="connsiteY6" fmla="*/ 1871133 h 1972733"/>
              <a:gd name="connsiteX7" fmla="*/ 1039283 w 2137833"/>
              <a:gd name="connsiteY7" fmla="*/ 1718733 h 1972733"/>
              <a:gd name="connsiteX8" fmla="*/ 620183 w 2137833"/>
              <a:gd name="connsiteY8" fmla="*/ 1706033 h 1972733"/>
              <a:gd name="connsiteX9" fmla="*/ 86783 w 2137833"/>
              <a:gd name="connsiteY9" fmla="*/ 1223433 h 1972733"/>
              <a:gd name="connsiteX10" fmla="*/ 99483 w 2137833"/>
              <a:gd name="connsiteY10" fmla="*/ 791633 h 1972733"/>
              <a:gd name="connsiteX11" fmla="*/ 505883 w 2137833"/>
              <a:gd name="connsiteY11" fmla="*/ 410633 h 197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37833" h="1972733">
                <a:moveTo>
                  <a:pt x="709083" y="270933"/>
                </a:moveTo>
                <a:cubicBezTo>
                  <a:pt x="782108" y="201083"/>
                  <a:pt x="855133" y="131233"/>
                  <a:pt x="975783" y="93133"/>
                </a:cubicBezTo>
                <a:cubicBezTo>
                  <a:pt x="1096433" y="55033"/>
                  <a:pt x="1291166" y="0"/>
                  <a:pt x="1432983" y="42333"/>
                </a:cubicBezTo>
                <a:cubicBezTo>
                  <a:pt x="1574800" y="84666"/>
                  <a:pt x="1714500" y="230716"/>
                  <a:pt x="1826683" y="347133"/>
                </a:cubicBezTo>
                <a:cubicBezTo>
                  <a:pt x="1938866" y="463550"/>
                  <a:pt x="2074333" y="613833"/>
                  <a:pt x="2106083" y="740833"/>
                </a:cubicBezTo>
                <a:cubicBezTo>
                  <a:pt x="2137833" y="867833"/>
                  <a:pt x="2097616" y="920750"/>
                  <a:pt x="2017183" y="1109133"/>
                </a:cubicBezTo>
                <a:cubicBezTo>
                  <a:pt x="1936750" y="1297516"/>
                  <a:pt x="1786466" y="1769533"/>
                  <a:pt x="1623483" y="1871133"/>
                </a:cubicBezTo>
                <a:cubicBezTo>
                  <a:pt x="1460500" y="1972733"/>
                  <a:pt x="1206500" y="1746250"/>
                  <a:pt x="1039283" y="1718733"/>
                </a:cubicBezTo>
                <a:cubicBezTo>
                  <a:pt x="872066" y="1691216"/>
                  <a:pt x="778933" y="1788583"/>
                  <a:pt x="620183" y="1706033"/>
                </a:cubicBezTo>
                <a:cubicBezTo>
                  <a:pt x="461433" y="1623483"/>
                  <a:pt x="173566" y="1375833"/>
                  <a:pt x="86783" y="1223433"/>
                </a:cubicBezTo>
                <a:cubicBezTo>
                  <a:pt x="0" y="1071033"/>
                  <a:pt x="29633" y="927100"/>
                  <a:pt x="99483" y="791633"/>
                </a:cubicBezTo>
                <a:cubicBezTo>
                  <a:pt x="169333" y="656166"/>
                  <a:pt x="505883" y="410633"/>
                  <a:pt x="505883" y="410633"/>
                </a:cubicBezTo>
              </a:path>
            </a:pathLst>
          </a:custGeom>
          <a:ln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16425" y="4103688"/>
            <a:ext cx="165100" cy="165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2234" name="TextBox 13"/>
          <p:cNvSpPr txBox="1">
            <a:spLocks noChangeArrowheads="1"/>
          </p:cNvSpPr>
          <p:nvPr/>
        </p:nvSpPr>
        <p:spPr bwMode="auto">
          <a:xfrm>
            <a:off x="4419600" y="4222750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</a:t>
            </a:r>
          </a:p>
        </p:txBody>
      </p:sp>
      <p:sp>
        <p:nvSpPr>
          <p:cNvPr id="15" name="Freeform 14"/>
          <p:cNvSpPr/>
          <p:nvPr/>
        </p:nvSpPr>
        <p:spPr>
          <a:xfrm>
            <a:off x="4057650" y="3944938"/>
            <a:ext cx="1463675" cy="1350962"/>
          </a:xfrm>
          <a:custGeom>
            <a:avLst/>
            <a:gdLst>
              <a:gd name="connsiteX0" fmla="*/ 575733 w 1464733"/>
              <a:gd name="connsiteY0" fmla="*/ 234950 h 1350433"/>
              <a:gd name="connsiteX1" fmla="*/ 1007533 w 1464733"/>
              <a:gd name="connsiteY1" fmla="*/ 19050 h 1350433"/>
              <a:gd name="connsiteX2" fmla="*/ 1274233 w 1464733"/>
              <a:gd name="connsiteY2" fmla="*/ 120650 h 1350433"/>
              <a:gd name="connsiteX3" fmla="*/ 1388533 w 1464733"/>
              <a:gd name="connsiteY3" fmla="*/ 577850 h 1350433"/>
              <a:gd name="connsiteX4" fmla="*/ 1375833 w 1464733"/>
              <a:gd name="connsiteY4" fmla="*/ 1225550 h 1350433"/>
              <a:gd name="connsiteX5" fmla="*/ 855133 w 1464733"/>
              <a:gd name="connsiteY5" fmla="*/ 1327150 h 1350433"/>
              <a:gd name="connsiteX6" fmla="*/ 258233 w 1464733"/>
              <a:gd name="connsiteY6" fmla="*/ 1263650 h 1350433"/>
              <a:gd name="connsiteX7" fmla="*/ 29633 w 1464733"/>
              <a:gd name="connsiteY7" fmla="*/ 819150 h 1350433"/>
              <a:gd name="connsiteX8" fmla="*/ 80433 w 1464733"/>
              <a:gd name="connsiteY8" fmla="*/ 539750 h 1350433"/>
              <a:gd name="connsiteX9" fmla="*/ 321733 w 1464733"/>
              <a:gd name="connsiteY9" fmla="*/ 323850 h 135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4733" h="1350433">
                <a:moveTo>
                  <a:pt x="575733" y="234950"/>
                </a:moveTo>
                <a:cubicBezTo>
                  <a:pt x="733424" y="136525"/>
                  <a:pt x="891116" y="38100"/>
                  <a:pt x="1007533" y="19050"/>
                </a:cubicBezTo>
                <a:cubicBezTo>
                  <a:pt x="1123950" y="0"/>
                  <a:pt x="1210733" y="27517"/>
                  <a:pt x="1274233" y="120650"/>
                </a:cubicBezTo>
                <a:cubicBezTo>
                  <a:pt x="1337733" y="213783"/>
                  <a:pt x="1371600" y="393700"/>
                  <a:pt x="1388533" y="577850"/>
                </a:cubicBezTo>
                <a:cubicBezTo>
                  <a:pt x="1405466" y="762000"/>
                  <a:pt x="1464733" y="1100667"/>
                  <a:pt x="1375833" y="1225550"/>
                </a:cubicBezTo>
                <a:cubicBezTo>
                  <a:pt x="1286933" y="1350433"/>
                  <a:pt x="1041400" y="1320800"/>
                  <a:pt x="855133" y="1327150"/>
                </a:cubicBezTo>
                <a:cubicBezTo>
                  <a:pt x="668866" y="1333500"/>
                  <a:pt x="395816" y="1348317"/>
                  <a:pt x="258233" y="1263650"/>
                </a:cubicBezTo>
                <a:cubicBezTo>
                  <a:pt x="120650" y="1178983"/>
                  <a:pt x="59266" y="939800"/>
                  <a:pt x="29633" y="819150"/>
                </a:cubicBezTo>
                <a:cubicBezTo>
                  <a:pt x="0" y="698500"/>
                  <a:pt x="31750" y="622300"/>
                  <a:pt x="80433" y="539750"/>
                </a:cubicBezTo>
                <a:cubicBezTo>
                  <a:pt x="129116" y="457200"/>
                  <a:pt x="321733" y="323850"/>
                  <a:pt x="321733" y="32385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65913" y="2532063"/>
            <a:ext cx="163512" cy="165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2237" name="TextBox 16"/>
          <p:cNvSpPr txBox="1">
            <a:spLocks noChangeArrowheads="1"/>
          </p:cNvSpPr>
          <p:nvPr/>
        </p:nvSpPr>
        <p:spPr bwMode="auto">
          <a:xfrm>
            <a:off x="6513513" y="2163763"/>
            <a:ext cx="325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</a:t>
            </a:r>
          </a:p>
        </p:txBody>
      </p:sp>
      <p:sp>
        <p:nvSpPr>
          <p:cNvPr id="22" name="Freeform 21"/>
          <p:cNvSpPr/>
          <p:nvPr/>
        </p:nvSpPr>
        <p:spPr>
          <a:xfrm>
            <a:off x="6148388" y="2251075"/>
            <a:ext cx="2538412" cy="3044825"/>
          </a:xfrm>
          <a:custGeom>
            <a:avLst/>
            <a:gdLst>
              <a:gd name="connsiteX0" fmla="*/ 766233 w 2537883"/>
              <a:gd name="connsiteY0" fmla="*/ 254000 h 3045883"/>
              <a:gd name="connsiteX1" fmla="*/ 1007533 w 2537883"/>
              <a:gd name="connsiteY1" fmla="*/ 50800 h 3045883"/>
              <a:gd name="connsiteX2" fmla="*/ 1439333 w 2537883"/>
              <a:gd name="connsiteY2" fmla="*/ 12700 h 3045883"/>
              <a:gd name="connsiteX3" fmla="*/ 1642533 w 2537883"/>
              <a:gd name="connsiteY3" fmla="*/ 127000 h 3045883"/>
              <a:gd name="connsiteX4" fmla="*/ 1871133 w 2537883"/>
              <a:gd name="connsiteY4" fmla="*/ 342900 h 3045883"/>
              <a:gd name="connsiteX5" fmla="*/ 2099733 w 2537883"/>
              <a:gd name="connsiteY5" fmla="*/ 635000 h 3045883"/>
              <a:gd name="connsiteX6" fmla="*/ 2175933 w 2537883"/>
              <a:gd name="connsiteY6" fmla="*/ 825500 h 3045883"/>
              <a:gd name="connsiteX7" fmla="*/ 2099733 w 2537883"/>
              <a:gd name="connsiteY7" fmla="*/ 977900 h 3045883"/>
              <a:gd name="connsiteX8" fmla="*/ 1960033 w 2537883"/>
              <a:gd name="connsiteY8" fmla="*/ 1270000 h 3045883"/>
              <a:gd name="connsiteX9" fmla="*/ 1833033 w 2537883"/>
              <a:gd name="connsiteY9" fmla="*/ 1536700 h 3045883"/>
              <a:gd name="connsiteX10" fmla="*/ 1693333 w 2537883"/>
              <a:gd name="connsiteY10" fmla="*/ 1816100 h 3045883"/>
              <a:gd name="connsiteX11" fmla="*/ 1693333 w 2537883"/>
              <a:gd name="connsiteY11" fmla="*/ 1917700 h 3045883"/>
              <a:gd name="connsiteX12" fmla="*/ 1858433 w 2537883"/>
              <a:gd name="connsiteY12" fmla="*/ 1828800 h 3045883"/>
              <a:gd name="connsiteX13" fmla="*/ 2048933 w 2537883"/>
              <a:gd name="connsiteY13" fmla="*/ 1701800 h 3045883"/>
              <a:gd name="connsiteX14" fmla="*/ 2302933 w 2537883"/>
              <a:gd name="connsiteY14" fmla="*/ 1689100 h 3045883"/>
              <a:gd name="connsiteX15" fmla="*/ 2417233 w 2537883"/>
              <a:gd name="connsiteY15" fmla="*/ 1866900 h 3045883"/>
              <a:gd name="connsiteX16" fmla="*/ 2480733 w 2537883"/>
              <a:gd name="connsiteY16" fmla="*/ 2197100 h 3045883"/>
              <a:gd name="connsiteX17" fmla="*/ 2506133 w 2537883"/>
              <a:gd name="connsiteY17" fmla="*/ 2692400 h 3045883"/>
              <a:gd name="connsiteX18" fmla="*/ 2506133 w 2537883"/>
              <a:gd name="connsiteY18" fmla="*/ 2895600 h 3045883"/>
              <a:gd name="connsiteX19" fmla="*/ 2315633 w 2537883"/>
              <a:gd name="connsiteY19" fmla="*/ 2984500 h 3045883"/>
              <a:gd name="connsiteX20" fmla="*/ 1896533 w 2537883"/>
              <a:gd name="connsiteY20" fmla="*/ 3022600 h 3045883"/>
              <a:gd name="connsiteX21" fmla="*/ 1490133 w 2537883"/>
              <a:gd name="connsiteY21" fmla="*/ 3009900 h 3045883"/>
              <a:gd name="connsiteX22" fmla="*/ 1261533 w 2537883"/>
              <a:gd name="connsiteY22" fmla="*/ 2806700 h 3045883"/>
              <a:gd name="connsiteX23" fmla="*/ 1134533 w 2537883"/>
              <a:gd name="connsiteY23" fmla="*/ 2438400 h 3045883"/>
              <a:gd name="connsiteX24" fmla="*/ 1134533 w 2537883"/>
              <a:gd name="connsiteY24" fmla="*/ 2273300 h 3045883"/>
              <a:gd name="connsiteX25" fmla="*/ 1223433 w 2537883"/>
              <a:gd name="connsiteY25" fmla="*/ 2171700 h 3045883"/>
              <a:gd name="connsiteX26" fmla="*/ 1413933 w 2537883"/>
              <a:gd name="connsiteY26" fmla="*/ 2006600 h 3045883"/>
              <a:gd name="connsiteX27" fmla="*/ 1502833 w 2537883"/>
              <a:gd name="connsiteY27" fmla="*/ 1955800 h 3045883"/>
              <a:gd name="connsiteX28" fmla="*/ 1553633 w 2537883"/>
              <a:gd name="connsiteY28" fmla="*/ 1866900 h 3045883"/>
              <a:gd name="connsiteX29" fmla="*/ 1299633 w 2537883"/>
              <a:gd name="connsiteY29" fmla="*/ 1790700 h 3045883"/>
              <a:gd name="connsiteX30" fmla="*/ 1134533 w 2537883"/>
              <a:gd name="connsiteY30" fmla="*/ 1739900 h 3045883"/>
              <a:gd name="connsiteX31" fmla="*/ 1007533 w 2537883"/>
              <a:gd name="connsiteY31" fmla="*/ 1701800 h 3045883"/>
              <a:gd name="connsiteX32" fmla="*/ 867833 w 2537883"/>
              <a:gd name="connsiteY32" fmla="*/ 1701800 h 3045883"/>
              <a:gd name="connsiteX33" fmla="*/ 664633 w 2537883"/>
              <a:gd name="connsiteY33" fmla="*/ 1714500 h 3045883"/>
              <a:gd name="connsiteX34" fmla="*/ 423333 w 2537883"/>
              <a:gd name="connsiteY34" fmla="*/ 1498600 h 3045883"/>
              <a:gd name="connsiteX35" fmla="*/ 169333 w 2537883"/>
              <a:gd name="connsiteY35" fmla="*/ 1244600 h 3045883"/>
              <a:gd name="connsiteX36" fmla="*/ 42333 w 2537883"/>
              <a:gd name="connsiteY36" fmla="*/ 1066800 h 3045883"/>
              <a:gd name="connsiteX37" fmla="*/ 42333 w 2537883"/>
              <a:gd name="connsiteY37" fmla="*/ 838200 h 3045883"/>
              <a:gd name="connsiteX38" fmla="*/ 296333 w 2537883"/>
              <a:gd name="connsiteY38" fmla="*/ 571500 h 3045883"/>
              <a:gd name="connsiteX39" fmla="*/ 499533 w 2537883"/>
              <a:gd name="connsiteY39" fmla="*/ 393700 h 304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37883" h="3045883">
                <a:moveTo>
                  <a:pt x="766233" y="254000"/>
                </a:moveTo>
                <a:cubicBezTo>
                  <a:pt x="830791" y="172508"/>
                  <a:pt x="895350" y="91017"/>
                  <a:pt x="1007533" y="50800"/>
                </a:cubicBezTo>
                <a:cubicBezTo>
                  <a:pt x="1119716" y="10583"/>
                  <a:pt x="1333500" y="0"/>
                  <a:pt x="1439333" y="12700"/>
                </a:cubicBezTo>
                <a:cubicBezTo>
                  <a:pt x="1545166" y="25400"/>
                  <a:pt x="1570566" y="71967"/>
                  <a:pt x="1642533" y="127000"/>
                </a:cubicBezTo>
                <a:cubicBezTo>
                  <a:pt x="1714500" y="182033"/>
                  <a:pt x="1794933" y="258233"/>
                  <a:pt x="1871133" y="342900"/>
                </a:cubicBezTo>
                <a:cubicBezTo>
                  <a:pt x="1947333" y="427567"/>
                  <a:pt x="2048933" y="554567"/>
                  <a:pt x="2099733" y="635000"/>
                </a:cubicBezTo>
                <a:cubicBezTo>
                  <a:pt x="2150533" y="715433"/>
                  <a:pt x="2175933" y="768350"/>
                  <a:pt x="2175933" y="825500"/>
                </a:cubicBezTo>
                <a:cubicBezTo>
                  <a:pt x="2175933" y="882650"/>
                  <a:pt x="2135716" y="903817"/>
                  <a:pt x="2099733" y="977900"/>
                </a:cubicBezTo>
                <a:cubicBezTo>
                  <a:pt x="2063750" y="1051983"/>
                  <a:pt x="1960033" y="1270000"/>
                  <a:pt x="1960033" y="1270000"/>
                </a:cubicBezTo>
                <a:cubicBezTo>
                  <a:pt x="1915583" y="1363133"/>
                  <a:pt x="1877483" y="1445683"/>
                  <a:pt x="1833033" y="1536700"/>
                </a:cubicBezTo>
                <a:cubicBezTo>
                  <a:pt x="1788583" y="1627717"/>
                  <a:pt x="1716616" y="1752600"/>
                  <a:pt x="1693333" y="1816100"/>
                </a:cubicBezTo>
                <a:cubicBezTo>
                  <a:pt x="1670050" y="1879600"/>
                  <a:pt x="1665816" y="1915583"/>
                  <a:pt x="1693333" y="1917700"/>
                </a:cubicBezTo>
                <a:cubicBezTo>
                  <a:pt x="1720850" y="1919817"/>
                  <a:pt x="1799166" y="1864783"/>
                  <a:pt x="1858433" y="1828800"/>
                </a:cubicBezTo>
                <a:cubicBezTo>
                  <a:pt x="1917700" y="1792817"/>
                  <a:pt x="1974850" y="1725083"/>
                  <a:pt x="2048933" y="1701800"/>
                </a:cubicBezTo>
                <a:cubicBezTo>
                  <a:pt x="2123016" y="1678517"/>
                  <a:pt x="2241550" y="1661583"/>
                  <a:pt x="2302933" y="1689100"/>
                </a:cubicBezTo>
                <a:cubicBezTo>
                  <a:pt x="2364316" y="1716617"/>
                  <a:pt x="2387600" y="1782233"/>
                  <a:pt x="2417233" y="1866900"/>
                </a:cubicBezTo>
                <a:cubicBezTo>
                  <a:pt x="2446866" y="1951567"/>
                  <a:pt x="2465916" y="2059517"/>
                  <a:pt x="2480733" y="2197100"/>
                </a:cubicBezTo>
                <a:cubicBezTo>
                  <a:pt x="2495550" y="2334683"/>
                  <a:pt x="2501900" y="2575983"/>
                  <a:pt x="2506133" y="2692400"/>
                </a:cubicBezTo>
                <a:cubicBezTo>
                  <a:pt x="2510366" y="2808817"/>
                  <a:pt x="2537883" y="2846917"/>
                  <a:pt x="2506133" y="2895600"/>
                </a:cubicBezTo>
                <a:cubicBezTo>
                  <a:pt x="2474383" y="2944283"/>
                  <a:pt x="2417233" y="2963333"/>
                  <a:pt x="2315633" y="2984500"/>
                </a:cubicBezTo>
                <a:cubicBezTo>
                  <a:pt x="2214033" y="3005667"/>
                  <a:pt x="2034116" y="3018367"/>
                  <a:pt x="1896533" y="3022600"/>
                </a:cubicBezTo>
                <a:cubicBezTo>
                  <a:pt x="1758950" y="3026833"/>
                  <a:pt x="1595966" y="3045883"/>
                  <a:pt x="1490133" y="3009900"/>
                </a:cubicBezTo>
                <a:cubicBezTo>
                  <a:pt x="1384300" y="2973917"/>
                  <a:pt x="1320800" y="2901950"/>
                  <a:pt x="1261533" y="2806700"/>
                </a:cubicBezTo>
                <a:cubicBezTo>
                  <a:pt x="1202266" y="2711450"/>
                  <a:pt x="1155700" y="2527300"/>
                  <a:pt x="1134533" y="2438400"/>
                </a:cubicBezTo>
                <a:cubicBezTo>
                  <a:pt x="1113366" y="2349500"/>
                  <a:pt x="1119716" y="2317750"/>
                  <a:pt x="1134533" y="2273300"/>
                </a:cubicBezTo>
                <a:cubicBezTo>
                  <a:pt x="1149350" y="2228850"/>
                  <a:pt x="1176866" y="2216150"/>
                  <a:pt x="1223433" y="2171700"/>
                </a:cubicBezTo>
                <a:cubicBezTo>
                  <a:pt x="1270000" y="2127250"/>
                  <a:pt x="1367366" y="2042583"/>
                  <a:pt x="1413933" y="2006600"/>
                </a:cubicBezTo>
                <a:cubicBezTo>
                  <a:pt x="1460500" y="1970617"/>
                  <a:pt x="1479550" y="1979083"/>
                  <a:pt x="1502833" y="1955800"/>
                </a:cubicBezTo>
                <a:cubicBezTo>
                  <a:pt x="1526116" y="1932517"/>
                  <a:pt x="1587500" y="1894417"/>
                  <a:pt x="1553633" y="1866900"/>
                </a:cubicBezTo>
                <a:cubicBezTo>
                  <a:pt x="1519766" y="1839383"/>
                  <a:pt x="1299633" y="1790700"/>
                  <a:pt x="1299633" y="1790700"/>
                </a:cubicBezTo>
                <a:lnTo>
                  <a:pt x="1134533" y="1739900"/>
                </a:lnTo>
                <a:cubicBezTo>
                  <a:pt x="1085850" y="1725083"/>
                  <a:pt x="1051983" y="1708150"/>
                  <a:pt x="1007533" y="1701800"/>
                </a:cubicBezTo>
                <a:cubicBezTo>
                  <a:pt x="963083" y="1695450"/>
                  <a:pt x="924983" y="1699683"/>
                  <a:pt x="867833" y="1701800"/>
                </a:cubicBezTo>
                <a:cubicBezTo>
                  <a:pt x="810683" y="1703917"/>
                  <a:pt x="738716" y="1748367"/>
                  <a:pt x="664633" y="1714500"/>
                </a:cubicBezTo>
                <a:cubicBezTo>
                  <a:pt x="590550" y="1680633"/>
                  <a:pt x="505883" y="1576917"/>
                  <a:pt x="423333" y="1498600"/>
                </a:cubicBezTo>
                <a:cubicBezTo>
                  <a:pt x="340783" y="1420283"/>
                  <a:pt x="232833" y="1316567"/>
                  <a:pt x="169333" y="1244600"/>
                </a:cubicBezTo>
                <a:cubicBezTo>
                  <a:pt x="105833" y="1172633"/>
                  <a:pt x="63500" y="1134533"/>
                  <a:pt x="42333" y="1066800"/>
                </a:cubicBezTo>
                <a:cubicBezTo>
                  <a:pt x="21166" y="999067"/>
                  <a:pt x="0" y="920750"/>
                  <a:pt x="42333" y="838200"/>
                </a:cubicBezTo>
                <a:cubicBezTo>
                  <a:pt x="84666" y="755650"/>
                  <a:pt x="220133" y="645583"/>
                  <a:pt x="296333" y="571500"/>
                </a:cubicBezTo>
                <a:cubicBezTo>
                  <a:pt x="372533" y="497417"/>
                  <a:pt x="499533" y="393700"/>
                  <a:pt x="499533" y="393700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6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Eulerian Path -&gt; Eulerian Cycle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a graph has an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Eulerian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Path starting at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ending at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then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vertices must be balanced, except for </a:t>
            </a:r>
            <a:r>
              <a:rPr lang="en-US" i="1" dirty="0">
                <a:latin typeface="Calibri" charset="0"/>
                <a:ea typeface="ＭＳ Ｐゴシック" charset="0"/>
              </a:rPr>
              <a:t>s </a:t>
            </a:r>
            <a:r>
              <a:rPr lang="en-US" dirty="0">
                <a:latin typeface="Calibri" charset="0"/>
                <a:ea typeface="ＭＳ Ｐゴシック" charset="0"/>
              </a:rPr>
              <a:t>and </a:t>
            </a:r>
            <a:r>
              <a:rPr lang="en-US" i="1" dirty="0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 which may have |</a:t>
            </a:r>
            <a:r>
              <a:rPr lang="en-US" i="1" dirty="0" err="1">
                <a:latin typeface="Calibri" charset="0"/>
                <a:ea typeface="ＭＳ Ｐゴシック" charset="0"/>
              </a:rPr>
              <a:t>indegree</a:t>
            </a:r>
            <a:r>
              <a:rPr lang="en-US" i="1" dirty="0">
                <a:latin typeface="Calibri" charset="0"/>
                <a:ea typeface="ＭＳ Ｐゴシック" charset="0"/>
              </a:rPr>
              <a:t>(v) – </a:t>
            </a:r>
            <a:r>
              <a:rPr lang="en-US" i="1" dirty="0" err="1">
                <a:latin typeface="Calibri" charset="0"/>
                <a:ea typeface="ＭＳ Ｐゴシック" charset="0"/>
              </a:rPr>
              <a:t>outdegree</a:t>
            </a:r>
            <a:r>
              <a:rPr lang="en-US" i="1" dirty="0">
                <a:latin typeface="Calibri" charset="0"/>
                <a:ea typeface="ＭＳ Ｐゴシック" charset="0"/>
              </a:rPr>
              <a:t>(v)</a:t>
            </a:r>
            <a:r>
              <a:rPr lang="en-US" dirty="0">
                <a:latin typeface="Calibri" charset="0"/>
                <a:ea typeface="ＭＳ Ｐゴシック" charset="0"/>
              </a:rPr>
              <a:t>| = 1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If </a:t>
            </a:r>
            <a:r>
              <a:rPr lang="en-US" i="1" dirty="0">
                <a:latin typeface="Calibri" charset="0"/>
                <a:ea typeface="ＭＳ Ｐゴシック" charset="0"/>
              </a:rPr>
              <a:t>s</a:t>
            </a:r>
            <a:r>
              <a:rPr lang="en-US" dirty="0">
                <a:latin typeface="Calibri" charset="0"/>
                <a:ea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</a:rPr>
              <a:t>t </a:t>
            </a:r>
            <a:r>
              <a:rPr lang="en-US" dirty="0">
                <a:latin typeface="Calibri" charset="0"/>
                <a:ea typeface="ＭＳ Ｐゴシック" charset="0"/>
              </a:rPr>
              <a:t>are not balanced, add an edge between them to balance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Graph now has an </a:t>
            </a:r>
            <a:r>
              <a:rPr lang="en-US" dirty="0" err="1">
                <a:latin typeface="Calibri" charset="0"/>
                <a:ea typeface="ＭＳ Ｐゴシック" charset="0"/>
              </a:rPr>
              <a:t>Eulerian</a:t>
            </a:r>
            <a:r>
              <a:rPr lang="en-US" dirty="0">
                <a:latin typeface="Calibri" charset="0"/>
                <a:ea typeface="ＭＳ Ｐゴシック" charset="0"/>
              </a:rPr>
              <a:t> cycle which can be converted to an </a:t>
            </a:r>
            <a:r>
              <a:rPr lang="en-US" dirty="0" err="1">
                <a:latin typeface="Calibri" charset="0"/>
                <a:ea typeface="ＭＳ Ｐゴシック" charset="0"/>
              </a:rPr>
              <a:t>Eulerian</a:t>
            </a:r>
            <a:r>
              <a:rPr lang="en-US" dirty="0">
                <a:latin typeface="Calibri" charset="0"/>
                <a:ea typeface="ＭＳ Ｐゴシック" charset="0"/>
              </a:rPr>
              <a:t> path by removal of the added edge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SBH graph example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09600" y="1676400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n-US" sz="2800"/>
              <a:t>{ACT, ATG, CAT, CTG, GAT, GCA, TGA, TGC}</a:t>
            </a:r>
            <a:endParaRPr lang="en-US" sz="2800" i="1"/>
          </a:p>
        </p:txBody>
      </p:sp>
      <p:sp>
        <p:nvSpPr>
          <p:cNvPr id="5" name="Oval 4"/>
          <p:cNvSpPr/>
          <p:nvPr/>
        </p:nvSpPr>
        <p:spPr>
          <a:xfrm>
            <a:off x="2135188" y="2971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AA</a:t>
            </a:r>
          </a:p>
        </p:txBody>
      </p:sp>
      <p:cxnSp>
        <p:nvCxnSpPr>
          <p:cNvPr id="11" name="Straight Arrow Connector 10"/>
          <p:cNvCxnSpPr>
            <a:stCxn id="37" idx="6"/>
            <a:endCxn id="43" idx="2"/>
          </p:cNvCxnSpPr>
          <p:nvPr/>
        </p:nvCxnSpPr>
        <p:spPr>
          <a:xfrm>
            <a:off x="4192588" y="3276600"/>
            <a:ext cx="2132012" cy="914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659188" y="30099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AC</a:t>
            </a:r>
          </a:p>
        </p:txBody>
      </p:sp>
      <p:sp>
        <p:nvSpPr>
          <p:cNvPr id="38" name="Oval 37"/>
          <p:cNvSpPr/>
          <p:nvPr/>
        </p:nvSpPr>
        <p:spPr>
          <a:xfrm>
            <a:off x="4991100" y="30099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AG</a:t>
            </a:r>
          </a:p>
        </p:txBody>
      </p:sp>
      <p:sp>
        <p:nvSpPr>
          <p:cNvPr id="39" name="Oval 38"/>
          <p:cNvSpPr/>
          <p:nvPr/>
        </p:nvSpPr>
        <p:spPr>
          <a:xfrm>
            <a:off x="6324600" y="30099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AT</a:t>
            </a:r>
          </a:p>
        </p:txBody>
      </p:sp>
      <p:sp>
        <p:nvSpPr>
          <p:cNvPr id="40" name="Oval 39"/>
          <p:cNvSpPr/>
          <p:nvPr/>
        </p:nvSpPr>
        <p:spPr>
          <a:xfrm>
            <a:off x="2135188" y="38862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CA</a:t>
            </a:r>
          </a:p>
        </p:txBody>
      </p:sp>
      <p:sp>
        <p:nvSpPr>
          <p:cNvPr id="41" name="Oval 40"/>
          <p:cNvSpPr/>
          <p:nvPr/>
        </p:nvSpPr>
        <p:spPr>
          <a:xfrm>
            <a:off x="3659188" y="39243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CC</a:t>
            </a:r>
          </a:p>
        </p:txBody>
      </p:sp>
      <p:sp>
        <p:nvSpPr>
          <p:cNvPr id="42" name="Oval 41"/>
          <p:cNvSpPr/>
          <p:nvPr/>
        </p:nvSpPr>
        <p:spPr>
          <a:xfrm>
            <a:off x="4991100" y="39243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CG</a:t>
            </a:r>
          </a:p>
        </p:txBody>
      </p:sp>
      <p:sp>
        <p:nvSpPr>
          <p:cNvPr id="43" name="Oval 42"/>
          <p:cNvSpPr/>
          <p:nvPr/>
        </p:nvSpPr>
        <p:spPr>
          <a:xfrm>
            <a:off x="6324600" y="39243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CT</a:t>
            </a:r>
          </a:p>
        </p:txBody>
      </p:sp>
      <p:sp>
        <p:nvSpPr>
          <p:cNvPr id="44" name="Oval 43"/>
          <p:cNvSpPr/>
          <p:nvPr/>
        </p:nvSpPr>
        <p:spPr>
          <a:xfrm>
            <a:off x="2135188" y="49149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GA</a:t>
            </a:r>
          </a:p>
        </p:txBody>
      </p:sp>
      <p:sp>
        <p:nvSpPr>
          <p:cNvPr id="45" name="Oval 44"/>
          <p:cNvSpPr/>
          <p:nvPr/>
        </p:nvSpPr>
        <p:spPr>
          <a:xfrm>
            <a:off x="3659188" y="4953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GC</a:t>
            </a:r>
          </a:p>
        </p:txBody>
      </p:sp>
      <p:sp>
        <p:nvSpPr>
          <p:cNvPr id="46" name="Oval 45"/>
          <p:cNvSpPr/>
          <p:nvPr/>
        </p:nvSpPr>
        <p:spPr>
          <a:xfrm>
            <a:off x="4991100" y="4953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GG</a:t>
            </a:r>
          </a:p>
        </p:txBody>
      </p:sp>
      <p:sp>
        <p:nvSpPr>
          <p:cNvPr id="47" name="Oval 46"/>
          <p:cNvSpPr/>
          <p:nvPr/>
        </p:nvSpPr>
        <p:spPr>
          <a:xfrm>
            <a:off x="6324600" y="4953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GT</a:t>
            </a:r>
          </a:p>
        </p:txBody>
      </p:sp>
      <p:sp>
        <p:nvSpPr>
          <p:cNvPr id="48" name="Oval 47"/>
          <p:cNvSpPr/>
          <p:nvPr/>
        </p:nvSpPr>
        <p:spPr>
          <a:xfrm>
            <a:off x="2135188" y="5943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TA</a:t>
            </a:r>
          </a:p>
        </p:txBody>
      </p:sp>
      <p:sp>
        <p:nvSpPr>
          <p:cNvPr id="49" name="Oval 48"/>
          <p:cNvSpPr/>
          <p:nvPr/>
        </p:nvSpPr>
        <p:spPr>
          <a:xfrm>
            <a:off x="3659188" y="59817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TC</a:t>
            </a:r>
          </a:p>
        </p:txBody>
      </p:sp>
      <p:sp>
        <p:nvSpPr>
          <p:cNvPr id="50" name="Oval 49"/>
          <p:cNvSpPr/>
          <p:nvPr/>
        </p:nvSpPr>
        <p:spPr>
          <a:xfrm>
            <a:off x="4991100" y="59817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TG</a:t>
            </a:r>
          </a:p>
        </p:txBody>
      </p:sp>
      <p:sp>
        <p:nvSpPr>
          <p:cNvPr id="51" name="Oval 50"/>
          <p:cNvSpPr/>
          <p:nvPr/>
        </p:nvSpPr>
        <p:spPr>
          <a:xfrm>
            <a:off x="6324600" y="59817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rPr>
              <a:t>TT</a:t>
            </a:r>
          </a:p>
        </p:txBody>
      </p:sp>
      <p:cxnSp>
        <p:nvCxnSpPr>
          <p:cNvPr id="54" name="Straight Arrow Connector 53"/>
          <p:cNvCxnSpPr>
            <a:stCxn id="39" idx="3"/>
            <a:endCxn id="50" idx="7"/>
          </p:cNvCxnSpPr>
          <p:nvPr/>
        </p:nvCxnSpPr>
        <p:spPr>
          <a:xfrm rot="5400000">
            <a:off x="4627563" y="4284663"/>
            <a:ext cx="2593975" cy="9556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6"/>
            <a:endCxn id="39" idx="3"/>
          </p:cNvCxnSpPr>
          <p:nvPr/>
        </p:nvCxnSpPr>
        <p:spPr>
          <a:xfrm flipV="1">
            <a:off x="2668588" y="3465513"/>
            <a:ext cx="3733800" cy="6873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  <a:endCxn id="50" idx="7"/>
          </p:cNvCxnSpPr>
          <p:nvPr/>
        </p:nvCxnSpPr>
        <p:spPr>
          <a:xfrm rot="5400000">
            <a:off x="5084763" y="4741863"/>
            <a:ext cx="1679575" cy="9556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4" idx="6"/>
            <a:endCxn id="39" idx="3"/>
          </p:cNvCxnSpPr>
          <p:nvPr/>
        </p:nvCxnSpPr>
        <p:spPr>
          <a:xfrm flipV="1">
            <a:off x="2668588" y="3465513"/>
            <a:ext cx="3733800" cy="17160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5" idx="1"/>
            <a:endCxn id="40" idx="5"/>
          </p:cNvCxnSpPr>
          <p:nvPr/>
        </p:nvCxnSpPr>
        <p:spPr>
          <a:xfrm rot="16200000" flipV="1">
            <a:off x="2819400" y="4113213"/>
            <a:ext cx="688975" cy="1146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0" idx="1"/>
            <a:endCxn id="44" idx="5"/>
          </p:cNvCxnSpPr>
          <p:nvPr/>
        </p:nvCxnSpPr>
        <p:spPr>
          <a:xfrm rot="16200000" flipV="1">
            <a:off x="3485356" y="4475957"/>
            <a:ext cx="688975" cy="2478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0" idx="0"/>
            <a:endCxn id="45" idx="5"/>
          </p:cNvCxnSpPr>
          <p:nvPr/>
        </p:nvCxnSpPr>
        <p:spPr>
          <a:xfrm rot="16200000" flipV="1">
            <a:off x="4399756" y="5123657"/>
            <a:ext cx="573087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4089400" y="2405063"/>
            <a:ext cx="2425700" cy="642937"/>
          </a:xfrm>
          <a:custGeom>
            <a:avLst/>
            <a:gdLst>
              <a:gd name="connsiteX0" fmla="*/ 0 w 2425700"/>
              <a:gd name="connsiteY0" fmla="*/ 643467 h 643467"/>
              <a:gd name="connsiteX1" fmla="*/ 1117600 w 2425700"/>
              <a:gd name="connsiteY1" fmla="*/ 8467 h 643467"/>
              <a:gd name="connsiteX2" fmla="*/ 2425700 w 2425700"/>
              <a:gd name="connsiteY2" fmla="*/ 592667 h 64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700" h="643467">
                <a:moveTo>
                  <a:pt x="0" y="643467"/>
                </a:moveTo>
                <a:cubicBezTo>
                  <a:pt x="356658" y="330200"/>
                  <a:pt x="713317" y="16934"/>
                  <a:pt x="1117600" y="8467"/>
                </a:cubicBezTo>
                <a:cubicBezTo>
                  <a:pt x="1521883" y="0"/>
                  <a:pt x="2425700" y="592667"/>
                  <a:pt x="2425700" y="592667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 </a:t>
            </a:r>
            <a:r>
              <a:rPr lang="en-US" sz="3600" dirty="0" err="1"/>
              <a:t>Bruijn</a:t>
            </a:r>
            <a:r>
              <a:rPr lang="en-US" sz="3600" dirty="0"/>
              <a:t> </a:t>
            </a:r>
            <a:r>
              <a:rPr lang="en-US" sz="3600" dirty="0" smtClean="0"/>
              <a:t>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Assume </a:t>
            </a:r>
            <a:r>
              <a:rPr lang="en-US" sz="2400" i="1" dirty="0" smtClean="0"/>
              <a:t>perfect sequencing </a:t>
            </a:r>
            <a:r>
              <a:rPr lang="en-US" sz="2400" dirty="0" smtClean="0"/>
              <a:t>where each length-k substring is sequenced exactly once with no errors</a:t>
            </a:r>
          </a:p>
          <a:p>
            <a:r>
              <a:rPr lang="en-US" sz="2400" dirty="0"/>
              <a:t>With perfect sequencing, this procedure </a:t>
            </a:r>
            <a:r>
              <a:rPr lang="en-US" sz="2400" dirty="0" smtClean="0"/>
              <a:t>always yields </a:t>
            </a:r>
            <a:r>
              <a:rPr lang="en-US" sz="2400" dirty="0"/>
              <a:t>an </a:t>
            </a:r>
            <a:r>
              <a:rPr lang="en-US" sz="2400" dirty="0" err="1"/>
              <a:t>Eulerian</a:t>
            </a:r>
            <a:r>
              <a:rPr lang="en-US" sz="2400" dirty="0"/>
              <a:t> graph. Why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Node is semi-balanced if </a:t>
            </a:r>
            <a:r>
              <a:rPr lang="en-US" sz="2400" dirty="0" err="1"/>
              <a:t>indegree</a:t>
            </a:r>
            <a:r>
              <a:rPr lang="en-US" sz="2400" dirty="0"/>
              <a:t> differs from </a:t>
            </a:r>
            <a:r>
              <a:rPr lang="en-US" sz="2400" dirty="0" err="1"/>
              <a:t>outdegree</a:t>
            </a:r>
            <a:r>
              <a:rPr lang="en-US" sz="2400" dirty="0"/>
              <a:t> by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US" sz="2400" dirty="0" smtClean="0"/>
              <a:t>Node </a:t>
            </a:r>
            <a:r>
              <a:rPr lang="en-US" sz="2400" dirty="0"/>
              <a:t>for k-1-mer from left end is semi-</a:t>
            </a:r>
            <a:r>
              <a:rPr lang="en-US" sz="2400" dirty="0" smtClean="0"/>
              <a:t>balanced with </a:t>
            </a:r>
            <a:r>
              <a:rPr lang="en-US" sz="2400" dirty="0"/>
              <a:t>one more outgoing edge than incoming *</a:t>
            </a:r>
          </a:p>
          <a:p>
            <a:r>
              <a:rPr lang="en-US" sz="2400" dirty="0"/>
              <a:t>Node for k-1-mer at right end is semi-</a:t>
            </a:r>
            <a:r>
              <a:rPr lang="en-US" sz="2400" dirty="0" smtClean="0"/>
              <a:t>balanced with </a:t>
            </a:r>
            <a:r>
              <a:rPr lang="en-US" sz="2400" dirty="0"/>
              <a:t>one more incoming than outgoing *</a:t>
            </a:r>
          </a:p>
          <a:p>
            <a:r>
              <a:rPr lang="en-US" sz="2400" dirty="0" smtClean="0"/>
              <a:t>Other </a:t>
            </a:r>
            <a:r>
              <a:rPr lang="en-US" sz="2400" dirty="0"/>
              <a:t>nodes are balanced since # times k-1-mer </a:t>
            </a:r>
            <a:r>
              <a:rPr lang="en-US" sz="2400" dirty="0" smtClean="0"/>
              <a:t>occurs as </a:t>
            </a:r>
            <a:r>
              <a:rPr lang="en-US" sz="2400" dirty="0"/>
              <a:t>a left k-1-mer = # times it occurs as a right k-1-</a:t>
            </a:r>
            <a:r>
              <a:rPr lang="en-US" sz="2400" dirty="0" smtClean="0"/>
              <a:t>mer</a:t>
            </a:r>
          </a:p>
          <a:p>
            <a:pPr marL="0" indent="0">
              <a:buNone/>
            </a:pPr>
            <a:r>
              <a:rPr lang="en-US" sz="2400" dirty="0"/>
              <a:t>* Unless genome is </a:t>
            </a:r>
            <a:r>
              <a:rPr lang="en-US" sz="2400" dirty="0" smtClean="0"/>
              <a:t>circular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786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SBH difficulties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 practice, sequencing by hybridization is hard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Arrays are often inaccurate -&gt; incorrect spectra</a:t>
            </a:r>
          </a:p>
          <a:p>
            <a:pPr lvl="2" eaLnBrk="1" hangingPunct="1"/>
            <a:r>
              <a:rPr lang="en-US">
                <a:latin typeface="Calibri" charset="0"/>
                <a:ea typeface="ＭＳ Ｐゴシック" charset="0"/>
              </a:rPr>
              <a:t>False positives/negatives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Need long probes to deal with repetitive sequence</a:t>
            </a:r>
          </a:p>
          <a:p>
            <a:pPr lvl="2" eaLnBrk="1" hangingPunct="1"/>
            <a:r>
              <a:rPr lang="en-US">
                <a:latin typeface="Calibri" charset="0"/>
                <a:ea typeface="ＭＳ Ｐゴシック" charset="0"/>
              </a:rPr>
              <a:t>But the number of probes needed is exponential in the length of the probes!</a:t>
            </a:r>
          </a:p>
          <a:p>
            <a:pPr lvl="2" eaLnBrk="1" hangingPunct="1"/>
            <a:r>
              <a:rPr lang="en-US">
                <a:latin typeface="Calibri" charset="0"/>
                <a:ea typeface="ＭＳ Ｐゴシック" charset="0"/>
              </a:rPr>
              <a:t>There is a limit to the number of probes per array (currently between 1-10 million probes / array)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>
                <a:cs typeface="Arial" pitchFamily="34" charset="0"/>
              </a:rPr>
              <a:t>  Outline</a:t>
            </a:r>
            <a:endParaRPr lang="en-US" altLang="en-US" dirty="0" smtClean="0"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295400"/>
            <a:ext cx="8991599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What Is Genome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 Sequencing?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Exploding Newspapers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The String Reconstruction Problem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Gh"/>
              </a:rPr>
              <a:t>String Reconstruction as a Hamiltonian Path Problem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800" b="0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Times New Roman" pitchFamily="18" charset="0"/>
                <a:cs typeface="Gh"/>
              </a:rPr>
              <a:t>String Reconstruction as </a:t>
            </a:r>
            <a:r>
              <a:rPr lang="en-US" altLang="en-US" sz="2800" b="0" i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Times New Roman" pitchFamily="18" charset="0"/>
                <a:cs typeface="Gh"/>
              </a:rPr>
              <a:t>an </a:t>
            </a:r>
            <a:r>
              <a:rPr lang="en-US" altLang="en-US" sz="2800" b="0" i="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Times New Roman" pitchFamily="18" charset="0"/>
                <a:cs typeface="Gh"/>
              </a:rPr>
              <a:t>Eulerian</a:t>
            </a:r>
            <a:r>
              <a:rPr lang="en-US" altLang="en-US" sz="2800" b="0" i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Times New Roman" pitchFamily="18" charset="0"/>
                <a:cs typeface="Gh"/>
              </a:rPr>
              <a:t> Path </a:t>
            </a:r>
            <a:r>
              <a:rPr lang="en-US" altLang="en-US" sz="2800" b="0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Times New Roman" pitchFamily="18" charset="0"/>
                <a:cs typeface="Gh"/>
              </a:rPr>
              <a:t>Problem </a:t>
            </a:r>
            <a:endParaRPr lang="en-US" altLang="en-US" sz="2800" b="0" i="0" dirty="0">
              <a:solidFill>
                <a:schemeClr val="bg1">
                  <a:lumMod val="50000"/>
                </a:schemeClr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Gh"/>
              </a:rPr>
              <a:t>Similar Problems with Different Fates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0" i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 </a:t>
            </a:r>
            <a:r>
              <a:rPr lang="en-US" altLang="en-US" sz="2800" b="0" i="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Bruijn</a:t>
            </a:r>
            <a:r>
              <a:rPr lang="en-US" altLang="en-US" sz="2800" b="0" i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Graphs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Euler’s Theorem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</a:rPr>
              <a:t>Assembling Read-Pairs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</a:rPr>
              <a:t>De </a:t>
            </a:r>
            <a:r>
              <a:rPr kumimoji="0" lang="en-US" altLang="en-US" sz="280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</a:rPr>
              <a:t>Bruijn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</a:rPr>
              <a:t> Graphs Face Harsh Realities of Assembly 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770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cs typeface="Arial" pitchFamily="34" charset="0"/>
              </a:rPr>
              <a:t>Some Unrealistic Assumptions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Perfect </a:t>
            </a:r>
            <a:r>
              <a:rPr lang="en-US" altLang="en-US" dirty="0">
                <a:latin typeface="Calibri" pitchFamily="34" charset="0"/>
                <a:ea typeface="Arial" pitchFamily="34" charset="0"/>
                <a:cs typeface="Times New Roman" pitchFamily="18" charset="0"/>
              </a:rPr>
              <a:t>coverage of genome by reads (every </a:t>
            </a:r>
            <a:r>
              <a:rPr lang="en-US" altLang="en-US" i="1" dirty="0">
                <a:latin typeface="Calibri" pitchFamily="34" charset="0"/>
                <a:ea typeface="Arial" pitchFamily="34" charset="0"/>
                <a:cs typeface="Times New Roman" pitchFamily="18" charset="0"/>
              </a:rPr>
              <a:t>k-</a:t>
            </a:r>
            <a:r>
              <a:rPr lang="en-US" altLang="en-US" dirty="0" err="1">
                <a:latin typeface="Calibri" pitchFamily="34" charset="0"/>
                <a:ea typeface="Arial" pitchFamily="34" charset="0"/>
                <a:cs typeface="Times New Roman" pitchFamily="18" charset="0"/>
              </a:rPr>
              <a:t>mer</a:t>
            </a:r>
            <a:r>
              <a:rPr lang="en-US" altLang="en-US" dirty="0">
                <a:latin typeface="Calibri" pitchFamily="34" charset="0"/>
                <a:ea typeface="Arial" pitchFamily="34" charset="0"/>
                <a:cs typeface="Times New Roman" pitchFamily="18" charset="0"/>
              </a:rPr>
              <a:t> from the genome is represented by a read)</a:t>
            </a:r>
          </a:p>
          <a:p>
            <a:endParaRPr lang="en-US" altLang="en-US" dirty="0" smtClean="0">
              <a:latin typeface="Calibri" pitchFamily="34" charset="0"/>
              <a:ea typeface="Arial" pitchFamily="34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Reads are error-free.</a:t>
            </a:r>
          </a:p>
          <a:p>
            <a:endParaRPr lang="en-US" altLang="en-US" dirty="0">
              <a:latin typeface="Calibri" pitchFamily="34" charset="0"/>
              <a:ea typeface="Arial" pitchFamily="34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Multiplicities of </a:t>
            </a:r>
            <a:r>
              <a:rPr lang="en-US" altLang="en-US" i="1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-</a:t>
            </a:r>
            <a:r>
              <a:rPr lang="en-US" altLang="en-US" dirty="0" err="1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mers</a:t>
            </a:r>
            <a:r>
              <a:rPr lang="en-US" altLang="en-US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 are known</a:t>
            </a:r>
          </a:p>
          <a:p>
            <a:endParaRPr lang="en-US" altLang="en-US" dirty="0">
              <a:latin typeface="Calibri" pitchFamily="34" charset="0"/>
              <a:ea typeface="Arial" pitchFamily="34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Distances between reads within read-pairs are exact. </a:t>
            </a:r>
          </a:p>
          <a:p>
            <a:pPr marL="0" indent="0">
              <a:buNone/>
            </a:pPr>
            <a:endParaRPr lang="en-US" altLang="en-US" dirty="0" smtClean="0">
              <a:latin typeface="Calibri" pitchFamily="34" charset="0"/>
              <a:ea typeface="Arial" pitchFamily="34" charset="0"/>
              <a:cs typeface="Times New Roman" pitchFamily="18" charset="0"/>
            </a:endParaRPr>
          </a:p>
          <a:p>
            <a:endParaRPr lang="en-US" altLang="en-US" dirty="0" smtClean="0">
              <a:latin typeface="Calibri" pitchFamily="34" charset="0"/>
              <a:ea typeface="Arial" pitchFamily="34" charset="0"/>
              <a:cs typeface="Times New Roman" pitchFamily="18" charset="0"/>
            </a:endParaRPr>
          </a:p>
          <a:p>
            <a:endParaRPr lang="en-US" altLang="en-US" dirty="0" smtClean="0">
              <a:latin typeface="Calibri" pitchFamily="34" charset="0"/>
              <a:ea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4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cs typeface="Arial" pitchFamily="34" charset="0"/>
              </a:rPr>
              <a:t>Some Unrealistic Assumptions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en-US" sz="3000" b="1" dirty="0" smtClean="0">
                <a:solidFill>
                  <a:srgbClr val="FF0000"/>
                </a:solidFill>
                <a:latin typeface="Calibri" pitchFamily="34" charset="0"/>
                <a:ea typeface="Arial" pitchFamily="34" charset="0"/>
                <a:cs typeface="Times New Roman" pitchFamily="18" charset="0"/>
              </a:rPr>
              <a:t>Imperfect</a:t>
            </a:r>
            <a:r>
              <a:rPr lang="en-US" altLang="en-US" sz="3000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altLang="en-US" sz="3000" dirty="0">
                <a:latin typeface="Calibri" pitchFamily="34" charset="0"/>
                <a:ea typeface="Arial" pitchFamily="34" charset="0"/>
                <a:cs typeface="Times New Roman" pitchFamily="18" charset="0"/>
              </a:rPr>
              <a:t>coverage of genome by reads (every </a:t>
            </a:r>
            <a:r>
              <a:rPr lang="en-US" altLang="en-US" sz="3000" i="1" dirty="0">
                <a:latin typeface="Calibri" pitchFamily="34" charset="0"/>
                <a:ea typeface="Arial" pitchFamily="34" charset="0"/>
                <a:cs typeface="Times New Roman" pitchFamily="18" charset="0"/>
              </a:rPr>
              <a:t>k-</a:t>
            </a:r>
            <a:r>
              <a:rPr lang="en-US" altLang="en-US" sz="3000" dirty="0" err="1">
                <a:latin typeface="Calibri" pitchFamily="34" charset="0"/>
                <a:ea typeface="Arial" pitchFamily="34" charset="0"/>
                <a:cs typeface="Times New Roman" pitchFamily="18" charset="0"/>
              </a:rPr>
              <a:t>mer</a:t>
            </a:r>
            <a:r>
              <a:rPr lang="en-US" altLang="en-US" sz="3000" dirty="0">
                <a:latin typeface="Calibri" pitchFamily="34" charset="0"/>
                <a:ea typeface="Arial" pitchFamily="34" charset="0"/>
                <a:cs typeface="Times New Roman" pitchFamily="18" charset="0"/>
              </a:rPr>
              <a:t> from the genome is represented by a read)</a:t>
            </a:r>
          </a:p>
          <a:p>
            <a:endParaRPr lang="en-US" altLang="en-US" sz="3000" dirty="0" smtClean="0">
              <a:latin typeface="Calibri" pitchFamily="34" charset="0"/>
              <a:ea typeface="Arial" pitchFamily="34" charset="0"/>
              <a:cs typeface="Times New Roman" pitchFamily="18" charset="0"/>
            </a:endParaRPr>
          </a:p>
          <a:p>
            <a:r>
              <a:rPr lang="en-US" altLang="en-US" sz="3000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Reads are </a:t>
            </a:r>
            <a:r>
              <a:rPr lang="en-US" altLang="en-US" sz="3000" b="1" dirty="0" smtClean="0">
                <a:solidFill>
                  <a:srgbClr val="FF0000"/>
                </a:solidFill>
                <a:latin typeface="Calibri" pitchFamily="34" charset="0"/>
                <a:ea typeface="Arial" pitchFamily="34" charset="0"/>
                <a:cs typeface="Times New Roman" pitchFamily="18" charset="0"/>
              </a:rPr>
              <a:t>error-prone</a:t>
            </a:r>
            <a:r>
              <a:rPr lang="en-US" altLang="en-US" sz="3000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.</a:t>
            </a:r>
          </a:p>
          <a:p>
            <a:endParaRPr lang="en-US" altLang="en-US" sz="3000" dirty="0">
              <a:latin typeface="Calibri" pitchFamily="34" charset="0"/>
              <a:ea typeface="Arial" pitchFamily="34" charset="0"/>
              <a:cs typeface="Times New Roman" pitchFamily="18" charset="0"/>
            </a:endParaRPr>
          </a:p>
          <a:p>
            <a:r>
              <a:rPr lang="en-US" altLang="en-US" sz="3000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Multiplicities of </a:t>
            </a:r>
            <a:r>
              <a:rPr lang="en-US" altLang="en-US" sz="3000" i="1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k</a:t>
            </a:r>
            <a:r>
              <a:rPr lang="en-US" altLang="en-US" sz="3000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-</a:t>
            </a:r>
            <a:r>
              <a:rPr lang="en-US" altLang="en-US" sz="3000" dirty="0" err="1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mers</a:t>
            </a:r>
            <a:r>
              <a:rPr lang="en-US" altLang="en-US" sz="3000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 are </a:t>
            </a:r>
            <a:r>
              <a:rPr lang="en-US" altLang="en-US" sz="3000" b="1" dirty="0" smtClean="0">
                <a:solidFill>
                  <a:srgbClr val="FF0000"/>
                </a:solidFill>
                <a:latin typeface="Calibri" pitchFamily="34" charset="0"/>
                <a:ea typeface="Arial" pitchFamily="34" charset="0"/>
                <a:cs typeface="Times New Roman" pitchFamily="18" charset="0"/>
              </a:rPr>
              <a:t>unknown.</a:t>
            </a:r>
          </a:p>
          <a:p>
            <a:pPr marL="0" indent="0">
              <a:buNone/>
            </a:pPr>
            <a:endParaRPr lang="en-US" altLang="en-US" sz="3000" dirty="0">
              <a:latin typeface="Calibri" pitchFamily="34" charset="0"/>
              <a:ea typeface="Arial" pitchFamily="34" charset="0"/>
              <a:cs typeface="Times New Roman" pitchFamily="18" charset="0"/>
            </a:endParaRPr>
          </a:p>
          <a:p>
            <a:r>
              <a:rPr lang="en-US" altLang="en-US" sz="3000" dirty="0" smtClean="0">
                <a:latin typeface="Calibri" pitchFamily="34" charset="0"/>
                <a:ea typeface="Arial" pitchFamily="34" charset="0"/>
                <a:cs typeface="Times New Roman" pitchFamily="18" charset="0"/>
              </a:rPr>
              <a:t>Distances between reads within read-pairs are </a:t>
            </a:r>
            <a:r>
              <a:rPr lang="en-US" altLang="en-US" sz="3000" b="1" dirty="0" smtClean="0">
                <a:solidFill>
                  <a:srgbClr val="FF0000"/>
                </a:solidFill>
                <a:latin typeface="Calibri" pitchFamily="34" charset="0"/>
                <a:ea typeface="Arial" pitchFamily="34" charset="0"/>
                <a:cs typeface="Times New Roman" pitchFamily="18" charset="0"/>
              </a:rPr>
              <a:t>inexact. </a:t>
            </a:r>
          </a:p>
          <a:p>
            <a:endParaRPr lang="en-US" altLang="en-US" b="1" dirty="0">
              <a:solidFill>
                <a:srgbClr val="FF0000"/>
              </a:solidFill>
              <a:latin typeface="Calibri" pitchFamily="34" charset="0"/>
              <a:ea typeface="Arial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en-US" b="1" dirty="0" smtClean="0">
              <a:solidFill>
                <a:srgbClr val="FF0000"/>
              </a:solidFill>
              <a:latin typeface="Calibri" pitchFamily="34" charset="0"/>
              <a:ea typeface="Arial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en-US" dirty="0" smtClean="0">
              <a:latin typeface="Calibri" pitchFamily="34" charset="0"/>
              <a:ea typeface="Arial" pitchFamily="34" charset="0"/>
              <a:cs typeface="Times New Roman" pitchFamily="18" charset="0"/>
            </a:endParaRPr>
          </a:p>
          <a:p>
            <a:endParaRPr lang="en-US" altLang="en-US" dirty="0" smtClean="0">
              <a:latin typeface="Calibri" pitchFamily="34" charset="0"/>
              <a:ea typeface="Arial" pitchFamily="34" charset="0"/>
              <a:cs typeface="Times New Roman" pitchFamily="18" charset="0"/>
            </a:endParaRPr>
          </a:p>
          <a:p>
            <a:endParaRPr lang="en-US" altLang="en-US" dirty="0" smtClean="0">
              <a:latin typeface="Calibri" pitchFamily="34" charset="0"/>
              <a:ea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6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Coverage is </a:t>
            </a:r>
            <a:r>
              <a:rPr lang="en-US" dirty="0"/>
              <a:t>defined as the number of reads to which the k-</a:t>
            </a:r>
            <a:r>
              <a:rPr lang="en-US" dirty="0" err="1"/>
              <a:t>mer</a:t>
            </a:r>
            <a:r>
              <a:rPr lang="en-US" dirty="0"/>
              <a:t> belongs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typical assembly projects, average coverage is ~ 30 </a:t>
            </a:r>
            <a:r>
              <a:rPr lang="mr-IN" dirty="0" smtClean="0"/>
              <a:t>–</a:t>
            </a:r>
            <a:r>
              <a:rPr lang="en-US" dirty="0" smtClean="0"/>
              <a:t> 50</a:t>
            </a:r>
          </a:p>
          <a:p>
            <a:r>
              <a:rPr lang="en-US" dirty="0"/>
              <a:t>S</a:t>
            </a:r>
            <a:r>
              <a:rPr lang="en-US" dirty="0" smtClean="0"/>
              <a:t>ame </a:t>
            </a:r>
            <a:r>
              <a:rPr lang="en-US" dirty="0"/>
              <a:t>edge might appear </a:t>
            </a:r>
            <a:r>
              <a:rPr lang="en-US" dirty="0" smtClean="0"/>
              <a:t>in dozens </a:t>
            </a:r>
            <a:r>
              <a:rPr lang="en-US" dirty="0"/>
              <a:t>of copies; </a:t>
            </a:r>
            <a:r>
              <a:rPr lang="en-US" dirty="0" smtClean="0"/>
              <a:t>we can use edge </a:t>
            </a:r>
            <a:r>
              <a:rPr lang="en-US" dirty="0"/>
              <a:t>weights </a:t>
            </a:r>
            <a:r>
              <a:rPr lang="en-US" dirty="0" smtClean="0"/>
              <a:t>instead</a:t>
            </a:r>
          </a:p>
          <a:p>
            <a:r>
              <a:rPr lang="en-US" dirty="0"/>
              <a:t>Weight = # </a:t>
            </a:r>
            <a:r>
              <a:rPr lang="en-US" dirty="0" smtClean="0"/>
              <a:t>times 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occurs</a:t>
            </a:r>
          </a:p>
          <a:p>
            <a:r>
              <a:rPr lang="en-US" dirty="0"/>
              <a:t>Using weights, </a:t>
            </a:r>
            <a:r>
              <a:rPr lang="en-US" dirty="0" smtClean="0"/>
              <a:t>there’s one </a:t>
            </a:r>
            <a:r>
              <a:rPr lang="en-US" dirty="0"/>
              <a:t>weighted edge </a:t>
            </a:r>
            <a:r>
              <a:rPr lang="en-US" dirty="0" smtClean="0"/>
              <a:t>for each </a:t>
            </a:r>
            <a:r>
              <a:rPr lang="en-US" dirty="0"/>
              <a:t>distinct k-</a:t>
            </a:r>
            <a:r>
              <a:rPr lang="en-US" dirty="0" err="1"/>
              <a:t>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</a:t>
            </a:r>
            <a:r>
              <a:rPr lang="en-US" dirty="0" err="1" smtClean="0"/>
              <a:t>multigraph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</a:t>
            </a:r>
            <a:r>
              <a:rPr lang="en-US" b="1" dirty="0" err="1"/>
              <a:t>multigraph</a:t>
            </a:r>
            <a:r>
              <a:rPr lang="en-US" dirty="0"/>
              <a:t> G(V, E) consists of 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vertices, V and</a:t>
            </a:r>
          </a:p>
          <a:p>
            <a:pPr lvl="1"/>
            <a:r>
              <a:rPr lang="en-US" dirty="0" err="1"/>
              <a:t>multiset</a:t>
            </a:r>
            <a:r>
              <a:rPr lang="en-US" dirty="0"/>
              <a:t> of directed edges, E</a:t>
            </a:r>
          </a:p>
          <a:p>
            <a:r>
              <a:rPr lang="en-US" dirty="0"/>
              <a:t>Otherwise, </a:t>
            </a:r>
            <a:r>
              <a:rPr lang="en-US" dirty="0" smtClean="0"/>
              <a:t>same as </a:t>
            </a:r>
            <a:r>
              <a:rPr lang="en-US" dirty="0"/>
              <a:t>directed graph</a:t>
            </a:r>
          </a:p>
          <a:p>
            <a:r>
              <a:rPr lang="en-US" dirty="0"/>
              <a:t>R</a:t>
            </a:r>
            <a:r>
              <a:rPr lang="en-US" dirty="0" smtClean="0"/>
              <a:t>epeated edges</a:t>
            </a:r>
            <a:endParaRPr lang="en-US" dirty="0"/>
          </a:p>
          <a:p>
            <a:r>
              <a:rPr lang="en-US" dirty="0" smtClean="0"/>
              <a:t>De </a:t>
            </a:r>
            <a:r>
              <a:rPr lang="en-US" dirty="0" err="1"/>
              <a:t>Bruijn</a:t>
            </a:r>
            <a:r>
              <a:rPr lang="en-US" dirty="0"/>
              <a:t> graph is a directed </a:t>
            </a:r>
            <a:r>
              <a:rPr lang="en-US" dirty="0" err="1"/>
              <a:t>multigraph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# </a:t>
            </a:r>
            <a:r>
              <a:rPr lang="en-US" dirty="0"/>
              <a:t>reads covering a genome </a:t>
            </a:r>
            <a:r>
              <a:rPr lang="en-US" dirty="0" smtClean="0"/>
              <a:t>position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                     CTAGGCCCTCAATTTTT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                CTCTAGGCCCTCAATTTTT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          GGCTCTAGGCCCTCATTTTTT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   CTCGGCTCTAGCCCCTCATTTT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TATCTCGACTCTAGGCCCTCA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TATCTCGACTCTAGGCC                                 </a:t>
            </a:r>
            <a:r>
              <a:rPr lang="en-US" sz="2000" dirty="0" smtClean="0"/>
              <a:t>177 nucleotides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TCTATATCTCGGCTCTAGG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GGCGTCTATATCTCG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GGCGTCGATATCT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GGCGTCTATATCT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GGCGTCTATATCTCGGCTCTAGGCCCTCATTTTTT             </a:t>
            </a:r>
            <a:r>
              <a:rPr lang="en-US" sz="2000" dirty="0" smtClean="0"/>
              <a:t>35 </a:t>
            </a:r>
            <a:r>
              <a:rPr lang="en-US" sz="2000" dirty="0"/>
              <a:t>nucleotides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2000" dirty="0" smtClean="0"/>
          </a:p>
          <a:p>
            <a:r>
              <a:rPr lang="en-US" dirty="0" smtClean="0"/>
              <a:t>Average </a:t>
            </a:r>
            <a:r>
              <a:rPr lang="en-US" dirty="0"/>
              <a:t>coverage = 177 / 35 ≈ 7x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4190" y="2749836"/>
            <a:ext cx="152400" cy="2431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6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semb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0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62001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cs typeface="Arial" pitchFamily="34" charset="0"/>
              </a:rPr>
              <a:t>1</a:t>
            </a:r>
            <a:r>
              <a:rPr lang="en-US" altLang="en-US" sz="4000" baseline="30000" dirty="0">
                <a:cs typeface="Arial" pitchFamily="34" charset="0"/>
              </a:rPr>
              <a:t>st</a:t>
            </a:r>
            <a:r>
              <a:rPr lang="en-US" altLang="en-US" sz="4000" dirty="0">
                <a:cs typeface="Arial" pitchFamily="34" charset="0"/>
              </a:rPr>
              <a:t> </a:t>
            </a:r>
            <a:r>
              <a:rPr lang="en-US" altLang="en-US" sz="4000" dirty="0" smtClean="0">
                <a:cs typeface="Arial" pitchFamily="34" charset="0"/>
              </a:rPr>
              <a:t>Unrealistic </a:t>
            </a:r>
            <a:r>
              <a:rPr lang="en-US" altLang="en-US" sz="4000" dirty="0">
                <a:cs typeface="Arial" pitchFamily="34" charset="0"/>
              </a:rPr>
              <a:t>Assumption: </a:t>
            </a:r>
            <a:r>
              <a:rPr lang="en-US" altLang="en-US" sz="4000" dirty="0" smtClean="0">
                <a:cs typeface="Arial" pitchFamily="34" charset="0"/>
              </a:rPr>
              <a:t>Perfect Coverage</a:t>
            </a:r>
            <a:r>
              <a:rPr lang="en-US" altLang="en-US" dirty="0" smtClean="0">
                <a:cs typeface="Arial" pitchFamily="34" charset="0"/>
              </a:rPr>
              <a:t/>
            </a:r>
            <a:br>
              <a:rPr lang="en-US" altLang="en-US" dirty="0" smtClean="0">
                <a:cs typeface="Arial" pitchFamily="34" charset="0"/>
              </a:rPr>
            </a:br>
            <a:r>
              <a:rPr lang="en-US" altLang="en-US" dirty="0" smtClean="0">
                <a:cs typeface="Arial" pitchFamily="34" charset="0"/>
              </a:rPr>
              <a:t/>
            </a:r>
            <a:br>
              <a:rPr lang="en-US" altLang="en-US" dirty="0" smtClean="0">
                <a:cs typeface="Arial" pitchFamily="34" charset="0"/>
              </a:rPr>
            </a:br>
            <a:endParaRPr lang="en-US" altLang="en-US" dirty="0" smtClean="0">
              <a:cs typeface="Arial" pitchFamily="34" charset="0"/>
            </a:endParaRPr>
          </a:p>
        </p:txBody>
      </p:sp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361950" y="1295401"/>
            <a:ext cx="59626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i="0" dirty="0" err="1">
                <a:latin typeface="Courier New" pitchFamily="49" charset="0"/>
                <a:cs typeface="Courier New" pitchFamily="49" charset="0"/>
              </a:rPr>
              <a:t>atgccgtatggacaacgact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600" i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atgccgtatg</a:t>
            </a:r>
            <a:r>
              <a:rPr lang="en-US" sz="1600" i="0" dirty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gccgtatgga</a:t>
            </a:r>
            <a:r>
              <a:rPr lang="en-US" sz="1600" i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i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gtatggacaa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gacaacgact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6090" y="2865061"/>
            <a:ext cx="8360709" cy="4724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dirty="0" smtClean="0">
                <a:latin typeface="Calibri" panose="020F0502020204030204" pitchFamily="34" charset="0"/>
                <a:cs typeface="Times New Roman" pitchFamily="18" charset="0"/>
              </a:rPr>
              <a:t>250-nucleotide reads generated by </a:t>
            </a:r>
            <a:r>
              <a:rPr lang="en-US" altLang="en-US" dirty="0" err="1" smtClean="0">
                <a:latin typeface="Calibri" panose="020F0502020204030204" pitchFamily="34" charset="0"/>
                <a:cs typeface="Times New Roman" pitchFamily="18" charset="0"/>
              </a:rPr>
              <a:t>Illumina</a:t>
            </a:r>
            <a:r>
              <a:rPr lang="en-US" altLang="en-US" dirty="0" smtClean="0">
                <a:latin typeface="Calibri" panose="020F0502020204030204" pitchFamily="34" charset="0"/>
                <a:cs typeface="Times New Roman" pitchFamily="18" charset="0"/>
              </a:rPr>
              <a:t> technology capture only a small fraction of 250-mers from the genome, thus violating the key assumption of the de </a:t>
            </a:r>
            <a:r>
              <a:rPr lang="en-US" altLang="en-US" dirty="0" err="1" smtClean="0">
                <a:latin typeface="Calibri" panose="020F0502020204030204" pitchFamily="34" charset="0"/>
                <a:cs typeface="Times New Roman" pitchFamily="18" charset="0"/>
              </a:rPr>
              <a:t>Bruijn</a:t>
            </a:r>
            <a:r>
              <a:rPr lang="en-US" altLang="en-US" dirty="0" smtClean="0">
                <a:latin typeface="Calibri" panose="020F0502020204030204" pitchFamily="34" charset="0"/>
                <a:cs typeface="Times New Roman" pitchFamily="18" charset="0"/>
              </a:rPr>
              <a:t> graphs. </a:t>
            </a:r>
          </a:p>
          <a:p>
            <a:pPr>
              <a:defRPr/>
            </a:pPr>
            <a:endParaRPr lang="en-US" altLang="en-US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en-US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3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pitchFamily="34" charset="0"/>
              </a:rPr>
              <a:t>Breaking Reads into Shorter </a:t>
            </a:r>
            <a:r>
              <a:rPr lang="en-US" altLang="en-US" i="1" dirty="0" smtClean="0">
                <a:cs typeface="Arial" pitchFamily="34" charset="0"/>
              </a:rPr>
              <a:t>k</a:t>
            </a:r>
            <a:r>
              <a:rPr lang="en-US" altLang="en-US" dirty="0" smtClean="0">
                <a:cs typeface="Arial" pitchFamily="34" charset="0"/>
              </a:rPr>
              <a:t>-</a:t>
            </a:r>
            <a:r>
              <a:rPr lang="en-US" altLang="en-US" dirty="0" err="1" smtClean="0">
                <a:cs typeface="Arial" pitchFamily="34" charset="0"/>
              </a:rPr>
              <a:t>mers</a:t>
            </a:r>
            <a:endParaRPr lang="en-US" altLang="en-US" dirty="0" smtClean="0">
              <a:cs typeface="Arial" pitchFamily="34" charset="0"/>
            </a:endParaRPr>
          </a:p>
        </p:txBody>
      </p:sp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361950" y="1295401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i="0" dirty="0" err="1">
                <a:latin typeface="Courier New" pitchFamily="49" charset="0"/>
                <a:cs typeface="Courier New" pitchFamily="49" charset="0"/>
              </a:rPr>
              <a:t>atgccgtatggacaacgact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i="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atgccgtatg</a:t>
            </a:r>
            <a:r>
              <a:rPr lang="en-US" sz="1600" i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ga</a:t>
            </a:r>
            <a:r>
              <a:rPr lang="en-US" sz="1600" i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caa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cgact</a:t>
            </a:r>
            <a:endParaRPr lang="en-US" sz="1600" i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atgccgtatg</a:t>
            </a:r>
            <a:r>
              <a:rPr lang="en-US" sz="1600" i="0" dirty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atgcc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gccgtatgga</a:t>
            </a:r>
            <a:r>
              <a:rPr lang="en-US" sz="1600" i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tgccg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i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gtatggacaa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gccgt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gacaacgact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ccgta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cgtat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gtatg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600" i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tatgg</a:t>
            </a:r>
            <a:endParaRPr lang="en-US" sz="1600" i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i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atgga</a:t>
            </a:r>
            <a:r>
              <a:rPr lang="en-US" sz="1600" i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sz="1600" i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tggac</a:t>
            </a:r>
            <a:r>
              <a:rPr lang="en-US" sz="1600" i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i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600" i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ggaca</a:t>
            </a:r>
            <a:endParaRPr lang="en-US" sz="1600" i="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600" i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gacaa</a:t>
            </a:r>
            <a:endParaRPr lang="en-US" sz="1600" i="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acaac</a:t>
            </a:r>
            <a:r>
              <a:rPr lang="en-US" sz="1600" i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i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caacg</a:t>
            </a:r>
            <a:endParaRPr lang="en-US" sz="1600" i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aacga</a:t>
            </a:r>
            <a:endParaRPr lang="en-US" sz="1600" i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acgac</a:t>
            </a:r>
            <a:endParaRPr lang="en-US" sz="1600" i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cgact</a:t>
            </a:r>
            <a:endParaRPr lang="en-US" sz="1600" i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i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6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1"/>
          <p:cNvSpPr txBox="1">
            <a:spLocks noChangeArrowheads="1"/>
          </p:cNvSpPr>
          <p:nvPr/>
        </p:nvSpPr>
        <p:spPr bwMode="auto">
          <a:xfrm>
            <a:off x="361950" y="1295400"/>
            <a:ext cx="97536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0" dirty="0" err="1">
                <a:latin typeface="Courier New" pitchFamily="49" charset="0"/>
                <a:cs typeface="Courier New" pitchFamily="49" charset="0"/>
              </a:rPr>
              <a:t>atgccgtatggacaacgact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i="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atgccgtatg</a:t>
            </a:r>
            <a:r>
              <a:rPr lang="en-US" sz="1600" i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ga</a:t>
            </a:r>
            <a:r>
              <a:rPr lang="en-US" sz="1600" i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caa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cgact</a:t>
            </a:r>
            <a:endParaRPr lang="en-US" sz="1600" i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atgccgtatg</a:t>
            </a:r>
            <a:r>
              <a:rPr lang="en-US" sz="1600" i="0" dirty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atgcc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gccgtatgga</a:t>
            </a:r>
            <a:r>
              <a:rPr lang="en-US" sz="1600" i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tgccg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i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gtatggacaa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gccgt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gacaacgact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ccgta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cgtaCggaca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cgtat</a:t>
            </a:r>
            <a:endParaRPr lang="en-US" sz="1600" i="0" dirty="0">
              <a:solidFill>
                <a:srgbClr val="9966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600" i="0" dirty="0" err="1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gtatg</a:t>
            </a:r>
            <a:r>
              <a:rPr lang="en-US" sz="1600" i="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600" i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tatgg</a:t>
            </a:r>
            <a:endParaRPr lang="en-US" sz="1600" i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i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atgga</a:t>
            </a:r>
            <a:r>
              <a:rPr lang="en-US" sz="1600" i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sz="1600" i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tggac</a:t>
            </a:r>
            <a:r>
              <a:rPr lang="en-US" sz="1600" i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i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600" i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ggaca</a:t>
            </a:r>
            <a:endParaRPr lang="en-US" sz="1600" i="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600" i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gacaa</a:t>
            </a:r>
            <a:endParaRPr lang="en-US" sz="1600" i="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acaac</a:t>
            </a:r>
            <a:r>
              <a:rPr lang="en-US" sz="1600" i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i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caacg</a:t>
            </a:r>
            <a:endParaRPr lang="en-US" sz="1600" i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aacga</a:t>
            </a:r>
            <a:endParaRPr lang="en-US" sz="1600" i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acgac</a:t>
            </a:r>
            <a:endParaRPr lang="en-US" sz="1600" i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en-US" sz="1600" i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cgact</a:t>
            </a:r>
            <a:endParaRPr lang="en-US" sz="1600" i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cgtaC</a:t>
            </a:r>
            <a:endParaRPr lang="en-US" sz="1600" i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gtaCg</a:t>
            </a:r>
            <a:endParaRPr lang="en-US" sz="1600" i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taCgg</a:t>
            </a:r>
            <a:endParaRPr lang="en-US" sz="1600" i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aCgga</a:t>
            </a:r>
            <a:endParaRPr lang="en-US" sz="1600" i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i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Cggac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endParaRPr lang="en-US" sz="1600" i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1950" y="3810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600" b="0" i="0" dirty="0" smtClean="0">
                <a:cs typeface="Arial" pitchFamily="34" charset="0"/>
              </a:rPr>
              <a:t>2</a:t>
            </a:r>
            <a:r>
              <a:rPr lang="en-US" altLang="en-US" sz="3600" b="0" i="0" baseline="30000" dirty="0" smtClean="0">
                <a:cs typeface="Arial" pitchFamily="34" charset="0"/>
              </a:rPr>
              <a:t>nd</a:t>
            </a:r>
            <a:r>
              <a:rPr lang="en-US" altLang="en-US" sz="3600" b="0" i="0" dirty="0" smtClean="0">
                <a:cs typeface="Arial" pitchFamily="34" charset="0"/>
              </a:rPr>
              <a:t>  Unrealistic Assumption: Error-free Reads</a:t>
            </a:r>
            <a:br>
              <a:rPr lang="en-US" altLang="en-US" sz="3600" b="0" i="0" dirty="0" smtClean="0">
                <a:cs typeface="Arial" pitchFamily="34" charset="0"/>
              </a:rPr>
            </a:br>
            <a:endParaRPr lang="en-US" altLang="en-US" sz="3600" b="0" i="0" dirty="0" smtClean="0"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2895600"/>
            <a:ext cx="253365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 smtClean="0">
                <a:latin typeface="+mn-lt"/>
              </a:rPr>
              <a:t>Erroneous read (change of </a:t>
            </a:r>
            <a:r>
              <a:rPr lang="en-US" sz="2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0" i="0" dirty="0" smtClean="0">
                <a:latin typeface="+mn-lt"/>
              </a:rPr>
              <a:t> to </a:t>
            </a:r>
            <a:r>
              <a:rPr lang="en-US" sz="2000" i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0" i="0" dirty="0" smtClean="0">
                <a:latin typeface="+mn-lt"/>
              </a:rPr>
              <a:t>)</a:t>
            </a:r>
            <a:endParaRPr lang="en-US" sz="2000" b="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496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pitchFamily="34" charset="0"/>
              </a:rPr>
              <a:t>De </a:t>
            </a:r>
            <a:r>
              <a:rPr lang="en-US" altLang="en-US" dirty="0" err="1" smtClean="0">
                <a:cs typeface="Arial" pitchFamily="34" charset="0"/>
              </a:rPr>
              <a:t>Bruijn</a:t>
            </a:r>
            <a:r>
              <a:rPr lang="en-US" altLang="en-US" dirty="0" smtClean="0">
                <a:cs typeface="Arial" pitchFamily="34" charset="0"/>
              </a:rPr>
              <a:t> Graph of </a:t>
            </a:r>
            <a:r>
              <a:rPr lang="en-US" altLang="en-US" dirty="0" smtClean="0">
                <a:cs typeface="Times New Roman" pitchFamily="18" charset="0"/>
              </a:rPr>
              <a:t>ATGGCGTGCAATG…  </a:t>
            </a:r>
            <a:r>
              <a:rPr lang="en-US" altLang="en-US" dirty="0" smtClean="0">
                <a:cs typeface="Arial" pitchFamily="34" charset="0"/>
              </a:rPr>
              <a:t>Constructed from Error-Free Reads</a:t>
            </a:r>
          </a:p>
        </p:txBody>
      </p:sp>
      <p:sp>
        <p:nvSpPr>
          <p:cNvPr id="330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31868" y="439578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6229" y="449335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CGTA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6" idx="6"/>
            <a:endCxn id="9" idx="2"/>
          </p:cNvCxnSpPr>
          <p:nvPr/>
        </p:nvCxnSpPr>
        <p:spPr>
          <a:xfrm>
            <a:off x="3934788" y="4647247"/>
            <a:ext cx="321084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5872" y="439578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0233" y="449335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GTAT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6"/>
            <a:endCxn id="12" idx="2"/>
          </p:cNvCxnSpPr>
          <p:nvPr/>
        </p:nvCxnSpPr>
        <p:spPr>
          <a:xfrm>
            <a:off x="4758792" y="4647247"/>
            <a:ext cx="311376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168" y="439578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4529" y="449335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TATG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2" idx="6"/>
            <a:endCxn id="15" idx="2"/>
          </p:cNvCxnSpPr>
          <p:nvPr/>
        </p:nvCxnSpPr>
        <p:spPr>
          <a:xfrm>
            <a:off x="5573088" y="4647247"/>
            <a:ext cx="321084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94172" y="439578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48533" y="449335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ATGG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5" idx="6"/>
            <a:endCxn id="18" idx="2"/>
          </p:cNvCxnSpPr>
          <p:nvPr/>
        </p:nvCxnSpPr>
        <p:spPr>
          <a:xfrm>
            <a:off x="6397092" y="4647247"/>
            <a:ext cx="292326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89418" y="439578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43779" y="449335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TGGA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8" idx="6"/>
            <a:endCxn id="21" idx="2"/>
          </p:cNvCxnSpPr>
          <p:nvPr/>
        </p:nvCxnSpPr>
        <p:spPr>
          <a:xfrm>
            <a:off x="7192338" y="4647247"/>
            <a:ext cx="321084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3422" y="439578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67783" y="449335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GGAC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1" idx="6"/>
            <a:endCxn id="24" idx="2"/>
          </p:cNvCxnSpPr>
          <p:nvPr/>
        </p:nvCxnSpPr>
        <p:spPr>
          <a:xfrm>
            <a:off x="8016342" y="4647247"/>
            <a:ext cx="311376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327718" y="439578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82079" y="449335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GACA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896350" y="4648200"/>
            <a:ext cx="24765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64893" y="439578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9254" y="449335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TGCC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7" idx="6"/>
            <a:endCxn id="30" idx="2"/>
          </p:cNvCxnSpPr>
          <p:nvPr/>
        </p:nvCxnSpPr>
        <p:spPr>
          <a:xfrm>
            <a:off x="1467813" y="4647247"/>
            <a:ext cx="320901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88714" y="439578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43075" y="449335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GCCG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30" idx="6"/>
            <a:endCxn id="33" idx="2"/>
          </p:cNvCxnSpPr>
          <p:nvPr/>
        </p:nvCxnSpPr>
        <p:spPr>
          <a:xfrm>
            <a:off x="2291634" y="4647247"/>
            <a:ext cx="321084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612718" y="439578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67079" y="449335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CCGT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3" idx="6"/>
            <a:endCxn id="6" idx="2"/>
          </p:cNvCxnSpPr>
          <p:nvPr/>
        </p:nvCxnSpPr>
        <p:spPr>
          <a:xfrm>
            <a:off x="3115638" y="4647247"/>
            <a:ext cx="316230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12314" y="439578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75" y="449335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ATGC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36" idx="6"/>
            <a:endCxn id="27" idx="2"/>
          </p:cNvCxnSpPr>
          <p:nvPr/>
        </p:nvCxnSpPr>
        <p:spPr>
          <a:xfrm>
            <a:off x="615234" y="4647247"/>
            <a:ext cx="349659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42606" y="415944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ATGCC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1263625" y="415944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TGCCG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2084644" y="415944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GCCGT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878778" y="415944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CCGTA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3726682" y="415944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CGTAT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4547701" y="415944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GTATG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387770" y="415944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TATGG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6189739" y="415944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ATGGA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010758" y="415944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TGGAC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7831778" y="415944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GGACA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92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pitchFamily="34" charset="0"/>
              </a:rPr>
              <a:t>Errors in Reads Lead to </a:t>
            </a:r>
            <a:r>
              <a:rPr lang="en-US" altLang="en-US" b="1" dirty="0" smtClean="0">
                <a:cs typeface="Arial" pitchFamily="34" charset="0"/>
              </a:rPr>
              <a:t>Bubbles</a:t>
            </a:r>
            <a:r>
              <a:rPr lang="en-US" altLang="en-US" dirty="0" smtClean="0">
                <a:cs typeface="Arial" pitchFamily="34" charset="0"/>
              </a:rPr>
              <a:t> in the De </a:t>
            </a:r>
            <a:r>
              <a:rPr lang="en-US" altLang="en-US" dirty="0" err="1" smtClean="0">
                <a:cs typeface="Arial" pitchFamily="34" charset="0"/>
              </a:rPr>
              <a:t>Bruijn</a:t>
            </a:r>
            <a:r>
              <a:rPr lang="en-US" altLang="en-US" dirty="0" smtClean="0">
                <a:cs typeface="Arial" pitchFamily="34" charset="0"/>
              </a:rPr>
              <a:t> Graph</a:t>
            </a:r>
          </a:p>
        </p:txBody>
      </p:sp>
      <p:sp>
        <p:nvSpPr>
          <p:cNvPr id="330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412818" y="5259705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67179" y="5361503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CG</a:t>
            </a:r>
            <a:r>
              <a:rPr lang="en-US" sz="1400" i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en-US" sz="1400" dirty="0"/>
          </a:p>
        </p:txBody>
      </p:sp>
      <p:cxnSp>
        <p:nvCxnSpPr>
          <p:cNvPr id="53" name="Straight Arrow Connector 52"/>
          <p:cNvCxnSpPr>
            <a:stCxn id="51" idx="6"/>
          </p:cNvCxnSpPr>
          <p:nvPr/>
        </p:nvCxnSpPr>
        <p:spPr>
          <a:xfrm>
            <a:off x="3915738" y="5511165"/>
            <a:ext cx="313362" cy="57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236822" y="5271135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91183" y="5372933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400" i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AT</a:t>
            </a:r>
            <a:endParaRPr lang="en-US" sz="1400" dirty="0"/>
          </a:p>
        </p:txBody>
      </p:sp>
      <p:cxnSp>
        <p:nvCxnSpPr>
          <p:cNvPr id="56" name="Straight Arrow Connector 55"/>
          <p:cNvCxnSpPr>
            <a:stCxn id="54" idx="6"/>
          </p:cNvCxnSpPr>
          <p:nvPr/>
        </p:nvCxnSpPr>
        <p:spPr>
          <a:xfrm>
            <a:off x="4739742" y="5522595"/>
            <a:ext cx="313362" cy="57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051118" y="5288280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05479" y="5390078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ATG</a:t>
            </a:r>
            <a:endParaRPr lang="en-US" sz="1400" dirty="0"/>
          </a:p>
        </p:txBody>
      </p:sp>
      <p:cxnSp>
        <p:nvCxnSpPr>
          <p:cNvPr id="59" name="Straight Arrow Connector 58"/>
          <p:cNvCxnSpPr>
            <a:stCxn id="57" idx="6"/>
            <a:endCxn id="79" idx="3"/>
          </p:cNvCxnSpPr>
          <p:nvPr/>
        </p:nvCxnSpPr>
        <p:spPr>
          <a:xfrm flipV="1">
            <a:off x="5554038" y="4806006"/>
            <a:ext cx="413785" cy="73373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593668" y="5259705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48029" y="5361503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CCG</a:t>
            </a:r>
            <a:r>
              <a:rPr lang="en-US" sz="1400" i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>
            <a:stCxn id="60" idx="6"/>
          </p:cNvCxnSpPr>
          <p:nvPr/>
        </p:nvCxnSpPr>
        <p:spPr>
          <a:xfrm>
            <a:off x="3096588" y="5511165"/>
            <a:ext cx="313362" cy="57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4" idx="5"/>
            <a:endCxn id="60" idx="1"/>
          </p:cNvCxnSpPr>
          <p:nvPr/>
        </p:nvCxnSpPr>
        <p:spPr>
          <a:xfrm rot="16200000" flipH="1">
            <a:off x="2178976" y="4845013"/>
            <a:ext cx="527350" cy="44933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676400" y="4950023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GCCG</a:t>
            </a:r>
            <a:r>
              <a:rPr lang="en-US" sz="1400" i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90929" y="5712023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CCG</a:t>
            </a:r>
            <a:r>
              <a:rPr lang="en-US" sz="1400" i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3729129" y="5724525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CG</a:t>
            </a:r>
            <a:r>
              <a:rPr lang="en-US" sz="1400" i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AT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4567329" y="572154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400" i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ATG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5907728" y="5026223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i="0" smtClean="0">
                <a:latin typeface="Courier New" pitchFamily="49" charset="0"/>
                <a:cs typeface="Courier New" pitchFamily="49" charset="0"/>
              </a:rPr>
              <a:t>ATG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481479" y="488817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Bubble!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31868" y="437673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386229" y="447430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CGTA</a:t>
            </a:r>
            <a:endParaRPr lang="en-US" sz="1400" dirty="0"/>
          </a:p>
        </p:txBody>
      </p:sp>
      <p:cxnSp>
        <p:nvCxnSpPr>
          <p:cNvPr id="72" name="Straight Arrow Connector 71"/>
          <p:cNvCxnSpPr>
            <a:stCxn id="70" idx="6"/>
            <a:endCxn id="73" idx="2"/>
          </p:cNvCxnSpPr>
          <p:nvPr/>
        </p:nvCxnSpPr>
        <p:spPr>
          <a:xfrm>
            <a:off x="3934788" y="4628197"/>
            <a:ext cx="321084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255872" y="437673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10233" y="447430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GTAT</a:t>
            </a:r>
            <a:endParaRPr lang="en-US" sz="1400" dirty="0"/>
          </a:p>
        </p:txBody>
      </p:sp>
      <p:cxnSp>
        <p:nvCxnSpPr>
          <p:cNvPr id="75" name="Straight Arrow Connector 74"/>
          <p:cNvCxnSpPr>
            <a:stCxn id="73" idx="6"/>
            <a:endCxn id="76" idx="2"/>
          </p:cNvCxnSpPr>
          <p:nvPr/>
        </p:nvCxnSpPr>
        <p:spPr>
          <a:xfrm>
            <a:off x="4758792" y="4628197"/>
            <a:ext cx="311376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070168" y="437673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24529" y="447430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TATG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stCxn id="76" idx="6"/>
            <a:endCxn id="79" idx="2"/>
          </p:cNvCxnSpPr>
          <p:nvPr/>
        </p:nvCxnSpPr>
        <p:spPr>
          <a:xfrm>
            <a:off x="5573088" y="4628197"/>
            <a:ext cx="321084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894172" y="437673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48533" y="447430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ATGG</a:t>
            </a:r>
            <a:endParaRPr lang="en-US" sz="1400" dirty="0"/>
          </a:p>
        </p:txBody>
      </p:sp>
      <p:cxnSp>
        <p:nvCxnSpPr>
          <p:cNvPr id="81" name="Straight Arrow Connector 80"/>
          <p:cNvCxnSpPr>
            <a:stCxn id="79" idx="6"/>
            <a:endCxn id="82" idx="2"/>
          </p:cNvCxnSpPr>
          <p:nvPr/>
        </p:nvCxnSpPr>
        <p:spPr>
          <a:xfrm>
            <a:off x="6397092" y="4628197"/>
            <a:ext cx="292326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689418" y="437673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3779" y="447430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TGGA</a:t>
            </a:r>
            <a:endParaRPr lang="en-US" sz="1400" dirty="0"/>
          </a:p>
        </p:txBody>
      </p:sp>
      <p:cxnSp>
        <p:nvCxnSpPr>
          <p:cNvPr id="84" name="Straight Arrow Connector 83"/>
          <p:cNvCxnSpPr>
            <a:stCxn id="82" idx="6"/>
            <a:endCxn id="85" idx="2"/>
          </p:cNvCxnSpPr>
          <p:nvPr/>
        </p:nvCxnSpPr>
        <p:spPr>
          <a:xfrm>
            <a:off x="7192338" y="4628197"/>
            <a:ext cx="321084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513422" y="437673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67783" y="447430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GGAC</a:t>
            </a:r>
            <a:endParaRPr lang="en-US" sz="1400" dirty="0"/>
          </a:p>
        </p:txBody>
      </p:sp>
      <p:cxnSp>
        <p:nvCxnSpPr>
          <p:cNvPr id="87" name="Straight Arrow Connector 86"/>
          <p:cNvCxnSpPr>
            <a:stCxn id="85" idx="6"/>
            <a:endCxn id="88" idx="2"/>
          </p:cNvCxnSpPr>
          <p:nvPr/>
        </p:nvCxnSpPr>
        <p:spPr>
          <a:xfrm>
            <a:off x="8016342" y="4628197"/>
            <a:ext cx="311376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327718" y="437673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282079" y="447430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GACA</a:t>
            </a:r>
            <a:endParaRPr lang="en-US" sz="1400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8896350" y="4629150"/>
            <a:ext cx="24765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64893" y="437673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19254" y="447430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TGCC</a:t>
            </a:r>
            <a:endParaRPr lang="en-US" sz="1400" dirty="0"/>
          </a:p>
        </p:txBody>
      </p:sp>
      <p:cxnSp>
        <p:nvCxnSpPr>
          <p:cNvPr id="93" name="Straight Arrow Connector 92"/>
          <p:cNvCxnSpPr>
            <a:stCxn id="91" idx="6"/>
            <a:endCxn id="94" idx="2"/>
          </p:cNvCxnSpPr>
          <p:nvPr/>
        </p:nvCxnSpPr>
        <p:spPr>
          <a:xfrm>
            <a:off x="1467813" y="4628197"/>
            <a:ext cx="320901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788714" y="437673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43075" y="447430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GCCG</a:t>
            </a:r>
            <a:endParaRPr lang="en-US" sz="1400" dirty="0"/>
          </a:p>
        </p:txBody>
      </p:sp>
      <p:cxnSp>
        <p:nvCxnSpPr>
          <p:cNvPr id="96" name="Straight Arrow Connector 95"/>
          <p:cNvCxnSpPr>
            <a:stCxn id="94" idx="6"/>
            <a:endCxn id="97" idx="2"/>
          </p:cNvCxnSpPr>
          <p:nvPr/>
        </p:nvCxnSpPr>
        <p:spPr>
          <a:xfrm>
            <a:off x="2291634" y="4628197"/>
            <a:ext cx="321084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612718" y="437673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67079" y="447430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CCGT</a:t>
            </a:r>
            <a:endParaRPr lang="en-US" sz="1400" dirty="0"/>
          </a:p>
        </p:txBody>
      </p:sp>
      <p:cxnSp>
        <p:nvCxnSpPr>
          <p:cNvPr id="99" name="Straight Arrow Connector 98"/>
          <p:cNvCxnSpPr>
            <a:stCxn id="97" idx="6"/>
            <a:endCxn id="70" idx="2"/>
          </p:cNvCxnSpPr>
          <p:nvPr/>
        </p:nvCxnSpPr>
        <p:spPr>
          <a:xfrm>
            <a:off x="3115638" y="4628197"/>
            <a:ext cx="316230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112314" y="4376737"/>
            <a:ext cx="502920" cy="50292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675" y="447430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ATGC</a:t>
            </a:r>
            <a:endParaRPr lang="en-US" sz="1400" dirty="0"/>
          </a:p>
        </p:txBody>
      </p:sp>
      <p:cxnSp>
        <p:nvCxnSpPr>
          <p:cNvPr id="102" name="Straight Arrow Connector 101"/>
          <p:cNvCxnSpPr>
            <a:stCxn id="100" idx="6"/>
            <a:endCxn id="91" idx="2"/>
          </p:cNvCxnSpPr>
          <p:nvPr/>
        </p:nvCxnSpPr>
        <p:spPr>
          <a:xfrm>
            <a:off x="615234" y="4628197"/>
            <a:ext cx="349659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42606" y="414039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ATGCC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1263625" y="414039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TGCCG</a:t>
            </a:r>
            <a:endParaRPr lang="en-US" sz="1400" dirty="0"/>
          </a:p>
        </p:txBody>
      </p:sp>
      <p:sp>
        <p:nvSpPr>
          <p:cNvPr id="105" name="Rectangle 104"/>
          <p:cNvSpPr/>
          <p:nvPr/>
        </p:nvSpPr>
        <p:spPr>
          <a:xfrm>
            <a:off x="2084644" y="414039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GCCGT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2878778" y="414039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CCGTA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726682" y="414039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CGTAT</a:t>
            </a:r>
            <a:endParaRPr lang="en-US" sz="1400" dirty="0"/>
          </a:p>
        </p:txBody>
      </p:sp>
      <p:sp>
        <p:nvSpPr>
          <p:cNvPr id="108" name="Rectangle 107"/>
          <p:cNvSpPr/>
          <p:nvPr/>
        </p:nvSpPr>
        <p:spPr>
          <a:xfrm>
            <a:off x="4547701" y="414039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GTATG</a:t>
            </a:r>
            <a:endParaRPr lang="en-US" sz="1400" dirty="0"/>
          </a:p>
        </p:txBody>
      </p:sp>
      <p:sp>
        <p:nvSpPr>
          <p:cNvPr id="109" name="Rectangle 108"/>
          <p:cNvSpPr/>
          <p:nvPr/>
        </p:nvSpPr>
        <p:spPr>
          <a:xfrm>
            <a:off x="5387770" y="414039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TATGG</a:t>
            </a:r>
            <a:endParaRPr lang="en-US" sz="1400" dirty="0"/>
          </a:p>
        </p:txBody>
      </p:sp>
      <p:sp>
        <p:nvSpPr>
          <p:cNvPr id="110" name="Rectangle 109"/>
          <p:cNvSpPr/>
          <p:nvPr/>
        </p:nvSpPr>
        <p:spPr>
          <a:xfrm>
            <a:off x="6189739" y="414039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ATGGA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7010758" y="414039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TGGAC</a:t>
            </a:r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7831778" y="414039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latin typeface="Courier New" pitchFamily="49" charset="0"/>
                <a:cs typeface="Courier New" pitchFamily="49" charset="0"/>
              </a:rPr>
              <a:t>GGACA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424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pitchFamily="34" charset="0"/>
              </a:rPr>
              <a:t>Bubble Explosion…Where </a:t>
            </a:r>
            <a:r>
              <a:rPr lang="en-US" altLang="en-US" dirty="0">
                <a:cs typeface="Arial" pitchFamily="34" charset="0"/>
              </a:rPr>
              <a:t>A</a:t>
            </a:r>
            <a:r>
              <a:rPr lang="en-US" altLang="en-US" dirty="0" smtClean="0">
                <a:cs typeface="Arial" pitchFamily="34" charset="0"/>
              </a:rPr>
              <a:t>re the Correct Edges of the de </a:t>
            </a:r>
            <a:r>
              <a:rPr lang="en-US" altLang="en-US" dirty="0" err="1" smtClean="0">
                <a:cs typeface="Arial" pitchFamily="34" charset="0"/>
              </a:rPr>
              <a:t>Bruijn</a:t>
            </a:r>
            <a:r>
              <a:rPr lang="en-US" altLang="en-US" dirty="0" smtClean="0">
                <a:cs typeface="Arial" pitchFamily="34" charset="0"/>
              </a:rPr>
              <a:t> Graph? </a:t>
            </a:r>
          </a:p>
        </p:txBody>
      </p:sp>
      <p:pic>
        <p:nvPicPr>
          <p:cNvPr id="34819" name="Picture 4" descr="Bul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7100" y="2743200"/>
            <a:ext cx="4965700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077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76250" y="736600"/>
          <a:ext cx="7543800" cy="569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hoto Editor Photo" r:id="rId4" imgW="9469172" imgH="7152381" progId="">
                  <p:embed/>
                </p:oleObj>
              </mc:Choice>
              <mc:Fallback>
                <p:oleObj name="Photo Editor Photo" r:id="rId4" imgW="9469172" imgH="71523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736600"/>
                        <a:ext cx="7543800" cy="569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xfrm>
            <a:off x="619125" y="246063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 Bruin Graph of </a:t>
            </a:r>
            <a:r>
              <a:rPr lang="en-US" altLang="en-US" i="1" dirty="0" smtClean="0"/>
              <a:t>N. </a:t>
            </a:r>
            <a:r>
              <a:rPr lang="en-US" altLang="en-US" i="1" dirty="0" err="1" smtClean="0"/>
              <a:t>meningitidis</a:t>
            </a:r>
            <a:r>
              <a:rPr lang="en-US" altLang="en-US" dirty="0"/>
              <a:t> </a:t>
            </a:r>
            <a:r>
              <a:rPr lang="en-US" altLang="en-US" dirty="0" smtClean="0"/>
              <a:t>Genome AFTER </a:t>
            </a:r>
            <a:r>
              <a:rPr lang="en-US" altLang="en-US" dirty="0"/>
              <a:t>R</a:t>
            </a:r>
            <a:r>
              <a:rPr lang="en-US" altLang="en-US" dirty="0" smtClean="0"/>
              <a:t>emoving Bubbles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10200" y="6172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smtClean="0">
                <a:solidFill>
                  <a:srgbClr val="FF0000"/>
                </a:solidFill>
                <a:latin typeface="+mn-lt"/>
              </a:rPr>
              <a:t>Red</a:t>
            </a:r>
            <a:r>
              <a:rPr lang="en-US" sz="1800" b="0" i="0" dirty="0" smtClean="0">
                <a:latin typeface="+mn-lt"/>
              </a:rPr>
              <a:t> edges represent repeats</a:t>
            </a:r>
            <a:endParaRPr lang="en-US" sz="1800" b="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095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spectrum approach with read data (de </a:t>
            </a:r>
            <a:r>
              <a:rPr lang="en-US" dirty="0" err="1" smtClean="0"/>
              <a:t>Bruijn</a:t>
            </a:r>
            <a:r>
              <a:rPr lang="en-US" dirty="0" smtClean="0"/>
              <a:t> approach)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spectrum from set of all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contained within reads</a:t>
            </a:r>
          </a:p>
          <a:p>
            <a:r>
              <a:rPr lang="en-US" dirty="0" smtClean="0"/>
              <a:t>Choose </a:t>
            </a:r>
            <a:r>
              <a:rPr lang="en-US" i="1" dirty="0" smtClean="0"/>
              <a:t>k</a:t>
            </a:r>
            <a:r>
              <a:rPr lang="en-US" dirty="0" smtClean="0"/>
              <a:t> to be small enough such that the majority of the genome’s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will be found within the reads</a:t>
            </a:r>
          </a:p>
          <a:p>
            <a:r>
              <a:rPr lang="en-US" dirty="0" smtClean="0"/>
              <a:t>Particularly useful for short-read data, such as that produced by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Made popular by methods such as Euler and Velvet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 </a:t>
            </a:r>
            <a:r>
              <a:rPr lang="en-US" dirty="0" err="1" smtClean="0"/>
              <a:t>Bruijn</a:t>
            </a:r>
            <a:r>
              <a:rPr lang="en-US" dirty="0" smtClean="0"/>
              <a:t> k-</a:t>
            </a:r>
            <a:r>
              <a:rPr lang="en-US" dirty="0" err="1" smtClean="0"/>
              <a:t>mer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33400" y="1425120"/>
            <a:ext cx="5359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ea typeface="Times New Roman"/>
              </a:rPr>
              <a:t>d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e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Bruijn</a:t>
            </a:r>
            <a:r>
              <a:rPr kumimoji="0" lang="en-US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2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(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TA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ATG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CC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ATG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GG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ATG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)=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7" name="Group 306"/>
          <p:cNvGrpSpPr/>
          <p:nvPr/>
        </p:nvGrpSpPr>
        <p:grpSpPr>
          <a:xfrm>
            <a:off x="5029200" y="1295400"/>
            <a:ext cx="3036956" cy="1938574"/>
            <a:chOff x="2830444" y="1752600"/>
            <a:chExt cx="3036956" cy="1938574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5241925" y="1888670"/>
              <a:ext cx="457200" cy="852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30444" y="3352620"/>
              <a:ext cx="4461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 pitchFamily="34" charset="0"/>
                </a:rPr>
                <a:t>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19878" y="1752600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32702" y="2328446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TA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2590800"/>
              <a:ext cx="4170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TG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82122" y="3298543"/>
              <a:ext cx="4461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itchFamily="34" charset="0"/>
                </a:rPr>
                <a:t>GG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79799" y="3296533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C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26" name="Group 155"/>
            <p:cNvGrpSpPr/>
            <p:nvPr/>
          </p:nvGrpSpPr>
          <p:grpSpPr>
            <a:xfrm>
              <a:off x="3710332" y="2057400"/>
              <a:ext cx="328269" cy="372486"/>
              <a:chOff x="3539764" y="3062729"/>
              <a:chExt cx="331732" cy="392149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3569387" y="3062729"/>
                <a:ext cx="302109" cy="388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kern="0" dirty="0">
                    <a:solidFill>
                      <a:srgbClr val="0000FF"/>
                    </a:solidFill>
                    <a:latin typeface="Calibri" pitchFamily="34" charset="0"/>
                  </a:rPr>
                  <a:t>T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39764" y="3124200"/>
                <a:ext cx="329184" cy="330678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itchFamily="34" charset="0"/>
                  <a:ea typeface="+mn-ea"/>
                </a:endParaRPr>
              </a:p>
            </p:txBody>
          </p:sp>
        </p:grpSp>
        <p:grpSp>
          <p:nvGrpSpPr>
            <p:cNvPr id="28" name="Group 154"/>
            <p:cNvGrpSpPr/>
            <p:nvPr/>
          </p:nvGrpSpPr>
          <p:grpSpPr>
            <a:xfrm>
              <a:off x="3697035" y="3124199"/>
              <a:ext cx="341565" cy="369332"/>
              <a:chOff x="4114800" y="3073561"/>
              <a:chExt cx="345168" cy="388828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4124714" y="3073561"/>
                <a:ext cx="335254" cy="38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kern="0" dirty="0">
                    <a:solidFill>
                      <a:srgbClr val="0000FF"/>
                    </a:solidFill>
                    <a:latin typeface="Calibri" pitchFamily="34" charset="0"/>
                  </a:rPr>
                  <a:t>G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114800" y="3124200"/>
                <a:ext cx="329185" cy="330678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itchFamily="34" charset="0"/>
                  <a:ea typeface="+mn-ea"/>
                </a:endParaRPr>
              </a:p>
            </p:txBody>
          </p:sp>
        </p:grpSp>
        <p:grpSp>
          <p:nvGrpSpPr>
            <p:cNvPr id="31" name="Group 119"/>
            <p:cNvGrpSpPr/>
            <p:nvPr/>
          </p:nvGrpSpPr>
          <p:grpSpPr>
            <a:xfrm>
              <a:off x="4756748" y="3172063"/>
              <a:ext cx="325749" cy="369332"/>
              <a:chOff x="7637252" y="3090827"/>
              <a:chExt cx="329184" cy="38882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7646444" y="3090827"/>
                <a:ext cx="310081" cy="388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kern="0" dirty="0">
                    <a:solidFill>
                      <a:srgbClr val="0000FF"/>
                    </a:solidFill>
                    <a:latin typeface="Calibri" pitchFamily="34" charset="0"/>
                  </a:rPr>
                  <a:t>C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7637252" y="3115574"/>
                <a:ext cx="329184" cy="330678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itchFamily="34" charset="0"/>
                  <a:ea typeface="+mn-ea"/>
                </a:endParaRPr>
              </a:p>
            </p:txBody>
          </p:sp>
        </p:grpSp>
        <p:grpSp>
          <p:nvGrpSpPr>
            <p:cNvPr id="34" name="Group 157"/>
            <p:cNvGrpSpPr/>
            <p:nvPr/>
          </p:nvGrpSpPr>
          <p:grpSpPr>
            <a:xfrm>
              <a:off x="4770720" y="2085012"/>
              <a:ext cx="334679" cy="369333"/>
              <a:chOff x="2378613" y="3101804"/>
              <a:chExt cx="338210" cy="38882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387657" y="3101804"/>
                <a:ext cx="329166" cy="388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itchFamily="34" charset="0"/>
                  </a:rPr>
                  <a:t>A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78613" y="3114675"/>
                <a:ext cx="329184" cy="330678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itchFamily="34" charset="0"/>
                  <a:ea typeface="+mn-ea"/>
                </a:endParaRP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V="1">
              <a:off x="4036080" y="2380017"/>
              <a:ext cx="743590" cy="315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3499343" y="2791878"/>
              <a:ext cx="735855" cy="1187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>
            <a:xfrm>
              <a:off x="4022783" y="3329348"/>
              <a:ext cx="733938" cy="23272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Straight Arrow Connector 175"/>
            <p:cNvCxnSpPr>
              <a:stCxn id="64" idx="1"/>
              <a:endCxn id="64" idx="3"/>
            </p:cNvCxnSpPr>
            <p:nvPr/>
          </p:nvCxnSpPr>
          <p:spPr>
            <a:xfrm rot="16200000" flipH="1">
              <a:off x="3633690" y="3329348"/>
              <a:ext cx="222100" cy="12700"/>
            </a:xfrm>
            <a:prstGeom prst="curvedConnector5">
              <a:avLst>
                <a:gd name="adj1" fmla="val -28335"/>
                <a:gd name="adj2" fmla="val -3368055"/>
                <a:gd name="adj3" fmla="val 171847"/>
              </a:avLst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117" name="Straight Arrow Connector 175"/>
            <p:cNvCxnSpPr/>
            <p:nvPr/>
          </p:nvCxnSpPr>
          <p:spPr>
            <a:xfrm rot="16200000" flipH="1">
              <a:off x="3633690" y="2277991"/>
              <a:ext cx="222100" cy="12700"/>
            </a:xfrm>
            <a:prstGeom prst="curvedConnector5">
              <a:avLst>
                <a:gd name="adj1" fmla="val -28335"/>
                <a:gd name="adj2" fmla="val -3368055"/>
                <a:gd name="adj3" fmla="val 171847"/>
              </a:avLst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118" name="Straight Arrow Connector 175"/>
            <p:cNvCxnSpPr/>
            <p:nvPr/>
          </p:nvCxnSpPr>
          <p:spPr>
            <a:xfrm rot="16200000" flipH="1">
              <a:off x="4960100" y="2244800"/>
              <a:ext cx="222100" cy="12700"/>
            </a:xfrm>
            <a:prstGeom prst="curvedConnector5">
              <a:avLst>
                <a:gd name="adj1" fmla="val -28335"/>
                <a:gd name="adj2" fmla="val 2719134"/>
                <a:gd name="adj3" fmla="val 134551"/>
              </a:avLst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5413430" y="2040622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itchFamily="34" charset="0"/>
                </a:rPr>
                <a:t>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62950" y="21336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libri" pitchFamily="34" charset="0"/>
                </a:rPr>
                <a:t>TT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 flipH="1">
              <a:off x="3988375" y="2191250"/>
              <a:ext cx="830050" cy="1855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Straight Arrow Connector 175"/>
            <p:cNvCxnSpPr/>
            <p:nvPr/>
          </p:nvCxnSpPr>
          <p:spPr>
            <a:xfrm rot="16200000" flipH="1">
              <a:off x="4947400" y="3350420"/>
              <a:ext cx="222100" cy="12700"/>
            </a:xfrm>
            <a:prstGeom prst="curvedConnector5">
              <a:avLst>
                <a:gd name="adj1" fmla="val -28335"/>
                <a:gd name="adj2" fmla="val 2936528"/>
                <a:gd name="adj3" fmla="val 140767"/>
              </a:avLst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5410200" y="3276600"/>
              <a:ext cx="4018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FF0000"/>
                  </a:solidFill>
                  <a:latin typeface="Calibri" pitchFamily="34" charset="0"/>
                </a:rPr>
                <a:t>CC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133" name="Straight Arrow Connector 132"/>
            <p:cNvCxnSpPr>
              <a:stCxn id="57" idx="0"/>
              <a:endCxn id="52" idx="4"/>
            </p:cNvCxnSpPr>
            <p:nvPr/>
          </p:nvCxnSpPr>
          <p:spPr>
            <a:xfrm flipV="1">
              <a:off x="4919267" y="2411336"/>
              <a:ext cx="14327" cy="76072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136" name="TextBox 135"/>
            <p:cNvSpPr txBox="1"/>
            <p:nvPr/>
          </p:nvSpPr>
          <p:spPr>
            <a:xfrm>
              <a:off x="4893392" y="2571881"/>
              <a:ext cx="4176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3980810" y="2116822"/>
              <a:ext cx="837615" cy="1677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Straight Arrow Connector 175"/>
            <p:cNvCxnSpPr>
              <a:stCxn id="63" idx="0"/>
              <a:endCxn id="63" idx="2"/>
            </p:cNvCxnSpPr>
            <p:nvPr/>
          </p:nvCxnSpPr>
          <p:spPr>
            <a:xfrm rot="16200000" flipH="1">
              <a:off x="3688057" y="3308865"/>
              <a:ext cx="369332" cy="12700"/>
            </a:xfrm>
            <a:prstGeom prst="curvedConnector5">
              <a:avLst>
                <a:gd name="adj1" fmla="val -31992"/>
                <a:gd name="adj2" fmla="val -5372465"/>
                <a:gd name="adj3" fmla="val 161896"/>
              </a:avLst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169" name="Straight Arrow Connector 168"/>
            <p:cNvCxnSpPr/>
            <p:nvPr/>
          </p:nvCxnSpPr>
          <p:spPr>
            <a:xfrm flipH="1">
              <a:off x="4023360" y="2286000"/>
              <a:ext cx="777240" cy="1855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70" name="Straight Arrow Connector 169"/>
            <p:cNvCxnSpPr/>
            <p:nvPr/>
          </p:nvCxnSpPr>
          <p:spPr>
            <a:xfrm rot="5400000">
              <a:off x="3574731" y="2800392"/>
              <a:ext cx="735855" cy="1187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71" name="Straight Arrow Connector 170"/>
            <p:cNvCxnSpPr/>
            <p:nvPr/>
          </p:nvCxnSpPr>
          <p:spPr>
            <a:xfrm rot="5400000">
              <a:off x="3413223" y="2800392"/>
              <a:ext cx="735855" cy="1187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72" name="Straight Arrow Connector 171"/>
            <p:cNvCxnSpPr>
              <a:stCxn id="64" idx="7"/>
              <a:endCxn id="52" idx="3"/>
            </p:cNvCxnSpPr>
            <p:nvPr/>
          </p:nvCxnSpPr>
          <p:spPr>
            <a:xfrm flipV="1">
              <a:off x="3975079" y="2365337"/>
              <a:ext cx="843346" cy="85296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>
              <a:off x="4354444" y="2664266"/>
              <a:ext cx="441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0000FF"/>
                  </a:solidFill>
                  <a:latin typeface="Calibri" pitchFamily="34" charset="0"/>
                </a:rPr>
                <a:t>G</a:t>
              </a:r>
              <a:r>
                <a:rPr lang="en-US" sz="1600" b="1" kern="0" dirty="0" smtClean="0">
                  <a:solidFill>
                    <a:srgbClr val="008000"/>
                  </a:solidFill>
                  <a:latin typeface="Calibri" pitchFamily="34" charset="0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541423" y="3657600"/>
            <a:ext cx="5359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ea typeface="Times New Roman"/>
              </a:rPr>
              <a:t>d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e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 </a:t>
            </a:r>
            <a:r>
              <a:rPr kumimoji="0" lang="en-US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Bruijn</a:t>
            </a:r>
            <a:r>
              <a:rPr lang="en-US" kern="0" baseline="-25000" dirty="0">
                <a:solidFill>
                  <a:srgbClr val="000000"/>
                </a:solidFill>
                <a:ea typeface="Times New Roman"/>
              </a:rPr>
              <a:t>4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(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TA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ATG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CC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ATG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GG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ATG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)=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6" name="Group 385"/>
          <p:cNvGrpSpPr/>
          <p:nvPr/>
        </p:nvGrpSpPr>
        <p:grpSpPr>
          <a:xfrm>
            <a:off x="3429000" y="3765430"/>
            <a:ext cx="4936218" cy="2875340"/>
            <a:chOff x="3429000" y="3765430"/>
            <a:chExt cx="4936218" cy="2875340"/>
          </a:xfrm>
        </p:grpSpPr>
        <p:cxnSp>
          <p:nvCxnSpPr>
            <p:cNvPr id="319" name="Straight Arrow Connector 318"/>
            <p:cNvCxnSpPr>
              <a:stCxn id="322" idx="6"/>
              <a:endCxn id="325" idx="2"/>
            </p:cNvCxnSpPr>
            <p:nvPr/>
          </p:nvCxnSpPr>
          <p:spPr>
            <a:xfrm>
              <a:off x="3891286" y="5292030"/>
              <a:ext cx="477829" cy="762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0" name="Group 49"/>
            <p:cNvGrpSpPr/>
            <p:nvPr/>
          </p:nvGrpSpPr>
          <p:grpSpPr>
            <a:xfrm>
              <a:off x="3429000" y="5086290"/>
              <a:ext cx="519566" cy="411480"/>
              <a:chOff x="-51905" y="3617912"/>
              <a:chExt cx="519566" cy="411480"/>
            </a:xfrm>
          </p:grpSpPr>
          <p:sp>
            <p:nvSpPr>
              <p:cNvPr id="321" name="TextBox 320"/>
              <p:cNvSpPr txBox="1"/>
              <p:nvPr/>
            </p:nvSpPr>
            <p:spPr>
              <a:xfrm>
                <a:off x="-51905" y="3642206"/>
                <a:ext cx="519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latin typeface="+mn-lt"/>
                  </a:rPr>
                  <a:t>TA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322" name="Oval 321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grpSp>
          <p:nvGrpSpPr>
            <p:cNvPr id="323" name="Group 50"/>
            <p:cNvGrpSpPr/>
            <p:nvPr/>
          </p:nvGrpSpPr>
          <p:grpSpPr>
            <a:xfrm>
              <a:off x="4324498" y="5093910"/>
              <a:ext cx="519694" cy="411480"/>
              <a:chOff x="784012" y="3625532"/>
              <a:chExt cx="519694" cy="411480"/>
            </a:xfrm>
          </p:grpSpPr>
          <p:sp>
            <p:nvSpPr>
              <p:cNvPr id="324" name="TextBox 323"/>
              <p:cNvSpPr txBox="1"/>
              <p:nvPr/>
            </p:nvSpPr>
            <p:spPr>
              <a:xfrm>
                <a:off x="784012" y="3656012"/>
                <a:ext cx="5196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latin typeface="+mn-lt"/>
                  </a:rPr>
                  <a:t>A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AT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325" name="Oval 324"/>
              <p:cNvSpPr>
                <a:spLocks noChangeAspect="1"/>
              </p:cNvSpPr>
              <p:nvPr/>
            </p:nvSpPr>
            <p:spPr>
              <a:xfrm>
                <a:off x="828629" y="362553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i="0" dirty="0"/>
              </a:p>
            </p:txBody>
          </p:sp>
        </p:grpSp>
        <p:grpSp>
          <p:nvGrpSpPr>
            <p:cNvPr id="326" name="Group 51"/>
            <p:cNvGrpSpPr/>
            <p:nvPr/>
          </p:nvGrpSpPr>
          <p:grpSpPr>
            <a:xfrm>
              <a:off x="5200515" y="5095815"/>
              <a:ext cx="520463" cy="411480"/>
              <a:chOff x="1361519" y="3627437"/>
              <a:chExt cx="520463" cy="411480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1361519" y="3656012"/>
                <a:ext cx="5204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ATG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328" name="Oval 327"/>
              <p:cNvSpPr>
                <a:spLocks noChangeAspect="1"/>
              </p:cNvSpPr>
              <p:nvPr/>
            </p:nvSpPr>
            <p:spPr>
              <a:xfrm>
                <a:off x="1400175" y="3627437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i="0" dirty="0"/>
              </a:p>
            </p:txBody>
          </p:sp>
        </p:grpSp>
        <p:grpSp>
          <p:nvGrpSpPr>
            <p:cNvPr id="329" name="Group 52"/>
            <p:cNvGrpSpPr/>
            <p:nvPr/>
          </p:nvGrpSpPr>
          <p:grpSpPr>
            <a:xfrm>
              <a:off x="6096000" y="5579685"/>
              <a:ext cx="520463" cy="411480"/>
              <a:chOff x="1939795" y="3617912"/>
              <a:chExt cx="520463" cy="411480"/>
            </a:xfrm>
          </p:grpSpPr>
          <p:sp>
            <p:nvSpPr>
              <p:cNvPr id="330" name="TextBox 329"/>
              <p:cNvSpPr txBox="1"/>
              <p:nvPr/>
            </p:nvSpPr>
            <p:spPr>
              <a:xfrm>
                <a:off x="1939795" y="3656012"/>
                <a:ext cx="5204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TG</a:t>
                </a:r>
                <a:r>
                  <a:rPr lang="en-US" sz="1600" b="1" i="0" dirty="0" smtClean="0">
                    <a:solidFill>
                      <a:srgbClr val="FF0000"/>
                    </a:solidFill>
                    <a:latin typeface="+mn-lt"/>
                  </a:rPr>
                  <a:t>C</a:t>
                </a:r>
                <a:endParaRPr lang="en-US" sz="1600" b="1" i="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331" name="Oval 330"/>
              <p:cNvSpPr>
                <a:spLocks noChangeAspect="1"/>
              </p:cNvSpPr>
              <p:nvPr/>
            </p:nvSpPr>
            <p:spPr>
              <a:xfrm>
                <a:off x="1981154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i="0" dirty="0"/>
              </a:p>
            </p:txBody>
          </p:sp>
        </p:grpSp>
        <p:grpSp>
          <p:nvGrpSpPr>
            <p:cNvPr id="332" name="Group 53"/>
            <p:cNvGrpSpPr/>
            <p:nvPr/>
          </p:nvGrpSpPr>
          <p:grpSpPr>
            <a:xfrm>
              <a:off x="6946559" y="5579685"/>
              <a:ext cx="534121" cy="411480"/>
              <a:chOff x="2518071" y="3617912"/>
              <a:chExt cx="534121" cy="411480"/>
            </a:xfrm>
          </p:grpSpPr>
          <p:sp>
            <p:nvSpPr>
              <p:cNvPr id="333" name="TextBox 332"/>
              <p:cNvSpPr txBox="1"/>
              <p:nvPr/>
            </p:nvSpPr>
            <p:spPr>
              <a:xfrm>
                <a:off x="2518071" y="3656012"/>
                <a:ext cx="5341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G</a:t>
                </a:r>
                <a:r>
                  <a:rPr lang="en-US" sz="1600" b="1" i="0" dirty="0" smtClean="0">
                    <a:solidFill>
                      <a:srgbClr val="FF0000"/>
                    </a:solidFill>
                    <a:latin typeface="+mn-lt"/>
                  </a:rPr>
                  <a:t>CC</a:t>
                </a:r>
                <a:endParaRPr lang="en-US" sz="1600" b="1" i="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334" name="Oval 333"/>
              <p:cNvSpPr>
                <a:spLocks noChangeAspect="1"/>
              </p:cNvSpPr>
              <p:nvPr/>
            </p:nvSpPr>
            <p:spPr>
              <a:xfrm>
                <a:off x="2571704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i="0" dirty="0"/>
              </a:p>
            </p:txBody>
          </p:sp>
        </p:grpSp>
        <p:grpSp>
          <p:nvGrpSpPr>
            <p:cNvPr id="335" name="Group 54"/>
            <p:cNvGrpSpPr/>
            <p:nvPr/>
          </p:nvGrpSpPr>
          <p:grpSpPr>
            <a:xfrm>
              <a:off x="6939891" y="6229290"/>
              <a:ext cx="527709" cy="411480"/>
              <a:chOff x="3110005" y="3625532"/>
              <a:chExt cx="527709" cy="411480"/>
            </a:xfrm>
          </p:grpSpPr>
          <p:sp>
            <p:nvSpPr>
              <p:cNvPr id="336" name="TextBox 335"/>
              <p:cNvSpPr txBox="1"/>
              <p:nvPr/>
            </p:nvSpPr>
            <p:spPr>
              <a:xfrm>
                <a:off x="3110005" y="3656012"/>
                <a:ext cx="5277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FF0000"/>
                    </a:solidFill>
                    <a:latin typeface="+mn-lt"/>
                  </a:rPr>
                  <a:t>CC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337" name="Oval 336"/>
              <p:cNvSpPr>
                <a:spLocks noChangeAspect="1"/>
              </p:cNvSpPr>
              <p:nvPr/>
            </p:nvSpPr>
            <p:spPr>
              <a:xfrm>
                <a:off x="3171779" y="362553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i="0" dirty="0"/>
              </a:p>
            </p:txBody>
          </p:sp>
        </p:grpSp>
        <p:grpSp>
          <p:nvGrpSpPr>
            <p:cNvPr id="338" name="Group 55"/>
            <p:cNvGrpSpPr/>
            <p:nvPr/>
          </p:nvGrpSpPr>
          <p:grpSpPr>
            <a:xfrm>
              <a:off x="5200515" y="6229290"/>
              <a:ext cx="503664" cy="411480"/>
              <a:chOff x="3695527" y="3627437"/>
              <a:chExt cx="503664" cy="411480"/>
            </a:xfrm>
          </p:grpSpPr>
          <p:sp>
            <p:nvSpPr>
              <p:cNvPr id="339" name="TextBox 338"/>
              <p:cNvSpPr txBox="1"/>
              <p:nvPr/>
            </p:nvSpPr>
            <p:spPr>
              <a:xfrm>
                <a:off x="3695527" y="3656012"/>
                <a:ext cx="5036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FF0000"/>
                    </a:solidFill>
                    <a:latin typeface="+mn-lt"/>
                  </a:rPr>
                  <a:t>C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AT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340" name="Oval 339"/>
              <p:cNvSpPr>
                <a:spLocks noChangeAspect="1"/>
              </p:cNvSpPr>
              <p:nvPr/>
            </p:nvSpPr>
            <p:spPr>
              <a:xfrm>
                <a:off x="3733754" y="3627437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i="0" dirty="0"/>
              </a:p>
            </p:txBody>
          </p:sp>
        </p:grpSp>
        <p:grpSp>
          <p:nvGrpSpPr>
            <p:cNvPr id="341" name="Group 57"/>
            <p:cNvGrpSpPr/>
            <p:nvPr/>
          </p:nvGrpSpPr>
          <p:grpSpPr>
            <a:xfrm>
              <a:off x="6102530" y="4569233"/>
              <a:ext cx="542906" cy="411480"/>
              <a:chOff x="4835280" y="3616007"/>
              <a:chExt cx="542906" cy="411480"/>
            </a:xfrm>
          </p:grpSpPr>
          <p:sp>
            <p:nvSpPr>
              <p:cNvPr id="342" name="TextBox 341"/>
              <p:cNvSpPr txBox="1"/>
              <p:nvPr/>
            </p:nvSpPr>
            <p:spPr>
              <a:xfrm>
                <a:off x="4835280" y="3656012"/>
                <a:ext cx="5429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TG</a:t>
                </a:r>
                <a:r>
                  <a:rPr lang="en-US" sz="1600" b="1" i="0" dirty="0" smtClean="0">
                    <a:solidFill>
                      <a:srgbClr val="00B050"/>
                    </a:solidFill>
                    <a:latin typeface="+mn-lt"/>
                  </a:rPr>
                  <a:t>G</a:t>
                </a:r>
                <a:endParaRPr lang="en-US" sz="1600" b="1" i="0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43" name="Oval 342"/>
              <p:cNvSpPr>
                <a:spLocks noChangeAspect="1"/>
              </p:cNvSpPr>
              <p:nvPr/>
            </p:nvSpPr>
            <p:spPr>
              <a:xfrm>
                <a:off x="4895804" y="3616007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i="0" dirty="0"/>
              </a:p>
            </p:txBody>
          </p:sp>
        </p:grpSp>
        <p:grpSp>
          <p:nvGrpSpPr>
            <p:cNvPr id="344" name="Group 58"/>
            <p:cNvGrpSpPr/>
            <p:nvPr/>
          </p:nvGrpSpPr>
          <p:grpSpPr>
            <a:xfrm>
              <a:off x="6944017" y="4570998"/>
              <a:ext cx="579005" cy="411480"/>
              <a:chOff x="5435999" y="3616007"/>
              <a:chExt cx="579005" cy="411480"/>
            </a:xfrm>
          </p:grpSpPr>
          <p:sp>
            <p:nvSpPr>
              <p:cNvPr id="345" name="TextBox 344"/>
              <p:cNvSpPr txBox="1"/>
              <p:nvPr/>
            </p:nvSpPr>
            <p:spPr>
              <a:xfrm>
                <a:off x="5435999" y="3656012"/>
                <a:ext cx="5790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G</a:t>
                </a:r>
                <a:r>
                  <a:rPr lang="en-US" sz="1600" b="1" i="0" dirty="0" smtClean="0">
                    <a:solidFill>
                      <a:srgbClr val="00B050"/>
                    </a:solidFill>
                    <a:latin typeface="+mn-lt"/>
                  </a:rPr>
                  <a:t>GG</a:t>
                </a:r>
                <a:endParaRPr lang="en-US" sz="1600" b="1" i="0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46" name="Oval 345"/>
              <p:cNvSpPr>
                <a:spLocks noChangeAspect="1"/>
              </p:cNvSpPr>
              <p:nvPr/>
            </p:nvSpPr>
            <p:spPr>
              <a:xfrm>
                <a:off x="5505404" y="3616007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i="0" dirty="0"/>
              </a:p>
            </p:txBody>
          </p:sp>
        </p:grpSp>
        <p:grpSp>
          <p:nvGrpSpPr>
            <p:cNvPr id="347" name="Group 59"/>
            <p:cNvGrpSpPr/>
            <p:nvPr/>
          </p:nvGrpSpPr>
          <p:grpSpPr>
            <a:xfrm>
              <a:off x="6948005" y="3886200"/>
              <a:ext cx="572593" cy="411480"/>
              <a:chOff x="6072817" y="3625532"/>
              <a:chExt cx="572593" cy="411480"/>
            </a:xfrm>
          </p:grpSpPr>
          <p:sp>
            <p:nvSpPr>
              <p:cNvPr id="348" name="TextBox 347"/>
              <p:cNvSpPr txBox="1"/>
              <p:nvPr/>
            </p:nvSpPr>
            <p:spPr>
              <a:xfrm>
                <a:off x="6072817" y="3656012"/>
                <a:ext cx="5725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B050"/>
                    </a:solidFill>
                    <a:latin typeface="+mn-lt"/>
                  </a:rPr>
                  <a:t>GG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349" name="Oval 348"/>
              <p:cNvSpPr>
                <a:spLocks noChangeAspect="1"/>
              </p:cNvSpPr>
              <p:nvPr/>
            </p:nvSpPr>
            <p:spPr>
              <a:xfrm>
                <a:off x="6134054" y="362553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i="0" dirty="0"/>
              </a:p>
            </p:txBody>
          </p:sp>
        </p:grpSp>
        <p:grpSp>
          <p:nvGrpSpPr>
            <p:cNvPr id="350" name="Group 60"/>
            <p:cNvGrpSpPr/>
            <p:nvPr/>
          </p:nvGrpSpPr>
          <p:grpSpPr>
            <a:xfrm>
              <a:off x="5200515" y="3894702"/>
              <a:ext cx="526106" cy="411480"/>
              <a:chOff x="6703223" y="3616007"/>
              <a:chExt cx="526106" cy="411480"/>
            </a:xfrm>
          </p:grpSpPr>
          <p:sp>
            <p:nvSpPr>
              <p:cNvPr id="351" name="TextBox 350"/>
              <p:cNvSpPr txBox="1"/>
              <p:nvPr/>
            </p:nvSpPr>
            <p:spPr>
              <a:xfrm>
                <a:off x="6703223" y="365601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B050"/>
                    </a:solidFill>
                    <a:latin typeface="+mn-lt"/>
                  </a:rPr>
                  <a:t>G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AT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352" name="Oval 351"/>
              <p:cNvSpPr>
                <a:spLocks noChangeAspect="1"/>
              </p:cNvSpPr>
              <p:nvPr/>
            </p:nvSpPr>
            <p:spPr>
              <a:xfrm>
                <a:off x="6743654" y="3616007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i="0" dirty="0"/>
              </a:p>
            </p:txBody>
          </p:sp>
        </p:grpSp>
        <p:grpSp>
          <p:nvGrpSpPr>
            <p:cNvPr id="353" name="Group 62"/>
            <p:cNvGrpSpPr/>
            <p:nvPr/>
          </p:nvGrpSpPr>
          <p:grpSpPr>
            <a:xfrm>
              <a:off x="6401593" y="5078670"/>
              <a:ext cx="511422" cy="411480"/>
              <a:chOff x="7865418" y="3617912"/>
              <a:chExt cx="511422" cy="411480"/>
            </a:xfrm>
          </p:grpSpPr>
          <p:sp>
            <p:nvSpPr>
              <p:cNvPr id="354" name="TextBox 353"/>
              <p:cNvSpPr txBox="1"/>
              <p:nvPr/>
            </p:nvSpPr>
            <p:spPr>
              <a:xfrm>
                <a:off x="7865418" y="3656012"/>
                <a:ext cx="5114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TG</a:t>
                </a:r>
                <a:r>
                  <a:rPr lang="en-US" sz="1600" b="1" i="0" dirty="0" smtClean="0">
                    <a:solidFill>
                      <a:srgbClr val="7030A0"/>
                    </a:solidFill>
                    <a:latin typeface="+mn-lt"/>
                  </a:rPr>
                  <a:t>T</a:t>
                </a:r>
                <a:endParaRPr lang="en-US" sz="1600" b="1" i="0" dirty="0">
                  <a:solidFill>
                    <a:srgbClr val="7030A0"/>
                  </a:solidFill>
                  <a:latin typeface="+mn-lt"/>
                </a:endParaRPr>
              </a:p>
            </p:txBody>
          </p:sp>
          <p:sp>
            <p:nvSpPr>
              <p:cNvPr id="355" name="Oval 354"/>
              <p:cNvSpPr>
                <a:spLocks noChangeAspect="1"/>
              </p:cNvSpPr>
              <p:nvPr/>
            </p:nvSpPr>
            <p:spPr>
              <a:xfrm>
                <a:off x="7896225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i="0" dirty="0"/>
              </a:p>
            </p:txBody>
          </p:sp>
        </p:grpSp>
        <p:grpSp>
          <p:nvGrpSpPr>
            <p:cNvPr id="356" name="Group 63"/>
            <p:cNvGrpSpPr/>
            <p:nvPr/>
          </p:nvGrpSpPr>
          <p:grpSpPr>
            <a:xfrm>
              <a:off x="7845652" y="5086290"/>
              <a:ext cx="519566" cy="411480"/>
              <a:chOff x="8644203" y="3625532"/>
              <a:chExt cx="519566" cy="411480"/>
            </a:xfrm>
          </p:grpSpPr>
          <p:sp>
            <p:nvSpPr>
              <p:cNvPr id="357" name="TextBox 356"/>
              <p:cNvSpPr txBox="1"/>
              <p:nvPr/>
            </p:nvSpPr>
            <p:spPr>
              <a:xfrm>
                <a:off x="8644203" y="3656012"/>
                <a:ext cx="519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G</a:t>
                </a:r>
                <a:r>
                  <a:rPr lang="en-US" sz="1600" b="1" i="0" dirty="0" smtClean="0">
                    <a:solidFill>
                      <a:srgbClr val="7030A0"/>
                    </a:solidFill>
                    <a:latin typeface="+mn-lt"/>
                  </a:rPr>
                  <a:t>TT</a:t>
                </a:r>
                <a:endParaRPr lang="en-US" sz="1600" b="1" i="0" dirty="0">
                  <a:solidFill>
                    <a:srgbClr val="7030A0"/>
                  </a:solidFill>
                  <a:latin typeface="+mn-lt"/>
                </a:endParaRPr>
              </a:p>
            </p:txBody>
          </p:sp>
          <p:sp>
            <p:nvSpPr>
              <p:cNvPr id="358" name="Oval 357"/>
              <p:cNvSpPr>
                <a:spLocks noChangeAspect="1"/>
              </p:cNvSpPr>
              <p:nvPr/>
            </p:nvSpPr>
            <p:spPr>
              <a:xfrm>
                <a:off x="8705804" y="362553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i="0" dirty="0"/>
              </a:p>
            </p:txBody>
          </p:sp>
        </p:grpSp>
        <p:cxnSp>
          <p:nvCxnSpPr>
            <p:cNvPr id="359" name="Straight Arrow Connector 358"/>
            <p:cNvCxnSpPr>
              <a:stCxn id="325" idx="6"/>
              <a:endCxn id="328" idx="2"/>
            </p:cNvCxnSpPr>
            <p:nvPr/>
          </p:nvCxnSpPr>
          <p:spPr>
            <a:xfrm>
              <a:off x="4778736" y="5299650"/>
              <a:ext cx="460435" cy="190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28" idx="6"/>
              <a:endCxn id="331" idx="2"/>
            </p:cNvCxnSpPr>
            <p:nvPr/>
          </p:nvCxnSpPr>
          <p:spPr>
            <a:xfrm>
              <a:off x="5648792" y="5301555"/>
              <a:ext cx="488567" cy="48387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endCxn id="334" idx="2"/>
            </p:cNvCxnSpPr>
            <p:nvPr/>
          </p:nvCxnSpPr>
          <p:spPr>
            <a:xfrm flipV="1">
              <a:off x="6545552" y="5785425"/>
              <a:ext cx="454640" cy="1492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34" idx="4"/>
              <a:endCxn id="336" idx="0"/>
            </p:cNvCxnSpPr>
            <p:nvPr/>
          </p:nvCxnSpPr>
          <p:spPr>
            <a:xfrm flipH="1">
              <a:off x="7203746" y="5991165"/>
              <a:ext cx="1257" cy="26860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37" idx="2"/>
              <a:endCxn id="340" idx="6"/>
            </p:cNvCxnSpPr>
            <p:nvPr/>
          </p:nvCxnSpPr>
          <p:spPr>
            <a:xfrm flipH="1">
              <a:off x="5648363" y="6435030"/>
              <a:ext cx="135330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40" idx="0"/>
              <a:endCxn id="328" idx="4"/>
            </p:cNvCxnSpPr>
            <p:nvPr/>
          </p:nvCxnSpPr>
          <p:spPr>
            <a:xfrm flipV="1">
              <a:off x="5443553" y="5507295"/>
              <a:ext cx="429" cy="72199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43" idx="6"/>
              <a:endCxn id="346" idx="2"/>
            </p:cNvCxnSpPr>
            <p:nvPr/>
          </p:nvCxnSpPr>
          <p:spPr>
            <a:xfrm>
              <a:off x="6572675" y="4774973"/>
              <a:ext cx="440747" cy="176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346" idx="0"/>
              <a:endCxn id="349" idx="4"/>
            </p:cNvCxnSpPr>
            <p:nvPr/>
          </p:nvCxnSpPr>
          <p:spPr>
            <a:xfrm flipH="1" flipV="1">
              <a:off x="7214053" y="4297680"/>
              <a:ext cx="4180" cy="27331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349" idx="2"/>
              <a:endCxn id="352" idx="6"/>
            </p:cNvCxnSpPr>
            <p:nvPr/>
          </p:nvCxnSpPr>
          <p:spPr>
            <a:xfrm flipH="1">
              <a:off x="5650567" y="4091940"/>
              <a:ext cx="1358675" cy="850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>
              <a:stCxn id="352" idx="4"/>
              <a:endCxn id="328" idx="0"/>
            </p:cNvCxnSpPr>
            <p:nvPr/>
          </p:nvCxnSpPr>
          <p:spPr>
            <a:xfrm flipH="1">
              <a:off x="5443982" y="4306182"/>
              <a:ext cx="1775" cy="78963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328" idx="6"/>
              <a:endCxn id="355" idx="2"/>
            </p:cNvCxnSpPr>
            <p:nvPr/>
          </p:nvCxnSpPr>
          <p:spPr>
            <a:xfrm flipV="1">
              <a:off x="5648792" y="5284410"/>
              <a:ext cx="783608" cy="1714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endCxn id="358" idx="2"/>
            </p:cNvCxnSpPr>
            <p:nvPr/>
          </p:nvCxnSpPr>
          <p:spPr>
            <a:xfrm flipV="1">
              <a:off x="6849432" y="5292030"/>
              <a:ext cx="1057821" cy="9209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>
              <a:stCxn id="328" idx="6"/>
              <a:endCxn id="343" idx="2"/>
            </p:cNvCxnSpPr>
            <p:nvPr/>
          </p:nvCxnSpPr>
          <p:spPr>
            <a:xfrm flipV="1">
              <a:off x="5648792" y="4774973"/>
              <a:ext cx="514262" cy="52658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3810000" y="4843046"/>
              <a:ext cx="636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TA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4715074" y="4843046"/>
              <a:ext cx="797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6449943" y="5452646"/>
              <a:ext cx="7128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TG</a:t>
              </a:r>
              <a:r>
                <a:rPr lang="en-US" sz="1600" b="1" kern="0" dirty="0" smtClean="0">
                  <a:solidFill>
                    <a:srgbClr val="FF0000"/>
                  </a:solidFill>
                  <a:latin typeface="Calibri" pitchFamily="34" charset="0"/>
                </a:rPr>
                <a:t>CC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7330113" y="5921334"/>
              <a:ext cx="741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CC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6102530" y="6088588"/>
              <a:ext cx="634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CC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C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4878914" y="5752495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451644" y="4399956"/>
              <a:ext cx="6784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TG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itchFamily="34" charset="0"/>
                </a:rPr>
                <a:t>GG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4800600" y="4343400"/>
              <a:ext cx="6720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itchFamily="34" charset="0"/>
                </a:rPr>
                <a:t>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7035210" y="4982478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TG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itchFamily="34" charset="0"/>
                </a:rPr>
                <a:t>TT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5831304" y="4995446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itchFamily="34" charset="0"/>
                </a:rPr>
                <a:t>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5410200" y="5486400"/>
              <a:ext cx="662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C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6033521" y="3765430"/>
              <a:ext cx="6720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itchFamily="34" charset="0"/>
                </a:rPr>
                <a:t>GG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7290411" y="4255234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itchFamily="34" charset="0"/>
                </a:rPr>
                <a:t>GG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5458868" y="4633797"/>
              <a:ext cx="684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itchFamily="34" charset="0"/>
                </a:rPr>
                <a:t>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99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with de </a:t>
            </a:r>
            <a:r>
              <a:rPr lang="en-US" dirty="0" err="1" smtClean="0"/>
              <a:t>Bruijn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</a:t>
            </a:r>
            <a:r>
              <a:rPr lang="en-US" i="1" dirty="0" smtClean="0"/>
              <a:t>k-</a:t>
            </a:r>
            <a:r>
              <a:rPr lang="en-US" dirty="0" err="1" smtClean="0"/>
              <a:t>mers</a:t>
            </a:r>
            <a:r>
              <a:rPr lang="en-US" dirty="0" smtClean="0"/>
              <a:t> may be contained within the reads even if reads completely cover the genome</a:t>
            </a:r>
          </a:p>
          <a:p>
            <a:r>
              <a:rPr lang="en-US" dirty="0" smtClean="0"/>
              <a:t>DNA repeats result in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that are present in multiple copies across the genome</a:t>
            </a:r>
          </a:p>
          <a:p>
            <a:r>
              <a:rPr lang="en-US" dirty="0" smtClean="0"/>
              <a:t>Reads often have sequencing errors!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1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Fragment assembly challenges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Read errors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Complicates computing read overlaps</a:t>
            </a:r>
          </a:p>
          <a:p>
            <a:r>
              <a:rPr lang="en-US" u="sng">
                <a:latin typeface="Calibri" charset="0"/>
                <a:ea typeface="ＭＳ Ｐゴシック" charset="0"/>
                <a:cs typeface="ＭＳ Ｐゴシック" charset="0"/>
              </a:rPr>
              <a:t>Repeats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Roughly half of the human genome is composed of repetitive elements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Repetitive elements can be long (1000s of bp)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Human genome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1 million Alu repeats (~300 bp)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200,000 </a:t>
            </a:r>
            <a:r>
              <a:rPr lang="en-US" i="1">
                <a:latin typeface="Calibri" charset="0"/>
                <a:ea typeface="ＭＳ Ｐゴシック" charset="0"/>
              </a:rPr>
              <a:t>LINE</a:t>
            </a:r>
            <a:r>
              <a:rPr lang="en-US">
                <a:latin typeface="Calibri" charset="0"/>
                <a:ea typeface="ＭＳ Ｐゴシック" charset="0"/>
              </a:rPr>
              <a:t> repeats (~1000 bp)</a:t>
            </a:r>
          </a:p>
          <a:p>
            <a:pPr lvl="1">
              <a:buFont typeface="Arial" charset="0"/>
              <a:buNone/>
            </a:pP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Overlap-Layout-Consensus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Most common assembler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strategy for long reads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Font typeface="Calibri" charset="0"/>
              <a:buAutoNum type="arabicPeriod"/>
            </a:pP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Overlap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Find all significant overlaps between reads, allowing for errors</a:t>
            </a:r>
          </a:p>
          <a:p>
            <a:pPr>
              <a:buFont typeface="Calibri" charset="0"/>
              <a:buAutoNum type="arabicPeriod"/>
            </a:pP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Layout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Determine path through overlapping reads representing assembled sequence</a:t>
            </a:r>
          </a:p>
          <a:p>
            <a:pPr>
              <a:buFont typeface="Calibri" charset="0"/>
              <a:buAutoNum type="arabicPeriod"/>
            </a:pP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Consensus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Correct for errors in reads using layout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81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Consensus</a:t>
            </a:r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1752600" y="3725863"/>
            <a:ext cx="364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Monaco" charset="0"/>
                <a:cs typeface="Monaco" charset="0"/>
              </a:rPr>
              <a:t>TGACTGCGCTGCATCGTATCGTATC</a:t>
            </a:r>
          </a:p>
        </p:txBody>
      </p:sp>
      <p:sp>
        <p:nvSpPr>
          <p:cNvPr id="54276" name="TextBox 5"/>
          <p:cNvSpPr txBox="1">
            <a:spLocks noChangeArrowheads="1"/>
          </p:cNvSpPr>
          <p:nvPr/>
        </p:nvSpPr>
        <p:spPr bwMode="auto">
          <a:xfrm>
            <a:off x="4089400" y="3143250"/>
            <a:ext cx="364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Monaco" charset="0"/>
                <a:cs typeface="Monaco" charset="0"/>
              </a:rPr>
              <a:t>ATCGT</a:t>
            </a:r>
            <a:r>
              <a:rPr lang="en-US" sz="1800">
                <a:solidFill>
                  <a:srgbClr val="FF0000"/>
                </a:solidFill>
                <a:latin typeface="Monaco" charset="0"/>
                <a:cs typeface="Monaco" charset="0"/>
              </a:rPr>
              <a:t>C</a:t>
            </a:r>
            <a:r>
              <a:rPr lang="en-US" sz="1800">
                <a:latin typeface="Monaco" charset="0"/>
                <a:cs typeface="Monaco" charset="0"/>
              </a:rPr>
              <a:t>TCGTAGCTGACTGCGCTGC</a:t>
            </a:r>
          </a:p>
        </p:txBody>
      </p:sp>
      <p:sp>
        <p:nvSpPr>
          <p:cNvPr id="54277" name="TextBox 6"/>
          <p:cNvSpPr txBox="1">
            <a:spLocks noChangeArrowheads="1"/>
          </p:cNvSpPr>
          <p:nvPr/>
        </p:nvSpPr>
        <p:spPr bwMode="auto">
          <a:xfrm>
            <a:off x="3390900" y="3462338"/>
            <a:ext cx="254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Monaco" charset="0"/>
                <a:cs typeface="Monaco" charset="0"/>
              </a:rPr>
              <a:t>ATCGTATCG</a:t>
            </a:r>
            <a:r>
              <a:rPr lang="en-US" sz="1800">
                <a:solidFill>
                  <a:srgbClr val="FF0000"/>
                </a:solidFill>
                <a:latin typeface="Monaco" charset="0"/>
                <a:cs typeface="Monaco" charset="0"/>
              </a:rPr>
              <a:t>A</a:t>
            </a:r>
            <a:r>
              <a:rPr lang="en-US" sz="1800">
                <a:latin typeface="Monaco" charset="0"/>
                <a:cs typeface="Monaco" charset="0"/>
              </a:rPr>
              <a:t>ATCGTAG</a:t>
            </a:r>
          </a:p>
        </p:txBody>
      </p:sp>
      <p:sp>
        <p:nvSpPr>
          <p:cNvPr id="54278" name="TextBox 7"/>
          <p:cNvSpPr txBox="1">
            <a:spLocks noChangeArrowheads="1"/>
          </p:cNvSpPr>
          <p:nvPr/>
        </p:nvSpPr>
        <p:spPr bwMode="auto">
          <a:xfrm>
            <a:off x="4495800" y="2874963"/>
            <a:ext cx="323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Monaco" charset="0"/>
                <a:cs typeface="Monaco" charset="0"/>
              </a:rPr>
              <a:t>GTATCGTAGCTGACTGCGCTGC</a:t>
            </a:r>
          </a:p>
        </p:txBody>
      </p:sp>
      <p:sp>
        <p:nvSpPr>
          <p:cNvPr id="54279" name="TextBox 13"/>
          <p:cNvSpPr txBox="1">
            <a:spLocks noChangeArrowheads="1"/>
          </p:cNvSpPr>
          <p:nvPr/>
        </p:nvSpPr>
        <p:spPr bwMode="auto">
          <a:xfrm>
            <a:off x="1752600" y="5105400"/>
            <a:ext cx="6002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Monaco" charset="0"/>
                <a:cs typeface="Monaco" charset="0"/>
              </a:rPr>
              <a:t>TGACTGCGCTGCATCGTATCG</a:t>
            </a:r>
            <a:r>
              <a:rPr lang="en-US" sz="1800">
                <a:solidFill>
                  <a:srgbClr val="3366FF"/>
                </a:solidFill>
                <a:latin typeface="Monaco" charset="0"/>
                <a:cs typeface="Monaco" charset="0"/>
              </a:rPr>
              <a:t>TA</a:t>
            </a:r>
            <a:r>
              <a:rPr lang="en-US" sz="1800">
                <a:latin typeface="Monaco" charset="0"/>
                <a:cs typeface="Monaco" charset="0"/>
              </a:rPr>
              <a:t>TCGTAGCTGACTGCGCTGC</a:t>
            </a:r>
          </a:p>
        </p:txBody>
      </p:sp>
      <p:sp>
        <p:nvSpPr>
          <p:cNvPr id="54280" name="TextBox 14"/>
          <p:cNvSpPr txBox="1">
            <a:spLocks noChangeArrowheads="1"/>
          </p:cNvSpPr>
          <p:nvPr/>
        </p:nvSpPr>
        <p:spPr bwMode="auto">
          <a:xfrm>
            <a:off x="457200" y="314325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Layout</a:t>
            </a:r>
          </a:p>
        </p:txBody>
      </p:sp>
      <p:sp>
        <p:nvSpPr>
          <p:cNvPr id="54281" name="TextBox 15"/>
          <p:cNvSpPr txBox="1">
            <a:spLocks noChangeArrowheads="1"/>
          </p:cNvSpPr>
          <p:nvPr/>
        </p:nvSpPr>
        <p:spPr bwMode="auto">
          <a:xfrm>
            <a:off x="228600" y="5105400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Consensus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4292600" y="4221163"/>
            <a:ext cx="838200" cy="7159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/>
      <p:bldP spid="54277" grpId="0"/>
      <p:bldP spid="54278" grpId="0"/>
      <p:bldP spid="54279" grpId="0"/>
      <p:bldP spid="54280" grpId="0"/>
      <p:bldP spid="54281" grpId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Whole Genome Sequencing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Two main strategies:</a:t>
            </a:r>
          </a:p>
          <a:p>
            <a:pPr lvl="1">
              <a:buFont typeface="Calibri" charset="0"/>
              <a:buAutoNum type="arabicPeriod"/>
            </a:pPr>
            <a:r>
              <a:rPr lang="en-US">
                <a:latin typeface="Calibri" charset="0"/>
                <a:ea typeface="ＭＳ Ｐゴシック" charset="0"/>
              </a:rPr>
              <a:t>Clone-by-clone mapping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Fragment genome into large pieces, insert into BACs (Bacterial Artificial Chromosomes)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Choose </a:t>
            </a:r>
            <a:r>
              <a:rPr lang="en-US" i="1">
                <a:latin typeface="Calibri" charset="0"/>
                <a:ea typeface="ＭＳ Ｐゴシック" charset="0"/>
              </a:rPr>
              <a:t>tiling set </a:t>
            </a:r>
            <a:r>
              <a:rPr lang="en-US">
                <a:latin typeface="Calibri" charset="0"/>
                <a:ea typeface="ＭＳ Ｐゴシック" charset="0"/>
              </a:rPr>
              <a:t>of BACs: overlapping set that covers entire genome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Shotgun sequence the BACs</a:t>
            </a:r>
          </a:p>
          <a:p>
            <a:pPr lvl="1">
              <a:buFont typeface="Calibri" charset="0"/>
              <a:buAutoNum type="arabicPeriod"/>
            </a:pPr>
            <a:r>
              <a:rPr lang="en-US">
                <a:latin typeface="Calibri" charset="0"/>
                <a:ea typeface="ＭＳ Ｐゴシック" charset="0"/>
              </a:rPr>
              <a:t>Whole-genome shotgun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Shotgun sequence the entire genome at once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Assembly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>
                <a:latin typeface="Calibri" charset="0"/>
                <a:ea typeface="ＭＳ Ｐゴシック" charset="0"/>
                <a:cs typeface="ＭＳ Ｐゴシック" charset="0"/>
              </a:rPr>
              <a:t>Assembly methods used in practice are complex</a:t>
            </a:r>
          </a:p>
          <a:p>
            <a:pPr lvl="1"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But generally follow one of the two approaches</a:t>
            </a:r>
          </a:p>
          <a:p>
            <a:pPr lvl="2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Reads as </a:t>
            </a:r>
            <a:r>
              <a:rPr lang="en-US" sz="2200" i="1">
                <a:latin typeface="Calibri" charset="0"/>
                <a:ea typeface="ＭＳ Ｐゴシック" charset="0"/>
              </a:rPr>
              <a:t>vertices</a:t>
            </a:r>
          </a:p>
          <a:p>
            <a:pPr lvl="2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Reads as </a:t>
            </a:r>
            <a:r>
              <a:rPr lang="en-US" sz="2200" i="1">
                <a:latin typeface="Calibri" charset="0"/>
                <a:ea typeface="ＭＳ Ｐゴシック" charset="0"/>
              </a:rPr>
              <a:t>edges (</a:t>
            </a:r>
            <a:r>
              <a:rPr lang="en-US" sz="2200">
                <a:latin typeface="Calibri" charset="0"/>
                <a:ea typeface="ＭＳ Ｐゴシック" charset="0"/>
              </a:rPr>
              <a:t>or </a:t>
            </a:r>
            <a:r>
              <a:rPr lang="en-US" sz="2200" i="1">
                <a:latin typeface="Calibri" charset="0"/>
                <a:ea typeface="ＭＳ Ｐゴシック" charset="0"/>
              </a:rPr>
              <a:t>paths</a:t>
            </a:r>
            <a:r>
              <a:rPr lang="en-US" sz="2200">
                <a:latin typeface="Calibri" charset="0"/>
                <a:ea typeface="ＭＳ Ｐゴシック" charset="0"/>
              </a:rPr>
              <a:t> of edges)</a:t>
            </a:r>
            <a:endParaRPr lang="en-US" sz="2200" i="1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3000">
                <a:latin typeface="Calibri" charset="0"/>
                <a:ea typeface="ＭＳ Ｐゴシック" charset="0"/>
                <a:cs typeface="ＭＳ Ｐゴシック" charset="0"/>
              </a:rPr>
              <a:t>Assemblies do not typically give whole chromosomes</a:t>
            </a:r>
          </a:p>
          <a:p>
            <a:pPr lvl="1"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Instead gives a set of </a:t>
            </a:r>
            <a:r>
              <a:rPr lang="ja-JP" altLang="en-US" sz="2600">
                <a:latin typeface="Calibri" charset="0"/>
                <a:ea typeface="ＭＳ Ｐゴシック" charset="0"/>
              </a:rPr>
              <a:t>“</a:t>
            </a:r>
            <a:r>
              <a:rPr lang="en-US" sz="2600">
                <a:latin typeface="Calibri" charset="0"/>
                <a:ea typeface="ＭＳ Ｐゴシック" charset="0"/>
              </a:rPr>
              <a:t>contigs</a:t>
            </a:r>
            <a:r>
              <a:rPr lang="ja-JP" altLang="en-US" sz="2600">
                <a:latin typeface="Calibri" charset="0"/>
                <a:ea typeface="ＭＳ Ｐゴシック" charset="0"/>
              </a:rPr>
              <a:t>”</a:t>
            </a:r>
            <a:endParaRPr lang="en-US" sz="260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600" i="1">
                <a:latin typeface="Calibri" charset="0"/>
                <a:ea typeface="ＭＳ Ｐゴシック" charset="0"/>
              </a:rPr>
              <a:t>contig</a:t>
            </a:r>
            <a:r>
              <a:rPr lang="en-US" sz="2600">
                <a:latin typeface="Calibri" charset="0"/>
                <a:ea typeface="ＭＳ Ｐゴシック" charset="0"/>
              </a:rPr>
              <a:t>: contiguous piece of sequence from overlapping reads </a:t>
            </a:r>
          </a:p>
          <a:p>
            <a:pPr lvl="1"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contigs can be ordered into </a:t>
            </a:r>
            <a:r>
              <a:rPr lang="en-US" sz="2600" i="1">
                <a:latin typeface="Calibri" charset="0"/>
                <a:ea typeface="ＭＳ Ｐゴシック" charset="0"/>
              </a:rPr>
              <a:t>scaffolds </a:t>
            </a:r>
            <a:r>
              <a:rPr lang="en-US" sz="2600">
                <a:latin typeface="Calibri" charset="0"/>
                <a:ea typeface="ＭＳ Ｐゴシック" charset="0"/>
              </a:rPr>
              <a:t>with extra information (e.g., paired end reads)</a:t>
            </a:r>
            <a:endParaRPr lang="en-US" sz="2600" i="1">
              <a:latin typeface="Calibri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Cloning and Paired-end reads</a:t>
            </a:r>
          </a:p>
        </p:txBody>
      </p:sp>
      <p:sp>
        <p:nvSpPr>
          <p:cNvPr id="7" name="Freeform 6"/>
          <p:cNvSpPr/>
          <p:nvPr/>
        </p:nvSpPr>
        <p:spPr>
          <a:xfrm>
            <a:off x="201613" y="4024313"/>
            <a:ext cx="1730375" cy="1616075"/>
          </a:xfrm>
          <a:custGeom>
            <a:avLst/>
            <a:gdLst>
              <a:gd name="connsiteX0" fmla="*/ 444500 w 1731433"/>
              <a:gd name="connsiteY0" fmla="*/ 179917 h 1617134"/>
              <a:gd name="connsiteX1" fmla="*/ 127000 w 1731433"/>
              <a:gd name="connsiteY1" fmla="*/ 332317 h 1617134"/>
              <a:gd name="connsiteX2" fmla="*/ 0 w 1731433"/>
              <a:gd name="connsiteY2" fmla="*/ 802217 h 1617134"/>
              <a:gd name="connsiteX3" fmla="*/ 127000 w 1731433"/>
              <a:gd name="connsiteY3" fmla="*/ 1221317 h 1617134"/>
              <a:gd name="connsiteX4" fmla="*/ 533400 w 1731433"/>
              <a:gd name="connsiteY4" fmla="*/ 1564217 h 1617134"/>
              <a:gd name="connsiteX5" fmla="*/ 749300 w 1731433"/>
              <a:gd name="connsiteY5" fmla="*/ 1538817 h 1617134"/>
              <a:gd name="connsiteX6" fmla="*/ 1473200 w 1731433"/>
              <a:gd name="connsiteY6" fmla="*/ 1449917 h 1617134"/>
              <a:gd name="connsiteX7" fmla="*/ 1625600 w 1731433"/>
              <a:gd name="connsiteY7" fmla="*/ 1132417 h 1617134"/>
              <a:gd name="connsiteX8" fmla="*/ 1714500 w 1731433"/>
              <a:gd name="connsiteY8" fmla="*/ 751417 h 1617134"/>
              <a:gd name="connsiteX9" fmla="*/ 1524000 w 1731433"/>
              <a:gd name="connsiteY9" fmla="*/ 218017 h 1617134"/>
              <a:gd name="connsiteX10" fmla="*/ 1206500 w 1731433"/>
              <a:gd name="connsiteY10" fmla="*/ 78317 h 1617134"/>
              <a:gd name="connsiteX11" fmla="*/ 647700 w 1731433"/>
              <a:gd name="connsiteY11" fmla="*/ 14817 h 1617134"/>
              <a:gd name="connsiteX12" fmla="*/ 444500 w 1731433"/>
              <a:gd name="connsiteY12" fmla="*/ 179917 h 161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1433" h="1617134">
                <a:moveTo>
                  <a:pt x="444500" y="179917"/>
                </a:moveTo>
                <a:cubicBezTo>
                  <a:pt x="357717" y="232834"/>
                  <a:pt x="201083" y="228600"/>
                  <a:pt x="127000" y="332317"/>
                </a:cubicBezTo>
                <a:cubicBezTo>
                  <a:pt x="52917" y="436034"/>
                  <a:pt x="0" y="654050"/>
                  <a:pt x="0" y="802217"/>
                </a:cubicBezTo>
                <a:cubicBezTo>
                  <a:pt x="0" y="950384"/>
                  <a:pt x="38100" y="1094317"/>
                  <a:pt x="127000" y="1221317"/>
                </a:cubicBezTo>
                <a:cubicBezTo>
                  <a:pt x="215900" y="1348317"/>
                  <a:pt x="429683" y="1511300"/>
                  <a:pt x="533400" y="1564217"/>
                </a:cubicBezTo>
                <a:cubicBezTo>
                  <a:pt x="637117" y="1617134"/>
                  <a:pt x="749300" y="1538817"/>
                  <a:pt x="749300" y="1538817"/>
                </a:cubicBezTo>
                <a:cubicBezTo>
                  <a:pt x="905933" y="1519767"/>
                  <a:pt x="1327150" y="1517650"/>
                  <a:pt x="1473200" y="1449917"/>
                </a:cubicBezTo>
                <a:cubicBezTo>
                  <a:pt x="1619250" y="1382184"/>
                  <a:pt x="1585383" y="1248834"/>
                  <a:pt x="1625600" y="1132417"/>
                </a:cubicBezTo>
                <a:cubicBezTo>
                  <a:pt x="1665817" y="1016000"/>
                  <a:pt x="1731433" y="903817"/>
                  <a:pt x="1714500" y="751417"/>
                </a:cubicBezTo>
                <a:cubicBezTo>
                  <a:pt x="1697567" y="599017"/>
                  <a:pt x="1608667" y="330200"/>
                  <a:pt x="1524000" y="218017"/>
                </a:cubicBezTo>
                <a:cubicBezTo>
                  <a:pt x="1439333" y="105834"/>
                  <a:pt x="1352550" y="112184"/>
                  <a:pt x="1206500" y="78317"/>
                </a:cubicBezTo>
                <a:cubicBezTo>
                  <a:pt x="1060450" y="44450"/>
                  <a:pt x="774700" y="0"/>
                  <a:pt x="647700" y="14817"/>
                </a:cubicBezTo>
                <a:cubicBezTo>
                  <a:pt x="520700" y="29634"/>
                  <a:pt x="531283" y="127000"/>
                  <a:pt x="444500" y="179917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63492" name="TextBox 7"/>
          <p:cNvSpPr txBox="1">
            <a:spLocks noChangeArrowheads="1"/>
          </p:cNvSpPr>
          <p:nvPr/>
        </p:nvSpPr>
        <p:spPr bwMode="auto">
          <a:xfrm>
            <a:off x="298450" y="2997200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DNA fragment</a:t>
            </a:r>
          </a:p>
        </p:txBody>
      </p:sp>
      <p:sp>
        <p:nvSpPr>
          <p:cNvPr id="63493" name="TextBox 8"/>
          <p:cNvSpPr txBox="1">
            <a:spLocks noChangeArrowheads="1"/>
          </p:cNvSpPr>
          <p:nvPr/>
        </p:nvSpPr>
        <p:spPr bwMode="auto">
          <a:xfrm>
            <a:off x="584200" y="5686425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vector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931988" y="3162300"/>
            <a:ext cx="430212" cy="99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73100" y="2298700"/>
            <a:ext cx="635000" cy="406400"/>
          </a:xfrm>
          <a:custGeom>
            <a:avLst/>
            <a:gdLst>
              <a:gd name="connsiteX0" fmla="*/ 0 w 635000"/>
              <a:gd name="connsiteY0" fmla="*/ 406400 h 406400"/>
              <a:gd name="connsiteX1" fmla="*/ 63500 w 635000"/>
              <a:gd name="connsiteY1" fmla="*/ 241300 h 406400"/>
              <a:gd name="connsiteX2" fmla="*/ 279400 w 635000"/>
              <a:gd name="connsiteY2" fmla="*/ 203200 h 406400"/>
              <a:gd name="connsiteX3" fmla="*/ 495300 w 635000"/>
              <a:gd name="connsiteY3" fmla="*/ 190500 h 406400"/>
              <a:gd name="connsiteX4" fmla="*/ 635000 w 635000"/>
              <a:gd name="connsiteY4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" h="406400">
                <a:moveTo>
                  <a:pt x="0" y="406400"/>
                </a:moveTo>
                <a:cubicBezTo>
                  <a:pt x="8467" y="340783"/>
                  <a:pt x="16934" y="275167"/>
                  <a:pt x="63500" y="241300"/>
                </a:cubicBezTo>
                <a:cubicBezTo>
                  <a:pt x="110066" y="207433"/>
                  <a:pt x="207433" y="211667"/>
                  <a:pt x="279400" y="203200"/>
                </a:cubicBezTo>
                <a:cubicBezTo>
                  <a:pt x="351367" y="194733"/>
                  <a:pt x="436033" y="224367"/>
                  <a:pt x="495300" y="190500"/>
                </a:cubicBezTo>
                <a:cubicBezTo>
                  <a:pt x="554567" y="156633"/>
                  <a:pt x="611717" y="29633"/>
                  <a:pt x="635000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744788" y="3003550"/>
            <a:ext cx="1903412" cy="1714500"/>
          </a:xfrm>
          <a:custGeom>
            <a:avLst/>
            <a:gdLst>
              <a:gd name="connsiteX0" fmla="*/ 467783 w 1902883"/>
              <a:gd name="connsiteY0" fmla="*/ 165100 h 1714500"/>
              <a:gd name="connsiteX1" fmla="*/ 213783 w 1902883"/>
              <a:gd name="connsiteY1" fmla="*/ 266700 h 1714500"/>
              <a:gd name="connsiteX2" fmla="*/ 86783 w 1902883"/>
              <a:gd name="connsiteY2" fmla="*/ 508000 h 1714500"/>
              <a:gd name="connsiteX3" fmla="*/ 48683 w 1902883"/>
              <a:gd name="connsiteY3" fmla="*/ 774700 h 1714500"/>
              <a:gd name="connsiteX4" fmla="*/ 48683 w 1902883"/>
              <a:gd name="connsiteY4" fmla="*/ 1168400 h 1714500"/>
              <a:gd name="connsiteX5" fmla="*/ 340783 w 1902883"/>
              <a:gd name="connsiteY5" fmla="*/ 1384300 h 1714500"/>
              <a:gd name="connsiteX6" fmla="*/ 607483 w 1902883"/>
              <a:gd name="connsiteY6" fmla="*/ 1663700 h 1714500"/>
              <a:gd name="connsiteX7" fmla="*/ 861483 w 1902883"/>
              <a:gd name="connsiteY7" fmla="*/ 1689100 h 1714500"/>
              <a:gd name="connsiteX8" fmla="*/ 1432983 w 1902883"/>
              <a:gd name="connsiteY8" fmla="*/ 1587500 h 1714500"/>
              <a:gd name="connsiteX9" fmla="*/ 1636183 w 1902883"/>
              <a:gd name="connsiteY9" fmla="*/ 1549400 h 1714500"/>
              <a:gd name="connsiteX10" fmla="*/ 1750483 w 1902883"/>
              <a:gd name="connsiteY10" fmla="*/ 1358900 h 1714500"/>
              <a:gd name="connsiteX11" fmla="*/ 1750483 w 1902883"/>
              <a:gd name="connsiteY11" fmla="*/ 863600 h 1714500"/>
              <a:gd name="connsiteX12" fmla="*/ 1839383 w 1902883"/>
              <a:gd name="connsiteY12" fmla="*/ 203200 h 1714500"/>
              <a:gd name="connsiteX13" fmla="*/ 1369483 w 1902883"/>
              <a:gd name="connsiteY13" fmla="*/ 50800 h 1714500"/>
              <a:gd name="connsiteX14" fmla="*/ 1267883 w 1902883"/>
              <a:gd name="connsiteY1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2883" h="1714500">
                <a:moveTo>
                  <a:pt x="467783" y="165100"/>
                </a:moveTo>
                <a:cubicBezTo>
                  <a:pt x="372533" y="187325"/>
                  <a:pt x="277283" y="209550"/>
                  <a:pt x="213783" y="266700"/>
                </a:cubicBezTo>
                <a:cubicBezTo>
                  <a:pt x="150283" y="323850"/>
                  <a:pt x="114300" y="423333"/>
                  <a:pt x="86783" y="508000"/>
                </a:cubicBezTo>
                <a:cubicBezTo>
                  <a:pt x="59266" y="592667"/>
                  <a:pt x="55033" y="664633"/>
                  <a:pt x="48683" y="774700"/>
                </a:cubicBezTo>
                <a:cubicBezTo>
                  <a:pt x="42333" y="884767"/>
                  <a:pt x="0" y="1066800"/>
                  <a:pt x="48683" y="1168400"/>
                </a:cubicBezTo>
                <a:cubicBezTo>
                  <a:pt x="97366" y="1270000"/>
                  <a:pt x="247650" y="1301750"/>
                  <a:pt x="340783" y="1384300"/>
                </a:cubicBezTo>
                <a:cubicBezTo>
                  <a:pt x="433916" y="1466850"/>
                  <a:pt x="520700" y="1612900"/>
                  <a:pt x="607483" y="1663700"/>
                </a:cubicBezTo>
                <a:cubicBezTo>
                  <a:pt x="694266" y="1714500"/>
                  <a:pt x="723900" y="1701800"/>
                  <a:pt x="861483" y="1689100"/>
                </a:cubicBezTo>
                <a:cubicBezTo>
                  <a:pt x="999066" y="1676400"/>
                  <a:pt x="1432983" y="1587500"/>
                  <a:pt x="1432983" y="1587500"/>
                </a:cubicBezTo>
                <a:cubicBezTo>
                  <a:pt x="1562100" y="1564217"/>
                  <a:pt x="1583266" y="1587500"/>
                  <a:pt x="1636183" y="1549400"/>
                </a:cubicBezTo>
                <a:cubicBezTo>
                  <a:pt x="1689100" y="1511300"/>
                  <a:pt x="1731433" y="1473200"/>
                  <a:pt x="1750483" y="1358900"/>
                </a:cubicBezTo>
                <a:cubicBezTo>
                  <a:pt x="1769533" y="1244600"/>
                  <a:pt x="1735666" y="1056217"/>
                  <a:pt x="1750483" y="863600"/>
                </a:cubicBezTo>
                <a:cubicBezTo>
                  <a:pt x="1765300" y="670983"/>
                  <a:pt x="1902883" y="338667"/>
                  <a:pt x="1839383" y="203200"/>
                </a:cubicBezTo>
                <a:cubicBezTo>
                  <a:pt x="1775883" y="67733"/>
                  <a:pt x="1464733" y="84667"/>
                  <a:pt x="1369483" y="50800"/>
                </a:cubicBezTo>
                <a:cubicBezTo>
                  <a:pt x="1274233" y="16933"/>
                  <a:pt x="1267883" y="0"/>
                  <a:pt x="126788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200400" y="2944813"/>
            <a:ext cx="812800" cy="217487"/>
          </a:xfrm>
          <a:custGeom>
            <a:avLst/>
            <a:gdLst>
              <a:gd name="connsiteX0" fmla="*/ 0 w 635000"/>
              <a:gd name="connsiteY0" fmla="*/ 406400 h 406400"/>
              <a:gd name="connsiteX1" fmla="*/ 63500 w 635000"/>
              <a:gd name="connsiteY1" fmla="*/ 241300 h 406400"/>
              <a:gd name="connsiteX2" fmla="*/ 279400 w 635000"/>
              <a:gd name="connsiteY2" fmla="*/ 203200 h 406400"/>
              <a:gd name="connsiteX3" fmla="*/ 495300 w 635000"/>
              <a:gd name="connsiteY3" fmla="*/ 190500 h 406400"/>
              <a:gd name="connsiteX4" fmla="*/ 635000 w 635000"/>
              <a:gd name="connsiteY4" fmla="*/ 0 h 406400"/>
              <a:gd name="connsiteX0" fmla="*/ 0 w 787400"/>
              <a:gd name="connsiteY0" fmla="*/ 241300 h 241300"/>
              <a:gd name="connsiteX1" fmla="*/ 63500 w 787400"/>
              <a:gd name="connsiteY1" fmla="*/ 76200 h 241300"/>
              <a:gd name="connsiteX2" fmla="*/ 279400 w 787400"/>
              <a:gd name="connsiteY2" fmla="*/ 38100 h 241300"/>
              <a:gd name="connsiteX3" fmla="*/ 495300 w 787400"/>
              <a:gd name="connsiteY3" fmla="*/ 25400 h 241300"/>
              <a:gd name="connsiteX4" fmla="*/ 787400 w 787400"/>
              <a:gd name="connsiteY4" fmla="*/ 0 h 241300"/>
              <a:gd name="connsiteX0" fmla="*/ 0 w 812800"/>
              <a:gd name="connsiteY0" fmla="*/ 216958 h 216958"/>
              <a:gd name="connsiteX1" fmla="*/ 63500 w 812800"/>
              <a:gd name="connsiteY1" fmla="*/ 51858 h 216958"/>
              <a:gd name="connsiteX2" fmla="*/ 279400 w 812800"/>
              <a:gd name="connsiteY2" fmla="*/ 13758 h 216958"/>
              <a:gd name="connsiteX3" fmla="*/ 495300 w 812800"/>
              <a:gd name="connsiteY3" fmla="*/ 1058 h 216958"/>
              <a:gd name="connsiteX4" fmla="*/ 812800 w 812800"/>
              <a:gd name="connsiteY4" fmla="*/ 20108 h 216958"/>
              <a:gd name="connsiteX0" fmla="*/ 0 w 812800"/>
              <a:gd name="connsiteY0" fmla="*/ 216958 h 216958"/>
              <a:gd name="connsiteX1" fmla="*/ 264583 w 812800"/>
              <a:gd name="connsiteY1" fmla="*/ 51858 h 216958"/>
              <a:gd name="connsiteX2" fmla="*/ 279400 w 812800"/>
              <a:gd name="connsiteY2" fmla="*/ 13758 h 216958"/>
              <a:gd name="connsiteX3" fmla="*/ 495300 w 812800"/>
              <a:gd name="connsiteY3" fmla="*/ 1058 h 216958"/>
              <a:gd name="connsiteX4" fmla="*/ 812800 w 812800"/>
              <a:gd name="connsiteY4" fmla="*/ 20108 h 21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" h="216958">
                <a:moveTo>
                  <a:pt x="0" y="216958"/>
                </a:moveTo>
                <a:cubicBezTo>
                  <a:pt x="8467" y="151341"/>
                  <a:pt x="218017" y="85725"/>
                  <a:pt x="264583" y="51858"/>
                </a:cubicBezTo>
                <a:cubicBezTo>
                  <a:pt x="311149" y="17991"/>
                  <a:pt x="240947" y="22225"/>
                  <a:pt x="279400" y="13758"/>
                </a:cubicBezTo>
                <a:cubicBezTo>
                  <a:pt x="317853" y="5291"/>
                  <a:pt x="406400" y="0"/>
                  <a:pt x="495300" y="1058"/>
                </a:cubicBezTo>
                <a:cubicBezTo>
                  <a:pt x="584200" y="2116"/>
                  <a:pt x="789517" y="49741"/>
                  <a:pt x="812800" y="2010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63498" name="TextBox 14"/>
          <p:cNvSpPr txBox="1">
            <a:spLocks noChangeArrowheads="1"/>
          </p:cNvSpPr>
          <p:nvPr/>
        </p:nvSpPr>
        <p:spPr bwMode="auto">
          <a:xfrm>
            <a:off x="2474913" y="4873625"/>
            <a:ext cx="2173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Insert fragment into</a:t>
            </a:r>
          </a:p>
          <a:p>
            <a:pPr algn="ctr" eaLnBrk="1" hangingPunct="1"/>
            <a:r>
              <a:rPr lang="en-US" sz="1800"/>
              <a:t>vector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800600" y="3162300"/>
            <a:ext cx="430213" cy="99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248400" y="3162300"/>
            <a:ext cx="430213" cy="99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934200" y="3155950"/>
            <a:ext cx="1903413" cy="1714500"/>
          </a:xfrm>
          <a:custGeom>
            <a:avLst/>
            <a:gdLst>
              <a:gd name="connsiteX0" fmla="*/ 467783 w 1902883"/>
              <a:gd name="connsiteY0" fmla="*/ 165100 h 1714500"/>
              <a:gd name="connsiteX1" fmla="*/ 213783 w 1902883"/>
              <a:gd name="connsiteY1" fmla="*/ 266700 h 1714500"/>
              <a:gd name="connsiteX2" fmla="*/ 86783 w 1902883"/>
              <a:gd name="connsiteY2" fmla="*/ 508000 h 1714500"/>
              <a:gd name="connsiteX3" fmla="*/ 48683 w 1902883"/>
              <a:gd name="connsiteY3" fmla="*/ 774700 h 1714500"/>
              <a:gd name="connsiteX4" fmla="*/ 48683 w 1902883"/>
              <a:gd name="connsiteY4" fmla="*/ 1168400 h 1714500"/>
              <a:gd name="connsiteX5" fmla="*/ 340783 w 1902883"/>
              <a:gd name="connsiteY5" fmla="*/ 1384300 h 1714500"/>
              <a:gd name="connsiteX6" fmla="*/ 607483 w 1902883"/>
              <a:gd name="connsiteY6" fmla="*/ 1663700 h 1714500"/>
              <a:gd name="connsiteX7" fmla="*/ 861483 w 1902883"/>
              <a:gd name="connsiteY7" fmla="*/ 1689100 h 1714500"/>
              <a:gd name="connsiteX8" fmla="*/ 1432983 w 1902883"/>
              <a:gd name="connsiteY8" fmla="*/ 1587500 h 1714500"/>
              <a:gd name="connsiteX9" fmla="*/ 1636183 w 1902883"/>
              <a:gd name="connsiteY9" fmla="*/ 1549400 h 1714500"/>
              <a:gd name="connsiteX10" fmla="*/ 1750483 w 1902883"/>
              <a:gd name="connsiteY10" fmla="*/ 1358900 h 1714500"/>
              <a:gd name="connsiteX11" fmla="*/ 1750483 w 1902883"/>
              <a:gd name="connsiteY11" fmla="*/ 863600 h 1714500"/>
              <a:gd name="connsiteX12" fmla="*/ 1839383 w 1902883"/>
              <a:gd name="connsiteY12" fmla="*/ 203200 h 1714500"/>
              <a:gd name="connsiteX13" fmla="*/ 1369483 w 1902883"/>
              <a:gd name="connsiteY13" fmla="*/ 50800 h 1714500"/>
              <a:gd name="connsiteX14" fmla="*/ 1267883 w 1902883"/>
              <a:gd name="connsiteY1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2883" h="1714500">
                <a:moveTo>
                  <a:pt x="467783" y="165100"/>
                </a:moveTo>
                <a:cubicBezTo>
                  <a:pt x="372533" y="187325"/>
                  <a:pt x="277283" y="209550"/>
                  <a:pt x="213783" y="266700"/>
                </a:cubicBezTo>
                <a:cubicBezTo>
                  <a:pt x="150283" y="323850"/>
                  <a:pt x="114300" y="423333"/>
                  <a:pt x="86783" y="508000"/>
                </a:cubicBezTo>
                <a:cubicBezTo>
                  <a:pt x="59266" y="592667"/>
                  <a:pt x="55033" y="664633"/>
                  <a:pt x="48683" y="774700"/>
                </a:cubicBezTo>
                <a:cubicBezTo>
                  <a:pt x="42333" y="884767"/>
                  <a:pt x="0" y="1066800"/>
                  <a:pt x="48683" y="1168400"/>
                </a:cubicBezTo>
                <a:cubicBezTo>
                  <a:pt x="97366" y="1270000"/>
                  <a:pt x="247650" y="1301750"/>
                  <a:pt x="340783" y="1384300"/>
                </a:cubicBezTo>
                <a:cubicBezTo>
                  <a:pt x="433916" y="1466850"/>
                  <a:pt x="520700" y="1612900"/>
                  <a:pt x="607483" y="1663700"/>
                </a:cubicBezTo>
                <a:cubicBezTo>
                  <a:pt x="694266" y="1714500"/>
                  <a:pt x="723900" y="1701800"/>
                  <a:pt x="861483" y="1689100"/>
                </a:cubicBezTo>
                <a:cubicBezTo>
                  <a:pt x="999066" y="1676400"/>
                  <a:pt x="1432983" y="1587500"/>
                  <a:pt x="1432983" y="1587500"/>
                </a:cubicBezTo>
                <a:cubicBezTo>
                  <a:pt x="1562100" y="1564217"/>
                  <a:pt x="1583266" y="1587500"/>
                  <a:pt x="1636183" y="1549400"/>
                </a:cubicBezTo>
                <a:cubicBezTo>
                  <a:pt x="1689100" y="1511300"/>
                  <a:pt x="1731433" y="1473200"/>
                  <a:pt x="1750483" y="1358900"/>
                </a:cubicBezTo>
                <a:cubicBezTo>
                  <a:pt x="1769533" y="1244600"/>
                  <a:pt x="1735666" y="1056217"/>
                  <a:pt x="1750483" y="863600"/>
                </a:cubicBezTo>
                <a:cubicBezTo>
                  <a:pt x="1765300" y="670983"/>
                  <a:pt x="1902883" y="338667"/>
                  <a:pt x="1839383" y="203200"/>
                </a:cubicBezTo>
                <a:cubicBezTo>
                  <a:pt x="1775883" y="67733"/>
                  <a:pt x="1464733" y="84667"/>
                  <a:pt x="1369483" y="50800"/>
                </a:cubicBezTo>
                <a:cubicBezTo>
                  <a:pt x="1274233" y="16933"/>
                  <a:pt x="1267883" y="0"/>
                  <a:pt x="126788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389813" y="3097213"/>
            <a:ext cx="812800" cy="217487"/>
          </a:xfrm>
          <a:custGeom>
            <a:avLst/>
            <a:gdLst>
              <a:gd name="connsiteX0" fmla="*/ 0 w 635000"/>
              <a:gd name="connsiteY0" fmla="*/ 406400 h 406400"/>
              <a:gd name="connsiteX1" fmla="*/ 63500 w 635000"/>
              <a:gd name="connsiteY1" fmla="*/ 241300 h 406400"/>
              <a:gd name="connsiteX2" fmla="*/ 279400 w 635000"/>
              <a:gd name="connsiteY2" fmla="*/ 203200 h 406400"/>
              <a:gd name="connsiteX3" fmla="*/ 495300 w 635000"/>
              <a:gd name="connsiteY3" fmla="*/ 190500 h 406400"/>
              <a:gd name="connsiteX4" fmla="*/ 635000 w 635000"/>
              <a:gd name="connsiteY4" fmla="*/ 0 h 406400"/>
              <a:gd name="connsiteX0" fmla="*/ 0 w 787400"/>
              <a:gd name="connsiteY0" fmla="*/ 241300 h 241300"/>
              <a:gd name="connsiteX1" fmla="*/ 63500 w 787400"/>
              <a:gd name="connsiteY1" fmla="*/ 76200 h 241300"/>
              <a:gd name="connsiteX2" fmla="*/ 279400 w 787400"/>
              <a:gd name="connsiteY2" fmla="*/ 38100 h 241300"/>
              <a:gd name="connsiteX3" fmla="*/ 495300 w 787400"/>
              <a:gd name="connsiteY3" fmla="*/ 25400 h 241300"/>
              <a:gd name="connsiteX4" fmla="*/ 787400 w 787400"/>
              <a:gd name="connsiteY4" fmla="*/ 0 h 241300"/>
              <a:gd name="connsiteX0" fmla="*/ 0 w 812800"/>
              <a:gd name="connsiteY0" fmla="*/ 216958 h 216958"/>
              <a:gd name="connsiteX1" fmla="*/ 63500 w 812800"/>
              <a:gd name="connsiteY1" fmla="*/ 51858 h 216958"/>
              <a:gd name="connsiteX2" fmla="*/ 279400 w 812800"/>
              <a:gd name="connsiteY2" fmla="*/ 13758 h 216958"/>
              <a:gd name="connsiteX3" fmla="*/ 495300 w 812800"/>
              <a:gd name="connsiteY3" fmla="*/ 1058 h 216958"/>
              <a:gd name="connsiteX4" fmla="*/ 812800 w 812800"/>
              <a:gd name="connsiteY4" fmla="*/ 20108 h 216958"/>
              <a:gd name="connsiteX0" fmla="*/ 0 w 812800"/>
              <a:gd name="connsiteY0" fmla="*/ 216958 h 216958"/>
              <a:gd name="connsiteX1" fmla="*/ 264583 w 812800"/>
              <a:gd name="connsiteY1" fmla="*/ 51858 h 216958"/>
              <a:gd name="connsiteX2" fmla="*/ 279400 w 812800"/>
              <a:gd name="connsiteY2" fmla="*/ 13758 h 216958"/>
              <a:gd name="connsiteX3" fmla="*/ 495300 w 812800"/>
              <a:gd name="connsiteY3" fmla="*/ 1058 h 216958"/>
              <a:gd name="connsiteX4" fmla="*/ 812800 w 812800"/>
              <a:gd name="connsiteY4" fmla="*/ 20108 h 21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" h="216958">
                <a:moveTo>
                  <a:pt x="0" y="216958"/>
                </a:moveTo>
                <a:cubicBezTo>
                  <a:pt x="8467" y="151341"/>
                  <a:pt x="218017" y="85725"/>
                  <a:pt x="264583" y="51858"/>
                </a:cubicBezTo>
                <a:cubicBezTo>
                  <a:pt x="311149" y="17991"/>
                  <a:pt x="240947" y="22225"/>
                  <a:pt x="279400" y="13758"/>
                </a:cubicBezTo>
                <a:cubicBezTo>
                  <a:pt x="317853" y="5291"/>
                  <a:pt x="406400" y="0"/>
                  <a:pt x="495300" y="1058"/>
                </a:cubicBezTo>
                <a:cubicBezTo>
                  <a:pt x="584200" y="2116"/>
                  <a:pt x="789517" y="49741"/>
                  <a:pt x="812800" y="2010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63503" name="TextBox 19"/>
          <p:cNvSpPr txBox="1">
            <a:spLocks noChangeArrowheads="1"/>
          </p:cNvSpPr>
          <p:nvPr/>
        </p:nvSpPr>
        <p:spPr bwMode="auto">
          <a:xfrm>
            <a:off x="6678613" y="5026025"/>
            <a:ext cx="2209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Sequence ends of insert using flanking primers</a:t>
            </a:r>
          </a:p>
        </p:txBody>
      </p:sp>
      <p:sp>
        <p:nvSpPr>
          <p:cNvPr id="63504" name="TextBox 20"/>
          <p:cNvSpPr txBox="1">
            <a:spLocks noChangeArrowheads="1"/>
          </p:cNvSpPr>
          <p:nvPr/>
        </p:nvSpPr>
        <p:spPr bwMode="auto">
          <a:xfrm>
            <a:off x="5502275" y="34925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…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239000" y="3097213"/>
            <a:ext cx="304800" cy="179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7999413" y="3219450"/>
            <a:ext cx="406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507" name="TextBox 27"/>
          <p:cNvSpPr txBox="1">
            <a:spLocks noChangeArrowheads="1"/>
          </p:cNvSpPr>
          <p:nvPr/>
        </p:nvSpPr>
        <p:spPr bwMode="auto">
          <a:xfrm>
            <a:off x="5022850" y="4103688"/>
            <a:ext cx="1384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transform bacteria with vector and grow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Paired-end read advantages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Scaffolding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 layout of adjacent, but not overlapping,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contigs</a:t>
            </a:r>
          </a:p>
          <a:p>
            <a:endParaRPr lang="en-US" i="1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i="1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i="1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Gap filling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524500" y="3351213"/>
            <a:ext cx="12192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76600" y="3352800"/>
            <a:ext cx="1219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" y="3357563"/>
            <a:ext cx="12192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35814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3582988"/>
            <a:ext cx="2286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095500" y="3606800"/>
            <a:ext cx="1308100" cy="547688"/>
          </a:xfrm>
          <a:custGeom>
            <a:avLst/>
            <a:gdLst>
              <a:gd name="connsiteX0" fmla="*/ 0 w 1308100"/>
              <a:gd name="connsiteY0" fmla="*/ 0 h 548217"/>
              <a:gd name="connsiteX1" fmla="*/ 88900 w 1308100"/>
              <a:gd name="connsiteY1" fmla="*/ 266700 h 548217"/>
              <a:gd name="connsiteX2" fmla="*/ 444500 w 1308100"/>
              <a:gd name="connsiteY2" fmla="*/ 508000 h 548217"/>
              <a:gd name="connsiteX3" fmla="*/ 812800 w 1308100"/>
              <a:gd name="connsiteY3" fmla="*/ 508000 h 548217"/>
              <a:gd name="connsiteX4" fmla="*/ 1143000 w 1308100"/>
              <a:gd name="connsiteY4" fmla="*/ 381000 h 548217"/>
              <a:gd name="connsiteX5" fmla="*/ 1244600 w 1308100"/>
              <a:gd name="connsiteY5" fmla="*/ 254000 h 548217"/>
              <a:gd name="connsiteX6" fmla="*/ 1308100 w 1308100"/>
              <a:gd name="connsiteY6" fmla="*/ 12700 h 54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100" h="548217">
                <a:moveTo>
                  <a:pt x="0" y="0"/>
                </a:moveTo>
                <a:cubicBezTo>
                  <a:pt x="7408" y="91016"/>
                  <a:pt x="14817" y="182033"/>
                  <a:pt x="88900" y="266700"/>
                </a:cubicBezTo>
                <a:cubicBezTo>
                  <a:pt x="162983" y="351367"/>
                  <a:pt x="323850" y="467783"/>
                  <a:pt x="444500" y="508000"/>
                </a:cubicBezTo>
                <a:cubicBezTo>
                  <a:pt x="565150" y="548217"/>
                  <a:pt x="696383" y="529167"/>
                  <a:pt x="812800" y="508000"/>
                </a:cubicBezTo>
                <a:cubicBezTo>
                  <a:pt x="929217" y="486833"/>
                  <a:pt x="1071033" y="423333"/>
                  <a:pt x="1143000" y="381000"/>
                </a:cubicBezTo>
                <a:cubicBezTo>
                  <a:pt x="1214967" y="338667"/>
                  <a:pt x="1217083" y="315383"/>
                  <a:pt x="1244600" y="254000"/>
                </a:cubicBezTo>
                <a:cubicBezTo>
                  <a:pt x="1272117" y="192617"/>
                  <a:pt x="1308100" y="12700"/>
                  <a:pt x="1308100" y="12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229100" y="35814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24500" y="3582988"/>
            <a:ext cx="2286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4343400" y="3606800"/>
            <a:ext cx="1308100" cy="547688"/>
          </a:xfrm>
          <a:custGeom>
            <a:avLst/>
            <a:gdLst>
              <a:gd name="connsiteX0" fmla="*/ 0 w 1308100"/>
              <a:gd name="connsiteY0" fmla="*/ 0 h 548217"/>
              <a:gd name="connsiteX1" fmla="*/ 88900 w 1308100"/>
              <a:gd name="connsiteY1" fmla="*/ 266700 h 548217"/>
              <a:gd name="connsiteX2" fmla="*/ 444500 w 1308100"/>
              <a:gd name="connsiteY2" fmla="*/ 508000 h 548217"/>
              <a:gd name="connsiteX3" fmla="*/ 812800 w 1308100"/>
              <a:gd name="connsiteY3" fmla="*/ 508000 h 548217"/>
              <a:gd name="connsiteX4" fmla="*/ 1143000 w 1308100"/>
              <a:gd name="connsiteY4" fmla="*/ 381000 h 548217"/>
              <a:gd name="connsiteX5" fmla="*/ 1244600 w 1308100"/>
              <a:gd name="connsiteY5" fmla="*/ 254000 h 548217"/>
              <a:gd name="connsiteX6" fmla="*/ 1308100 w 1308100"/>
              <a:gd name="connsiteY6" fmla="*/ 12700 h 54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100" h="548217">
                <a:moveTo>
                  <a:pt x="0" y="0"/>
                </a:moveTo>
                <a:cubicBezTo>
                  <a:pt x="7408" y="91016"/>
                  <a:pt x="14817" y="182033"/>
                  <a:pt x="88900" y="266700"/>
                </a:cubicBezTo>
                <a:cubicBezTo>
                  <a:pt x="162983" y="351367"/>
                  <a:pt x="323850" y="467783"/>
                  <a:pt x="444500" y="508000"/>
                </a:cubicBezTo>
                <a:cubicBezTo>
                  <a:pt x="565150" y="548217"/>
                  <a:pt x="696383" y="529167"/>
                  <a:pt x="812800" y="508000"/>
                </a:cubicBezTo>
                <a:cubicBezTo>
                  <a:pt x="929217" y="486833"/>
                  <a:pt x="1071033" y="423333"/>
                  <a:pt x="1143000" y="381000"/>
                </a:cubicBezTo>
                <a:cubicBezTo>
                  <a:pt x="1214967" y="338667"/>
                  <a:pt x="1217083" y="315383"/>
                  <a:pt x="1244600" y="254000"/>
                </a:cubicBezTo>
                <a:cubicBezTo>
                  <a:pt x="1272117" y="192617"/>
                  <a:pt x="1308100" y="12700"/>
                  <a:pt x="1308100" y="12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64525" name="TextBox 16"/>
          <p:cNvSpPr txBox="1">
            <a:spLocks noChangeArrowheads="1"/>
          </p:cNvSpPr>
          <p:nvPr/>
        </p:nvSpPr>
        <p:spPr bwMode="auto">
          <a:xfrm>
            <a:off x="5943600" y="274320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contig</a:t>
            </a:r>
          </a:p>
        </p:txBody>
      </p:sp>
      <p:sp>
        <p:nvSpPr>
          <p:cNvPr id="64526" name="TextBox 17"/>
          <p:cNvSpPr txBox="1">
            <a:spLocks noChangeArrowheads="1"/>
          </p:cNvSpPr>
          <p:nvPr/>
        </p:nvSpPr>
        <p:spPr bwMode="auto">
          <a:xfrm>
            <a:off x="3987800" y="4154488"/>
            <a:ext cx="193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paired-end reads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6273800" y="3113088"/>
            <a:ext cx="203200" cy="13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6934200" y="2743200"/>
            <a:ext cx="228600" cy="14112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64529" name="TextBox 23"/>
          <p:cNvSpPr txBox="1">
            <a:spLocks noChangeArrowheads="1"/>
          </p:cNvSpPr>
          <p:nvPr/>
        </p:nvSpPr>
        <p:spPr bwMode="auto">
          <a:xfrm>
            <a:off x="7251700" y="3289300"/>
            <a:ext cx="976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scaffold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752600" y="5638800"/>
            <a:ext cx="1219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87800" y="5637213"/>
            <a:ext cx="12192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71700" y="57404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7100" y="5741988"/>
            <a:ext cx="2286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286000" y="5765800"/>
            <a:ext cx="1308100" cy="547688"/>
          </a:xfrm>
          <a:custGeom>
            <a:avLst/>
            <a:gdLst>
              <a:gd name="connsiteX0" fmla="*/ 0 w 1308100"/>
              <a:gd name="connsiteY0" fmla="*/ 0 h 548217"/>
              <a:gd name="connsiteX1" fmla="*/ 88900 w 1308100"/>
              <a:gd name="connsiteY1" fmla="*/ 266700 h 548217"/>
              <a:gd name="connsiteX2" fmla="*/ 444500 w 1308100"/>
              <a:gd name="connsiteY2" fmla="*/ 508000 h 548217"/>
              <a:gd name="connsiteX3" fmla="*/ 812800 w 1308100"/>
              <a:gd name="connsiteY3" fmla="*/ 508000 h 548217"/>
              <a:gd name="connsiteX4" fmla="*/ 1143000 w 1308100"/>
              <a:gd name="connsiteY4" fmla="*/ 381000 h 548217"/>
              <a:gd name="connsiteX5" fmla="*/ 1244600 w 1308100"/>
              <a:gd name="connsiteY5" fmla="*/ 254000 h 548217"/>
              <a:gd name="connsiteX6" fmla="*/ 1308100 w 1308100"/>
              <a:gd name="connsiteY6" fmla="*/ 12700 h 54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100" h="548217">
                <a:moveTo>
                  <a:pt x="0" y="0"/>
                </a:moveTo>
                <a:cubicBezTo>
                  <a:pt x="7408" y="91016"/>
                  <a:pt x="14817" y="182033"/>
                  <a:pt x="88900" y="266700"/>
                </a:cubicBezTo>
                <a:cubicBezTo>
                  <a:pt x="162983" y="351367"/>
                  <a:pt x="323850" y="467783"/>
                  <a:pt x="444500" y="508000"/>
                </a:cubicBezTo>
                <a:cubicBezTo>
                  <a:pt x="565150" y="548217"/>
                  <a:pt x="696383" y="529167"/>
                  <a:pt x="812800" y="508000"/>
                </a:cubicBezTo>
                <a:cubicBezTo>
                  <a:pt x="929217" y="486833"/>
                  <a:pt x="1071033" y="423333"/>
                  <a:pt x="1143000" y="381000"/>
                </a:cubicBezTo>
                <a:cubicBezTo>
                  <a:pt x="1214967" y="338667"/>
                  <a:pt x="1217083" y="315383"/>
                  <a:pt x="1244600" y="254000"/>
                </a:cubicBezTo>
                <a:cubicBezTo>
                  <a:pt x="1272117" y="192617"/>
                  <a:pt x="1308100" y="12700"/>
                  <a:pt x="1308100" y="12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073400" y="5743575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68800" y="5745163"/>
            <a:ext cx="2286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3187700" y="5768975"/>
            <a:ext cx="1308100" cy="547688"/>
          </a:xfrm>
          <a:custGeom>
            <a:avLst/>
            <a:gdLst>
              <a:gd name="connsiteX0" fmla="*/ 0 w 1308100"/>
              <a:gd name="connsiteY0" fmla="*/ 0 h 548217"/>
              <a:gd name="connsiteX1" fmla="*/ 88900 w 1308100"/>
              <a:gd name="connsiteY1" fmla="*/ 266700 h 548217"/>
              <a:gd name="connsiteX2" fmla="*/ 444500 w 1308100"/>
              <a:gd name="connsiteY2" fmla="*/ 508000 h 548217"/>
              <a:gd name="connsiteX3" fmla="*/ 812800 w 1308100"/>
              <a:gd name="connsiteY3" fmla="*/ 508000 h 548217"/>
              <a:gd name="connsiteX4" fmla="*/ 1143000 w 1308100"/>
              <a:gd name="connsiteY4" fmla="*/ 381000 h 548217"/>
              <a:gd name="connsiteX5" fmla="*/ 1244600 w 1308100"/>
              <a:gd name="connsiteY5" fmla="*/ 254000 h 548217"/>
              <a:gd name="connsiteX6" fmla="*/ 1308100 w 1308100"/>
              <a:gd name="connsiteY6" fmla="*/ 12700 h 54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100" h="548217">
                <a:moveTo>
                  <a:pt x="0" y="0"/>
                </a:moveTo>
                <a:cubicBezTo>
                  <a:pt x="7408" y="91016"/>
                  <a:pt x="14817" y="182033"/>
                  <a:pt x="88900" y="266700"/>
                </a:cubicBezTo>
                <a:cubicBezTo>
                  <a:pt x="162983" y="351367"/>
                  <a:pt x="323850" y="467783"/>
                  <a:pt x="444500" y="508000"/>
                </a:cubicBezTo>
                <a:cubicBezTo>
                  <a:pt x="565150" y="548217"/>
                  <a:pt x="696383" y="529167"/>
                  <a:pt x="812800" y="508000"/>
                </a:cubicBezTo>
                <a:cubicBezTo>
                  <a:pt x="929217" y="486833"/>
                  <a:pt x="1071033" y="423333"/>
                  <a:pt x="1143000" y="381000"/>
                </a:cubicBezTo>
                <a:cubicBezTo>
                  <a:pt x="1214967" y="338667"/>
                  <a:pt x="1217083" y="315383"/>
                  <a:pt x="1244600" y="254000"/>
                </a:cubicBezTo>
                <a:cubicBezTo>
                  <a:pt x="1272117" y="192617"/>
                  <a:pt x="1308100" y="12700"/>
                  <a:pt x="1308100" y="12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733800" y="5738813"/>
            <a:ext cx="2286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29200" y="57404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48100" y="5764213"/>
            <a:ext cx="1308100" cy="547687"/>
          </a:xfrm>
          <a:custGeom>
            <a:avLst/>
            <a:gdLst>
              <a:gd name="connsiteX0" fmla="*/ 0 w 1308100"/>
              <a:gd name="connsiteY0" fmla="*/ 0 h 548217"/>
              <a:gd name="connsiteX1" fmla="*/ 88900 w 1308100"/>
              <a:gd name="connsiteY1" fmla="*/ 266700 h 548217"/>
              <a:gd name="connsiteX2" fmla="*/ 444500 w 1308100"/>
              <a:gd name="connsiteY2" fmla="*/ 508000 h 548217"/>
              <a:gd name="connsiteX3" fmla="*/ 812800 w 1308100"/>
              <a:gd name="connsiteY3" fmla="*/ 508000 h 548217"/>
              <a:gd name="connsiteX4" fmla="*/ 1143000 w 1308100"/>
              <a:gd name="connsiteY4" fmla="*/ 381000 h 548217"/>
              <a:gd name="connsiteX5" fmla="*/ 1244600 w 1308100"/>
              <a:gd name="connsiteY5" fmla="*/ 254000 h 548217"/>
              <a:gd name="connsiteX6" fmla="*/ 1308100 w 1308100"/>
              <a:gd name="connsiteY6" fmla="*/ 12700 h 54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100" h="548217">
                <a:moveTo>
                  <a:pt x="0" y="0"/>
                </a:moveTo>
                <a:cubicBezTo>
                  <a:pt x="7408" y="91016"/>
                  <a:pt x="14817" y="182033"/>
                  <a:pt x="88900" y="266700"/>
                </a:cubicBezTo>
                <a:cubicBezTo>
                  <a:pt x="162983" y="351367"/>
                  <a:pt x="323850" y="467783"/>
                  <a:pt x="444500" y="508000"/>
                </a:cubicBezTo>
                <a:cubicBezTo>
                  <a:pt x="565150" y="548217"/>
                  <a:pt x="696383" y="529167"/>
                  <a:pt x="812800" y="508000"/>
                </a:cubicBezTo>
                <a:cubicBezTo>
                  <a:pt x="929217" y="486833"/>
                  <a:pt x="1071033" y="423333"/>
                  <a:pt x="1143000" y="381000"/>
                </a:cubicBezTo>
                <a:cubicBezTo>
                  <a:pt x="1214967" y="338667"/>
                  <a:pt x="1217083" y="315383"/>
                  <a:pt x="1244600" y="254000"/>
                </a:cubicBezTo>
                <a:cubicBezTo>
                  <a:pt x="1272117" y="192617"/>
                  <a:pt x="1308100" y="12700"/>
                  <a:pt x="1308100" y="12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64541" name="TextBox 36"/>
          <p:cNvSpPr txBox="1">
            <a:spLocks noChangeArrowheads="1"/>
          </p:cNvSpPr>
          <p:nvPr/>
        </p:nvSpPr>
        <p:spPr bwMode="auto">
          <a:xfrm>
            <a:off x="3163888" y="52705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gap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705100" y="5551488"/>
            <a:ext cx="2286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013200" y="55499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 flipV="1">
            <a:off x="2819400" y="5003800"/>
            <a:ext cx="1308100" cy="547688"/>
          </a:xfrm>
          <a:custGeom>
            <a:avLst/>
            <a:gdLst>
              <a:gd name="connsiteX0" fmla="*/ 0 w 1308100"/>
              <a:gd name="connsiteY0" fmla="*/ 0 h 548217"/>
              <a:gd name="connsiteX1" fmla="*/ 88900 w 1308100"/>
              <a:gd name="connsiteY1" fmla="*/ 266700 h 548217"/>
              <a:gd name="connsiteX2" fmla="*/ 444500 w 1308100"/>
              <a:gd name="connsiteY2" fmla="*/ 508000 h 548217"/>
              <a:gd name="connsiteX3" fmla="*/ 812800 w 1308100"/>
              <a:gd name="connsiteY3" fmla="*/ 508000 h 548217"/>
              <a:gd name="connsiteX4" fmla="*/ 1143000 w 1308100"/>
              <a:gd name="connsiteY4" fmla="*/ 381000 h 548217"/>
              <a:gd name="connsiteX5" fmla="*/ 1244600 w 1308100"/>
              <a:gd name="connsiteY5" fmla="*/ 254000 h 548217"/>
              <a:gd name="connsiteX6" fmla="*/ 1308100 w 1308100"/>
              <a:gd name="connsiteY6" fmla="*/ 12700 h 54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100" h="548217">
                <a:moveTo>
                  <a:pt x="0" y="0"/>
                </a:moveTo>
                <a:cubicBezTo>
                  <a:pt x="7408" y="91016"/>
                  <a:pt x="14817" y="182033"/>
                  <a:pt x="88900" y="266700"/>
                </a:cubicBezTo>
                <a:cubicBezTo>
                  <a:pt x="162983" y="351367"/>
                  <a:pt x="323850" y="467783"/>
                  <a:pt x="444500" y="508000"/>
                </a:cubicBezTo>
                <a:cubicBezTo>
                  <a:pt x="565150" y="548217"/>
                  <a:pt x="696383" y="529167"/>
                  <a:pt x="812800" y="508000"/>
                </a:cubicBezTo>
                <a:cubicBezTo>
                  <a:pt x="929217" y="486833"/>
                  <a:pt x="1071033" y="423333"/>
                  <a:pt x="1143000" y="381000"/>
                </a:cubicBezTo>
                <a:cubicBezTo>
                  <a:pt x="1214967" y="338667"/>
                  <a:pt x="1217083" y="315383"/>
                  <a:pt x="1244600" y="254000"/>
                </a:cubicBezTo>
                <a:cubicBezTo>
                  <a:pt x="1272117" y="192617"/>
                  <a:pt x="1308100" y="12700"/>
                  <a:pt x="1308100" y="12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Sequence assembly summary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>
                <a:latin typeface="Calibri" charset="0"/>
                <a:ea typeface="ＭＳ Ｐゴシック" charset="0"/>
                <a:cs typeface="ＭＳ Ｐゴシック" charset="0"/>
              </a:rPr>
              <a:t>Two general algorithmic strategies</a:t>
            </a:r>
          </a:p>
          <a:p>
            <a:pPr lvl="1"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Overlap graph hamiltonian paths</a:t>
            </a:r>
          </a:p>
          <a:p>
            <a:pPr lvl="1"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Eulerian paths in k-mer graphs</a:t>
            </a:r>
          </a:p>
          <a:p>
            <a:pPr>
              <a:lnSpc>
                <a:spcPct val="90000"/>
              </a:lnSpc>
            </a:pPr>
            <a:r>
              <a:rPr lang="en-US" sz="3000">
                <a:latin typeface="Calibri" charset="0"/>
                <a:ea typeface="ＭＳ Ｐゴシック" charset="0"/>
                <a:cs typeface="ＭＳ Ｐゴシック" charset="0"/>
              </a:rPr>
              <a:t>Biggest challenge</a:t>
            </a:r>
          </a:p>
          <a:p>
            <a:pPr lvl="1"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Repeats!</a:t>
            </a:r>
          </a:p>
          <a:p>
            <a:pPr lvl="2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Large genomes have a lot of repetitive sequence</a:t>
            </a:r>
          </a:p>
          <a:p>
            <a:pPr>
              <a:lnSpc>
                <a:spcPct val="90000"/>
              </a:lnSpc>
            </a:pPr>
            <a:r>
              <a:rPr lang="en-US" sz="3000">
                <a:latin typeface="Calibri" charset="0"/>
                <a:ea typeface="ＭＳ Ｐゴシック" charset="0"/>
                <a:cs typeface="ＭＳ Ｐゴシック" charset="0"/>
              </a:rPr>
              <a:t>Sequencing strategies</a:t>
            </a:r>
          </a:p>
          <a:p>
            <a:pPr lvl="1"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Clone-by-clone: break the problem into smaller pieces which have fewer repeats</a:t>
            </a:r>
          </a:p>
          <a:p>
            <a:pPr lvl="1"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Whole-genome shotgun: use paired-end reads to assemble around and inside repeats</a:t>
            </a:r>
          </a:p>
          <a:p>
            <a:pPr lvl="1"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91E6-D4DC-874E-9F15-ABE83262E67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 </a:t>
            </a:r>
            <a:r>
              <a:rPr lang="en-US" dirty="0" err="1" smtClean="0"/>
              <a:t>Bruijn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33400" y="1425120"/>
            <a:ext cx="5359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ea typeface="Times New Roman"/>
              </a:rPr>
              <a:t>d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e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 </a:t>
            </a:r>
            <a:r>
              <a:rPr kumimoji="0" lang="en-US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Bruijn</a:t>
            </a:r>
            <a:r>
              <a:rPr lang="en-US" kern="0" baseline="-25000" dirty="0">
                <a:solidFill>
                  <a:srgbClr val="000000"/>
                </a:solidFill>
                <a:ea typeface="Times New Roman"/>
              </a:rPr>
              <a:t>5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(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TA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ATG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CC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ATG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GG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ATG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)=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824249" y="7369314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rPr>
              <a:t>G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</a:rPr>
              <a:t>GG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611530" y="7433846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</a:rPr>
              <a:t>GG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rPr>
              <a:t>A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16887" y="2133600"/>
            <a:ext cx="8751638" cy="1897213"/>
            <a:chOff x="216887" y="2133600"/>
            <a:chExt cx="8751638" cy="1897213"/>
          </a:xfrm>
        </p:grpSpPr>
        <p:cxnSp>
          <p:nvCxnSpPr>
            <p:cNvPr id="217" name="Straight Arrow Connector 216"/>
            <p:cNvCxnSpPr>
              <a:stCxn id="191" idx="6"/>
              <a:endCxn id="194" idx="2"/>
            </p:cNvCxnSpPr>
            <p:nvPr/>
          </p:nvCxnSpPr>
          <p:spPr>
            <a:xfrm flipV="1">
              <a:off x="1346080" y="2545866"/>
              <a:ext cx="694861" cy="588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295576" y="2133600"/>
              <a:ext cx="767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TA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189" name="Group 49"/>
            <p:cNvGrpSpPr/>
            <p:nvPr/>
          </p:nvGrpSpPr>
          <p:grpSpPr>
            <a:xfrm>
              <a:off x="762000" y="2286000"/>
              <a:ext cx="636512" cy="531495"/>
              <a:chOff x="-41231" y="3617912"/>
              <a:chExt cx="492153" cy="411480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-41231" y="3686947"/>
                <a:ext cx="492153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latin typeface="+mn-lt"/>
                  </a:rPr>
                  <a:t>TA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AT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grpSp>
          <p:nvGrpSpPr>
            <p:cNvPr id="192" name="Group 49"/>
            <p:cNvGrpSpPr/>
            <p:nvPr/>
          </p:nvGrpSpPr>
          <p:grpSpPr>
            <a:xfrm>
              <a:off x="1986633" y="2280118"/>
              <a:ext cx="678491" cy="531495"/>
              <a:chOff x="-41231" y="3617912"/>
              <a:chExt cx="524612" cy="411480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-41231" y="3686947"/>
                <a:ext cx="524612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latin typeface="+mn-lt"/>
                  </a:rPr>
                  <a:t>A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ATG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194" name="Oval 193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195" name="Straight Arrow Connector 194"/>
            <p:cNvCxnSpPr>
              <a:stCxn id="194" idx="6"/>
              <a:endCxn id="199" idx="2"/>
            </p:cNvCxnSpPr>
            <p:nvPr/>
          </p:nvCxnSpPr>
          <p:spPr>
            <a:xfrm>
              <a:off x="2570712" y="2545866"/>
              <a:ext cx="694686" cy="778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2520033" y="2141387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C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197" name="Group 49"/>
            <p:cNvGrpSpPr/>
            <p:nvPr/>
          </p:nvGrpSpPr>
          <p:grpSpPr>
            <a:xfrm>
              <a:off x="3211090" y="2287905"/>
              <a:ext cx="662762" cy="531495"/>
              <a:chOff x="-41231" y="3617912"/>
              <a:chExt cx="512450" cy="411480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-41231" y="3686947"/>
                <a:ext cx="512450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ATG</a:t>
                </a:r>
                <a:r>
                  <a:rPr lang="en-US" sz="1600" b="1" i="0" dirty="0" smtClean="0">
                    <a:solidFill>
                      <a:srgbClr val="FF0000"/>
                    </a:solidFill>
                    <a:latin typeface="+mn-lt"/>
                  </a:rPr>
                  <a:t>C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200" name="Straight Arrow Connector 199"/>
            <p:cNvCxnSpPr>
              <a:stCxn id="199" idx="6"/>
              <a:endCxn id="204" idx="2"/>
            </p:cNvCxnSpPr>
            <p:nvPr/>
          </p:nvCxnSpPr>
          <p:spPr>
            <a:xfrm>
              <a:off x="3795169" y="2553653"/>
              <a:ext cx="70721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3757014" y="2141387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CC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202" name="Group 49"/>
            <p:cNvGrpSpPr/>
            <p:nvPr/>
          </p:nvGrpSpPr>
          <p:grpSpPr>
            <a:xfrm>
              <a:off x="4448071" y="2287905"/>
              <a:ext cx="634208" cy="531495"/>
              <a:chOff x="-41231" y="3617912"/>
              <a:chExt cx="490372" cy="411480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-41231" y="3686947"/>
                <a:ext cx="490372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TG</a:t>
                </a:r>
                <a:r>
                  <a:rPr lang="en-US" sz="1600" b="1" i="0" dirty="0" smtClean="0">
                    <a:solidFill>
                      <a:srgbClr val="FF0000"/>
                    </a:solidFill>
                    <a:latin typeface="+mn-lt"/>
                  </a:rPr>
                  <a:t>CC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04" name="Oval 203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205" name="Straight Arrow Connector 204"/>
            <p:cNvCxnSpPr>
              <a:stCxn id="204" idx="6"/>
              <a:endCxn id="209" idx="2"/>
            </p:cNvCxnSpPr>
            <p:nvPr/>
          </p:nvCxnSpPr>
          <p:spPr>
            <a:xfrm flipV="1">
              <a:off x="5032150" y="2545866"/>
              <a:ext cx="717983" cy="778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004768" y="213360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TG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CC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207" name="Group 49"/>
            <p:cNvGrpSpPr/>
            <p:nvPr/>
          </p:nvGrpSpPr>
          <p:grpSpPr>
            <a:xfrm>
              <a:off x="5695825" y="2280118"/>
              <a:ext cx="659155" cy="531495"/>
              <a:chOff x="-41231" y="3617912"/>
              <a:chExt cx="509661" cy="411480"/>
            </a:xfrm>
          </p:grpSpPr>
          <p:sp>
            <p:nvSpPr>
              <p:cNvPr id="208" name="TextBox 207"/>
              <p:cNvSpPr txBox="1"/>
              <p:nvPr/>
            </p:nvSpPr>
            <p:spPr>
              <a:xfrm>
                <a:off x="-41231" y="3686947"/>
                <a:ext cx="509661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G</a:t>
                </a:r>
                <a:r>
                  <a:rPr lang="en-US" sz="1600" b="1" i="0" dirty="0" smtClean="0">
                    <a:solidFill>
                      <a:srgbClr val="FF0000"/>
                    </a:solidFill>
                    <a:latin typeface="+mn-lt"/>
                  </a:rPr>
                  <a:t>CC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09" name="Oval 208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210" name="Straight Arrow Connector 209"/>
            <p:cNvCxnSpPr>
              <a:stCxn id="209" idx="6"/>
              <a:endCxn id="214" idx="2"/>
            </p:cNvCxnSpPr>
            <p:nvPr/>
          </p:nvCxnSpPr>
          <p:spPr>
            <a:xfrm>
              <a:off x="6279904" y="2545866"/>
              <a:ext cx="74068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6275221" y="213360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CC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212" name="Group 49"/>
            <p:cNvGrpSpPr/>
            <p:nvPr/>
          </p:nvGrpSpPr>
          <p:grpSpPr>
            <a:xfrm>
              <a:off x="6966278" y="2280118"/>
              <a:ext cx="633507" cy="531495"/>
              <a:chOff x="-41231" y="3617912"/>
              <a:chExt cx="489830" cy="411480"/>
            </a:xfrm>
          </p:grpSpPr>
          <p:sp>
            <p:nvSpPr>
              <p:cNvPr id="213" name="TextBox 212"/>
              <p:cNvSpPr txBox="1"/>
              <p:nvPr/>
            </p:nvSpPr>
            <p:spPr>
              <a:xfrm>
                <a:off x="-41231" y="3686947"/>
                <a:ext cx="489830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FF0000"/>
                    </a:solidFill>
                    <a:latin typeface="+mn-lt"/>
                  </a:rPr>
                  <a:t>CC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AT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14" name="Oval 213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215" name="Straight Arrow Connector 214"/>
            <p:cNvCxnSpPr>
              <a:stCxn id="214" idx="6"/>
              <a:endCxn id="254" idx="2"/>
            </p:cNvCxnSpPr>
            <p:nvPr/>
          </p:nvCxnSpPr>
          <p:spPr>
            <a:xfrm>
              <a:off x="7550357" y="2545866"/>
              <a:ext cx="77747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7582464" y="213360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CC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240" name="Group 49"/>
            <p:cNvGrpSpPr/>
            <p:nvPr/>
          </p:nvGrpSpPr>
          <p:grpSpPr>
            <a:xfrm>
              <a:off x="8273521" y="2280118"/>
              <a:ext cx="649937" cy="531495"/>
              <a:chOff x="-41231" y="3617912"/>
              <a:chExt cx="502534" cy="411480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-41231" y="3686947"/>
                <a:ext cx="502534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FF0000"/>
                    </a:solidFill>
                    <a:latin typeface="+mn-lt"/>
                  </a:rPr>
                  <a:t>C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ATG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54" name="Oval 253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255" name="Straight Arrow Connector 254"/>
            <p:cNvCxnSpPr>
              <a:stCxn id="254" idx="4"/>
              <a:endCxn id="277" idx="0"/>
            </p:cNvCxnSpPr>
            <p:nvPr/>
          </p:nvCxnSpPr>
          <p:spPr>
            <a:xfrm>
              <a:off x="8592715" y="2811613"/>
              <a:ext cx="10102" cy="68770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7829918" y="2935470"/>
              <a:ext cx="7806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 pitchFamily="34" charset="0"/>
                </a:rPr>
                <a:t>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269" name="Group 49"/>
            <p:cNvGrpSpPr/>
            <p:nvPr/>
          </p:nvGrpSpPr>
          <p:grpSpPr>
            <a:xfrm>
              <a:off x="8283623" y="3499318"/>
              <a:ext cx="684902" cy="531495"/>
              <a:chOff x="-41231" y="3617912"/>
              <a:chExt cx="529569" cy="411480"/>
            </a:xfrm>
          </p:grpSpPr>
          <p:sp>
            <p:nvSpPr>
              <p:cNvPr id="276" name="TextBox 275"/>
              <p:cNvSpPr txBox="1"/>
              <p:nvPr/>
            </p:nvSpPr>
            <p:spPr>
              <a:xfrm>
                <a:off x="-41231" y="3686947"/>
                <a:ext cx="529569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ATG</a:t>
                </a:r>
                <a:r>
                  <a:rPr lang="en-US" sz="1600" b="1" i="0" dirty="0" smtClean="0">
                    <a:solidFill>
                      <a:srgbClr val="008000"/>
                    </a:solidFill>
                    <a:latin typeface="+mn-lt"/>
                  </a:rPr>
                  <a:t>G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77" name="Oval 276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grpSp>
          <p:nvGrpSpPr>
            <p:cNvPr id="278" name="Group 49"/>
            <p:cNvGrpSpPr/>
            <p:nvPr/>
          </p:nvGrpSpPr>
          <p:grpSpPr>
            <a:xfrm>
              <a:off x="6966278" y="3499318"/>
              <a:ext cx="678491" cy="531495"/>
              <a:chOff x="-41231" y="3617912"/>
              <a:chExt cx="524612" cy="411480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-41231" y="3686947"/>
                <a:ext cx="524612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TG</a:t>
                </a:r>
                <a:r>
                  <a:rPr lang="en-US" sz="1600" b="1" i="0" dirty="0" smtClean="0">
                    <a:solidFill>
                      <a:srgbClr val="008000"/>
                    </a:solidFill>
                    <a:latin typeface="+mn-lt"/>
                  </a:rPr>
                  <a:t>GG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80" name="Oval 279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281" name="Straight Arrow Connector 280"/>
            <p:cNvCxnSpPr>
              <a:stCxn id="277" idx="2"/>
              <a:endCxn id="280" idx="6"/>
            </p:cNvCxnSpPr>
            <p:nvPr/>
          </p:nvCxnSpPr>
          <p:spPr>
            <a:xfrm flipH="1">
              <a:off x="7550357" y="3765066"/>
              <a:ext cx="787574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7582464" y="3352800"/>
              <a:ext cx="815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 pitchFamily="34" charset="0"/>
                </a:rPr>
                <a:t>GG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283" name="Group 49"/>
            <p:cNvGrpSpPr/>
            <p:nvPr/>
          </p:nvGrpSpPr>
          <p:grpSpPr>
            <a:xfrm>
              <a:off x="5635074" y="3499318"/>
              <a:ext cx="710451" cy="531495"/>
              <a:chOff x="-51905" y="3617912"/>
              <a:chExt cx="549323" cy="411480"/>
            </a:xfrm>
          </p:grpSpPr>
          <p:sp>
            <p:nvSpPr>
              <p:cNvPr id="284" name="TextBox 283"/>
              <p:cNvSpPr txBox="1"/>
              <p:nvPr/>
            </p:nvSpPr>
            <p:spPr>
              <a:xfrm>
                <a:off x="-51905" y="3686947"/>
                <a:ext cx="549323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G</a:t>
                </a:r>
                <a:r>
                  <a:rPr lang="en-US" sz="1600" b="1" i="0" dirty="0" smtClean="0">
                    <a:solidFill>
                      <a:srgbClr val="008000"/>
                    </a:solidFill>
                    <a:latin typeface="+mn-lt"/>
                  </a:rPr>
                  <a:t>GG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85" name="Oval 284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286" name="Straight Arrow Connector 285"/>
            <p:cNvCxnSpPr>
              <a:stCxn id="280" idx="2"/>
              <a:endCxn id="285" idx="6"/>
            </p:cNvCxnSpPr>
            <p:nvPr/>
          </p:nvCxnSpPr>
          <p:spPr>
            <a:xfrm flipH="1">
              <a:off x="6232958" y="3765066"/>
              <a:ext cx="787628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6265065" y="3352800"/>
              <a:ext cx="813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TG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 pitchFamily="34" charset="0"/>
                </a:rPr>
                <a:t>GG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288" name="Group 49"/>
            <p:cNvGrpSpPr/>
            <p:nvPr/>
          </p:nvGrpSpPr>
          <p:grpSpPr>
            <a:xfrm>
              <a:off x="4286438" y="3499318"/>
              <a:ext cx="672079" cy="531495"/>
              <a:chOff x="-51905" y="3617912"/>
              <a:chExt cx="519654" cy="411480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-51905" y="3686947"/>
                <a:ext cx="519654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8000"/>
                    </a:solidFill>
                    <a:latin typeface="+mn-lt"/>
                  </a:rPr>
                  <a:t>GG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AT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90" name="Oval 289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291" name="Straight Arrow Connector 290"/>
            <p:cNvCxnSpPr>
              <a:stCxn id="285" idx="2"/>
              <a:endCxn id="290" idx="6"/>
            </p:cNvCxnSpPr>
            <p:nvPr/>
          </p:nvCxnSpPr>
          <p:spPr>
            <a:xfrm flipH="1">
              <a:off x="4884322" y="3765066"/>
              <a:ext cx="818865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/>
            <p:cNvSpPr txBox="1"/>
            <p:nvPr/>
          </p:nvSpPr>
          <p:spPr>
            <a:xfrm>
              <a:off x="4916429" y="3352800"/>
              <a:ext cx="80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 pitchFamily="34" charset="0"/>
                </a:rPr>
                <a:t>GG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293" name="Group 49"/>
            <p:cNvGrpSpPr/>
            <p:nvPr/>
          </p:nvGrpSpPr>
          <p:grpSpPr>
            <a:xfrm>
              <a:off x="2929823" y="3499318"/>
              <a:ext cx="672079" cy="531495"/>
              <a:chOff x="-51905" y="3617912"/>
              <a:chExt cx="519654" cy="411480"/>
            </a:xfrm>
          </p:grpSpPr>
          <p:sp>
            <p:nvSpPr>
              <p:cNvPr id="294" name="TextBox 293"/>
              <p:cNvSpPr txBox="1"/>
              <p:nvPr/>
            </p:nvSpPr>
            <p:spPr>
              <a:xfrm>
                <a:off x="-51905" y="3686947"/>
                <a:ext cx="519654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8000"/>
                    </a:solidFill>
                    <a:latin typeface="+mn-lt"/>
                  </a:rPr>
                  <a:t>G</a:t>
                </a:r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ATG</a:t>
                </a:r>
                <a:endParaRPr lang="en-US" sz="1600" b="1" i="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95" name="Oval 294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296" name="Straight Arrow Connector 295"/>
            <p:cNvCxnSpPr>
              <a:stCxn id="290" idx="2"/>
              <a:endCxn id="295" idx="6"/>
            </p:cNvCxnSpPr>
            <p:nvPr/>
          </p:nvCxnSpPr>
          <p:spPr>
            <a:xfrm flipH="1">
              <a:off x="3527707" y="3765066"/>
              <a:ext cx="826844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/>
            <p:cNvSpPr txBox="1"/>
            <p:nvPr/>
          </p:nvSpPr>
          <p:spPr>
            <a:xfrm>
              <a:off x="3559814" y="3352800"/>
              <a:ext cx="80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 pitchFamily="34" charset="0"/>
                </a:rPr>
                <a:t>GG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298" name="Group 49"/>
            <p:cNvGrpSpPr/>
            <p:nvPr/>
          </p:nvGrpSpPr>
          <p:grpSpPr>
            <a:xfrm>
              <a:off x="1587575" y="3499318"/>
              <a:ext cx="659155" cy="531495"/>
              <a:chOff x="-51905" y="3617912"/>
              <a:chExt cx="509661" cy="411480"/>
            </a:xfrm>
          </p:grpSpPr>
          <p:sp>
            <p:nvSpPr>
              <p:cNvPr id="300" name="TextBox 299"/>
              <p:cNvSpPr txBox="1"/>
              <p:nvPr/>
            </p:nvSpPr>
            <p:spPr>
              <a:xfrm>
                <a:off x="-51905" y="3686947"/>
                <a:ext cx="509661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ATG</a:t>
                </a:r>
                <a:r>
                  <a:rPr lang="en-US" sz="1600" b="1" i="0" dirty="0" smtClean="0">
                    <a:solidFill>
                      <a:srgbClr val="660066"/>
                    </a:solidFill>
                    <a:latin typeface="+mn-lt"/>
                  </a:rPr>
                  <a:t>T</a:t>
                </a:r>
                <a:endParaRPr lang="en-US" sz="1600" b="1" i="0" dirty="0">
                  <a:solidFill>
                    <a:srgbClr val="660066"/>
                  </a:solidFill>
                  <a:latin typeface="+mn-lt"/>
                </a:endParaRPr>
              </a:p>
            </p:txBody>
          </p:sp>
          <p:sp>
            <p:nvSpPr>
              <p:cNvPr id="301" name="Oval 300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302" name="Straight Arrow Connector 301"/>
            <p:cNvCxnSpPr>
              <a:endCxn id="301" idx="6"/>
            </p:cNvCxnSpPr>
            <p:nvPr/>
          </p:nvCxnSpPr>
          <p:spPr>
            <a:xfrm flipH="1">
              <a:off x="2185459" y="3765066"/>
              <a:ext cx="826844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/>
            <p:cNvSpPr txBox="1"/>
            <p:nvPr/>
          </p:nvSpPr>
          <p:spPr>
            <a:xfrm>
              <a:off x="2217566" y="3352800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 pitchFamily="34" charset="0"/>
                </a:rPr>
                <a:t>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Calibri" pitchFamily="34" charset="0"/>
                </a:rPr>
                <a:t>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304" name="Group 49"/>
            <p:cNvGrpSpPr/>
            <p:nvPr/>
          </p:nvGrpSpPr>
          <p:grpSpPr>
            <a:xfrm>
              <a:off x="216887" y="3499318"/>
              <a:ext cx="620683" cy="531495"/>
              <a:chOff x="-51905" y="3617912"/>
              <a:chExt cx="479914" cy="411480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-51905" y="3686947"/>
                <a:ext cx="479914" cy="26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0" dirty="0" smtClean="0">
                    <a:solidFill>
                      <a:srgbClr val="0000FF"/>
                    </a:solidFill>
                    <a:latin typeface="+mn-lt"/>
                  </a:rPr>
                  <a:t>TG</a:t>
                </a:r>
                <a:r>
                  <a:rPr lang="en-US" sz="1600" b="1" i="0" dirty="0" smtClean="0">
                    <a:solidFill>
                      <a:srgbClr val="660066"/>
                    </a:solidFill>
                    <a:latin typeface="+mn-lt"/>
                  </a:rPr>
                  <a:t>TT</a:t>
                </a:r>
                <a:endParaRPr lang="en-US" sz="1600" b="1" i="0" dirty="0">
                  <a:solidFill>
                    <a:srgbClr val="660066"/>
                  </a:solidFill>
                  <a:latin typeface="+mn-lt"/>
                </a:endParaRPr>
              </a:p>
            </p:txBody>
          </p:sp>
          <p:sp>
            <p:nvSpPr>
              <p:cNvPr id="306" name="Oval 305"/>
              <p:cNvSpPr>
                <a:spLocks noChangeAspect="1"/>
              </p:cNvSpPr>
              <p:nvPr/>
            </p:nvSpPr>
            <p:spPr>
              <a:xfrm>
                <a:off x="760" y="3617912"/>
                <a:ext cx="409621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308" name="Straight Arrow Connector 307"/>
            <p:cNvCxnSpPr>
              <a:stCxn id="301" idx="2"/>
              <a:endCxn id="306" idx="6"/>
            </p:cNvCxnSpPr>
            <p:nvPr/>
          </p:nvCxnSpPr>
          <p:spPr>
            <a:xfrm flipH="1">
              <a:off x="814771" y="3765066"/>
              <a:ext cx="840917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846878" y="335280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</a:rPr>
                <a:t>ATG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Calibri" pitchFamily="34" charset="0"/>
                </a:rPr>
                <a:t>TT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57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Sequencing by Hybridization (SBH)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95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SBH array has probes for all possible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mers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a given DNA sample, array tells us whether each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k-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mer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PRESENT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ABSENT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the sample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set of all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mers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present in a string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called its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spectrum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(a.k.a.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composition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 = ACTGATGCAT</a:t>
            </a:r>
          </a:p>
          <a:p>
            <a:pPr lvl="1" eaLnBrk="1" hangingPunct="1"/>
            <a:r>
              <a:rPr lang="en-US" i="1" dirty="0">
                <a:latin typeface="Calibri" charset="0"/>
                <a:ea typeface="ＭＳ Ｐゴシック" charset="0"/>
              </a:rPr>
              <a:t>spectrum(s, 3)</a:t>
            </a:r>
            <a:r>
              <a:rPr lang="en-US" dirty="0">
                <a:latin typeface="Calibri" charset="0"/>
                <a:ea typeface="ＭＳ Ｐゴシック" charset="0"/>
              </a:rPr>
              <a:t> = {ACT, ATG, CAT, CTG, GAT, GCA, TGA, TGC}</a:t>
            </a:r>
            <a:endParaRPr lang="en-US" i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7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8229600" cy="5969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DNA Array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971800" y="838200"/>
          <a:ext cx="5410200" cy="5829300"/>
        </p:xfrm>
        <a:graphic>
          <a:graphicData uri="http://schemas.openxmlformats.org/drawingml/2006/table">
            <a:tbl>
              <a:tblPr/>
              <a:tblGrid>
                <a:gridCol w="317500"/>
                <a:gridCol w="319088"/>
                <a:gridCol w="317500"/>
                <a:gridCol w="319087"/>
                <a:gridCol w="317500"/>
                <a:gridCol w="319088"/>
                <a:gridCol w="317500"/>
                <a:gridCol w="319087"/>
                <a:gridCol w="317500"/>
                <a:gridCol w="319088"/>
                <a:gridCol w="317500"/>
                <a:gridCol w="319087"/>
                <a:gridCol w="317500"/>
                <a:gridCol w="319088"/>
                <a:gridCol w="317500"/>
                <a:gridCol w="319087"/>
                <a:gridCol w="3175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GA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GC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GG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GT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GA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GC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GG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GT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43337" name="TextBox 4"/>
          <p:cNvSpPr txBox="1">
            <a:spLocks noChangeArrowheads="1"/>
          </p:cNvSpPr>
          <p:nvPr/>
        </p:nvSpPr>
        <p:spPr bwMode="auto">
          <a:xfrm>
            <a:off x="457200" y="2971800"/>
            <a:ext cx="18462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Sample:</a:t>
            </a:r>
          </a:p>
          <a:p>
            <a:pPr eaLnBrk="1" hangingPunct="1"/>
            <a:r>
              <a:rPr lang="en-US" sz="1800"/>
              <a:t>ACTGATGCAT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Spectrum (k=4):</a:t>
            </a:r>
          </a:p>
          <a:p>
            <a:pPr eaLnBrk="1" hangingPunct="1"/>
            <a:r>
              <a:rPr lang="en-US" sz="1800"/>
              <a:t>{ACTG, ATGC, </a:t>
            </a:r>
          </a:p>
          <a:p>
            <a:pPr eaLnBrk="1" hangingPunct="1"/>
            <a:r>
              <a:rPr lang="en-US" sz="1800"/>
              <a:t>CTGA,GATG,</a:t>
            </a:r>
          </a:p>
          <a:p>
            <a:pPr eaLnBrk="1" hangingPunct="1"/>
            <a:r>
              <a:rPr lang="en-US" sz="1800"/>
              <a:t>GCAT,TGAT,</a:t>
            </a:r>
          </a:p>
          <a:p>
            <a:pPr eaLnBrk="1" hangingPunct="1"/>
            <a:r>
              <a:rPr lang="en-US" sz="1800"/>
              <a:t>TGCA}</a:t>
            </a:r>
          </a:p>
        </p:txBody>
      </p:sp>
    </p:spTree>
    <p:extLst>
      <p:ext uri="{BB962C8B-B14F-4D97-AF65-F5344CB8AC3E}">
        <p14:creationId xmlns:p14="http://schemas.microsoft.com/office/powerpoint/2010/main" val="270858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SBH Problem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Given: A set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of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-mers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Do: Find a string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such that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spectrum(s,k) = S</a:t>
            </a:r>
          </a:p>
          <a:p>
            <a:pPr eaLnBrk="1" hangingPunct="1"/>
            <a:endParaRPr lang="en-US" i="1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609600" y="3733800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n-US" sz="2800"/>
              <a:t>{ACT, ATG, CAT, CTG, GAT, GCA, TGA, TGC}</a:t>
            </a:r>
            <a:endParaRPr lang="en-US" sz="2800" i="1"/>
          </a:p>
        </p:txBody>
      </p:sp>
      <p:sp>
        <p:nvSpPr>
          <p:cNvPr id="5" name="Down Arrow 4"/>
          <p:cNvSpPr/>
          <p:nvPr/>
        </p:nvSpPr>
        <p:spPr>
          <a:xfrm>
            <a:off x="4265613" y="4495800"/>
            <a:ext cx="457200" cy="122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4267200" y="5986463"/>
            <a:ext cx="4556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7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168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SBH as Eulerian path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Could use Hamiltonian path approach, but not useful due to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NP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-completeness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Instead, use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Eulerian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path approach</a:t>
            </a:r>
          </a:p>
          <a:p>
            <a:pPr eaLnBrk="1" hangingPunct="1"/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Eulerian path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 A path through a graph that traverses every edge exactly once</a:t>
            </a:r>
            <a:endParaRPr lang="en-US" i="1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Construct graph with all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(k-1)-mers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 vertices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 each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k-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mer in spectrum, add edge from vertex representing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first k-1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characters to vertex representing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last k-1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characters</a:t>
            </a:r>
          </a:p>
          <a:p>
            <a:pPr eaLnBrk="1" hangingPunct="1">
              <a:buFont typeface="Arial" charset="0"/>
              <a:buNone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Properties of Eulerian graphs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 will be easier to consider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Eulerian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cycles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Eulerian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paths that form a cycle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Graphs that have an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Eulerian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cycle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are simply called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Eulerian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Theorem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connected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directed graph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Eulerian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if and only if each of its vertices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balanced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vertex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v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balanced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if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indegree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(v) =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outdegree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(v)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There is a polynomial-time algorithm for finding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Eulerian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cycles!</a:t>
            </a:r>
          </a:p>
        </p:txBody>
      </p:sp>
    </p:spTree>
    <p:extLst>
      <p:ext uri="{BB962C8B-B14F-4D97-AF65-F5344CB8AC3E}">
        <p14:creationId xmlns:p14="http://schemas.microsoft.com/office/powerpoint/2010/main" val="373660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13790</TotalTime>
  <Words>2262</Words>
  <Application>Microsoft Macintosh PowerPoint</Application>
  <PresentationFormat>On-screen Show (4:3)</PresentationFormat>
  <Paragraphs>510</Paragraphs>
  <Slides>39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Photo Editor Photo</vt:lpstr>
      <vt:lpstr>Sequence Assembly</vt:lpstr>
      <vt:lpstr>Directed multigraph</vt:lpstr>
      <vt:lpstr>de Bruijn k-mer examples</vt:lpstr>
      <vt:lpstr>de Bruijn example</vt:lpstr>
      <vt:lpstr>Sequencing by Hybridization (SBH)</vt:lpstr>
      <vt:lpstr>Example DNA Array</vt:lpstr>
      <vt:lpstr>SBH Problem</vt:lpstr>
      <vt:lpstr>SBH as Eulerian path</vt:lpstr>
      <vt:lpstr>Properties of Eulerian graphs</vt:lpstr>
      <vt:lpstr>Eulerian cycle algorithm</vt:lpstr>
      <vt:lpstr>Joining cycles</vt:lpstr>
      <vt:lpstr>Eulerian Path -&gt; Eulerian Cycle</vt:lpstr>
      <vt:lpstr>SBH graph example</vt:lpstr>
      <vt:lpstr>de Bruijn graphs</vt:lpstr>
      <vt:lpstr>SBH difficulties</vt:lpstr>
      <vt:lpstr>  Outline</vt:lpstr>
      <vt:lpstr>Some Unrealistic Assumptions</vt:lpstr>
      <vt:lpstr>Some Unrealistic Assumptions</vt:lpstr>
      <vt:lpstr>Coverage</vt:lpstr>
      <vt:lpstr>Average Coverage</vt:lpstr>
      <vt:lpstr>PowerPoint Presentation</vt:lpstr>
      <vt:lpstr>1st Unrealistic Assumption: Perfect Coverage  </vt:lpstr>
      <vt:lpstr>Breaking Reads into Shorter k-mers</vt:lpstr>
      <vt:lpstr>PowerPoint Presentation</vt:lpstr>
      <vt:lpstr>De Bruijn Graph of ATGGCGTGCAATG…  Constructed from Error-Free Reads</vt:lpstr>
      <vt:lpstr>Errors in Reads Lead to Bubbles in the De Bruijn Graph</vt:lpstr>
      <vt:lpstr>Bubble Explosion…Where Are the Correct Edges of the de Bruijn Graph? </vt:lpstr>
      <vt:lpstr>De Bruin Graph of N. meningitidis Genome AFTER Removing Bubbles </vt:lpstr>
      <vt:lpstr>K-mer spectrum approach with read data (de Bruijn approach)</vt:lpstr>
      <vt:lpstr>Difficulties with de Bruijn approach</vt:lpstr>
      <vt:lpstr>Fragment assembly challenges</vt:lpstr>
      <vt:lpstr>Overlap-Layout-Consensus</vt:lpstr>
      <vt:lpstr>PowerPoint Presentation</vt:lpstr>
      <vt:lpstr>Consensus</vt:lpstr>
      <vt:lpstr>Whole Genome Sequencing</vt:lpstr>
      <vt:lpstr>Assembly in practice</vt:lpstr>
      <vt:lpstr>Cloning and Paired-end reads</vt:lpstr>
      <vt:lpstr>Paired-end read advantages</vt:lpstr>
      <vt:lpstr>Sequence assembly summary</vt:lpstr>
    </vt:vector>
  </TitlesOfParts>
  <Company>University of Wisconsin-Madison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Assembly</dc:title>
  <dc:creator>Colin Dewey</dc:creator>
  <cp:lastModifiedBy>Irene Ong</cp:lastModifiedBy>
  <cp:revision>211</cp:revision>
  <cp:lastPrinted>2016-09-19T20:28:28Z</cp:lastPrinted>
  <dcterms:created xsi:type="dcterms:W3CDTF">2010-09-20T13:46:42Z</dcterms:created>
  <dcterms:modified xsi:type="dcterms:W3CDTF">2017-09-21T12:19:29Z</dcterms:modified>
</cp:coreProperties>
</file>