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22.xml" ContentType="application/vnd.openxmlformats-officedocument.presentationml.notesSlide+xml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63" r:id="rId2"/>
    <p:sldId id="531" r:id="rId3"/>
    <p:sldId id="507" r:id="rId4"/>
    <p:sldId id="506" r:id="rId5"/>
    <p:sldId id="526" r:id="rId6"/>
    <p:sldId id="508" r:id="rId7"/>
    <p:sldId id="509" r:id="rId8"/>
    <p:sldId id="510" r:id="rId9"/>
    <p:sldId id="518" r:id="rId10"/>
    <p:sldId id="511" r:id="rId11"/>
    <p:sldId id="519" r:id="rId12"/>
    <p:sldId id="512" r:id="rId13"/>
    <p:sldId id="520" r:id="rId14"/>
    <p:sldId id="521" r:id="rId15"/>
    <p:sldId id="522" r:id="rId16"/>
    <p:sldId id="523" r:id="rId17"/>
    <p:sldId id="532" r:id="rId18"/>
    <p:sldId id="514" r:id="rId19"/>
    <p:sldId id="524" r:id="rId20"/>
    <p:sldId id="515" r:id="rId21"/>
    <p:sldId id="525" r:id="rId22"/>
    <p:sldId id="533" r:id="rId23"/>
    <p:sldId id="534" r:id="rId24"/>
    <p:sldId id="530" r:id="rId25"/>
    <p:sldId id="528" r:id="rId26"/>
    <p:sldId id="529" r:id="rId27"/>
    <p:sldId id="535" r:id="rId28"/>
    <p:sldId id="536" r:id="rId29"/>
    <p:sldId id="537" r:id="rId30"/>
    <p:sldId id="53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2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F0066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83893"/>
  </p:normalViewPr>
  <p:slideViewPr>
    <p:cSldViewPr>
      <p:cViewPr varScale="1">
        <p:scale>
          <a:sx n="88" d="100"/>
          <a:sy n="88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396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4" Type="http://schemas.openxmlformats.org/officeDocument/2006/relationships/slide" Target="slides/slide10.xml"/><Relationship Id="rId5" Type="http://schemas.openxmlformats.org/officeDocument/2006/relationships/slide" Target="slides/slide12.xml"/><Relationship Id="rId6" Type="http://schemas.openxmlformats.org/officeDocument/2006/relationships/slide" Target="slides/slide18.xml"/><Relationship Id="rId7" Type="http://schemas.openxmlformats.org/officeDocument/2006/relationships/slide" Target="slides/slide19.xml"/><Relationship Id="rId8" Type="http://schemas.openxmlformats.org/officeDocument/2006/relationships/slide" Target="slides/slide20.xml"/><Relationship Id="rId1" Type="http://schemas.openxmlformats.org/officeDocument/2006/relationships/slide" Target="slides/slide5.xml"/><Relationship Id="rId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08EF-EE5E-0A46-A5C9-77F922C1473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604A1-FF6F-B54A-86EC-3E6307F7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9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6600"/>
                </a:solidFill>
              </a:defRPr>
            </a:lvl1pPr>
          </a:lstStyle>
          <a:p>
            <a:fld id="{614F6D1C-F2D4-2E48-879B-0A6762ECD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0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18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22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3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92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90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825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36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42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419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215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99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28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193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575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8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8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07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98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63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44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4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77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35FF5-C02B-E049-9CB7-202919AD9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8B457-831D-7947-A351-D044077F5C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82E43-2FED-4C45-A81E-BAB77DC0E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C9EA1-0E5D-5849-84AA-D04FD10B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53DBA-EE13-2E48-AE58-57DFF8D07E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06DAD-A701-D64D-AD98-39CF464246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7DDD2-92E9-324A-A8CC-CD974F9FE9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890D2-EDCD-8546-B0A9-EBD95CFEF4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B57-C1CD-B24C-8E60-BF7A960718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1AE80-B005-9E4F-95E3-E36F79FA2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5F61C-8E15-F34B-86FD-F61F9237F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46147DD-EA36-EF41-BB78-07513915A5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.wisc.edu/bmi576/" TargetMode="External"/><Relationship Id="rId4" Type="http://schemas.openxmlformats.org/officeDocument/2006/relationships/hyperlink" Target="mailto:colin.dewey@wi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Intro to Probability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Discrete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086600" cy="17526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BMI/CS 576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www.biostat.wisc.edu/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bmi576/</a:t>
            </a:r>
            <a:endParaRPr lang="en-US" sz="24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Irene Ong</a:t>
            </a: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4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4"/>
              </a:rPr>
              <a:t>rene.ong@wisc.edu</a:t>
            </a:r>
            <a:endParaRPr lang="en-US" sz="24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Fall 2017</a:t>
            </a: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Conditional Distributions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conditional distribution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given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is defined as: 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distribution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given that we know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Y 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424238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666875" y="2159000"/>
          <a:ext cx="44418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4" imgW="2159000" imgH="393700" progId="Equation.3">
                  <p:embed/>
                </p:oleObj>
              </mc:Choice>
              <mc:Fallback>
                <p:oleObj name="Equation" r:id="rId4" imgW="2159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159000"/>
                        <a:ext cx="444182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206875" y="432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002088" y="4319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Conditional Distribution Example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119438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3902075" y="3638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3697288" y="3633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2857" name="Group 9"/>
          <p:cNvGraphicFramePr>
            <a:graphicFrameLocks noGrp="1"/>
          </p:cNvGraphicFramePr>
          <p:nvPr/>
        </p:nvGraphicFramePr>
        <p:xfrm>
          <a:off x="168275" y="2819400"/>
          <a:ext cx="4191000" cy="3205163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marT="45729" marB="45729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2923" name="Group 75"/>
          <p:cNvGraphicFramePr>
            <a:graphicFrameLocks noGrp="1"/>
          </p:cNvGraphicFramePr>
          <p:nvPr/>
        </p:nvGraphicFramePr>
        <p:xfrm>
          <a:off x="4740275" y="2819400"/>
          <a:ext cx="3717925" cy="1801814"/>
        </p:xfrm>
        <a:graphic>
          <a:graphicData uri="http://schemas.openxmlformats.org/drawingml/2006/table">
            <a:tbl>
              <a:tblPr/>
              <a:tblGrid>
                <a:gridCol w="1355725"/>
                <a:gridCol w="2362200"/>
              </a:tblGrid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 </a:t>
                      </a:r>
                    </a:p>
                  </a:txBody>
                  <a:tcPr marT="45736" marB="4573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x|Y=on-time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0.20/0.45 = 0.444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0.20/0.45 = 0.444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 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0.05/0.45 = 0.111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1" name="Text Box 67"/>
          <p:cNvSpPr txBox="1">
            <a:spLocks noChangeArrowheads="1"/>
          </p:cNvSpPr>
          <p:nvPr/>
        </p:nvSpPr>
        <p:spPr bwMode="auto">
          <a:xfrm>
            <a:off x="854075" y="2041525"/>
            <a:ext cx="222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joint distribution</a:t>
            </a:r>
          </a:p>
        </p:txBody>
      </p:sp>
      <p:sp>
        <p:nvSpPr>
          <p:cNvPr id="34852" name="Text Box 68"/>
          <p:cNvSpPr txBox="1">
            <a:spLocks noChangeArrowheads="1"/>
          </p:cNvSpPr>
          <p:nvPr/>
        </p:nvSpPr>
        <p:spPr bwMode="auto">
          <a:xfrm>
            <a:off x="4648200" y="1676400"/>
            <a:ext cx="3806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conditional distribution for </a:t>
            </a:r>
            <a:r>
              <a:rPr lang="en-US" i="1"/>
              <a:t>X </a:t>
            </a:r>
          </a:p>
          <a:p>
            <a:r>
              <a:rPr lang="en-US"/>
              <a:t>given</a:t>
            </a:r>
            <a:r>
              <a:rPr lang="en-US" i="1"/>
              <a:t> Y=</a:t>
            </a:r>
            <a:r>
              <a:rPr lang="en-US"/>
              <a:t>on-time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Independence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9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457200">
              <a:spcBef>
                <a:spcPct val="0"/>
              </a:spcBef>
            </a:pP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two random variables,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and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Y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, are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independent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if and only if </a:t>
            </a:r>
          </a:p>
          <a:p>
            <a:pPr marL="0" indent="457200">
              <a:spcBef>
                <a:spcPct val="0"/>
              </a:spcBef>
            </a:pPr>
            <a:endParaRPr lang="en-US" sz="2400">
              <a:latin typeface="Times New Roman" charset="0"/>
              <a:ea typeface="ＭＳ Ｐゴシック" charset="0"/>
              <a:cs typeface="Times New Roman" charset="0"/>
            </a:endParaRPr>
          </a:p>
          <a:p>
            <a:pPr marL="0" indent="457200">
              <a:spcBef>
                <a:spcPct val="0"/>
              </a:spcBef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Times New Roman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600200" y="3276600"/>
          <a:ext cx="586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4" imgW="2413396" imgH="203597" progId="Equation.3">
                  <p:embed/>
                </p:oleObj>
              </mc:Choice>
              <mc:Fallback>
                <p:oleObj name="Equation" r:id="rId4" imgW="2413396" imgH="203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5867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Independence Example #1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3966" name="Group 94"/>
          <p:cNvGraphicFramePr>
            <a:graphicFrameLocks noGrp="1"/>
          </p:cNvGraphicFramePr>
          <p:nvPr/>
        </p:nvGraphicFramePr>
        <p:xfrm>
          <a:off x="457200" y="1905000"/>
          <a:ext cx="4191000" cy="3265489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on-time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on-time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on-time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late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late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late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916" name="Group 44"/>
          <p:cNvGraphicFramePr>
            <a:graphicFrameLocks noGrp="1"/>
          </p:cNvGraphicFramePr>
          <p:nvPr/>
        </p:nvGraphicFramePr>
        <p:xfrm>
          <a:off x="5029200" y="1981200"/>
          <a:ext cx="3505200" cy="1801814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T="45736" marB="4573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 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6" name="Text Box 67"/>
          <p:cNvSpPr txBox="1">
            <a:spLocks noChangeArrowheads="1"/>
          </p:cNvSpPr>
          <p:nvPr/>
        </p:nvSpPr>
        <p:spPr bwMode="auto">
          <a:xfrm>
            <a:off x="1311275" y="1447800"/>
            <a:ext cx="222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joint distribution</a:t>
            </a:r>
          </a:p>
        </p:txBody>
      </p:sp>
      <p:sp>
        <p:nvSpPr>
          <p:cNvPr id="38947" name="Text Box 68"/>
          <p:cNvSpPr txBox="1">
            <a:spLocks noChangeArrowheads="1"/>
          </p:cNvSpPr>
          <p:nvPr/>
        </p:nvSpPr>
        <p:spPr bwMode="auto">
          <a:xfrm>
            <a:off x="5105400" y="1447800"/>
            <a:ext cx="286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marginal distributions</a:t>
            </a:r>
            <a:endParaRPr lang="en-US" i="1"/>
          </a:p>
        </p:txBody>
      </p:sp>
      <p:graphicFrame>
        <p:nvGraphicFramePr>
          <p:cNvPr id="463965" name="Group 93"/>
          <p:cNvGraphicFramePr>
            <a:graphicFrameLocks noGrp="1"/>
          </p:cNvGraphicFramePr>
          <p:nvPr/>
        </p:nvGraphicFramePr>
        <p:xfrm>
          <a:off x="5029200" y="3962400"/>
          <a:ext cx="3505200" cy="1331913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96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marT="45742" marB="4574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on-time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0.45</a:t>
                      </a:r>
                    </a:p>
                  </a:txBody>
                  <a:tcPr marT="45742" marB="457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late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0.55</a:t>
                      </a:r>
                    </a:p>
                  </a:txBody>
                  <a:tcPr marT="45742" marB="457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7" name="Text Box 95"/>
          <p:cNvSpPr txBox="1">
            <a:spLocks noChangeArrowheads="1"/>
          </p:cNvSpPr>
          <p:nvPr/>
        </p:nvSpPr>
        <p:spPr bwMode="auto">
          <a:xfrm>
            <a:off x="533400" y="5715000"/>
            <a:ext cx="396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Are 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i="1">
                <a:solidFill>
                  <a:schemeClr val="tx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 independent here?</a:t>
            </a:r>
          </a:p>
        </p:txBody>
      </p:sp>
      <p:sp>
        <p:nvSpPr>
          <p:cNvPr id="463968" name="Text Box 96"/>
          <p:cNvSpPr txBox="1">
            <a:spLocks noChangeArrowheads="1"/>
          </p:cNvSpPr>
          <p:nvPr/>
        </p:nvSpPr>
        <p:spPr bwMode="auto">
          <a:xfrm>
            <a:off x="4495800" y="57150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Independence Example #2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498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39442"/>
              </p:ext>
            </p:extLst>
          </p:nvPr>
        </p:nvGraphicFramePr>
        <p:xfrm>
          <a:off x="304800" y="1905000"/>
          <a:ext cx="4495800" cy="3265489"/>
        </p:xfrm>
        <a:graphic>
          <a:graphicData uri="http://schemas.openxmlformats.org/drawingml/2006/table">
            <a:tbl>
              <a:tblPr/>
              <a:tblGrid>
                <a:gridCol w="2411413"/>
                <a:gridCol w="20843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fly-United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fly-United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0.45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fly-United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fly-Delta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fly-Delta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fly-Delta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4937" name="Group 41"/>
          <p:cNvGraphicFramePr>
            <a:graphicFrameLocks noGrp="1"/>
          </p:cNvGraphicFramePr>
          <p:nvPr/>
        </p:nvGraphicFramePr>
        <p:xfrm>
          <a:off x="5029200" y="1981200"/>
          <a:ext cx="3505200" cy="1801814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T="45736" marB="4573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 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4" name="Text Box 64"/>
          <p:cNvSpPr txBox="1">
            <a:spLocks noChangeArrowheads="1"/>
          </p:cNvSpPr>
          <p:nvPr/>
        </p:nvSpPr>
        <p:spPr bwMode="auto">
          <a:xfrm>
            <a:off x="1311275" y="1447800"/>
            <a:ext cx="222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joint distribution</a:t>
            </a:r>
          </a:p>
        </p:txBody>
      </p:sp>
      <p:sp>
        <p:nvSpPr>
          <p:cNvPr id="40995" name="Text Box 65"/>
          <p:cNvSpPr txBox="1">
            <a:spLocks noChangeArrowheads="1"/>
          </p:cNvSpPr>
          <p:nvPr/>
        </p:nvSpPr>
        <p:spPr bwMode="auto">
          <a:xfrm>
            <a:off x="5105400" y="1447800"/>
            <a:ext cx="286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marginal distributions</a:t>
            </a:r>
            <a:endParaRPr lang="en-US" i="1"/>
          </a:p>
        </p:txBody>
      </p:sp>
      <p:graphicFrame>
        <p:nvGraphicFramePr>
          <p:cNvPr id="46496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96244"/>
              </p:ext>
            </p:extLst>
          </p:nvPr>
        </p:nvGraphicFramePr>
        <p:xfrm>
          <a:off x="5029200" y="3962400"/>
          <a:ext cx="3505200" cy="1331913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96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marT="45742" marB="4574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fly-United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0.9</a:t>
                      </a:r>
                    </a:p>
                  </a:txBody>
                  <a:tcPr marT="45742" marB="457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fly-Delta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</a:t>
                      </a:r>
                    </a:p>
                  </a:txBody>
                  <a:tcPr marT="45742" marB="457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5" name="Text Box 85"/>
          <p:cNvSpPr txBox="1">
            <a:spLocks noChangeArrowheads="1"/>
          </p:cNvSpPr>
          <p:nvPr/>
        </p:nvSpPr>
        <p:spPr bwMode="auto">
          <a:xfrm>
            <a:off x="533400" y="5715000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Are 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i="1">
                <a:solidFill>
                  <a:schemeClr val="tx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 independent here?  </a:t>
            </a:r>
          </a:p>
        </p:txBody>
      </p:sp>
      <p:sp>
        <p:nvSpPr>
          <p:cNvPr id="464987" name="Text Box 91"/>
          <p:cNvSpPr txBox="1">
            <a:spLocks noChangeArrowheads="1"/>
          </p:cNvSpPr>
          <p:nvPr/>
        </p:nvSpPr>
        <p:spPr bwMode="auto">
          <a:xfrm>
            <a:off x="4495800" y="5715000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Conditional Independence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76400" y="2438400"/>
          <a:ext cx="3675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4" imgW="1511696" imgH="203597" progId="Equation.3">
                  <p:embed/>
                </p:oleObj>
              </mc:Choice>
              <mc:Fallback>
                <p:oleObj name="Equation" r:id="rId4" imgW="1511696" imgH="203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3675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two random variables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Y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are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conditionally independent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 given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Z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if and only if</a:t>
            </a:r>
          </a:p>
          <a:p>
            <a:pPr marL="342900" indent="-342900">
              <a:buFontTx/>
              <a:buChar char="•"/>
            </a:pPr>
            <a:endParaRPr lang="en-US" dirty="0">
              <a:solidFill>
                <a:schemeClr val="tx1"/>
              </a:solidFill>
              <a:cs typeface="Times New Roman" charset="0"/>
            </a:endParaRPr>
          </a:p>
          <a:p>
            <a:pPr marL="342900" indent="-342900">
              <a:buFontTx/>
              <a:buChar char="•"/>
            </a:pPr>
            <a:endParaRPr lang="en-US" dirty="0">
              <a:solidFill>
                <a:schemeClr val="tx1"/>
              </a:solidFill>
              <a:cs typeface="Times New Roman" charset="0"/>
            </a:endParaRPr>
          </a:p>
          <a:p>
            <a:pPr marL="342900" indent="-342900">
              <a:buFontTx/>
              <a:buChar char="•"/>
            </a:pPr>
            <a:endParaRPr lang="en-US" dirty="0">
              <a:solidFill>
                <a:schemeClr val="tx1"/>
              </a:solidFill>
              <a:cs typeface="Times New Roman" charset="0"/>
            </a:endParaRPr>
          </a:p>
          <a:p>
            <a:pPr marL="742950" lvl="1" indent="-285750"/>
            <a:r>
              <a:rPr lang="ja-JP" altLang="en-US" dirty="0">
                <a:solidFill>
                  <a:schemeClr val="tx1"/>
                </a:solidFill>
                <a:cs typeface="Times New Roman" charset="0"/>
              </a:rPr>
              <a:t>“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once you know the value of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Z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, knowing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Y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charset="0"/>
              </a:rPr>
              <a:t>doesn</a:t>
            </a:r>
            <a:r>
              <a:rPr lang="uk-UA" altLang="ja-JP" dirty="0" smtClean="0">
                <a:solidFill>
                  <a:schemeClr val="tx1"/>
                </a:solidFill>
                <a:cs typeface="Times New Roman" charset="0"/>
              </a:rPr>
              <a:t>'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</a:rPr>
              <a:t>t 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tell you anything about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X </a:t>
            </a:r>
            <a:r>
              <a:rPr lang="ja-JP" altLang="en-US" dirty="0">
                <a:solidFill>
                  <a:schemeClr val="tx1"/>
                </a:solidFill>
                <a:cs typeface="Times New Roman" charset="0"/>
              </a:rPr>
              <a:t>”</a:t>
            </a:r>
            <a:endParaRPr lang="en-US" dirty="0">
              <a:solidFill>
                <a:schemeClr val="tx1"/>
              </a:solidFill>
              <a:cs typeface="Times New Roman" charset="0"/>
            </a:endParaRPr>
          </a:p>
          <a:p>
            <a:pPr marL="742950" lvl="1" indent="-285750"/>
            <a:endParaRPr lang="en-US" dirty="0">
              <a:solidFill>
                <a:schemeClr val="tx1"/>
              </a:solidFill>
              <a:cs typeface="Times New Roman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alternatively</a:t>
            </a:r>
          </a:p>
          <a:p>
            <a:pPr marL="742950" lvl="1" indent="-285750"/>
            <a:endParaRPr lang="en-US" dirty="0">
              <a:solidFill>
                <a:schemeClr val="tx1"/>
              </a:solidFill>
              <a:cs typeface="Times New Roman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914400" y="5029200"/>
          <a:ext cx="6702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6" imgW="2756296" imgH="203597" progId="Equation.3">
                  <p:embed/>
                </p:oleObj>
              </mc:Choice>
              <mc:Fallback>
                <p:oleObj name="Equation" r:id="rId6" imgW="2756296" imgH="2035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702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Conditional Independence Example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7466" name="Group 522"/>
          <p:cNvGraphicFramePr>
            <a:graphicFrameLocks noGrp="1"/>
          </p:cNvGraphicFramePr>
          <p:nvPr/>
        </p:nvGraphicFramePr>
        <p:xfrm>
          <a:off x="1447800" y="1066800"/>
          <a:ext cx="4876800" cy="365760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Flu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Fever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Vomit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0.009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0.081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0.081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0.729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4319588" y="4953000"/>
          <a:ext cx="45799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4" imgW="2756296" imgH="203597" progId="Equation.3">
                  <p:embed/>
                </p:oleObj>
              </mc:Choice>
              <mc:Fallback>
                <p:oleObj name="Equation" r:id="rId4" imgW="2756296" imgH="203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953000"/>
                        <a:ext cx="45799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1" name="Text Box 525"/>
          <p:cNvSpPr txBox="1">
            <a:spLocks noChangeArrowheads="1"/>
          </p:cNvSpPr>
          <p:nvPr/>
        </p:nvSpPr>
        <p:spPr bwMode="auto">
          <a:xfrm>
            <a:off x="228600" y="4876800"/>
            <a:ext cx="404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Fever and Vomit are not independent:</a:t>
            </a:r>
          </a:p>
        </p:txBody>
      </p:sp>
      <p:sp>
        <p:nvSpPr>
          <p:cNvPr id="45102" name="Text Box 526"/>
          <p:cNvSpPr txBox="1">
            <a:spLocks noChangeArrowheads="1"/>
          </p:cNvSpPr>
          <p:nvPr/>
        </p:nvSpPr>
        <p:spPr bwMode="auto">
          <a:xfrm>
            <a:off x="228600" y="5257800"/>
            <a:ext cx="608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Fever and Vomit are conditionally independent given Flu: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52600" y="5638800"/>
          <a:ext cx="590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6" imgW="3556396" imgH="635397" progId="Equation.3">
                  <p:embed/>
                </p:oleObj>
              </mc:Choice>
              <mc:Fallback>
                <p:oleObj name="Equation" r:id="rId6" imgW="3556396" imgH="6353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590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Content Placeholder 5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95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 two variables: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 three variables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etc.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to see that this is true, note that</a:t>
            </a:r>
          </a:p>
        </p:txBody>
      </p:sp>
      <p:sp>
        <p:nvSpPr>
          <p:cNvPr id="471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Chain Rule of Probability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14400" y="3641725"/>
          <a:ext cx="6934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3" imgW="2273300" imgH="165100" progId="Equation.3">
                  <p:embed/>
                </p:oleObj>
              </mc:Choice>
              <mc:Fallback>
                <p:oleObj name="Equation" r:id="rId3" imgW="22733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41725"/>
                        <a:ext cx="6934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238375" y="2417763"/>
          <a:ext cx="46196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5" imgW="1498600" imgH="165100" progId="Equation.3">
                  <p:embed/>
                </p:oleObj>
              </mc:Choice>
              <mc:Fallback>
                <p:oleObj name="Equation" r:id="rId5" imgW="14986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417763"/>
                        <a:ext cx="46196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22363" y="5486400"/>
          <a:ext cx="6594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7" imgW="2260600" imgH="393700" progId="Equation.3">
                  <p:embed/>
                </p:oleObj>
              </mc:Choice>
              <mc:Fallback>
                <p:oleObj name="Equation" r:id="rId7" imgW="2260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486400"/>
                        <a:ext cx="6594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Bayes Theorem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this theorem is extremely useful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there are many cases when it is hard to estimate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| y) directly, but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it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not too hard to estimate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y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 and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176588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38200" y="1524000"/>
          <a:ext cx="69342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r:id="rId4" imgW="2794396" imgH="533797" progId="Equation.3">
                  <p:embed/>
                </p:oleObj>
              </mc:Choice>
              <mc:Fallback>
                <p:oleObj r:id="rId4" imgW="2794396" imgH="5337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69342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Bayes Theorem Example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176588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MDs usually </a:t>
            </a:r>
            <a:r>
              <a:rPr lang="en-US" sz="24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aren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good at estimating                               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Disorder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Symptom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they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re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usually better at estimating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Symptom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Disorder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if we can estimate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Fever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Flu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 and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Flu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) we can use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Bayes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Theorem to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get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diagnosis</a:t>
            </a:r>
          </a:p>
          <a:p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85800" y="3962400"/>
          <a:ext cx="792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4" imgW="4026296" imgH="419497" progId="Equation.3">
                  <p:embed/>
                </p:oleObj>
              </mc:Choice>
              <mc:Fallback>
                <p:oleObj name="Equation" r:id="rId4" imgW="4026296" imgH="4194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792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Definition of Probability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err="1">
                <a:latin typeface="Times New Roman" charset="0"/>
                <a:ea typeface="ＭＳ Ｐゴシック" charset="0"/>
                <a:cs typeface="Times New Roman" charset="0"/>
              </a:rPr>
              <a:t>frequentist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interpretation: the probability of an event from a random experiment is proportion of the time events of the same kind will occur in the long run, when the experiment is repeated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probability my flight to Chicago will be on time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probability this ticket will win the lottery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probability it will rain tomorrow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006600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always a number in the interval [0,1]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0 means </a:t>
            </a:r>
            <a:r>
              <a:rPr lang="ja-JP" altLang="en-US" sz="2400" dirty="0">
                <a:latin typeface="Times New Roman" charset="0"/>
                <a:ea typeface="ＭＳ Ｐゴシック" charset="0"/>
                <a:cs typeface="Times New Roman" charset="0"/>
              </a:rPr>
              <a:t>“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never occurs</a:t>
            </a:r>
            <a:r>
              <a:rPr lang="ja-JP" altLang="en-US" sz="2400" dirty="0">
                <a:latin typeface="Times New Roman" charset="0"/>
                <a:ea typeface="ＭＳ Ｐゴシック" charset="0"/>
                <a:cs typeface="Times New Roman" charset="0"/>
              </a:rPr>
              <a:t>”</a:t>
            </a: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1 means </a:t>
            </a:r>
            <a:r>
              <a:rPr lang="ja-JP" altLang="en-US" sz="2400" dirty="0">
                <a:latin typeface="Times New Roman" charset="0"/>
                <a:ea typeface="ＭＳ Ｐゴシック" charset="0"/>
                <a:cs typeface="Times New Roman" charset="0"/>
              </a:rPr>
              <a:t>“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always occurs</a:t>
            </a:r>
            <a:r>
              <a:rPr lang="ja-JP" altLang="en-US" sz="2400" dirty="0">
                <a:latin typeface="Times New Roman" charset="0"/>
                <a:ea typeface="ＭＳ Ｐゴシック" charset="0"/>
                <a:cs typeface="Times New Roman" charset="0"/>
              </a:rPr>
              <a:t>”</a:t>
            </a: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Expected Values</a:t>
            </a: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expected value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of a random variable that takes on numerical values is defined as: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>
              <a:buFontTx/>
              <a:buNone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</a:rPr>
              <a:t>this is the same thing as the </a:t>
            </a:r>
            <a:r>
              <a:rPr lang="en-US" sz="2400" i="1">
                <a:latin typeface="Times New Roman" charset="0"/>
                <a:ea typeface="ＭＳ Ｐゴシック" charset="0"/>
              </a:rPr>
              <a:t>mean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we can also talk about the expected value of a function of a random variable (which is also a random variable)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938588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676400" y="2362200"/>
          <a:ext cx="29987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4" imgW="1219068" imgH="343148" progId="Equation.3">
                  <p:embed/>
                </p:oleObj>
              </mc:Choice>
              <mc:Fallback>
                <p:oleObj name="Equation" r:id="rId4" imgW="1219068" imgH="3431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299878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738563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676400" y="5257800"/>
          <a:ext cx="3733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6" imgW="1613296" imgH="343297" progId="Equation.3">
                  <p:embed/>
                </p:oleObj>
              </mc:Choice>
              <mc:Fallback>
                <p:oleObj name="Equation" r:id="rId6" imgW="1613296" imgH="3432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37338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Expected Value Examples</a:t>
            </a: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3938588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738563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838200" y="4414838"/>
          <a:ext cx="7847013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4" imgW="3556396" imgH="914797" progId="Equation.DSMT4">
                  <p:embed/>
                </p:oleObj>
              </mc:Choice>
              <mc:Fallback>
                <p:oleObj name="Equation" r:id="rId4" imgW="3556396" imgH="91479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4838"/>
                        <a:ext cx="7847013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57250" y="1676400"/>
          <a:ext cx="683895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6" imgW="3099196" imgH="635397" progId="Equation.3">
                  <p:embed/>
                </p:oleObj>
              </mc:Choice>
              <mc:Fallback>
                <p:oleObj name="Equation" r:id="rId6" imgW="3099196" imgH="6353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676400"/>
                        <a:ext cx="6838950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11"/>
          <p:cNvSpPr>
            <a:spLocks noChangeArrowheads="1"/>
          </p:cNvSpPr>
          <p:nvPr/>
        </p:nvSpPr>
        <p:spPr bwMode="auto">
          <a:xfrm>
            <a:off x="609600" y="30480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Suppose each lottery ticket costs $1 and the winning ticket pays out $100.  The probability that a particular ticket is the winning ticket is 0.001.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Linearity of Expectation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 extremely useful aspect of expected values is the following identity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This holds even if X and Y are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not independent!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371600" y="3581400"/>
          <a:ext cx="674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3" imgW="1498600" imgH="152400" progId="Equation.3">
                  <p:embed/>
                </p:oleObj>
              </mc:Choice>
              <mc:Fallback>
                <p:oleObj name="Equation" r:id="rId3" imgW="1498600" imgH="15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674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Expected values of indicator random variables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It is common to use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indicator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random variables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expected value of such a variable is simply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905000" y="3048000"/>
          <a:ext cx="46482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" imgW="1663700" imgH="444500" progId="Equation.3">
                  <p:embed/>
                </p:oleObj>
              </mc:Choice>
              <mc:Fallback>
                <p:oleObj name="Equation" r:id="rId3" imgW="1663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46482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130300" y="5705475"/>
          <a:ext cx="6351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5" imgW="2273300" imgH="177800" progId="Equation.3">
                  <p:embed/>
                </p:oleObj>
              </mc:Choice>
              <mc:Fallback>
                <p:oleObj name="Equation" r:id="rId5" imgW="22733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05475"/>
                        <a:ext cx="63515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distribution over the number of trials before the first </a:t>
            </a:r>
            <a:r>
              <a:rPr lang="en-US" dirty="0" smtClean="0">
                <a:solidFill>
                  <a:schemeClr val="tx1"/>
                </a:solidFill>
              </a:rPr>
              <a:t>failure (</a:t>
            </a:r>
            <a:r>
              <a:rPr lang="en-US" dirty="0">
                <a:solidFill>
                  <a:schemeClr val="tx1"/>
                </a:solidFill>
              </a:rPr>
              <a:t>with same probability of success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in each)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e.g. the probability of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heads before the first tail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Geometric Distribution</a:t>
            </a:r>
          </a:p>
        </p:txBody>
      </p:sp>
      <p:graphicFrame>
        <p:nvGraphicFramePr>
          <p:cNvPr id="5837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522185"/>
              </p:ext>
            </p:extLst>
          </p:nvPr>
        </p:nvGraphicFramePr>
        <p:xfrm>
          <a:off x="2497138" y="2133600"/>
          <a:ext cx="31575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4" imgW="1028700" imgH="228600" progId="Equation.3">
                  <p:embed/>
                </p:oleObj>
              </mc:Choice>
              <mc:Fallback>
                <p:oleObj name="Equation" r:id="rId4" imgW="1028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133600"/>
                        <a:ext cx="31575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938588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738563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8376" name="Picture 19" descr="geometr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352800"/>
            <a:ext cx="4572000" cy="330041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6DAD-A701-D64D-AD98-39CF464246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Binomial Distribution</a:t>
            </a:r>
          </a:p>
        </p:txBody>
      </p:sp>
      <p:graphicFrame>
        <p:nvGraphicFramePr>
          <p:cNvPr id="6041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7400" y="2209800"/>
          <a:ext cx="3581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4" imgW="1460896" imgH="457597" progId="Equation.3">
                  <p:embed/>
                </p:oleObj>
              </mc:Choice>
              <mc:Fallback>
                <p:oleObj name="Equation" r:id="rId4" imgW="1460896" imgH="457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35814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91000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938588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3738563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3" name="Rectangle 10"/>
          <p:cNvSpPr>
            <a:spLocks noChangeArrowheads="1"/>
          </p:cNvSpPr>
          <p:nvPr/>
        </p:nvSpPr>
        <p:spPr bwMode="auto">
          <a:xfrm>
            <a:off x="609600" y="990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distribution over the number of successes in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fixed number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of independent trials (with same probability of success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in each)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e.g. the probability of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heads in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coin flips</a:t>
            </a:r>
          </a:p>
        </p:txBody>
      </p:sp>
      <p:pic>
        <p:nvPicPr>
          <p:cNvPr id="60424" name="Picture 14" descr="binomi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86200"/>
            <a:ext cx="3962400" cy="286067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6DAD-A701-D64D-AD98-39CF464246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Multinomial Distribution</a:t>
            </a:r>
          </a:p>
        </p:txBody>
      </p:sp>
      <p:graphicFrame>
        <p:nvGraphicFramePr>
          <p:cNvPr id="6246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514600" y="3200400"/>
          <a:ext cx="35702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4" imgW="1434874" imgH="546260" progId="Equation.3">
                  <p:embed/>
                </p:oleObj>
              </mc:Choice>
              <mc:Fallback>
                <p:oleObj name="Equation" r:id="rId4" imgW="1434874" imgH="5462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35702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3938588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3738563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609600" y="1371600"/>
            <a:ext cx="7772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possible outcomes on each trial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probability </a:t>
            </a:r>
            <a:r>
              <a:rPr lang="en-US" i="1">
                <a:solidFill>
                  <a:schemeClr val="tx1"/>
                </a:solidFill>
              </a:rPr>
              <a:t>p</a:t>
            </a:r>
            <a:r>
              <a:rPr lang="en-US" i="1" baseline="-25000">
                <a:solidFill>
                  <a:schemeClr val="tx1"/>
                </a:solidFill>
              </a:rPr>
              <a:t>i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outcome 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 i="1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in each trial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distribution over the number of occurrences 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 i="1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for each outcome in a fixed number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 of independent trials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0" y="5486400"/>
          <a:ext cx="89376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6" imgW="3733800" imgH="355600" progId="Equation.3">
                  <p:embed/>
                </p:oleObj>
              </mc:Choice>
              <mc:Fallback>
                <p:oleObj name="Equation" r:id="rId6" imgW="37338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400"/>
                        <a:ext cx="89376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Box 8"/>
          <p:cNvSpPr txBox="1">
            <a:spLocks noChangeArrowheads="1"/>
          </p:cNvSpPr>
          <p:nvPr/>
        </p:nvSpPr>
        <p:spPr bwMode="auto">
          <a:xfrm>
            <a:off x="457200" y="4724400"/>
            <a:ext cx="729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For example, with</a:t>
            </a:r>
            <a:r>
              <a:rPr lang="en-US" i="1">
                <a:solidFill>
                  <a:srgbClr val="000000"/>
                </a:solidFill>
              </a:rPr>
              <a:t> k </a:t>
            </a:r>
            <a:r>
              <a:rPr lang="en-US">
                <a:solidFill>
                  <a:srgbClr val="000000"/>
                </a:solidFill>
              </a:rPr>
              <a:t>= 6 (e.g., a six-sided die) and </a:t>
            </a:r>
            <a:r>
              <a:rPr lang="en-US" i="1">
                <a:solidFill>
                  <a:srgbClr val="000000"/>
                </a:solidFill>
              </a:rPr>
              <a:t>n = </a:t>
            </a:r>
            <a:r>
              <a:rPr lang="en-US">
                <a:solidFill>
                  <a:srgbClr val="000000"/>
                </a:solidFill>
              </a:rPr>
              <a:t>30: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6DAD-A701-D64D-AD98-39CF464246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89"/>
            <a:ext cx="8229600" cy="53772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our outcome is a continuous number we need a continuous random variable</a:t>
            </a:r>
          </a:p>
          <a:p>
            <a:r>
              <a:rPr lang="en-US" dirty="0" smtClean="0"/>
              <a:t>Examples: Weight, Height</a:t>
            </a:r>
          </a:p>
          <a:p>
            <a:r>
              <a:rPr lang="en-US" dirty="0" smtClean="0"/>
              <a:t>We specify a density function for random variable </a:t>
            </a:r>
            <a:r>
              <a:rPr lang="en-US" i="1" dirty="0" smtClean="0">
                <a:latin typeface="Times"/>
                <a:cs typeface="Times"/>
              </a:rPr>
              <a:t>X</a:t>
            </a:r>
            <a:r>
              <a:rPr lang="en-US" dirty="0" smtClean="0"/>
              <a:t>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Probabilities are specified over </a:t>
            </a:r>
            <a:r>
              <a:rPr lang="en-US" dirty="0"/>
              <a:t>an interval to derive probability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 taking on a single value is 0.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33" y="3003231"/>
            <a:ext cx="16764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42" y="3473131"/>
            <a:ext cx="2546927" cy="86943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98" y="5059321"/>
            <a:ext cx="3800399" cy="8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4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probability distribution for a continuous variable, we need to integrate </a:t>
            </a:r>
            <a:r>
              <a:rPr lang="en-US" i="1" dirty="0" err="1" smtClean="0">
                <a:latin typeface="Times"/>
                <a:cs typeface="Times"/>
              </a:rPr>
              <a:t>f(x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05200"/>
            <a:ext cx="4927600" cy="1079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181600"/>
            <a:ext cx="5473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continuous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Exponential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Extreme Value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Sample 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sample space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: a set of possible outcomes for some event</a:t>
            </a:r>
          </a:p>
          <a:p>
            <a:endParaRPr lang="en-US" sz="2400">
              <a:latin typeface="Times New Roman" charset="0"/>
              <a:ea typeface="ＭＳ Ｐゴシック" charset="0"/>
              <a:cs typeface="Times New Roman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examples</a:t>
            </a:r>
          </a:p>
          <a:p>
            <a:pPr lvl="1"/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flight to Chicago: {on time, late}</a:t>
            </a:r>
          </a:p>
          <a:p>
            <a:pPr lvl="1"/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lottery:{ticket 1 wins, ticket 2 wins,…,ticket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n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 wins}</a:t>
            </a:r>
          </a:p>
          <a:p>
            <a:pPr lvl="1"/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weather tomorrow: </a:t>
            </a:r>
          </a:p>
          <a:p>
            <a:pPr lvl="2">
              <a:buFontTx/>
              <a:buNone/>
            </a:pPr>
            <a:r>
              <a:rPr lang="en-US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{rain, not rain}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or</a:t>
            </a:r>
          </a:p>
          <a:p>
            <a:pPr lvl="2">
              <a:buFontTx/>
              <a:buNone/>
            </a:pPr>
            <a:r>
              <a:rPr lang="en-US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{sun, rain, snow}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or</a:t>
            </a:r>
          </a:p>
          <a:p>
            <a:pPr lvl="2">
              <a:buFontTx/>
              <a:buNone/>
            </a:pPr>
            <a:r>
              <a:rPr lang="en-US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{sun, clouds, rain, snow, sleet}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or…</a:t>
            </a:r>
            <a:endParaRPr lang="en-US">
              <a:solidFill>
                <a:srgbClr val="006600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sz="2400">
              <a:solidFill>
                <a:srgbClr val="0066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pic>
        <p:nvPicPr>
          <p:cNvPr id="5" name="Picture 4" descr="720px-Normal_Distribution_PDF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25153"/>
            <a:ext cx="4747064" cy="303284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45156"/>
              </p:ext>
            </p:extLst>
          </p:nvPr>
        </p:nvGraphicFramePr>
        <p:xfrm>
          <a:off x="2133600" y="2590800"/>
          <a:ext cx="432822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993900" imgH="520700" progId="Equation.3">
                  <p:embed/>
                </p:oleObj>
              </mc:Choice>
              <mc:Fallback>
                <p:oleObj name="Equation" r:id="rId4" imgW="1993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2590800"/>
                        <a:ext cx="4328222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51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Random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sz="2400" i="1" dirty="0">
                <a:latin typeface="Times New Roman" charset="0"/>
                <a:ea typeface="ＭＳ Ｐゴシック" charset="0"/>
                <a:cs typeface="Times New Roman" charset="0"/>
              </a:rPr>
              <a:t>random variable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: a function that maps the outcome of an experiment to a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Times New Roman" charset="0"/>
              </a:rPr>
              <a:t>label (often a numerical value)</a:t>
            </a: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example</a:t>
            </a:r>
          </a:p>
          <a:p>
            <a:pPr lvl="1"/>
            <a:r>
              <a:rPr lang="en-US" sz="2400" i="1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represents the outcome of my flight to Chicago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we write the probability of my flight being on time as        </a:t>
            </a:r>
            <a:r>
              <a:rPr lang="en-US" sz="2400" dirty="0" err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Pr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(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 = on-time)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or when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Times New Roman" charset="0"/>
              </a:rPr>
              <a:t>it</a:t>
            </a:r>
            <a:r>
              <a:rPr lang="uk-UA" sz="2400" dirty="0" smtClean="0">
                <a:latin typeface="Times New Roman" charset="0"/>
                <a:ea typeface="ＭＳ Ｐゴシック" charset="0"/>
                <a:cs typeface="Times New Roman" charset="0"/>
              </a:rPr>
              <a:t>'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Times New Roman" charset="0"/>
              </a:rPr>
              <a:t>s 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clear which variable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Times New Roman" charset="0"/>
              </a:rPr>
              <a:t>we’re 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referring to, we may use the shorthand </a:t>
            </a:r>
            <a:r>
              <a:rPr lang="en-US" sz="2400" dirty="0" err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Pr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(on-time)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Notation</a:t>
            </a: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419100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UPPERCASE letters and Capitalized words denote random variables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lowercase letters and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uncapitalized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words denote values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ll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denote a particular value for a variable as follows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</a:t>
            </a:r>
            <a:r>
              <a:rPr lang="uk-UA" altLang="ja-JP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ll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also use the shorthand form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for Boolean random variables,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use the shorthand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657600" y="2895600"/>
          <a:ext cx="2716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4" imgW="1054497" imgH="203597" progId="Equation.3">
                  <p:embed/>
                </p:oleObj>
              </mc:Choice>
              <mc:Fallback>
                <p:oleObj name="Equation" r:id="rId4" imgW="1054497" imgH="203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2716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79550" y="2960688"/>
          <a:ext cx="16049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6" imgW="622300" imgH="152400" progId="Equation.3">
                  <p:embed/>
                </p:oleObj>
              </mc:Choice>
              <mc:Fallback>
                <p:oleObj name="Equation" r:id="rId6" imgW="622300" imgH="15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960688"/>
                        <a:ext cx="16049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47800" y="4038600"/>
          <a:ext cx="3502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8" imgW="1358707" imgH="203508" progId="Equation.3">
                  <p:embed/>
                </p:oleObj>
              </mc:Choice>
              <mc:Fallback>
                <p:oleObj name="Equation" r:id="rId8" imgW="1358707" imgH="2035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3502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447800" y="5257800"/>
          <a:ext cx="5040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10" imgW="1956196" imgH="203597" progId="Equation.3">
                  <p:embed/>
                </p:oleObj>
              </mc:Choice>
              <mc:Fallback>
                <p:oleObj name="Equation" r:id="rId10" imgW="1956196" imgH="2035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040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447800" y="5791200"/>
          <a:ext cx="5434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2" imgW="2108596" imgH="203597" progId="Equation.3">
                  <p:embed/>
                </p:oleObj>
              </mc:Choice>
              <mc:Fallback>
                <p:oleObj name="Equation" r:id="rId12" imgW="2108596" imgH="20359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5434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Probability Distributions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if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is a random variable, the function given by 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Pr(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 =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)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for each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is the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probability distribution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of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requirements: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066800" y="3810000"/>
          <a:ext cx="1676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r:id="rId4" imgW="762066" imgH="343148" progId="Equation.3">
                  <p:embed/>
                </p:oleObj>
              </mc:Choice>
              <mc:Fallback>
                <p:oleObj r:id="rId4" imgW="762066" imgH="3431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16764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3" name="Group 27"/>
          <p:cNvGrpSpPr>
            <a:grpSpLocks/>
          </p:cNvGrpSpPr>
          <p:nvPr/>
        </p:nvGrpSpPr>
        <p:grpSpPr bwMode="auto">
          <a:xfrm>
            <a:off x="4953000" y="3352800"/>
            <a:ext cx="2819400" cy="2679700"/>
            <a:chOff x="2640" y="1728"/>
            <a:chExt cx="1776" cy="1688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976" y="2592"/>
              <a:ext cx="288" cy="28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288" cy="576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288" cy="86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264" y="2016"/>
              <a:ext cx="288" cy="86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 rot="-3559484">
              <a:off x="2874" y="293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6600"/>
                  </a:solidFill>
                </a:rPr>
                <a:t>sun</a:t>
              </a:r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 rot="-3545781">
              <a:off x="3066" y="3015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6600"/>
                  </a:solidFill>
                </a:rPr>
                <a:t>clouds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 rot="-3548679">
              <a:off x="3442" y="295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6600"/>
                  </a:solidFill>
                </a:rPr>
                <a:t>rain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 rot="-3548101">
              <a:off x="3689" y="2980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6600"/>
                  </a:solidFill>
                </a:rPr>
                <a:t>snow</a:t>
              </a:r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 rot="-3548156">
              <a:off x="3995" y="295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6600"/>
                  </a:solidFill>
                </a:rPr>
                <a:t>sleet</a:t>
              </a:r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 flipV="1">
              <a:off x="297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23"/>
            <p:cNvSpPr txBox="1">
              <a:spLocks noChangeArrowheads="1"/>
            </p:cNvSpPr>
            <p:nvPr/>
          </p:nvSpPr>
          <p:spPr bwMode="auto">
            <a:xfrm>
              <a:off x="2640" y="2208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</a:rPr>
                <a:t>0.2</a:t>
              </a:r>
            </a:p>
          </p:txBody>
        </p:sp>
        <p:sp>
          <p:nvSpPr>
            <p:cNvPr id="24596" name="Text Box 25"/>
            <p:cNvSpPr txBox="1">
              <a:spLocks noChangeArrowheads="1"/>
            </p:cNvSpPr>
            <p:nvPr/>
          </p:nvSpPr>
          <p:spPr bwMode="auto">
            <a:xfrm>
              <a:off x="2640" y="1920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</a:rPr>
                <a:t>0.3</a:t>
              </a:r>
            </a:p>
          </p:txBody>
        </p:sp>
        <p:sp>
          <p:nvSpPr>
            <p:cNvPr id="24597" name="Text Box 26"/>
            <p:cNvSpPr txBox="1">
              <a:spLocks noChangeArrowheads="1"/>
            </p:cNvSpPr>
            <p:nvPr/>
          </p:nvSpPr>
          <p:spPr bwMode="auto">
            <a:xfrm>
              <a:off x="2640" y="249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</a:rPr>
                <a:t>0.1</a:t>
              </a:r>
            </a:p>
          </p:txBody>
        </p:sp>
      </p:grp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066800" y="3200400"/>
          <a:ext cx="2965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6" imgW="1346596" imgH="203597" progId="Equation.3">
                  <p:embed/>
                </p:oleObj>
              </mc:Choice>
              <mc:Fallback>
                <p:oleObj name="Equation" r:id="rId6" imgW="1346596" imgH="2035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29654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Joint Distributions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joint probability distribution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: the function given by          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Pr(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 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=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,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Y 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= </a:t>
            </a:r>
            <a:r>
              <a:rPr lang="en-US" sz="2400" i="1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y</a:t>
            </a:r>
            <a:r>
              <a:rPr lang="en-US" sz="2400">
                <a:solidFill>
                  <a:srgbClr val="006600"/>
                </a:solidFill>
                <a:latin typeface="Times New Roman" charset="0"/>
                <a:ea typeface="ＭＳ Ｐゴシック" charset="0"/>
                <a:cs typeface="Times New Roman" charset="0"/>
              </a:rPr>
              <a:t>)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read </a:t>
            </a:r>
            <a:r>
              <a:rPr lang="ja-JP" altLang="en-US" sz="2400">
                <a:latin typeface="Times New Roman" charset="0"/>
                <a:ea typeface="ＭＳ Ｐゴシック" charset="0"/>
                <a:cs typeface="Times New Roman" charset="0"/>
              </a:rPr>
              <a:t>“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equals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sz="2400" u="sng">
                <a:latin typeface="Times New Roman" charset="0"/>
                <a:ea typeface="ＭＳ Ｐゴシック" charset="0"/>
                <a:cs typeface="Times New Roman" charset="0"/>
              </a:rPr>
              <a:t>and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Y</a:t>
            </a:r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 equals </a:t>
            </a:r>
            <a:r>
              <a:rPr lang="en-US" sz="2400" i="1">
                <a:latin typeface="Times New Roman" charset="0"/>
                <a:ea typeface="ＭＳ Ｐゴシック" charset="0"/>
                <a:cs typeface="Times New Roman" charset="0"/>
              </a:rPr>
              <a:t>y</a:t>
            </a:r>
            <a:r>
              <a:rPr lang="ja-JP" altLang="en-US" sz="2400">
                <a:latin typeface="Times New Roman" charset="0"/>
                <a:ea typeface="ＭＳ Ｐゴシック" charset="0"/>
                <a:cs typeface="Times New Roman" charset="0"/>
              </a:rPr>
              <a:t>”</a:t>
            </a:r>
            <a:endParaRPr lang="en-US" sz="2400">
              <a:latin typeface="Times New Roman" charset="0"/>
              <a:ea typeface="ＭＳ Ｐゴシック" charset="0"/>
              <a:cs typeface="Times New Roman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Times New Roman" charset="0"/>
              </a:rPr>
              <a:t> example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3175" name="Group 567"/>
          <p:cNvGraphicFramePr>
            <a:graphicFrameLocks noGrp="1"/>
          </p:cNvGraphicFramePr>
          <p:nvPr/>
        </p:nvGraphicFramePr>
        <p:xfrm>
          <a:off x="1447800" y="3124200"/>
          <a:ext cx="4191000" cy="3205163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marT="45729" marB="45729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6" name="Text Box 568"/>
          <p:cNvSpPr txBox="1">
            <a:spLocks noChangeArrowheads="1"/>
          </p:cNvSpPr>
          <p:nvPr/>
        </p:nvSpPr>
        <p:spPr bwMode="auto">
          <a:xfrm>
            <a:off x="6096000" y="3429000"/>
            <a:ext cx="286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/>
              <a:t>probability that </a:t>
            </a:r>
            <a:r>
              <a:rPr lang="en-US" sz="2000" dirty="0" smtClean="0"/>
              <a:t>it</a:t>
            </a:r>
            <a:r>
              <a:rPr lang="uk-UA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sunny </a:t>
            </a:r>
          </a:p>
          <a:p>
            <a:r>
              <a:rPr lang="en-US" sz="2000" dirty="0"/>
              <a:t>and my flight is on time</a:t>
            </a:r>
          </a:p>
        </p:txBody>
      </p:sp>
      <p:sp>
        <p:nvSpPr>
          <p:cNvPr id="26647" name="Line 569"/>
          <p:cNvSpPr>
            <a:spLocks noChangeShapeType="1"/>
          </p:cNvSpPr>
          <p:nvPr/>
        </p:nvSpPr>
        <p:spPr bwMode="auto">
          <a:xfrm flipH="1">
            <a:off x="5029200" y="3657600"/>
            <a:ext cx="9906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Marginal Distributions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 marginal distribution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is defined by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>
              <a:buFontTx/>
              <a:buNone/>
            </a:pPr>
            <a:r>
              <a:rPr lang="ja-JP" altLang="en-US" sz="2400">
                <a:latin typeface="Times New Roman" charset="0"/>
                <a:ea typeface="ＭＳ Ｐゴシック" charset="0"/>
              </a:rPr>
              <a:t>“</a:t>
            </a:r>
            <a:r>
              <a:rPr lang="en-US" sz="2400">
                <a:latin typeface="Times New Roman" charset="0"/>
                <a:ea typeface="ＭＳ Ｐゴシック" charset="0"/>
              </a:rPr>
              <a:t>the distribution of </a:t>
            </a:r>
            <a:r>
              <a:rPr lang="en-US" sz="2400" i="1">
                <a:latin typeface="Times New Roman" charset="0"/>
                <a:ea typeface="ＭＳ Ｐゴシック" charset="0"/>
              </a:rPr>
              <a:t>X</a:t>
            </a:r>
            <a:r>
              <a:rPr lang="en-US" sz="2400">
                <a:latin typeface="Times New Roman" charset="0"/>
                <a:ea typeface="ＭＳ Ｐゴシック" charset="0"/>
              </a:rPr>
              <a:t> ignoring other variables</a:t>
            </a:r>
            <a:r>
              <a:rPr lang="ja-JP" altLang="en-US" sz="2400">
                <a:latin typeface="Times New Roman" charset="0"/>
                <a:ea typeface="ＭＳ Ｐゴシック" charset="0"/>
              </a:rPr>
              <a:t>”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this definition generalizes to more than two variables, e.g.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728788" y="1968500"/>
          <a:ext cx="23320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4" imgW="1117600" imgH="368300" progId="Equation.3">
                  <p:embed/>
                </p:oleObj>
              </mc:Choice>
              <mc:Fallback>
                <p:oleObj name="Equation" r:id="rId4" imgW="11176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968500"/>
                        <a:ext cx="233203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00200" y="4267200"/>
          <a:ext cx="30749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6" imgW="1473596" imgH="355997" progId="Equation.3">
                  <p:embed/>
                </p:oleObj>
              </mc:Choice>
              <mc:Fallback>
                <p:oleObj name="Equation" r:id="rId6" imgW="1473596" imgH="3559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307498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Marginal Distribution Example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457200" y="2438400"/>
          <a:ext cx="4191000" cy="3205163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marT="45729" marB="45729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on-time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snow, late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0.15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905" name="Group 81"/>
          <p:cNvGraphicFramePr>
            <a:graphicFrameLocks noGrp="1"/>
          </p:cNvGraphicFramePr>
          <p:nvPr/>
        </p:nvGraphicFramePr>
        <p:xfrm>
          <a:off x="5029200" y="2438400"/>
          <a:ext cx="3505200" cy="1801814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T="45736" marB="4573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Pr(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sun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0.3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rain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snow 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</a:rPr>
                        <a:t>0.2</a:t>
                      </a:r>
                    </a:p>
                  </a:txBody>
                  <a:tcPr marT="45736" marB="457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3" name="Text Box 83"/>
          <p:cNvSpPr txBox="1">
            <a:spLocks noChangeArrowheads="1"/>
          </p:cNvSpPr>
          <p:nvPr/>
        </p:nvSpPr>
        <p:spPr bwMode="auto">
          <a:xfrm>
            <a:off x="1295400" y="1752600"/>
            <a:ext cx="222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joint distribution</a:t>
            </a:r>
          </a:p>
        </p:txBody>
      </p:sp>
      <p:sp>
        <p:nvSpPr>
          <p:cNvPr id="30754" name="Text Box 84"/>
          <p:cNvSpPr txBox="1">
            <a:spLocks noChangeArrowheads="1"/>
          </p:cNvSpPr>
          <p:nvPr/>
        </p:nvSpPr>
        <p:spPr bwMode="auto">
          <a:xfrm>
            <a:off x="5089525" y="1752600"/>
            <a:ext cx="344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marginal distribution for </a:t>
            </a:r>
            <a:r>
              <a:rPr lang="en-US" i="1"/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9EA1-0E5D-5849-84AA-D04FD10BEC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66"/>
      </a:dk1>
      <a:lt1>
        <a:srgbClr val="FFFFFF"/>
      </a:lt1>
      <a:dk2>
        <a:srgbClr val="8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lg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lg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31261</TotalTime>
  <Words>1507</Words>
  <Application>Microsoft Macintosh PowerPoint</Application>
  <PresentationFormat>On-screen Show (4:3)</PresentationFormat>
  <Paragraphs>396</Paragraphs>
  <Slides>30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Blank Presentation</vt:lpstr>
      <vt:lpstr>Equation</vt:lpstr>
      <vt:lpstr>Equation.3</vt:lpstr>
      <vt:lpstr>Microsoft Equation</vt:lpstr>
      <vt:lpstr>Intro to Probability for Discrete Variables</vt:lpstr>
      <vt:lpstr>Definition of Probability</vt:lpstr>
      <vt:lpstr>Sample Spaces</vt:lpstr>
      <vt:lpstr>Random Variables</vt:lpstr>
      <vt:lpstr>Notation</vt:lpstr>
      <vt:lpstr>Probability Distributions</vt:lpstr>
      <vt:lpstr>Joint Distributions</vt:lpstr>
      <vt:lpstr>Marginal Distributions</vt:lpstr>
      <vt:lpstr>Marginal Distribution Example</vt:lpstr>
      <vt:lpstr>Conditional Distributions</vt:lpstr>
      <vt:lpstr>Conditional Distribution Example</vt:lpstr>
      <vt:lpstr>Independence</vt:lpstr>
      <vt:lpstr>Independence Example #1</vt:lpstr>
      <vt:lpstr>Independence Example #2</vt:lpstr>
      <vt:lpstr>Conditional Independence</vt:lpstr>
      <vt:lpstr>Conditional Independence Example</vt:lpstr>
      <vt:lpstr>Chain Rule of Probability</vt:lpstr>
      <vt:lpstr>Bayes Theorem</vt:lpstr>
      <vt:lpstr>Bayes Theorem Example</vt:lpstr>
      <vt:lpstr>Expected Values</vt:lpstr>
      <vt:lpstr>Expected Value Examples</vt:lpstr>
      <vt:lpstr>Linearity of Expectation</vt:lpstr>
      <vt:lpstr>Expected values of indicator random variables</vt:lpstr>
      <vt:lpstr>The Geometric Distribution</vt:lpstr>
      <vt:lpstr>The Binomial Distribution</vt:lpstr>
      <vt:lpstr>The Multinomial Distribution</vt:lpstr>
      <vt:lpstr>Continuous random variables</vt:lpstr>
      <vt:lpstr>Continuous random variables contd</vt:lpstr>
      <vt:lpstr>Examples of continuous distributions</vt:lpstr>
      <vt:lpstr>Gaussian distribution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Natural Language Processing (NLP) Tasks</dc:title>
  <dc:creator>Mark Craven</dc:creator>
  <cp:lastModifiedBy>Irene Ong</cp:lastModifiedBy>
  <cp:revision>634</cp:revision>
  <dcterms:created xsi:type="dcterms:W3CDTF">2010-10-06T14:03:55Z</dcterms:created>
  <dcterms:modified xsi:type="dcterms:W3CDTF">2017-10-03T07:05:58Z</dcterms:modified>
</cp:coreProperties>
</file>