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2.bin" ContentType="application/vnd.openxmlformats-officedocument.oleObject"/>
  <Override PartName="/ppt/notesSlides/notesSlide19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5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9.bin" ContentType="application/vnd.openxmlformats-officedocument.oleObject"/>
  <Override PartName="/ppt/notesSlides/notesSlide35.xml" ContentType="application/vnd.openxmlformats-officedocument.presentationml.notesSlide+xml"/>
  <Override PartName="/ppt/embeddings/oleObject10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oleObject11.bin" ContentType="application/vnd.openxmlformats-officedocument.oleObject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4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48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52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53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54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55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56.xml" ContentType="application/vnd.openxmlformats-officedocument.presentationml.notesSlide+xml"/>
  <Override PartName="/ppt/embeddings/oleObject4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1" r:id="rId2"/>
  </p:sldMasterIdLst>
  <p:notesMasterIdLst>
    <p:notesMasterId r:id="rId80"/>
  </p:notesMasterIdLst>
  <p:handoutMasterIdLst>
    <p:handoutMasterId r:id="rId81"/>
  </p:handoutMasterIdLst>
  <p:sldIdLst>
    <p:sldId id="303" r:id="rId3"/>
    <p:sldId id="437" r:id="rId4"/>
    <p:sldId id="443" r:id="rId5"/>
    <p:sldId id="444" r:id="rId6"/>
    <p:sldId id="343" r:id="rId7"/>
    <p:sldId id="445" r:id="rId8"/>
    <p:sldId id="436" r:id="rId9"/>
    <p:sldId id="438" r:id="rId10"/>
    <p:sldId id="439" r:id="rId11"/>
    <p:sldId id="434" r:id="rId12"/>
    <p:sldId id="433" r:id="rId13"/>
    <p:sldId id="395" r:id="rId14"/>
    <p:sldId id="396" r:id="rId15"/>
    <p:sldId id="378" r:id="rId16"/>
    <p:sldId id="377" r:id="rId17"/>
    <p:sldId id="435" r:id="rId18"/>
    <p:sldId id="341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353" r:id="rId32"/>
    <p:sldId id="354" r:id="rId33"/>
    <p:sldId id="400" r:id="rId34"/>
    <p:sldId id="427" r:id="rId35"/>
    <p:sldId id="401" r:id="rId36"/>
    <p:sldId id="428" r:id="rId37"/>
    <p:sldId id="440" r:id="rId38"/>
    <p:sldId id="429" r:id="rId39"/>
    <p:sldId id="430" r:id="rId40"/>
    <p:sldId id="472" r:id="rId41"/>
    <p:sldId id="431" r:id="rId42"/>
    <p:sldId id="442" r:id="rId43"/>
    <p:sldId id="471" r:id="rId44"/>
    <p:sldId id="441" r:id="rId45"/>
    <p:sldId id="349" r:id="rId46"/>
    <p:sldId id="352" r:id="rId47"/>
    <p:sldId id="355" r:id="rId48"/>
    <p:sldId id="350" r:id="rId49"/>
    <p:sldId id="382" r:id="rId50"/>
    <p:sldId id="357" r:id="rId51"/>
    <p:sldId id="358" r:id="rId52"/>
    <p:sldId id="383" r:id="rId53"/>
    <p:sldId id="360" r:id="rId54"/>
    <p:sldId id="361" r:id="rId55"/>
    <p:sldId id="384" r:id="rId56"/>
    <p:sldId id="362" r:id="rId57"/>
    <p:sldId id="363" r:id="rId58"/>
    <p:sldId id="406" r:id="rId59"/>
    <p:sldId id="407" r:id="rId60"/>
    <p:sldId id="408" r:id="rId61"/>
    <p:sldId id="409" r:id="rId62"/>
    <p:sldId id="410" r:id="rId63"/>
    <p:sldId id="411" r:id="rId64"/>
    <p:sldId id="412" r:id="rId65"/>
    <p:sldId id="413" r:id="rId66"/>
    <p:sldId id="414" r:id="rId67"/>
    <p:sldId id="426" r:id="rId68"/>
    <p:sldId id="473" r:id="rId69"/>
    <p:sldId id="415" r:id="rId70"/>
    <p:sldId id="416" r:id="rId71"/>
    <p:sldId id="424" r:id="rId72"/>
    <p:sldId id="425" r:id="rId73"/>
    <p:sldId id="417" r:id="rId74"/>
    <p:sldId id="418" r:id="rId75"/>
    <p:sldId id="421" r:id="rId76"/>
    <p:sldId id="423" r:id="rId77"/>
    <p:sldId id="419" r:id="rId78"/>
    <p:sldId id="420" r:id="rId7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6EB"/>
    <a:srgbClr val="000000"/>
    <a:srgbClr val="00FF00"/>
    <a:srgbClr val="FF0066"/>
    <a:srgbClr val="00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8"/>
    <p:restoredTop sz="91147" autoAdjust="0"/>
  </p:normalViewPr>
  <p:slideViewPr>
    <p:cSldViewPr>
      <p:cViewPr>
        <p:scale>
          <a:sx n="121" d="100"/>
          <a:sy n="121" d="100"/>
        </p:scale>
        <p:origin x="-120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3.xml"/><Relationship Id="rId2" Type="http://schemas.openxmlformats.org/officeDocument/2006/relationships/slide" Target="slides/slide69.xml"/><Relationship Id="rId3" Type="http://schemas.openxmlformats.org/officeDocument/2006/relationships/slide" Target="slides/slide7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1" Type="http://schemas.openxmlformats.org/officeDocument/2006/relationships/image" Target="../media/image53.emf"/><Relationship Id="rId2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870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870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870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773EDF2-3374-4444-9C70-0B3FF1D74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7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rgbClr val="0066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rgbClr val="0066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rgbClr val="0066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rgbClr val="006600"/>
                </a:solidFill>
              </a:defRPr>
            </a:lvl1pPr>
          </a:lstStyle>
          <a:p>
            <a:fld id="{1EF5C937-C0F9-A04A-89AC-934E9B91F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2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84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00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3794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775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21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8222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051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9408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836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71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08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5257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810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8255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068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43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0624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714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68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356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133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270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06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495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389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0532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8123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477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72860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960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55792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323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799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062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4345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76612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433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5158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77523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41402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6134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0460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90540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9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4870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0282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0009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20458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02079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38249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71967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054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4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821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8705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048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5131C-D8E9-D34A-9B2D-ABFAEE2A8E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D7B22-E031-1B44-959F-AE1234B26F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2A65F4-160A-8847-9445-133E3D7787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5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D0855-A0DA-BF47-BC9C-5A42C7322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85077-6953-7C43-A312-940CA4427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95067-1C5E-ED48-8A52-FCDFF18388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F4284-7C67-654C-91D0-76CB1E044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655C1-66BD-E84B-B8B0-4A67B5BEA1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1F816-9EB3-1F46-9A98-68E503866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92940-36AA-5B43-A9EB-25F438D627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DD59B-A874-F34B-B9B7-1C07CBE9FC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75B00-54D4-584F-8FE2-FC838B6095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3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9D7C5-81A7-634E-83A7-3DD8612FE1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55E85-B703-784A-9E25-9F3FEF4C68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AAFAB-D084-6B47-8B68-8A3E8AEA2B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37894-DED7-424C-8275-7004E103F3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8448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8448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581400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E2127-F9DF-D941-A99D-B79C09E36E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8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F085B6-1DFF-B24C-9A76-54E6FBEF92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9280D-4BD5-444A-A86D-A85CEE7A4D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5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3EFDC-F1C7-E345-A2E9-04FCDCB391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9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A4644-CCDF-874A-B0CC-A293DDF95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4955D-6A1D-D043-97AA-0C7A219A61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51A2-0FE3-7443-BB94-C5AB5B1834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4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C6EF0-A09C-B141-A203-FB9FAE0198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2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A894B3-DE2C-AC46-B61F-E851562E4C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fld id="{B5EED727-42C0-B847-930F-286006B75B6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Arial" charset="0"/>
                <a:cs typeface="Arial" charset="0"/>
              </a:rPr>
              <a:pPr eaLnBrk="1" hangingPunct="1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.wisc.edu/bmi576" TargetMode="External"/><Relationship Id="rId4" Type="http://schemas.openxmlformats.org/officeDocument/2006/relationships/hyperlink" Target="mailto:colin.dewey@wisc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31.emf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3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3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9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40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4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43.e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4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46.e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47.emf"/><Relationship Id="rId10" Type="http://schemas.openxmlformats.org/officeDocument/2006/relationships/oleObject" Target="../embeddings/oleObject33.bin"/><Relationship Id="rId11" Type="http://schemas.openxmlformats.org/officeDocument/2006/relationships/image" Target="../media/image48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49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50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51.e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5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55.e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5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5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r>
              <a:rPr lang="en-US" sz="4000">
                <a:latin typeface="Times New Roman" charset="0"/>
                <a:ea typeface="ＭＳ Ｐゴシック" charset="0"/>
                <a:cs typeface="ＭＳ Ｐゴシック" charset="0"/>
              </a:rPr>
              <a:t>Pairwise Sequence Alignment</a:t>
            </a:r>
            <a:br>
              <a:rPr lang="en-US" sz="4000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sz="40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BMI/CS 576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  <a:hlinkClick r:id="rId3"/>
              </a:rPr>
              <a:t>www.biostat.wisc.edu/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  <a:hlinkClick r:id="rId3"/>
              </a:rPr>
              <a:t>bmi576</a:t>
            </a:r>
            <a:endParaRPr lang="en-US" sz="28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Irene Ong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  <a:hlinkClick r:id="rId4"/>
              </a:rPr>
              <a:t>i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  <a:hlinkClick r:id="rId4"/>
              </a:rPr>
              <a:t>rene.ong@wisc.edu</a:t>
            </a:r>
            <a:endParaRPr lang="en-US" sz="28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Fall 2017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893763" y="179388"/>
            <a:ext cx="7358062" cy="1820862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is a pairwise alignment?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21638" cy="2971800"/>
          </a:xfrm>
        </p:spPr>
        <p:txBody>
          <a:bodyPr>
            <a:normAutofit/>
          </a:bodyPr>
          <a:lstStyle/>
          <a:p>
            <a:pPr marL="623888">
              <a:lnSpc>
                <a:spcPct val="90000"/>
              </a:lnSpc>
            </a:pPr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We will focus on </a:t>
            </a:r>
            <a:r>
              <a:rPr lang="en-US" sz="3000" i="1">
                <a:latin typeface="Times New Roman" charset="0"/>
                <a:ea typeface="ＭＳ Ｐゴシック" charset="0"/>
                <a:cs typeface="ＭＳ Ｐゴシック" charset="0"/>
              </a:rPr>
              <a:t>evolutionary </a:t>
            </a:r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alignment</a:t>
            </a:r>
          </a:p>
          <a:p>
            <a:pPr marL="623888">
              <a:lnSpc>
                <a:spcPct val="90000"/>
              </a:lnSpc>
            </a:pPr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matching of </a:t>
            </a:r>
            <a:r>
              <a:rPr lang="en-US" sz="3000" i="1">
                <a:latin typeface="Times New Roman" charset="0"/>
                <a:ea typeface="ＭＳ Ｐゴシック" charset="0"/>
                <a:cs typeface="ＭＳ Ｐゴシック" charset="0"/>
              </a:rPr>
              <a:t>homologous</a:t>
            </a:r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 positions in two sequences</a:t>
            </a:r>
          </a:p>
          <a:p>
            <a:pPr marL="623888">
              <a:lnSpc>
                <a:spcPct val="90000"/>
              </a:lnSpc>
            </a:pPr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positions with no homologous pair are matched with a </a:t>
            </a:r>
            <a:r>
              <a:rPr lang="en-US" sz="3000" i="1">
                <a:latin typeface="Times New Roman" charset="0"/>
                <a:ea typeface="ＭＳ Ｐゴシック" charset="0"/>
                <a:cs typeface="ＭＳ Ｐゴシック" charset="0"/>
              </a:rPr>
              <a:t>space </a:t>
            </a:r>
            <a:r>
              <a:rPr lang="ja-JP" altLang="en-US" sz="3000" i="1">
                <a:latin typeface="Times New Roman" charset="0"/>
                <a:ea typeface="ＭＳ Ｐゴシック" charset="0"/>
                <a:cs typeface="ＭＳ Ｐゴシック" charset="0"/>
              </a:rPr>
              <a:t>‘</a:t>
            </a:r>
            <a:r>
              <a:rPr lang="en-US" sz="30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-</a:t>
            </a:r>
            <a:r>
              <a:rPr lang="ja-JP" altLang="en-US" sz="300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endParaRPr lang="en-US" sz="30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623888">
              <a:lnSpc>
                <a:spcPct val="90000"/>
              </a:lnSpc>
            </a:pPr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A group of consecutive spaces is a </a:t>
            </a:r>
            <a:r>
              <a:rPr lang="en-US" sz="3000" i="1">
                <a:latin typeface="Times New Roman" charset="0"/>
                <a:ea typeface="ＭＳ Ｐゴシック" charset="0"/>
                <a:cs typeface="ＭＳ Ｐゴシック" charset="0"/>
              </a:rPr>
              <a:t>gap</a:t>
            </a:r>
            <a:endParaRPr lang="en-US" sz="30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Rectangle 3"/>
          <p:cNvSpPr>
            <a:spLocks/>
          </p:cNvSpPr>
          <p:nvPr/>
        </p:nvSpPr>
        <p:spPr bwMode="auto">
          <a:xfrm>
            <a:off x="2578100" y="4468813"/>
            <a:ext cx="3900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900">
                <a:latin typeface="Courier" charset="0"/>
                <a:cs typeface="Courier" charset="0"/>
                <a:sym typeface="Courier" charset="0"/>
              </a:rPr>
              <a:t>CA--GATTCGAAT</a:t>
            </a:r>
          </a:p>
          <a:p>
            <a:r>
              <a:rPr lang="en-US" sz="3900">
                <a:latin typeface="Courier" charset="0"/>
                <a:cs typeface="Courier" charset="0"/>
                <a:sym typeface="Courier" charset="0"/>
              </a:rPr>
              <a:t>CGCCGATT---AT</a:t>
            </a:r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5018088" y="5697538"/>
            <a:ext cx="857250" cy="2159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542"/>
                </a:moveTo>
                <a:lnTo>
                  <a:pt x="11583" y="21600"/>
                </a:lnTo>
                <a:lnTo>
                  <a:pt x="21600" y="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4" name="Rectangle 5"/>
          <p:cNvSpPr>
            <a:spLocks/>
          </p:cNvSpPr>
          <p:nvPr/>
        </p:nvSpPr>
        <p:spPr bwMode="auto">
          <a:xfrm>
            <a:off x="5186363" y="5808663"/>
            <a:ext cx="6588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i="1">
                <a:cs typeface="Gill Sans" charset="0"/>
              </a:rPr>
              <a:t>gap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Dot plots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3763" y="1946275"/>
            <a:ext cx="3616325" cy="4017963"/>
          </a:xfrm>
        </p:spPr>
        <p:txBody>
          <a:bodyPr/>
          <a:lstStyle/>
          <a:p>
            <a:pPr marL="623888"/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Not technically an </a:t>
            </a:r>
            <a:r>
              <a:rPr lang="ja-JP" altLang="en-US" sz="2700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alignment</a:t>
            </a:r>
            <a:r>
              <a:rPr lang="ja-JP" altLang="en-US" sz="2700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 sz="27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623888"/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But gives picture of correspondence between pairs of sequences</a:t>
            </a:r>
          </a:p>
          <a:p>
            <a:pPr marL="623888"/>
            <a:r>
              <a:rPr lang="en-US" sz="2700">
                <a:latin typeface="Times New Roman" charset="0"/>
                <a:ea typeface="ＭＳ Ｐゴシック" charset="0"/>
                <a:cs typeface="ＭＳ Ｐゴシック" charset="0"/>
              </a:rPr>
              <a:t>Dot represents similarity between segments of the two sequences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1720850"/>
            <a:ext cx="4456112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Homology Example: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Evolution of the Globins</a:t>
            </a:r>
          </a:p>
        </p:txBody>
      </p:sp>
      <p:pic>
        <p:nvPicPr>
          <p:cNvPr id="28675" name="Picture 5" descr="globin-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7" b="47670"/>
          <a:stretch>
            <a:fillRect/>
          </a:stretch>
        </p:blipFill>
        <p:spPr bwMode="auto">
          <a:xfrm>
            <a:off x="609600" y="1295400"/>
            <a:ext cx="79533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 Alignment: Globins</a:t>
            </a:r>
          </a:p>
        </p:txBody>
      </p:sp>
      <p:pic>
        <p:nvPicPr>
          <p:cNvPr id="34819" name="Picture 8" descr="globin_al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48"/>
          <a:stretch>
            <a:fillRect/>
          </a:stretch>
        </p:blipFill>
        <p:spPr bwMode="auto">
          <a:xfrm>
            <a:off x="330200" y="4038600"/>
            <a:ext cx="8204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9" descr="globinfo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1143000"/>
            <a:ext cx="276066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5257800" cy="26670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figure at right shows prototypical structure of globins</a:t>
            </a: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figure below shows part of alignment for 8 globins   (-</a:t>
            </a:r>
            <a:r>
              <a:rPr lang="ja-JP" altLang="en-US" sz="240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s indicate gaps)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Insertions/Deletions and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Protein Structure</a:t>
            </a:r>
          </a:p>
        </p:txBody>
      </p:sp>
      <p:pic>
        <p:nvPicPr>
          <p:cNvPr id="32771" name="Picture 5" descr="second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6902" r="15921" b="13495"/>
          <a:stretch>
            <a:fillRect/>
          </a:stretch>
        </p:blipFill>
        <p:spPr bwMode="auto">
          <a:xfrm>
            <a:off x="304800" y="3200400"/>
            <a:ext cx="44958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5330825" y="3886200"/>
            <a:ext cx="382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i="1"/>
              <a:t>loop structures</a:t>
            </a:r>
            <a:r>
              <a:rPr lang="en-US" sz="2000"/>
              <a:t>: insertions/deletions</a:t>
            </a:r>
          </a:p>
          <a:p>
            <a:r>
              <a:rPr lang="en-US" sz="2000"/>
              <a:t>here not so significant</a:t>
            </a:r>
          </a:p>
        </p:txBody>
      </p:sp>
      <p:sp>
        <p:nvSpPr>
          <p:cNvPr id="32773" name="Line 12"/>
          <p:cNvSpPr>
            <a:spLocks noChangeShapeType="1"/>
          </p:cNvSpPr>
          <p:nvPr/>
        </p:nvSpPr>
        <p:spPr bwMode="auto">
          <a:xfrm flipH="1">
            <a:off x="4419600" y="4114800"/>
            <a:ext cx="990600" cy="152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13"/>
          <p:cNvSpPr>
            <a:spLocks noChangeShapeType="1"/>
          </p:cNvSpPr>
          <p:nvPr/>
        </p:nvSpPr>
        <p:spPr bwMode="auto">
          <a:xfrm flipH="1">
            <a:off x="4495800" y="4114800"/>
            <a:ext cx="838200" cy="1219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Why is it that two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“similar”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sequences may have large insertions/deletions?</a:t>
            </a:r>
          </a:p>
          <a:p>
            <a:pPr lvl="1"/>
            <a:r>
              <a:rPr lang="en-US" sz="2400" dirty="0">
                <a:latin typeface="Times New Roman" charset="0"/>
                <a:ea typeface="ＭＳ Ｐゴシック" charset="0"/>
              </a:rPr>
              <a:t>some insertions and deletions may not significantly affect the structure of a protein</a:t>
            </a:r>
          </a:p>
          <a:p>
            <a:pPr>
              <a:buFontTx/>
              <a:buNone/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Issues in Sequence Alignment</a:t>
            </a:r>
          </a:p>
        </p:txBody>
      </p:sp>
      <p:sp>
        <p:nvSpPr>
          <p:cNvPr id="26627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the sequences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we’re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comparing probably differ in length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there may be only a relatively small region in the sequences that matches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we want to allow partial matches (i.e. some amino acid pairs are more substitutable than others)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variable length regions may have been inserted/deleted from the common ancestral sequence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893763" y="179388"/>
            <a:ext cx="7358062" cy="1882775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Two main classes of pairwise alignment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3888"/>
            <a:r>
              <a:rPr lang="en-US" u="sng" dirty="0">
                <a:latin typeface="Times New Roman" charset="0"/>
                <a:ea typeface="ＭＳ Ｐゴシック" charset="0"/>
                <a:cs typeface="ＭＳ Ｐゴシック" charset="0"/>
              </a:rPr>
              <a:t>Global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All positions are aligned</a:t>
            </a:r>
          </a:p>
          <a:p>
            <a:pPr marL="623888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936625" lvl="1"/>
            <a:endParaRPr lang="en-US" dirty="0">
              <a:latin typeface="Times New Roman" charset="0"/>
              <a:ea typeface="ＭＳ Ｐゴシック" charset="0"/>
            </a:endParaRPr>
          </a:p>
          <a:p>
            <a:pPr marL="623888"/>
            <a:r>
              <a:rPr lang="en-US" u="sng" dirty="0">
                <a:latin typeface="Times New Roman" charset="0"/>
                <a:ea typeface="ＭＳ Ｐゴシック" charset="0"/>
                <a:cs typeface="ＭＳ Ｐゴシック" charset="0"/>
              </a:rPr>
              <a:t>Local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A (contiguous) subset of positions are aligned</a:t>
            </a:r>
          </a:p>
        </p:txBody>
      </p:sp>
      <p:sp>
        <p:nvSpPr>
          <p:cNvPr id="38916" name="Rectangle 3"/>
          <p:cNvSpPr>
            <a:spLocks/>
          </p:cNvSpPr>
          <p:nvPr/>
        </p:nvSpPr>
        <p:spPr bwMode="auto">
          <a:xfrm>
            <a:off x="2590800" y="259080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900" dirty="0">
                <a:latin typeface="Courier" charset="0"/>
                <a:cs typeface="Courier" charset="0"/>
                <a:sym typeface="Courier" charset="0"/>
              </a:rPr>
              <a:t>CA--</a:t>
            </a:r>
            <a:r>
              <a:rPr lang="en-US" sz="3900" dirty="0" smtClean="0">
                <a:latin typeface="Courier" charset="0"/>
                <a:cs typeface="Courier" charset="0"/>
                <a:sym typeface="Courier" charset="0"/>
              </a:rPr>
              <a:t>GAGTCGAAT</a:t>
            </a:r>
            <a:endParaRPr lang="en-US" sz="3900" dirty="0">
              <a:latin typeface="Courier" charset="0"/>
              <a:cs typeface="Courier" charset="0"/>
              <a:sym typeface="Courier" charset="0"/>
            </a:endParaRPr>
          </a:p>
          <a:p>
            <a:r>
              <a:rPr lang="en-US" sz="3900" dirty="0" smtClean="0">
                <a:latin typeface="Courier" charset="0"/>
                <a:cs typeface="Courier" charset="0"/>
                <a:sym typeface="Courier" charset="0"/>
              </a:rPr>
              <a:t>CGCCGA-TC-A--</a:t>
            </a:r>
            <a:endParaRPr lang="en-US" sz="3900" dirty="0">
              <a:latin typeface="Courier" charset="0"/>
              <a:cs typeface="Courier" charset="0"/>
              <a:sym typeface="Courier" charset="0"/>
            </a:endParaRPr>
          </a:p>
        </p:txBody>
      </p:sp>
      <p:sp>
        <p:nvSpPr>
          <p:cNvPr id="38917" name="Rectangle 4"/>
          <p:cNvSpPr>
            <a:spLocks/>
          </p:cNvSpPr>
          <p:nvPr/>
        </p:nvSpPr>
        <p:spPr bwMode="auto">
          <a:xfrm>
            <a:off x="2590800" y="5257711"/>
            <a:ext cx="3981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sz="3900" dirty="0">
                <a:latin typeface="Courier" charset="0"/>
                <a:cs typeface="Courier" charset="0"/>
                <a:sym typeface="Courier" charset="0"/>
              </a:rPr>
              <a:t> </a:t>
            </a:r>
            <a:r>
              <a:rPr lang="en-US" sz="3900" dirty="0" smtClean="0">
                <a:latin typeface="Courier" charset="0"/>
                <a:cs typeface="Courier" charset="0"/>
                <a:sym typeface="Courier" charset="0"/>
              </a:rPr>
              <a:t> .</a:t>
            </a:r>
            <a:r>
              <a:rPr lang="en-US" sz="3900" dirty="0">
                <a:latin typeface="Courier" charset="0"/>
                <a:cs typeface="Courier" charset="0"/>
                <a:sym typeface="Courier" charset="0"/>
              </a:rPr>
              <a:t>.</a:t>
            </a:r>
            <a:r>
              <a:rPr lang="en-US" sz="3900" dirty="0" smtClean="0">
                <a:latin typeface="Courier" charset="0"/>
                <a:cs typeface="Courier" charset="0"/>
                <a:sym typeface="Courier" charset="0"/>
              </a:rPr>
              <a:t>GAGTC.</a:t>
            </a:r>
            <a:r>
              <a:rPr lang="en-US" sz="3900" dirty="0">
                <a:latin typeface="Courier" charset="0"/>
                <a:cs typeface="Courier" charset="0"/>
                <a:sym typeface="Courier" charset="0"/>
              </a:rPr>
              <a:t>...</a:t>
            </a:r>
          </a:p>
          <a:p>
            <a:r>
              <a:rPr lang="en-US" sz="3900" dirty="0">
                <a:latin typeface="Courier" charset="0"/>
                <a:cs typeface="Courier" charset="0"/>
                <a:sym typeface="Courier" charset="0"/>
              </a:rPr>
              <a:t>....</a:t>
            </a:r>
            <a:r>
              <a:rPr lang="en-US" sz="3900" dirty="0" smtClean="0">
                <a:latin typeface="Courier" charset="0"/>
                <a:cs typeface="Courier" charset="0"/>
                <a:sym typeface="Courier" charset="0"/>
              </a:rPr>
              <a:t>GA-TC.   </a:t>
            </a:r>
            <a:endParaRPr lang="en-US" sz="3900" dirty="0">
              <a:latin typeface="Courier" charset="0"/>
              <a:cs typeface="Courier" charset="0"/>
              <a:sym typeface="Courie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Pairwise Alignment: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Task Definition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Given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a pair of sequences (DNA or protein)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a method for scoring a candidate alignment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Do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find an alignment for which the score is maximized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Alignment Task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5943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A T G T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A T A       </a:t>
            </a: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 T C G T C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endParaRPr lang="en-US" altLang="en-US" sz="2800" b="1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 smtClean="0">
                <a:solidFill>
                  <a:prstClr val="black"/>
                </a:solidFill>
                <a:ea typeface="Arial" charset="0"/>
              </a:rPr>
              <a:t> </a:t>
            </a: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259991"/>
            <a:ext cx="88392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600" b="1" i="0" dirty="0">
                <a:solidFill>
                  <a:prstClr val="black"/>
                </a:solidFill>
                <a:latin typeface="Calibri" charset="0"/>
              </a:rPr>
              <a:t>Alignment </a:t>
            </a:r>
            <a:r>
              <a:rPr lang="en-US" sz="2600" b="1" i="0" dirty="0" smtClean="0">
                <a:solidFill>
                  <a:prstClr val="black"/>
                </a:solidFill>
                <a:latin typeface="Calibri" charset="0"/>
              </a:rPr>
              <a:t>Task </a:t>
            </a:r>
            <a:r>
              <a:rPr lang="en-US" sz="2600" i="0" dirty="0" smtClean="0">
                <a:solidFill>
                  <a:prstClr val="black"/>
                </a:solidFill>
                <a:latin typeface="Calibri" charset="0"/>
              </a:rPr>
              <a:t>(maximizing the number of points):  </a:t>
            </a:r>
          </a:p>
          <a:p>
            <a:pPr eaLnBrk="1" hangingPunct="1"/>
            <a:endParaRPr lang="en-US" sz="2600" i="0" dirty="0" smtClean="0">
              <a:solidFill>
                <a:prstClr val="black"/>
              </a:solidFill>
              <a:latin typeface="Calibri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Remove 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the 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1st 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symbol from each sequence </a:t>
            </a:r>
            <a:endParaRPr lang="en-US" sz="2400" i="0" dirty="0" smtClean="0">
              <a:solidFill>
                <a:prstClr val="black"/>
              </a:solidFill>
              <a:latin typeface="Calibri" charset="0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 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point  if 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the symbols 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match, </a:t>
            </a:r>
            <a:r>
              <a:rPr lang="en-US" sz="2400" i="0" dirty="0">
                <a:solidFill>
                  <a:srgbClr val="7030A0"/>
                </a:solidFill>
                <a:latin typeface="Calibri" charset="0"/>
              </a:rPr>
              <a:t>0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 points if they 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don’t match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Remove 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the 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1st 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symbol from 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one of the sequences </a:t>
            </a:r>
            <a:endParaRPr lang="en-US" sz="2400" i="0" dirty="0">
              <a:solidFill>
                <a:prstClr val="black"/>
              </a:solidFill>
              <a:latin typeface="Calibri" charset="0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0 points</a:t>
            </a:r>
          </a:p>
          <a:p>
            <a:pPr eaLnBrk="1" hangingPunct="1"/>
            <a:endParaRPr lang="en-US" sz="2600" i="0" dirty="0">
              <a:solidFill>
                <a:prstClr val="black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4579" y="6629400"/>
            <a:ext cx="2289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Slides courtesy of </a:t>
            </a:r>
            <a:r>
              <a:rPr lang="en-US" sz="1000" dirty="0" err="1" smtClean="0"/>
              <a:t>Compeau</a:t>
            </a:r>
            <a:r>
              <a:rPr lang="en-US" sz="1000" dirty="0" smtClean="0"/>
              <a:t> and </a:t>
            </a:r>
            <a:r>
              <a:rPr lang="en-US" sz="1000" dirty="0" err="1" smtClean="0"/>
              <a:t>Pevzner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548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Alignment Task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5943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T G T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A T A      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T C G T C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endParaRPr lang="en-US" altLang="en-US" sz="2800" b="1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+1</a:t>
            </a:r>
          </a:p>
          <a:p>
            <a:pPr>
              <a:defRPr/>
            </a:pPr>
            <a:r>
              <a:rPr lang="en-US" sz="2800" dirty="0" smtClean="0">
                <a:solidFill>
                  <a:prstClr val="black"/>
                </a:solidFill>
                <a:ea typeface="Arial" charset="0"/>
              </a:rPr>
              <a:t> </a:t>
            </a: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4579" y="6611779"/>
            <a:ext cx="2289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Slides courtesy of </a:t>
            </a:r>
            <a:r>
              <a:rPr lang="en-US" sz="1000" dirty="0" err="1" smtClean="0"/>
              <a:t>Compeau</a:t>
            </a:r>
            <a:r>
              <a:rPr lang="en-US" sz="1000" dirty="0" smtClean="0"/>
              <a:t> and </a:t>
            </a:r>
            <a:r>
              <a:rPr lang="en-US" sz="1000" dirty="0" err="1" smtClean="0"/>
              <a:t>Pevzner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688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does it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mean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to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align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sequences?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How do we cast sequence alignment as a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computational problem?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algorithms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exist for solving this computational problem?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Alignment Task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5943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G T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A T A      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C G T C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endParaRPr lang="en-US" altLang="en-US" sz="2800" b="1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+1+1</a:t>
            </a:r>
          </a:p>
          <a:p>
            <a:pPr>
              <a:defRPr/>
            </a:pPr>
            <a:r>
              <a:rPr lang="en-US" sz="2800" dirty="0" smtClean="0">
                <a:solidFill>
                  <a:prstClr val="black"/>
                </a:solidFill>
                <a:ea typeface="Arial" charset="0"/>
              </a:rPr>
              <a:t> </a:t>
            </a: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4579" y="6611779"/>
            <a:ext cx="2289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Slides courtesy of </a:t>
            </a:r>
            <a:r>
              <a:rPr lang="en-US" sz="1000" dirty="0" err="1" smtClean="0"/>
              <a:t>Compeau</a:t>
            </a:r>
            <a:r>
              <a:rPr lang="en-US" sz="1000" dirty="0" smtClean="0"/>
              <a:t> and </a:t>
            </a:r>
            <a:r>
              <a:rPr lang="en-US" sz="1000" dirty="0" err="1" smtClean="0"/>
              <a:t>Pevzner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25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Alignment Task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5943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G T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A T A      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G T C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endParaRPr lang="en-US" altLang="en-US" sz="2800" b="1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+1+1</a:t>
            </a:r>
          </a:p>
          <a:p>
            <a:pPr>
              <a:defRPr/>
            </a:pPr>
            <a:r>
              <a:rPr lang="en-US" sz="2800" dirty="0" smtClean="0">
                <a:solidFill>
                  <a:prstClr val="black"/>
                </a:solidFill>
                <a:ea typeface="Arial" charset="0"/>
              </a:rPr>
              <a:t> </a:t>
            </a: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4579" y="6611779"/>
            <a:ext cx="2289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Slides courtesy of </a:t>
            </a:r>
            <a:r>
              <a:rPr lang="en-US" sz="1000" dirty="0" err="1" smtClean="0"/>
              <a:t>Compeau</a:t>
            </a:r>
            <a:r>
              <a:rPr lang="en-US" sz="1000" dirty="0" smtClean="0"/>
              <a:t> and </a:t>
            </a:r>
            <a:r>
              <a:rPr lang="en-US" sz="1000" dirty="0" err="1" smtClean="0"/>
              <a:t>Pevzner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924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Alignment Task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5943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T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A T A      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T C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endParaRPr lang="en-US" altLang="en-US" sz="2800" b="1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+1+1  +1</a:t>
            </a:r>
          </a:p>
          <a:p>
            <a:pPr>
              <a:defRPr/>
            </a:pPr>
            <a:r>
              <a:rPr lang="en-US" sz="2800" dirty="0" smtClean="0">
                <a:solidFill>
                  <a:prstClr val="black"/>
                </a:solidFill>
                <a:ea typeface="Arial" charset="0"/>
              </a:rPr>
              <a:t> </a:t>
            </a: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4579" y="6611779"/>
            <a:ext cx="2289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Slides courtesy of </a:t>
            </a:r>
            <a:r>
              <a:rPr lang="en-US" sz="1000" dirty="0" err="1" smtClean="0"/>
              <a:t>Compeau</a:t>
            </a:r>
            <a:r>
              <a:rPr lang="en-US" sz="1000" dirty="0" smtClean="0"/>
              <a:t> and </a:t>
            </a:r>
            <a:r>
              <a:rPr lang="en-US" sz="1000" dirty="0" err="1" smtClean="0"/>
              <a:t>Pevzner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924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Alignment Task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5943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A T A      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C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endParaRPr lang="en-US" altLang="en-US" sz="2800" b="1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+1+1  +1+1</a:t>
            </a:r>
          </a:p>
          <a:p>
            <a:pPr>
              <a:defRPr/>
            </a:pPr>
            <a:r>
              <a:rPr lang="en-US" sz="2800" dirty="0" smtClean="0">
                <a:solidFill>
                  <a:prstClr val="black"/>
                </a:solidFill>
                <a:ea typeface="Arial" charset="0"/>
              </a:rPr>
              <a:t> </a:t>
            </a: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4579" y="6611779"/>
            <a:ext cx="2289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Slides courtesy of </a:t>
            </a:r>
            <a:r>
              <a:rPr lang="en-US" sz="1000" dirty="0" err="1" smtClean="0"/>
              <a:t>Compeau</a:t>
            </a:r>
            <a:r>
              <a:rPr lang="en-US" sz="1000" dirty="0" smtClean="0"/>
              <a:t> and </a:t>
            </a:r>
            <a:r>
              <a:rPr lang="en-US" sz="1000" dirty="0" err="1" smtClean="0"/>
              <a:t>Pevzner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924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Alignment Task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5943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A T A      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C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endParaRPr lang="en-US" altLang="en-US" sz="2800" b="1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+1+1  +1+1</a:t>
            </a:r>
          </a:p>
          <a:p>
            <a:pPr>
              <a:defRPr/>
            </a:pPr>
            <a:r>
              <a:rPr lang="en-US" sz="2800" dirty="0" smtClean="0">
                <a:solidFill>
                  <a:prstClr val="black"/>
                </a:solidFill>
                <a:ea typeface="Arial" charset="0"/>
              </a:rPr>
              <a:t> </a:t>
            </a: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4579" y="6611779"/>
            <a:ext cx="2289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Slides courtesy of </a:t>
            </a:r>
            <a:r>
              <a:rPr lang="en-US" sz="1000" dirty="0" err="1" smtClean="0"/>
              <a:t>Compeau</a:t>
            </a:r>
            <a:r>
              <a:rPr lang="en-US" sz="1000" dirty="0" smtClean="0"/>
              <a:t> and </a:t>
            </a:r>
            <a:r>
              <a:rPr lang="en-US" sz="1000" dirty="0" err="1" smtClean="0"/>
              <a:t>Pevzner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924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Alignment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5943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T A      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endParaRPr lang="en-US" altLang="en-US" sz="2800" b="1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+1+1  +1+1</a:t>
            </a:r>
          </a:p>
          <a:p>
            <a:pPr>
              <a:defRPr/>
            </a:pPr>
            <a:r>
              <a:rPr lang="en-US" sz="2800" dirty="0" smtClean="0">
                <a:solidFill>
                  <a:prstClr val="black"/>
                </a:solidFill>
                <a:ea typeface="Arial" charset="0"/>
              </a:rPr>
              <a:t> </a:t>
            </a: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4579" y="6611779"/>
            <a:ext cx="2289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Slides courtesy of </a:t>
            </a:r>
            <a:r>
              <a:rPr lang="en-US" sz="1000" dirty="0" err="1" smtClean="0"/>
              <a:t>Compeau</a:t>
            </a:r>
            <a:r>
              <a:rPr lang="en-US" sz="1000" dirty="0" smtClean="0"/>
              <a:t> and </a:t>
            </a:r>
            <a:r>
              <a:rPr lang="en-US" sz="1000" dirty="0" err="1" smtClean="0"/>
              <a:t>Pevzner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Alignment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5943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A      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C</a:t>
            </a: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+1+1  +1+1</a:t>
            </a:r>
          </a:p>
          <a:p>
            <a:pPr>
              <a:defRPr/>
            </a:pPr>
            <a:r>
              <a:rPr lang="en-US" sz="2800" dirty="0" smtClean="0">
                <a:solidFill>
                  <a:prstClr val="black"/>
                </a:solidFill>
                <a:ea typeface="Arial" charset="0"/>
              </a:rPr>
              <a:t> </a:t>
            </a: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4579" y="6611779"/>
            <a:ext cx="2289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Slides courtesy of </a:t>
            </a:r>
            <a:r>
              <a:rPr lang="en-US" sz="1000" dirty="0" err="1" smtClean="0"/>
              <a:t>Compeau</a:t>
            </a:r>
            <a:r>
              <a:rPr lang="en-US" sz="1000" dirty="0" smtClean="0"/>
              <a:t> and </a:t>
            </a:r>
            <a:r>
              <a:rPr lang="en-US" sz="1000" dirty="0" err="1" smtClean="0"/>
              <a:t>Pevzner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37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Alignment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5943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    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+1+1  +1+1        =4</a:t>
            </a:r>
          </a:p>
          <a:p>
            <a:pPr>
              <a:defRPr/>
            </a:pPr>
            <a:r>
              <a:rPr lang="en-US" sz="2800" dirty="0" smtClean="0">
                <a:solidFill>
                  <a:prstClr val="black"/>
                </a:solidFill>
                <a:ea typeface="Arial" charset="0"/>
              </a:rPr>
              <a:t> </a:t>
            </a: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4579" y="6611779"/>
            <a:ext cx="2289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Slides courtesy of </a:t>
            </a:r>
            <a:r>
              <a:rPr lang="en-US" sz="1000" dirty="0" err="1" smtClean="0"/>
              <a:t>Compeau</a:t>
            </a:r>
            <a:r>
              <a:rPr lang="en-US" sz="1000" dirty="0" smtClean="0"/>
              <a:t> and </a:t>
            </a:r>
            <a:r>
              <a:rPr lang="en-US" sz="1000" dirty="0" err="1" smtClean="0"/>
              <a:t>Pevzner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633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the Sequence Alignment?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5943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    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+1+1  +1+1        =4</a:t>
            </a:r>
          </a:p>
          <a:p>
            <a:pPr>
              <a:defRPr/>
            </a:pPr>
            <a:r>
              <a:rPr lang="en-US" sz="2800" dirty="0" smtClean="0">
                <a:solidFill>
                  <a:prstClr val="black"/>
                </a:solidFill>
                <a:ea typeface="Arial" charset="0"/>
              </a:rPr>
              <a:t> </a:t>
            </a: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3873500"/>
            <a:ext cx="8763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0" dirty="0">
                <a:solidFill>
                  <a:prstClr val="black"/>
                </a:solidFill>
                <a:latin typeface="Calibri" charset="0"/>
              </a:rPr>
              <a:t>Alignment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 of 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two sequences is 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a two-row matrix: </a:t>
            </a:r>
          </a:p>
          <a:p>
            <a:pPr eaLnBrk="1" hangingPunct="1"/>
            <a:endParaRPr lang="en-US" sz="2400" i="0" dirty="0">
              <a:solidFill>
                <a:prstClr val="black"/>
              </a:solidFill>
              <a:latin typeface="Calibri" charset="0"/>
            </a:endParaRPr>
          </a:p>
          <a:p>
            <a:pPr eaLnBrk="1" hangingPunct="1"/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1</a:t>
            </a:r>
            <a:r>
              <a:rPr lang="en-US" sz="2400" i="0" baseline="30000" dirty="0">
                <a:solidFill>
                  <a:prstClr val="black"/>
                </a:solidFill>
                <a:latin typeface="Calibri" charset="0"/>
              </a:rPr>
              <a:t>st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 row: 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 symbols 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of 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the 1</a:t>
            </a:r>
            <a:r>
              <a:rPr lang="en-US" sz="2400" i="0" baseline="30000" dirty="0" smtClean="0">
                <a:solidFill>
                  <a:prstClr val="black"/>
                </a:solidFill>
                <a:latin typeface="Calibri" charset="0"/>
              </a:rPr>
              <a:t>st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 sequence (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in order) interspersed by </a:t>
            </a:r>
            <a:r>
              <a:rPr lang="en-US" altLang="ja-JP" sz="2400" i="0" dirty="0" smtClean="0">
                <a:solidFill>
                  <a:prstClr val="black"/>
                </a:solidFill>
                <a:latin typeface="Calibri" charset="0"/>
              </a:rPr>
              <a:t>“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-” </a:t>
            </a:r>
            <a:endParaRPr lang="en-US" sz="2400" i="0" dirty="0">
              <a:solidFill>
                <a:prstClr val="black"/>
              </a:solidFill>
              <a:latin typeface="Calibri" charset="0"/>
            </a:endParaRPr>
          </a:p>
          <a:p>
            <a:pPr eaLnBrk="1" hangingPunct="1"/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2</a:t>
            </a:r>
            <a:r>
              <a:rPr lang="en-US" sz="2400" i="0" baseline="30000" dirty="0">
                <a:solidFill>
                  <a:prstClr val="black"/>
                </a:solidFill>
                <a:latin typeface="Calibri" charset="0"/>
              </a:rPr>
              <a:t>nd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 row: symbols of 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the 2</a:t>
            </a:r>
            <a:r>
              <a:rPr lang="en-US" sz="2400" i="0" baseline="30000" dirty="0" smtClean="0">
                <a:solidFill>
                  <a:prstClr val="black"/>
                </a:solidFill>
                <a:latin typeface="Calibri" charset="0"/>
              </a:rPr>
              <a:t>nd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 sequence (</a:t>
            </a:r>
            <a:r>
              <a:rPr lang="en-US" sz="2400" i="0" dirty="0">
                <a:solidFill>
                  <a:prstClr val="black"/>
                </a:solidFill>
                <a:latin typeface="Calibri" charset="0"/>
              </a:rPr>
              <a:t>in order) interspersed by </a:t>
            </a:r>
            <a:r>
              <a:rPr lang="en-US" altLang="ja-JP" sz="2400" i="0" dirty="0" smtClean="0">
                <a:solidFill>
                  <a:prstClr val="black"/>
                </a:solidFill>
                <a:latin typeface="Calibri" charset="0"/>
              </a:rPr>
              <a:t>“</a:t>
            </a:r>
            <a:r>
              <a:rPr lang="en-US" sz="2400" i="0" dirty="0" smtClean="0">
                <a:solidFill>
                  <a:prstClr val="black"/>
                </a:solidFill>
                <a:latin typeface="Calibri" charset="0"/>
              </a:rPr>
              <a:t>-” </a:t>
            </a:r>
            <a:endParaRPr lang="en-US" sz="2400" i="0" dirty="0">
              <a:solidFill>
                <a:prstClr val="black"/>
              </a:solidFill>
              <a:latin typeface="Calibri" charset="0"/>
            </a:endParaRPr>
          </a:p>
          <a:p>
            <a:pPr eaLnBrk="1" hangingPunct="1"/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90600" y="1066800"/>
            <a:ext cx="5715000" cy="954088"/>
            <a:chOff x="990600" y="1066799"/>
            <a:chExt cx="5715000" cy="954733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990600" y="1066799"/>
              <a:ext cx="5715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 i="0">
                  <a:solidFill>
                    <a:srgbClr val="FF0000"/>
                  </a:solidFill>
                  <a:latin typeface="Calibri" charset="0"/>
                </a:rPr>
                <a:t>matches</a:t>
              </a:r>
              <a:r>
                <a:rPr lang="en-US" sz="2400" b="1" i="0">
                  <a:solidFill>
                    <a:prstClr val="black"/>
                  </a:solidFill>
                  <a:latin typeface="Calibri" charset="0"/>
                </a:rPr>
                <a:t>  </a:t>
              </a:r>
              <a:r>
                <a:rPr lang="en-US" sz="2400" b="1" i="0">
                  <a:solidFill>
                    <a:srgbClr val="0000CC"/>
                  </a:solidFill>
                  <a:latin typeface="Calibri" charset="0"/>
                </a:rPr>
                <a:t>insertions</a:t>
              </a:r>
              <a:r>
                <a:rPr lang="en-US" sz="2400" b="1" i="0">
                  <a:solidFill>
                    <a:prstClr val="black"/>
                  </a:solidFill>
                  <a:latin typeface="Calibri" charset="0"/>
                </a:rPr>
                <a:t>  </a:t>
              </a:r>
              <a:r>
                <a:rPr lang="en-US" sz="2400" b="1" i="0">
                  <a:solidFill>
                    <a:srgbClr val="00B050"/>
                  </a:solidFill>
                  <a:latin typeface="Calibri" charset="0"/>
                </a:rPr>
                <a:t>deletions</a:t>
              </a:r>
              <a:r>
                <a:rPr lang="en-US" sz="2400" b="1" i="0">
                  <a:solidFill>
                    <a:prstClr val="black"/>
                  </a:solidFill>
                  <a:latin typeface="Calibri" charset="0"/>
                </a:rPr>
                <a:t>  </a:t>
              </a:r>
              <a:r>
                <a:rPr lang="en-US" sz="2400" b="1" i="0">
                  <a:solidFill>
                    <a:srgbClr val="7030A0"/>
                  </a:solidFill>
                  <a:latin typeface="Calibri" charset="0"/>
                </a:rPr>
                <a:t>mismatches</a:t>
              </a:r>
            </a:p>
          </p:txBody>
        </p:sp>
        <p:cxnSp>
          <p:nvCxnSpPr>
            <p:cNvPr id="7" name="Straight Arrow Connector 6"/>
            <p:cNvCxnSpPr>
              <a:cxnSpLocks noChangeShapeType="1"/>
            </p:cNvCxnSpPr>
            <p:nvPr/>
          </p:nvCxnSpPr>
          <p:spPr bwMode="auto">
            <a:xfrm>
              <a:off x="1524000" y="1528464"/>
              <a:ext cx="381000" cy="4930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>
              <a:off x="1524000" y="1528464"/>
              <a:ext cx="2057400" cy="4930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9" name="Straight Arrow Connector 8"/>
            <p:cNvCxnSpPr>
              <a:cxnSpLocks noChangeShapeType="1"/>
            </p:cNvCxnSpPr>
            <p:nvPr/>
          </p:nvCxnSpPr>
          <p:spPr bwMode="auto">
            <a:xfrm>
              <a:off x="1524000" y="1528464"/>
              <a:ext cx="1676400" cy="4930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0" name="Straight Arrow Connector 9"/>
            <p:cNvCxnSpPr>
              <a:cxnSpLocks noChangeShapeType="1"/>
            </p:cNvCxnSpPr>
            <p:nvPr/>
          </p:nvCxnSpPr>
          <p:spPr bwMode="auto">
            <a:xfrm>
              <a:off x="1524000" y="1528464"/>
              <a:ext cx="838200" cy="4930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 flipH="1">
              <a:off x="2827374" y="1528464"/>
              <a:ext cx="68226" cy="493068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 flipH="1">
              <a:off x="4114800" y="1528464"/>
              <a:ext cx="68226" cy="493068"/>
            </a:xfrm>
            <a:prstGeom prst="straightConnector1">
              <a:avLst/>
            </a:prstGeom>
            <a:noFill/>
            <a:ln w="28575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13" name="Straight Arrow Connector 12"/>
            <p:cNvCxnSpPr>
              <a:cxnSpLocks noChangeShapeType="1"/>
            </p:cNvCxnSpPr>
            <p:nvPr/>
          </p:nvCxnSpPr>
          <p:spPr bwMode="auto">
            <a:xfrm>
              <a:off x="4193659" y="1528464"/>
              <a:ext cx="759341" cy="493068"/>
            </a:xfrm>
            <a:prstGeom prst="straightConnector1">
              <a:avLst/>
            </a:prstGeom>
            <a:noFill/>
            <a:ln w="28575">
              <a:solidFill>
                <a:srgbClr val="00B05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5334000" y="1457367"/>
              <a:ext cx="373026" cy="564165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15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4495800" y="1458713"/>
              <a:ext cx="1211226" cy="562819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 type="oval" w="med" len="med"/>
              <a:tailEnd type="triangle" w="med" len="med"/>
            </a:ln>
          </p:spPr>
        </p:cxnSp>
      </p:grpSp>
      <p:sp>
        <p:nvSpPr>
          <p:cNvPr id="16" name="TextBox 15"/>
          <p:cNvSpPr txBox="1"/>
          <p:nvPr/>
        </p:nvSpPr>
        <p:spPr>
          <a:xfrm>
            <a:off x="6854579" y="6611779"/>
            <a:ext cx="2289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Slides courtesy of </a:t>
            </a:r>
            <a:r>
              <a:rPr lang="en-US" sz="1000" dirty="0" err="1" smtClean="0"/>
              <a:t>Compeau</a:t>
            </a:r>
            <a:r>
              <a:rPr lang="en-US" sz="1000" dirty="0" smtClean="0"/>
              <a:t> and </a:t>
            </a:r>
            <a:r>
              <a:rPr lang="en-US" sz="1000" dirty="0" err="1" smtClean="0"/>
              <a:t>Pevzner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633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charset="0"/>
                <a:ea typeface="PMingLiU" charset="0"/>
                <a:cs typeface="PMingLiU" charset="0"/>
              </a:rPr>
              <a:t>Longest Common Subsequence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5943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    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 A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G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-</a:t>
            </a: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en-US" sz="2800" b="1" i="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C</a:t>
            </a:r>
          </a:p>
          <a:p>
            <a:pPr>
              <a:defRPr/>
            </a:pPr>
            <a:r>
              <a:rPr lang="en-US" altLang="en-US" sz="2800" b="1" i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endParaRPr lang="en-US" altLang="en-US" sz="2800" b="1" i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 smtClean="0">
                <a:solidFill>
                  <a:prstClr val="black"/>
                </a:solidFill>
                <a:ea typeface="Arial" charset="0"/>
              </a:rPr>
              <a:t> </a:t>
            </a: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  <a:p>
            <a:pPr>
              <a:defRPr/>
            </a:pPr>
            <a:endParaRPr lang="en-US" altLang="en-US" sz="2600" i="0" dirty="0" smtClean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onsole" pitchFamily="49" charset="0"/>
              <a:ea typeface="Arial" charset="0"/>
            </a:endParaRPr>
          </a:p>
        </p:txBody>
      </p:sp>
      <p:sp>
        <p:nvSpPr>
          <p:cNvPr id="4" name="TextBox 44"/>
          <p:cNvSpPr txBox="1">
            <a:spLocks noChangeArrowheads="1"/>
          </p:cNvSpPr>
          <p:nvPr/>
        </p:nvSpPr>
        <p:spPr bwMode="auto">
          <a:xfrm>
            <a:off x="228600" y="2971800"/>
            <a:ext cx="8686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i="0" dirty="0">
                <a:solidFill>
                  <a:srgbClr val="FF0000"/>
                </a:solidFill>
                <a:latin typeface="Calibri" charset="0"/>
              </a:rPr>
              <a:t>Matches </a:t>
            </a:r>
            <a:r>
              <a:rPr lang="en-US" i="0" dirty="0">
                <a:solidFill>
                  <a:prstClr val="black"/>
                </a:solidFill>
                <a:latin typeface="Calibri" charset="0"/>
              </a:rPr>
              <a:t>in alignment of two sequences (</a:t>
            </a:r>
            <a:r>
              <a:rPr lang="en-US" b="1" i="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ATGT</a:t>
            </a:r>
            <a:r>
              <a:rPr lang="en-US" i="0" dirty="0">
                <a:solidFill>
                  <a:prstClr val="black"/>
                </a:solidFill>
                <a:latin typeface="Calibri" charset="0"/>
              </a:rPr>
              <a:t>) form their </a:t>
            </a:r>
            <a:endParaRPr lang="en-US" i="0" dirty="0" smtClean="0">
              <a:solidFill>
                <a:prstClr val="black"/>
              </a:solidFill>
              <a:latin typeface="Calibri" charset="0"/>
            </a:endParaRPr>
          </a:p>
          <a:p>
            <a:pPr algn="ctr" eaLnBrk="1" hangingPunct="1"/>
            <a:r>
              <a:rPr lang="en-US" b="1" i="0" dirty="0" smtClean="0">
                <a:solidFill>
                  <a:srgbClr val="FF0000"/>
                </a:solidFill>
                <a:latin typeface="Calibri" charset="0"/>
              </a:rPr>
              <a:t>Common Subsequence </a:t>
            </a:r>
            <a:endParaRPr lang="en-US" b="1" i="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3962400"/>
            <a:ext cx="899160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Arial" pitchFamily="34" charset="0"/>
              </a:rPr>
              <a:t>Longest Common Subsequence Problem: 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Arial" pitchFamily="34" charset="0"/>
              </a:rPr>
              <a:t>Find a longest common subsequence of two strings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Arial" pitchFamily="34" charset="0"/>
              </a:rPr>
              <a:t>.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Arial" pitchFamily="34" charset="0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Arial" pitchFamily="34" charset="0"/>
              </a:rPr>
              <a:t>Input: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Arial" pitchFamily="34" charset="0"/>
              </a:rPr>
              <a:t> Two strings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Arial" pitchFamily="34" charset="0"/>
              </a:rPr>
              <a:t>.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Arial" pitchFamily="34" charset="0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Arial" pitchFamily="34" charset="0"/>
              </a:rPr>
              <a:t>Output: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Arial" pitchFamily="34" charset="0"/>
              </a:rPr>
              <a:t> A longest common subsequence of these strings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ea typeface="Arial" charset="0"/>
                <a:cs typeface="Arial" pitchFamily="34" charset="0"/>
              </a:rPr>
              <a:t>.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4579" y="6611779"/>
            <a:ext cx="2289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Slides courtesy of </a:t>
            </a:r>
            <a:r>
              <a:rPr lang="en-US" sz="1000" dirty="0" err="1" smtClean="0"/>
              <a:t>Compeau</a:t>
            </a:r>
            <a:r>
              <a:rPr lang="en-US" sz="1000" dirty="0" smtClean="0"/>
              <a:t> and </a:t>
            </a:r>
            <a:r>
              <a:rPr lang="en-US" sz="1000" dirty="0" err="1" smtClean="0"/>
              <a:t>Pevzner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633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 and Phenotype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3886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Genotype is all the inherited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1828800"/>
            <a:ext cx="419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Phenotype is something we observe: eye color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289" y="2971800"/>
            <a:ext cx="3198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 Black"/>
                <a:cs typeface="Arial Black"/>
              </a:rPr>
              <a:t>ACCTCT</a:t>
            </a:r>
            <a:r>
              <a:rPr lang="en-US" b="1" dirty="0">
                <a:solidFill>
                  <a:srgbClr val="008000"/>
                </a:solidFill>
                <a:latin typeface="Arial Black"/>
                <a:cs typeface="Arial Black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Arial Black"/>
                <a:cs typeface="Arial Black"/>
              </a:rPr>
              <a:t>TTCA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rial Black"/>
                <a:cs typeface="Arial Black"/>
              </a:rPr>
              <a:t>ACGTCT</a:t>
            </a:r>
            <a:r>
              <a:rPr lang="en-US" b="1" dirty="0" smtClean="0">
                <a:solidFill>
                  <a:srgbClr val="008000"/>
                </a:solidFill>
                <a:latin typeface="Arial Black"/>
                <a:cs typeface="Arial Black"/>
              </a:rPr>
              <a:t>G</a:t>
            </a:r>
            <a:r>
              <a:rPr lang="en-US" b="1" dirty="0" smtClean="0">
                <a:solidFill>
                  <a:srgbClr val="000000"/>
                </a:solidFill>
                <a:latin typeface="Arial Black"/>
                <a:cs typeface="Arial Black"/>
              </a:rPr>
              <a:t>TCCA</a:t>
            </a:r>
            <a:endParaRPr lang="en-US" b="1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7502" y="5029200"/>
            <a:ext cx="4453098" cy="1638300"/>
            <a:chOff x="228600" y="4953000"/>
            <a:chExt cx="4453098" cy="1638300"/>
          </a:xfrm>
        </p:grpSpPr>
        <p:pic>
          <p:nvPicPr>
            <p:cNvPr id="6" name="Picture 5" descr="Chromosome_genotyp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953000"/>
              <a:ext cx="4453098" cy="16383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05909" y="5029200"/>
              <a:ext cx="518091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8000"/>
                  </a:solidFill>
                  <a:latin typeface="Arial Black"/>
                  <a:cs typeface="Arial Black"/>
                </a:rPr>
                <a:t>A</a:t>
              </a:r>
              <a:endParaRPr lang="en-US" sz="3200" b="1" dirty="0">
                <a:solidFill>
                  <a:srgbClr val="000000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83494" y="4953000"/>
              <a:ext cx="526506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  <a:latin typeface="Arial Black"/>
                  <a:cs typeface="Arial Black"/>
                </a:rPr>
                <a:t>G</a:t>
              </a:r>
              <a:endParaRPr lang="en-US" sz="3200" b="1" dirty="0">
                <a:solidFill>
                  <a:srgbClr val="000000"/>
                </a:solidFill>
                <a:latin typeface="Arial Black"/>
                <a:cs typeface="Arial Black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 flipH="1" flipV="1">
            <a:off x="2667000" y="3886200"/>
            <a:ext cx="381000" cy="38100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990954" y="4191000"/>
            <a:ext cx="3657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and G are alleles, the </a:t>
            </a:r>
          </a:p>
          <a:p>
            <a:r>
              <a:rPr lang="en-US" dirty="0" smtClean="0"/>
              <a:t>variable site is in a gene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3048000"/>
            <a:ext cx="78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Mother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" y="3471446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Father</a:t>
            </a:r>
            <a:endParaRPr lang="en-US" sz="1600" dirty="0"/>
          </a:p>
        </p:txBody>
      </p:sp>
      <p:pic>
        <p:nvPicPr>
          <p:cNvPr id="18" name="Picture 17" descr="autorecessive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11001" r="12700" b="6220"/>
          <a:stretch/>
        </p:blipFill>
        <p:spPr>
          <a:xfrm>
            <a:off x="5163194" y="3124200"/>
            <a:ext cx="3317536" cy="3657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48569" y="4001476"/>
            <a:ext cx="3385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Arial Black"/>
                <a:cs typeface="Arial Black"/>
              </a:rPr>
              <a:t>A</a:t>
            </a:r>
            <a:endParaRPr lang="en-US" sz="1400" b="1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4800" y="3996547"/>
            <a:ext cx="3385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rial Black"/>
                <a:cs typeface="Arial Black"/>
              </a:rPr>
              <a:t>G</a:t>
            </a:r>
            <a:endParaRPr lang="en-US" sz="1400" b="1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8845" y="5886938"/>
            <a:ext cx="41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Arial Black"/>
                <a:cs typeface="Arial Black"/>
              </a:rPr>
              <a:t>GG</a:t>
            </a:r>
            <a:endParaRPr lang="en-US" sz="1100" b="1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34707" y="5886938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Arial Black"/>
                <a:cs typeface="Arial Black"/>
              </a:rPr>
              <a:t>AA</a:t>
            </a:r>
            <a:endParaRPr lang="en-US" sz="1100" b="1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9301" y="5891061"/>
            <a:ext cx="4093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Arial Black"/>
                <a:cs typeface="Arial Black"/>
              </a:rPr>
              <a:t>AG</a:t>
            </a:r>
            <a:endParaRPr lang="en-US" sz="1100" b="1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8656" y="5890851"/>
            <a:ext cx="4093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Arial Black"/>
                <a:cs typeface="Arial Black"/>
              </a:rPr>
              <a:t>AG</a:t>
            </a:r>
            <a:endParaRPr lang="en-US" sz="1100" b="1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148475" y="4834816"/>
            <a:ext cx="1676400" cy="1524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715000" y="6477000"/>
            <a:ext cx="2666999" cy="76200"/>
          </a:xfrm>
          <a:prstGeom prst="rect">
            <a:avLst/>
          </a:prstGeom>
          <a:solidFill>
            <a:srgbClr val="FAF6EB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1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Scoring An Alignment: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Is Needed?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7772400" cy="41148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substitution matrix</a:t>
            </a:r>
          </a:p>
          <a:p>
            <a:pPr lvl="1"/>
            <a:r>
              <a:rPr lang="en-US" sz="3200" i="1" dirty="0">
                <a:latin typeface="Times New Roman" charset="0"/>
                <a:ea typeface="ＭＳ Ｐゴシック" charset="0"/>
              </a:rPr>
              <a:t>S(</a:t>
            </a:r>
            <a:r>
              <a:rPr lang="en-US" sz="3200" i="1" dirty="0" err="1">
                <a:latin typeface="Times New Roman" charset="0"/>
                <a:ea typeface="ＭＳ Ｐゴシック" charset="0"/>
              </a:rPr>
              <a:t>a,b</a:t>
            </a:r>
            <a:r>
              <a:rPr lang="en-US" sz="3200" i="1" dirty="0">
                <a:latin typeface="Times New Roman" charset="0"/>
                <a:ea typeface="ＭＳ Ｐゴシック" charset="0"/>
              </a:rPr>
              <a:t>)</a:t>
            </a:r>
            <a:r>
              <a:rPr lang="en-US" sz="3200" dirty="0">
                <a:latin typeface="Times New Roman" charset="0"/>
                <a:ea typeface="ＭＳ Ｐゴシック" charset="0"/>
              </a:rPr>
              <a:t> indicates score of aligning character </a:t>
            </a:r>
            <a:r>
              <a:rPr lang="en-US" sz="3200" i="1" dirty="0">
                <a:latin typeface="Times New Roman" charset="0"/>
                <a:ea typeface="ＭＳ Ｐゴシック" charset="0"/>
              </a:rPr>
              <a:t>a</a:t>
            </a:r>
            <a:r>
              <a:rPr lang="en-US" sz="3200" dirty="0">
                <a:latin typeface="Times New Roman" charset="0"/>
                <a:ea typeface="ＭＳ Ｐゴシック" charset="0"/>
              </a:rPr>
              <a:t> with character </a:t>
            </a:r>
            <a:r>
              <a:rPr lang="en-US" sz="3200" i="1" dirty="0">
                <a:latin typeface="Times New Roman" charset="0"/>
                <a:ea typeface="ＭＳ Ｐゴシック" charset="0"/>
              </a:rPr>
              <a:t>b</a:t>
            </a:r>
            <a:endParaRPr lang="en-US" sz="3200" dirty="0">
              <a:latin typeface="Times New Roman" charset="0"/>
              <a:ea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gap penalty function</a:t>
            </a:r>
          </a:p>
          <a:p>
            <a:pPr lvl="1"/>
            <a:r>
              <a:rPr lang="en-US" sz="3200" i="1" dirty="0">
                <a:latin typeface="Times New Roman" charset="0"/>
                <a:ea typeface="ＭＳ Ｐゴシック" charset="0"/>
              </a:rPr>
              <a:t>w(k)</a:t>
            </a:r>
            <a:r>
              <a:rPr lang="en-US" sz="3200" dirty="0">
                <a:latin typeface="Times New Roman" charset="0"/>
                <a:ea typeface="ＭＳ Ｐゴシック" charset="0"/>
              </a:rPr>
              <a:t> indicates cost of a gap of length </a:t>
            </a:r>
            <a:r>
              <a:rPr lang="en-US" sz="3200" i="1" dirty="0">
                <a:latin typeface="Times New Roman" charset="0"/>
                <a:ea typeface="ＭＳ Ｐゴシック" charset="0"/>
              </a:rPr>
              <a:t>k</a:t>
            </a:r>
            <a:endParaRPr lang="en-US" sz="32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Linear Gap Penalty Function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2362200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different gap penalty functions require somewhat different algorithms</a:t>
            </a:r>
          </a:p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the simplest case is when a linear gap function is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used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152650" y="3482975"/>
          <a:ext cx="2247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Equation" r:id="rId4" imgW="749300" imgH="165100" progId="Equation.3">
                  <p:embed/>
                </p:oleObj>
              </mc:Choice>
              <mc:Fallback>
                <p:oleObj name="Equation" r:id="rId4" imgW="749300" imgH="16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3482975"/>
                        <a:ext cx="2247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62000" y="44196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Monotype Sorts" charset="0"/>
              <a:buChar char=" "/>
            </a:pPr>
            <a:r>
              <a:rPr lang="en-US" sz="2400" dirty="0"/>
              <a:t>where </a:t>
            </a:r>
            <a:r>
              <a:rPr lang="en-US" sz="2400" i="1" dirty="0"/>
              <a:t>s </a:t>
            </a:r>
            <a:r>
              <a:rPr lang="en-US" sz="2400" dirty="0"/>
              <a:t>is a </a:t>
            </a:r>
            <a:r>
              <a:rPr lang="en-US" sz="2400" dirty="0" smtClean="0"/>
              <a:t>constant and </a:t>
            </a:r>
            <a:r>
              <a:rPr lang="en-US" sz="2400" i="1" dirty="0" smtClean="0"/>
              <a:t>w(k) </a:t>
            </a:r>
            <a:r>
              <a:rPr lang="en-US" sz="2400" dirty="0" smtClean="0"/>
              <a:t>is cost of gap of length </a:t>
            </a:r>
            <a:r>
              <a:rPr lang="en-US" sz="2400" i="1" dirty="0" smtClean="0"/>
              <a:t>k</a:t>
            </a:r>
            <a:r>
              <a:rPr lang="en-US" sz="2400" dirty="0" smtClean="0"/>
              <a:t> 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/>
              <a:t>we'll </a:t>
            </a:r>
            <a:r>
              <a:rPr lang="en-US" sz="2400" dirty="0"/>
              <a:t>start by considering this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Scoring an Alignment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41148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the score of an alignment is the sum of the scores for pairs of aligned characters plus the scores for gaps</a:t>
            </a: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example: given the following alignment</a:t>
            </a: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 "/>
            </a:pPr>
            <a:r>
              <a:rPr lang="en-US" sz="2400" b="1">
                <a:solidFill>
                  <a:schemeClr val="tx2"/>
                </a:solidFill>
                <a:latin typeface="Courier New" charset="0"/>
                <a:ea typeface="ＭＳ Ｐゴシック" charset="0"/>
                <a:cs typeface="ＭＳ Ｐゴシック" charset="0"/>
              </a:rPr>
              <a:t>VAHV---D--DMPNALSALSDLHAHKL</a:t>
            </a:r>
            <a:endParaRPr lang="en-US" sz="2400" b="1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 "/>
            </a:pPr>
            <a:r>
              <a:rPr lang="en-US" sz="2400" b="1">
                <a:solidFill>
                  <a:srgbClr val="0066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AIQLQVTGVVVTDATLKNLGSVHVSKG</a:t>
            </a: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we would score it by                                                         </a:t>
            </a:r>
          </a:p>
          <a:p>
            <a:pPr lvl="1">
              <a:buFontTx/>
              <a:buNone/>
            </a:pPr>
            <a:r>
              <a:rPr lang="en-US" sz="2400">
                <a:latin typeface="Times New Roman" charset="0"/>
                <a:ea typeface="ＭＳ Ｐゴシック" charset="0"/>
              </a:rPr>
              <a:t>S(V,A) + S(A,I) + S(H,Q) + S(V,L) + 3</a:t>
            </a:r>
            <a:r>
              <a:rPr lang="en-US" sz="2400" i="1">
                <a:latin typeface="Times New Roman" charset="0"/>
                <a:ea typeface="ＭＳ Ｐゴシック" charset="0"/>
              </a:rPr>
              <a:t>s</a:t>
            </a:r>
            <a:r>
              <a:rPr lang="en-US" sz="2400">
                <a:latin typeface="Times New Roman" charset="0"/>
                <a:ea typeface="ＭＳ Ｐゴシック" charset="0"/>
              </a:rPr>
              <a:t> + S(D,G) + 2s …</a:t>
            </a:r>
          </a:p>
          <a:p>
            <a:pPr>
              <a:buFont typeface="Monotype Sorts" charset="0"/>
              <a:buChar char=" "/>
            </a:pPr>
            <a:endParaRPr lang="en-US" sz="2400" b="1">
              <a:solidFill>
                <a:srgbClr val="0066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Space of Global Alignments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9144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some possible global alignments for </a:t>
            </a:r>
            <a:r>
              <a:rPr lang="en-US" sz="2400">
                <a:solidFill>
                  <a:srgbClr val="006600"/>
                </a:solidFill>
                <a:latin typeface="Courier" charset="0"/>
                <a:ea typeface="ＭＳ Ｐゴシック" charset="0"/>
                <a:cs typeface="ＭＳ Ｐゴシック" charset="0"/>
              </a:rPr>
              <a:t>ELV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400">
                <a:solidFill>
                  <a:srgbClr val="006600"/>
                </a:solidFill>
                <a:latin typeface="Courier" charset="0"/>
                <a:ea typeface="ＭＳ Ｐゴシック" charset="0"/>
                <a:cs typeface="ＭＳ Ｐゴシック" charset="0"/>
              </a:rPr>
              <a:t>VIS</a:t>
            </a: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6" name="Text Box 1028"/>
          <p:cNvSpPr txBox="1">
            <a:spLocks noChangeArrowheads="1"/>
          </p:cNvSpPr>
          <p:nvPr/>
        </p:nvSpPr>
        <p:spPr bwMode="auto">
          <a:xfrm>
            <a:off x="1035050" y="2590800"/>
            <a:ext cx="641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ELV</a:t>
            </a:r>
          </a:p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VIS</a:t>
            </a:r>
          </a:p>
        </p:txBody>
      </p:sp>
      <p:sp>
        <p:nvSpPr>
          <p:cNvPr id="49157" name="Text Box 1029"/>
          <p:cNvSpPr txBox="1">
            <a:spLocks noChangeArrowheads="1"/>
          </p:cNvSpPr>
          <p:nvPr/>
        </p:nvSpPr>
        <p:spPr bwMode="auto">
          <a:xfrm>
            <a:off x="2619375" y="2590800"/>
            <a:ext cx="79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-ELV</a:t>
            </a:r>
          </a:p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VIS-</a:t>
            </a:r>
          </a:p>
        </p:txBody>
      </p:sp>
      <p:sp>
        <p:nvSpPr>
          <p:cNvPr id="49158" name="Text Box 1030"/>
          <p:cNvSpPr txBox="1">
            <a:spLocks noChangeArrowheads="1"/>
          </p:cNvSpPr>
          <p:nvPr/>
        </p:nvSpPr>
        <p:spPr bwMode="auto">
          <a:xfrm>
            <a:off x="4357688" y="2590800"/>
            <a:ext cx="94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--ELV</a:t>
            </a:r>
          </a:p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VIS--</a:t>
            </a:r>
          </a:p>
        </p:txBody>
      </p:sp>
      <p:sp>
        <p:nvSpPr>
          <p:cNvPr id="49159" name="Text Box 1031"/>
          <p:cNvSpPr txBox="1">
            <a:spLocks noChangeArrowheads="1"/>
          </p:cNvSpPr>
          <p:nvPr/>
        </p:nvSpPr>
        <p:spPr bwMode="auto">
          <a:xfrm>
            <a:off x="6248400" y="2590800"/>
            <a:ext cx="79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ELV-</a:t>
            </a:r>
          </a:p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-VIS</a:t>
            </a:r>
          </a:p>
        </p:txBody>
      </p:sp>
      <p:sp>
        <p:nvSpPr>
          <p:cNvPr id="49160" name="Text Box 1032"/>
          <p:cNvSpPr txBox="1">
            <a:spLocks noChangeArrowheads="1"/>
          </p:cNvSpPr>
          <p:nvPr/>
        </p:nvSpPr>
        <p:spPr bwMode="auto">
          <a:xfrm>
            <a:off x="2711450" y="4038600"/>
            <a:ext cx="94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ELV--</a:t>
            </a:r>
          </a:p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--VIS</a:t>
            </a:r>
          </a:p>
        </p:txBody>
      </p:sp>
      <p:sp>
        <p:nvSpPr>
          <p:cNvPr id="49161" name="Text Box 1033"/>
          <p:cNvSpPr txBox="1">
            <a:spLocks noChangeArrowheads="1"/>
          </p:cNvSpPr>
          <p:nvPr/>
        </p:nvSpPr>
        <p:spPr bwMode="auto">
          <a:xfrm>
            <a:off x="1035050" y="4038600"/>
            <a:ext cx="79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E-LV</a:t>
            </a:r>
          </a:p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VIS-</a:t>
            </a:r>
          </a:p>
        </p:txBody>
      </p:sp>
      <p:sp>
        <p:nvSpPr>
          <p:cNvPr id="49162" name="Text Box 1036"/>
          <p:cNvSpPr txBox="1">
            <a:spLocks noChangeArrowheads="1"/>
          </p:cNvSpPr>
          <p:nvPr/>
        </p:nvSpPr>
        <p:spPr bwMode="auto">
          <a:xfrm>
            <a:off x="4540250" y="4038600"/>
            <a:ext cx="79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EL-V</a:t>
            </a:r>
          </a:p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-VIS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Number of Possible Alignments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71600"/>
            <a:ext cx="74676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given sequences of length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assume we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don’t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count as distinct               and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we can have as few as 0 and as many as min{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i="1" dirty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} aligned pairs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therefore the number of possible alignments is given by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371600" y="4038600"/>
          <a:ext cx="469582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2" name="Equation" r:id="rId4" imgW="1638300" imgH="457200" progId="Equation.3">
                  <p:embed/>
                </p:oleObj>
              </mc:Choice>
              <mc:Fallback>
                <p:oleObj name="Equation" r:id="rId4" imgW="16383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4695825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15"/>
          <p:cNvSpPr txBox="1">
            <a:spLocks noChangeArrowheads="1"/>
          </p:cNvSpPr>
          <p:nvPr/>
        </p:nvSpPr>
        <p:spPr bwMode="auto">
          <a:xfrm>
            <a:off x="5715000" y="1676400"/>
            <a:ext cx="488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C-</a:t>
            </a:r>
          </a:p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-G</a:t>
            </a:r>
          </a:p>
        </p:txBody>
      </p:sp>
      <p:sp>
        <p:nvSpPr>
          <p:cNvPr id="51206" name="Text Box 16"/>
          <p:cNvSpPr txBox="1">
            <a:spLocks noChangeArrowheads="1"/>
          </p:cNvSpPr>
          <p:nvPr/>
        </p:nvSpPr>
        <p:spPr bwMode="auto">
          <a:xfrm>
            <a:off x="7131050" y="1660525"/>
            <a:ext cx="488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-C</a:t>
            </a:r>
          </a:p>
          <a:p>
            <a:r>
              <a:rPr lang="en-US" sz="2000">
                <a:solidFill>
                  <a:srgbClr val="006600"/>
                </a:solidFill>
                <a:latin typeface="Courier" charset="0"/>
              </a:rPr>
              <a:t>G-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0855-A0DA-BF47-BC9C-5A42C732235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Number of Possible Alignments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there are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514600" y="2057400"/>
          <a:ext cx="3640138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4" name="Equation" r:id="rId4" imgW="1270396" imgH="457597" progId="Equation.3">
                  <p:embed/>
                </p:oleObj>
              </mc:Choice>
              <mc:Fallback>
                <p:oleObj name="Equation" r:id="rId4" imgW="1270396" imgH="4575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3640138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838200" y="3657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Monotype Sorts" charset="0"/>
              <a:buChar char=" "/>
            </a:pPr>
            <a:r>
              <a:rPr lang="en-US" sz="2400" dirty="0"/>
              <a:t>possible global alignments for 2 sequences of length </a:t>
            </a:r>
            <a:r>
              <a:rPr lang="en-US" sz="2400" i="1" dirty="0"/>
              <a:t>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e.g. two sequences of length 100 have              possible alignments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but we can use </a:t>
            </a:r>
            <a:r>
              <a:rPr lang="en-US" sz="2400" i="1" dirty="0"/>
              <a:t>dynamic programming</a:t>
            </a:r>
            <a:r>
              <a:rPr lang="en-US" sz="2400" dirty="0"/>
              <a:t> to find an optimal alignment efficiently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870031"/>
              </p:ext>
            </p:extLst>
          </p:nvPr>
        </p:nvGraphicFramePr>
        <p:xfrm>
          <a:off x="5984875" y="4038600"/>
          <a:ext cx="9064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5" name="Equation" r:id="rId6" imgW="406400" imgH="203200" progId="Equation.3">
                  <p:embed/>
                </p:oleObj>
              </mc:Choice>
              <mc:Fallback>
                <p:oleObj name="Equation" r:id="rId6" imgW="4064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4038600"/>
                        <a:ext cx="9064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0855-A0DA-BF47-BC9C-5A42C732235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Dynamic Programming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Algorithmic technique for optimization problems that have two properties:</a:t>
            </a:r>
          </a:p>
          <a:p>
            <a:pPr lvl="1"/>
            <a:r>
              <a:rPr lang="en-US" i="1">
                <a:latin typeface="Times New Roman" charset="0"/>
                <a:ea typeface="ＭＳ Ｐゴシック" charset="0"/>
              </a:rPr>
              <a:t>Optimal substructure</a:t>
            </a:r>
            <a:r>
              <a:rPr lang="en-US">
                <a:latin typeface="Times New Roman" charset="0"/>
                <a:ea typeface="ＭＳ Ｐゴシック" charset="0"/>
              </a:rPr>
              <a:t>: Optimal solution can be computed from optimal solutions to subproblems</a:t>
            </a:r>
          </a:p>
          <a:p>
            <a:pPr lvl="1"/>
            <a:r>
              <a:rPr lang="en-US" i="1">
                <a:latin typeface="Times New Roman" charset="0"/>
                <a:ea typeface="ＭＳ Ｐゴシック" charset="0"/>
              </a:rPr>
              <a:t>Overlapping subproblems</a:t>
            </a:r>
            <a:r>
              <a:rPr lang="en-US">
                <a:latin typeface="Times New Roman" charset="0"/>
                <a:ea typeface="ＭＳ Ｐゴシック" charset="0"/>
              </a:rPr>
              <a:t>: Subproblems overlap such that the total number of distinct subproblems to be solved is relatively small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Dynamic Programming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3763" y="1946275"/>
            <a:ext cx="7358062" cy="2251075"/>
          </a:xfrm>
        </p:spPr>
        <p:txBody>
          <a:bodyPr/>
          <a:lstStyle/>
          <a:p>
            <a:pPr marL="623888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Break problem into overlapping subproblems</a:t>
            </a:r>
          </a:p>
          <a:p>
            <a:pPr marL="623888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memoization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: remember solutions to subproblems that we have already seen</a:t>
            </a:r>
          </a:p>
        </p:txBody>
      </p:sp>
      <p:sp>
        <p:nvSpPr>
          <p:cNvPr id="32771" name="Oval 3"/>
          <p:cNvSpPr>
            <a:spLocks/>
          </p:cNvSpPr>
          <p:nvPr/>
        </p:nvSpPr>
        <p:spPr bwMode="auto">
          <a:xfrm>
            <a:off x="1116013" y="5000625"/>
            <a:ext cx="893762" cy="89376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rPr>
              <a:t>1</a:t>
            </a:r>
          </a:p>
        </p:txBody>
      </p:sp>
      <p:sp>
        <p:nvSpPr>
          <p:cNvPr id="32772" name="Oval 4"/>
          <p:cNvSpPr>
            <a:spLocks/>
          </p:cNvSpPr>
          <p:nvPr/>
        </p:nvSpPr>
        <p:spPr bwMode="auto">
          <a:xfrm>
            <a:off x="2482850" y="4419600"/>
            <a:ext cx="892175" cy="89376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rPr>
              <a:t>3</a:t>
            </a:r>
          </a:p>
        </p:txBody>
      </p:sp>
      <p:sp>
        <p:nvSpPr>
          <p:cNvPr id="32773" name="Oval 5"/>
          <p:cNvSpPr>
            <a:spLocks/>
          </p:cNvSpPr>
          <p:nvPr/>
        </p:nvSpPr>
        <p:spPr bwMode="auto">
          <a:xfrm>
            <a:off x="2482850" y="5554663"/>
            <a:ext cx="892175" cy="8921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rPr>
              <a:t>2</a:t>
            </a:r>
          </a:p>
        </p:txBody>
      </p:sp>
      <p:sp>
        <p:nvSpPr>
          <p:cNvPr id="32774" name="Oval 6"/>
          <p:cNvSpPr>
            <a:spLocks/>
          </p:cNvSpPr>
          <p:nvPr/>
        </p:nvSpPr>
        <p:spPr bwMode="auto">
          <a:xfrm>
            <a:off x="5732463" y="4419600"/>
            <a:ext cx="893762" cy="89376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rPr>
              <a:t>7</a:t>
            </a:r>
          </a:p>
        </p:txBody>
      </p:sp>
      <p:sp>
        <p:nvSpPr>
          <p:cNvPr id="32775" name="Oval 7"/>
          <p:cNvSpPr>
            <a:spLocks/>
          </p:cNvSpPr>
          <p:nvPr/>
        </p:nvSpPr>
        <p:spPr bwMode="auto">
          <a:xfrm>
            <a:off x="5732463" y="5527675"/>
            <a:ext cx="893762" cy="8921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rPr>
              <a:t>6</a:t>
            </a:r>
          </a:p>
        </p:txBody>
      </p:sp>
      <p:sp>
        <p:nvSpPr>
          <p:cNvPr id="32776" name="Oval 8"/>
          <p:cNvSpPr>
            <a:spLocks/>
          </p:cNvSpPr>
          <p:nvPr/>
        </p:nvSpPr>
        <p:spPr bwMode="auto">
          <a:xfrm>
            <a:off x="7126288" y="5037138"/>
            <a:ext cx="892175" cy="8921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rPr>
              <a:t>8</a:t>
            </a:r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6583363" y="5013325"/>
            <a:ext cx="569912" cy="290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 rot="10800000" flipH="1">
            <a:off x="6604000" y="5751513"/>
            <a:ext cx="620713" cy="173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 rot="10800000" flipH="1">
            <a:off x="5011738" y="4830763"/>
            <a:ext cx="720725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 rot="10800000" flipH="1">
            <a:off x="5021263" y="5964238"/>
            <a:ext cx="71913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>
            <a:off x="4913313" y="5165725"/>
            <a:ext cx="874712" cy="569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 rot="10800000" flipH="1">
            <a:off x="4970463" y="5118100"/>
            <a:ext cx="858837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32783" name="Oval 15"/>
          <p:cNvSpPr>
            <a:spLocks/>
          </p:cNvSpPr>
          <p:nvPr/>
        </p:nvSpPr>
        <p:spPr bwMode="auto">
          <a:xfrm>
            <a:off x="4106863" y="4446588"/>
            <a:ext cx="893762" cy="893762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rPr>
              <a:t>5</a:t>
            </a:r>
          </a:p>
        </p:txBody>
      </p:sp>
      <p:sp>
        <p:nvSpPr>
          <p:cNvPr id="32784" name="Oval 16"/>
          <p:cNvSpPr>
            <a:spLocks/>
          </p:cNvSpPr>
          <p:nvPr/>
        </p:nvSpPr>
        <p:spPr bwMode="auto">
          <a:xfrm>
            <a:off x="4106863" y="5554663"/>
            <a:ext cx="893762" cy="89217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rPr>
              <a:t>4</a:t>
            </a:r>
          </a:p>
        </p:txBody>
      </p:sp>
      <p:sp>
        <p:nvSpPr>
          <p:cNvPr id="56338" name="Line 17"/>
          <p:cNvSpPr>
            <a:spLocks noChangeShapeType="1"/>
          </p:cNvSpPr>
          <p:nvPr/>
        </p:nvSpPr>
        <p:spPr bwMode="auto">
          <a:xfrm rot="10800000" flipH="1">
            <a:off x="3386138" y="4857750"/>
            <a:ext cx="720725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6339" name="Line 18"/>
          <p:cNvSpPr>
            <a:spLocks noChangeShapeType="1"/>
          </p:cNvSpPr>
          <p:nvPr/>
        </p:nvSpPr>
        <p:spPr bwMode="auto">
          <a:xfrm rot="10800000" flipH="1">
            <a:off x="3395663" y="5991225"/>
            <a:ext cx="720725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6340" name="Line 19"/>
          <p:cNvSpPr>
            <a:spLocks noChangeShapeType="1"/>
          </p:cNvSpPr>
          <p:nvPr/>
        </p:nvSpPr>
        <p:spPr bwMode="auto">
          <a:xfrm>
            <a:off x="3287713" y="5192713"/>
            <a:ext cx="874712" cy="56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6341" name="Line 20"/>
          <p:cNvSpPr>
            <a:spLocks noChangeShapeType="1"/>
          </p:cNvSpPr>
          <p:nvPr/>
        </p:nvSpPr>
        <p:spPr bwMode="auto">
          <a:xfrm rot="10800000" flipH="1">
            <a:off x="3344863" y="5145088"/>
            <a:ext cx="858837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 rot="10800000" flipH="1">
            <a:off x="2001838" y="4948238"/>
            <a:ext cx="477837" cy="300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>
            <a:off x="1930400" y="5702300"/>
            <a:ext cx="511175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bldLvl="5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Fibonacci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3888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1,1,2,3,5,8,13,21,...</a:t>
            </a:r>
          </a:p>
          <a:p>
            <a:pPr marL="623888"/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fib(n) = fib(n - 2) + fib(n - 1)</a:t>
            </a:r>
          </a:p>
          <a:p>
            <a:pPr marL="623888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Could implement as a simple recursive function</a:t>
            </a:r>
          </a:p>
          <a:p>
            <a:pPr marL="623888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However, complexity of simple recursive function is exponential in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1741488"/>
            <a:ext cx="2411412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bldLvl="5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</a:t>
            </a:r>
            <a:r>
              <a:rPr lang="en-US" dirty="0"/>
              <a:t>e</a:t>
            </a:r>
            <a:r>
              <a:rPr lang="en-US" dirty="0" smtClean="0"/>
              <a:t>xecution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1828800"/>
            <a:ext cx="7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</a:t>
            </a:r>
            <a:r>
              <a:rPr lang="en-US" sz="1800" dirty="0" smtClean="0"/>
              <a:t>ib(6)</a:t>
            </a:r>
            <a:endParaRPr lang="en-US" sz="18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2871875" y="2209800"/>
            <a:ext cx="2995525" cy="802812"/>
            <a:chOff x="2871875" y="2209800"/>
            <a:chExt cx="2995525" cy="802812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H="1">
              <a:off x="3352800" y="2209800"/>
              <a:ext cx="9906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4343400" y="2209800"/>
              <a:ext cx="10668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871875" y="2626188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ib(5)</a:t>
              </a:r>
              <a:endParaRPr lang="en-US" sz="1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57162" y="264328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ib(4)</a:t>
              </a:r>
              <a:endParaRPr lang="en-US" sz="18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118562" y="3810000"/>
            <a:ext cx="2054514" cy="826532"/>
            <a:chOff x="1118562" y="3810000"/>
            <a:chExt cx="2054514" cy="826532"/>
          </a:xfrm>
        </p:grpSpPr>
        <p:cxnSp>
          <p:nvCxnSpPr>
            <p:cNvPr id="12" name="Straight Arrow Connector 11"/>
            <p:cNvCxnSpPr>
              <a:endCxn id="14" idx="0"/>
            </p:cNvCxnSpPr>
            <p:nvPr/>
          </p:nvCxnSpPr>
          <p:spPr bwMode="auto">
            <a:xfrm flipH="1">
              <a:off x="1473681" y="3810000"/>
              <a:ext cx="964719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2462838" y="3810000"/>
              <a:ext cx="2286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118562" y="42672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ib(3)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62838" y="42672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ib(2)</a:t>
              </a:r>
              <a:endParaRPr lang="en-US" sz="18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00600" y="3003288"/>
            <a:ext cx="1828800" cy="795044"/>
            <a:chOff x="4800600" y="3003288"/>
            <a:chExt cx="1828800" cy="795044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H="1">
              <a:off x="5155719" y="3003288"/>
              <a:ext cx="483081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5638800" y="3003288"/>
              <a:ext cx="5334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800600" y="34290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ib(3)</a:t>
              </a:r>
              <a:endParaRPr lang="en-US" sz="1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9162" y="34290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ib(2)</a:t>
              </a:r>
              <a:endParaRPr lang="en-US" sz="18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209800" y="2983468"/>
            <a:ext cx="1828800" cy="795044"/>
            <a:chOff x="2209800" y="2983468"/>
            <a:chExt cx="1828800" cy="795044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H="1">
              <a:off x="2590800" y="2983468"/>
              <a:ext cx="483081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3073881" y="2983468"/>
              <a:ext cx="5334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2209800" y="340918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ib(4)</a:t>
              </a:r>
              <a:endParaRPr lang="en-US" sz="1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28362" y="340918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ib(3)</a:t>
              </a:r>
              <a:endParaRPr lang="en-US" sz="18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075324" y="3820496"/>
            <a:ext cx="1344276" cy="826532"/>
            <a:chOff x="3075324" y="3820496"/>
            <a:chExt cx="1344276" cy="826532"/>
          </a:xfrm>
        </p:grpSpPr>
        <p:cxnSp>
          <p:nvCxnSpPr>
            <p:cNvPr id="41" name="Straight Arrow Connector 40"/>
            <p:cNvCxnSpPr>
              <a:endCxn id="43" idx="0"/>
            </p:cNvCxnSpPr>
            <p:nvPr/>
          </p:nvCxnSpPr>
          <p:spPr bwMode="auto">
            <a:xfrm flipH="1">
              <a:off x="3430443" y="3820496"/>
              <a:ext cx="202719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3709362" y="3820496"/>
              <a:ext cx="2286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3075324" y="4277696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ib(2)</a:t>
              </a:r>
              <a:endParaRPr lang="en-US" sz="1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09362" y="4277696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495800" y="3810000"/>
            <a:ext cx="1344276" cy="826532"/>
            <a:chOff x="4495800" y="3810000"/>
            <a:chExt cx="1344276" cy="826532"/>
          </a:xfrm>
        </p:grpSpPr>
        <p:cxnSp>
          <p:nvCxnSpPr>
            <p:cNvPr id="49" name="Straight Arrow Connector 48"/>
            <p:cNvCxnSpPr>
              <a:endCxn id="51" idx="0"/>
            </p:cNvCxnSpPr>
            <p:nvPr/>
          </p:nvCxnSpPr>
          <p:spPr bwMode="auto">
            <a:xfrm flipH="1">
              <a:off x="4850919" y="3810000"/>
              <a:ext cx="202719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5129838" y="3810000"/>
              <a:ext cx="2286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4495800" y="42672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ib(2)</a:t>
              </a:r>
              <a:endParaRPr lang="en-US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9838" y="42672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818524" y="3810000"/>
            <a:ext cx="1344276" cy="826532"/>
            <a:chOff x="5818524" y="3810000"/>
            <a:chExt cx="1344276" cy="826532"/>
          </a:xfrm>
        </p:grpSpPr>
        <p:cxnSp>
          <p:nvCxnSpPr>
            <p:cNvPr id="53" name="Straight Arrow Connector 52"/>
            <p:cNvCxnSpPr>
              <a:endCxn id="55" idx="0"/>
            </p:cNvCxnSpPr>
            <p:nvPr/>
          </p:nvCxnSpPr>
          <p:spPr bwMode="auto">
            <a:xfrm flipH="1">
              <a:off x="6173643" y="3810000"/>
              <a:ext cx="202719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6452562" y="3810000"/>
              <a:ext cx="2286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5818524" y="42672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52562" y="42672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69281" y="4648200"/>
            <a:ext cx="1344276" cy="826532"/>
            <a:chOff x="4369281" y="4648200"/>
            <a:chExt cx="1344276" cy="826532"/>
          </a:xfrm>
        </p:grpSpPr>
        <p:cxnSp>
          <p:nvCxnSpPr>
            <p:cNvPr id="57" name="Straight Arrow Connector 56"/>
            <p:cNvCxnSpPr>
              <a:endCxn id="59" idx="0"/>
            </p:cNvCxnSpPr>
            <p:nvPr/>
          </p:nvCxnSpPr>
          <p:spPr bwMode="auto">
            <a:xfrm flipH="1">
              <a:off x="4724400" y="4648200"/>
              <a:ext cx="202719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5003319" y="4648200"/>
              <a:ext cx="2286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4369281" y="51054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03319" y="51054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99762" y="4648200"/>
            <a:ext cx="1242195" cy="826532"/>
            <a:chOff x="3099762" y="4648200"/>
            <a:chExt cx="1242195" cy="826532"/>
          </a:xfrm>
        </p:grpSpPr>
        <p:cxnSp>
          <p:nvCxnSpPr>
            <p:cNvPr id="61" name="Straight Arrow Connector 60"/>
            <p:cNvCxnSpPr/>
            <p:nvPr/>
          </p:nvCxnSpPr>
          <p:spPr bwMode="auto">
            <a:xfrm flipH="1">
              <a:off x="3444386" y="4648200"/>
              <a:ext cx="202719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3631719" y="4648200"/>
              <a:ext cx="2286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099762" y="51054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31719" y="51054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057400" y="4648200"/>
            <a:ext cx="1232430" cy="826532"/>
            <a:chOff x="2057400" y="4648200"/>
            <a:chExt cx="1232430" cy="826532"/>
          </a:xfrm>
        </p:grpSpPr>
        <p:cxnSp>
          <p:nvCxnSpPr>
            <p:cNvPr id="65" name="Straight Arrow Connector 64"/>
            <p:cNvCxnSpPr>
              <a:endCxn id="67" idx="0"/>
            </p:cNvCxnSpPr>
            <p:nvPr/>
          </p:nvCxnSpPr>
          <p:spPr bwMode="auto">
            <a:xfrm flipH="1">
              <a:off x="2412519" y="4648200"/>
              <a:ext cx="202719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2610347" y="4648200"/>
              <a:ext cx="2286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57400" y="51054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79592" y="5105400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06136" y="4629936"/>
            <a:ext cx="1344276" cy="826532"/>
            <a:chOff x="806136" y="4629936"/>
            <a:chExt cx="1344276" cy="826532"/>
          </a:xfrm>
        </p:grpSpPr>
        <p:cxnSp>
          <p:nvCxnSpPr>
            <p:cNvPr id="70" name="Straight Arrow Connector 69"/>
            <p:cNvCxnSpPr>
              <a:endCxn id="72" idx="0"/>
            </p:cNvCxnSpPr>
            <p:nvPr/>
          </p:nvCxnSpPr>
          <p:spPr bwMode="auto">
            <a:xfrm flipH="1">
              <a:off x="1161255" y="4629936"/>
              <a:ext cx="202719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1440174" y="4629936"/>
              <a:ext cx="2286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806136" y="5087136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ib(2)</a:t>
              </a:r>
              <a:endParaRPr lang="en-US" sz="1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40174" y="5087136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79617" y="5468136"/>
            <a:ext cx="1344276" cy="826532"/>
            <a:chOff x="679617" y="5468136"/>
            <a:chExt cx="1344276" cy="826532"/>
          </a:xfrm>
        </p:grpSpPr>
        <p:cxnSp>
          <p:nvCxnSpPr>
            <p:cNvPr id="74" name="Straight Arrow Connector 73"/>
            <p:cNvCxnSpPr>
              <a:endCxn id="76" idx="0"/>
            </p:cNvCxnSpPr>
            <p:nvPr/>
          </p:nvCxnSpPr>
          <p:spPr bwMode="auto">
            <a:xfrm flipH="1">
              <a:off x="1034736" y="5468136"/>
              <a:ext cx="202719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1313655" y="5468136"/>
              <a:ext cx="228600" cy="4572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679617" y="5925336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13655" y="5925336"/>
              <a:ext cx="71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</a:t>
              </a:r>
              <a:r>
                <a:rPr lang="en-US" sz="1800" dirty="0" smtClean="0"/>
                <a:t>ib(1)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5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Evolution: select these genotypes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419600" cy="4114800"/>
          </a:xfrm>
        </p:spPr>
        <p:txBody>
          <a:bodyPr/>
          <a:lstStyle/>
          <a:p>
            <a:r>
              <a:rPr lang="en-US" sz="2000" dirty="0" smtClean="0"/>
              <a:t>Organisms reproduce, offspring inherit genotype</a:t>
            </a:r>
          </a:p>
          <a:p>
            <a:endParaRPr lang="en-US" sz="2000" dirty="0" smtClean="0"/>
          </a:p>
          <a:p>
            <a:r>
              <a:rPr lang="en-US" sz="2000" dirty="0" smtClean="0"/>
              <a:t>Random mutation changes genotype and recombination shuffles chunks of genotypes in new combination</a:t>
            </a:r>
          </a:p>
          <a:p>
            <a:endParaRPr lang="en-US" sz="2000" dirty="0" smtClean="0"/>
          </a:p>
          <a:p>
            <a:r>
              <a:rPr lang="en-US" sz="2000" dirty="0" smtClean="0"/>
              <a:t>Natural selection favors phenotypes that reproduce more</a:t>
            </a:r>
          </a:p>
          <a:p>
            <a:endParaRPr lang="en-US" sz="2000" dirty="0" smtClean="0"/>
          </a:p>
          <a:p>
            <a:r>
              <a:rPr lang="en-US" sz="2000" dirty="0" smtClean="0"/>
              <a:t>Over time, produces diversity of life on earth.  Incredibly, all organisms share a common ancestor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450px-Phylogenetic_tre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86200"/>
            <a:ext cx="3872664" cy="261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8731" y="6383179"/>
            <a:ext cx="2588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</a:t>
            </a:r>
            <a:r>
              <a:rPr lang="en-US" sz="1000" dirty="0" err="1" smtClean="0"/>
              <a:t>en.wikipedia.org</a:t>
            </a:r>
            <a:r>
              <a:rPr lang="en-US" sz="1000" dirty="0" smtClean="0"/>
              <a:t>/wiki/</a:t>
            </a:r>
            <a:r>
              <a:rPr lang="en-US" sz="1000" dirty="0" err="1" smtClean="0"/>
              <a:t>Evolutionary_tree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6603964"/>
            <a:ext cx="1865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Slide courtesy of Ben </a:t>
            </a:r>
            <a:r>
              <a:rPr lang="en-US" sz="1000" dirty="0" err="1" smtClean="0"/>
              <a:t>Langmead</a:t>
            </a:r>
            <a:endParaRPr lang="en-US" sz="1000" dirty="0"/>
          </a:p>
        </p:txBody>
      </p:sp>
      <p:pic>
        <p:nvPicPr>
          <p:cNvPr id="9" name="Picture 8" descr="genetic_recombin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24000"/>
            <a:ext cx="3200400" cy="2076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9623" y="3568176"/>
            <a:ext cx="28661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</a:t>
            </a:r>
            <a:r>
              <a:rPr lang="en-US" sz="1000" dirty="0" err="1" smtClean="0"/>
              <a:t>en.wikipedia.org</a:t>
            </a:r>
            <a:r>
              <a:rPr lang="en-US" sz="1000" dirty="0" smtClean="0"/>
              <a:t>/wiki/</a:t>
            </a:r>
            <a:r>
              <a:rPr lang="en-US" sz="1000" dirty="0" err="1" smtClean="0"/>
              <a:t>Genetic_recombination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360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>
                <a:latin typeface="Times New Roman" charset="0"/>
                <a:ea typeface="ＭＳ Ｐゴシック" charset="0"/>
                <a:cs typeface="ＭＳ Ｐゴシック" charset="0"/>
              </a:rPr>
              <a:t>Fibonacci dynamic programming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3888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Two approaches</a:t>
            </a:r>
          </a:p>
          <a:p>
            <a:pPr marL="936625" lvl="1">
              <a:buSzPct val="99000"/>
              <a:buFontTx/>
              <a:buAutoNum type="arabicPeriod"/>
            </a:pPr>
            <a:r>
              <a:rPr lang="en-US" i="1">
                <a:latin typeface="Times New Roman" charset="0"/>
                <a:ea typeface="ＭＳ Ｐゴシック" charset="0"/>
              </a:rPr>
              <a:t>Memoization:</a:t>
            </a:r>
            <a:r>
              <a:rPr lang="en-US">
                <a:latin typeface="Times New Roman" charset="0"/>
                <a:ea typeface="ＭＳ Ｐゴシック" charset="0"/>
              </a:rPr>
              <a:t> Store results from previous calls of function in a table (top down approach)</a:t>
            </a:r>
          </a:p>
          <a:p>
            <a:pPr marL="936625" lvl="1">
              <a:buSzPct val="99000"/>
              <a:buFontTx/>
              <a:buAutoNum type="arabicPeriod"/>
            </a:pPr>
            <a:r>
              <a:rPr lang="en-US">
                <a:latin typeface="Times New Roman" charset="0"/>
                <a:ea typeface="ＭＳ Ｐゴシック" charset="0"/>
              </a:rPr>
              <a:t>Solve subproblems from smallest to largest, storing results in table (bottom up approach)</a:t>
            </a:r>
          </a:p>
          <a:p>
            <a:pPr marL="623888">
              <a:buSzPct val="125000"/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Both require evaluating all (n-1) subproblems only once: O(n)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Dynamic Programming Graphs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25908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Dynamic programming algorithms can be represented by a directed acyclic graph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Each subproblem is a vertex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Direct dependencies between subproblems are edges</a:t>
            </a:r>
          </a:p>
        </p:txBody>
      </p:sp>
      <p:sp>
        <p:nvSpPr>
          <p:cNvPr id="60420" name="Oval 5"/>
          <p:cNvSpPr>
            <a:spLocks noChangeArrowheads="1"/>
          </p:cNvSpPr>
          <p:nvPr/>
        </p:nvSpPr>
        <p:spPr bwMode="auto">
          <a:xfrm>
            <a:off x="3810000" y="5257800"/>
            <a:ext cx="609600" cy="6096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2900"/>
              <a:t>3</a:t>
            </a:r>
          </a:p>
        </p:txBody>
      </p:sp>
      <p:cxnSp>
        <p:nvCxnSpPr>
          <p:cNvPr id="60421" name="Straight Arrow Connector 10"/>
          <p:cNvCxnSpPr>
            <a:cxnSpLocks noChangeShapeType="1"/>
            <a:endCxn id="60420" idx="6"/>
          </p:cNvCxnSpPr>
          <p:nvPr/>
        </p:nvCxnSpPr>
        <p:spPr bwMode="auto">
          <a:xfrm rot="10800000">
            <a:off x="4419600" y="5562600"/>
            <a:ext cx="3048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2" name="Oval 24"/>
          <p:cNvSpPr>
            <a:spLocks noChangeArrowheads="1"/>
          </p:cNvSpPr>
          <p:nvPr/>
        </p:nvSpPr>
        <p:spPr bwMode="auto">
          <a:xfrm>
            <a:off x="2895600" y="5257800"/>
            <a:ext cx="609600" cy="6096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2900"/>
              <a:t>2</a:t>
            </a:r>
          </a:p>
        </p:txBody>
      </p:sp>
      <p:cxnSp>
        <p:nvCxnSpPr>
          <p:cNvPr id="60423" name="Straight Arrow Connector 25"/>
          <p:cNvCxnSpPr>
            <a:cxnSpLocks noChangeShapeType="1"/>
            <a:endCxn id="60422" idx="6"/>
          </p:cNvCxnSpPr>
          <p:nvPr/>
        </p:nvCxnSpPr>
        <p:spPr bwMode="auto">
          <a:xfrm rot="10800000">
            <a:off x="3505200" y="5562600"/>
            <a:ext cx="3048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4" name="Oval 26"/>
          <p:cNvSpPr>
            <a:spLocks noChangeArrowheads="1"/>
          </p:cNvSpPr>
          <p:nvPr/>
        </p:nvSpPr>
        <p:spPr bwMode="auto">
          <a:xfrm>
            <a:off x="1981200" y="5257800"/>
            <a:ext cx="609600" cy="6096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2900"/>
              <a:t>1</a:t>
            </a:r>
          </a:p>
        </p:txBody>
      </p:sp>
      <p:cxnSp>
        <p:nvCxnSpPr>
          <p:cNvPr id="60425" name="Straight Arrow Connector 27"/>
          <p:cNvCxnSpPr>
            <a:cxnSpLocks noChangeShapeType="1"/>
            <a:endCxn id="60424" idx="6"/>
          </p:cNvCxnSpPr>
          <p:nvPr/>
        </p:nvCxnSpPr>
        <p:spPr bwMode="auto">
          <a:xfrm rot="10800000">
            <a:off x="2590800" y="5562600"/>
            <a:ext cx="3048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6" name="Oval 28"/>
          <p:cNvSpPr>
            <a:spLocks noChangeArrowheads="1"/>
          </p:cNvSpPr>
          <p:nvPr/>
        </p:nvSpPr>
        <p:spPr bwMode="auto">
          <a:xfrm>
            <a:off x="4724400" y="5257800"/>
            <a:ext cx="609600" cy="6096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2900"/>
              <a:t>4</a:t>
            </a:r>
          </a:p>
        </p:txBody>
      </p:sp>
      <p:cxnSp>
        <p:nvCxnSpPr>
          <p:cNvPr id="60427" name="Straight Arrow Connector 29"/>
          <p:cNvCxnSpPr>
            <a:cxnSpLocks noChangeShapeType="1"/>
            <a:endCxn id="60426" idx="6"/>
          </p:cNvCxnSpPr>
          <p:nvPr/>
        </p:nvCxnSpPr>
        <p:spPr bwMode="auto">
          <a:xfrm rot="10800000">
            <a:off x="5334000" y="5562600"/>
            <a:ext cx="3048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8" name="Oval 30"/>
          <p:cNvSpPr>
            <a:spLocks noChangeArrowheads="1"/>
          </p:cNvSpPr>
          <p:nvPr/>
        </p:nvSpPr>
        <p:spPr bwMode="auto">
          <a:xfrm>
            <a:off x="5638800" y="5257800"/>
            <a:ext cx="609600" cy="6096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2900"/>
              <a:t>5</a:t>
            </a:r>
          </a:p>
        </p:txBody>
      </p:sp>
      <p:cxnSp>
        <p:nvCxnSpPr>
          <p:cNvPr id="60429" name="Straight Arrow Connector 31"/>
          <p:cNvCxnSpPr>
            <a:cxnSpLocks noChangeShapeType="1"/>
            <a:endCxn id="60428" idx="6"/>
          </p:cNvCxnSpPr>
          <p:nvPr/>
        </p:nvCxnSpPr>
        <p:spPr bwMode="auto">
          <a:xfrm rot="10800000">
            <a:off x="6248400" y="5562600"/>
            <a:ext cx="3048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0" name="Oval 32"/>
          <p:cNvSpPr>
            <a:spLocks noChangeArrowheads="1"/>
          </p:cNvSpPr>
          <p:nvPr/>
        </p:nvSpPr>
        <p:spPr bwMode="auto">
          <a:xfrm>
            <a:off x="6553200" y="5257800"/>
            <a:ext cx="609600" cy="6096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2900"/>
              <a:t>6</a:t>
            </a:r>
          </a:p>
        </p:txBody>
      </p:sp>
      <p:cxnSp>
        <p:nvCxnSpPr>
          <p:cNvPr id="60431" name="Curved Connector 37"/>
          <p:cNvCxnSpPr>
            <a:cxnSpLocks noChangeShapeType="1"/>
            <a:stCxn id="60420" idx="1"/>
            <a:endCxn id="60424" idx="7"/>
          </p:cNvCxnSpPr>
          <p:nvPr/>
        </p:nvCxnSpPr>
        <p:spPr bwMode="auto">
          <a:xfrm rot="16200000" flipV="1">
            <a:off x="3200400" y="4648200"/>
            <a:ext cx="1588" cy="1398588"/>
          </a:xfrm>
          <a:prstGeom prst="curvedConnector3">
            <a:avLst>
              <a:gd name="adj1" fmla="val 20017255"/>
            </a:avLst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2" name="Curved Connector 40"/>
          <p:cNvCxnSpPr>
            <a:cxnSpLocks noChangeShapeType="1"/>
            <a:stCxn id="60426" idx="1"/>
            <a:endCxn id="60422" idx="7"/>
          </p:cNvCxnSpPr>
          <p:nvPr/>
        </p:nvCxnSpPr>
        <p:spPr bwMode="auto">
          <a:xfrm rot="16200000" flipV="1">
            <a:off x="4114800" y="4648200"/>
            <a:ext cx="1588" cy="1398588"/>
          </a:xfrm>
          <a:prstGeom prst="curvedConnector3">
            <a:avLst>
              <a:gd name="adj1" fmla="val 20017255"/>
            </a:avLst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Curved Connector 42"/>
          <p:cNvCxnSpPr>
            <a:cxnSpLocks noChangeShapeType="1"/>
            <a:stCxn id="60428" idx="1"/>
            <a:endCxn id="60420" idx="7"/>
          </p:cNvCxnSpPr>
          <p:nvPr/>
        </p:nvCxnSpPr>
        <p:spPr bwMode="auto">
          <a:xfrm rot="16200000" flipV="1">
            <a:off x="5029200" y="4648200"/>
            <a:ext cx="1588" cy="1398588"/>
          </a:xfrm>
          <a:prstGeom prst="curvedConnector3">
            <a:avLst>
              <a:gd name="adj1" fmla="val 20017255"/>
            </a:avLst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4" name="Curved Connector 44"/>
          <p:cNvCxnSpPr>
            <a:cxnSpLocks noChangeShapeType="1"/>
            <a:stCxn id="60430" idx="1"/>
            <a:endCxn id="60426" idx="7"/>
          </p:cNvCxnSpPr>
          <p:nvPr/>
        </p:nvCxnSpPr>
        <p:spPr bwMode="auto">
          <a:xfrm rot="16200000" flipV="1">
            <a:off x="5943600" y="4648200"/>
            <a:ext cx="1588" cy="1398588"/>
          </a:xfrm>
          <a:prstGeom prst="curvedConnector3">
            <a:avLst>
              <a:gd name="adj1" fmla="val 20017255"/>
            </a:avLst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5" name="TextBox 45"/>
          <p:cNvSpPr txBox="1">
            <a:spLocks noChangeArrowheads="1"/>
          </p:cNvSpPr>
          <p:nvPr/>
        </p:nvSpPr>
        <p:spPr bwMode="auto">
          <a:xfrm>
            <a:off x="3200400" y="6096000"/>
            <a:ext cx="2417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graph for fib(6)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dirty="0" err="1" smtClean="0"/>
              <a:t>Memoization</a:t>
            </a:r>
            <a:r>
              <a:rPr lang="en-US" dirty="0" smtClean="0"/>
              <a:t> (top-down approach)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Solve </a:t>
            </a:r>
            <a:r>
              <a:rPr lang="en-US" dirty="0" err="1" smtClean="0"/>
              <a:t>subproblems</a:t>
            </a:r>
            <a:r>
              <a:rPr lang="en-US" dirty="0" smtClean="0"/>
              <a:t> from smallest to largest (bottom-up approach)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2482840"/>
            <a:ext cx="4343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fib_dict</a:t>
            </a:r>
            <a:r>
              <a:rPr lang="en-US" sz="1500" dirty="0" smtClean="0"/>
              <a:t> = {}</a:t>
            </a:r>
          </a:p>
          <a:p>
            <a:r>
              <a:rPr lang="en-US" sz="1500" dirty="0" err="1" smtClean="0"/>
              <a:t>def</a:t>
            </a:r>
            <a:r>
              <a:rPr lang="en-US" sz="1500" dirty="0" smtClean="0"/>
              <a:t> fib(n):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if n is </a:t>
            </a:r>
            <a:r>
              <a:rPr lang="en-US" sz="1500" dirty="0" err="1" smtClean="0"/>
              <a:t>fib_dict</a:t>
            </a:r>
            <a:r>
              <a:rPr lang="en-US" sz="1500" dirty="0" smtClean="0"/>
              <a:t>: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    return </a:t>
            </a:r>
            <a:r>
              <a:rPr lang="en-US" sz="1500" dirty="0" err="1" smtClean="0"/>
              <a:t>fib_dict</a:t>
            </a:r>
            <a:r>
              <a:rPr lang="en-US" sz="1500" dirty="0" smtClean="0"/>
              <a:t>[n]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else: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    </a:t>
            </a:r>
            <a:r>
              <a:rPr lang="en-US" sz="1500" dirty="0" err="1" smtClean="0"/>
              <a:t>fib_dict</a:t>
            </a:r>
            <a:r>
              <a:rPr lang="en-US" sz="1500" dirty="0" smtClean="0"/>
              <a:t>[n] = n if n &lt; 3 else fib(n-2) + fib(n-1)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return </a:t>
            </a:r>
            <a:r>
              <a:rPr lang="en-US" sz="1500" dirty="0" err="1" smtClean="0"/>
              <a:t>fib_dict</a:t>
            </a:r>
            <a:r>
              <a:rPr lang="en-US" sz="1500" dirty="0" smtClean="0"/>
              <a:t>[n]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5181600"/>
            <a:ext cx="2895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def</a:t>
            </a:r>
            <a:r>
              <a:rPr lang="en-US" sz="1500" dirty="0" smtClean="0"/>
              <a:t> fib(n):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a = [1,1,1]   // a[0]=a[1]=a[2]=1</a:t>
            </a:r>
          </a:p>
          <a:p>
            <a:r>
              <a:rPr lang="en-US" sz="1500" dirty="0" smtClean="0"/>
              <a:t>    for </a:t>
            </a:r>
            <a:r>
              <a:rPr lang="en-US" sz="1500" dirty="0" err="1" smtClean="0"/>
              <a:t>i</a:t>
            </a:r>
            <a:r>
              <a:rPr lang="en-US" sz="1500" dirty="0" smtClean="0"/>
              <a:t> in range (3,n):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    a[</a:t>
            </a:r>
            <a:r>
              <a:rPr lang="en-US" sz="1500" dirty="0" err="1" smtClean="0"/>
              <a:t>i</a:t>
            </a:r>
            <a:r>
              <a:rPr lang="en-US" sz="1500" dirty="0" smtClean="0"/>
              <a:t>] = a [i-2] + a[i-1]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return a[n]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930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Why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“Dynamic Programming”?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>
                <a:latin typeface="Times New Roman" charset="0"/>
                <a:ea typeface="ＭＳ Ｐゴシック" charset="0"/>
                <a:cs typeface="ＭＳ Ｐゴシック" charset="0"/>
              </a:rPr>
              <a:t>Coined by Richard Bellman in 1950 while working at RAND</a:t>
            </a:r>
          </a:p>
          <a:p>
            <a:pPr>
              <a:lnSpc>
                <a:spcPct val="80000"/>
              </a:lnSpc>
            </a:pPr>
            <a:r>
              <a:rPr lang="en-US" sz="3000" dirty="0">
                <a:latin typeface="Times New Roman" charset="0"/>
                <a:ea typeface="ＭＳ Ｐゴシック" charset="0"/>
                <a:cs typeface="ＭＳ Ｐゴシック" charset="0"/>
              </a:rPr>
              <a:t>Government officials were overseeing RAND, disliked research and mathematics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latin typeface="Times New Roman" charset="0"/>
                <a:ea typeface="ＭＳ Ｐゴシック" charset="0"/>
                <a:cs typeface="ＭＳ Ｐゴシック" charset="0"/>
              </a:rPr>
              <a:t>“programming”: </a:t>
            </a:r>
            <a:r>
              <a:rPr lang="en-US" sz="3000" dirty="0">
                <a:latin typeface="Times New Roman" charset="0"/>
                <a:ea typeface="ＭＳ Ｐゴシック" charset="0"/>
                <a:cs typeface="ＭＳ Ｐゴシック" charset="0"/>
              </a:rPr>
              <a:t>planning, decision making (optimization)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latin typeface="Times New Roman" charset="0"/>
                <a:ea typeface="ＭＳ Ｐゴシック" charset="0"/>
                <a:cs typeface="ＭＳ Ｐゴシック" charset="0"/>
              </a:rPr>
              <a:t>“dynamic”: </a:t>
            </a:r>
            <a:r>
              <a:rPr lang="en-US" sz="3000" dirty="0">
                <a:latin typeface="Times New Roman" charset="0"/>
                <a:ea typeface="ＭＳ Ｐゴシック" charset="0"/>
                <a:cs typeface="ＭＳ Ｐゴシック" charset="0"/>
              </a:rPr>
              <a:t>multistage, time varying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latin typeface="Times New Roman" charset="0"/>
                <a:ea typeface="ＭＳ Ｐゴシック" charset="0"/>
                <a:cs typeface="ＭＳ Ｐゴシック" charset="0"/>
              </a:rPr>
              <a:t>“It </a:t>
            </a:r>
            <a:r>
              <a:rPr lang="en-US" sz="3000" dirty="0">
                <a:latin typeface="Times New Roman" charset="0"/>
                <a:ea typeface="ＭＳ Ｐゴシック" charset="0"/>
                <a:cs typeface="ＭＳ Ｐゴシック" charset="0"/>
              </a:rPr>
              <a:t>was something not even a Congressman could object to. So I used it as an umbrella for my </a:t>
            </a:r>
            <a:r>
              <a:rPr lang="en-US" sz="3000" dirty="0" smtClean="0">
                <a:latin typeface="Times New Roman" charset="0"/>
                <a:ea typeface="ＭＳ Ｐゴシック" charset="0"/>
                <a:cs typeface="ＭＳ Ｐゴシック" charset="0"/>
              </a:rPr>
              <a:t>activities”</a:t>
            </a:r>
            <a:endParaRPr lang="en-US" sz="3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30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Pairwise Alignment Via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Dynamic Programming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4114800"/>
          </a:xfrm>
        </p:spPr>
        <p:txBody>
          <a:bodyPr/>
          <a:lstStyle/>
          <a:p>
            <a:r>
              <a:rPr lang="en-US" sz="3300">
                <a:latin typeface="Times New Roman" charset="0"/>
                <a:ea typeface="ＭＳ Ｐゴシック" charset="0"/>
                <a:cs typeface="ＭＳ Ｐゴシック" charset="0"/>
              </a:rPr>
              <a:t>first algorithm by Needleman &amp; Wunsch,                                              </a:t>
            </a:r>
            <a:r>
              <a:rPr lang="en-US" sz="3300" i="1">
                <a:latin typeface="Times New Roman" charset="0"/>
                <a:ea typeface="ＭＳ Ｐゴシック" charset="0"/>
                <a:cs typeface="ＭＳ Ｐゴシック" charset="0"/>
              </a:rPr>
              <a:t>Journal of Molecular Biology</a:t>
            </a:r>
            <a:r>
              <a:rPr lang="en-US" sz="3300">
                <a:latin typeface="Times New Roman" charset="0"/>
                <a:ea typeface="ＭＳ Ｐゴシック" charset="0"/>
                <a:cs typeface="ＭＳ Ｐゴシック" charset="0"/>
              </a:rPr>
              <a:t>, 1970</a:t>
            </a:r>
          </a:p>
          <a:p>
            <a:r>
              <a:rPr lang="en-US" sz="3300" i="1">
                <a:latin typeface="Times New Roman" charset="0"/>
                <a:ea typeface="ＭＳ Ｐゴシック" charset="0"/>
                <a:cs typeface="ＭＳ Ｐゴシック" charset="0"/>
              </a:rPr>
              <a:t>dynamic programming algorithm: </a:t>
            </a:r>
            <a:r>
              <a:rPr lang="en-US" sz="3300">
                <a:latin typeface="Times New Roman" charset="0"/>
                <a:ea typeface="ＭＳ Ｐゴシック" charset="0"/>
                <a:cs typeface="ＭＳ Ｐゴシック" charset="0"/>
              </a:rPr>
              <a:t>determine best alignment of two sequences by determining best alignment of all prefixes of the sequences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Dynamic Programming Idea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consider last step in computing alignment of               </a:t>
            </a:r>
            <a:r>
              <a:rPr lang="en-US" sz="2400" b="1">
                <a:solidFill>
                  <a:srgbClr val="0066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AAAC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with </a:t>
            </a:r>
            <a:r>
              <a:rPr lang="en-US" sz="2400" b="1">
                <a:solidFill>
                  <a:srgbClr val="0066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AGC</a:t>
            </a: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three possible options; in each we</a:t>
            </a:r>
            <a:r>
              <a:rPr lang="ja-JP" altLang="en-US" sz="240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ll choose a different pairing for end of alignment, and add this to the best alignment of previous characters</a:t>
            </a:r>
          </a:p>
          <a:p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2438400" y="3429000"/>
            <a:ext cx="1647825" cy="1447800"/>
            <a:chOff x="1200" y="2352"/>
            <a:chExt cx="1038" cy="912"/>
          </a:xfrm>
        </p:grpSpPr>
        <p:sp>
          <p:nvSpPr>
            <p:cNvPr id="64534" name="Text Box 5"/>
            <p:cNvSpPr txBox="1">
              <a:spLocks noChangeArrowheads="1"/>
            </p:cNvSpPr>
            <p:nvPr/>
          </p:nvSpPr>
          <p:spPr bwMode="auto">
            <a:xfrm>
              <a:off x="1248" y="2400"/>
              <a:ext cx="5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200" b="1">
                  <a:solidFill>
                    <a:srgbClr val="006600"/>
                  </a:solidFill>
                  <a:latin typeface="Courier New" charset="0"/>
                </a:rPr>
                <a:t>AAA</a:t>
              </a:r>
            </a:p>
          </p:txBody>
        </p:sp>
        <p:sp>
          <p:nvSpPr>
            <p:cNvPr id="64535" name="Text Box 6"/>
            <p:cNvSpPr txBox="1">
              <a:spLocks noChangeArrowheads="1"/>
            </p:cNvSpPr>
            <p:nvPr/>
          </p:nvSpPr>
          <p:spPr bwMode="auto">
            <a:xfrm>
              <a:off x="1968" y="2832"/>
              <a:ext cx="2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200" b="1">
                  <a:solidFill>
                    <a:srgbClr val="006600"/>
                  </a:solidFill>
                  <a:latin typeface="Courier New" charset="0"/>
                </a:rPr>
                <a:t>C</a:t>
              </a:r>
            </a:p>
          </p:txBody>
        </p:sp>
        <p:sp>
          <p:nvSpPr>
            <p:cNvPr id="64536" name="Text Box 7"/>
            <p:cNvSpPr txBox="1">
              <a:spLocks noChangeArrowheads="1"/>
            </p:cNvSpPr>
            <p:nvPr/>
          </p:nvSpPr>
          <p:spPr bwMode="auto">
            <a:xfrm>
              <a:off x="1248" y="2832"/>
              <a:ext cx="4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200" b="1">
                  <a:solidFill>
                    <a:srgbClr val="006600"/>
                  </a:solidFill>
                  <a:latin typeface="Courier New" charset="0"/>
                </a:rPr>
                <a:t>AG</a:t>
              </a:r>
            </a:p>
          </p:txBody>
        </p:sp>
        <p:sp>
          <p:nvSpPr>
            <p:cNvPr id="64537" name="Text Box 8"/>
            <p:cNvSpPr txBox="1">
              <a:spLocks noChangeArrowheads="1"/>
            </p:cNvSpPr>
            <p:nvPr/>
          </p:nvSpPr>
          <p:spPr bwMode="auto">
            <a:xfrm>
              <a:off x="1968" y="2400"/>
              <a:ext cx="2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200" b="1">
                  <a:solidFill>
                    <a:srgbClr val="006600"/>
                  </a:solidFill>
                  <a:latin typeface="Courier New" charset="0"/>
                </a:rPr>
                <a:t>C</a:t>
              </a:r>
            </a:p>
          </p:txBody>
        </p:sp>
        <p:sp>
          <p:nvSpPr>
            <p:cNvPr id="64538" name="Rectangle 9"/>
            <p:cNvSpPr>
              <a:spLocks noChangeArrowheads="1"/>
            </p:cNvSpPr>
            <p:nvPr/>
          </p:nvSpPr>
          <p:spPr bwMode="auto">
            <a:xfrm>
              <a:off x="1200" y="2352"/>
              <a:ext cx="720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7" name="Group 21"/>
          <p:cNvGrpSpPr>
            <a:grpSpLocks/>
          </p:cNvGrpSpPr>
          <p:nvPr/>
        </p:nvGrpSpPr>
        <p:grpSpPr bwMode="auto">
          <a:xfrm>
            <a:off x="4876800" y="3429000"/>
            <a:ext cx="1647825" cy="1447800"/>
            <a:chOff x="1440" y="3264"/>
            <a:chExt cx="1038" cy="912"/>
          </a:xfrm>
        </p:grpSpPr>
        <p:sp>
          <p:nvSpPr>
            <p:cNvPr id="64529" name="Text Box 10"/>
            <p:cNvSpPr txBox="1">
              <a:spLocks noChangeArrowheads="1"/>
            </p:cNvSpPr>
            <p:nvPr/>
          </p:nvSpPr>
          <p:spPr bwMode="auto">
            <a:xfrm>
              <a:off x="1440" y="3312"/>
              <a:ext cx="7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200" b="1">
                  <a:solidFill>
                    <a:srgbClr val="006600"/>
                  </a:solidFill>
                  <a:latin typeface="Courier New" charset="0"/>
                </a:rPr>
                <a:t>AAAC</a:t>
              </a:r>
            </a:p>
          </p:txBody>
        </p:sp>
        <p:sp>
          <p:nvSpPr>
            <p:cNvPr id="64530" name="Text Box 11"/>
            <p:cNvSpPr txBox="1">
              <a:spLocks noChangeArrowheads="1"/>
            </p:cNvSpPr>
            <p:nvPr/>
          </p:nvSpPr>
          <p:spPr bwMode="auto">
            <a:xfrm>
              <a:off x="2208" y="3744"/>
              <a:ext cx="2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200" b="1">
                  <a:solidFill>
                    <a:srgbClr val="006600"/>
                  </a:solidFill>
                  <a:latin typeface="Courier New" charset="0"/>
                </a:rPr>
                <a:t>C</a:t>
              </a:r>
            </a:p>
          </p:txBody>
        </p:sp>
        <p:sp>
          <p:nvSpPr>
            <p:cNvPr id="64531" name="Text Box 12"/>
            <p:cNvSpPr txBox="1">
              <a:spLocks noChangeArrowheads="1"/>
            </p:cNvSpPr>
            <p:nvPr/>
          </p:nvSpPr>
          <p:spPr bwMode="auto">
            <a:xfrm>
              <a:off x="1488" y="3744"/>
              <a:ext cx="4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200" b="1">
                  <a:solidFill>
                    <a:srgbClr val="006600"/>
                  </a:solidFill>
                  <a:latin typeface="Courier New" charset="0"/>
                </a:rPr>
                <a:t>AG</a:t>
              </a:r>
            </a:p>
          </p:txBody>
        </p:sp>
        <p:sp>
          <p:nvSpPr>
            <p:cNvPr id="64532" name="Text Box 13"/>
            <p:cNvSpPr txBox="1">
              <a:spLocks noChangeArrowheads="1"/>
            </p:cNvSpPr>
            <p:nvPr/>
          </p:nvSpPr>
          <p:spPr bwMode="auto">
            <a:xfrm>
              <a:off x="2208" y="3312"/>
              <a:ext cx="2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200" b="1">
                  <a:solidFill>
                    <a:srgbClr val="006600"/>
                  </a:solidFill>
                  <a:latin typeface="Courier New" charset="0"/>
                </a:rPr>
                <a:t>-</a:t>
              </a:r>
            </a:p>
          </p:txBody>
        </p:sp>
        <p:sp>
          <p:nvSpPr>
            <p:cNvPr id="64533" name="Rectangle 14"/>
            <p:cNvSpPr>
              <a:spLocks noChangeArrowheads="1"/>
            </p:cNvSpPr>
            <p:nvPr/>
          </p:nvSpPr>
          <p:spPr bwMode="auto">
            <a:xfrm>
              <a:off x="1440" y="3264"/>
              <a:ext cx="720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8" name="Group 15"/>
          <p:cNvGrpSpPr>
            <a:grpSpLocks/>
          </p:cNvGrpSpPr>
          <p:nvPr/>
        </p:nvGrpSpPr>
        <p:grpSpPr bwMode="auto">
          <a:xfrm>
            <a:off x="2438400" y="5105400"/>
            <a:ext cx="1647825" cy="1447800"/>
            <a:chOff x="1200" y="2352"/>
            <a:chExt cx="1038" cy="912"/>
          </a:xfrm>
        </p:grpSpPr>
        <p:sp>
          <p:nvSpPr>
            <p:cNvPr id="64524" name="Text Box 16"/>
            <p:cNvSpPr txBox="1">
              <a:spLocks noChangeArrowheads="1"/>
            </p:cNvSpPr>
            <p:nvPr/>
          </p:nvSpPr>
          <p:spPr bwMode="auto">
            <a:xfrm>
              <a:off x="1248" y="2400"/>
              <a:ext cx="5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200" b="1">
                  <a:solidFill>
                    <a:srgbClr val="006600"/>
                  </a:solidFill>
                  <a:latin typeface="Courier New" charset="0"/>
                </a:rPr>
                <a:t>AAA</a:t>
              </a:r>
            </a:p>
          </p:txBody>
        </p:sp>
        <p:sp>
          <p:nvSpPr>
            <p:cNvPr id="64525" name="Text Box 17"/>
            <p:cNvSpPr txBox="1">
              <a:spLocks noChangeArrowheads="1"/>
            </p:cNvSpPr>
            <p:nvPr/>
          </p:nvSpPr>
          <p:spPr bwMode="auto">
            <a:xfrm>
              <a:off x="1968" y="2832"/>
              <a:ext cx="2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200" b="1">
                  <a:solidFill>
                    <a:srgbClr val="006600"/>
                  </a:solidFill>
                  <a:latin typeface="Courier New" charset="0"/>
                </a:rPr>
                <a:t>-</a:t>
              </a:r>
            </a:p>
          </p:txBody>
        </p:sp>
        <p:sp>
          <p:nvSpPr>
            <p:cNvPr id="64526" name="Text Box 18"/>
            <p:cNvSpPr txBox="1">
              <a:spLocks noChangeArrowheads="1"/>
            </p:cNvSpPr>
            <p:nvPr/>
          </p:nvSpPr>
          <p:spPr bwMode="auto">
            <a:xfrm>
              <a:off x="1248" y="2832"/>
              <a:ext cx="5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200" b="1">
                  <a:solidFill>
                    <a:srgbClr val="006600"/>
                  </a:solidFill>
                  <a:latin typeface="Courier New" charset="0"/>
                </a:rPr>
                <a:t>AGC</a:t>
              </a:r>
            </a:p>
          </p:txBody>
        </p:sp>
        <p:sp>
          <p:nvSpPr>
            <p:cNvPr id="64527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2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200" b="1">
                  <a:solidFill>
                    <a:srgbClr val="006600"/>
                  </a:solidFill>
                  <a:latin typeface="Courier New" charset="0"/>
                </a:rPr>
                <a:t>C</a:t>
              </a:r>
            </a:p>
          </p:txBody>
        </p:sp>
        <p:sp>
          <p:nvSpPr>
            <p:cNvPr id="64528" name="Rectangle 20"/>
            <p:cNvSpPr>
              <a:spLocks noChangeArrowheads="1"/>
            </p:cNvSpPr>
            <p:nvPr/>
          </p:nvSpPr>
          <p:spPr bwMode="auto">
            <a:xfrm>
              <a:off x="1200" y="2352"/>
              <a:ext cx="720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19" name="Text Box 22"/>
          <p:cNvSpPr txBox="1">
            <a:spLocks noChangeArrowheads="1"/>
          </p:cNvSpPr>
          <p:nvPr/>
        </p:nvSpPr>
        <p:spPr bwMode="auto">
          <a:xfrm>
            <a:off x="4724400" y="5410200"/>
            <a:ext cx="1587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consider best</a:t>
            </a:r>
          </a:p>
          <a:p>
            <a:r>
              <a:rPr lang="en-US" sz="2000"/>
              <a:t>alignment of </a:t>
            </a:r>
          </a:p>
          <a:p>
            <a:r>
              <a:rPr lang="en-US" sz="2000"/>
              <a:t>these prefixes</a:t>
            </a:r>
          </a:p>
        </p:txBody>
      </p:sp>
      <p:sp>
        <p:nvSpPr>
          <p:cNvPr id="64520" name="Text Box 23"/>
          <p:cNvSpPr txBox="1">
            <a:spLocks noChangeArrowheads="1"/>
          </p:cNvSpPr>
          <p:nvPr/>
        </p:nvSpPr>
        <p:spPr bwMode="auto">
          <a:xfrm>
            <a:off x="6858000" y="5410200"/>
            <a:ext cx="1016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score of</a:t>
            </a:r>
          </a:p>
          <a:p>
            <a:r>
              <a:rPr lang="en-US" sz="2000"/>
              <a:t>aligning</a:t>
            </a:r>
          </a:p>
          <a:p>
            <a:r>
              <a:rPr lang="en-US" sz="2000"/>
              <a:t>this pair</a:t>
            </a:r>
          </a:p>
        </p:txBody>
      </p:sp>
      <p:sp>
        <p:nvSpPr>
          <p:cNvPr id="64521" name="Text Box 24"/>
          <p:cNvSpPr txBox="1">
            <a:spLocks noChangeArrowheads="1"/>
          </p:cNvSpPr>
          <p:nvPr/>
        </p:nvSpPr>
        <p:spPr bwMode="auto">
          <a:xfrm>
            <a:off x="6324600" y="5638800"/>
            <a:ext cx="415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 b="1"/>
              <a:t>+</a:t>
            </a:r>
          </a:p>
        </p:txBody>
      </p:sp>
      <p:sp>
        <p:nvSpPr>
          <p:cNvPr id="64522" name="Line 26"/>
          <p:cNvSpPr>
            <a:spLocks noChangeShapeType="1"/>
          </p:cNvSpPr>
          <p:nvPr/>
        </p:nvSpPr>
        <p:spPr bwMode="auto">
          <a:xfrm flipV="1">
            <a:off x="5486400" y="4953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Line 27"/>
          <p:cNvSpPr>
            <a:spLocks noChangeShapeType="1"/>
          </p:cNvSpPr>
          <p:nvPr/>
        </p:nvSpPr>
        <p:spPr bwMode="auto">
          <a:xfrm flipH="1" flipV="1">
            <a:off x="6477000" y="4724400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DP Algorithm for Global Alignment with Linear Gap Penalty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Subproblem: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F(i,j)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= score of best alignment of the length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prefix of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x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and the length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 j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prefix of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. </a:t>
            </a: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310117"/>
              </p:ext>
            </p:extLst>
          </p:nvPr>
        </p:nvGraphicFramePr>
        <p:xfrm>
          <a:off x="319088" y="3382963"/>
          <a:ext cx="6919912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0" name="Equation" r:id="rId4" imgW="2171700" imgH="660400" progId="Equation.3">
                  <p:embed/>
                </p:oleObj>
              </mc:Choice>
              <mc:Fallback>
                <p:oleObj name="Equation" r:id="rId4" imgW="21717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382963"/>
                        <a:ext cx="6919912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67600" y="3547646"/>
            <a:ext cx="150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Match 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with 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j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457105" y="4298688"/>
            <a:ext cx="131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Insertion in x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4995446"/>
            <a:ext cx="131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Insertion in y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Dynamic Programming Implementation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2098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given an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-character sequence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x,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and an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-character sequence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y</a:t>
            </a: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construct an (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+1)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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+1)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matrix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F</a:t>
            </a: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F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(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i, j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) = score of the best alignment of </a:t>
            </a:r>
          </a:p>
          <a:p>
            <a:pPr>
              <a:buFontTx/>
              <a:buNone/>
            </a:pP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                          x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[1…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i 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] with 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[1…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]</a:t>
            </a:r>
          </a:p>
        </p:txBody>
      </p:sp>
      <p:grpSp>
        <p:nvGrpSpPr>
          <p:cNvPr id="68612" name="Group 54"/>
          <p:cNvGrpSpPr>
            <a:grpSpLocks/>
          </p:cNvGrpSpPr>
          <p:nvPr/>
        </p:nvGrpSpPr>
        <p:grpSpPr bwMode="auto">
          <a:xfrm>
            <a:off x="1600200" y="3632200"/>
            <a:ext cx="2308225" cy="2768600"/>
            <a:chOff x="2736" y="2336"/>
            <a:chExt cx="1454" cy="1744"/>
          </a:xfrm>
        </p:grpSpPr>
        <p:sp>
          <p:nvSpPr>
            <p:cNvPr id="68615" name="Text Box 6"/>
            <p:cNvSpPr txBox="1">
              <a:spLocks noChangeArrowheads="1"/>
            </p:cNvSpPr>
            <p:nvPr/>
          </p:nvSpPr>
          <p:spPr bwMode="auto">
            <a:xfrm>
              <a:off x="2736" y="273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A</a:t>
              </a:r>
            </a:p>
          </p:txBody>
        </p:sp>
        <p:sp>
          <p:nvSpPr>
            <p:cNvPr id="68616" name="Text Box 8"/>
            <p:cNvSpPr txBox="1">
              <a:spLocks noChangeArrowheads="1"/>
            </p:cNvSpPr>
            <p:nvPr/>
          </p:nvSpPr>
          <p:spPr bwMode="auto">
            <a:xfrm>
              <a:off x="2736" y="3037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A</a:t>
              </a:r>
            </a:p>
          </p:txBody>
        </p:sp>
        <p:sp>
          <p:nvSpPr>
            <p:cNvPr id="68617" name="Text Box 10"/>
            <p:cNvSpPr txBox="1">
              <a:spLocks noChangeArrowheads="1"/>
            </p:cNvSpPr>
            <p:nvPr/>
          </p:nvSpPr>
          <p:spPr bwMode="auto">
            <a:xfrm>
              <a:off x="3780" y="233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Arial" charset="0"/>
                </a:rPr>
                <a:t>C</a:t>
              </a:r>
            </a:p>
          </p:txBody>
        </p:sp>
        <p:sp>
          <p:nvSpPr>
            <p:cNvPr id="68618" name="Text Box 11"/>
            <p:cNvSpPr txBox="1">
              <a:spLocks noChangeArrowheads="1"/>
            </p:cNvSpPr>
            <p:nvPr/>
          </p:nvSpPr>
          <p:spPr bwMode="auto">
            <a:xfrm>
              <a:off x="3182" y="23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Arial" charset="0"/>
                </a:rPr>
                <a:t>A</a:t>
              </a:r>
            </a:p>
          </p:txBody>
        </p:sp>
        <p:sp>
          <p:nvSpPr>
            <p:cNvPr id="68619" name="Text Box 12"/>
            <p:cNvSpPr txBox="1">
              <a:spLocks noChangeArrowheads="1"/>
            </p:cNvSpPr>
            <p:nvPr/>
          </p:nvSpPr>
          <p:spPr bwMode="auto">
            <a:xfrm>
              <a:off x="3464" y="235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Arial" charset="0"/>
                </a:rPr>
                <a:t>G</a:t>
              </a:r>
            </a:p>
          </p:txBody>
        </p:sp>
        <p:sp>
          <p:nvSpPr>
            <p:cNvPr id="68620" name="Text Box 13"/>
            <p:cNvSpPr txBox="1">
              <a:spLocks noChangeArrowheads="1"/>
            </p:cNvSpPr>
            <p:nvPr/>
          </p:nvSpPr>
          <p:spPr bwMode="auto">
            <a:xfrm>
              <a:off x="2736" y="3337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Arial" charset="0"/>
                </a:rPr>
                <a:t>A</a:t>
              </a:r>
            </a:p>
          </p:txBody>
        </p:sp>
        <p:sp>
          <p:nvSpPr>
            <p:cNvPr id="68621" name="Text Box 15"/>
            <p:cNvSpPr txBox="1">
              <a:spLocks noChangeArrowheads="1"/>
            </p:cNvSpPr>
            <p:nvPr/>
          </p:nvSpPr>
          <p:spPr bwMode="auto">
            <a:xfrm>
              <a:off x="2736" y="363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Arial" charset="0"/>
                </a:rPr>
                <a:t>C</a:t>
              </a:r>
            </a:p>
          </p:txBody>
        </p:sp>
        <p:grpSp>
          <p:nvGrpSpPr>
            <p:cNvPr id="68622" name="Group 21"/>
            <p:cNvGrpSpPr>
              <a:grpSpLocks/>
            </p:cNvGrpSpPr>
            <p:nvPr/>
          </p:nvGrpSpPr>
          <p:grpSpPr bwMode="auto">
            <a:xfrm>
              <a:off x="2987" y="2575"/>
              <a:ext cx="1203" cy="1505"/>
              <a:chOff x="1728" y="1248"/>
              <a:chExt cx="2304" cy="2880"/>
            </a:xfrm>
          </p:grpSpPr>
          <p:grpSp>
            <p:nvGrpSpPr>
              <p:cNvPr id="68623" name="Group 22"/>
              <p:cNvGrpSpPr>
                <a:grpSpLocks/>
              </p:cNvGrpSpPr>
              <p:nvPr/>
            </p:nvGrpSpPr>
            <p:grpSpPr bwMode="auto">
              <a:xfrm>
                <a:off x="1728" y="1248"/>
                <a:ext cx="2304" cy="576"/>
                <a:chOff x="1728" y="1248"/>
                <a:chExt cx="2304" cy="576"/>
              </a:xfrm>
            </p:grpSpPr>
            <p:sp>
              <p:nvSpPr>
                <p:cNvPr id="68644" name="Rectangle 23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45" name="Rectangle 24"/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46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47" name="Rectangle 26"/>
                <p:cNvSpPr>
                  <a:spLocks noChangeArrowheads="1"/>
                </p:cNvSpPr>
                <p:nvPr/>
              </p:nvSpPr>
              <p:spPr bwMode="auto">
                <a:xfrm>
                  <a:off x="3456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624" name="Group 27"/>
              <p:cNvGrpSpPr>
                <a:grpSpLocks/>
              </p:cNvGrpSpPr>
              <p:nvPr/>
            </p:nvGrpSpPr>
            <p:grpSpPr bwMode="auto">
              <a:xfrm>
                <a:off x="1728" y="1824"/>
                <a:ext cx="2304" cy="576"/>
                <a:chOff x="1728" y="1248"/>
                <a:chExt cx="2304" cy="576"/>
              </a:xfrm>
            </p:grpSpPr>
            <p:sp>
              <p:nvSpPr>
                <p:cNvPr id="68640" name="Rectangle 28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41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42" name="Rectangle 30"/>
                <p:cNvSpPr>
                  <a:spLocks noChangeArrowheads="1"/>
                </p:cNvSpPr>
                <p:nvPr/>
              </p:nvSpPr>
              <p:spPr bwMode="auto">
                <a:xfrm>
                  <a:off x="2880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43" name="Rectangle 31"/>
                <p:cNvSpPr>
                  <a:spLocks noChangeArrowheads="1"/>
                </p:cNvSpPr>
                <p:nvPr/>
              </p:nvSpPr>
              <p:spPr bwMode="auto">
                <a:xfrm>
                  <a:off x="3456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625" name="Group 32"/>
              <p:cNvGrpSpPr>
                <a:grpSpLocks/>
              </p:cNvGrpSpPr>
              <p:nvPr/>
            </p:nvGrpSpPr>
            <p:grpSpPr bwMode="auto">
              <a:xfrm>
                <a:off x="1728" y="2400"/>
                <a:ext cx="2304" cy="576"/>
                <a:chOff x="1728" y="1248"/>
                <a:chExt cx="2304" cy="576"/>
              </a:xfrm>
            </p:grpSpPr>
            <p:sp>
              <p:nvSpPr>
                <p:cNvPr id="68636" name="Rectangle 33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37" name="Rectangle 34"/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38" name="Rectangle 35"/>
                <p:cNvSpPr>
                  <a:spLocks noChangeArrowheads="1"/>
                </p:cNvSpPr>
                <p:nvPr/>
              </p:nvSpPr>
              <p:spPr bwMode="auto">
                <a:xfrm>
                  <a:off x="2880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39" name="Rectangle 36"/>
                <p:cNvSpPr>
                  <a:spLocks noChangeArrowheads="1"/>
                </p:cNvSpPr>
                <p:nvPr/>
              </p:nvSpPr>
              <p:spPr bwMode="auto">
                <a:xfrm>
                  <a:off x="3456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626" name="Group 37"/>
              <p:cNvGrpSpPr>
                <a:grpSpLocks/>
              </p:cNvGrpSpPr>
              <p:nvPr/>
            </p:nvGrpSpPr>
            <p:grpSpPr bwMode="auto">
              <a:xfrm>
                <a:off x="1728" y="2976"/>
                <a:ext cx="2304" cy="576"/>
                <a:chOff x="1728" y="1248"/>
                <a:chExt cx="2304" cy="576"/>
              </a:xfrm>
            </p:grpSpPr>
            <p:sp>
              <p:nvSpPr>
                <p:cNvPr id="68632" name="Rectangle 38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33" name="Rectangle 39"/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34" name="Rectangle 40"/>
                <p:cNvSpPr>
                  <a:spLocks noChangeArrowheads="1"/>
                </p:cNvSpPr>
                <p:nvPr/>
              </p:nvSpPr>
              <p:spPr bwMode="auto">
                <a:xfrm>
                  <a:off x="2880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35" name="Rectangle 41"/>
                <p:cNvSpPr>
                  <a:spLocks noChangeArrowheads="1"/>
                </p:cNvSpPr>
                <p:nvPr/>
              </p:nvSpPr>
              <p:spPr bwMode="auto">
                <a:xfrm>
                  <a:off x="3456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627" name="Group 42"/>
              <p:cNvGrpSpPr>
                <a:grpSpLocks/>
              </p:cNvGrpSpPr>
              <p:nvPr/>
            </p:nvGrpSpPr>
            <p:grpSpPr bwMode="auto">
              <a:xfrm>
                <a:off x="1728" y="3552"/>
                <a:ext cx="2304" cy="576"/>
                <a:chOff x="1728" y="1248"/>
                <a:chExt cx="2304" cy="576"/>
              </a:xfrm>
            </p:grpSpPr>
            <p:sp>
              <p:nvSpPr>
                <p:cNvPr id="68628" name="Rectangle 43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29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30" name="Rectangle 45"/>
                <p:cNvSpPr>
                  <a:spLocks noChangeArrowheads="1"/>
                </p:cNvSpPr>
                <p:nvPr/>
              </p:nvSpPr>
              <p:spPr bwMode="auto">
                <a:xfrm>
                  <a:off x="2880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631" name="Rectangle 46"/>
                <p:cNvSpPr>
                  <a:spLocks noChangeArrowheads="1"/>
                </p:cNvSpPr>
                <p:nvPr/>
              </p:nvSpPr>
              <p:spPr bwMode="auto">
                <a:xfrm>
                  <a:off x="3456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/>
                </a:p>
              </p:txBody>
            </p:sp>
          </p:grpSp>
        </p:grpSp>
      </p:grpSp>
      <p:sp>
        <p:nvSpPr>
          <p:cNvPr id="68613" name="Text Box 55"/>
          <p:cNvSpPr txBox="1">
            <a:spLocks noChangeArrowheads="1"/>
          </p:cNvSpPr>
          <p:nvPr/>
        </p:nvSpPr>
        <p:spPr bwMode="auto">
          <a:xfrm>
            <a:off x="4876800" y="5181600"/>
            <a:ext cx="2822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score of best alignment of</a:t>
            </a:r>
          </a:p>
          <a:p>
            <a:r>
              <a:rPr lang="en-US" sz="2000">
                <a:latin typeface="Arial" charset="0"/>
                <a:cs typeface="Arial" charset="0"/>
              </a:rPr>
              <a:t>AAA</a:t>
            </a:r>
            <a:r>
              <a:rPr lang="en-US" sz="2000">
                <a:ea typeface="Arial" charset="0"/>
                <a:cs typeface="Arial" charset="0"/>
              </a:rPr>
              <a:t> to </a:t>
            </a:r>
            <a:r>
              <a:rPr lang="en-US" sz="2000">
                <a:latin typeface="Arial" charset="0"/>
                <a:cs typeface="Arial" charset="0"/>
              </a:rPr>
              <a:t>AG</a:t>
            </a:r>
          </a:p>
        </p:txBody>
      </p:sp>
      <p:sp>
        <p:nvSpPr>
          <p:cNvPr id="68614" name="Line 56"/>
          <p:cNvSpPr>
            <a:spLocks noChangeShapeType="1"/>
          </p:cNvSpPr>
          <p:nvPr/>
        </p:nvSpPr>
        <p:spPr bwMode="auto">
          <a:xfrm flipH="1">
            <a:off x="3124200" y="5410200"/>
            <a:ext cx="17526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/>
              <a:t>Initializing Matrix: Global Alignment with Linear Gap Penalty</a:t>
            </a:r>
          </a:p>
        </p:txBody>
      </p:sp>
      <p:grpSp>
        <p:nvGrpSpPr>
          <p:cNvPr id="70659" name="Group 1085"/>
          <p:cNvGrpSpPr>
            <a:grpSpLocks/>
          </p:cNvGrpSpPr>
          <p:nvPr/>
        </p:nvGrpSpPr>
        <p:grpSpPr bwMode="auto">
          <a:xfrm>
            <a:off x="1371600" y="1447800"/>
            <a:ext cx="4191000" cy="5105400"/>
            <a:chOff x="1392" y="912"/>
            <a:chExt cx="2640" cy="3216"/>
          </a:xfrm>
        </p:grpSpPr>
        <p:grpSp>
          <p:nvGrpSpPr>
            <p:cNvPr id="70660" name="Group 1076"/>
            <p:cNvGrpSpPr>
              <a:grpSpLocks/>
            </p:cNvGrpSpPr>
            <p:nvPr/>
          </p:nvGrpSpPr>
          <p:grpSpPr bwMode="auto">
            <a:xfrm>
              <a:off x="1392" y="912"/>
              <a:ext cx="2640" cy="3216"/>
              <a:chOff x="1392" y="912"/>
              <a:chExt cx="2640" cy="3216"/>
            </a:xfrm>
          </p:grpSpPr>
          <p:sp>
            <p:nvSpPr>
              <p:cNvPr id="70668" name="Text Box 1027"/>
              <p:cNvSpPr txBox="1">
                <a:spLocks noChangeArrowheads="1"/>
              </p:cNvSpPr>
              <p:nvPr/>
            </p:nvSpPr>
            <p:spPr bwMode="auto">
              <a:xfrm>
                <a:off x="1392" y="1632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A</a:t>
                </a:r>
              </a:p>
            </p:txBody>
          </p:sp>
          <p:sp>
            <p:nvSpPr>
              <p:cNvPr id="70669" name="Text Box 1028"/>
              <p:cNvSpPr txBox="1">
                <a:spLocks noChangeArrowheads="1"/>
              </p:cNvSpPr>
              <p:nvPr/>
            </p:nvSpPr>
            <p:spPr bwMode="auto">
              <a:xfrm>
                <a:off x="1949" y="1968"/>
                <a:ext cx="2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i="1">
                    <a:latin typeface="Arial" charset="0"/>
                  </a:rPr>
                  <a:t>s</a:t>
                </a:r>
              </a:p>
            </p:txBody>
          </p:sp>
          <p:sp>
            <p:nvSpPr>
              <p:cNvPr id="70670" name="Text Box 1029"/>
              <p:cNvSpPr txBox="1">
                <a:spLocks noChangeArrowheads="1"/>
              </p:cNvSpPr>
              <p:nvPr/>
            </p:nvSpPr>
            <p:spPr bwMode="auto">
              <a:xfrm>
                <a:off x="1392" y="220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A</a:t>
                </a:r>
              </a:p>
            </p:txBody>
          </p:sp>
          <p:sp>
            <p:nvSpPr>
              <p:cNvPr id="70671" name="Text Box 1030"/>
              <p:cNvSpPr txBox="1">
                <a:spLocks noChangeArrowheads="1"/>
              </p:cNvSpPr>
              <p:nvPr/>
            </p:nvSpPr>
            <p:spPr bwMode="auto">
              <a:xfrm>
                <a:off x="1824" y="2544"/>
                <a:ext cx="39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2</a:t>
                </a:r>
                <a:r>
                  <a:rPr lang="en-US" i="1">
                    <a:latin typeface="Arial" charset="0"/>
                  </a:rPr>
                  <a:t>s</a:t>
                </a:r>
              </a:p>
            </p:txBody>
          </p:sp>
          <p:sp>
            <p:nvSpPr>
              <p:cNvPr id="70672" name="Text Box 1031"/>
              <p:cNvSpPr txBox="1">
                <a:spLocks noChangeArrowheads="1"/>
              </p:cNvSpPr>
              <p:nvPr/>
            </p:nvSpPr>
            <p:spPr bwMode="auto">
              <a:xfrm>
                <a:off x="3324" y="912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C</a:t>
                </a:r>
              </a:p>
            </p:txBody>
          </p:sp>
          <p:sp>
            <p:nvSpPr>
              <p:cNvPr id="70673" name="Text Box 1032"/>
              <p:cNvSpPr txBox="1">
                <a:spLocks noChangeArrowheads="1"/>
              </p:cNvSpPr>
              <p:nvPr/>
            </p:nvSpPr>
            <p:spPr bwMode="auto">
              <a:xfrm>
                <a:off x="2119" y="912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A</a:t>
                </a:r>
              </a:p>
            </p:txBody>
          </p:sp>
          <p:sp>
            <p:nvSpPr>
              <p:cNvPr id="70674" name="Text Box 1033"/>
              <p:cNvSpPr txBox="1">
                <a:spLocks noChangeArrowheads="1"/>
              </p:cNvSpPr>
              <p:nvPr/>
            </p:nvSpPr>
            <p:spPr bwMode="auto">
              <a:xfrm>
                <a:off x="2736" y="912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G</a:t>
                </a:r>
              </a:p>
            </p:txBody>
          </p:sp>
          <p:sp>
            <p:nvSpPr>
              <p:cNvPr id="70675" name="Text Box 1034"/>
              <p:cNvSpPr txBox="1">
                <a:spLocks noChangeArrowheads="1"/>
              </p:cNvSpPr>
              <p:nvPr/>
            </p:nvSpPr>
            <p:spPr bwMode="auto">
              <a:xfrm>
                <a:off x="1392" y="2784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A</a:t>
                </a:r>
              </a:p>
            </p:txBody>
          </p:sp>
          <p:sp>
            <p:nvSpPr>
              <p:cNvPr id="70676" name="Text Box 1035"/>
              <p:cNvSpPr txBox="1">
                <a:spLocks noChangeArrowheads="1"/>
              </p:cNvSpPr>
              <p:nvPr/>
            </p:nvSpPr>
            <p:spPr bwMode="auto">
              <a:xfrm>
                <a:off x="1824" y="3081"/>
                <a:ext cx="39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3</a:t>
                </a:r>
                <a:r>
                  <a:rPr lang="en-US" i="1">
                    <a:latin typeface="Arial" charset="0"/>
                  </a:rPr>
                  <a:t>s</a:t>
                </a:r>
              </a:p>
            </p:txBody>
          </p:sp>
          <p:sp>
            <p:nvSpPr>
              <p:cNvPr id="70677" name="Text Box 1036"/>
              <p:cNvSpPr txBox="1">
                <a:spLocks noChangeArrowheads="1"/>
              </p:cNvSpPr>
              <p:nvPr/>
            </p:nvSpPr>
            <p:spPr bwMode="auto">
              <a:xfrm>
                <a:off x="1392" y="336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C</a:t>
                </a:r>
              </a:p>
            </p:txBody>
          </p:sp>
          <p:sp>
            <p:nvSpPr>
              <p:cNvPr id="70678" name="Text Box 1037"/>
              <p:cNvSpPr txBox="1">
                <a:spLocks noChangeArrowheads="1"/>
              </p:cNvSpPr>
              <p:nvPr/>
            </p:nvSpPr>
            <p:spPr bwMode="auto">
              <a:xfrm>
                <a:off x="1824" y="3696"/>
                <a:ext cx="39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4</a:t>
                </a:r>
                <a:r>
                  <a:rPr lang="en-US" i="1">
                    <a:latin typeface="Arial" charset="0"/>
                  </a:rPr>
                  <a:t>s</a:t>
                </a:r>
              </a:p>
            </p:txBody>
          </p:sp>
          <p:sp>
            <p:nvSpPr>
              <p:cNvPr id="70679" name="Text Box 1038"/>
              <p:cNvSpPr txBox="1">
                <a:spLocks noChangeArrowheads="1"/>
              </p:cNvSpPr>
              <p:nvPr/>
            </p:nvSpPr>
            <p:spPr bwMode="auto">
              <a:xfrm>
                <a:off x="1949" y="140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70680" name="Text Box 1039"/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9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3</a:t>
                </a:r>
                <a:r>
                  <a:rPr lang="en-US" i="1">
                    <a:latin typeface="Arial" charset="0"/>
                  </a:rPr>
                  <a:t>s</a:t>
                </a:r>
              </a:p>
            </p:txBody>
          </p:sp>
          <p:sp>
            <p:nvSpPr>
              <p:cNvPr id="70681" name="Text Box 1040"/>
              <p:cNvSpPr txBox="1">
                <a:spLocks noChangeArrowheads="1"/>
              </p:cNvSpPr>
              <p:nvPr/>
            </p:nvSpPr>
            <p:spPr bwMode="auto">
              <a:xfrm>
                <a:off x="2459" y="1392"/>
                <a:ext cx="2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i="1">
                    <a:latin typeface="Arial" charset="0"/>
                  </a:rPr>
                  <a:t>s</a:t>
                </a:r>
              </a:p>
            </p:txBody>
          </p:sp>
          <p:sp>
            <p:nvSpPr>
              <p:cNvPr id="70682" name="Text Box 1041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39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2</a:t>
                </a:r>
                <a:r>
                  <a:rPr lang="en-US" i="1">
                    <a:latin typeface="Arial" charset="0"/>
                  </a:rPr>
                  <a:t>s</a:t>
                </a:r>
              </a:p>
            </p:txBody>
          </p:sp>
          <p:grpSp>
            <p:nvGrpSpPr>
              <p:cNvPr id="70683" name="Group 1075"/>
              <p:cNvGrpSpPr>
                <a:grpSpLocks/>
              </p:cNvGrpSpPr>
              <p:nvPr/>
            </p:nvGrpSpPr>
            <p:grpSpPr bwMode="auto">
              <a:xfrm>
                <a:off x="1728" y="1248"/>
                <a:ext cx="2304" cy="2880"/>
                <a:chOff x="1728" y="1248"/>
                <a:chExt cx="2304" cy="2880"/>
              </a:xfrm>
            </p:grpSpPr>
            <p:grpSp>
              <p:nvGrpSpPr>
                <p:cNvPr id="70684" name="Group 1054"/>
                <p:cNvGrpSpPr>
                  <a:grpSpLocks/>
                </p:cNvGrpSpPr>
                <p:nvPr/>
              </p:nvGrpSpPr>
              <p:grpSpPr bwMode="auto">
                <a:xfrm>
                  <a:off x="1728" y="1248"/>
                  <a:ext cx="2304" cy="576"/>
                  <a:chOff x="1728" y="1248"/>
                  <a:chExt cx="2304" cy="576"/>
                </a:xfrm>
              </p:grpSpPr>
              <p:sp>
                <p:nvSpPr>
                  <p:cNvPr id="70705" name="Rectangle 1050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706" name="Rectangle 105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707" name="Rectangle 105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708" name="Rectangle 1053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685" name="Group 1055"/>
                <p:cNvGrpSpPr>
                  <a:grpSpLocks/>
                </p:cNvGrpSpPr>
                <p:nvPr/>
              </p:nvGrpSpPr>
              <p:grpSpPr bwMode="auto">
                <a:xfrm>
                  <a:off x="1728" y="1824"/>
                  <a:ext cx="2304" cy="576"/>
                  <a:chOff x="1728" y="1248"/>
                  <a:chExt cx="2304" cy="576"/>
                </a:xfrm>
              </p:grpSpPr>
              <p:sp>
                <p:nvSpPr>
                  <p:cNvPr id="70701" name="Rectangle 1056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702" name="Rectangle 105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703" name="Rectangle 105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704" name="Rectangle 1059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686" name="Group 1060"/>
                <p:cNvGrpSpPr>
                  <a:grpSpLocks/>
                </p:cNvGrpSpPr>
                <p:nvPr/>
              </p:nvGrpSpPr>
              <p:grpSpPr bwMode="auto">
                <a:xfrm>
                  <a:off x="1728" y="2400"/>
                  <a:ext cx="2304" cy="576"/>
                  <a:chOff x="1728" y="1248"/>
                  <a:chExt cx="2304" cy="576"/>
                </a:xfrm>
              </p:grpSpPr>
              <p:sp>
                <p:nvSpPr>
                  <p:cNvPr id="70697" name="Rectangle 1061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698" name="Rectangle 1062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699" name="Rectangle 10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700" name="Rectangle 1064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687" name="Group 1065"/>
                <p:cNvGrpSpPr>
                  <a:grpSpLocks/>
                </p:cNvGrpSpPr>
                <p:nvPr/>
              </p:nvGrpSpPr>
              <p:grpSpPr bwMode="auto">
                <a:xfrm>
                  <a:off x="1728" y="2976"/>
                  <a:ext cx="2304" cy="576"/>
                  <a:chOff x="1728" y="1248"/>
                  <a:chExt cx="2304" cy="576"/>
                </a:xfrm>
              </p:grpSpPr>
              <p:sp>
                <p:nvSpPr>
                  <p:cNvPr id="70693" name="Rectangle 1066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694" name="Rectangle 106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695" name="Rectangle 106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696" name="Rectangle 1069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688" name="Group 1070"/>
                <p:cNvGrpSpPr>
                  <a:grpSpLocks/>
                </p:cNvGrpSpPr>
                <p:nvPr/>
              </p:nvGrpSpPr>
              <p:grpSpPr bwMode="auto">
                <a:xfrm>
                  <a:off x="1728" y="3552"/>
                  <a:ext cx="2304" cy="576"/>
                  <a:chOff x="1728" y="1248"/>
                  <a:chExt cx="2304" cy="576"/>
                </a:xfrm>
              </p:grpSpPr>
              <p:sp>
                <p:nvSpPr>
                  <p:cNvPr id="70689" name="Rectangle 1071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690" name="Rectangle 1072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691" name="Rectangle 107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692" name="Rectangle 1074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248"/>
                    <a:ext cx="576" cy="576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0661" name="Line 1078"/>
            <p:cNvSpPr>
              <a:spLocks noChangeShapeType="1"/>
            </p:cNvSpPr>
            <p:nvPr/>
          </p:nvSpPr>
          <p:spPr bwMode="auto">
            <a:xfrm flipV="1">
              <a:off x="2040" y="1728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2" name="Line 1079"/>
            <p:cNvSpPr>
              <a:spLocks noChangeShapeType="1"/>
            </p:cNvSpPr>
            <p:nvPr/>
          </p:nvSpPr>
          <p:spPr bwMode="auto">
            <a:xfrm flipV="1">
              <a:off x="2040" y="230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3" name="Line 1080"/>
            <p:cNvSpPr>
              <a:spLocks noChangeShapeType="1"/>
            </p:cNvSpPr>
            <p:nvPr/>
          </p:nvSpPr>
          <p:spPr bwMode="auto">
            <a:xfrm flipV="1">
              <a:off x="2040" y="283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4" name="Line 1081"/>
            <p:cNvSpPr>
              <a:spLocks noChangeShapeType="1"/>
            </p:cNvSpPr>
            <p:nvPr/>
          </p:nvSpPr>
          <p:spPr bwMode="auto">
            <a:xfrm flipV="1">
              <a:off x="2040" y="3456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5" name="Line 1082"/>
            <p:cNvSpPr>
              <a:spLocks noChangeShapeType="1"/>
            </p:cNvSpPr>
            <p:nvPr/>
          </p:nvSpPr>
          <p:spPr bwMode="auto">
            <a:xfrm flipH="1">
              <a:off x="2159" y="1583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6" name="Line 1083"/>
            <p:cNvSpPr>
              <a:spLocks noChangeShapeType="1"/>
            </p:cNvSpPr>
            <p:nvPr/>
          </p:nvSpPr>
          <p:spPr bwMode="auto">
            <a:xfrm flipH="1">
              <a:off x="3312" y="158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7" name="Line 1084"/>
            <p:cNvSpPr>
              <a:spLocks noChangeShapeType="1"/>
            </p:cNvSpPr>
            <p:nvPr/>
          </p:nvSpPr>
          <p:spPr bwMode="auto">
            <a:xfrm flipH="1">
              <a:off x="2688" y="158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19800" y="2209800"/>
            <a:ext cx="270073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= gap penalty</a:t>
            </a:r>
          </a:p>
          <a:p>
            <a:r>
              <a:rPr lang="en-US" dirty="0"/>
              <a:t>k</a:t>
            </a:r>
            <a:r>
              <a:rPr lang="en-US" dirty="0" smtClean="0"/>
              <a:t> = length of gap</a:t>
            </a:r>
          </a:p>
          <a:p>
            <a:endParaRPr lang="en-US" dirty="0" smtClean="0"/>
          </a:p>
          <a:p>
            <a:r>
              <a:rPr lang="en-US" dirty="0" smtClean="0"/>
              <a:t>Initialize matrix:</a:t>
            </a:r>
          </a:p>
          <a:p>
            <a:r>
              <a:rPr lang="en-US" dirty="0" smtClean="0"/>
              <a:t>F(0,0) = 0</a:t>
            </a:r>
            <a:endParaRPr lang="en-US" dirty="0"/>
          </a:p>
          <a:p>
            <a:r>
              <a:rPr lang="en-US" dirty="0" smtClean="0"/>
              <a:t>F(i,</a:t>
            </a:r>
            <a:r>
              <a:rPr lang="en-US" dirty="0"/>
              <a:t>0</a:t>
            </a:r>
            <a:r>
              <a:rPr lang="en-US" dirty="0" smtClean="0"/>
              <a:t>) = </a:t>
            </a:r>
            <a:r>
              <a:rPr lang="en-US" dirty="0" err="1" smtClean="0"/>
              <a:t>sk</a:t>
            </a:r>
            <a:endParaRPr lang="en-US" dirty="0"/>
          </a:p>
          <a:p>
            <a:r>
              <a:rPr lang="en-US" dirty="0" smtClean="0"/>
              <a:t>F(0,j) = </a:t>
            </a:r>
            <a:r>
              <a:rPr lang="en-US" dirty="0" err="1" smtClean="0"/>
              <a:t>sk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z="4000">
                <a:latin typeface="Times New Roman" charset="0"/>
                <a:ea typeface="ＭＳ Ｐゴシック" charset="0"/>
                <a:cs typeface="ＭＳ Ｐゴシック" charset="0"/>
              </a:rPr>
              <a:t>DP Algorithm Sketch: </a:t>
            </a:r>
            <a:br>
              <a:rPr lang="en-US" sz="40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4000">
                <a:latin typeface="Times New Roman" charset="0"/>
                <a:ea typeface="ＭＳ Ｐゴシック" charset="0"/>
                <a:cs typeface="ＭＳ Ｐゴシック" charset="0"/>
              </a:rPr>
              <a:t>Global Alignment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initialize first row and column of matrix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fill in rest of matrix from top to bottom, left to right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for each 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F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( </a:t>
            </a:r>
            <a:r>
              <a:rPr lang="en-US" sz="2800" i="1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, j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), save pointer(s) to cell(s) that resulted in best score</a:t>
            </a:r>
          </a:p>
          <a:p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) holds the optimal alignment score; trace pointers back from 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F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) to 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F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(0, 0) to recover alignment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Role of Homology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41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character</a:t>
            </a:r>
            <a:r>
              <a:rPr lang="en-US" dirty="0" smtClean="0"/>
              <a:t>: some feature of an organism (could be molecular, structural, behavioral, etc.)</a:t>
            </a:r>
          </a:p>
          <a:p>
            <a:r>
              <a:rPr lang="en-US" i="1" dirty="0" smtClean="0"/>
              <a:t>homology</a:t>
            </a:r>
            <a:r>
              <a:rPr lang="en-US" dirty="0" smtClean="0"/>
              <a:t>: the relationship of two characters that have descended from a common ancestor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Homology_vertebrates-en.sv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65"/>
          <a:stretch/>
        </p:blipFill>
        <p:spPr>
          <a:xfrm>
            <a:off x="6019748" y="1625203"/>
            <a:ext cx="1905052" cy="1879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3487579"/>
            <a:ext cx="2752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</a:t>
            </a:r>
            <a:r>
              <a:rPr lang="en-US" sz="1000" dirty="0" err="1" smtClean="0"/>
              <a:t>en.wikipedia.org</a:t>
            </a:r>
            <a:r>
              <a:rPr lang="en-US" sz="1000" dirty="0" smtClean="0"/>
              <a:t>/wiki/Homology_(biology)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7168" y="6324600"/>
            <a:ext cx="300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evolution.berkeley.edu</a:t>
            </a:r>
            <a:r>
              <a:rPr lang="en-US" sz="1000" dirty="0"/>
              <a:t>/</a:t>
            </a:r>
            <a:r>
              <a:rPr lang="en-US" sz="1000" dirty="0" err="1"/>
              <a:t>evolibrary</a:t>
            </a:r>
            <a:r>
              <a:rPr lang="en-US" sz="1000" dirty="0"/>
              <a:t>/article/evo_09</a:t>
            </a:r>
            <a:endParaRPr lang="en-US" sz="1000" dirty="0" smtClean="0"/>
          </a:p>
        </p:txBody>
      </p:sp>
      <p:pic>
        <p:nvPicPr>
          <p:cNvPr id="4" name="Picture 3" descr="tetrapod_clade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73500"/>
            <a:ext cx="2065774" cy="245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Global Alignment Example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suppose we choose the following scoring scheme:</a:t>
            </a:r>
          </a:p>
          <a:p>
            <a:pPr lvl="1">
              <a:buFontTx/>
              <a:buChar char=" "/>
            </a:pPr>
            <a:endParaRPr lang="en-US" sz="2400">
              <a:latin typeface="Times New Roman" charset="0"/>
              <a:ea typeface="ＭＳ Ｐゴシック" charset="0"/>
            </a:endParaRPr>
          </a:p>
          <a:p>
            <a:pPr lvl="2">
              <a:buFontTx/>
              <a:buChar char=" "/>
            </a:pPr>
            <a:r>
              <a:rPr lang="en-US" sz="2800">
                <a:solidFill>
                  <a:srgbClr val="33CC33"/>
                </a:solidFill>
                <a:latin typeface="Times New Roman" charset="0"/>
                <a:ea typeface="ＭＳ Ｐゴシック" charset="0"/>
              </a:rPr>
              <a:t>+1</a:t>
            </a:r>
            <a:endParaRPr lang="en-US" sz="2800">
              <a:latin typeface="Times New Roman" charset="0"/>
              <a:ea typeface="ＭＳ Ｐゴシック" charset="0"/>
            </a:endParaRPr>
          </a:p>
          <a:p>
            <a:pPr lvl="2">
              <a:buFontTx/>
              <a:buChar char=" "/>
            </a:pPr>
            <a:r>
              <a:rPr lang="en-US" sz="28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-1</a:t>
            </a:r>
            <a:endParaRPr lang="en-US" sz="2800">
              <a:latin typeface="Times New Roman" charset="0"/>
              <a:ea typeface="ＭＳ Ｐゴシック" charset="0"/>
            </a:endParaRPr>
          </a:p>
          <a:p>
            <a:pPr lvl="1">
              <a:buFontTx/>
              <a:buChar char=" "/>
            </a:pPr>
            <a:r>
              <a:rPr lang="en-US" i="1">
                <a:latin typeface="Times New Roman" charset="0"/>
                <a:ea typeface="ＭＳ Ｐゴシック" charset="0"/>
              </a:rPr>
              <a:t>s</a:t>
            </a:r>
            <a:r>
              <a:rPr lang="en-US" sz="2400">
                <a:latin typeface="Times New Roman" charset="0"/>
                <a:ea typeface="ＭＳ Ｐゴシック" charset="0"/>
              </a:rPr>
              <a:t> (penalty for aligning with a space) = </a:t>
            </a:r>
            <a:r>
              <a:rPr lang="en-US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-2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236663" y="2432050"/>
          <a:ext cx="17176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3" name="Equation" r:id="rId4" imgW="622300" imgH="177800" progId="Equation.3">
                  <p:embed/>
                </p:oleObj>
              </mc:Choice>
              <mc:Fallback>
                <p:oleObj name="Equation" r:id="rId4" imgW="6223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432050"/>
                        <a:ext cx="17176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2590800" y="2895600"/>
          <a:ext cx="2133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4" name="Equation" r:id="rId6" imgW="838597" imgH="228997" progId="Equation.3">
                  <p:embed/>
                </p:oleObj>
              </mc:Choice>
              <mc:Fallback>
                <p:oleObj name="Equation" r:id="rId6" imgW="838597" imgH="2289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95600"/>
                        <a:ext cx="2133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590800" y="3352800"/>
          <a:ext cx="2133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5" name="Equation" r:id="rId8" imgW="838597" imgH="228997" progId="Equation.3">
                  <p:embed/>
                </p:oleObj>
              </mc:Choice>
              <mc:Fallback>
                <p:oleObj name="Equation" r:id="rId8" imgW="838597" imgH="22899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2800"/>
                        <a:ext cx="2133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Global Alignment Example</a:t>
            </a:r>
          </a:p>
        </p:txBody>
      </p:sp>
      <p:grpSp>
        <p:nvGrpSpPr>
          <p:cNvPr id="76803" name="Group 83"/>
          <p:cNvGrpSpPr>
            <a:grpSpLocks/>
          </p:cNvGrpSpPr>
          <p:nvPr/>
        </p:nvGrpSpPr>
        <p:grpSpPr bwMode="auto">
          <a:xfrm>
            <a:off x="914400" y="1447800"/>
            <a:ext cx="4114800" cy="5105400"/>
            <a:chOff x="1440" y="912"/>
            <a:chExt cx="2592" cy="3216"/>
          </a:xfrm>
        </p:grpSpPr>
        <p:sp>
          <p:nvSpPr>
            <p:cNvPr id="76816" name="Text Box 4"/>
            <p:cNvSpPr txBox="1">
              <a:spLocks noChangeArrowheads="1"/>
            </p:cNvSpPr>
            <p:nvPr/>
          </p:nvSpPr>
          <p:spPr bwMode="auto">
            <a:xfrm>
              <a:off x="1440" y="16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76817" name="Text Box 5"/>
            <p:cNvSpPr txBox="1">
              <a:spLocks noChangeArrowheads="1"/>
            </p:cNvSpPr>
            <p:nvPr/>
          </p:nvSpPr>
          <p:spPr bwMode="auto">
            <a:xfrm>
              <a:off x="1949" y="1968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-2</a:t>
              </a:r>
            </a:p>
          </p:txBody>
        </p:sp>
        <p:sp>
          <p:nvSpPr>
            <p:cNvPr id="76818" name="Text Box 6"/>
            <p:cNvSpPr txBox="1">
              <a:spLocks noChangeArrowheads="1"/>
            </p:cNvSpPr>
            <p:nvPr/>
          </p:nvSpPr>
          <p:spPr bwMode="auto">
            <a:xfrm>
              <a:off x="1440" y="220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76819" name="Text Box 7"/>
            <p:cNvSpPr txBox="1">
              <a:spLocks noChangeArrowheads="1"/>
            </p:cNvSpPr>
            <p:nvPr/>
          </p:nvSpPr>
          <p:spPr bwMode="auto">
            <a:xfrm>
              <a:off x="1824" y="2544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-4</a:t>
              </a:r>
            </a:p>
          </p:txBody>
        </p:sp>
        <p:sp>
          <p:nvSpPr>
            <p:cNvPr id="76820" name="Text Box 8"/>
            <p:cNvSpPr txBox="1">
              <a:spLocks noChangeArrowheads="1"/>
            </p:cNvSpPr>
            <p:nvPr/>
          </p:nvSpPr>
          <p:spPr bwMode="auto">
            <a:xfrm>
              <a:off x="3324" y="912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76821" name="Text Box 9"/>
            <p:cNvSpPr txBox="1">
              <a:spLocks noChangeArrowheads="1"/>
            </p:cNvSpPr>
            <p:nvPr/>
          </p:nvSpPr>
          <p:spPr bwMode="auto">
            <a:xfrm>
              <a:off x="2119" y="91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76822" name="Text Box 10"/>
            <p:cNvSpPr txBox="1">
              <a:spLocks noChangeArrowheads="1"/>
            </p:cNvSpPr>
            <p:nvPr/>
          </p:nvSpPr>
          <p:spPr bwMode="auto">
            <a:xfrm>
              <a:off x="2736" y="912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G</a:t>
              </a:r>
            </a:p>
          </p:txBody>
        </p:sp>
        <p:sp>
          <p:nvSpPr>
            <p:cNvPr id="76823" name="Text Box 11"/>
            <p:cNvSpPr txBox="1">
              <a:spLocks noChangeArrowheads="1"/>
            </p:cNvSpPr>
            <p:nvPr/>
          </p:nvSpPr>
          <p:spPr bwMode="auto">
            <a:xfrm>
              <a:off x="1440" y="278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76824" name="Text Box 12"/>
            <p:cNvSpPr txBox="1">
              <a:spLocks noChangeArrowheads="1"/>
            </p:cNvSpPr>
            <p:nvPr/>
          </p:nvSpPr>
          <p:spPr bwMode="auto">
            <a:xfrm>
              <a:off x="1824" y="3081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-6</a:t>
              </a:r>
            </a:p>
          </p:txBody>
        </p:sp>
        <p:sp>
          <p:nvSpPr>
            <p:cNvPr id="76825" name="Text Box 13"/>
            <p:cNvSpPr txBox="1">
              <a:spLocks noChangeArrowheads="1"/>
            </p:cNvSpPr>
            <p:nvPr/>
          </p:nvSpPr>
          <p:spPr bwMode="auto">
            <a:xfrm>
              <a:off x="1440" y="336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76826" name="Text Box 14"/>
            <p:cNvSpPr txBox="1">
              <a:spLocks noChangeArrowheads="1"/>
            </p:cNvSpPr>
            <p:nvPr/>
          </p:nvSpPr>
          <p:spPr bwMode="auto">
            <a:xfrm>
              <a:off x="1824" y="3696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-8</a:t>
              </a:r>
            </a:p>
          </p:txBody>
        </p:sp>
        <p:sp>
          <p:nvSpPr>
            <p:cNvPr id="76827" name="Text Box 15"/>
            <p:cNvSpPr txBox="1">
              <a:spLocks noChangeArrowheads="1"/>
            </p:cNvSpPr>
            <p:nvPr/>
          </p:nvSpPr>
          <p:spPr bwMode="auto">
            <a:xfrm>
              <a:off x="1949" y="140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76828" name="Text Box 16"/>
            <p:cNvSpPr txBox="1">
              <a:spLocks noChangeArrowheads="1"/>
            </p:cNvSpPr>
            <p:nvPr/>
          </p:nvSpPr>
          <p:spPr bwMode="auto">
            <a:xfrm>
              <a:off x="3552" y="1392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-6</a:t>
              </a:r>
            </a:p>
          </p:txBody>
        </p:sp>
        <p:sp>
          <p:nvSpPr>
            <p:cNvPr id="76829" name="Text Box 17"/>
            <p:cNvSpPr txBox="1">
              <a:spLocks noChangeArrowheads="1"/>
            </p:cNvSpPr>
            <p:nvPr/>
          </p:nvSpPr>
          <p:spPr bwMode="auto">
            <a:xfrm>
              <a:off x="2448" y="1440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-2</a:t>
              </a:r>
            </a:p>
          </p:txBody>
        </p:sp>
        <p:sp>
          <p:nvSpPr>
            <p:cNvPr id="76830" name="Text Box 18"/>
            <p:cNvSpPr txBox="1">
              <a:spLocks noChangeArrowheads="1"/>
            </p:cNvSpPr>
            <p:nvPr/>
          </p:nvSpPr>
          <p:spPr bwMode="auto">
            <a:xfrm>
              <a:off x="2976" y="1392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-4</a:t>
              </a:r>
            </a:p>
          </p:txBody>
        </p:sp>
        <p:grpSp>
          <p:nvGrpSpPr>
            <p:cNvPr id="76831" name="Group 19"/>
            <p:cNvGrpSpPr>
              <a:grpSpLocks/>
            </p:cNvGrpSpPr>
            <p:nvPr/>
          </p:nvGrpSpPr>
          <p:grpSpPr bwMode="auto">
            <a:xfrm>
              <a:off x="1728" y="1248"/>
              <a:ext cx="2304" cy="2880"/>
              <a:chOff x="1728" y="1248"/>
              <a:chExt cx="2304" cy="2880"/>
            </a:xfrm>
          </p:grpSpPr>
          <p:grpSp>
            <p:nvGrpSpPr>
              <p:cNvPr id="76868" name="Group 20"/>
              <p:cNvGrpSpPr>
                <a:grpSpLocks/>
              </p:cNvGrpSpPr>
              <p:nvPr/>
            </p:nvGrpSpPr>
            <p:grpSpPr bwMode="auto">
              <a:xfrm>
                <a:off x="1728" y="1248"/>
                <a:ext cx="2304" cy="576"/>
                <a:chOff x="1728" y="1248"/>
                <a:chExt cx="2304" cy="576"/>
              </a:xfrm>
            </p:grpSpPr>
            <p:sp>
              <p:nvSpPr>
                <p:cNvPr id="76889" name="Rectangle 21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0" name="Rectangle 22"/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1" name="Rectangle 23"/>
                <p:cNvSpPr>
                  <a:spLocks noChangeArrowheads="1"/>
                </p:cNvSpPr>
                <p:nvPr/>
              </p:nvSpPr>
              <p:spPr bwMode="auto">
                <a:xfrm>
                  <a:off x="2880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2" name="Rectangle 24"/>
                <p:cNvSpPr>
                  <a:spLocks noChangeArrowheads="1"/>
                </p:cNvSpPr>
                <p:nvPr/>
              </p:nvSpPr>
              <p:spPr bwMode="auto">
                <a:xfrm>
                  <a:off x="3456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869" name="Group 25"/>
              <p:cNvGrpSpPr>
                <a:grpSpLocks/>
              </p:cNvGrpSpPr>
              <p:nvPr/>
            </p:nvGrpSpPr>
            <p:grpSpPr bwMode="auto">
              <a:xfrm>
                <a:off x="1728" y="1824"/>
                <a:ext cx="2304" cy="576"/>
                <a:chOff x="1728" y="1248"/>
                <a:chExt cx="2304" cy="576"/>
              </a:xfrm>
            </p:grpSpPr>
            <p:sp>
              <p:nvSpPr>
                <p:cNvPr id="76885" name="Rectangle 26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86" name="Rectangle 27"/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87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0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88" name="Rectangle 29"/>
                <p:cNvSpPr>
                  <a:spLocks noChangeArrowheads="1"/>
                </p:cNvSpPr>
                <p:nvPr/>
              </p:nvSpPr>
              <p:spPr bwMode="auto">
                <a:xfrm>
                  <a:off x="3456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870" name="Group 30"/>
              <p:cNvGrpSpPr>
                <a:grpSpLocks/>
              </p:cNvGrpSpPr>
              <p:nvPr/>
            </p:nvGrpSpPr>
            <p:grpSpPr bwMode="auto">
              <a:xfrm>
                <a:off x="1728" y="2400"/>
                <a:ext cx="2304" cy="576"/>
                <a:chOff x="1728" y="1248"/>
                <a:chExt cx="2304" cy="576"/>
              </a:xfrm>
            </p:grpSpPr>
            <p:sp>
              <p:nvSpPr>
                <p:cNvPr id="76881" name="Rectangle 31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82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83" name="Rectangle 33"/>
                <p:cNvSpPr>
                  <a:spLocks noChangeArrowheads="1"/>
                </p:cNvSpPr>
                <p:nvPr/>
              </p:nvSpPr>
              <p:spPr bwMode="auto">
                <a:xfrm>
                  <a:off x="2880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84" name="Rectangle 34"/>
                <p:cNvSpPr>
                  <a:spLocks noChangeArrowheads="1"/>
                </p:cNvSpPr>
                <p:nvPr/>
              </p:nvSpPr>
              <p:spPr bwMode="auto">
                <a:xfrm>
                  <a:off x="3456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871" name="Group 35"/>
              <p:cNvGrpSpPr>
                <a:grpSpLocks/>
              </p:cNvGrpSpPr>
              <p:nvPr/>
            </p:nvGrpSpPr>
            <p:grpSpPr bwMode="auto">
              <a:xfrm>
                <a:off x="1728" y="2976"/>
                <a:ext cx="2304" cy="576"/>
                <a:chOff x="1728" y="1248"/>
                <a:chExt cx="2304" cy="576"/>
              </a:xfrm>
            </p:grpSpPr>
            <p:sp>
              <p:nvSpPr>
                <p:cNvPr id="76877" name="Rectangle 36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78" name="Rectangle 37"/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79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80" name="Rectangle 39"/>
                <p:cNvSpPr>
                  <a:spLocks noChangeArrowheads="1"/>
                </p:cNvSpPr>
                <p:nvPr/>
              </p:nvSpPr>
              <p:spPr bwMode="auto">
                <a:xfrm>
                  <a:off x="3456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872" name="Group 40"/>
              <p:cNvGrpSpPr>
                <a:grpSpLocks/>
              </p:cNvGrpSpPr>
              <p:nvPr/>
            </p:nvGrpSpPr>
            <p:grpSpPr bwMode="auto">
              <a:xfrm>
                <a:off x="1728" y="3552"/>
                <a:ext cx="2304" cy="576"/>
                <a:chOff x="1728" y="1248"/>
                <a:chExt cx="2304" cy="576"/>
              </a:xfrm>
            </p:grpSpPr>
            <p:sp>
              <p:nvSpPr>
                <p:cNvPr id="76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2304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75" name="Rectangle 43"/>
                <p:cNvSpPr>
                  <a:spLocks noChangeArrowheads="1"/>
                </p:cNvSpPr>
                <p:nvPr/>
              </p:nvSpPr>
              <p:spPr bwMode="auto">
                <a:xfrm>
                  <a:off x="2880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76" name="Rectangle 44"/>
                <p:cNvSpPr>
                  <a:spLocks noChangeArrowheads="1"/>
                </p:cNvSpPr>
                <p:nvPr/>
              </p:nvSpPr>
              <p:spPr bwMode="auto">
                <a:xfrm>
                  <a:off x="3456" y="1248"/>
                  <a:ext cx="576" cy="576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6832" name="Line 45"/>
            <p:cNvSpPr>
              <a:spLocks noChangeShapeType="1"/>
            </p:cNvSpPr>
            <p:nvPr/>
          </p:nvSpPr>
          <p:spPr bwMode="auto">
            <a:xfrm flipV="1">
              <a:off x="2040" y="1728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3" name="Line 46"/>
            <p:cNvSpPr>
              <a:spLocks noChangeShapeType="1"/>
            </p:cNvSpPr>
            <p:nvPr/>
          </p:nvSpPr>
          <p:spPr bwMode="auto">
            <a:xfrm flipV="1">
              <a:off x="2040" y="230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Line 47"/>
            <p:cNvSpPr>
              <a:spLocks noChangeShapeType="1"/>
            </p:cNvSpPr>
            <p:nvPr/>
          </p:nvSpPr>
          <p:spPr bwMode="auto">
            <a:xfrm flipV="1">
              <a:off x="2040" y="283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Line 48"/>
            <p:cNvSpPr>
              <a:spLocks noChangeShapeType="1"/>
            </p:cNvSpPr>
            <p:nvPr/>
          </p:nvSpPr>
          <p:spPr bwMode="auto">
            <a:xfrm flipV="1">
              <a:off x="2040" y="3456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Line 49"/>
            <p:cNvSpPr>
              <a:spLocks noChangeShapeType="1"/>
            </p:cNvSpPr>
            <p:nvPr/>
          </p:nvSpPr>
          <p:spPr bwMode="auto">
            <a:xfrm flipH="1">
              <a:off x="2159" y="1583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7" name="Line 50"/>
            <p:cNvSpPr>
              <a:spLocks noChangeShapeType="1"/>
            </p:cNvSpPr>
            <p:nvPr/>
          </p:nvSpPr>
          <p:spPr bwMode="auto">
            <a:xfrm flipH="1">
              <a:off x="3312" y="158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Line 51"/>
            <p:cNvSpPr>
              <a:spLocks noChangeShapeType="1"/>
            </p:cNvSpPr>
            <p:nvPr/>
          </p:nvSpPr>
          <p:spPr bwMode="auto">
            <a:xfrm flipH="1">
              <a:off x="2736" y="158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9" name="Text Box 52"/>
            <p:cNvSpPr txBox="1">
              <a:spLocks noChangeArrowheads="1"/>
            </p:cNvSpPr>
            <p:nvPr/>
          </p:nvSpPr>
          <p:spPr bwMode="auto">
            <a:xfrm>
              <a:off x="2496" y="196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76840" name="Text Box 53"/>
            <p:cNvSpPr txBox="1">
              <a:spLocks noChangeArrowheads="1"/>
            </p:cNvSpPr>
            <p:nvPr/>
          </p:nvSpPr>
          <p:spPr bwMode="auto">
            <a:xfrm>
              <a:off x="3014" y="1961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-1</a:t>
              </a:r>
            </a:p>
          </p:txBody>
        </p:sp>
        <p:sp>
          <p:nvSpPr>
            <p:cNvPr id="76841" name="Text Box 54"/>
            <p:cNvSpPr txBox="1">
              <a:spLocks noChangeArrowheads="1"/>
            </p:cNvSpPr>
            <p:nvPr/>
          </p:nvSpPr>
          <p:spPr bwMode="auto">
            <a:xfrm>
              <a:off x="3600" y="1967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-3</a:t>
              </a:r>
            </a:p>
          </p:txBody>
        </p:sp>
        <p:sp>
          <p:nvSpPr>
            <p:cNvPr id="76842" name="Text Box 55"/>
            <p:cNvSpPr txBox="1">
              <a:spLocks noChangeArrowheads="1"/>
            </p:cNvSpPr>
            <p:nvPr/>
          </p:nvSpPr>
          <p:spPr bwMode="auto">
            <a:xfrm>
              <a:off x="2448" y="2537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-1</a:t>
              </a:r>
            </a:p>
          </p:txBody>
        </p:sp>
        <p:sp>
          <p:nvSpPr>
            <p:cNvPr id="76843" name="Text Box 56"/>
            <p:cNvSpPr txBox="1">
              <a:spLocks noChangeArrowheads="1"/>
            </p:cNvSpPr>
            <p:nvPr/>
          </p:nvSpPr>
          <p:spPr bwMode="auto">
            <a:xfrm>
              <a:off x="3072" y="254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76844" name="Text Box 57"/>
            <p:cNvSpPr txBox="1">
              <a:spLocks noChangeArrowheads="1"/>
            </p:cNvSpPr>
            <p:nvPr/>
          </p:nvSpPr>
          <p:spPr bwMode="auto">
            <a:xfrm>
              <a:off x="3552" y="2544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-2</a:t>
              </a:r>
            </a:p>
          </p:txBody>
        </p:sp>
        <p:sp>
          <p:nvSpPr>
            <p:cNvPr id="76845" name="Text Box 58"/>
            <p:cNvSpPr txBox="1">
              <a:spLocks noChangeArrowheads="1"/>
            </p:cNvSpPr>
            <p:nvPr/>
          </p:nvSpPr>
          <p:spPr bwMode="auto">
            <a:xfrm>
              <a:off x="2448" y="3113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-3</a:t>
              </a:r>
            </a:p>
          </p:txBody>
        </p:sp>
        <p:sp>
          <p:nvSpPr>
            <p:cNvPr id="76846" name="Text Box 59"/>
            <p:cNvSpPr txBox="1">
              <a:spLocks noChangeArrowheads="1"/>
            </p:cNvSpPr>
            <p:nvPr/>
          </p:nvSpPr>
          <p:spPr bwMode="auto">
            <a:xfrm>
              <a:off x="3024" y="3120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-2</a:t>
              </a:r>
            </a:p>
          </p:txBody>
        </p:sp>
        <p:sp>
          <p:nvSpPr>
            <p:cNvPr id="76847" name="Text Box 60"/>
            <p:cNvSpPr txBox="1">
              <a:spLocks noChangeArrowheads="1"/>
            </p:cNvSpPr>
            <p:nvPr/>
          </p:nvSpPr>
          <p:spPr bwMode="auto">
            <a:xfrm>
              <a:off x="3600" y="3120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-1</a:t>
              </a:r>
            </a:p>
          </p:txBody>
        </p:sp>
        <p:sp>
          <p:nvSpPr>
            <p:cNvPr id="76848" name="Text Box 61"/>
            <p:cNvSpPr txBox="1">
              <a:spLocks noChangeArrowheads="1"/>
            </p:cNvSpPr>
            <p:nvPr/>
          </p:nvSpPr>
          <p:spPr bwMode="auto">
            <a:xfrm>
              <a:off x="2448" y="3696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-5</a:t>
              </a:r>
            </a:p>
          </p:txBody>
        </p:sp>
        <p:sp>
          <p:nvSpPr>
            <p:cNvPr id="76849" name="Text Box 62"/>
            <p:cNvSpPr txBox="1">
              <a:spLocks noChangeArrowheads="1"/>
            </p:cNvSpPr>
            <p:nvPr/>
          </p:nvSpPr>
          <p:spPr bwMode="auto">
            <a:xfrm>
              <a:off x="3024" y="3696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-4</a:t>
              </a:r>
            </a:p>
          </p:txBody>
        </p:sp>
        <p:sp>
          <p:nvSpPr>
            <p:cNvPr id="76850" name="Text Box 63"/>
            <p:cNvSpPr txBox="1">
              <a:spLocks noChangeArrowheads="1"/>
            </p:cNvSpPr>
            <p:nvPr/>
          </p:nvSpPr>
          <p:spPr bwMode="auto">
            <a:xfrm>
              <a:off x="3600" y="3696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-1</a:t>
              </a:r>
            </a:p>
          </p:txBody>
        </p:sp>
        <p:sp>
          <p:nvSpPr>
            <p:cNvPr id="76851" name="Line 64"/>
            <p:cNvSpPr>
              <a:spLocks noChangeShapeType="1"/>
            </p:cNvSpPr>
            <p:nvPr/>
          </p:nvSpPr>
          <p:spPr bwMode="auto">
            <a:xfrm flipH="1" flipV="1">
              <a:off x="2256" y="1776"/>
              <a:ext cx="288" cy="24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52" name="Line 67"/>
            <p:cNvSpPr>
              <a:spLocks noChangeShapeType="1"/>
            </p:cNvSpPr>
            <p:nvPr/>
          </p:nvSpPr>
          <p:spPr bwMode="auto">
            <a:xfrm flipH="1">
              <a:off x="3360" y="2112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53" name="Line 68"/>
            <p:cNvSpPr>
              <a:spLocks noChangeShapeType="1"/>
            </p:cNvSpPr>
            <p:nvPr/>
          </p:nvSpPr>
          <p:spPr bwMode="auto">
            <a:xfrm flipH="1">
              <a:off x="2736" y="2112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54" name="Line 69"/>
            <p:cNvSpPr>
              <a:spLocks noChangeShapeType="1"/>
            </p:cNvSpPr>
            <p:nvPr/>
          </p:nvSpPr>
          <p:spPr bwMode="auto">
            <a:xfrm flipV="1">
              <a:off x="2592" y="2256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55" name="Line 70"/>
            <p:cNvSpPr>
              <a:spLocks noChangeShapeType="1"/>
            </p:cNvSpPr>
            <p:nvPr/>
          </p:nvSpPr>
          <p:spPr bwMode="auto">
            <a:xfrm flipH="1" flipV="1">
              <a:off x="2784" y="2304"/>
              <a:ext cx="288" cy="24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56" name="Line 71"/>
            <p:cNvSpPr>
              <a:spLocks noChangeShapeType="1"/>
            </p:cNvSpPr>
            <p:nvPr/>
          </p:nvSpPr>
          <p:spPr bwMode="auto">
            <a:xfrm flipH="1" flipV="1">
              <a:off x="2208" y="2928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57" name="Line 72"/>
            <p:cNvSpPr>
              <a:spLocks noChangeShapeType="1"/>
            </p:cNvSpPr>
            <p:nvPr/>
          </p:nvSpPr>
          <p:spPr bwMode="auto">
            <a:xfrm flipH="1" flipV="1">
              <a:off x="3312" y="2304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58" name="Line 73"/>
            <p:cNvSpPr>
              <a:spLocks noChangeShapeType="1"/>
            </p:cNvSpPr>
            <p:nvPr/>
          </p:nvSpPr>
          <p:spPr bwMode="auto">
            <a:xfrm flipH="1">
              <a:off x="3264" y="268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59" name="Line 74"/>
            <p:cNvSpPr>
              <a:spLocks noChangeShapeType="1"/>
            </p:cNvSpPr>
            <p:nvPr/>
          </p:nvSpPr>
          <p:spPr bwMode="auto">
            <a:xfrm flipH="1" flipV="1">
              <a:off x="2736" y="2880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Line 75"/>
            <p:cNvSpPr>
              <a:spLocks noChangeShapeType="1"/>
            </p:cNvSpPr>
            <p:nvPr/>
          </p:nvSpPr>
          <p:spPr bwMode="auto">
            <a:xfrm flipH="1" flipV="1">
              <a:off x="2784" y="3456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1" name="Line 76"/>
            <p:cNvSpPr>
              <a:spLocks noChangeShapeType="1"/>
            </p:cNvSpPr>
            <p:nvPr/>
          </p:nvSpPr>
          <p:spPr bwMode="auto">
            <a:xfrm flipV="1">
              <a:off x="3168" y="2832"/>
              <a:ext cx="0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Line 77"/>
            <p:cNvSpPr>
              <a:spLocks noChangeShapeType="1"/>
            </p:cNvSpPr>
            <p:nvPr/>
          </p:nvSpPr>
          <p:spPr bwMode="auto">
            <a:xfrm flipH="1" flipV="1">
              <a:off x="3360" y="2880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3" name="Line 78"/>
            <p:cNvSpPr>
              <a:spLocks noChangeShapeType="1"/>
            </p:cNvSpPr>
            <p:nvPr/>
          </p:nvSpPr>
          <p:spPr bwMode="auto">
            <a:xfrm flipV="1">
              <a:off x="2592" y="3456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Line 79"/>
            <p:cNvSpPr>
              <a:spLocks noChangeShapeType="1"/>
            </p:cNvSpPr>
            <p:nvPr/>
          </p:nvSpPr>
          <p:spPr bwMode="auto">
            <a:xfrm flipV="1">
              <a:off x="3216" y="3456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Line 80"/>
            <p:cNvSpPr>
              <a:spLocks noChangeShapeType="1"/>
            </p:cNvSpPr>
            <p:nvPr/>
          </p:nvSpPr>
          <p:spPr bwMode="auto">
            <a:xfrm flipH="1" flipV="1">
              <a:off x="3360" y="3456"/>
              <a:ext cx="288" cy="24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Line 81"/>
            <p:cNvSpPr>
              <a:spLocks noChangeShapeType="1"/>
            </p:cNvSpPr>
            <p:nvPr/>
          </p:nvSpPr>
          <p:spPr bwMode="auto">
            <a:xfrm flipH="1" flipV="1">
              <a:off x="2208" y="2304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Line 82"/>
            <p:cNvSpPr>
              <a:spLocks noChangeShapeType="1"/>
            </p:cNvSpPr>
            <p:nvPr/>
          </p:nvSpPr>
          <p:spPr bwMode="auto">
            <a:xfrm flipV="1">
              <a:off x="2592" y="278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04" name="Text Box 84"/>
          <p:cNvSpPr txBox="1">
            <a:spLocks noChangeArrowheads="1"/>
          </p:cNvSpPr>
          <p:nvPr/>
        </p:nvSpPr>
        <p:spPr bwMode="auto">
          <a:xfrm>
            <a:off x="5410200" y="34290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x:</a:t>
            </a:r>
          </a:p>
        </p:txBody>
      </p:sp>
      <p:sp>
        <p:nvSpPr>
          <p:cNvPr id="76805" name="Text Box 85"/>
          <p:cNvSpPr txBox="1">
            <a:spLocks noChangeArrowheads="1"/>
          </p:cNvSpPr>
          <p:nvPr/>
        </p:nvSpPr>
        <p:spPr bwMode="auto">
          <a:xfrm>
            <a:off x="5410200" y="3821113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y:</a:t>
            </a:r>
          </a:p>
        </p:txBody>
      </p:sp>
      <p:sp>
        <p:nvSpPr>
          <p:cNvPr id="76806" name="Text Box 86"/>
          <p:cNvSpPr txBox="1">
            <a:spLocks noChangeArrowheads="1"/>
          </p:cNvSpPr>
          <p:nvPr/>
        </p:nvSpPr>
        <p:spPr bwMode="auto">
          <a:xfrm>
            <a:off x="7391400" y="34290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A</a:t>
            </a:r>
          </a:p>
        </p:txBody>
      </p:sp>
      <p:sp>
        <p:nvSpPr>
          <p:cNvPr id="76807" name="Text Box 87"/>
          <p:cNvSpPr txBox="1">
            <a:spLocks noChangeArrowheads="1"/>
          </p:cNvSpPr>
          <p:nvPr/>
        </p:nvSpPr>
        <p:spPr bwMode="auto">
          <a:xfrm>
            <a:off x="7505700" y="3821113"/>
            <a:ext cx="303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-</a:t>
            </a:r>
          </a:p>
        </p:txBody>
      </p:sp>
      <p:sp>
        <p:nvSpPr>
          <p:cNvPr id="76808" name="Text Box 88"/>
          <p:cNvSpPr txBox="1">
            <a:spLocks noChangeArrowheads="1"/>
          </p:cNvSpPr>
          <p:nvPr/>
        </p:nvSpPr>
        <p:spPr bwMode="auto">
          <a:xfrm>
            <a:off x="6743700" y="34290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A</a:t>
            </a:r>
          </a:p>
        </p:txBody>
      </p:sp>
      <p:sp>
        <p:nvSpPr>
          <p:cNvPr id="76809" name="Text Box 89"/>
          <p:cNvSpPr txBox="1">
            <a:spLocks noChangeArrowheads="1"/>
          </p:cNvSpPr>
          <p:nvPr/>
        </p:nvSpPr>
        <p:spPr bwMode="auto">
          <a:xfrm>
            <a:off x="6794500" y="3821113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G</a:t>
            </a:r>
          </a:p>
        </p:txBody>
      </p:sp>
      <p:sp>
        <p:nvSpPr>
          <p:cNvPr id="76810" name="Text Box 90"/>
          <p:cNvSpPr txBox="1">
            <a:spLocks noChangeArrowheads="1"/>
          </p:cNvSpPr>
          <p:nvPr/>
        </p:nvSpPr>
        <p:spPr bwMode="auto">
          <a:xfrm>
            <a:off x="6096000" y="34290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A</a:t>
            </a:r>
          </a:p>
        </p:txBody>
      </p:sp>
      <p:sp>
        <p:nvSpPr>
          <p:cNvPr id="76811" name="Text Box 91"/>
          <p:cNvSpPr txBox="1">
            <a:spLocks noChangeArrowheads="1"/>
          </p:cNvSpPr>
          <p:nvPr/>
        </p:nvSpPr>
        <p:spPr bwMode="auto">
          <a:xfrm>
            <a:off x="6121400" y="3821113"/>
            <a:ext cx="42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A</a:t>
            </a:r>
          </a:p>
        </p:txBody>
      </p:sp>
      <p:sp>
        <p:nvSpPr>
          <p:cNvPr id="76812" name="Text Box 92"/>
          <p:cNvSpPr txBox="1">
            <a:spLocks noChangeArrowheads="1"/>
          </p:cNvSpPr>
          <p:nvPr/>
        </p:nvSpPr>
        <p:spPr bwMode="auto">
          <a:xfrm>
            <a:off x="8061325" y="34290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C</a:t>
            </a:r>
          </a:p>
        </p:txBody>
      </p:sp>
      <p:sp>
        <p:nvSpPr>
          <p:cNvPr id="76813" name="Text Box 93"/>
          <p:cNvSpPr txBox="1">
            <a:spLocks noChangeArrowheads="1"/>
          </p:cNvSpPr>
          <p:nvPr/>
        </p:nvSpPr>
        <p:spPr bwMode="auto">
          <a:xfrm>
            <a:off x="8061325" y="38211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C</a:t>
            </a:r>
          </a:p>
        </p:txBody>
      </p:sp>
      <p:sp>
        <p:nvSpPr>
          <p:cNvPr id="76814" name="Text Box 94"/>
          <p:cNvSpPr txBox="1">
            <a:spLocks noChangeArrowheads="1"/>
          </p:cNvSpPr>
          <p:nvPr/>
        </p:nvSpPr>
        <p:spPr bwMode="auto">
          <a:xfrm>
            <a:off x="5562600" y="2971800"/>
            <a:ext cx="303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u="sng"/>
              <a:t>one optimal alignment</a:t>
            </a:r>
          </a:p>
        </p:txBody>
      </p:sp>
      <p:sp>
        <p:nvSpPr>
          <p:cNvPr id="76815" name="Text Box 94"/>
          <p:cNvSpPr txBox="1">
            <a:spLocks noChangeArrowheads="1"/>
          </p:cNvSpPr>
          <p:nvPr/>
        </p:nvSpPr>
        <p:spPr bwMode="auto">
          <a:xfrm>
            <a:off x="5638800" y="4724400"/>
            <a:ext cx="289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/>
              <a:t>but there are three optimal alignments here (can you find them?)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DP Comments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works for either DNA or protein sequences, although the substitution matrices used differ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finds an optimal alignment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exact algorithm (and computational complexity) depends on gap penalty function (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we’ll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come back to this issue)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Equally Optimal Alignments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20574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many optimal alignments may exist for a given pair of sequences</a:t>
            </a:r>
          </a:p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can use preference ordering over paths when doing traceback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133600" y="3352800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33CC33"/>
                </a:solidFill>
                <a:latin typeface="Arial" charset="0"/>
              </a:rPr>
              <a:t>highroad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867400" y="33528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33CC33"/>
                </a:solidFill>
                <a:latin typeface="Arial" charset="0"/>
              </a:rPr>
              <a:t>lowroad</a:t>
            </a:r>
          </a:p>
        </p:txBody>
      </p:sp>
      <p:grpSp>
        <p:nvGrpSpPr>
          <p:cNvPr id="80902" name="Group 7"/>
          <p:cNvGrpSpPr>
            <a:grpSpLocks/>
          </p:cNvGrpSpPr>
          <p:nvPr/>
        </p:nvGrpSpPr>
        <p:grpSpPr bwMode="auto">
          <a:xfrm>
            <a:off x="2286000" y="3733800"/>
            <a:ext cx="1447800" cy="1600200"/>
            <a:chOff x="3600" y="3312"/>
            <a:chExt cx="576" cy="654"/>
          </a:xfrm>
        </p:grpSpPr>
        <p:sp>
          <p:nvSpPr>
            <p:cNvPr id="80914" name="Line 8"/>
            <p:cNvSpPr>
              <a:spLocks noChangeShapeType="1"/>
            </p:cNvSpPr>
            <p:nvPr/>
          </p:nvSpPr>
          <p:spPr bwMode="auto">
            <a:xfrm flipV="1">
              <a:off x="4176" y="3312"/>
              <a:ext cx="0" cy="57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9"/>
            <p:cNvSpPr>
              <a:spLocks noChangeShapeType="1"/>
            </p:cNvSpPr>
            <p:nvPr/>
          </p:nvSpPr>
          <p:spPr bwMode="auto">
            <a:xfrm rot="8213017">
              <a:off x="3979" y="3390"/>
              <a:ext cx="1" cy="57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0"/>
            <p:cNvSpPr>
              <a:spLocks noChangeShapeType="1"/>
            </p:cNvSpPr>
            <p:nvPr/>
          </p:nvSpPr>
          <p:spPr bwMode="auto">
            <a:xfrm rot="5400000">
              <a:off x="3888" y="3600"/>
              <a:ext cx="0" cy="57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3" name="Text Box 11"/>
          <p:cNvSpPr txBox="1">
            <a:spLocks noChangeArrowheads="1"/>
          </p:cNvSpPr>
          <p:nvPr/>
        </p:nvSpPr>
        <p:spPr bwMode="auto">
          <a:xfrm>
            <a:off x="3581400" y="3352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80904" name="Text Box 12"/>
          <p:cNvSpPr txBox="1">
            <a:spLocks noChangeArrowheads="1"/>
          </p:cNvSpPr>
          <p:nvPr/>
        </p:nvSpPr>
        <p:spPr bwMode="auto">
          <a:xfrm>
            <a:off x="2438400" y="3733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80905" name="Text Box 13"/>
          <p:cNvSpPr txBox="1">
            <a:spLocks noChangeArrowheads="1"/>
          </p:cNvSpPr>
          <p:nvPr/>
        </p:nvSpPr>
        <p:spPr bwMode="auto">
          <a:xfrm>
            <a:off x="1905000" y="4953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grpSp>
        <p:nvGrpSpPr>
          <p:cNvPr id="80906" name="Group 15"/>
          <p:cNvGrpSpPr>
            <a:grpSpLocks/>
          </p:cNvGrpSpPr>
          <p:nvPr/>
        </p:nvGrpSpPr>
        <p:grpSpPr bwMode="auto">
          <a:xfrm>
            <a:off x="5867400" y="3733800"/>
            <a:ext cx="1447800" cy="1600200"/>
            <a:chOff x="3600" y="3312"/>
            <a:chExt cx="576" cy="654"/>
          </a:xfrm>
        </p:grpSpPr>
        <p:sp>
          <p:nvSpPr>
            <p:cNvPr id="80911" name="Line 16"/>
            <p:cNvSpPr>
              <a:spLocks noChangeShapeType="1"/>
            </p:cNvSpPr>
            <p:nvPr/>
          </p:nvSpPr>
          <p:spPr bwMode="auto">
            <a:xfrm flipV="1">
              <a:off x="4176" y="3312"/>
              <a:ext cx="0" cy="57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7"/>
            <p:cNvSpPr>
              <a:spLocks noChangeShapeType="1"/>
            </p:cNvSpPr>
            <p:nvPr/>
          </p:nvSpPr>
          <p:spPr bwMode="auto">
            <a:xfrm rot="8213017">
              <a:off x="3979" y="3390"/>
              <a:ext cx="1" cy="57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8"/>
            <p:cNvSpPr>
              <a:spLocks noChangeShapeType="1"/>
            </p:cNvSpPr>
            <p:nvPr/>
          </p:nvSpPr>
          <p:spPr bwMode="auto">
            <a:xfrm rot="5400000">
              <a:off x="3888" y="3600"/>
              <a:ext cx="0" cy="57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7" name="Text Box 19"/>
          <p:cNvSpPr txBox="1">
            <a:spLocks noChangeArrowheads="1"/>
          </p:cNvSpPr>
          <p:nvPr/>
        </p:nvSpPr>
        <p:spPr bwMode="auto">
          <a:xfrm>
            <a:off x="5486400" y="4953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80908" name="Text Box 20"/>
          <p:cNvSpPr txBox="1">
            <a:spLocks noChangeArrowheads="1"/>
          </p:cNvSpPr>
          <p:nvPr/>
        </p:nvSpPr>
        <p:spPr bwMode="auto">
          <a:xfrm>
            <a:off x="6019800" y="3733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80909" name="Text Box 21"/>
          <p:cNvSpPr txBox="1">
            <a:spLocks noChangeArrowheads="1"/>
          </p:cNvSpPr>
          <p:nvPr/>
        </p:nvSpPr>
        <p:spPr bwMode="auto">
          <a:xfrm>
            <a:off x="7162800" y="3352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80910" name="Rectangle 22"/>
          <p:cNvSpPr>
            <a:spLocks noChangeArrowheads="1"/>
          </p:cNvSpPr>
          <p:nvPr/>
        </p:nvSpPr>
        <p:spPr bwMode="auto">
          <a:xfrm>
            <a:off x="762000" y="5410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/>
              <a:t>highroad</a:t>
            </a:r>
            <a:r>
              <a:rPr lang="en-US" sz="2400"/>
              <a:t> and </a:t>
            </a:r>
            <a:r>
              <a:rPr lang="en-US" sz="2400" i="1"/>
              <a:t>lowroad</a:t>
            </a:r>
            <a:r>
              <a:rPr lang="en-US" sz="2400"/>
              <a:t> alignments show the two most different optimal alignments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Highroad &amp; Lowroad Alignments</a:t>
            </a: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914400" y="25908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82948" name="Text Box 5"/>
          <p:cNvSpPr txBox="1">
            <a:spLocks noChangeArrowheads="1"/>
          </p:cNvSpPr>
          <p:nvPr/>
        </p:nvSpPr>
        <p:spPr bwMode="auto">
          <a:xfrm>
            <a:off x="1722438" y="3124200"/>
            <a:ext cx="500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-2</a:t>
            </a:r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914400" y="35052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82950" name="Text Box 7"/>
          <p:cNvSpPr txBox="1">
            <a:spLocks noChangeArrowheads="1"/>
          </p:cNvSpPr>
          <p:nvPr/>
        </p:nvSpPr>
        <p:spPr bwMode="auto">
          <a:xfrm>
            <a:off x="1524000" y="4038600"/>
            <a:ext cx="50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-4</a:t>
            </a:r>
          </a:p>
        </p:txBody>
      </p:sp>
      <p:sp>
        <p:nvSpPr>
          <p:cNvPr id="82951" name="Text Box 8"/>
          <p:cNvSpPr txBox="1">
            <a:spLocks noChangeArrowheads="1"/>
          </p:cNvSpPr>
          <p:nvPr/>
        </p:nvSpPr>
        <p:spPr bwMode="auto">
          <a:xfrm>
            <a:off x="3905250" y="14478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82952" name="Text Box 9"/>
          <p:cNvSpPr txBox="1">
            <a:spLocks noChangeArrowheads="1"/>
          </p:cNvSpPr>
          <p:nvPr/>
        </p:nvSpPr>
        <p:spPr bwMode="auto">
          <a:xfrm>
            <a:off x="1992313" y="1447800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2971800" y="14478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G</a:t>
            </a:r>
          </a:p>
        </p:txBody>
      </p:sp>
      <p:sp>
        <p:nvSpPr>
          <p:cNvPr id="82954" name="Text Box 11"/>
          <p:cNvSpPr txBox="1">
            <a:spLocks noChangeArrowheads="1"/>
          </p:cNvSpPr>
          <p:nvPr/>
        </p:nvSpPr>
        <p:spPr bwMode="auto">
          <a:xfrm>
            <a:off x="914400" y="44196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82955" name="Text Box 12"/>
          <p:cNvSpPr txBox="1">
            <a:spLocks noChangeArrowheads="1"/>
          </p:cNvSpPr>
          <p:nvPr/>
        </p:nvSpPr>
        <p:spPr bwMode="auto">
          <a:xfrm>
            <a:off x="1524000" y="4891088"/>
            <a:ext cx="500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-6</a:t>
            </a:r>
          </a:p>
        </p:txBody>
      </p:sp>
      <p:sp>
        <p:nvSpPr>
          <p:cNvPr id="82956" name="Text Box 13"/>
          <p:cNvSpPr txBox="1">
            <a:spLocks noChangeArrowheads="1"/>
          </p:cNvSpPr>
          <p:nvPr/>
        </p:nvSpPr>
        <p:spPr bwMode="auto">
          <a:xfrm>
            <a:off x="914400" y="53340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82957" name="Text Box 14"/>
          <p:cNvSpPr txBox="1">
            <a:spLocks noChangeArrowheads="1"/>
          </p:cNvSpPr>
          <p:nvPr/>
        </p:nvSpPr>
        <p:spPr bwMode="auto">
          <a:xfrm>
            <a:off x="1524000" y="5867400"/>
            <a:ext cx="50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-8</a:t>
            </a:r>
          </a:p>
        </p:txBody>
      </p:sp>
      <p:sp>
        <p:nvSpPr>
          <p:cNvPr id="82958" name="Text Box 15"/>
          <p:cNvSpPr txBox="1">
            <a:spLocks noChangeArrowheads="1"/>
          </p:cNvSpPr>
          <p:nvPr/>
        </p:nvSpPr>
        <p:spPr bwMode="auto">
          <a:xfrm>
            <a:off x="1722438" y="22240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82959" name="Text Box 16"/>
          <p:cNvSpPr txBox="1">
            <a:spLocks noChangeArrowheads="1"/>
          </p:cNvSpPr>
          <p:nvPr/>
        </p:nvSpPr>
        <p:spPr bwMode="auto">
          <a:xfrm>
            <a:off x="4267200" y="2209800"/>
            <a:ext cx="50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-6</a:t>
            </a:r>
          </a:p>
        </p:txBody>
      </p:sp>
      <p:sp>
        <p:nvSpPr>
          <p:cNvPr id="82960" name="Text Box 17"/>
          <p:cNvSpPr txBox="1">
            <a:spLocks noChangeArrowheads="1"/>
          </p:cNvSpPr>
          <p:nvPr/>
        </p:nvSpPr>
        <p:spPr bwMode="auto">
          <a:xfrm>
            <a:off x="2514600" y="2286000"/>
            <a:ext cx="50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-2</a:t>
            </a:r>
          </a:p>
        </p:txBody>
      </p:sp>
      <p:sp>
        <p:nvSpPr>
          <p:cNvPr id="82961" name="Text Box 18"/>
          <p:cNvSpPr txBox="1">
            <a:spLocks noChangeArrowheads="1"/>
          </p:cNvSpPr>
          <p:nvPr/>
        </p:nvSpPr>
        <p:spPr bwMode="auto">
          <a:xfrm>
            <a:off x="3352800" y="2209800"/>
            <a:ext cx="50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-4</a:t>
            </a:r>
          </a:p>
        </p:txBody>
      </p:sp>
      <p:grpSp>
        <p:nvGrpSpPr>
          <p:cNvPr id="82962" name="Group 19"/>
          <p:cNvGrpSpPr>
            <a:grpSpLocks/>
          </p:cNvGrpSpPr>
          <p:nvPr/>
        </p:nvGrpSpPr>
        <p:grpSpPr bwMode="auto">
          <a:xfrm>
            <a:off x="1371600" y="1981200"/>
            <a:ext cx="3657600" cy="4572000"/>
            <a:chOff x="1728" y="1248"/>
            <a:chExt cx="2304" cy="2880"/>
          </a:xfrm>
        </p:grpSpPr>
        <p:grpSp>
          <p:nvGrpSpPr>
            <p:cNvPr id="83022" name="Group 20"/>
            <p:cNvGrpSpPr>
              <a:grpSpLocks/>
            </p:cNvGrpSpPr>
            <p:nvPr/>
          </p:nvGrpSpPr>
          <p:grpSpPr bwMode="auto">
            <a:xfrm>
              <a:off x="1728" y="1248"/>
              <a:ext cx="2304" cy="576"/>
              <a:chOff x="1728" y="1248"/>
              <a:chExt cx="2304" cy="576"/>
            </a:xfrm>
          </p:grpSpPr>
          <p:sp>
            <p:nvSpPr>
              <p:cNvPr id="83043" name="Rectangle 21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4" name="Rectangle 22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5" name="Rectangle 23"/>
              <p:cNvSpPr>
                <a:spLocks noChangeArrowheads="1"/>
              </p:cNvSpPr>
              <p:nvPr/>
            </p:nvSpPr>
            <p:spPr bwMode="auto">
              <a:xfrm>
                <a:off x="2880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6" name="Rectangle 24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023" name="Group 25"/>
            <p:cNvGrpSpPr>
              <a:grpSpLocks/>
            </p:cNvGrpSpPr>
            <p:nvPr/>
          </p:nvGrpSpPr>
          <p:grpSpPr bwMode="auto">
            <a:xfrm>
              <a:off x="1728" y="1824"/>
              <a:ext cx="2304" cy="576"/>
              <a:chOff x="1728" y="1248"/>
              <a:chExt cx="2304" cy="576"/>
            </a:xfrm>
          </p:grpSpPr>
          <p:sp>
            <p:nvSpPr>
              <p:cNvPr id="83039" name="Rectangle 26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0" name="Rectangle 27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1" name="Rectangle 28"/>
              <p:cNvSpPr>
                <a:spLocks noChangeArrowheads="1"/>
              </p:cNvSpPr>
              <p:nvPr/>
            </p:nvSpPr>
            <p:spPr bwMode="auto">
              <a:xfrm>
                <a:off x="2880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2" name="Rectangle 29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024" name="Group 30"/>
            <p:cNvGrpSpPr>
              <a:grpSpLocks/>
            </p:cNvGrpSpPr>
            <p:nvPr/>
          </p:nvGrpSpPr>
          <p:grpSpPr bwMode="auto">
            <a:xfrm>
              <a:off x="1728" y="2400"/>
              <a:ext cx="2304" cy="576"/>
              <a:chOff x="1728" y="1248"/>
              <a:chExt cx="2304" cy="576"/>
            </a:xfrm>
          </p:grpSpPr>
          <p:sp>
            <p:nvSpPr>
              <p:cNvPr id="83035" name="Rectangle 31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6" name="Rectangle 32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7" name="Rectangle 33"/>
              <p:cNvSpPr>
                <a:spLocks noChangeArrowheads="1"/>
              </p:cNvSpPr>
              <p:nvPr/>
            </p:nvSpPr>
            <p:spPr bwMode="auto">
              <a:xfrm>
                <a:off x="2880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8" name="Rectangle 34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025" name="Group 35"/>
            <p:cNvGrpSpPr>
              <a:grpSpLocks/>
            </p:cNvGrpSpPr>
            <p:nvPr/>
          </p:nvGrpSpPr>
          <p:grpSpPr bwMode="auto">
            <a:xfrm>
              <a:off x="1728" y="2976"/>
              <a:ext cx="2304" cy="576"/>
              <a:chOff x="1728" y="1248"/>
              <a:chExt cx="2304" cy="576"/>
            </a:xfrm>
          </p:grpSpPr>
          <p:sp>
            <p:nvSpPr>
              <p:cNvPr id="83031" name="Rectangle 36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2" name="Rectangle 37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3" name="Rectangle 38"/>
              <p:cNvSpPr>
                <a:spLocks noChangeArrowheads="1"/>
              </p:cNvSpPr>
              <p:nvPr/>
            </p:nvSpPr>
            <p:spPr bwMode="auto">
              <a:xfrm>
                <a:off x="2880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4" name="Rectangle 39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026" name="Group 40"/>
            <p:cNvGrpSpPr>
              <a:grpSpLocks/>
            </p:cNvGrpSpPr>
            <p:nvPr/>
          </p:nvGrpSpPr>
          <p:grpSpPr bwMode="auto">
            <a:xfrm>
              <a:off x="1728" y="3552"/>
              <a:ext cx="2304" cy="576"/>
              <a:chOff x="1728" y="1248"/>
              <a:chExt cx="2304" cy="576"/>
            </a:xfrm>
          </p:grpSpPr>
          <p:sp>
            <p:nvSpPr>
              <p:cNvPr id="83027" name="Rectangle 41"/>
              <p:cNvSpPr>
                <a:spLocks noChangeArrowheads="1"/>
              </p:cNvSpPr>
              <p:nvPr/>
            </p:nvSpPr>
            <p:spPr bwMode="auto">
              <a:xfrm>
                <a:off x="2304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28" name="Rectangle 42"/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29" name="Rectangle 43"/>
              <p:cNvSpPr>
                <a:spLocks noChangeArrowheads="1"/>
              </p:cNvSpPr>
              <p:nvPr/>
            </p:nvSpPr>
            <p:spPr bwMode="auto">
              <a:xfrm>
                <a:off x="2880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0" name="Rectangle 44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576" cy="57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963" name="Line 45"/>
          <p:cNvSpPr>
            <a:spLocks noChangeShapeType="1"/>
          </p:cNvSpPr>
          <p:nvPr/>
        </p:nvSpPr>
        <p:spPr bwMode="auto">
          <a:xfrm flipV="1">
            <a:off x="1866900" y="2743200"/>
            <a:ext cx="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4" name="Line 46"/>
          <p:cNvSpPr>
            <a:spLocks noChangeShapeType="1"/>
          </p:cNvSpPr>
          <p:nvPr/>
        </p:nvSpPr>
        <p:spPr bwMode="auto">
          <a:xfrm flipV="1">
            <a:off x="1866900" y="3657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5" name="Line 47"/>
          <p:cNvSpPr>
            <a:spLocks noChangeShapeType="1"/>
          </p:cNvSpPr>
          <p:nvPr/>
        </p:nvSpPr>
        <p:spPr bwMode="auto">
          <a:xfrm flipV="1">
            <a:off x="1866900" y="4495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6" name="Line 48"/>
          <p:cNvSpPr>
            <a:spLocks noChangeShapeType="1"/>
          </p:cNvSpPr>
          <p:nvPr/>
        </p:nvSpPr>
        <p:spPr bwMode="auto">
          <a:xfrm flipV="1">
            <a:off x="1866900" y="5486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7" name="Line 49"/>
          <p:cNvSpPr>
            <a:spLocks noChangeShapeType="1"/>
          </p:cNvSpPr>
          <p:nvPr/>
        </p:nvSpPr>
        <p:spPr bwMode="auto">
          <a:xfrm flipH="1">
            <a:off x="2055813" y="2513013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8" name="Line 50"/>
          <p:cNvSpPr>
            <a:spLocks noChangeShapeType="1"/>
          </p:cNvSpPr>
          <p:nvPr/>
        </p:nvSpPr>
        <p:spPr bwMode="auto">
          <a:xfrm flipH="1">
            <a:off x="3886200" y="25146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9" name="Line 51"/>
          <p:cNvSpPr>
            <a:spLocks noChangeShapeType="1"/>
          </p:cNvSpPr>
          <p:nvPr/>
        </p:nvSpPr>
        <p:spPr bwMode="auto">
          <a:xfrm flipH="1">
            <a:off x="2971800" y="25146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0" name="Text Box 52"/>
          <p:cNvSpPr txBox="1">
            <a:spLocks noChangeArrowheads="1"/>
          </p:cNvSpPr>
          <p:nvPr/>
        </p:nvSpPr>
        <p:spPr bwMode="auto">
          <a:xfrm>
            <a:off x="2590800" y="31242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82971" name="Text Box 53"/>
          <p:cNvSpPr txBox="1">
            <a:spLocks noChangeArrowheads="1"/>
          </p:cNvSpPr>
          <p:nvPr/>
        </p:nvSpPr>
        <p:spPr bwMode="auto">
          <a:xfrm>
            <a:off x="3413125" y="3113088"/>
            <a:ext cx="500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-1</a:t>
            </a:r>
          </a:p>
        </p:txBody>
      </p:sp>
      <p:sp>
        <p:nvSpPr>
          <p:cNvPr id="82972" name="Text Box 54"/>
          <p:cNvSpPr txBox="1">
            <a:spLocks noChangeArrowheads="1"/>
          </p:cNvSpPr>
          <p:nvPr/>
        </p:nvSpPr>
        <p:spPr bwMode="auto">
          <a:xfrm>
            <a:off x="4343400" y="3122613"/>
            <a:ext cx="500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-3</a:t>
            </a:r>
          </a:p>
        </p:txBody>
      </p:sp>
      <p:sp>
        <p:nvSpPr>
          <p:cNvPr id="82973" name="Text Box 55"/>
          <p:cNvSpPr txBox="1">
            <a:spLocks noChangeArrowheads="1"/>
          </p:cNvSpPr>
          <p:nvPr/>
        </p:nvSpPr>
        <p:spPr bwMode="auto">
          <a:xfrm>
            <a:off x="2514600" y="4027488"/>
            <a:ext cx="500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-1</a:t>
            </a:r>
          </a:p>
        </p:txBody>
      </p:sp>
      <p:sp>
        <p:nvSpPr>
          <p:cNvPr id="82974" name="Text Box 56"/>
          <p:cNvSpPr txBox="1">
            <a:spLocks noChangeArrowheads="1"/>
          </p:cNvSpPr>
          <p:nvPr/>
        </p:nvSpPr>
        <p:spPr bwMode="auto">
          <a:xfrm>
            <a:off x="3505200" y="4038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82975" name="Text Box 57"/>
          <p:cNvSpPr txBox="1">
            <a:spLocks noChangeArrowheads="1"/>
          </p:cNvSpPr>
          <p:nvPr/>
        </p:nvSpPr>
        <p:spPr bwMode="auto">
          <a:xfrm>
            <a:off x="4267200" y="4038600"/>
            <a:ext cx="50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-2</a:t>
            </a:r>
          </a:p>
        </p:txBody>
      </p:sp>
      <p:sp>
        <p:nvSpPr>
          <p:cNvPr id="82976" name="Text Box 58"/>
          <p:cNvSpPr txBox="1">
            <a:spLocks noChangeArrowheads="1"/>
          </p:cNvSpPr>
          <p:nvPr/>
        </p:nvSpPr>
        <p:spPr bwMode="auto">
          <a:xfrm>
            <a:off x="2514600" y="4941888"/>
            <a:ext cx="500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-3</a:t>
            </a:r>
          </a:p>
        </p:txBody>
      </p:sp>
      <p:sp>
        <p:nvSpPr>
          <p:cNvPr id="82977" name="Text Box 59"/>
          <p:cNvSpPr txBox="1">
            <a:spLocks noChangeArrowheads="1"/>
          </p:cNvSpPr>
          <p:nvPr/>
        </p:nvSpPr>
        <p:spPr bwMode="auto">
          <a:xfrm>
            <a:off x="3429000" y="4953000"/>
            <a:ext cx="50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-2</a:t>
            </a:r>
          </a:p>
        </p:txBody>
      </p:sp>
      <p:sp>
        <p:nvSpPr>
          <p:cNvPr id="82978" name="Text Box 60"/>
          <p:cNvSpPr txBox="1">
            <a:spLocks noChangeArrowheads="1"/>
          </p:cNvSpPr>
          <p:nvPr/>
        </p:nvSpPr>
        <p:spPr bwMode="auto">
          <a:xfrm>
            <a:off x="4343400" y="4953000"/>
            <a:ext cx="50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-1</a:t>
            </a:r>
          </a:p>
        </p:txBody>
      </p:sp>
      <p:sp>
        <p:nvSpPr>
          <p:cNvPr id="82979" name="Text Box 61"/>
          <p:cNvSpPr txBox="1">
            <a:spLocks noChangeArrowheads="1"/>
          </p:cNvSpPr>
          <p:nvPr/>
        </p:nvSpPr>
        <p:spPr bwMode="auto">
          <a:xfrm>
            <a:off x="2514600" y="5867400"/>
            <a:ext cx="50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-5</a:t>
            </a:r>
          </a:p>
        </p:txBody>
      </p:sp>
      <p:sp>
        <p:nvSpPr>
          <p:cNvPr id="82980" name="Text Box 62"/>
          <p:cNvSpPr txBox="1">
            <a:spLocks noChangeArrowheads="1"/>
          </p:cNvSpPr>
          <p:nvPr/>
        </p:nvSpPr>
        <p:spPr bwMode="auto">
          <a:xfrm>
            <a:off x="3429000" y="5867400"/>
            <a:ext cx="50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-4</a:t>
            </a:r>
          </a:p>
        </p:txBody>
      </p:sp>
      <p:sp>
        <p:nvSpPr>
          <p:cNvPr id="82981" name="Text Box 63"/>
          <p:cNvSpPr txBox="1">
            <a:spLocks noChangeArrowheads="1"/>
          </p:cNvSpPr>
          <p:nvPr/>
        </p:nvSpPr>
        <p:spPr bwMode="auto">
          <a:xfrm>
            <a:off x="4343400" y="5867400"/>
            <a:ext cx="50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-1</a:t>
            </a:r>
          </a:p>
        </p:txBody>
      </p:sp>
      <p:sp>
        <p:nvSpPr>
          <p:cNvPr id="82982" name="Line 64"/>
          <p:cNvSpPr>
            <a:spLocks noChangeShapeType="1"/>
          </p:cNvSpPr>
          <p:nvPr/>
        </p:nvSpPr>
        <p:spPr bwMode="auto">
          <a:xfrm flipH="1" flipV="1">
            <a:off x="2209800" y="2819400"/>
            <a:ext cx="457200" cy="381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3" name="Line 65"/>
          <p:cNvSpPr>
            <a:spLocks noChangeShapeType="1"/>
          </p:cNvSpPr>
          <p:nvPr/>
        </p:nvSpPr>
        <p:spPr bwMode="auto">
          <a:xfrm flipH="1">
            <a:off x="3962400" y="33528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4" name="Line 66"/>
          <p:cNvSpPr>
            <a:spLocks noChangeShapeType="1"/>
          </p:cNvSpPr>
          <p:nvPr/>
        </p:nvSpPr>
        <p:spPr bwMode="auto">
          <a:xfrm flipH="1">
            <a:off x="2971800" y="33528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5" name="Line 67"/>
          <p:cNvSpPr>
            <a:spLocks noChangeShapeType="1"/>
          </p:cNvSpPr>
          <p:nvPr/>
        </p:nvSpPr>
        <p:spPr bwMode="auto">
          <a:xfrm flipV="1">
            <a:off x="2743200" y="3581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6" name="Line 68"/>
          <p:cNvSpPr>
            <a:spLocks noChangeShapeType="1"/>
          </p:cNvSpPr>
          <p:nvPr/>
        </p:nvSpPr>
        <p:spPr bwMode="auto">
          <a:xfrm flipH="1" flipV="1">
            <a:off x="3048000" y="3657600"/>
            <a:ext cx="457200" cy="381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7" name="Line 69"/>
          <p:cNvSpPr>
            <a:spLocks noChangeShapeType="1"/>
          </p:cNvSpPr>
          <p:nvPr/>
        </p:nvSpPr>
        <p:spPr bwMode="auto">
          <a:xfrm flipH="1" flipV="1">
            <a:off x="2133600" y="46482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8" name="Line 70"/>
          <p:cNvSpPr>
            <a:spLocks noChangeShapeType="1"/>
          </p:cNvSpPr>
          <p:nvPr/>
        </p:nvSpPr>
        <p:spPr bwMode="auto">
          <a:xfrm flipH="1" flipV="1">
            <a:off x="3886200" y="36576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9" name="Line 71"/>
          <p:cNvSpPr>
            <a:spLocks noChangeShapeType="1"/>
          </p:cNvSpPr>
          <p:nvPr/>
        </p:nvSpPr>
        <p:spPr bwMode="auto">
          <a:xfrm flipH="1">
            <a:off x="3810000" y="42672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0" name="Line 72"/>
          <p:cNvSpPr>
            <a:spLocks noChangeShapeType="1"/>
          </p:cNvSpPr>
          <p:nvPr/>
        </p:nvSpPr>
        <p:spPr bwMode="auto">
          <a:xfrm flipH="1" flipV="1">
            <a:off x="2971800" y="4572000"/>
            <a:ext cx="45720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1" name="Line 73"/>
          <p:cNvSpPr>
            <a:spLocks noChangeShapeType="1"/>
          </p:cNvSpPr>
          <p:nvPr/>
        </p:nvSpPr>
        <p:spPr bwMode="auto">
          <a:xfrm flipH="1" flipV="1">
            <a:off x="3048000" y="54864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2" name="Line 74"/>
          <p:cNvSpPr>
            <a:spLocks noChangeShapeType="1"/>
          </p:cNvSpPr>
          <p:nvPr/>
        </p:nvSpPr>
        <p:spPr bwMode="auto">
          <a:xfrm flipV="1">
            <a:off x="3657600" y="4495800"/>
            <a:ext cx="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3" name="Line 75"/>
          <p:cNvSpPr>
            <a:spLocks noChangeShapeType="1"/>
          </p:cNvSpPr>
          <p:nvPr/>
        </p:nvSpPr>
        <p:spPr bwMode="auto">
          <a:xfrm flipH="1" flipV="1">
            <a:off x="3962400" y="457200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4" name="Line 76"/>
          <p:cNvSpPr>
            <a:spLocks noChangeShapeType="1"/>
          </p:cNvSpPr>
          <p:nvPr/>
        </p:nvSpPr>
        <p:spPr bwMode="auto">
          <a:xfrm flipV="1">
            <a:off x="2743200" y="5486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5" name="Line 77"/>
          <p:cNvSpPr>
            <a:spLocks noChangeShapeType="1"/>
          </p:cNvSpPr>
          <p:nvPr/>
        </p:nvSpPr>
        <p:spPr bwMode="auto">
          <a:xfrm flipV="1">
            <a:off x="3733800" y="5486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6" name="Line 78"/>
          <p:cNvSpPr>
            <a:spLocks noChangeShapeType="1"/>
          </p:cNvSpPr>
          <p:nvPr/>
        </p:nvSpPr>
        <p:spPr bwMode="auto">
          <a:xfrm flipH="1" flipV="1">
            <a:off x="3962400" y="5486400"/>
            <a:ext cx="457200" cy="381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7" name="Line 79"/>
          <p:cNvSpPr>
            <a:spLocks noChangeShapeType="1"/>
          </p:cNvSpPr>
          <p:nvPr/>
        </p:nvSpPr>
        <p:spPr bwMode="auto">
          <a:xfrm flipH="1" flipV="1">
            <a:off x="2133600" y="3657600"/>
            <a:ext cx="45720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8" name="Line 80"/>
          <p:cNvSpPr>
            <a:spLocks noChangeShapeType="1"/>
          </p:cNvSpPr>
          <p:nvPr/>
        </p:nvSpPr>
        <p:spPr bwMode="auto">
          <a:xfrm flipV="1">
            <a:off x="2743200" y="4419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9" name="Text Box 81"/>
          <p:cNvSpPr txBox="1">
            <a:spLocks noChangeArrowheads="1"/>
          </p:cNvSpPr>
          <p:nvPr/>
        </p:nvSpPr>
        <p:spPr bwMode="auto">
          <a:xfrm>
            <a:off x="5486400" y="44958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x:</a:t>
            </a:r>
          </a:p>
        </p:txBody>
      </p:sp>
      <p:sp>
        <p:nvSpPr>
          <p:cNvPr id="83000" name="Text Box 82"/>
          <p:cNvSpPr txBox="1">
            <a:spLocks noChangeArrowheads="1"/>
          </p:cNvSpPr>
          <p:nvPr/>
        </p:nvSpPr>
        <p:spPr bwMode="auto">
          <a:xfrm>
            <a:off x="5486400" y="49530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y:</a:t>
            </a:r>
          </a:p>
        </p:txBody>
      </p:sp>
      <p:sp>
        <p:nvSpPr>
          <p:cNvPr id="83001" name="Text Box 83"/>
          <p:cNvSpPr txBox="1">
            <a:spLocks noChangeArrowheads="1"/>
          </p:cNvSpPr>
          <p:nvPr/>
        </p:nvSpPr>
        <p:spPr bwMode="auto">
          <a:xfrm>
            <a:off x="7467600" y="44958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A</a:t>
            </a:r>
          </a:p>
        </p:txBody>
      </p:sp>
      <p:sp>
        <p:nvSpPr>
          <p:cNvPr id="83002" name="Text Box 84"/>
          <p:cNvSpPr txBox="1">
            <a:spLocks noChangeArrowheads="1"/>
          </p:cNvSpPr>
          <p:nvPr/>
        </p:nvSpPr>
        <p:spPr bwMode="auto">
          <a:xfrm>
            <a:off x="7467600" y="49530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G</a:t>
            </a:r>
          </a:p>
        </p:txBody>
      </p:sp>
      <p:sp>
        <p:nvSpPr>
          <p:cNvPr id="83003" name="Text Box 85"/>
          <p:cNvSpPr txBox="1">
            <a:spLocks noChangeArrowheads="1"/>
          </p:cNvSpPr>
          <p:nvPr/>
        </p:nvSpPr>
        <p:spPr bwMode="auto">
          <a:xfrm>
            <a:off x="6819900" y="44958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A</a:t>
            </a:r>
          </a:p>
        </p:txBody>
      </p:sp>
      <p:sp>
        <p:nvSpPr>
          <p:cNvPr id="83004" name="Text Box 86"/>
          <p:cNvSpPr txBox="1">
            <a:spLocks noChangeArrowheads="1"/>
          </p:cNvSpPr>
          <p:nvPr/>
        </p:nvSpPr>
        <p:spPr bwMode="auto">
          <a:xfrm>
            <a:off x="6870700" y="49530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A</a:t>
            </a:r>
          </a:p>
        </p:txBody>
      </p:sp>
      <p:sp>
        <p:nvSpPr>
          <p:cNvPr id="83005" name="Text Box 87"/>
          <p:cNvSpPr txBox="1">
            <a:spLocks noChangeArrowheads="1"/>
          </p:cNvSpPr>
          <p:nvPr/>
        </p:nvSpPr>
        <p:spPr bwMode="auto">
          <a:xfrm>
            <a:off x="6172200" y="44958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A</a:t>
            </a:r>
          </a:p>
        </p:txBody>
      </p:sp>
      <p:sp>
        <p:nvSpPr>
          <p:cNvPr id="83006" name="Text Box 88"/>
          <p:cNvSpPr txBox="1">
            <a:spLocks noChangeArrowheads="1"/>
          </p:cNvSpPr>
          <p:nvPr/>
        </p:nvSpPr>
        <p:spPr bwMode="auto">
          <a:xfrm>
            <a:off x="6248400" y="4953000"/>
            <a:ext cx="30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-</a:t>
            </a:r>
          </a:p>
        </p:txBody>
      </p:sp>
      <p:sp>
        <p:nvSpPr>
          <p:cNvPr id="83007" name="Text Box 89"/>
          <p:cNvSpPr txBox="1">
            <a:spLocks noChangeArrowheads="1"/>
          </p:cNvSpPr>
          <p:nvPr/>
        </p:nvSpPr>
        <p:spPr bwMode="auto">
          <a:xfrm>
            <a:off x="8137525" y="44958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C</a:t>
            </a:r>
          </a:p>
        </p:txBody>
      </p:sp>
      <p:sp>
        <p:nvSpPr>
          <p:cNvPr id="83008" name="Text Box 90"/>
          <p:cNvSpPr txBox="1">
            <a:spLocks noChangeArrowheads="1"/>
          </p:cNvSpPr>
          <p:nvPr/>
        </p:nvSpPr>
        <p:spPr bwMode="auto">
          <a:xfrm>
            <a:off x="8137525" y="49530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CC33"/>
                </a:solidFill>
                <a:latin typeface="Arial" charset="0"/>
              </a:rPr>
              <a:t>C</a:t>
            </a:r>
          </a:p>
        </p:txBody>
      </p:sp>
      <p:sp>
        <p:nvSpPr>
          <p:cNvPr id="83009" name="Text Box 91"/>
          <p:cNvSpPr txBox="1">
            <a:spLocks noChangeArrowheads="1"/>
          </p:cNvSpPr>
          <p:nvPr/>
        </p:nvSpPr>
        <p:spPr bwMode="auto">
          <a:xfrm>
            <a:off x="5638800" y="4038600"/>
            <a:ext cx="247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u="sng"/>
              <a:t>lowroad alignment</a:t>
            </a:r>
          </a:p>
        </p:txBody>
      </p:sp>
      <p:grpSp>
        <p:nvGrpSpPr>
          <p:cNvPr id="83010" name="Group 93"/>
          <p:cNvGrpSpPr>
            <a:grpSpLocks/>
          </p:cNvGrpSpPr>
          <p:nvPr/>
        </p:nvGrpSpPr>
        <p:grpSpPr bwMode="auto">
          <a:xfrm>
            <a:off x="5486400" y="2057400"/>
            <a:ext cx="3092450" cy="1368425"/>
            <a:chOff x="3408" y="1872"/>
            <a:chExt cx="1948" cy="862"/>
          </a:xfrm>
        </p:grpSpPr>
        <p:sp>
          <p:nvSpPr>
            <p:cNvPr id="83011" name="Text Box 94"/>
            <p:cNvSpPr txBox="1">
              <a:spLocks noChangeArrowheads="1"/>
            </p:cNvSpPr>
            <p:nvPr/>
          </p:nvSpPr>
          <p:spPr bwMode="auto">
            <a:xfrm>
              <a:off x="3408" y="216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33CC33"/>
                  </a:solidFill>
                  <a:latin typeface="Arial" charset="0"/>
                </a:rPr>
                <a:t>x:</a:t>
              </a:r>
            </a:p>
          </p:txBody>
        </p:sp>
        <p:sp>
          <p:nvSpPr>
            <p:cNvPr id="83012" name="Text Box 95"/>
            <p:cNvSpPr txBox="1">
              <a:spLocks noChangeArrowheads="1"/>
            </p:cNvSpPr>
            <p:nvPr/>
          </p:nvSpPr>
          <p:spPr bwMode="auto">
            <a:xfrm>
              <a:off x="3408" y="2407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33CC33"/>
                  </a:solidFill>
                  <a:latin typeface="Arial" charset="0"/>
                </a:rPr>
                <a:t>y:</a:t>
              </a:r>
            </a:p>
          </p:txBody>
        </p:sp>
        <p:sp>
          <p:nvSpPr>
            <p:cNvPr id="83013" name="Text Box 96"/>
            <p:cNvSpPr txBox="1">
              <a:spLocks noChangeArrowheads="1"/>
            </p:cNvSpPr>
            <p:nvPr/>
          </p:nvSpPr>
          <p:spPr bwMode="auto">
            <a:xfrm>
              <a:off x="4656" y="216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33CC33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83014" name="Text Box 97"/>
            <p:cNvSpPr txBox="1">
              <a:spLocks noChangeArrowheads="1"/>
            </p:cNvSpPr>
            <p:nvPr/>
          </p:nvSpPr>
          <p:spPr bwMode="auto">
            <a:xfrm>
              <a:off x="4728" y="2407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33CC33"/>
                  </a:solidFill>
                  <a:latin typeface="Arial" charset="0"/>
                </a:rPr>
                <a:t>-</a:t>
              </a:r>
            </a:p>
          </p:txBody>
        </p:sp>
        <p:sp>
          <p:nvSpPr>
            <p:cNvPr id="83015" name="Text Box 98"/>
            <p:cNvSpPr txBox="1">
              <a:spLocks noChangeArrowheads="1"/>
            </p:cNvSpPr>
            <p:nvPr/>
          </p:nvSpPr>
          <p:spPr bwMode="auto">
            <a:xfrm>
              <a:off x="4248" y="216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33CC33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83016" name="Text Box 99"/>
            <p:cNvSpPr txBox="1">
              <a:spLocks noChangeArrowheads="1"/>
            </p:cNvSpPr>
            <p:nvPr/>
          </p:nvSpPr>
          <p:spPr bwMode="auto">
            <a:xfrm>
              <a:off x="4280" y="2407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33CC33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83017" name="Text Box 100"/>
            <p:cNvSpPr txBox="1">
              <a:spLocks noChangeArrowheads="1"/>
            </p:cNvSpPr>
            <p:nvPr/>
          </p:nvSpPr>
          <p:spPr bwMode="auto">
            <a:xfrm>
              <a:off x="3840" y="216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33CC33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83018" name="Text Box 101"/>
            <p:cNvSpPr txBox="1">
              <a:spLocks noChangeArrowheads="1"/>
            </p:cNvSpPr>
            <p:nvPr/>
          </p:nvSpPr>
          <p:spPr bwMode="auto">
            <a:xfrm>
              <a:off x="3856" y="2407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33CC33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83019" name="Text Box 102"/>
            <p:cNvSpPr txBox="1">
              <a:spLocks noChangeArrowheads="1"/>
            </p:cNvSpPr>
            <p:nvPr/>
          </p:nvSpPr>
          <p:spPr bwMode="auto">
            <a:xfrm>
              <a:off x="5078" y="216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33CC33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83020" name="Text Box 103"/>
            <p:cNvSpPr txBox="1">
              <a:spLocks noChangeArrowheads="1"/>
            </p:cNvSpPr>
            <p:nvPr/>
          </p:nvSpPr>
          <p:spPr bwMode="auto">
            <a:xfrm>
              <a:off x="5078" y="240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33CC33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83021" name="Text Box 104"/>
            <p:cNvSpPr txBox="1">
              <a:spLocks noChangeArrowheads="1"/>
            </p:cNvSpPr>
            <p:nvPr/>
          </p:nvSpPr>
          <p:spPr bwMode="auto">
            <a:xfrm>
              <a:off x="3504" y="1872"/>
              <a:ext cx="16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400" u="sng"/>
                <a:t>highroad alignment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Dynamic Programming Analysis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9906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recall, there are</a:t>
            </a: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531938" y="1962150"/>
          <a:ext cx="4021137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2" name="Equation" r:id="rId4" imgW="1270396" imgH="457597" progId="Equation.3">
                  <p:embed/>
                </p:oleObj>
              </mc:Choice>
              <mc:Fallback>
                <p:oleObj name="Equation" r:id="rId4" imgW="1270396" imgH="4575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1962150"/>
                        <a:ext cx="4021137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838200" y="3657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Monotype Sorts" charset="0"/>
              <a:buChar char=" "/>
            </a:pPr>
            <a:r>
              <a:rPr lang="en-US" sz="2400"/>
              <a:t>possible global alignments for 2 sequences of length </a:t>
            </a:r>
            <a:r>
              <a:rPr lang="en-US" sz="2400" i="1"/>
              <a:t>n</a:t>
            </a: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but the DP approach finds an optimal alignment efficiently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Computational Complexity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initialization: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),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 where sequence lengths are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filling in rest of matrix: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mn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traceback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m + 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hence, if sequences have nearly same length, the computational complexity is</a:t>
            </a: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699729"/>
              </p:ext>
            </p:extLst>
          </p:nvPr>
        </p:nvGraphicFramePr>
        <p:xfrm>
          <a:off x="3924300" y="5384800"/>
          <a:ext cx="1295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9" name="Equation" r:id="rId4" imgW="406620" imgH="228898" progId="Equation.3">
                  <p:embed/>
                </p:oleObj>
              </mc:Choice>
              <mc:Fallback>
                <p:oleObj name="Equation" r:id="rId4" imgW="406620" imgH="22889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84800"/>
                        <a:ext cx="12954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Local Alignment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>
                <a:latin typeface="Times New Roman" charset="0"/>
                <a:ea typeface="ＭＳ Ｐゴシック" charset="0"/>
                <a:cs typeface="ＭＳ Ｐゴシック" charset="0"/>
              </a:rPr>
              <a:t>so far we have discussed </a:t>
            </a:r>
            <a:r>
              <a:rPr lang="en-US" sz="3100" i="1" dirty="0">
                <a:latin typeface="Times New Roman" charset="0"/>
                <a:ea typeface="ＭＳ Ｐゴシック" charset="0"/>
                <a:cs typeface="ＭＳ Ｐゴシック" charset="0"/>
              </a:rPr>
              <a:t>global alignment</a:t>
            </a:r>
            <a:r>
              <a:rPr lang="en-US" sz="3100" dirty="0">
                <a:latin typeface="Times New Roman" charset="0"/>
                <a:ea typeface="ＭＳ Ｐゴシック" charset="0"/>
                <a:cs typeface="ＭＳ Ｐゴシック" charset="0"/>
              </a:rPr>
              <a:t>, where we are looking for </a:t>
            </a:r>
            <a:r>
              <a:rPr lang="en-US" sz="3100" dirty="0" smtClean="0">
                <a:latin typeface="Times New Roman" charset="0"/>
                <a:ea typeface="ＭＳ Ｐゴシック" charset="0"/>
                <a:cs typeface="ＭＳ Ｐゴシック" charset="0"/>
              </a:rPr>
              <a:t>the best matching </a:t>
            </a:r>
            <a:r>
              <a:rPr lang="en-US" sz="3100" dirty="0">
                <a:latin typeface="Times New Roman" charset="0"/>
                <a:ea typeface="ＭＳ Ｐゴシック" charset="0"/>
                <a:cs typeface="ＭＳ Ｐゴシック" charset="0"/>
              </a:rPr>
              <a:t>between sequences from one end to the other</a:t>
            </a:r>
          </a:p>
          <a:p>
            <a:r>
              <a:rPr lang="en-US" sz="3100" dirty="0">
                <a:latin typeface="Times New Roman" charset="0"/>
                <a:ea typeface="ＭＳ Ｐゴシック" charset="0"/>
                <a:cs typeface="ＭＳ Ｐゴシック" charset="0"/>
              </a:rPr>
              <a:t>often, we will only want a</a:t>
            </a:r>
            <a:r>
              <a:rPr lang="en-US" sz="3100" i="1" dirty="0">
                <a:latin typeface="Times New Roman" charset="0"/>
                <a:ea typeface="ＭＳ Ｐゴシック" charset="0"/>
                <a:cs typeface="ＭＳ Ｐゴシック" charset="0"/>
              </a:rPr>
              <a:t> local alignment</a:t>
            </a:r>
            <a:r>
              <a:rPr lang="en-US" sz="3100" dirty="0">
                <a:latin typeface="Times New Roman" charset="0"/>
                <a:ea typeface="ＭＳ Ｐゴシック" charset="0"/>
                <a:cs typeface="ＭＳ Ｐゴシック" charset="0"/>
              </a:rPr>
              <a:t>, the best match between </a:t>
            </a:r>
            <a:r>
              <a:rPr lang="en-US" sz="3100" u="sng" dirty="0">
                <a:latin typeface="Times New Roman" charset="0"/>
                <a:ea typeface="ＭＳ Ｐゴシック" charset="0"/>
                <a:cs typeface="ＭＳ Ｐゴシック" charset="0"/>
              </a:rPr>
              <a:t>contiguous</a:t>
            </a:r>
            <a:r>
              <a:rPr lang="en-US" sz="31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100" u="sng" dirty="0">
                <a:latin typeface="Times New Roman" charset="0"/>
                <a:ea typeface="ＭＳ Ｐゴシック" charset="0"/>
                <a:cs typeface="ＭＳ Ｐゴシック" charset="0"/>
              </a:rPr>
              <a:t>subsequences</a:t>
            </a:r>
            <a:r>
              <a:rPr lang="en-US" sz="3100" dirty="0">
                <a:latin typeface="Times New Roman" charset="0"/>
                <a:ea typeface="ＭＳ Ｐゴシック" charset="0"/>
                <a:cs typeface="ＭＳ Ｐゴシック" charset="0"/>
              </a:rPr>
              <a:t> (substrings) of </a:t>
            </a:r>
            <a:r>
              <a:rPr lang="en-US" sz="3100" i="1" dirty="0"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3100" dirty="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3100" i="1" dirty="0">
                <a:latin typeface="Times New Roman" charset="0"/>
                <a:ea typeface="ＭＳ Ｐゴシック" charset="0"/>
                <a:cs typeface="ＭＳ Ｐゴシック" charset="0"/>
              </a:rPr>
              <a:t>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Local Alignment Motivation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useful for comparing protein sequences that share a common 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motif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 (conserved pattern) or 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domain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(independently folded unit) but differ elsewhere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useful for comparing DNA sequences that share a similar 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motif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but differ elsewhere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useful for comparing protein sequences against 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genomic DNA sequences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(long stretches of uncharacterized sequence)</a:t>
            </a: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more sensitive when comparing highly diverged sequences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Local Alignment DP Algorithm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original formulation: Smith &amp; Waterman,                    </a:t>
            </a:r>
            <a:r>
              <a:rPr lang="en-US" sz="3000" i="1">
                <a:latin typeface="Times New Roman" charset="0"/>
                <a:ea typeface="ＭＳ Ｐゴシック" charset="0"/>
                <a:cs typeface="ＭＳ Ｐゴシック" charset="0"/>
              </a:rPr>
              <a:t>Journal of Molecular Biology</a:t>
            </a:r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, 1981</a:t>
            </a:r>
          </a:p>
          <a:p>
            <a:endParaRPr lang="en-US" sz="300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3000">
                <a:latin typeface="Times New Roman" charset="0"/>
                <a:ea typeface="ＭＳ Ｐゴシック" charset="0"/>
                <a:cs typeface="ＭＳ Ｐゴシック" charset="0"/>
              </a:rPr>
              <a:t>interpretation of array values is somewhat different</a:t>
            </a:r>
          </a:p>
          <a:p>
            <a:pPr lvl="1"/>
            <a:r>
              <a:rPr lang="en-US" sz="3000" i="1">
                <a:latin typeface="Times New Roman" charset="0"/>
                <a:ea typeface="ＭＳ Ｐゴシック" charset="0"/>
              </a:rPr>
              <a:t>F </a:t>
            </a:r>
            <a:r>
              <a:rPr lang="en-US" sz="3000">
                <a:latin typeface="Times New Roman" charset="0"/>
                <a:ea typeface="ＭＳ Ｐゴシック" charset="0"/>
              </a:rPr>
              <a:t>(</a:t>
            </a:r>
            <a:r>
              <a:rPr lang="en-US" sz="3000" i="1">
                <a:latin typeface="Times New Roman" charset="0"/>
                <a:ea typeface="ＭＳ Ｐゴシック" charset="0"/>
              </a:rPr>
              <a:t>i, j</a:t>
            </a:r>
            <a:r>
              <a:rPr lang="en-US" sz="3000">
                <a:latin typeface="Times New Roman" charset="0"/>
                <a:ea typeface="ＭＳ Ｐゴシック" charset="0"/>
              </a:rPr>
              <a:t>) = score of the best alignment of </a:t>
            </a:r>
            <a:r>
              <a:rPr lang="en-US" sz="3000" u="sng">
                <a:latin typeface="Times New Roman" charset="0"/>
                <a:ea typeface="ＭＳ Ｐゴシック" charset="0"/>
              </a:rPr>
              <a:t>a suffix of</a:t>
            </a:r>
            <a:r>
              <a:rPr lang="en-US" sz="3000">
                <a:latin typeface="Times New Roman" charset="0"/>
                <a:ea typeface="ＭＳ Ｐゴシック" charset="0"/>
              </a:rPr>
              <a:t> </a:t>
            </a:r>
            <a:r>
              <a:rPr lang="en-US" sz="3000" i="1">
                <a:latin typeface="Times New Roman" charset="0"/>
                <a:ea typeface="ＭＳ Ｐゴシック" charset="0"/>
              </a:rPr>
              <a:t>x</a:t>
            </a:r>
            <a:r>
              <a:rPr lang="en-US" sz="3000">
                <a:latin typeface="Times New Roman" charset="0"/>
                <a:ea typeface="ＭＳ Ｐゴシック" charset="0"/>
              </a:rPr>
              <a:t>[1…</a:t>
            </a:r>
            <a:r>
              <a:rPr lang="en-US" sz="3000" i="1">
                <a:latin typeface="Times New Roman" charset="0"/>
                <a:ea typeface="ＭＳ Ｐゴシック" charset="0"/>
              </a:rPr>
              <a:t>i </a:t>
            </a:r>
            <a:r>
              <a:rPr lang="en-US" sz="3000">
                <a:latin typeface="Times New Roman" charset="0"/>
                <a:ea typeface="ＭＳ Ｐゴシック" charset="0"/>
              </a:rPr>
              <a:t>] and </a:t>
            </a:r>
            <a:r>
              <a:rPr lang="en-US" sz="3000" u="sng">
                <a:latin typeface="Times New Roman" charset="0"/>
                <a:ea typeface="ＭＳ Ｐゴシック" charset="0"/>
              </a:rPr>
              <a:t>a suffix of</a:t>
            </a:r>
            <a:r>
              <a:rPr lang="en-US" sz="3000">
                <a:latin typeface="Times New Roman" charset="0"/>
                <a:ea typeface="ＭＳ Ｐゴシック" charset="0"/>
              </a:rPr>
              <a:t>  </a:t>
            </a:r>
            <a:r>
              <a:rPr lang="en-US" sz="3000" i="1">
                <a:latin typeface="Times New Roman" charset="0"/>
                <a:ea typeface="ＭＳ Ｐゴシック" charset="0"/>
              </a:rPr>
              <a:t>y</a:t>
            </a:r>
            <a:r>
              <a:rPr lang="en-US" sz="3000">
                <a:latin typeface="Times New Roman" charset="0"/>
                <a:ea typeface="ＭＳ Ｐゴシック" charset="0"/>
              </a:rPr>
              <a:t>[1…</a:t>
            </a:r>
            <a:r>
              <a:rPr lang="en-US" sz="3000" i="1">
                <a:latin typeface="Times New Roman" charset="0"/>
                <a:ea typeface="ＭＳ Ｐゴシック" charset="0"/>
              </a:rPr>
              <a:t>j</a:t>
            </a:r>
            <a:r>
              <a:rPr lang="en-US" sz="3000">
                <a:latin typeface="Times New Roman" charset="0"/>
                <a:ea typeface="ＭＳ Ｐゴシック" charset="0"/>
              </a:rPr>
              <a:t> 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Role of Homology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homologous characters tend to be similar due to their common ancestry and evolutionary pressures</a:t>
            </a:r>
          </a:p>
          <a:p>
            <a:r>
              <a:rPr lang="en-US" dirty="0" smtClean="0"/>
              <a:t>thus we often infer homology from similarity</a:t>
            </a:r>
          </a:p>
          <a:p>
            <a:r>
              <a:rPr lang="en-US" dirty="0"/>
              <a:t>s</a:t>
            </a:r>
            <a:r>
              <a:rPr lang="en-US" dirty="0" smtClean="0"/>
              <a:t>imilarly we can sometimes infer structure/function from sequence similarity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4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Local Alignment DP Algorithm</a:t>
            </a:r>
          </a:p>
        </p:txBody>
      </p:sp>
      <p:graphicFrame>
        <p:nvGraphicFramePr>
          <p:cNvPr id="95234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547813" y="3062288"/>
          <a:ext cx="593725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2" name="Equation" r:id="rId4" imgW="2235200" imgH="914400" progId="Equation.3">
                  <p:embed/>
                </p:oleObj>
              </mc:Choice>
              <mc:Fallback>
                <p:oleObj name="Equation" r:id="rId4" imgW="22352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2288"/>
                        <a:ext cx="5937250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1143000"/>
          </a:xfrm>
        </p:spPr>
        <p:txBody>
          <a:bodyPr/>
          <a:lstStyle/>
          <a:p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the recurrence relation is slightly different than for global algorithm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H="1" flipV="1">
            <a:off x="4419600" y="53340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Local Alignment DP Algorithm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initialization: first row and first column initialized with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0’s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traceback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sz="3200" dirty="0">
                <a:latin typeface="Times New Roman" charset="0"/>
                <a:ea typeface="ＭＳ Ｐゴシック" charset="0"/>
              </a:rPr>
              <a:t>find maximum value of </a:t>
            </a:r>
            <a:r>
              <a:rPr lang="en-US" sz="3200" i="1" dirty="0">
                <a:latin typeface="Times New Roman" charset="0"/>
                <a:ea typeface="ＭＳ Ｐゴシック" charset="0"/>
              </a:rPr>
              <a:t>F(</a:t>
            </a:r>
            <a:r>
              <a:rPr lang="en-US" sz="3200" i="1" dirty="0" err="1">
                <a:latin typeface="Times New Roman" charset="0"/>
                <a:ea typeface="ＭＳ Ｐゴシック" charset="0"/>
              </a:rPr>
              <a:t>i</a:t>
            </a:r>
            <a:r>
              <a:rPr lang="en-US" sz="3200" i="1" dirty="0">
                <a:latin typeface="Times New Roman" charset="0"/>
                <a:ea typeface="ＭＳ Ｐゴシック" charset="0"/>
              </a:rPr>
              <a:t>, j)</a:t>
            </a:r>
            <a:r>
              <a:rPr lang="en-US" sz="3200" dirty="0">
                <a:latin typeface="Times New Roman" charset="0"/>
                <a:ea typeface="ＭＳ Ｐゴシック" charset="0"/>
              </a:rPr>
              <a:t>; can be </a:t>
            </a:r>
            <a:r>
              <a:rPr lang="en-US" sz="3200" u="sng" dirty="0">
                <a:latin typeface="Times New Roman" charset="0"/>
                <a:ea typeface="ＭＳ Ｐゴシック" charset="0"/>
              </a:rPr>
              <a:t>anywhere</a:t>
            </a:r>
            <a:r>
              <a:rPr lang="en-US" sz="3200" dirty="0">
                <a:latin typeface="Times New Roman" charset="0"/>
                <a:ea typeface="ＭＳ Ｐゴシック" charset="0"/>
              </a:rPr>
              <a:t> in matrix</a:t>
            </a:r>
          </a:p>
          <a:p>
            <a:pPr lvl="1"/>
            <a:r>
              <a:rPr lang="en-US" sz="3200" dirty="0">
                <a:latin typeface="Times New Roman" charset="0"/>
                <a:ea typeface="ＭＳ Ｐゴシック" charset="0"/>
              </a:rPr>
              <a:t>stop when we get to a cell with value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Local Alignment Example</a:t>
            </a:r>
          </a:p>
        </p:txBody>
      </p:sp>
      <p:grpSp>
        <p:nvGrpSpPr>
          <p:cNvPr id="99331" name="Group 16"/>
          <p:cNvGrpSpPr>
            <a:grpSpLocks/>
          </p:cNvGrpSpPr>
          <p:nvPr/>
        </p:nvGrpSpPr>
        <p:grpSpPr bwMode="auto">
          <a:xfrm>
            <a:off x="2286000" y="1676400"/>
            <a:ext cx="4791075" cy="3911600"/>
            <a:chOff x="1440" y="1056"/>
            <a:chExt cx="3018" cy="2464"/>
          </a:xfrm>
        </p:grpSpPr>
        <p:sp>
          <p:nvSpPr>
            <p:cNvPr id="99385" name="Text Box 17"/>
            <p:cNvSpPr txBox="1">
              <a:spLocks noChangeArrowheads="1"/>
            </p:cNvSpPr>
            <p:nvPr/>
          </p:nvSpPr>
          <p:spPr bwMode="auto">
            <a:xfrm>
              <a:off x="1440" y="1536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T</a:t>
              </a:r>
            </a:p>
          </p:txBody>
        </p:sp>
        <p:sp>
          <p:nvSpPr>
            <p:cNvPr id="99386" name="Text Box 18"/>
            <p:cNvSpPr txBox="1">
              <a:spLocks noChangeArrowheads="1"/>
            </p:cNvSpPr>
            <p:nvPr/>
          </p:nvSpPr>
          <p:spPr bwMode="auto">
            <a:xfrm>
              <a:off x="1440" y="190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T</a:t>
              </a:r>
            </a:p>
          </p:txBody>
        </p:sp>
        <p:sp>
          <p:nvSpPr>
            <p:cNvPr id="99387" name="Text Box 19"/>
            <p:cNvSpPr txBox="1">
              <a:spLocks noChangeArrowheads="1"/>
            </p:cNvSpPr>
            <p:nvPr/>
          </p:nvSpPr>
          <p:spPr bwMode="auto">
            <a:xfrm>
              <a:off x="1440" y="226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99388" name="Text Box 20"/>
            <p:cNvSpPr txBox="1">
              <a:spLocks noChangeArrowheads="1"/>
            </p:cNvSpPr>
            <p:nvPr/>
          </p:nvSpPr>
          <p:spPr bwMode="auto">
            <a:xfrm>
              <a:off x="1440" y="262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99389" name="Text Box 21"/>
            <p:cNvSpPr txBox="1">
              <a:spLocks noChangeArrowheads="1"/>
            </p:cNvSpPr>
            <p:nvPr/>
          </p:nvSpPr>
          <p:spPr bwMode="auto">
            <a:xfrm>
              <a:off x="1440" y="2993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G</a:t>
              </a:r>
            </a:p>
          </p:txBody>
        </p:sp>
        <p:sp>
          <p:nvSpPr>
            <p:cNvPr id="99390" name="Text Box 22"/>
            <p:cNvSpPr txBox="1">
              <a:spLocks noChangeArrowheads="1"/>
            </p:cNvSpPr>
            <p:nvPr/>
          </p:nvSpPr>
          <p:spPr bwMode="auto">
            <a:xfrm>
              <a:off x="1842" y="173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99391" name="Text Box 23"/>
            <p:cNvSpPr txBox="1">
              <a:spLocks noChangeArrowheads="1"/>
            </p:cNvSpPr>
            <p:nvPr/>
          </p:nvSpPr>
          <p:spPr bwMode="auto">
            <a:xfrm>
              <a:off x="1842" y="210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99392" name="Text Box 24"/>
            <p:cNvSpPr txBox="1">
              <a:spLocks noChangeArrowheads="1"/>
            </p:cNvSpPr>
            <p:nvPr/>
          </p:nvSpPr>
          <p:spPr bwMode="auto">
            <a:xfrm>
              <a:off x="1842" y="24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99393" name="Text Box 25"/>
            <p:cNvSpPr txBox="1">
              <a:spLocks noChangeArrowheads="1"/>
            </p:cNvSpPr>
            <p:nvPr/>
          </p:nvSpPr>
          <p:spPr bwMode="auto">
            <a:xfrm>
              <a:off x="1842" y="282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99394" name="Text Box 26"/>
            <p:cNvSpPr txBox="1">
              <a:spLocks noChangeArrowheads="1"/>
            </p:cNvSpPr>
            <p:nvPr/>
          </p:nvSpPr>
          <p:spPr bwMode="auto">
            <a:xfrm>
              <a:off x="1842" y="3193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99395" name="Text Box 27"/>
            <p:cNvSpPr txBox="1">
              <a:spLocks noChangeArrowheads="1"/>
            </p:cNvSpPr>
            <p:nvPr/>
          </p:nvSpPr>
          <p:spPr bwMode="auto">
            <a:xfrm>
              <a:off x="1842" y="137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99396" name="Text Box 28"/>
            <p:cNvSpPr txBox="1">
              <a:spLocks noChangeArrowheads="1"/>
            </p:cNvSpPr>
            <p:nvPr/>
          </p:nvSpPr>
          <p:spPr bwMode="auto">
            <a:xfrm>
              <a:off x="3623" y="137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99397" name="Text Box 29"/>
            <p:cNvSpPr txBox="1">
              <a:spLocks noChangeArrowheads="1"/>
            </p:cNvSpPr>
            <p:nvPr/>
          </p:nvSpPr>
          <p:spPr bwMode="auto">
            <a:xfrm>
              <a:off x="3312" y="1056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G</a:t>
              </a:r>
            </a:p>
          </p:txBody>
        </p:sp>
        <p:sp>
          <p:nvSpPr>
            <p:cNvPr id="99398" name="Text Box 30"/>
            <p:cNvSpPr txBox="1">
              <a:spLocks noChangeArrowheads="1"/>
            </p:cNvSpPr>
            <p:nvPr/>
          </p:nvSpPr>
          <p:spPr bwMode="auto">
            <a:xfrm>
              <a:off x="2435" y="137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99399" name="Text Box 31"/>
            <p:cNvSpPr txBox="1">
              <a:spLocks noChangeArrowheads="1"/>
            </p:cNvSpPr>
            <p:nvPr/>
          </p:nvSpPr>
          <p:spPr bwMode="auto">
            <a:xfrm>
              <a:off x="2124" y="105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99400" name="Text Box 32"/>
            <p:cNvSpPr txBox="1">
              <a:spLocks noChangeArrowheads="1"/>
            </p:cNvSpPr>
            <p:nvPr/>
          </p:nvSpPr>
          <p:spPr bwMode="auto">
            <a:xfrm>
              <a:off x="4217" y="137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99401" name="Text Box 33"/>
            <p:cNvSpPr txBox="1">
              <a:spLocks noChangeArrowheads="1"/>
            </p:cNvSpPr>
            <p:nvPr/>
          </p:nvSpPr>
          <p:spPr bwMode="auto">
            <a:xfrm>
              <a:off x="3905" y="105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99402" name="Text Box 34"/>
            <p:cNvSpPr txBox="1">
              <a:spLocks noChangeArrowheads="1"/>
            </p:cNvSpPr>
            <p:nvPr/>
          </p:nvSpPr>
          <p:spPr bwMode="auto">
            <a:xfrm>
              <a:off x="3026" y="137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99403" name="Text Box 35"/>
            <p:cNvSpPr txBox="1">
              <a:spLocks noChangeArrowheads="1"/>
            </p:cNvSpPr>
            <p:nvPr/>
          </p:nvSpPr>
          <p:spPr bwMode="auto">
            <a:xfrm>
              <a:off x="2715" y="105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A</a:t>
              </a: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2590800" y="5029200"/>
            <a:ext cx="3581400" cy="1509713"/>
            <a:chOff x="2590800" y="5029200"/>
            <a:chExt cx="3581400" cy="1509713"/>
          </a:xfrm>
        </p:grpSpPr>
        <p:grpSp>
          <p:nvGrpSpPr>
            <p:cNvPr id="99372" name="Group 59"/>
            <p:cNvGrpSpPr>
              <a:grpSpLocks/>
            </p:cNvGrpSpPr>
            <p:nvPr/>
          </p:nvGrpSpPr>
          <p:grpSpPr bwMode="auto">
            <a:xfrm>
              <a:off x="2590800" y="5029200"/>
              <a:ext cx="3581400" cy="1509713"/>
              <a:chOff x="1632" y="3168"/>
              <a:chExt cx="2256" cy="951"/>
            </a:xfrm>
          </p:grpSpPr>
          <p:sp>
            <p:nvSpPr>
              <p:cNvPr id="99382" name="Rectangle 60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336" cy="384"/>
              </a:xfrm>
              <a:prstGeom prst="rect">
                <a:avLst/>
              </a:prstGeom>
              <a:noFill/>
              <a:ln w="28575">
                <a:solidFill>
                  <a:srgbClr val="33CC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383" name="Text Box 61"/>
              <p:cNvSpPr txBox="1">
                <a:spLocks noChangeArrowheads="1"/>
              </p:cNvSpPr>
              <p:nvPr/>
            </p:nvSpPr>
            <p:spPr bwMode="auto">
              <a:xfrm>
                <a:off x="1632" y="3504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33CC33"/>
                    </a:solidFill>
                    <a:latin typeface="Arial" charset="0"/>
                  </a:rPr>
                  <a:t>x:</a:t>
                </a:r>
              </a:p>
            </p:txBody>
          </p:sp>
          <p:sp>
            <p:nvSpPr>
              <p:cNvPr id="99384" name="Text Box 62"/>
              <p:cNvSpPr txBox="1">
                <a:spLocks noChangeArrowheads="1"/>
              </p:cNvSpPr>
              <p:nvPr/>
            </p:nvSpPr>
            <p:spPr bwMode="auto">
              <a:xfrm>
                <a:off x="1632" y="3792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33CC33"/>
                    </a:solidFill>
                    <a:latin typeface="Arial" charset="0"/>
                  </a:rPr>
                  <a:t>y:</a:t>
                </a:r>
              </a:p>
            </p:txBody>
          </p:sp>
        </p:grpSp>
        <p:grpSp>
          <p:nvGrpSpPr>
            <p:cNvPr id="99373" name="Group 63"/>
            <p:cNvGrpSpPr>
              <a:grpSpLocks/>
            </p:cNvGrpSpPr>
            <p:nvPr/>
          </p:nvGrpSpPr>
          <p:grpSpPr bwMode="auto">
            <a:xfrm>
              <a:off x="4572000" y="5562600"/>
              <a:ext cx="460375" cy="976313"/>
              <a:chOff x="2880" y="3504"/>
              <a:chExt cx="290" cy="615"/>
            </a:xfrm>
          </p:grpSpPr>
          <p:sp>
            <p:nvSpPr>
              <p:cNvPr id="99380" name="Text Box 64"/>
              <p:cNvSpPr txBox="1">
                <a:spLocks noChangeArrowheads="1"/>
              </p:cNvSpPr>
              <p:nvPr/>
            </p:nvSpPr>
            <p:spPr bwMode="auto">
              <a:xfrm>
                <a:off x="2880" y="3504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33CC33"/>
                    </a:solidFill>
                    <a:latin typeface="Arial" charset="0"/>
                  </a:rPr>
                  <a:t>G</a:t>
                </a:r>
              </a:p>
            </p:txBody>
          </p:sp>
          <p:sp>
            <p:nvSpPr>
              <p:cNvPr id="99381" name="Text Box 65"/>
              <p:cNvSpPr txBox="1">
                <a:spLocks noChangeArrowheads="1"/>
              </p:cNvSpPr>
              <p:nvPr/>
            </p:nvSpPr>
            <p:spPr bwMode="auto">
              <a:xfrm>
                <a:off x="2880" y="3792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33CC33"/>
                    </a:solidFill>
                    <a:latin typeface="Arial" charset="0"/>
                  </a:rPr>
                  <a:t>G</a:t>
                </a:r>
              </a:p>
            </p:txBody>
          </p:sp>
        </p:grpSp>
        <p:grpSp>
          <p:nvGrpSpPr>
            <p:cNvPr id="99374" name="Group 66"/>
            <p:cNvGrpSpPr>
              <a:grpSpLocks/>
            </p:cNvGrpSpPr>
            <p:nvPr/>
          </p:nvGrpSpPr>
          <p:grpSpPr bwMode="auto">
            <a:xfrm>
              <a:off x="3924300" y="5562600"/>
              <a:ext cx="420688" cy="976313"/>
              <a:chOff x="2472" y="3504"/>
              <a:chExt cx="265" cy="615"/>
            </a:xfrm>
          </p:grpSpPr>
          <p:sp>
            <p:nvSpPr>
              <p:cNvPr id="99378" name="Text Box 67"/>
              <p:cNvSpPr txBox="1">
                <a:spLocks noChangeArrowheads="1"/>
              </p:cNvSpPr>
              <p:nvPr/>
            </p:nvSpPr>
            <p:spPr bwMode="auto">
              <a:xfrm>
                <a:off x="2472" y="3504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33CC33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99379" name="Text Box 68"/>
              <p:cNvSpPr txBox="1">
                <a:spLocks noChangeArrowheads="1"/>
              </p:cNvSpPr>
              <p:nvPr/>
            </p:nvSpPr>
            <p:spPr bwMode="auto">
              <a:xfrm>
                <a:off x="2472" y="3792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33CC33"/>
                    </a:solidFill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99375" name="Group 69"/>
            <p:cNvGrpSpPr>
              <a:grpSpLocks/>
            </p:cNvGrpSpPr>
            <p:nvPr/>
          </p:nvGrpSpPr>
          <p:grpSpPr bwMode="auto">
            <a:xfrm>
              <a:off x="3276600" y="5562600"/>
              <a:ext cx="420688" cy="976313"/>
              <a:chOff x="2064" y="3504"/>
              <a:chExt cx="265" cy="615"/>
            </a:xfrm>
          </p:grpSpPr>
          <p:sp>
            <p:nvSpPr>
              <p:cNvPr id="99376" name="Text Box 70"/>
              <p:cNvSpPr txBox="1">
                <a:spLocks noChangeArrowheads="1"/>
              </p:cNvSpPr>
              <p:nvPr/>
            </p:nvSpPr>
            <p:spPr bwMode="auto">
              <a:xfrm>
                <a:off x="2064" y="3504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33CC33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99377" name="Text Box 71"/>
              <p:cNvSpPr txBox="1">
                <a:spLocks noChangeArrowheads="1"/>
              </p:cNvSpPr>
              <p:nvPr/>
            </p:nvSpPr>
            <p:spPr bwMode="auto">
              <a:xfrm>
                <a:off x="2064" y="3792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rgbClr val="33CC33"/>
                    </a:solidFill>
                    <a:latin typeface="Arial" charset="0"/>
                  </a:rPr>
                  <a:t>A</a:t>
                </a:r>
              </a:p>
            </p:txBody>
          </p:sp>
        </p:grp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3352800" y="2755900"/>
            <a:ext cx="3724275" cy="2832100"/>
            <a:chOff x="3352800" y="2755900"/>
            <a:chExt cx="3724275" cy="2832100"/>
          </a:xfrm>
        </p:grpSpPr>
        <p:sp>
          <p:nvSpPr>
            <p:cNvPr id="99335" name="Text Box 3"/>
            <p:cNvSpPr txBox="1">
              <a:spLocks noChangeArrowheads="1"/>
            </p:cNvSpPr>
            <p:nvPr/>
          </p:nvSpPr>
          <p:spPr bwMode="auto">
            <a:xfrm>
              <a:off x="5751513" y="3913188"/>
              <a:ext cx="38258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99336" name="Text Box 4"/>
            <p:cNvSpPr txBox="1">
              <a:spLocks noChangeArrowheads="1"/>
            </p:cNvSpPr>
            <p:nvPr/>
          </p:nvSpPr>
          <p:spPr bwMode="auto">
            <a:xfrm>
              <a:off x="3865563" y="5068888"/>
              <a:ext cx="38258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grpSp>
          <p:nvGrpSpPr>
            <p:cNvPr id="99337" name="Group 5"/>
            <p:cNvGrpSpPr>
              <a:grpSpLocks/>
            </p:cNvGrpSpPr>
            <p:nvPr/>
          </p:nvGrpSpPr>
          <p:grpSpPr bwMode="auto">
            <a:xfrm>
              <a:off x="3865563" y="2755900"/>
              <a:ext cx="3211512" cy="519113"/>
              <a:chOff x="2435" y="1736"/>
              <a:chExt cx="2023" cy="327"/>
            </a:xfrm>
          </p:grpSpPr>
          <p:sp>
            <p:nvSpPr>
              <p:cNvPr id="99368" name="Text Box 6"/>
              <p:cNvSpPr txBox="1">
                <a:spLocks noChangeArrowheads="1"/>
              </p:cNvSpPr>
              <p:nvPr/>
            </p:nvSpPr>
            <p:spPr bwMode="auto">
              <a:xfrm>
                <a:off x="3623" y="1736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99369" name="Text Box 7"/>
              <p:cNvSpPr txBox="1">
                <a:spLocks noChangeArrowheads="1"/>
              </p:cNvSpPr>
              <p:nvPr/>
            </p:nvSpPr>
            <p:spPr bwMode="auto">
              <a:xfrm>
                <a:off x="2435" y="1736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99370" name="Text Box 8"/>
              <p:cNvSpPr txBox="1">
                <a:spLocks noChangeArrowheads="1"/>
              </p:cNvSpPr>
              <p:nvPr/>
            </p:nvSpPr>
            <p:spPr bwMode="auto">
              <a:xfrm>
                <a:off x="4217" y="1736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99371" name="Text Box 9"/>
              <p:cNvSpPr txBox="1">
                <a:spLocks noChangeArrowheads="1"/>
              </p:cNvSpPr>
              <p:nvPr/>
            </p:nvSpPr>
            <p:spPr bwMode="auto">
              <a:xfrm>
                <a:off x="3026" y="1736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99338" name="Group 10"/>
            <p:cNvGrpSpPr>
              <a:grpSpLocks/>
            </p:cNvGrpSpPr>
            <p:nvPr/>
          </p:nvGrpSpPr>
          <p:grpSpPr bwMode="auto">
            <a:xfrm>
              <a:off x="3865563" y="3333750"/>
              <a:ext cx="3211512" cy="519113"/>
              <a:chOff x="2435" y="2100"/>
              <a:chExt cx="2023" cy="327"/>
            </a:xfrm>
          </p:grpSpPr>
          <p:sp>
            <p:nvSpPr>
              <p:cNvPr id="99364" name="Text Box 11"/>
              <p:cNvSpPr txBox="1">
                <a:spLocks noChangeArrowheads="1"/>
              </p:cNvSpPr>
              <p:nvPr/>
            </p:nvSpPr>
            <p:spPr bwMode="auto">
              <a:xfrm>
                <a:off x="3623" y="210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99365" name="Text Box 12"/>
              <p:cNvSpPr txBox="1">
                <a:spLocks noChangeArrowheads="1"/>
              </p:cNvSpPr>
              <p:nvPr/>
            </p:nvSpPr>
            <p:spPr bwMode="auto">
              <a:xfrm>
                <a:off x="2435" y="210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99366" name="Text Box 13"/>
              <p:cNvSpPr txBox="1">
                <a:spLocks noChangeArrowheads="1"/>
              </p:cNvSpPr>
              <p:nvPr/>
            </p:nvSpPr>
            <p:spPr bwMode="auto">
              <a:xfrm>
                <a:off x="4217" y="210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0</a:t>
                </a:r>
              </a:p>
            </p:txBody>
          </p:sp>
          <p:sp>
            <p:nvSpPr>
              <p:cNvPr id="99367" name="Text Box 14"/>
              <p:cNvSpPr txBox="1">
                <a:spLocks noChangeArrowheads="1"/>
              </p:cNvSpPr>
              <p:nvPr/>
            </p:nvSpPr>
            <p:spPr bwMode="auto">
              <a:xfrm>
                <a:off x="3026" y="210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99339" name="Text Box 15"/>
            <p:cNvSpPr txBox="1">
              <a:spLocks noChangeArrowheads="1"/>
            </p:cNvSpPr>
            <p:nvPr/>
          </p:nvSpPr>
          <p:spPr bwMode="auto">
            <a:xfrm>
              <a:off x="4803775" y="5068888"/>
              <a:ext cx="3825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grpSp>
          <p:nvGrpSpPr>
            <p:cNvPr id="99340" name="Group 36"/>
            <p:cNvGrpSpPr>
              <a:grpSpLocks/>
            </p:cNvGrpSpPr>
            <p:nvPr/>
          </p:nvGrpSpPr>
          <p:grpSpPr bwMode="auto">
            <a:xfrm>
              <a:off x="3352800" y="3810000"/>
              <a:ext cx="895350" cy="622300"/>
              <a:chOff x="2112" y="2400"/>
              <a:chExt cx="564" cy="392"/>
            </a:xfrm>
          </p:grpSpPr>
          <p:sp>
            <p:nvSpPr>
              <p:cNvPr id="99362" name="Text Box 37"/>
              <p:cNvSpPr txBox="1">
                <a:spLocks noChangeArrowheads="1"/>
              </p:cNvSpPr>
              <p:nvPr/>
            </p:nvSpPr>
            <p:spPr bwMode="auto">
              <a:xfrm>
                <a:off x="2435" y="2465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99363" name="Line 38"/>
              <p:cNvSpPr>
                <a:spLocks noChangeShapeType="1"/>
              </p:cNvSpPr>
              <p:nvPr/>
            </p:nvSpPr>
            <p:spPr bwMode="auto">
              <a:xfrm flipH="1" flipV="1">
                <a:off x="2112" y="2400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341" name="Text Box 39"/>
            <p:cNvSpPr txBox="1">
              <a:spLocks noChangeArrowheads="1"/>
            </p:cNvSpPr>
            <p:nvPr/>
          </p:nvSpPr>
          <p:spPr bwMode="auto">
            <a:xfrm>
              <a:off x="5751513" y="4489450"/>
              <a:ext cx="38258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0</a:t>
              </a:r>
            </a:p>
          </p:txBody>
        </p:sp>
        <p:grpSp>
          <p:nvGrpSpPr>
            <p:cNvPr id="99342" name="Group 40"/>
            <p:cNvGrpSpPr>
              <a:grpSpLocks/>
            </p:cNvGrpSpPr>
            <p:nvPr/>
          </p:nvGrpSpPr>
          <p:grpSpPr bwMode="auto">
            <a:xfrm>
              <a:off x="4267200" y="3810000"/>
              <a:ext cx="919163" cy="622300"/>
              <a:chOff x="2688" y="2400"/>
              <a:chExt cx="579" cy="392"/>
            </a:xfrm>
          </p:grpSpPr>
          <p:sp>
            <p:nvSpPr>
              <p:cNvPr id="99360" name="Text Box 41"/>
              <p:cNvSpPr txBox="1">
                <a:spLocks noChangeArrowheads="1"/>
              </p:cNvSpPr>
              <p:nvPr/>
            </p:nvSpPr>
            <p:spPr bwMode="auto">
              <a:xfrm>
                <a:off x="3026" y="2465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99361" name="Line 42"/>
              <p:cNvSpPr>
                <a:spLocks noChangeShapeType="1"/>
              </p:cNvSpPr>
              <p:nvPr/>
            </p:nvSpPr>
            <p:spPr bwMode="auto">
              <a:xfrm flipH="1" flipV="1">
                <a:off x="2688" y="2400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343" name="Group 43"/>
            <p:cNvGrpSpPr>
              <a:grpSpLocks/>
            </p:cNvGrpSpPr>
            <p:nvPr/>
          </p:nvGrpSpPr>
          <p:grpSpPr bwMode="auto">
            <a:xfrm>
              <a:off x="3352800" y="4343400"/>
              <a:ext cx="895350" cy="665163"/>
              <a:chOff x="2112" y="2736"/>
              <a:chExt cx="564" cy="419"/>
            </a:xfrm>
          </p:grpSpPr>
          <p:sp>
            <p:nvSpPr>
              <p:cNvPr id="99358" name="Text Box 44"/>
              <p:cNvSpPr txBox="1">
                <a:spLocks noChangeArrowheads="1"/>
              </p:cNvSpPr>
              <p:nvPr/>
            </p:nvSpPr>
            <p:spPr bwMode="auto">
              <a:xfrm>
                <a:off x="2435" y="2828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99359" name="Line 45"/>
              <p:cNvSpPr>
                <a:spLocks noChangeShapeType="1"/>
              </p:cNvSpPr>
              <p:nvPr/>
            </p:nvSpPr>
            <p:spPr bwMode="auto">
              <a:xfrm flipH="1" flipV="1">
                <a:off x="2112" y="2736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344" name="Group 46"/>
            <p:cNvGrpSpPr>
              <a:grpSpLocks/>
            </p:cNvGrpSpPr>
            <p:nvPr/>
          </p:nvGrpSpPr>
          <p:grpSpPr bwMode="auto">
            <a:xfrm>
              <a:off x="4267200" y="4343400"/>
              <a:ext cx="919163" cy="665163"/>
              <a:chOff x="2688" y="2736"/>
              <a:chExt cx="579" cy="419"/>
            </a:xfrm>
          </p:grpSpPr>
          <p:sp>
            <p:nvSpPr>
              <p:cNvPr id="99356" name="Text Box 47"/>
              <p:cNvSpPr txBox="1">
                <a:spLocks noChangeArrowheads="1"/>
              </p:cNvSpPr>
              <p:nvPr/>
            </p:nvSpPr>
            <p:spPr bwMode="auto">
              <a:xfrm>
                <a:off x="3026" y="2828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2</a:t>
                </a:r>
              </a:p>
            </p:txBody>
          </p:sp>
          <p:sp>
            <p:nvSpPr>
              <p:cNvPr id="99357" name="Line 48"/>
              <p:cNvSpPr>
                <a:spLocks noChangeShapeType="1"/>
              </p:cNvSpPr>
              <p:nvPr/>
            </p:nvSpPr>
            <p:spPr bwMode="auto">
              <a:xfrm flipH="1" flipV="1">
                <a:off x="2688" y="2736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345" name="Group 49"/>
            <p:cNvGrpSpPr>
              <a:grpSpLocks/>
            </p:cNvGrpSpPr>
            <p:nvPr/>
          </p:nvGrpSpPr>
          <p:grpSpPr bwMode="auto">
            <a:xfrm>
              <a:off x="5257800" y="4876800"/>
              <a:ext cx="876300" cy="711200"/>
              <a:chOff x="3312" y="3072"/>
              <a:chExt cx="552" cy="448"/>
            </a:xfrm>
          </p:grpSpPr>
          <p:sp>
            <p:nvSpPr>
              <p:cNvPr id="99354" name="Text Box 50"/>
              <p:cNvSpPr txBox="1">
                <a:spLocks noChangeArrowheads="1"/>
              </p:cNvSpPr>
              <p:nvPr/>
            </p:nvSpPr>
            <p:spPr bwMode="auto">
              <a:xfrm>
                <a:off x="3623" y="3193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3</a:t>
                </a:r>
              </a:p>
            </p:txBody>
          </p:sp>
          <p:sp>
            <p:nvSpPr>
              <p:cNvPr id="99355" name="Line 51"/>
              <p:cNvSpPr>
                <a:spLocks noChangeShapeType="1"/>
              </p:cNvSpPr>
              <p:nvPr/>
            </p:nvSpPr>
            <p:spPr bwMode="auto">
              <a:xfrm flipH="1" flipV="1">
                <a:off x="3312" y="3072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346" name="Group 52"/>
            <p:cNvGrpSpPr>
              <a:grpSpLocks/>
            </p:cNvGrpSpPr>
            <p:nvPr/>
          </p:nvGrpSpPr>
          <p:grpSpPr bwMode="auto">
            <a:xfrm>
              <a:off x="6248400" y="3733800"/>
              <a:ext cx="828675" cy="698500"/>
              <a:chOff x="3936" y="2352"/>
              <a:chExt cx="522" cy="440"/>
            </a:xfrm>
          </p:grpSpPr>
          <p:sp>
            <p:nvSpPr>
              <p:cNvPr id="99352" name="Text Box 53"/>
              <p:cNvSpPr txBox="1">
                <a:spLocks noChangeArrowheads="1"/>
              </p:cNvSpPr>
              <p:nvPr/>
            </p:nvSpPr>
            <p:spPr bwMode="auto">
              <a:xfrm>
                <a:off x="4217" y="2465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99353" name="Line 54"/>
              <p:cNvSpPr>
                <a:spLocks noChangeShapeType="1"/>
              </p:cNvSpPr>
              <p:nvPr/>
            </p:nvSpPr>
            <p:spPr bwMode="auto">
              <a:xfrm flipH="1" flipV="1">
                <a:off x="3936" y="2352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347" name="Group 55"/>
            <p:cNvGrpSpPr>
              <a:grpSpLocks/>
            </p:cNvGrpSpPr>
            <p:nvPr/>
          </p:nvGrpSpPr>
          <p:grpSpPr bwMode="auto">
            <a:xfrm>
              <a:off x="6172200" y="4267200"/>
              <a:ext cx="904875" cy="741363"/>
              <a:chOff x="3888" y="2688"/>
              <a:chExt cx="570" cy="467"/>
            </a:xfrm>
          </p:grpSpPr>
          <p:sp>
            <p:nvSpPr>
              <p:cNvPr id="99350" name="Text Box 56"/>
              <p:cNvSpPr txBox="1">
                <a:spLocks noChangeArrowheads="1"/>
              </p:cNvSpPr>
              <p:nvPr/>
            </p:nvSpPr>
            <p:spPr bwMode="auto">
              <a:xfrm>
                <a:off x="4217" y="2828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1</a:t>
                </a:r>
              </a:p>
            </p:txBody>
          </p:sp>
          <p:sp>
            <p:nvSpPr>
              <p:cNvPr id="99351" name="Line 57"/>
              <p:cNvSpPr>
                <a:spLocks noChangeShapeType="1"/>
              </p:cNvSpPr>
              <p:nvPr/>
            </p:nvSpPr>
            <p:spPr bwMode="auto">
              <a:xfrm flipH="1" flipV="1">
                <a:off x="3888" y="2688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348" name="Text Box 58"/>
            <p:cNvSpPr txBox="1">
              <a:spLocks noChangeArrowheads="1"/>
            </p:cNvSpPr>
            <p:nvPr/>
          </p:nvSpPr>
          <p:spPr bwMode="auto">
            <a:xfrm>
              <a:off x="6694488" y="5068888"/>
              <a:ext cx="38258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99349" name="Line 72"/>
            <p:cNvSpPr>
              <a:spLocks noChangeShapeType="1"/>
            </p:cNvSpPr>
            <p:nvPr/>
          </p:nvSpPr>
          <p:spPr bwMode="auto">
            <a:xfrm flipH="1">
              <a:off x="6248400" y="5334000"/>
              <a:ext cx="381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334" name="TextBox 74"/>
          <p:cNvSpPr txBox="1">
            <a:spLocks noChangeArrowheads="1"/>
          </p:cNvSpPr>
          <p:nvPr/>
        </p:nvSpPr>
        <p:spPr bwMode="auto">
          <a:xfrm>
            <a:off x="0" y="5334000"/>
            <a:ext cx="21097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Match: +1</a:t>
            </a:r>
          </a:p>
          <a:p>
            <a:r>
              <a:rPr lang="en-US" dirty="0"/>
              <a:t>Mismatch: -1</a:t>
            </a:r>
          </a:p>
          <a:p>
            <a:r>
              <a:rPr lang="en-US" dirty="0"/>
              <a:t>Space: -2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More On Gap Penalty Functions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a gap of length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is more probable than </a:t>
            </a:r>
            <a:r>
              <a:rPr lang="en-US" sz="2400" i="1">
                <a:latin typeface="Times New Roman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 gaps of length 1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a gap may be due to a single mutational event that inserted/deleted a stretch of characters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separated gaps are probably due to distinct mutational events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a linear gap penalty function treats these cases the same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  <a:cs typeface="ＭＳ Ｐゴシック" charset="0"/>
              </a:rPr>
              <a:t>it is more common to use gap penalty functions involving two terms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a penalty </a:t>
            </a:r>
            <a:r>
              <a:rPr lang="en-US" sz="2400" i="1">
                <a:latin typeface="Times New Roman" charset="0"/>
                <a:ea typeface="ＭＳ Ｐゴシック" charset="0"/>
              </a:rPr>
              <a:t>g</a:t>
            </a:r>
            <a:r>
              <a:rPr lang="en-US" sz="2400">
                <a:latin typeface="Times New Roman" charset="0"/>
                <a:ea typeface="ＭＳ Ｐゴシック" charset="0"/>
              </a:rPr>
              <a:t> associated with </a:t>
            </a:r>
            <a:r>
              <a:rPr lang="en-US" sz="2400" u="sng">
                <a:latin typeface="Times New Roman" charset="0"/>
                <a:ea typeface="ＭＳ Ｐゴシック" charset="0"/>
              </a:rPr>
              <a:t>opening</a:t>
            </a:r>
            <a:r>
              <a:rPr lang="en-US" sz="2400">
                <a:latin typeface="Times New Roman" charset="0"/>
                <a:ea typeface="ＭＳ Ｐゴシック" charset="0"/>
              </a:rPr>
              <a:t> a gap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a smaller penalty </a:t>
            </a:r>
            <a:r>
              <a:rPr lang="en-US" sz="2400" i="1">
                <a:latin typeface="Times New Roman" charset="0"/>
                <a:ea typeface="ＭＳ Ｐゴシック" charset="0"/>
              </a:rPr>
              <a:t>s</a:t>
            </a:r>
            <a:r>
              <a:rPr lang="en-US" sz="2400">
                <a:latin typeface="Times New Roman" charset="0"/>
                <a:ea typeface="ＭＳ Ｐゴシック" charset="0"/>
              </a:rPr>
              <a:t> for </a:t>
            </a:r>
            <a:r>
              <a:rPr lang="en-US" sz="2400" u="sng">
                <a:latin typeface="Times New Roman" charset="0"/>
                <a:ea typeface="ＭＳ Ｐゴシック" charset="0"/>
              </a:rPr>
              <a:t>extending</a:t>
            </a:r>
            <a:r>
              <a:rPr lang="en-US" sz="2400">
                <a:latin typeface="Times New Roman" charset="0"/>
                <a:ea typeface="ＭＳ Ｐゴシック" charset="0"/>
              </a:rPr>
              <a:t> the gap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Gap Penalty Functions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1066800"/>
          </a:xfrm>
        </p:spPr>
        <p:txBody>
          <a:bodyPr/>
          <a:lstStyle/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linear</a:t>
            </a:r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2384425" y="3932238"/>
          <a:ext cx="490696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2" name="Equation" r:id="rId4" imgW="1346200" imgH="431800" progId="Equation.3">
                  <p:embed/>
                </p:oleObj>
              </mc:Choice>
              <mc:Fallback>
                <p:oleObj name="Equation" r:id="rId4" imgW="13462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3932238"/>
                        <a:ext cx="4906963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2454275" y="2430463"/>
          <a:ext cx="22193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3" name="Equation" r:id="rId6" imgW="609600" imgH="165100" progId="Equation.3">
                  <p:embed/>
                </p:oleObj>
              </mc:Choice>
              <mc:Fallback>
                <p:oleObj name="Equation" r:id="rId6" imgW="609600" imgH="16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430463"/>
                        <a:ext cx="22193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838200" y="34290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affine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Dynamic Programming for the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Affine Gap Penalty Case</a:t>
            </a:r>
          </a:p>
        </p:txBody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772400" cy="4114800"/>
          </a:xfrm>
        </p:spPr>
        <p:txBody>
          <a:bodyPr/>
          <a:lstStyle/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to do in              time, need 3 matrices instead of 1</a:t>
            </a:r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752600" y="3048000"/>
          <a:ext cx="15573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2" name="Equation" r:id="rId4" imgW="482787" imgH="203508" progId="Equation.3">
                  <p:embed/>
                </p:oleObj>
              </mc:Choice>
              <mc:Fallback>
                <p:oleObj name="Equation" r:id="rId4" imgW="482787" imgH="20350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15573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1752600" y="4267200"/>
          <a:ext cx="14811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3" name="Equation" r:id="rId6" imgW="457597" imgH="228997" progId="Equation.3">
                  <p:embed/>
                </p:oleObj>
              </mc:Choice>
              <mc:Fallback>
                <p:oleObj name="Equation" r:id="rId6" imgW="457597" imgH="2289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14811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752600" y="5334000"/>
          <a:ext cx="1524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4" name="Equation" r:id="rId8" imgW="470093" imgH="241592" progId="Equation.3">
                  <p:embed/>
                </p:oleObj>
              </mc:Choice>
              <mc:Fallback>
                <p:oleObj name="Equation" r:id="rId8" imgW="470093" imgH="2415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0"/>
                        <a:ext cx="15240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Text Box 7"/>
          <p:cNvSpPr txBox="1">
            <a:spLocks noChangeArrowheads="1"/>
          </p:cNvSpPr>
          <p:nvPr/>
        </p:nvSpPr>
        <p:spPr bwMode="auto">
          <a:xfrm>
            <a:off x="3886200" y="5232400"/>
            <a:ext cx="40052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best score given that </a:t>
            </a:r>
            <a:r>
              <a:rPr lang="en-US" i="1"/>
              <a:t>y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is</a:t>
            </a:r>
          </a:p>
          <a:p>
            <a:r>
              <a:rPr lang="en-US"/>
              <a:t>aligned to a gap</a:t>
            </a:r>
          </a:p>
        </p:txBody>
      </p:sp>
      <p:sp>
        <p:nvSpPr>
          <p:cNvPr id="105481" name="Text Box 8"/>
          <p:cNvSpPr txBox="1">
            <a:spLocks noChangeArrowheads="1"/>
          </p:cNvSpPr>
          <p:nvPr/>
        </p:nvSpPr>
        <p:spPr bwMode="auto">
          <a:xfrm>
            <a:off x="3886200" y="4165600"/>
            <a:ext cx="40052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best score given that </a:t>
            </a:r>
            <a:r>
              <a:rPr lang="en-US" i="1"/>
              <a:t>x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 is</a:t>
            </a:r>
          </a:p>
          <a:p>
            <a:r>
              <a:rPr lang="en-US"/>
              <a:t>aligned to a gap</a:t>
            </a:r>
          </a:p>
        </p:txBody>
      </p:sp>
      <p:sp>
        <p:nvSpPr>
          <p:cNvPr id="105482" name="Text Box 9"/>
          <p:cNvSpPr txBox="1">
            <a:spLocks noChangeArrowheads="1"/>
          </p:cNvSpPr>
          <p:nvPr/>
        </p:nvSpPr>
        <p:spPr bwMode="auto">
          <a:xfrm>
            <a:off x="3886200" y="2946400"/>
            <a:ext cx="40052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best score given that 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 is</a:t>
            </a:r>
          </a:p>
          <a:p>
            <a:r>
              <a:rPr lang="en-US" dirty="0"/>
              <a:t>aligned to </a:t>
            </a:r>
            <a:r>
              <a:rPr lang="en-US" i="1" dirty="0"/>
              <a:t>y</a:t>
            </a:r>
            <a:r>
              <a:rPr lang="en-US" dirty="0"/>
              <a:t>[</a:t>
            </a:r>
            <a:r>
              <a:rPr lang="en-US" i="1" dirty="0"/>
              <a:t>j</a:t>
            </a:r>
            <a:r>
              <a:rPr lang="en-US" dirty="0"/>
              <a:t>]</a:t>
            </a: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2286000" y="2109788"/>
          <a:ext cx="990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5" name="Equation" r:id="rId10" imgW="406620" imgH="228898" progId="Equation.3">
                  <p:embed/>
                </p:oleObj>
              </mc:Choice>
              <mc:Fallback>
                <p:oleObj name="Equation" r:id="rId10" imgW="406620" imgH="22889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09788"/>
                        <a:ext cx="990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990600"/>
          </a:xfrm>
        </p:spPr>
        <p:txBody>
          <a:bodyPr/>
          <a:lstStyle/>
          <a:p>
            <a:r>
              <a:rPr lang="en-US" sz="4000">
                <a:latin typeface="Times New Roman" charset="0"/>
                <a:ea typeface="ＭＳ Ｐゴシック" charset="0"/>
                <a:cs typeface="ＭＳ Ｐゴシック" charset="0"/>
              </a:rPr>
              <a:t>Why Three Matrices Are Needed </a:t>
            </a:r>
          </a:p>
        </p:txBody>
      </p:sp>
      <p:grpSp>
        <p:nvGrpSpPr>
          <p:cNvPr id="107523" name="Group 174"/>
          <p:cNvGrpSpPr>
            <a:grpSpLocks/>
          </p:cNvGrpSpPr>
          <p:nvPr/>
        </p:nvGrpSpPr>
        <p:grpSpPr bwMode="auto">
          <a:xfrm>
            <a:off x="804863" y="3429000"/>
            <a:ext cx="3462337" cy="2438400"/>
            <a:chOff x="2237" y="1654"/>
            <a:chExt cx="2851" cy="2008"/>
          </a:xfrm>
        </p:grpSpPr>
        <p:grpSp>
          <p:nvGrpSpPr>
            <p:cNvPr id="107545" name="Group 159"/>
            <p:cNvGrpSpPr>
              <a:grpSpLocks/>
            </p:cNvGrpSpPr>
            <p:nvPr/>
          </p:nvGrpSpPr>
          <p:grpSpPr bwMode="auto">
            <a:xfrm>
              <a:off x="2544" y="1978"/>
              <a:ext cx="2544" cy="1684"/>
              <a:chOff x="432" y="807"/>
              <a:chExt cx="3264" cy="2160"/>
            </a:xfrm>
          </p:grpSpPr>
          <p:sp>
            <p:nvSpPr>
              <p:cNvPr id="107563" name="Rectangle 3"/>
              <p:cNvSpPr>
                <a:spLocks noChangeArrowheads="1"/>
              </p:cNvSpPr>
              <p:nvPr/>
            </p:nvSpPr>
            <p:spPr bwMode="auto">
              <a:xfrm>
                <a:off x="432" y="807"/>
                <a:ext cx="81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64" name="Rectangle 7"/>
              <p:cNvSpPr>
                <a:spLocks noChangeArrowheads="1"/>
              </p:cNvSpPr>
              <p:nvPr/>
            </p:nvSpPr>
            <p:spPr bwMode="auto">
              <a:xfrm>
                <a:off x="1248" y="807"/>
                <a:ext cx="81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65" name="Rectangle 11"/>
              <p:cNvSpPr>
                <a:spLocks noChangeArrowheads="1"/>
              </p:cNvSpPr>
              <p:nvPr/>
            </p:nvSpPr>
            <p:spPr bwMode="auto">
              <a:xfrm>
                <a:off x="2064" y="807"/>
                <a:ext cx="81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66" name="Rectangle 19"/>
              <p:cNvSpPr>
                <a:spLocks noChangeArrowheads="1"/>
              </p:cNvSpPr>
              <p:nvPr/>
            </p:nvSpPr>
            <p:spPr bwMode="auto">
              <a:xfrm>
                <a:off x="2880" y="807"/>
                <a:ext cx="81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67" name="Rectangle 27"/>
              <p:cNvSpPr>
                <a:spLocks noChangeArrowheads="1"/>
              </p:cNvSpPr>
              <p:nvPr/>
            </p:nvSpPr>
            <p:spPr bwMode="auto">
              <a:xfrm>
                <a:off x="1248" y="1527"/>
                <a:ext cx="81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68" name="Rectangle 31"/>
              <p:cNvSpPr>
                <a:spLocks noChangeArrowheads="1"/>
              </p:cNvSpPr>
              <p:nvPr/>
            </p:nvSpPr>
            <p:spPr bwMode="auto">
              <a:xfrm>
                <a:off x="2064" y="1527"/>
                <a:ext cx="81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69" name="Rectangle 39"/>
              <p:cNvSpPr>
                <a:spLocks noChangeArrowheads="1"/>
              </p:cNvSpPr>
              <p:nvPr/>
            </p:nvSpPr>
            <p:spPr bwMode="auto">
              <a:xfrm>
                <a:off x="2880" y="1527"/>
                <a:ext cx="81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70" name="Rectangle 47"/>
              <p:cNvSpPr>
                <a:spLocks noChangeArrowheads="1"/>
              </p:cNvSpPr>
              <p:nvPr/>
            </p:nvSpPr>
            <p:spPr bwMode="auto">
              <a:xfrm>
                <a:off x="432" y="1527"/>
                <a:ext cx="81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71" name="Rectangle 51"/>
              <p:cNvSpPr>
                <a:spLocks noChangeArrowheads="1"/>
              </p:cNvSpPr>
              <p:nvPr/>
            </p:nvSpPr>
            <p:spPr bwMode="auto">
              <a:xfrm>
                <a:off x="1248" y="2247"/>
                <a:ext cx="81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72" name="Rectangle 55"/>
              <p:cNvSpPr>
                <a:spLocks noChangeArrowheads="1"/>
              </p:cNvSpPr>
              <p:nvPr/>
            </p:nvSpPr>
            <p:spPr bwMode="auto">
              <a:xfrm>
                <a:off x="2064" y="2247"/>
                <a:ext cx="81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73" name="Rectangle 63"/>
              <p:cNvSpPr>
                <a:spLocks noChangeArrowheads="1"/>
              </p:cNvSpPr>
              <p:nvPr/>
            </p:nvSpPr>
            <p:spPr bwMode="auto">
              <a:xfrm>
                <a:off x="2880" y="2247"/>
                <a:ext cx="81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74" name="Rectangle 71"/>
              <p:cNvSpPr>
                <a:spLocks noChangeArrowheads="1"/>
              </p:cNvSpPr>
              <p:nvPr/>
            </p:nvSpPr>
            <p:spPr bwMode="auto">
              <a:xfrm>
                <a:off x="432" y="2247"/>
                <a:ext cx="81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546" name="Text Box 147"/>
            <p:cNvSpPr txBox="1">
              <a:spLocks noChangeArrowheads="1"/>
            </p:cNvSpPr>
            <p:nvPr/>
          </p:nvSpPr>
          <p:spPr bwMode="auto">
            <a:xfrm>
              <a:off x="3012" y="165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latin typeface="Courier New" charset="0"/>
                </a:rPr>
                <a:t>W</a:t>
              </a:r>
            </a:p>
          </p:txBody>
        </p:sp>
        <p:sp>
          <p:nvSpPr>
            <p:cNvPr id="107547" name="Text Box 148"/>
            <p:cNvSpPr txBox="1">
              <a:spLocks noChangeArrowheads="1"/>
            </p:cNvSpPr>
            <p:nvPr/>
          </p:nvSpPr>
          <p:spPr bwMode="auto">
            <a:xfrm>
              <a:off x="3707" y="1654"/>
              <a:ext cx="2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latin typeface="Courier New" charset="0"/>
                </a:rPr>
                <a:t>F</a:t>
              </a:r>
            </a:p>
          </p:txBody>
        </p:sp>
        <p:sp>
          <p:nvSpPr>
            <p:cNvPr id="107548" name="Text Box 149"/>
            <p:cNvSpPr txBox="1">
              <a:spLocks noChangeArrowheads="1"/>
            </p:cNvSpPr>
            <p:nvPr/>
          </p:nvSpPr>
          <p:spPr bwMode="auto">
            <a:xfrm>
              <a:off x="4332" y="1654"/>
              <a:ext cx="2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latin typeface="Courier New" charset="0"/>
                </a:rPr>
                <a:t>P</a:t>
              </a:r>
            </a:p>
          </p:txBody>
        </p:sp>
        <p:sp>
          <p:nvSpPr>
            <p:cNvPr id="107549" name="Text Box 152"/>
            <p:cNvSpPr txBox="1">
              <a:spLocks noChangeArrowheads="1"/>
            </p:cNvSpPr>
            <p:nvPr/>
          </p:nvSpPr>
          <p:spPr bwMode="auto">
            <a:xfrm>
              <a:off x="2264" y="2345"/>
              <a:ext cx="27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latin typeface="Courier New" charset="0"/>
                </a:rPr>
                <a:t>F</a:t>
              </a:r>
            </a:p>
          </p:txBody>
        </p:sp>
        <p:sp>
          <p:nvSpPr>
            <p:cNvPr id="107550" name="Text Box 153"/>
            <p:cNvSpPr txBox="1">
              <a:spLocks noChangeArrowheads="1"/>
            </p:cNvSpPr>
            <p:nvPr/>
          </p:nvSpPr>
          <p:spPr bwMode="auto">
            <a:xfrm>
              <a:off x="2237" y="2932"/>
              <a:ext cx="27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latin typeface="Courier New" charset="0"/>
                </a:rPr>
                <a:t>W</a:t>
              </a:r>
            </a:p>
          </p:txBody>
        </p:sp>
        <p:sp>
          <p:nvSpPr>
            <p:cNvPr id="107551" name="Text Box 160"/>
            <p:cNvSpPr txBox="1">
              <a:spLocks noChangeArrowheads="1"/>
            </p:cNvSpPr>
            <p:nvPr/>
          </p:nvSpPr>
          <p:spPr bwMode="auto">
            <a:xfrm>
              <a:off x="2774" y="2154"/>
              <a:ext cx="2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0</a:t>
              </a:r>
            </a:p>
          </p:txBody>
        </p:sp>
        <p:sp>
          <p:nvSpPr>
            <p:cNvPr id="107552" name="Text Box 161"/>
            <p:cNvSpPr txBox="1">
              <a:spLocks noChangeArrowheads="1"/>
            </p:cNvSpPr>
            <p:nvPr/>
          </p:nvSpPr>
          <p:spPr bwMode="auto">
            <a:xfrm>
              <a:off x="3354" y="2154"/>
              <a:ext cx="32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-5</a:t>
              </a:r>
            </a:p>
          </p:txBody>
        </p:sp>
        <p:sp>
          <p:nvSpPr>
            <p:cNvPr id="107553" name="Text Box 162"/>
            <p:cNvSpPr txBox="1">
              <a:spLocks noChangeArrowheads="1"/>
            </p:cNvSpPr>
            <p:nvPr/>
          </p:nvSpPr>
          <p:spPr bwMode="auto">
            <a:xfrm>
              <a:off x="3999" y="2154"/>
              <a:ext cx="3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-6</a:t>
              </a:r>
            </a:p>
          </p:txBody>
        </p:sp>
        <p:sp>
          <p:nvSpPr>
            <p:cNvPr id="107554" name="Text Box 163"/>
            <p:cNvSpPr txBox="1">
              <a:spLocks noChangeArrowheads="1"/>
            </p:cNvSpPr>
            <p:nvPr/>
          </p:nvSpPr>
          <p:spPr bwMode="auto">
            <a:xfrm>
              <a:off x="4646" y="2154"/>
              <a:ext cx="32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-7</a:t>
              </a:r>
            </a:p>
          </p:txBody>
        </p:sp>
        <p:sp>
          <p:nvSpPr>
            <p:cNvPr id="107555" name="Text Box 164"/>
            <p:cNvSpPr txBox="1">
              <a:spLocks noChangeArrowheads="1"/>
            </p:cNvSpPr>
            <p:nvPr/>
          </p:nvSpPr>
          <p:spPr bwMode="auto">
            <a:xfrm>
              <a:off x="2736" y="2707"/>
              <a:ext cx="32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-5</a:t>
              </a:r>
            </a:p>
          </p:txBody>
        </p:sp>
        <p:sp>
          <p:nvSpPr>
            <p:cNvPr id="107556" name="Text Box 165"/>
            <p:cNvSpPr txBox="1">
              <a:spLocks noChangeArrowheads="1"/>
            </p:cNvSpPr>
            <p:nvPr/>
          </p:nvSpPr>
          <p:spPr bwMode="auto">
            <a:xfrm>
              <a:off x="3415" y="2707"/>
              <a:ext cx="2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107557" name="Text Box 166"/>
            <p:cNvSpPr txBox="1">
              <a:spLocks noChangeArrowheads="1"/>
            </p:cNvSpPr>
            <p:nvPr/>
          </p:nvSpPr>
          <p:spPr bwMode="auto">
            <a:xfrm>
              <a:off x="4030" y="2707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107558" name="Text Box 167"/>
            <p:cNvSpPr txBox="1">
              <a:spLocks noChangeArrowheads="1"/>
            </p:cNvSpPr>
            <p:nvPr/>
          </p:nvSpPr>
          <p:spPr bwMode="auto">
            <a:xfrm>
              <a:off x="4646" y="2707"/>
              <a:ext cx="32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-4</a:t>
              </a:r>
            </a:p>
          </p:txBody>
        </p:sp>
        <p:sp>
          <p:nvSpPr>
            <p:cNvPr id="107559" name="Text Box 168"/>
            <p:cNvSpPr txBox="1">
              <a:spLocks noChangeArrowheads="1"/>
            </p:cNvSpPr>
            <p:nvPr/>
          </p:nvSpPr>
          <p:spPr bwMode="auto">
            <a:xfrm>
              <a:off x="2726" y="3257"/>
              <a:ext cx="3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-6</a:t>
              </a:r>
            </a:p>
          </p:txBody>
        </p:sp>
        <p:sp>
          <p:nvSpPr>
            <p:cNvPr id="107560" name="Text Box 169"/>
            <p:cNvSpPr txBox="1">
              <a:spLocks noChangeArrowheads="1"/>
            </p:cNvSpPr>
            <p:nvPr/>
          </p:nvSpPr>
          <p:spPr bwMode="auto">
            <a:xfrm>
              <a:off x="3408" y="3257"/>
              <a:ext cx="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6</a:t>
              </a:r>
            </a:p>
          </p:txBody>
        </p:sp>
        <p:sp>
          <p:nvSpPr>
            <p:cNvPr id="107561" name="Text Box 170"/>
            <p:cNvSpPr txBox="1">
              <a:spLocks noChangeArrowheads="1"/>
            </p:cNvSpPr>
            <p:nvPr/>
          </p:nvSpPr>
          <p:spPr bwMode="auto">
            <a:xfrm>
              <a:off x="4026" y="3257"/>
              <a:ext cx="2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107562" name="Text Box 171"/>
            <p:cNvSpPr txBox="1">
              <a:spLocks noChangeArrowheads="1"/>
            </p:cNvSpPr>
            <p:nvPr/>
          </p:nvSpPr>
          <p:spPr bwMode="auto">
            <a:xfrm>
              <a:off x="4646" y="3257"/>
              <a:ext cx="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0</a:t>
              </a:r>
            </a:p>
          </p:txBody>
        </p:sp>
      </p:grpSp>
      <p:sp>
        <p:nvSpPr>
          <p:cNvPr id="107524" name="Text Box 172"/>
          <p:cNvSpPr txBox="1">
            <a:spLocks noChangeArrowheads="1"/>
          </p:cNvSpPr>
          <p:nvPr/>
        </p:nvSpPr>
        <p:spPr bwMode="auto">
          <a:xfrm>
            <a:off x="914400" y="1828800"/>
            <a:ext cx="30210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S(</a:t>
            </a:r>
            <a:r>
              <a:rPr lang="en-US" sz="2000" b="1">
                <a:latin typeface="Courier New" charset="0"/>
                <a:cs typeface="Courier New" charset="0"/>
              </a:rPr>
              <a:t>F</a:t>
            </a:r>
            <a:r>
              <a:rPr lang="en-US" sz="2000">
                <a:ea typeface="Courier New" charset="0"/>
                <a:cs typeface="Courier New" charset="0"/>
              </a:rPr>
              <a:t>, </a:t>
            </a:r>
            <a:r>
              <a:rPr lang="en-US" sz="2000" b="1">
                <a:latin typeface="Courier New" charset="0"/>
                <a:cs typeface="Courier New" charset="0"/>
              </a:rPr>
              <a:t>W</a:t>
            </a:r>
            <a:r>
              <a:rPr lang="en-US" sz="2000">
                <a:ea typeface="Courier New" charset="0"/>
                <a:cs typeface="Courier New" charset="0"/>
              </a:rPr>
              <a:t>) = 1      S(</a:t>
            </a:r>
            <a:r>
              <a:rPr lang="en-US" sz="2000" b="1">
                <a:latin typeface="Courier New" charset="0"/>
                <a:cs typeface="Courier New" charset="0"/>
              </a:rPr>
              <a:t>W</a:t>
            </a:r>
            <a:r>
              <a:rPr lang="en-US" sz="2000">
                <a:ea typeface="Courier New" charset="0"/>
                <a:cs typeface="Courier New" charset="0"/>
              </a:rPr>
              <a:t>, </a:t>
            </a:r>
            <a:r>
              <a:rPr lang="en-US" sz="2000" b="1">
                <a:latin typeface="Courier New" charset="0"/>
                <a:cs typeface="Courier New" charset="0"/>
              </a:rPr>
              <a:t>W</a:t>
            </a:r>
            <a:r>
              <a:rPr lang="en-US" sz="2000">
                <a:ea typeface="Courier New" charset="0"/>
                <a:cs typeface="Courier New" charset="0"/>
              </a:rPr>
              <a:t>) = 11</a:t>
            </a:r>
          </a:p>
          <a:p>
            <a:r>
              <a:rPr lang="en-US" sz="2000">
                <a:ea typeface="Courier New" charset="0"/>
                <a:cs typeface="Courier New" charset="0"/>
              </a:rPr>
              <a:t>S(</a:t>
            </a:r>
            <a:r>
              <a:rPr lang="en-US" sz="2000" b="1">
                <a:latin typeface="Courier New" charset="0"/>
                <a:cs typeface="Courier New" charset="0"/>
              </a:rPr>
              <a:t>F</a:t>
            </a:r>
            <a:r>
              <a:rPr lang="en-US" sz="2000">
                <a:ea typeface="Courier New" charset="0"/>
                <a:cs typeface="Courier New" charset="0"/>
              </a:rPr>
              <a:t>, </a:t>
            </a:r>
            <a:r>
              <a:rPr lang="en-US" sz="2000" b="1">
                <a:latin typeface="Courier New" charset="0"/>
                <a:cs typeface="Courier New" charset="0"/>
              </a:rPr>
              <a:t>F</a:t>
            </a:r>
            <a:r>
              <a:rPr lang="en-US" sz="2000">
                <a:ea typeface="Courier New" charset="0"/>
                <a:cs typeface="Courier New" charset="0"/>
              </a:rPr>
              <a:t>) = 6       S(</a:t>
            </a:r>
            <a:r>
              <a:rPr lang="en-US" sz="2000" b="1">
                <a:latin typeface="Courier New" charset="0"/>
                <a:cs typeface="Courier New" charset="0"/>
              </a:rPr>
              <a:t>W</a:t>
            </a:r>
            <a:r>
              <a:rPr lang="en-US" sz="2000">
                <a:ea typeface="Courier New" charset="0"/>
                <a:cs typeface="Courier New" charset="0"/>
              </a:rPr>
              <a:t>, </a:t>
            </a:r>
            <a:r>
              <a:rPr lang="en-US" sz="2000" b="1">
                <a:latin typeface="Courier New" charset="0"/>
                <a:cs typeface="Courier New" charset="0"/>
              </a:rPr>
              <a:t>P</a:t>
            </a:r>
            <a:r>
              <a:rPr lang="en-US" sz="2000">
                <a:ea typeface="Courier New" charset="0"/>
                <a:cs typeface="Courier New" charset="0"/>
              </a:rPr>
              <a:t>) = -4</a:t>
            </a:r>
          </a:p>
          <a:p>
            <a:r>
              <a:rPr lang="en-US" sz="2000">
                <a:ea typeface="Courier New" charset="0"/>
                <a:cs typeface="Courier New" charset="0"/>
              </a:rPr>
              <a:t>S(</a:t>
            </a:r>
            <a:r>
              <a:rPr lang="en-US" sz="2000" b="1">
                <a:latin typeface="Courier New" charset="0"/>
                <a:cs typeface="Courier New" charset="0"/>
              </a:rPr>
              <a:t>F</a:t>
            </a:r>
            <a:r>
              <a:rPr lang="en-US" sz="2000">
                <a:ea typeface="Courier New" charset="0"/>
                <a:cs typeface="Courier New" charset="0"/>
              </a:rPr>
              <a:t>, </a:t>
            </a:r>
            <a:r>
              <a:rPr lang="en-US" sz="2000" b="1">
                <a:latin typeface="Courier New" charset="0"/>
                <a:cs typeface="Courier New" charset="0"/>
              </a:rPr>
              <a:t>P</a:t>
            </a:r>
            <a:r>
              <a:rPr lang="en-US" sz="2000">
                <a:ea typeface="Courier New" charset="0"/>
                <a:cs typeface="Courier New" charset="0"/>
              </a:rPr>
              <a:t>) = -4</a:t>
            </a:r>
          </a:p>
        </p:txBody>
      </p:sp>
      <p:sp>
        <p:nvSpPr>
          <p:cNvPr id="107525" name="Rectangle 17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762000"/>
          </a:xfrm>
          <a:noFill/>
        </p:spPr>
        <p:txBody>
          <a:bodyPr/>
          <a:lstStyle/>
          <a:p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consider aligning the sequences </a:t>
            </a:r>
            <a:r>
              <a:rPr lang="en-US" sz="2000" b="1">
                <a:latin typeface="Courier New" charset="0"/>
                <a:ea typeface="ＭＳ Ｐゴシック" charset="0"/>
                <a:cs typeface="Courier New" charset="0"/>
              </a:rPr>
              <a:t>WFP</a:t>
            </a: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000" b="1">
                <a:latin typeface="Courier New" charset="0"/>
                <a:ea typeface="ＭＳ Ｐゴシック" charset="0"/>
                <a:cs typeface="Courier New" charset="0"/>
              </a:rPr>
              <a:t>FW</a:t>
            </a:r>
            <a:r>
              <a:rPr lang="en-US" sz="2000">
                <a:latin typeface="Times New Roman" charset="0"/>
                <a:ea typeface="ＭＳ Ｐゴシック" charset="0"/>
                <a:cs typeface="ＭＳ Ｐゴシック" charset="0"/>
              </a:rPr>
              <a:t> using g = -4, s = -1 and the following values from the BLOSUM-62 substitution matrix:</a:t>
            </a:r>
          </a:p>
        </p:txBody>
      </p:sp>
      <p:sp>
        <p:nvSpPr>
          <p:cNvPr id="107526" name="Rectangle 175"/>
          <p:cNvSpPr>
            <a:spLocks noChangeArrowheads="1"/>
          </p:cNvSpPr>
          <p:nvPr/>
        </p:nvSpPr>
        <p:spPr bwMode="auto">
          <a:xfrm>
            <a:off x="457200" y="2971800"/>
            <a:ext cx="8153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/>
              <a:t>the matrix shows the highest-scoring partial alignment for each pair of prefixes</a:t>
            </a:r>
          </a:p>
        </p:txBody>
      </p: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267200" y="4724400"/>
            <a:ext cx="3733800" cy="838200"/>
            <a:chOff x="2688" y="2976"/>
            <a:chExt cx="2352" cy="528"/>
          </a:xfrm>
        </p:grpSpPr>
        <p:grpSp>
          <p:nvGrpSpPr>
            <p:cNvPr id="107539" name="Group 183"/>
            <p:cNvGrpSpPr>
              <a:grpSpLocks/>
            </p:cNvGrpSpPr>
            <p:nvPr/>
          </p:nvGrpSpPr>
          <p:grpSpPr bwMode="auto">
            <a:xfrm>
              <a:off x="3168" y="2976"/>
              <a:ext cx="625" cy="528"/>
              <a:chOff x="4320" y="2784"/>
              <a:chExt cx="625" cy="528"/>
            </a:xfrm>
          </p:grpSpPr>
          <p:sp>
            <p:nvSpPr>
              <p:cNvPr id="107543" name="Text Box 177"/>
              <p:cNvSpPr txBox="1">
                <a:spLocks noChangeArrowheads="1"/>
              </p:cNvSpPr>
              <p:nvPr/>
            </p:nvSpPr>
            <p:spPr bwMode="auto">
              <a:xfrm>
                <a:off x="4368" y="2784"/>
                <a:ext cx="577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400" b="1">
                    <a:latin typeface="Courier New" charset="0"/>
                  </a:rPr>
                  <a:t>-WFP</a:t>
                </a:r>
              </a:p>
              <a:p>
                <a:r>
                  <a:rPr lang="en-US" sz="2400" b="1">
                    <a:latin typeface="Courier New" charset="0"/>
                  </a:rPr>
                  <a:t>FW--</a:t>
                </a:r>
              </a:p>
            </p:txBody>
          </p:sp>
          <p:sp>
            <p:nvSpPr>
              <p:cNvPr id="107544" name="AutoShape 180"/>
              <p:cNvSpPr>
                <a:spLocks/>
              </p:cNvSpPr>
              <p:nvPr/>
            </p:nvSpPr>
            <p:spPr bwMode="auto">
              <a:xfrm>
                <a:off x="4320" y="283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7540" name="Group 192"/>
            <p:cNvGrpSpPr>
              <a:grpSpLocks/>
            </p:cNvGrpSpPr>
            <p:nvPr/>
          </p:nvGrpSpPr>
          <p:grpSpPr bwMode="auto">
            <a:xfrm>
              <a:off x="2688" y="3129"/>
              <a:ext cx="2352" cy="353"/>
              <a:chOff x="2688" y="3129"/>
              <a:chExt cx="2352" cy="353"/>
            </a:xfrm>
          </p:grpSpPr>
          <p:cxnSp>
            <p:nvCxnSpPr>
              <p:cNvPr id="107541" name="AutoShape 187"/>
              <p:cNvCxnSpPr>
                <a:cxnSpLocks noChangeShapeType="1"/>
                <a:stCxn id="107544" idx="1"/>
                <a:endCxn id="107573" idx="3"/>
              </p:cNvCxnSpPr>
              <p:nvPr/>
            </p:nvCxnSpPr>
            <p:spPr bwMode="auto">
              <a:xfrm rot="10800000" flipV="1">
                <a:off x="2688" y="3264"/>
                <a:ext cx="474" cy="218"/>
              </a:xfrm>
              <a:prstGeom prst="bentConnector3">
                <a:avLst>
                  <a:gd name="adj1" fmla="val 49366"/>
                </a:avLst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7542" name="Text Box 190"/>
              <p:cNvSpPr txBox="1">
                <a:spLocks noChangeArrowheads="1"/>
              </p:cNvSpPr>
              <p:nvPr/>
            </p:nvSpPr>
            <p:spPr bwMode="auto">
              <a:xfrm>
                <a:off x="3872" y="3129"/>
                <a:ext cx="11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chemeClr val="tx2"/>
                    </a:solidFill>
                  </a:rPr>
                  <a:t>optimal alignment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109913" y="5867403"/>
            <a:ext cx="5957888" cy="939798"/>
            <a:chOff x="3109913" y="5867403"/>
            <a:chExt cx="5957888" cy="939798"/>
          </a:xfrm>
        </p:grpSpPr>
        <p:sp>
          <p:nvSpPr>
            <p:cNvPr id="107529" name="Text Box 188"/>
            <p:cNvSpPr txBox="1">
              <a:spLocks noChangeArrowheads="1"/>
            </p:cNvSpPr>
            <p:nvPr/>
          </p:nvSpPr>
          <p:spPr bwMode="auto">
            <a:xfrm>
              <a:off x="4267201" y="5891213"/>
              <a:ext cx="3154363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tx2"/>
                  </a:solidFill>
                </a:rPr>
                <a:t>best alignment of these prefixes;</a:t>
              </a:r>
            </a:p>
            <a:p>
              <a:r>
                <a:rPr lang="en-US" sz="1800" dirty="0">
                  <a:solidFill>
                    <a:schemeClr val="tx2"/>
                  </a:solidFill>
                </a:rPr>
                <a:t>to get optimal alignment, </a:t>
              </a:r>
            </a:p>
            <a:p>
              <a:r>
                <a:rPr lang="en-US" sz="1800" dirty="0">
                  <a:solidFill>
                    <a:schemeClr val="tx2"/>
                  </a:solidFill>
                </a:rPr>
                <a:t>need to also </a:t>
              </a:r>
              <a:r>
                <a:rPr lang="en-US" sz="1800" dirty="0" smtClean="0">
                  <a:solidFill>
                    <a:schemeClr val="tx2"/>
                  </a:solidFill>
                </a:rPr>
                <a:t>consider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grpSp>
          <p:nvGrpSpPr>
            <p:cNvPr id="107530" name="Group 193"/>
            <p:cNvGrpSpPr>
              <a:grpSpLocks/>
            </p:cNvGrpSpPr>
            <p:nvPr/>
          </p:nvGrpSpPr>
          <p:grpSpPr bwMode="auto">
            <a:xfrm>
              <a:off x="3109913" y="5867403"/>
              <a:ext cx="5957888" cy="906463"/>
              <a:chOff x="1959" y="3696"/>
              <a:chExt cx="3753" cy="571"/>
            </a:xfrm>
          </p:grpSpPr>
          <p:grpSp>
            <p:nvGrpSpPr>
              <p:cNvPr id="107531" name="Group 181"/>
              <p:cNvGrpSpPr>
                <a:grpSpLocks/>
              </p:cNvGrpSpPr>
              <p:nvPr/>
            </p:nvGrpSpPr>
            <p:grpSpPr bwMode="auto">
              <a:xfrm>
                <a:off x="2160" y="3706"/>
                <a:ext cx="442" cy="518"/>
                <a:chOff x="3216" y="2304"/>
                <a:chExt cx="442" cy="518"/>
              </a:xfrm>
            </p:grpSpPr>
            <p:sp>
              <p:nvSpPr>
                <p:cNvPr id="107537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3312" y="2304"/>
                  <a:ext cx="34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400" b="1">
                      <a:latin typeface="Courier New" charset="0"/>
                    </a:rPr>
                    <a:t>WF</a:t>
                  </a:r>
                </a:p>
                <a:p>
                  <a:r>
                    <a:rPr lang="en-US" sz="2400" b="1">
                      <a:latin typeface="Courier New" charset="0"/>
                    </a:rPr>
                    <a:t>FW</a:t>
                  </a:r>
                </a:p>
              </p:txBody>
            </p:sp>
            <p:sp>
              <p:nvSpPr>
                <p:cNvPr id="107538" name="AutoShape 179"/>
                <p:cNvSpPr>
                  <a:spLocks/>
                </p:cNvSpPr>
                <p:nvPr/>
              </p:nvSpPr>
              <p:spPr bwMode="auto">
                <a:xfrm>
                  <a:off x="3216" y="2352"/>
                  <a:ext cx="96" cy="432"/>
                </a:xfrm>
                <a:prstGeom prst="leftBrace">
                  <a:avLst>
                    <a:gd name="adj1" fmla="val 37500"/>
                    <a:gd name="adj2" fmla="val 50000"/>
                  </a:avLst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532" name="Group 184"/>
              <p:cNvGrpSpPr>
                <a:grpSpLocks/>
              </p:cNvGrpSpPr>
              <p:nvPr/>
            </p:nvGrpSpPr>
            <p:grpSpPr bwMode="auto">
              <a:xfrm>
                <a:off x="4636" y="3744"/>
                <a:ext cx="1076" cy="523"/>
                <a:chOff x="3753" y="2544"/>
                <a:chExt cx="1076" cy="523"/>
              </a:xfrm>
            </p:grpSpPr>
            <p:sp>
              <p:nvSpPr>
                <p:cNvPr id="10753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3773" y="2544"/>
                  <a:ext cx="1056" cy="5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400" b="1" dirty="0">
                      <a:latin typeface="Courier New" charset="0"/>
                    </a:rPr>
                    <a:t>-</a:t>
                  </a:r>
                  <a:r>
                    <a:rPr lang="en-US" sz="2400" b="1" dirty="0" smtClean="0">
                      <a:latin typeface="Courier New" charset="0"/>
                    </a:rPr>
                    <a:t>WF  WF-</a:t>
                  </a:r>
                  <a:endParaRPr lang="en-US" sz="2400" b="1" dirty="0">
                    <a:latin typeface="Courier New" charset="0"/>
                  </a:endParaRPr>
                </a:p>
                <a:p>
                  <a:r>
                    <a:rPr lang="en-US" sz="2400" b="1" dirty="0">
                      <a:latin typeface="Courier New" charset="0"/>
                    </a:rPr>
                    <a:t>FW</a:t>
                  </a:r>
                  <a:r>
                    <a:rPr lang="en-US" sz="2400" b="1" dirty="0" smtClean="0">
                      <a:latin typeface="Courier New" charset="0"/>
                    </a:rPr>
                    <a:t>-  -FW</a:t>
                  </a:r>
                  <a:endParaRPr lang="en-US" sz="2400" b="1" dirty="0">
                    <a:latin typeface="Courier New" charset="0"/>
                  </a:endParaRPr>
                </a:p>
              </p:txBody>
            </p:sp>
            <p:sp>
              <p:nvSpPr>
                <p:cNvPr id="107536" name="AutoShape 182"/>
                <p:cNvSpPr>
                  <a:spLocks/>
                </p:cNvSpPr>
                <p:nvPr/>
              </p:nvSpPr>
              <p:spPr bwMode="auto">
                <a:xfrm>
                  <a:off x="3753" y="2579"/>
                  <a:ext cx="47" cy="47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07533" name="AutoShape 186"/>
              <p:cNvCxnSpPr>
                <a:cxnSpLocks noChangeShapeType="1"/>
                <a:stCxn id="107538" idx="1"/>
                <a:endCxn id="107572" idx="2"/>
              </p:cNvCxnSpPr>
              <p:nvPr/>
            </p:nvCxnSpPr>
            <p:spPr bwMode="auto">
              <a:xfrm rot="10800000">
                <a:off x="1959" y="3696"/>
                <a:ext cx="195" cy="274"/>
              </a:xfrm>
              <a:prstGeom prst="bentConnector2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7534" name="Line 191"/>
              <p:cNvSpPr>
                <a:spLocks noChangeShapeType="1"/>
              </p:cNvSpPr>
              <p:nvPr/>
            </p:nvSpPr>
            <p:spPr bwMode="auto">
              <a:xfrm flipV="1">
                <a:off x="4176" y="4032"/>
                <a:ext cx="43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69A75B00-54D4-584F-8FE2-FC838B609522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of three states for affine gap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286000" y="3276600"/>
            <a:ext cx="1295400" cy="1295400"/>
          </a:xfrm>
          <a:prstGeom prst="ellipse">
            <a:avLst/>
          </a:prstGeom>
          <a:noFill/>
          <a:ln w="444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(+1,+1)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57800" y="2057400"/>
            <a:ext cx="1295400" cy="1295400"/>
          </a:xfrm>
          <a:prstGeom prst="ellipse">
            <a:avLst/>
          </a:prstGeom>
          <a:noFill/>
          <a:ln w="444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</a:t>
            </a:r>
            <a:r>
              <a:rPr lang="en-US" baseline="-25000" dirty="0" smtClean="0"/>
              <a:t>x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(+1,+0)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57800" y="4648200"/>
            <a:ext cx="1295400" cy="1295400"/>
          </a:xfrm>
          <a:prstGeom prst="ellipse">
            <a:avLst/>
          </a:prstGeom>
          <a:noFill/>
          <a:ln w="444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I</a:t>
            </a:r>
            <a:r>
              <a:rPr lang="en-US" baseline="-25000" dirty="0" err="1" smtClean="0"/>
              <a:t>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(+0,+1)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2" name="Curved Connector 11"/>
          <p:cNvCxnSpPr>
            <a:stCxn id="5" idx="6"/>
            <a:endCxn id="6" idx="3"/>
          </p:cNvCxnSpPr>
          <p:nvPr/>
        </p:nvCxnSpPr>
        <p:spPr bwMode="auto">
          <a:xfrm flipV="1">
            <a:off x="3581400" y="3163093"/>
            <a:ext cx="1866107" cy="761207"/>
          </a:xfrm>
          <a:prstGeom prst="curved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4" name="Curved Connector 13"/>
          <p:cNvCxnSpPr>
            <a:stCxn id="6" idx="2"/>
            <a:endCxn id="5" idx="7"/>
          </p:cNvCxnSpPr>
          <p:nvPr/>
        </p:nvCxnSpPr>
        <p:spPr bwMode="auto">
          <a:xfrm rot="10800000" flipV="1">
            <a:off x="3391694" y="2705099"/>
            <a:ext cx="1866107" cy="761207"/>
          </a:xfrm>
          <a:prstGeom prst="curved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Curved Connector 16"/>
          <p:cNvCxnSpPr>
            <a:stCxn id="7" idx="2"/>
            <a:endCxn id="5" idx="5"/>
          </p:cNvCxnSpPr>
          <p:nvPr/>
        </p:nvCxnSpPr>
        <p:spPr bwMode="auto">
          <a:xfrm rot="10800000">
            <a:off x="3391694" y="4382294"/>
            <a:ext cx="1866107" cy="913607"/>
          </a:xfrm>
          <a:prstGeom prst="curved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Curved Connector 19"/>
          <p:cNvCxnSpPr>
            <a:stCxn id="5" idx="6"/>
            <a:endCxn id="7" idx="1"/>
          </p:cNvCxnSpPr>
          <p:nvPr/>
        </p:nvCxnSpPr>
        <p:spPr bwMode="auto">
          <a:xfrm>
            <a:off x="3581400" y="3924300"/>
            <a:ext cx="1866107" cy="913607"/>
          </a:xfrm>
          <a:prstGeom prst="curved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Curved Connector 27"/>
          <p:cNvCxnSpPr>
            <a:stCxn id="5" idx="2"/>
            <a:endCxn id="5" idx="3"/>
          </p:cNvCxnSpPr>
          <p:nvPr/>
        </p:nvCxnSpPr>
        <p:spPr bwMode="auto">
          <a:xfrm rot="10800000" flipH="1" flipV="1">
            <a:off x="2285999" y="3924299"/>
            <a:ext cx="189707" cy="457993"/>
          </a:xfrm>
          <a:prstGeom prst="curvedConnector4">
            <a:avLst>
              <a:gd name="adj1" fmla="val -341796"/>
              <a:gd name="adj2" fmla="val 191335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1" name="Curved Connector 40"/>
          <p:cNvCxnSpPr>
            <a:stCxn id="7" idx="6"/>
            <a:endCxn id="7" idx="5"/>
          </p:cNvCxnSpPr>
          <p:nvPr/>
        </p:nvCxnSpPr>
        <p:spPr bwMode="auto">
          <a:xfrm flipH="1">
            <a:off x="6363493" y="5295900"/>
            <a:ext cx="189707" cy="457993"/>
          </a:xfrm>
          <a:prstGeom prst="curvedConnector4">
            <a:avLst>
              <a:gd name="adj1" fmla="val -341797"/>
              <a:gd name="adj2" fmla="val 191335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Curved Connector 44"/>
          <p:cNvCxnSpPr>
            <a:stCxn id="6" idx="6"/>
            <a:endCxn id="6" idx="7"/>
          </p:cNvCxnSpPr>
          <p:nvPr/>
        </p:nvCxnSpPr>
        <p:spPr bwMode="auto">
          <a:xfrm flipH="1" flipV="1">
            <a:off x="6363493" y="2247107"/>
            <a:ext cx="189707" cy="457993"/>
          </a:xfrm>
          <a:prstGeom prst="curvedConnector4">
            <a:avLst>
              <a:gd name="adj1" fmla="val -341797"/>
              <a:gd name="adj2" fmla="val 191335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33400" y="4267200"/>
            <a:ext cx="1115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/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27916" y="2286000"/>
            <a:ext cx="1115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80316" y="5105400"/>
            <a:ext cx="1115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12598" y="31242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648200" y="4114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15200" y="1905000"/>
            <a:ext cx="32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39000" y="5486400"/>
            <a:ext cx="32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0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Global Alignment DP for the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Affine Gap Penalty Case</a:t>
            </a:r>
          </a:p>
        </p:txBody>
      </p:sp>
      <p:graphicFrame>
        <p:nvGraphicFramePr>
          <p:cNvPr id="109570" name="Object 2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874200737"/>
              </p:ext>
            </p:extLst>
          </p:nvPr>
        </p:nvGraphicFramePr>
        <p:xfrm>
          <a:off x="381000" y="1693863"/>
          <a:ext cx="5895975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3" name="Equation" r:id="rId4" imgW="2247900" imgH="711200" progId="Equation.3">
                  <p:embed/>
                </p:oleObj>
              </mc:Choice>
              <mc:Fallback>
                <p:oleObj name="Equation" r:id="rId4" imgW="22479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93863"/>
                        <a:ext cx="5895975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71079"/>
              </p:ext>
            </p:extLst>
          </p:nvPr>
        </p:nvGraphicFramePr>
        <p:xfrm>
          <a:off x="509587" y="3738563"/>
          <a:ext cx="506888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4" name="Equation" r:id="rId6" imgW="1905000" imgH="431800" progId="Equation.3">
                  <p:embed/>
                </p:oleObj>
              </mc:Choice>
              <mc:Fallback>
                <p:oleObj name="Equation" r:id="rId6" imgW="1905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" y="3738563"/>
                        <a:ext cx="5068888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220682"/>
              </p:ext>
            </p:extLst>
          </p:nvPr>
        </p:nvGraphicFramePr>
        <p:xfrm>
          <a:off x="525462" y="5076825"/>
          <a:ext cx="506888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5" name="Equation" r:id="rId8" imgW="1905000" imgH="457200" progId="Equation.3">
                  <p:embed/>
                </p:oleObj>
              </mc:Choice>
              <mc:Fallback>
                <p:oleObj name="Equation" r:id="rId8" imgW="1905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" y="5076825"/>
                        <a:ext cx="506888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1905000"/>
            <a:ext cx="150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Match 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with 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j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480846"/>
            <a:ext cx="131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Insertion in x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048000"/>
            <a:ext cx="131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Insertion in y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86200"/>
            <a:ext cx="134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gap in </a:t>
            </a:r>
            <a:r>
              <a:rPr lang="en-US" sz="16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0400" y="4462046"/>
            <a:ext cx="147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Extend gap in </a:t>
            </a:r>
            <a:r>
              <a:rPr lang="en-US" sz="16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0400" y="5215354"/>
            <a:ext cx="134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gap in y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791200"/>
            <a:ext cx="147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Extend gap in y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Global Alignment DP for the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Affine Gap Penalty Case</a:t>
            </a:r>
          </a:p>
        </p:txBody>
      </p:sp>
      <p:graphicFrame>
        <p:nvGraphicFramePr>
          <p:cNvPr id="111618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371600" y="2293938"/>
          <a:ext cx="6858000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8" name="Equation" r:id="rId4" imgW="2997200" imgH="863600" progId="Equation.3">
                  <p:embed/>
                </p:oleObj>
              </mc:Choice>
              <mc:Fallback>
                <p:oleObj name="Equation" r:id="rId4" imgW="2997200" imgH="86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93938"/>
                        <a:ext cx="6858000" cy="197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533400"/>
          </a:xfrm>
        </p:spPr>
        <p:txBody>
          <a:bodyPr/>
          <a:lstStyle/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initialization</a:t>
            </a:r>
          </a:p>
        </p:txBody>
      </p:sp>
      <p:sp>
        <p:nvSpPr>
          <p:cNvPr id="111623" name="Rectangle 5"/>
          <p:cNvSpPr>
            <a:spLocks noChangeArrowheads="1"/>
          </p:cNvSpPr>
          <p:nvPr/>
        </p:nvSpPr>
        <p:spPr bwMode="auto">
          <a:xfrm>
            <a:off x="609600" y="43434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 err="1"/>
              <a:t>traceback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/>
              <a:t>start at largest of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/>
              <a:t>stop at </a:t>
            </a:r>
            <a:r>
              <a:rPr lang="en-US" dirty="0" smtClean="0"/>
              <a:t>any of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 smtClean="0"/>
              <a:t>note that pointers may traverse all three matrices</a:t>
            </a:r>
            <a:endParaRPr lang="en-US" dirty="0"/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3962400" y="4800600"/>
          <a:ext cx="44132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9" name="Equation" r:id="rId6" imgW="1638696" imgH="241697" progId="Equation.3">
                  <p:embed/>
                </p:oleObj>
              </mc:Choice>
              <mc:Fallback>
                <p:oleObj name="Equation" r:id="rId6" imgW="1638696" imgH="24169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00600"/>
                        <a:ext cx="44132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3505200" y="5257800"/>
          <a:ext cx="39385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0" name="Equation" r:id="rId8" imgW="1460263" imgH="241592" progId="Equation.3">
                  <p:embed/>
                </p:oleObj>
              </mc:Choice>
              <mc:Fallback>
                <p:oleObj name="Equation" r:id="rId8" imgW="1460263" imgH="2415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57800"/>
                        <a:ext cx="393858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is sequence alignment?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6875" y="3802063"/>
            <a:ext cx="6300788" cy="1133475"/>
            <a:chOff x="0" y="0"/>
            <a:chExt cx="4409" cy="792"/>
          </a:xfrm>
        </p:grpSpPr>
        <p:pic>
          <p:nvPicPr>
            <p:cNvPr id="194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" y="0"/>
              <a:ext cx="816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7" name="Rectangle 5"/>
            <p:cNvSpPr>
              <a:spLocks/>
            </p:cNvSpPr>
            <p:nvPr/>
          </p:nvSpPr>
          <p:spPr bwMode="auto">
            <a:xfrm>
              <a:off x="0" y="226"/>
              <a:ext cx="2568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/>
            <a:p>
              <a:r>
                <a:rPr lang="en-US">
                  <a:cs typeface="Helvetica Neue Light" charset="0"/>
                </a:rPr>
                <a:t>Optimization problem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00050" y="1657350"/>
            <a:ext cx="7597775" cy="615950"/>
            <a:chOff x="0" y="0"/>
            <a:chExt cx="5318" cy="431"/>
          </a:xfrm>
        </p:grpSpPr>
        <p:sp>
          <p:nvSpPr>
            <p:cNvPr id="19474" name="Rectangle 7"/>
            <p:cNvSpPr>
              <a:spLocks/>
            </p:cNvSpPr>
            <p:nvPr/>
          </p:nvSpPr>
          <p:spPr bwMode="auto">
            <a:xfrm>
              <a:off x="0" y="80"/>
              <a:ext cx="171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r>
                <a:rPr lang="en-US">
                  <a:cs typeface="Helvetica Neue Light" charset="0"/>
                </a:rPr>
                <a:t>Pattern matching</a:t>
              </a:r>
            </a:p>
          </p:txBody>
        </p:sp>
        <p:sp>
          <p:nvSpPr>
            <p:cNvPr id="19475" name="Rectangle 8"/>
            <p:cNvSpPr>
              <a:spLocks/>
            </p:cNvSpPr>
            <p:nvPr/>
          </p:nvSpPr>
          <p:spPr bwMode="auto">
            <a:xfrm>
              <a:off x="2948" y="0"/>
              <a:ext cx="2370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r>
                <a:rPr lang="en-US" sz="2000">
                  <a:latin typeface="Monaco" charset="0"/>
                  <a:cs typeface="Monaco" charset="0"/>
                  <a:sym typeface="Monaco" charset="0"/>
                </a:rPr>
                <a:t>...CATCG</a:t>
              </a:r>
              <a:r>
                <a:rPr lang="en-US" sz="2000">
                  <a:solidFill>
                    <a:srgbClr val="FF0000"/>
                  </a:solidFill>
                  <a:latin typeface="Monaco" charset="0"/>
                  <a:cs typeface="Monaco" charset="0"/>
                  <a:sym typeface="Monaco" charset="0"/>
                </a:rPr>
                <a:t>ATGACT</a:t>
              </a:r>
              <a:r>
                <a:rPr lang="en-US" sz="2000">
                  <a:solidFill>
                    <a:srgbClr val="425ADF"/>
                  </a:solidFill>
                  <a:latin typeface="Monaco" charset="0"/>
                  <a:cs typeface="Monaco" charset="0"/>
                  <a:sym typeface="Monaco" charset="0"/>
                </a:rPr>
                <a:t>A</a:t>
              </a:r>
              <a:r>
                <a:rPr lang="en-US" sz="2000">
                  <a:solidFill>
                    <a:srgbClr val="FF0000"/>
                  </a:solidFill>
                  <a:latin typeface="Monaco" charset="0"/>
                  <a:cs typeface="Monaco" charset="0"/>
                  <a:sym typeface="Monaco" charset="0"/>
                </a:rPr>
                <a:t>T</a:t>
              </a:r>
              <a:r>
                <a:rPr lang="en-US" sz="2000">
                  <a:latin typeface="Monaco" charset="0"/>
                  <a:cs typeface="Monaco" charset="0"/>
                  <a:sym typeface="Monaco" charset="0"/>
                </a:rPr>
                <a:t>CCG...</a:t>
              </a:r>
            </a:p>
            <a:p>
              <a:r>
                <a:rPr lang="en-US" sz="2000">
                  <a:solidFill>
                    <a:srgbClr val="FF0000"/>
                  </a:solidFill>
                  <a:latin typeface="Monaco" charset="0"/>
                  <a:cs typeface="Monaco" charset="0"/>
                  <a:sym typeface="Monaco" charset="0"/>
                </a:rPr>
                <a:t>        ATGACT</a:t>
              </a:r>
              <a:r>
                <a:rPr lang="en-US" sz="2000">
                  <a:solidFill>
                    <a:srgbClr val="4860D8"/>
                  </a:solidFill>
                  <a:latin typeface="Monaco" charset="0"/>
                  <a:cs typeface="Monaco" charset="0"/>
                  <a:sym typeface="Monaco" charset="0"/>
                </a:rPr>
                <a:t>G</a:t>
              </a:r>
              <a:r>
                <a:rPr lang="en-US" sz="2000">
                  <a:solidFill>
                    <a:srgbClr val="FF0000"/>
                  </a:solidFill>
                  <a:latin typeface="Monaco" charset="0"/>
                  <a:cs typeface="Monaco" charset="0"/>
                  <a:sym typeface="Monaco" charset="0"/>
                </a:rPr>
                <a:t>T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93700" y="2286000"/>
            <a:ext cx="7937500" cy="1522413"/>
            <a:chOff x="0" y="0"/>
            <a:chExt cx="5554" cy="1066"/>
          </a:xfrm>
        </p:grpSpPr>
        <p:sp>
          <p:nvSpPr>
            <p:cNvPr id="19469" name="Rectangle 10"/>
            <p:cNvSpPr>
              <a:spLocks/>
            </p:cNvSpPr>
            <p:nvPr/>
          </p:nvSpPr>
          <p:spPr bwMode="auto">
            <a:xfrm>
              <a:off x="0" y="464"/>
              <a:ext cx="194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/>
            <a:p>
              <a:r>
                <a:rPr lang="en-US">
                  <a:cs typeface="Helvetica Neue Light" charset="0"/>
                </a:rPr>
                <a:t>Database searching</a:t>
              </a:r>
            </a:p>
          </p:txBody>
        </p:sp>
        <p:grpSp>
          <p:nvGrpSpPr>
            <p:cNvPr id="19470" name="Group 11"/>
            <p:cNvGrpSpPr>
              <a:grpSpLocks/>
            </p:cNvGrpSpPr>
            <p:nvPr/>
          </p:nvGrpSpPr>
          <p:grpSpPr bwMode="auto">
            <a:xfrm>
              <a:off x="3194" y="0"/>
              <a:ext cx="2360" cy="1066"/>
              <a:chOff x="0" y="0"/>
              <a:chExt cx="2359" cy="1066"/>
            </a:xfrm>
          </p:grpSpPr>
          <p:sp>
            <p:nvSpPr>
              <p:cNvPr id="19471" name="Rectangle 12"/>
              <p:cNvSpPr>
                <a:spLocks/>
              </p:cNvSpPr>
              <p:nvPr/>
            </p:nvSpPr>
            <p:spPr bwMode="auto">
              <a:xfrm>
                <a:off x="1390" y="0"/>
                <a:ext cx="969" cy="1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b">
                <a:spAutoFit/>
              </a:bodyPr>
              <a:lstStyle/>
              <a:p>
                <a:r>
                  <a:rPr lang="en-US" sz="900">
                    <a:latin typeface="Monaco" charset="0"/>
                    <a:cs typeface="Monaco" charset="0"/>
                    <a:sym typeface="Monaco" charset="0"/>
                  </a:rPr>
                  <a:t>.</a:t>
                </a:r>
              </a:p>
              <a:p>
                <a:r>
                  <a:rPr lang="en-US" sz="900">
                    <a:latin typeface="Monaco" charset="0"/>
                    <a:cs typeface="Monaco" charset="0"/>
                    <a:sym typeface="Monaco" charset="0"/>
                  </a:rPr>
                  <a:t>.</a:t>
                </a:r>
              </a:p>
              <a:p>
                <a:r>
                  <a:rPr lang="en-US" sz="900">
                    <a:latin typeface="Monaco" charset="0"/>
                    <a:cs typeface="Monaco" charset="0"/>
                    <a:sym typeface="Monaco" charset="0"/>
                  </a:rPr>
                  <a:t>.</a:t>
                </a:r>
              </a:p>
              <a:p>
                <a:r>
                  <a:rPr lang="en-US" sz="900">
                    <a:latin typeface="Monaco" charset="0"/>
                    <a:cs typeface="Monaco" charset="0"/>
                    <a:sym typeface="Monaco" charset="0"/>
                  </a:rPr>
                  <a:t>CATGCATGCTGCGTAC</a:t>
                </a:r>
              </a:p>
              <a:p>
                <a:r>
                  <a:rPr lang="en-US" sz="900">
                    <a:latin typeface="Monaco" charset="0"/>
                    <a:cs typeface="Monaco" charset="0"/>
                    <a:sym typeface="Monaco" charset="0"/>
                  </a:rPr>
                  <a:t>CATGGTTGCTCACAAGTAC</a:t>
                </a:r>
              </a:p>
              <a:p>
                <a:r>
                  <a:rPr lang="en-US" sz="900">
                    <a:solidFill>
                      <a:srgbClr val="FF0000"/>
                    </a:solidFill>
                    <a:latin typeface="Monaco" charset="0"/>
                    <a:cs typeface="Monaco" charset="0"/>
                    <a:sym typeface="Monaco" charset="0"/>
                  </a:rPr>
                  <a:t>CATGCCTGCTGCGTAA</a:t>
                </a:r>
                <a:endParaRPr lang="en-US" sz="900">
                  <a:latin typeface="Monaco" charset="0"/>
                  <a:cs typeface="Monaco" charset="0"/>
                  <a:sym typeface="Monaco" charset="0"/>
                </a:endParaRPr>
              </a:p>
              <a:p>
                <a:r>
                  <a:rPr lang="en-US" sz="900">
                    <a:latin typeface="Monaco" charset="0"/>
                    <a:cs typeface="Monaco" charset="0"/>
                    <a:sym typeface="Monaco" charset="0"/>
                  </a:rPr>
                  <a:t>TACGTGCCTGACCTGCGTAC</a:t>
                </a:r>
              </a:p>
              <a:p>
                <a:r>
                  <a:rPr lang="en-US" sz="900">
                    <a:latin typeface="Monaco" charset="0"/>
                    <a:cs typeface="Monaco" charset="0"/>
                    <a:sym typeface="Monaco" charset="0"/>
                  </a:rPr>
                  <a:t>CATGCCGAATGCTG</a:t>
                </a:r>
              </a:p>
              <a:p>
                <a:r>
                  <a:rPr lang="en-US" sz="900">
                    <a:latin typeface="Monaco" charset="0"/>
                    <a:cs typeface="Monaco" charset="0"/>
                    <a:sym typeface="Monaco" charset="0"/>
                  </a:rPr>
                  <a:t>.</a:t>
                </a:r>
              </a:p>
              <a:p>
                <a:r>
                  <a:rPr lang="en-US" sz="900">
                    <a:latin typeface="Monaco" charset="0"/>
                    <a:cs typeface="Monaco" charset="0"/>
                    <a:sym typeface="Monaco" charset="0"/>
                  </a:rPr>
                  <a:t>.</a:t>
                </a:r>
              </a:p>
              <a:p>
                <a:r>
                  <a:rPr lang="en-US" sz="900">
                    <a:latin typeface="Monaco" charset="0"/>
                    <a:cs typeface="Monaco" charset="0"/>
                    <a:sym typeface="Monaco" charset="0"/>
                  </a:rPr>
                  <a:t>.</a:t>
                </a:r>
              </a:p>
            </p:txBody>
          </p:sp>
          <p:sp>
            <p:nvSpPr>
              <p:cNvPr id="19472" name="Rectangle 13"/>
              <p:cNvSpPr>
                <a:spLocks/>
              </p:cNvSpPr>
              <p:nvPr/>
            </p:nvSpPr>
            <p:spPr bwMode="auto">
              <a:xfrm>
                <a:off x="0" y="560"/>
                <a:ext cx="8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b">
                <a:spAutoFit/>
              </a:bodyPr>
              <a:lstStyle/>
              <a:p>
                <a:r>
                  <a:rPr lang="en-US" sz="900">
                    <a:latin typeface="Monaco" charset="0"/>
                    <a:cs typeface="Monaco" charset="0"/>
                    <a:sym typeface="Monaco" charset="0"/>
                  </a:rPr>
                  <a:t>CATGCTTGCTGGCGTAAA</a:t>
                </a:r>
              </a:p>
            </p:txBody>
          </p:sp>
          <p:sp>
            <p:nvSpPr>
              <p:cNvPr id="19473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951" y="534"/>
                <a:ext cx="431" cy="1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96875" y="5222875"/>
            <a:ext cx="7435850" cy="663575"/>
            <a:chOff x="0" y="0"/>
            <a:chExt cx="5203" cy="464"/>
          </a:xfrm>
        </p:grpSpPr>
        <p:sp>
          <p:nvSpPr>
            <p:cNvPr id="19467" name="Rectangle 16"/>
            <p:cNvSpPr>
              <a:spLocks/>
            </p:cNvSpPr>
            <p:nvPr/>
          </p:nvSpPr>
          <p:spPr bwMode="auto">
            <a:xfrm>
              <a:off x="0" y="56"/>
              <a:ext cx="2568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/>
            <a:p>
              <a:r>
                <a:rPr lang="en-US">
                  <a:cs typeface="Helvetica Neue Light" charset="0"/>
                </a:rPr>
                <a:t>Statistical problem</a:t>
              </a:r>
            </a:p>
          </p:txBody>
        </p:sp>
        <p:pic>
          <p:nvPicPr>
            <p:cNvPr id="19468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" y="0"/>
              <a:ext cx="1810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94" name="Rectangle 18"/>
          <p:cNvSpPr>
            <a:spLocks/>
          </p:cNvSpPr>
          <p:nvPr/>
        </p:nvSpPr>
        <p:spPr bwMode="auto">
          <a:xfrm>
            <a:off x="682625" y="2286000"/>
            <a:ext cx="47212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2200">
                <a:cs typeface="Helvetica Neue Light" charset="0"/>
              </a:rPr>
              <a:t>suffix trees, locality-sensitive hashing,...</a:t>
            </a:r>
          </a:p>
        </p:txBody>
      </p:sp>
      <p:sp>
        <p:nvSpPr>
          <p:cNvPr id="24595" name="Rectangle 19"/>
          <p:cNvSpPr>
            <a:spLocks/>
          </p:cNvSpPr>
          <p:nvPr/>
        </p:nvSpPr>
        <p:spPr bwMode="auto">
          <a:xfrm>
            <a:off x="682625" y="3429000"/>
            <a:ext cx="10287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2200">
                <a:cs typeface="Helvetica Neue Light" charset="0"/>
              </a:rPr>
              <a:t>BLAST</a:t>
            </a:r>
          </a:p>
        </p:txBody>
      </p:sp>
      <p:sp>
        <p:nvSpPr>
          <p:cNvPr id="24596" name="Rectangle 20"/>
          <p:cNvSpPr>
            <a:spLocks/>
          </p:cNvSpPr>
          <p:nvPr/>
        </p:nvSpPr>
        <p:spPr bwMode="auto">
          <a:xfrm>
            <a:off x="682625" y="4651375"/>
            <a:ext cx="492601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2200">
                <a:cs typeface="Helvetica Neue Light" charset="0"/>
              </a:rPr>
              <a:t>Needleman-Wunsch, Smith-Waterman,...</a:t>
            </a:r>
          </a:p>
        </p:txBody>
      </p:sp>
      <p:sp>
        <p:nvSpPr>
          <p:cNvPr id="24597" name="Rectangle 21"/>
          <p:cNvSpPr>
            <a:spLocks/>
          </p:cNvSpPr>
          <p:nvPr/>
        </p:nvSpPr>
        <p:spPr bwMode="auto">
          <a:xfrm>
            <a:off x="682625" y="5794375"/>
            <a:ext cx="505301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2200">
                <a:cs typeface="Helvetica Neue Light" charset="0"/>
              </a:rPr>
              <a:t>Pair HMMs, TKF, Karlin-Altschul statistic...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4" grpId="0" autoUpdateAnimBg="0"/>
      <p:bldP spid="24595" grpId="0" autoUpdateAnimBg="0"/>
      <p:bldP spid="24596" grpId="0" autoUpdateAnimBg="0"/>
      <p:bldP spid="24597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Global Alignment Example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latin typeface="Times New Roman" charset="0"/>
                <a:ea typeface="ＭＳ Ｐゴシック" charset="0"/>
                <a:cs typeface="ＭＳ Ｐゴシック" charset="0"/>
              </a:rPr>
              <a:t>(Affine Gap Penalty)</a:t>
            </a:r>
          </a:p>
        </p:txBody>
      </p:sp>
      <p:sp>
        <p:nvSpPr>
          <p:cNvPr id="113667" name="Rectangle 1031"/>
          <p:cNvSpPr>
            <a:spLocks noChangeArrowheads="1"/>
          </p:cNvSpPr>
          <p:nvPr/>
        </p:nvSpPr>
        <p:spPr bwMode="auto">
          <a:xfrm>
            <a:off x="685800" y="1905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8" name="Text Box 1037"/>
          <p:cNvSpPr txBox="1">
            <a:spLocks noChangeArrowheads="1"/>
          </p:cNvSpPr>
          <p:nvPr/>
        </p:nvSpPr>
        <p:spPr bwMode="auto">
          <a:xfrm>
            <a:off x="1019175" y="1951038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M : 0</a:t>
            </a:r>
          </a:p>
        </p:txBody>
      </p:sp>
      <p:sp>
        <p:nvSpPr>
          <p:cNvPr id="113669" name="Text Box 1038"/>
          <p:cNvSpPr txBox="1">
            <a:spLocks noChangeArrowheads="1"/>
          </p:cNvSpPr>
          <p:nvPr/>
        </p:nvSpPr>
        <p:spPr bwMode="auto">
          <a:xfrm>
            <a:off x="1019175" y="2287588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I</a:t>
            </a:r>
            <a:r>
              <a:rPr lang="en-US" sz="1600" baseline="-25000">
                <a:solidFill>
                  <a:srgbClr val="006600"/>
                </a:solidFill>
                <a:cs typeface="Times New Roman" charset="0"/>
              </a:rPr>
              <a:t>x  </a:t>
            </a:r>
            <a:r>
              <a:rPr lang="en-US" sz="1600">
                <a:solidFill>
                  <a:srgbClr val="006600"/>
                </a:solidFill>
                <a:cs typeface="Times New Roman" charset="0"/>
              </a:rPr>
              <a:t>: -3</a:t>
            </a:r>
          </a:p>
        </p:txBody>
      </p:sp>
      <p:sp>
        <p:nvSpPr>
          <p:cNvPr id="113670" name="Text Box 1039"/>
          <p:cNvSpPr txBox="1">
            <a:spLocks noChangeArrowheads="1"/>
          </p:cNvSpPr>
          <p:nvPr/>
        </p:nvSpPr>
        <p:spPr bwMode="auto">
          <a:xfrm>
            <a:off x="1019175" y="2668588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I</a:t>
            </a:r>
            <a:r>
              <a:rPr lang="en-US" sz="1600" baseline="-25000">
                <a:solidFill>
                  <a:schemeClr val="tx2"/>
                </a:solidFill>
                <a:cs typeface="Times New Roman" charset="0"/>
              </a:rPr>
              <a:t>y  </a:t>
            </a:r>
            <a:r>
              <a:rPr lang="en-US" sz="1600">
                <a:solidFill>
                  <a:schemeClr val="tx2"/>
                </a:solidFill>
                <a:cs typeface="Times New Roman" charset="0"/>
              </a:rPr>
              <a:t>: -3</a:t>
            </a:r>
          </a:p>
        </p:txBody>
      </p:sp>
      <p:sp>
        <p:nvSpPr>
          <p:cNvPr id="113671" name="Rectangle 1042"/>
          <p:cNvSpPr>
            <a:spLocks noChangeArrowheads="1"/>
          </p:cNvSpPr>
          <p:nvPr/>
        </p:nvSpPr>
        <p:spPr bwMode="auto">
          <a:xfrm>
            <a:off x="1981200" y="1905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Text Box 1043"/>
          <p:cNvSpPr txBox="1">
            <a:spLocks noChangeArrowheads="1"/>
          </p:cNvSpPr>
          <p:nvPr/>
        </p:nvSpPr>
        <p:spPr bwMode="auto">
          <a:xfrm>
            <a:off x="2498725" y="195103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</a:t>
            </a:r>
            <a:r>
              <a:rPr lang="en-US" sz="1600">
                <a:latin typeface="Arial" charset="0"/>
                <a:cs typeface="Times New Roman" charset="0"/>
              </a:rPr>
              <a:t>∞</a:t>
            </a: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113673" name="Text Box 1044"/>
          <p:cNvSpPr txBox="1">
            <a:spLocks noChangeArrowheads="1"/>
          </p:cNvSpPr>
          <p:nvPr/>
        </p:nvSpPr>
        <p:spPr bwMode="auto">
          <a:xfrm>
            <a:off x="2498725" y="2287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3674" name="Text Box 1045"/>
          <p:cNvSpPr txBox="1">
            <a:spLocks noChangeArrowheads="1"/>
          </p:cNvSpPr>
          <p:nvPr/>
        </p:nvSpPr>
        <p:spPr bwMode="auto">
          <a:xfrm>
            <a:off x="2498725" y="2668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-4</a:t>
            </a:r>
          </a:p>
        </p:txBody>
      </p:sp>
      <p:sp>
        <p:nvSpPr>
          <p:cNvPr id="113675" name="Rectangle 1048"/>
          <p:cNvSpPr>
            <a:spLocks noChangeArrowheads="1"/>
          </p:cNvSpPr>
          <p:nvPr/>
        </p:nvSpPr>
        <p:spPr bwMode="auto">
          <a:xfrm>
            <a:off x="3276600" y="1905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Text Box 1049"/>
          <p:cNvSpPr txBox="1">
            <a:spLocks noChangeArrowheads="1"/>
          </p:cNvSpPr>
          <p:nvPr/>
        </p:nvSpPr>
        <p:spPr bwMode="auto">
          <a:xfrm>
            <a:off x="3794125" y="19510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/>
              <a:t>-∞</a:t>
            </a:r>
          </a:p>
        </p:txBody>
      </p:sp>
      <p:sp>
        <p:nvSpPr>
          <p:cNvPr id="113677" name="Text Box 1050"/>
          <p:cNvSpPr txBox="1">
            <a:spLocks noChangeArrowheads="1"/>
          </p:cNvSpPr>
          <p:nvPr/>
        </p:nvSpPr>
        <p:spPr bwMode="auto">
          <a:xfrm>
            <a:off x="3794125" y="2287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3678" name="Text Box 1051"/>
          <p:cNvSpPr txBox="1">
            <a:spLocks noChangeArrowheads="1"/>
          </p:cNvSpPr>
          <p:nvPr/>
        </p:nvSpPr>
        <p:spPr bwMode="auto">
          <a:xfrm>
            <a:off x="3794125" y="2668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-5</a:t>
            </a:r>
          </a:p>
        </p:txBody>
      </p:sp>
      <p:sp>
        <p:nvSpPr>
          <p:cNvPr id="113679" name="Rectangle 1053"/>
          <p:cNvSpPr>
            <a:spLocks noChangeArrowheads="1"/>
          </p:cNvSpPr>
          <p:nvPr/>
        </p:nvSpPr>
        <p:spPr bwMode="auto">
          <a:xfrm>
            <a:off x="5867400" y="1905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054"/>
          <p:cNvSpPr txBox="1">
            <a:spLocks noChangeArrowheads="1"/>
          </p:cNvSpPr>
          <p:nvPr/>
        </p:nvSpPr>
        <p:spPr bwMode="auto">
          <a:xfrm>
            <a:off x="6384925" y="19510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/>
              <a:t>-∞</a:t>
            </a:r>
          </a:p>
        </p:txBody>
      </p:sp>
      <p:sp>
        <p:nvSpPr>
          <p:cNvPr id="113681" name="Text Box 1055"/>
          <p:cNvSpPr txBox="1">
            <a:spLocks noChangeArrowheads="1"/>
          </p:cNvSpPr>
          <p:nvPr/>
        </p:nvSpPr>
        <p:spPr bwMode="auto">
          <a:xfrm>
            <a:off x="6384925" y="2287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3682" name="Text Box 1056"/>
          <p:cNvSpPr txBox="1">
            <a:spLocks noChangeArrowheads="1"/>
          </p:cNvSpPr>
          <p:nvPr/>
        </p:nvSpPr>
        <p:spPr bwMode="auto">
          <a:xfrm>
            <a:off x="6384925" y="2668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-7</a:t>
            </a:r>
          </a:p>
        </p:txBody>
      </p:sp>
      <p:sp>
        <p:nvSpPr>
          <p:cNvPr id="113683" name="Rectangle 1058"/>
          <p:cNvSpPr>
            <a:spLocks noChangeArrowheads="1"/>
          </p:cNvSpPr>
          <p:nvPr/>
        </p:nvSpPr>
        <p:spPr bwMode="auto">
          <a:xfrm>
            <a:off x="4572000" y="1905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4" name="Text Box 1059"/>
          <p:cNvSpPr txBox="1">
            <a:spLocks noChangeArrowheads="1"/>
          </p:cNvSpPr>
          <p:nvPr/>
        </p:nvSpPr>
        <p:spPr bwMode="auto">
          <a:xfrm>
            <a:off x="5089525" y="19510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/>
              <a:t>-∞</a:t>
            </a:r>
          </a:p>
        </p:txBody>
      </p:sp>
      <p:sp>
        <p:nvSpPr>
          <p:cNvPr id="113685" name="Text Box 1060"/>
          <p:cNvSpPr txBox="1">
            <a:spLocks noChangeArrowheads="1"/>
          </p:cNvSpPr>
          <p:nvPr/>
        </p:nvSpPr>
        <p:spPr bwMode="auto">
          <a:xfrm>
            <a:off x="5089525" y="2287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3686" name="Text Box 1061"/>
          <p:cNvSpPr txBox="1">
            <a:spLocks noChangeArrowheads="1"/>
          </p:cNvSpPr>
          <p:nvPr/>
        </p:nvSpPr>
        <p:spPr bwMode="auto">
          <a:xfrm>
            <a:off x="5089525" y="2668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-6</a:t>
            </a:r>
          </a:p>
        </p:txBody>
      </p:sp>
      <p:sp>
        <p:nvSpPr>
          <p:cNvPr id="113687" name="Rectangle 1063"/>
          <p:cNvSpPr>
            <a:spLocks noChangeArrowheads="1"/>
          </p:cNvSpPr>
          <p:nvPr/>
        </p:nvSpPr>
        <p:spPr bwMode="auto">
          <a:xfrm>
            <a:off x="7162800" y="1905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8" name="Text Box 1064"/>
          <p:cNvSpPr txBox="1">
            <a:spLocks noChangeArrowheads="1"/>
          </p:cNvSpPr>
          <p:nvPr/>
        </p:nvSpPr>
        <p:spPr bwMode="auto">
          <a:xfrm>
            <a:off x="7680325" y="19510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/>
              <a:t>-∞</a:t>
            </a:r>
          </a:p>
        </p:txBody>
      </p:sp>
      <p:sp>
        <p:nvSpPr>
          <p:cNvPr id="113689" name="Text Box 1065"/>
          <p:cNvSpPr txBox="1">
            <a:spLocks noChangeArrowheads="1"/>
          </p:cNvSpPr>
          <p:nvPr/>
        </p:nvSpPr>
        <p:spPr bwMode="auto">
          <a:xfrm>
            <a:off x="7680325" y="2287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3690" name="Text Box 1066"/>
          <p:cNvSpPr txBox="1">
            <a:spLocks noChangeArrowheads="1"/>
          </p:cNvSpPr>
          <p:nvPr/>
        </p:nvSpPr>
        <p:spPr bwMode="auto">
          <a:xfrm>
            <a:off x="7680325" y="2668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-8</a:t>
            </a:r>
          </a:p>
        </p:txBody>
      </p:sp>
      <p:sp>
        <p:nvSpPr>
          <p:cNvPr id="113691" name="Rectangle 1070"/>
          <p:cNvSpPr>
            <a:spLocks noChangeArrowheads="1"/>
          </p:cNvSpPr>
          <p:nvPr/>
        </p:nvSpPr>
        <p:spPr bwMode="auto">
          <a:xfrm>
            <a:off x="1981200" y="3048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Text Box 1071"/>
          <p:cNvSpPr txBox="1">
            <a:spLocks noChangeArrowheads="1"/>
          </p:cNvSpPr>
          <p:nvPr/>
        </p:nvSpPr>
        <p:spPr bwMode="auto">
          <a:xfrm>
            <a:off x="2498725" y="30940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1</a:t>
            </a:r>
          </a:p>
        </p:txBody>
      </p:sp>
      <p:sp>
        <p:nvSpPr>
          <p:cNvPr id="113693" name="Text Box 1072"/>
          <p:cNvSpPr txBox="1">
            <a:spLocks noChangeArrowheads="1"/>
          </p:cNvSpPr>
          <p:nvPr/>
        </p:nvSpPr>
        <p:spPr bwMode="auto">
          <a:xfrm>
            <a:off x="2498725" y="3430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3694" name="Text Box 1073"/>
          <p:cNvSpPr txBox="1">
            <a:spLocks noChangeArrowheads="1"/>
          </p:cNvSpPr>
          <p:nvPr/>
        </p:nvSpPr>
        <p:spPr bwMode="auto">
          <a:xfrm>
            <a:off x="2498725" y="3811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</a:t>
            </a:r>
            <a:r>
              <a:rPr lang="en-US" sz="1600">
                <a:solidFill>
                  <a:schemeClr val="tx2"/>
                </a:solidFill>
                <a:latin typeface="Arial" charset="0"/>
                <a:cs typeface="Times New Roman" charset="0"/>
              </a:rPr>
              <a:t>∞</a:t>
            </a:r>
            <a:endParaRPr lang="en-US" sz="160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113695" name="Rectangle 1075"/>
          <p:cNvSpPr>
            <a:spLocks noChangeArrowheads="1"/>
          </p:cNvSpPr>
          <p:nvPr/>
        </p:nvSpPr>
        <p:spPr bwMode="auto">
          <a:xfrm>
            <a:off x="3276600" y="3048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Text Box 1076"/>
          <p:cNvSpPr txBox="1">
            <a:spLocks noChangeArrowheads="1"/>
          </p:cNvSpPr>
          <p:nvPr/>
        </p:nvSpPr>
        <p:spPr bwMode="auto">
          <a:xfrm>
            <a:off x="3794125" y="3094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-5</a:t>
            </a:r>
          </a:p>
        </p:txBody>
      </p:sp>
      <p:sp>
        <p:nvSpPr>
          <p:cNvPr id="113697" name="Text Box 1077"/>
          <p:cNvSpPr txBox="1">
            <a:spLocks noChangeArrowheads="1"/>
          </p:cNvSpPr>
          <p:nvPr/>
        </p:nvSpPr>
        <p:spPr bwMode="auto">
          <a:xfrm>
            <a:off x="3794125" y="3430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3698" name="Text Box 1078"/>
          <p:cNvSpPr txBox="1">
            <a:spLocks noChangeArrowheads="1"/>
          </p:cNvSpPr>
          <p:nvPr/>
        </p:nvSpPr>
        <p:spPr bwMode="auto">
          <a:xfrm>
            <a:off x="3794125" y="3811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-3</a:t>
            </a:r>
          </a:p>
        </p:txBody>
      </p:sp>
      <p:sp>
        <p:nvSpPr>
          <p:cNvPr id="113699" name="Rectangle 1080"/>
          <p:cNvSpPr>
            <a:spLocks noChangeArrowheads="1"/>
          </p:cNvSpPr>
          <p:nvPr/>
        </p:nvSpPr>
        <p:spPr bwMode="auto">
          <a:xfrm>
            <a:off x="5867400" y="3048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0" name="Text Box 1081"/>
          <p:cNvSpPr txBox="1">
            <a:spLocks noChangeArrowheads="1"/>
          </p:cNvSpPr>
          <p:nvPr/>
        </p:nvSpPr>
        <p:spPr bwMode="auto">
          <a:xfrm>
            <a:off x="6384925" y="3094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-7</a:t>
            </a:r>
          </a:p>
        </p:txBody>
      </p:sp>
      <p:sp>
        <p:nvSpPr>
          <p:cNvPr id="113701" name="Text Box 1082"/>
          <p:cNvSpPr txBox="1">
            <a:spLocks noChangeArrowheads="1"/>
          </p:cNvSpPr>
          <p:nvPr/>
        </p:nvSpPr>
        <p:spPr bwMode="auto">
          <a:xfrm>
            <a:off x="6384925" y="3430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3702" name="Text Box 1083"/>
          <p:cNvSpPr txBox="1">
            <a:spLocks noChangeArrowheads="1"/>
          </p:cNvSpPr>
          <p:nvPr/>
        </p:nvSpPr>
        <p:spPr bwMode="auto">
          <a:xfrm>
            <a:off x="6384925" y="3811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-5</a:t>
            </a:r>
          </a:p>
        </p:txBody>
      </p:sp>
      <p:sp>
        <p:nvSpPr>
          <p:cNvPr id="113703" name="Rectangle 1085"/>
          <p:cNvSpPr>
            <a:spLocks noChangeArrowheads="1"/>
          </p:cNvSpPr>
          <p:nvPr/>
        </p:nvSpPr>
        <p:spPr bwMode="auto">
          <a:xfrm>
            <a:off x="4572000" y="3048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4" name="Text Box 1086"/>
          <p:cNvSpPr txBox="1">
            <a:spLocks noChangeArrowheads="1"/>
          </p:cNvSpPr>
          <p:nvPr/>
        </p:nvSpPr>
        <p:spPr bwMode="auto">
          <a:xfrm>
            <a:off x="5089525" y="3094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-4</a:t>
            </a:r>
          </a:p>
        </p:txBody>
      </p:sp>
      <p:sp>
        <p:nvSpPr>
          <p:cNvPr id="113705" name="Text Box 1087"/>
          <p:cNvSpPr txBox="1">
            <a:spLocks noChangeArrowheads="1"/>
          </p:cNvSpPr>
          <p:nvPr/>
        </p:nvSpPr>
        <p:spPr bwMode="auto">
          <a:xfrm>
            <a:off x="5089525" y="3430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3706" name="Text Box 1088"/>
          <p:cNvSpPr txBox="1">
            <a:spLocks noChangeArrowheads="1"/>
          </p:cNvSpPr>
          <p:nvPr/>
        </p:nvSpPr>
        <p:spPr bwMode="auto">
          <a:xfrm>
            <a:off x="5089525" y="3811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-4</a:t>
            </a:r>
          </a:p>
        </p:txBody>
      </p:sp>
      <p:sp>
        <p:nvSpPr>
          <p:cNvPr id="113707" name="Rectangle 1090"/>
          <p:cNvSpPr>
            <a:spLocks noChangeArrowheads="1"/>
          </p:cNvSpPr>
          <p:nvPr/>
        </p:nvSpPr>
        <p:spPr bwMode="auto">
          <a:xfrm>
            <a:off x="7162800" y="3048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8" name="Text Box 1091"/>
          <p:cNvSpPr txBox="1">
            <a:spLocks noChangeArrowheads="1"/>
          </p:cNvSpPr>
          <p:nvPr/>
        </p:nvSpPr>
        <p:spPr bwMode="auto">
          <a:xfrm>
            <a:off x="7680325" y="3094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-8</a:t>
            </a:r>
          </a:p>
        </p:txBody>
      </p:sp>
      <p:sp>
        <p:nvSpPr>
          <p:cNvPr id="113709" name="Text Box 1092"/>
          <p:cNvSpPr txBox="1">
            <a:spLocks noChangeArrowheads="1"/>
          </p:cNvSpPr>
          <p:nvPr/>
        </p:nvSpPr>
        <p:spPr bwMode="auto">
          <a:xfrm>
            <a:off x="7680325" y="3430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3710" name="Text Box 1093"/>
          <p:cNvSpPr txBox="1">
            <a:spLocks noChangeArrowheads="1"/>
          </p:cNvSpPr>
          <p:nvPr/>
        </p:nvSpPr>
        <p:spPr bwMode="auto">
          <a:xfrm>
            <a:off x="7680325" y="3811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-6</a:t>
            </a:r>
          </a:p>
        </p:txBody>
      </p:sp>
      <p:sp>
        <p:nvSpPr>
          <p:cNvPr id="113711" name="Rectangle 1095"/>
          <p:cNvSpPr>
            <a:spLocks noChangeArrowheads="1"/>
          </p:cNvSpPr>
          <p:nvPr/>
        </p:nvSpPr>
        <p:spPr bwMode="auto">
          <a:xfrm>
            <a:off x="685800" y="3048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12" name="Text Box 1096"/>
          <p:cNvSpPr txBox="1">
            <a:spLocks noChangeArrowheads="1"/>
          </p:cNvSpPr>
          <p:nvPr/>
        </p:nvSpPr>
        <p:spPr bwMode="auto">
          <a:xfrm>
            <a:off x="1203325" y="309403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</a:t>
            </a:r>
            <a:r>
              <a:rPr lang="en-US" sz="1600">
                <a:latin typeface="Arial" charset="0"/>
                <a:cs typeface="Times New Roman" charset="0"/>
              </a:rPr>
              <a:t>∞</a:t>
            </a: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113713" name="Text Box 1097"/>
          <p:cNvSpPr txBox="1">
            <a:spLocks noChangeArrowheads="1"/>
          </p:cNvSpPr>
          <p:nvPr/>
        </p:nvSpPr>
        <p:spPr bwMode="auto">
          <a:xfrm>
            <a:off x="1203325" y="3430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-4</a:t>
            </a:r>
          </a:p>
        </p:txBody>
      </p:sp>
      <p:sp>
        <p:nvSpPr>
          <p:cNvPr id="113714" name="Text Box 1098"/>
          <p:cNvSpPr txBox="1">
            <a:spLocks noChangeArrowheads="1"/>
          </p:cNvSpPr>
          <p:nvPr/>
        </p:nvSpPr>
        <p:spPr bwMode="auto">
          <a:xfrm>
            <a:off x="1203325" y="3811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</a:t>
            </a:r>
            <a:r>
              <a:rPr lang="en-US" sz="1600">
                <a:solidFill>
                  <a:schemeClr val="tx2"/>
                </a:solidFill>
                <a:latin typeface="Arial" charset="0"/>
                <a:cs typeface="Times New Roman" charset="0"/>
              </a:rPr>
              <a:t>∞</a:t>
            </a:r>
            <a:endParaRPr lang="en-US" sz="160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113715" name="Rectangle 1102"/>
          <p:cNvSpPr>
            <a:spLocks noChangeArrowheads="1"/>
          </p:cNvSpPr>
          <p:nvPr/>
        </p:nvSpPr>
        <p:spPr bwMode="auto">
          <a:xfrm>
            <a:off x="1981200" y="4191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16" name="Text Box 1103"/>
          <p:cNvSpPr txBox="1">
            <a:spLocks noChangeArrowheads="1"/>
          </p:cNvSpPr>
          <p:nvPr/>
        </p:nvSpPr>
        <p:spPr bwMode="auto">
          <a:xfrm>
            <a:off x="2498725" y="4237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-3</a:t>
            </a:r>
          </a:p>
        </p:txBody>
      </p:sp>
      <p:sp>
        <p:nvSpPr>
          <p:cNvPr id="113717" name="Text Box 1104"/>
          <p:cNvSpPr txBox="1">
            <a:spLocks noChangeArrowheads="1"/>
          </p:cNvSpPr>
          <p:nvPr/>
        </p:nvSpPr>
        <p:spPr bwMode="auto">
          <a:xfrm>
            <a:off x="2498725" y="4573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-3</a:t>
            </a:r>
          </a:p>
        </p:txBody>
      </p:sp>
      <p:sp>
        <p:nvSpPr>
          <p:cNvPr id="113718" name="Text Box 1105"/>
          <p:cNvSpPr txBox="1">
            <a:spLocks noChangeArrowheads="1"/>
          </p:cNvSpPr>
          <p:nvPr/>
        </p:nvSpPr>
        <p:spPr bwMode="auto">
          <a:xfrm>
            <a:off x="2498725" y="4954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</a:t>
            </a:r>
            <a:r>
              <a:rPr lang="en-US" sz="1600">
                <a:solidFill>
                  <a:schemeClr val="tx2"/>
                </a:solidFill>
                <a:latin typeface="Arial" charset="0"/>
                <a:cs typeface="Times New Roman" charset="0"/>
              </a:rPr>
              <a:t>∞</a:t>
            </a:r>
            <a:endParaRPr lang="en-US" sz="160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113719" name="Rectangle 1107"/>
          <p:cNvSpPr>
            <a:spLocks noChangeArrowheads="1"/>
          </p:cNvSpPr>
          <p:nvPr/>
        </p:nvSpPr>
        <p:spPr bwMode="auto">
          <a:xfrm>
            <a:off x="3276600" y="4191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20" name="Text Box 1108"/>
          <p:cNvSpPr txBox="1">
            <a:spLocks noChangeArrowheads="1"/>
          </p:cNvSpPr>
          <p:nvPr/>
        </p:nvSpPr>
        <p:spPr bwMode="auto">
          <a:xfrm>
            <a:off x="3794125" y="42370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0</a:t>
            </a:r>
          </a:p>
        </p:txBody>
      </p:sp>
      <p:sp>
        <p:nvSpPr>
          <p:cNvPr id="113721" name="Text Box 1109"/>
          <p:cNvSpPr txBox="1">
            <a:spLocks noChangeArrowheads="1"/>
          </p:cNvSpPr>
          <p:nvPr/>
        </p:nvSpPr>
        <p:spPr bwMode="auto">
          <a:xfrm>
            <a:off x="3794125" y="4573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-9</a:t>
            </a:r>
          </a:p>
        </p:txBody>
      </p:sp>
      <p:sp>
        <p:nvSpPr>
          <p:cNvPr id="113722" name="Text Box 1110"/>
          <p:cNvSpPr txBox="1">
            <a:spLocks noChangeArrowheads="1"/>
          </p:cNvSpPr>
          <p:nvPr/>
        </p:nvSpPr>
        <p:spPr bwMode="auto">
          <a:xfrm>
            <a:off x="3794125" y="4954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-7</a:t>
            </a:r>
          </a:p>
        </p:txBody>
      </p:sp>
      <p:sp>
        <p:nvSpPr>
          <p:cNvPr id="113723" name="Rectangle 1112"/>
          <p:cNvSpPr>
            <a:spLocks noChangeArrowheads="1"/>
          </p:cNvSpPr>
          <p:nvPr/>
        </p:nvSpPr>
        <p:spPr bwMode="auto">
          <a:xfrm>
            <a:off x="5867400" y="4191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24" name="Text Box 1113"/>
          <p:cNvSpPr txBox="1">
            <a:spLocks noChangeArrowheads="1"/>
          </p:cNvSpPr>
          <p:nvPr/>
        </p:nvSpPr>
        <p:spPr bwMode="auto">
          <a:xfrm>
            <a:off x="6384925" y="4237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-5</a:t>
            </a:r>
          </a:p>
        </p:txBody>
      </p:sp>
      <p:sp>
        <p:nvSpPr>
          <p:cNvPr id="113725" name="Text Box 1114"/>
          <p:cNvSpPr txBox="1">
            <a:spLocks noChangeArrowheads="1"/>
          </p:cNvSpPr>
          <p:nvPr/>
        </p:nvSpPr>
        <p:spPr bwMode="auto">
          <a:xfrm>
            <a:off x="6384925" y="4573588"/>
            <a:ext cx="45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-11</a:t>
            </a:r>
          </a:p>
        </p:txBody>
      </p:sp>
      <p:sp>
        <p:nvSpPr>
          <p:cNvPr id="113726" name="Text Box 1115"/>
          <p:cNvSpPr txBox="1">
            <a:spLocks noChangeArrowheads="1"/>
          </p:cNvSpPr>
          <p:nvPr/>
        </p:nvSpPr>
        <p:spPr bwMode="auto">
          <a:xfrm>
            <a:off x="6384925" y="4954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-5</a:t>
            </a:r>
          </a:p>
        </p:txBody>
      </p:sp>
      <p:sp>
        <p:nvSpPr>
          <p:cNvPr id="113727" name="Rectangle 1117"/>
          <p:cNvSpPr>
            <a:spLocks noChangeArrowheads="1"/>
          </p:cNvSpPr>
          <p:nvPr/>
        </p:nvSpPr>
        <p:spPr bwMode="auto">
          <a:xfrm>
            <a:off x="4572000" y="4191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28" name="Text Box 1118"/>
          <p:cNvSpPr txBox="1">
            <a:spLocks noChangeArrowheads="1"/>
          </p:cNvSpPr>
          <p:nvPr/>
        </p:nvSpPr>
        <p:spPr bwMode="auto">
          <a:xfrm>
            <a:off x="5089525" y="4237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-2</a:t>
            </a:r>
          </a:p>
        </p:txBody>
      </p:sp>
      <p:sp>
        <p:nvSpPr>
          <p:cNvPr id="113729" name="Text Box 1119"/>
          <p:cNvSpPr txBox="1">
            <a:spLocks noChangeArrowheads="1"/>
          </p:cNvSpPr>
          <p:nvPr/>
        </p:nvSpPr>
        <p:spPr bwMode="auto">
          <a:xfrm>
            <a:off x="5089525" y="4573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-8</a:t>
            </a:r>
          </a:p>
        </p:txBody>
      </p:sp>
      <p:sp>
        <p:nvSpPr>
          <p:cNvPr id="113730" name="Text Box 1120"/>
          <p:cNvSpPr txBox="1">
            <a:spLocks noChangeArrowheads="1"/>
          </p:cNvSpPr>
          <p:nvPr/>
        </p:nvSpPr>
        <p:spPr bwMode="auto">
          <a:xfrm>
            <a:off x="5089525" y="4954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-4</a:t>
            </a:r>
          </a:p>
        </p:txBody>
      </p:sp>
      <p:sp>
        <p:nvSpPr>
          <p:cNvPr id="113731" name="Rectangle 1122"/>
          <p:cNvSpPr>
            <a:spLocks noChangeArrowheads="1"/>
          </p:cNvSpPr>
          <p:nvPr/>
        </p:nvSpPr>
        <p:spPr bwMode="auto">
          <a:xfrm>
            <a:off x="7162800" y="4191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32" name="Text Box 1123"/>
          <p:cNvSpPr txBox="1">
            <a:spLocks noChangeArrowheads="1"/>
          </p:cNvSpPr>
          <p:nvPr/>
        </p:nvSpPr>
        <p:spPr bwMode="auto">
          <a:xfrm>
            <a:off x="7680325" y="4237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-6</a:t>
            </a:r>
          </a:p>
        </p:txBody>
      </p:sp>
      <p:sp>
        <p:nvSpPr>
          <p:cNvPr id="113733" name="Text Box 1124"/>
          <p:cNvSpPr txBox="1">
            <a:spLocks noChangeArrowheads="1"/>
          </p:cNvSpPr>
          <p:nvPr/>
        </p:nvSpPr>
        <p:spPr bwMode="auto">
          <a:xfrm>
            <a:off x="7680325" y="4573588"/>
            <a:ext cx="45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-12</a:t>
            </a:r>
          </a:p>
        </p:txBody>
      </p:sp>
      <p:sp>
        <p:nvSpPr>
          <p:cNvPr id="113734" name="Text Box 1125"/>
          <p:cNvSpPr txBox="1">
            <a:spLocks noChangeArrowheads="1"/>
          </p:cNvSpPr>
          <p:nvPr/>
        </p:nvSpPr>
        <p:spPr bwMode="auto">
          <a:xfrm>
            <a:off x="7680325" y="4954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-6</a:t>
            </a:r>
          </a:p>
        </p:txBody>
      </p:sp>
      <p:sp>
        <p:nvSpPr>
          <p:cNvPr id="113735" name="Rectangle 1127"/>
          <p:cNvSpPr>
            <a:spLocks noChangeArrowheads="1"/>
          </p:cNvSpPr>
          <p:nvPr/>
        </p:nvSpPr>
        <p:spPr bwMode="auto">
          <a:xfrm>
            <a:off x="685800" y="4191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36" name="Text Box 1128"/>
          <p:cNvSpPr txBox="1">
            <a:spLocks noChangeArrowheads="1"/>
          </p:cNvSpPr>
          <p:nvPr/>
        </p:nvSpPr>
        <p:spPr bwMode="auto">
          <a:xfrm>
            <a:off x="1203325" y="42370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/>
              <a:t>-∞</a:t>
            </a:r>
          </a:p>
        </p:txBody>
      </p:sp>
      <p:sp>
        <p:nvSpPr>
          <p:cNvPr id="113737" name="Text Box 1129"/>
          <p:cNvSpPr txBox="1">
            <a:spLocks noChangeArrowheads="1"/>
          </p:cNvSpPr>
          <p:nvPr/>
        </p:nvSpPr>
        <p:spPr bwMode="auto">
          <a:xfrm>
            <a:off x="1203325" y="4573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-5</a:t>
            </a:r>
          </a:p>
        </p:txBody>
      </p:sp>
      <p:sp>
        <p:nvSpPr>
          <p:cNvPr id="113738" name="Text Box 1130"/>
          <p:cNvSpPr txBox="1">
            <a:spLocks noChangeArrowheads="1"/>
          </p:cNvSpPr>
          <p:nvPr/>
        </p:nvSpPr>
        <p:spPr bwMode="auto">
          <a:xfrm>
            <a:off x="1203325" y="4954588"/>
            <a:ext cx="387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</a:rPr>
              <a:t>-∞</a:t>
            </a:r>
          </a:p>
          <a:p>
            <a:endParaRPr lang="en-US" sz="1600">
              <a:solidFill>
                <a:schemeClr val="tx2"/>
              </a:solidFill>
              <a:cs typeface="Times New Roman" charset="0"/>
            </a:endParaRPr>
          </a:p>
        </p:txBody>
      </p:sp>
      <p:sp>
        <p:nvSpPr>
          <p:cNvPr id="113739" name="Rectangle 1133"/>
          <p:cNvSpPr>
            <a:spLocks noChangeArrowheads="1"/>
          </p:cNvSpPr>
          <p:nvPr/>
        </p:nvSpPr>
        <p:spPr bwMode="auto">
          <a:xfrm>
            <a:off x="1981200" y="5334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40" name="Text Box 1134"/>
          <p:cNvSpPr txBox="1">
            <a:spLocks noChangeArrowheads="1"/>
          </p:cNvSpPr>
          <p:nvPr/>
        </p:nvSpPr>
        <p:spPr bwMode="auto">
          <a:xfrm>
            <a:off x="2498725" y="5380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-6</a:t>
            </a:r>
          </a:p>
        </p:txBody>
      </p:sp>
      <p:sp>
        <p:nvSpPr>
          <p:cNvPr id="113741" name="Text Box 1135"/>
          <p:cNvSpPr txBox="1">
            <a:spLocks noChangeArrowheads="1"/>
          </p:cNvSpPr>
          <p:nvPr/>
        </p:nvSpPr>
        <p:spPr bwMode="auto">
          <a:xfrm>
            <a:off x="2498725" y="5716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-4</a:t>
            </a:r>
          </a:p>
        </p:txBody>
      </p:sp>
      <p:sp>
        <p:nvSpPr>
          <p:cNvPr id="113742" name="Text Box 1136"/>
          <p:cNvSpPr txBox="1">
            <a:spLocks noChangeArrowheads="1"/>
          </p:cNvSpPr>
          <p:nvPr/>
        </p:nvSpPr>
        <p:spPr bwMode="auto">
          <a:xfrm>
            <a:off x="2498725" y="609758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</a:rPr>
              <a:t>-∞</a:t>
            </a:r>
          </a:p>
        </p:txBody>
      </p:sp>
      <p:sp>
        <p:nvSpPr>
          <p:cNvPr id="113743" name="Rectangle 1138"/>
          <p:cNvSpPr>
            <a:spLocks noChangeArrowheads="1"/>
          </p:cNvSpPr>
          <p:nvPr/>
        </p:nvSpPr>
        <p:spPr bwMode="auto">
          <a:xfrm>
            <a:off x="3276600" y="5334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44" name="Text Box 1139"/>
          <p:cNvSpPr txBox="1">
            <a:spLocks noChangeArrowheads="1"/>
          </p:cNvSpPr>
          <p:nvPr/>
        </p:nvSpPr>
        <p:spPr bwMode="auto">
          <a:xfrm>
            <a:off x="3794125" y="5380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-4</a:t>
            </a:r>
          </a:p>
        </p:txBody>
      </p:sp>
      <p:sp>
        <p:nvSpPr>
          <p:cNvPr id="113745" name="Text Box 1140"/>
          <p:cNvSpPr txBox="1">
            <a:spLocks noChangeArrowheads="1"/>
          </p:cNvSpPr>
          <p:nvPr/>
        </p:nvSpPr>
        <p:spPr bwMode="auto">
          <a:xfrm>
            <a:off x="3794125" y="5716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-4</a:t>
            </a:r>
          </a:p>
        </p:txBody>
      </p:sp>
      <p:sp>
        <p:nvSpPr>
          <p:cNvPr id="113746" name="Text Box 1141"/>
          <p:cNvSpPr txBox="1">
            <a:spLocks noChangeArrowheads="1"/>
          </p:cNvSpPr>
          <p:nvPr/>
        </p:nvSpPr>
        <p:spPr bwMode="auto">
          <a:xfrm>
            <a:off x="3794125" y="6097588"/>
            <a:ext cx="45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-10</a:t>
            </a:r>
          </a:p>
        </p:txBody>
      </p:sp>
      <p:sp>
        <p:nvSpPr>
          <p:cNvPr id="113747" name="Rectangle 1143"/>
          <p:cNvSpPr>
            <a:spLocks noChangeArrowheads="1"/>
          </p:cNvSpPr>
          <p:nvPr/>
        </p:nvSpPr>
        <p:spPr bwMode="auto">
          <a:xfrm>
            <a:off x="5867400" y="5334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48" name="Text Box 1144"/>
          <p:cNvSpPr txBox="1">
            <a:spLocks noChangeArrowheads="1"/>
          </p:cNvSpPr>
          <p:nvPr/>
        </p:nvSpPr>
        <p:spPr bwMode="auto">
          <a:xfrm>
            <a:off x="6384925" y="5380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-3</a:t>
            </a:r>
          </a:p>
        </p:txBody>
      </p:sp>
      <p:sp>
        <p:nvSpPr>
          <p:cNvPr id="113749" name="Text Box 1145"/>
          <p:cNvSpPr txBox="1">
            <a:spLocks noChangeArrowheads="1"/>
          </p:cNvSpPr>
          <p:nvPr/>
        </p:nvSpPr>
        <p:spPr bwMode="auto">
          <a:xfrm>
            <a:off x="6384925" y="5716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-9</a:t>
            </a:r>
          </a:p>
        </p:txBody>
      </p:sp>
      <p:sp>
        <p:nvSpPr>
          <p:cNvPr id="113750" name="Text Box 1146"/>
          <p:cNvSpPr txBox="1">
            <a:spLocks noChangeArrowheads="1"/>
          </p:cNvSpPr>
          <p:nvPr/>
        </p:nvSpPr>
        <p:spPr bwMode="auto">
          <a:xfrm>
            <a:off x="6384925" y="6097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-5</a:t>
            </a:r>
          </a:p>
        </p:txBody>
      </p:sp>
      <p:sp>
        <p:nvSpPr>
          <p:cNvPr id="113751" name="Rectangle 1148"/>
          <p:cNvSpPr>
            <a:spLocks noChangeArrowheads="1"/>
          </p:cNvSpPr>
          <p:nvPr/>
        </p:nvSpPr>
        <p:spPr bwMode="auto">
          <a:xfrm>
            <a:off x="4572000" y="5334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52" name="Text Box 1149"/>
          <p:cNvSpPr txBox="1">
            <a:spLocks noChangeArrowheads="1"/>
          </p:cNvSpPr>
          <p:nvPr/>
        </p:nvSpPr>
        <p:spPr bwMode="auto">
          <a:xfrm>
            <a:off x="5089525" y="5380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-1</a:t>
            </a:r>
          </a:p>
        </p:txBody>
      </p:sp>
      <p:sp>
        <p:nvSpPr>
          <p:cNvPr id="113753" name="Text Box 1150"/>
          <p:cNvSpPr txBox="1">
            <a:spLocks noChangeArrowheads="1"/>
          </p:cNvSpPr>
          <p:nvPr/>
        </p:nvSpPr>
        <p:spPr bwMode="auto">
          <a:xfrm>
            <a:off x="5089525" y="5716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-6</a:t>
            </a:r>
          </a:p>
        </p:txBody>
      </p:sp>
      <p:sp>
        <p:nvSpPr>
          <p:cNvPr id="113754" name="Text Box 1151"/>
          <p:cNvSpPr txBox="1">
            <a:spLocks noChangeArrowheads="1"/>
          </p:cNvSpPr>
          <p:nvPr/>
        </p:nvSpPr>
        <p:spPr bwMode="auto">
          <a:xfrm>
            <a:off x="5089525" y="6097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-8</a:t>
            </a:r>
          </a:p>
        </p:txBody>
      </p:sp>
      <p:sp>
        <p:nvSpPr>
          <p:cNvPr id="113755" name="Rectangle 1153"/>
          <p:cNvSpPr>
            <a:spLocks noChangeArrowheads="1"/>
          </p:cNvSpPr>
          <p:nvPr/>
        </p:nvSpPr>
        <p:spPr bwMode="auto">
          <a:xfrm>
            <a:off x="7162800" y="5334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56" name="Text Box 1154"/>
          <p:cNvSpPr txBox="1">
            <a:spLocks noChangeArrowheads="1"/>
          </p:cNvSpPr>
          <p:nvPr/>
        </p:nvSpPr>
        <p:spPr bwMode="auto">
          <a:xfrm>
            <a:off x="7680325" y="538003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-4</a:t>
            </a:r>
          </a:p>
        </p:txBody>
      </p:sp>
      <p:sp>
        <p:nvSpPr>
          <p:cNvPr id="113757" name="Text Box 1155"/>
          <p:cNvSpPr txBox="1">
            <a:spLocks noChangeArrowheads="1"/>
          </p:cNvSpPr>
          <p:nvPr/>
        </p:nvSpPr>
        <p:spPr bwMode="auto">
          <a:xfrm>
            <a:off x="7680325" y="5716588"/>
            <a:ext cx="45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-10</a:t>
            </a:r>
          </a:p>
        </p:txBody>
      </p:sp>
      <p:sp>
        <p:nvSpPr>
          <p:cNvPr id="113758" name="Text Box 1156"/>
          <p:cNvSpPr txBox="1">
            <a:spLocks noChangeArrowheads="1"/>
          </p:cNvSpPr>
          <p:nvPr/>
        </p:nvSpPr>
        <p:spPr bwMode="auto">
          <a:xfrm>
            <a:off x="7680325" y="6097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-6</a:t>
            </a:r>
          </a:p>
        </p:txBody>
      </p:sp>
      <p:sp>
        <p:nvSpPr>
          <p:cNvPr id="113759" name="Rectangle 1158"/>
          <p:cNvSpPr>
            <a:spLocks noChangeArrowheads="1"/>
          </p:cNvSpPr>
          <p:nvPr/>
        </p:nvSpPr>
        <p:spPr bwMode="auto">
          <a:xfrm>
            <a:off x="685800" y="5334000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60" name="Text Box 1159"/>
          <p:cNvSpPr txBox="1">
            <a:spLocks noChangeArrowheads="1"/>
          </p:cNvSpPr>
          <p:nvPr/>
        </p:nvSpPr>
        <p:spPr bwMode="auto">
          <a:xfrm>
            <a:off x="1203325" y="53800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/>
              <a:t>-∞</a:t>
            </a:r>
          </a:p>
        </p:txBody>
      </p:sp>
      <p:sp>
        <p:nvSpPr>
          <p:cNvPr id="113761" name="Text Box 1160"/>
          <p:cNvSpPr txBox="1">
            <a:spLocks noChangeArrowheads="1"/>
          </p:cNvSpPr>
          <p:nvPr/>
        </p:nvSpPr>
        <p:spPr bwMode="auto">
          <a:xfrm>
            <a:off x="1203325" y="57165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-6</a:t>
            </a:r>
          </a:p>
        </p:txBody>
      </p:sp>
      <p:sp>
        <p:nvSpPr>
          <p:cNvPr id="113762" name="Text Box 1161"/>
          <p:cNvSpPr txBox="1">
            <a:spLocks noChangeArrowheads="1"/>
          </p:cNvSpPr>
          <p:nvPr/>
        </p:nvSpPr>
        <p:spPr bwMode="auto">
          <a:xfrm>
            <a:off x="1203325" y="6097588"/>
            <a:ext cx="387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</a:rPr>
              <a:t>-∞</a:t>
            </a:r>
          </a:p>
          <a:p>
            <a:endParaRPr lang="en-US" sz="1600">
              <a:solidFill>
                <a:schemeClr val="tx2"/>
              </a:solidFill>
              <a:cs typeface="Times New Roman" charset="0"/>
            </a:endParaRPr>
          </a:p>
        </p:txBody>
      </p:sp>
      <p:sp>
        <p:nvSpPr>
          <p:cNvPr id="113763" name="Line 1162"/>
          <p:cNvSpPr>
            <a:spLocks noChangeShapeType="1"/>
          </p:cNvSpPr>
          <p:nvPr/>
        </p:nvSpPr>
        <p:spPr bwMode="auto">
          <a:xfrm flipH="1">
            <a:off x="1671638" y="2814638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4" name="Line 1163"/>
          <p:cNvSpPr>
            <a:spLocks noChangeShapeType="1"/>
          </p:cNvSpPr>
          <p:nvPr/>
        </p:nvSpPr>
        <p:spPr bwMode="auto">
          <a:xfrm flipH="1">
            <a:off x="4191000" y="2819400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5" name="Line 1164"/>
          <p:cNvSpPr>
            <a:spLocks noChangeShapeType="1"/>
          </p:cNvSpPr>
          <p:nvPr/>
        </p:nvSpPr>
        <p:spPr bwMode="auto">
          <a:xfrm flipH="1">
            <a:off x="5486400" y="2819400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6" name="Line 1165"/>
          <p:cNvSpPr>
            <a:spLocks noChangeShapeType="1"/>
          </p:cNvSpPr>
          <p:nvPr/>
        </p:nvSpPr>
        <p:spPr bwMode="auto">
          <a:xfrm flipH="1">
            <a:off x="2895600" y="2819400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7" name="Line 1166"/>
          <p:cNvSpPr>
            <a:spLocks noChangeShapeType="1"/>
          </p:cNvSpPr>
          <p:nvPr/>
        </p:nvSpPr>
        <p:spPr bwMode="auto">
          <a:xfrm flipH="1">
            <a:off x="6781800" y="2819400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8" name="Line 1167"/>
          <p:cNvSpPr>
            <a:spLocks noChangeShapeType="1"/>
          </p:cNvSpPr>
          <p:nvPr/>
        </p:nvSpPr>
        <p:spPr bwMode="auto">
          <a:xfrm flipH="1">
            <a:off x="6781800" y="3962400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9" name="Line 1168"/>
          <p:cNvSpPr>
            <a:spLocks noChangeShapeType="1"/>
          </p:cNvSpPr>
          <p:nvPr/>
        </p:nvSpPr>
        <p:spPr bwMode="auto">
          <a:xfrm flipH="1">
            <a:off x="5486400" y="3962400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70" name="Line 1169"/>
          <p:cNvSpPr>
            <a:spLocks noChangeShapeType="1"/>
          </p:cNvSpPr>
          <p:nvPr/>
        </p:nvSpPr>
        <p:spPr bwMode="auto">
          <a:xfrm flipH="1">
            <a:off x="4191000" y="3962400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71" name="Line 1170"/>
          <p:cNvSpPr>
            <a:spLocks noChangeShapeType="1"/>
          </p:cNvSpPr>
          <p:nvPr/>
        </p:nvSpPr>
        <p:spPr bwMode="auto">
          <a:xfrm flipH="1">
            <a:off x="5486400" y="5105400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72" name="Line 1171"/>
          <p:cNvSpPr>
            <a:spLocks noChangeShapeType="1"/>
          </p:cNvSpPr>
          <p:nvPr/>
        </p:nvSpPr>
        <p:spPr bwMode="auto">
          <a:xfrm flipH="1">
            <a:off x="6781800" y="6248400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73" name="Line 1172"/>
          <p:cNvSpPr>
            <a:spLocks noChangeShapeType="1"/>
          </p:cNvSpPr>
          <p:nvPr/>
        </p:nvSpPr>
        <p:spPr bwMode="auto">
          <a:xfrm flipH="1">
            <a:off x="6781800" y="5105400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74" name="Freeform 1174"/>
          <p:cNvSpPr>
            <a:spLocks/>
          </p:cNvSpPr>
          <p:nvPr/>
        </p:nvSpPr>
        <p:spPr bwMode="auto">
          <a:xfrm rot="-385805">
            <a:off x="1497013" y="2513013"/>
            <a:ext cx="482600" cy="1069975"/>
          </a:xfrm>
          <a:custGeom>
            <a:avLst/>
            <a:gdLst>
              <a:gd name="T0" fmla="*/ 0 w 256"/>
              <a:gd name="T1" fmla="*/ 2147483647 h 672"/>
              <a:gd name="T2" fmla="*/ 2147483647 w 256"/>
              <a:gd name="T3" fmla="*/ 2147483647 h 672"/>
              <a:gd name="T4" fmla="*/ 2147483647 w 256"/>
              <a:gd name="T5" fmla="*/ 2147483647 h 672"/>
              <a:gd name="T6" fmla="*/ 2147483647 w 25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672"/>
              <a:gd name="T14" fmla="*/ 256 w 25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672">
                <a:moveTo>
                  <a:pt x="0" y="672"/>
                </a:moveTo>
                <a:cubicBezTo>
                  <a:pt x="76" y="616"/>
                  <a:pt x="152" y="560"/>
                  <a:pt x="192" y="480"/>
                </a:cubicBezTo>
                <a:cubicBezTo>
                  <a:pt x="232" y="400"/>
                  <a:pt x="256" y="272"/>
                  <a:pt x="240" y="192"/>
                </a:cubicBezTo>
                <a:cubicBezTo>
                  <a:pt x="224" y="112"/>
                  <a:pt x="160" y="56"/>
                  <a:pt x="96" y="0"/>
                </a:cubicBezTo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75" name="Freeform 1175"/>
          <p:cNvSpPr>
            <a:spLocks/>
          </p:cNvSpPr>
          <p:nvPr/>
        </p:nvSpPr>
        <p:spPr bwMode="auto">
          <a:xfrm rot="-385805">
            <a:off x="1497013" y="3654425"/>
            <a:ext cx="482600" cy="1069975"/>
          </a:xfrm>
          <a:custGeom>
            <a:avLst/>
            <a:gdLst>
              <a:gd name="T0" fmla="*/ 0 w 256"/>
              <a:gd name="T1" fmla="*/ 2147483647 h 672"/>
              <a:gd name="T2" fmla="*/ 2147483647 w 256"/>
              <a:gd name="T3" fmla="*/ 2147483647 h 672"/>
              <a:gd name="T4" fmla="*/ 2147483647 w 256"/>
              <a:gd name="T5" fmla="*/ 2147483647 h 672"/>
              <a:gd name="T6" fmla="*/ 2147483647 w 25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672"/>
              <a:gd name="T14" fmla="*/ 256 w 25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672">
                <a:moveTo>
                  <a:pt x="0" y="672"/>
                </a:moveTo>
                <a:cubicBezTo>
                  <a:pt x="76" y="616"/>
                  <a:pt x="152" y="560"/>
                  <a:pt x="192" y="480"/>
                </a:cubicBezTo>
                <a:cubicBezTo>
                  <a:pt x="232" y="400"/>
                  <a:pt x="256" y="272"/>
                  <a:pt x="240" y="192"/>
                </a:cubicBezTo>
                <a:cubicBezTo>
                  <a:pt x="224" y="112"/>
                  <a:pt x="160" y="56"/>
                  <a:pt x="96" y="0"/>
                </a:cubicBezTo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76" name="Freeform 1176"/>
          <p:cNvSpPr>
            <a:spLocks/>
          </p:cNvSpPr>
          <p:nvPr/>
        </p:nvSpPr>
        <p:spPr bwMode="auto">
          <a:xfrm rot="-385805">
            <a:off x="1497013" y="4800600"/>
            <a:ext cx="482600" cy="1069975"/>
          </a:xfrm>
          <a:custGeom>
            <a:avLst/>
            <a:gdLst>
              <a:gd name="T0" fmla="*/ 0 w 256"/>
              <a:gd name="T1" fmla="*/ 2147483647 h 672"/>
              <a:gd name="T2" fmla="*/ 2147483647 w 256"/>
              <a:gd name="T3" fmla="*/ 2147483647 h 672"/>
              <a:gd name="T4" fmla="*/ 2147483647 w 256"/>
              <a:gd name="T5" fmla="*/ 2147483647 h 672"/>
              <a:gd name="T6" fmla="*/ 2147483647 w 25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672"/>
              <a:gd name="T14" fmla="*/ 256 w 25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672">
                <a:moveTo>
                  <a:pt x="0" y="672"/>
                </a:moveTo>
                <a:cubicBezTo>
                  <a:pt x="76" y="616"/>
                  <a:pt x="152" y="560"/>
                  <a:pt x="192" y="480"/>
                </a:cubicBezTo>
                <a:cubicBezTo>
                  <a:pt x="232" y="400"/>
                  <a:pt x="256" y="272"/>
                  <a:pt x="240" y="192"/>
                </a:cubicBezTo>
                <a:cubicBezTo>
                  <a:pt x="224" y="112"/>
                  <a:pt x="160" y="56"/>
                  <a:pt x="96" y="0"/>
                </a:cubicBezTo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77" name="Line 1177"/>
          <p:cNvSpPr>
            <a:spLocks noChangeShapeType="1"/>
          </p:cNvSpPr>
          <p:nvPr/>
        </p:nvSpPr>
        <p:spPr bwMode="auto">
          <a:xfrm flipH="1" flipV="1">
            <a:off x="1600200" y="2133600"/>
            <a:ext cx="914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78" name="Line 1178"/>
          <p:cNvSpPr>
            <a:spLocks noChangeShapeType="1"/>
          </p:cNvSpPr>
          <p:nvPr/>
        </p:nvSpPr>
        <p:spPr bwMode="auto">
          <a:xfrm flipH="1" flipV="1">
            <a:off x="1676400" y="3581400"/>
            <a:ext cx="914400" cy="762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79" name="Line 1179"/>
          <p:cNvSpPr>
            <a:spLocks noChangeShapeType="1"/>
          </p:cNvSpPr>
          <p:nvPr/>
        </p:nvSpPr>
        <p:spPr bwMode="auto">
          <a:xfrm flipH="1" flipV="1">
            <a:off x="1676400" y="4724400"/>
            <a:ext cx="914400" cy="762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80" name="Freeform 1181"/>
          <p:cNvSpPr>
            <a:spLocks/>
          </p:cNvSpPr>
          <p:nvPr/>
        </p:nvSpPr>
        <p:spPr bwMode="auto">
          <a:xfrm>
            <a:off x="2755900" y="3200400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81" name="Freeform 1182"/>
          <p:cNvSpPr>
            <a:spLocks/>
          </p:cNvSpPr>
          <p:nvPr/>
        </p:nvSpPr>
        <p:spPr bwMode="auto">
          <a:xfrm>
            <a:off x="4051300" y="3200400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82" name="Freeform 1183"/>
          <p:cNvSpPr>
            <a:spLocks/>
          </p:cNvSpPr>
          <p:nvPr/>
        </p:nvSpPr>
        <p:spPr bwMode="auto">
          <a:xfrm>
            <a:off x="5346700" y="3200400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83" name="Freeform 1184"/>
          <p:cNvSpPr>
            <a:spLocks/>
          </p:cNvSpPr>
          <p:nvPr/>
        </p:nvSpPr>
        <p:spPr bwMode="auto">
          <a:xfrm rot="-385805">
            <a:off x="2743200" y="4797425"/>
            <a:ext cx="482600" cy="1069975"/>
          </a:xfrm>
          <a:custGeom>
            <a:avLst/>
            <a:gdLst>
              <a:gd name="T0" fmla="*/ 0 w 256"/>
              <a:gd name="T1" fmla="*/ 2147483647 h 672"/>
              <a:gd name="T2" fmla="*/ 2147483647 w 256"/>
              <a:gd name="T3" fmla="*/ 2147483647 h 672"/>
              <a:gd name="T4" fmla="*/ 2147483647 w 256"/>
              <a:gd name="T5" fmla="*/ 2147483647 h 672"/>
              <a:gd name="T6" fmla="*/ 2147483647 w 25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672"/>
              <a:gd name="T14" fmla="*/ 256 w 25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672">
                <a:moveTo>
                  <a:pt x="0" y="672"/>
                </a:moveTo>
                <a:cubicBezTo>
                  <a:pt x="76" y="616"/>
                  <a:pt x="152" y="560"/>
                  <a:pt x="192" y="480"/>
                </a:cubicBezTo>
                <a:cubicBezTo>
                  <a:pt x="232" y="400"/>
                  <a:pt x="256" y="272"/>
                  <a:pt x="240" y="192"/>
                </a:cubicBezTo>
                <a:cubicBezTo>
                  <a:pt x="224" y="112"/>
                  <a:pt x="160" y="56"/>
                  <a:pt x="96" y="0"/>
                </a:cubicBezTo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84" name="Line 1185"/>
          <p:cNvSpPr>
            <a:spLocks noChangeShapeType="1"/>
          </p:cNvSpPr>
          <p:nvPr/>
        </p:nvSpPr>
        <p:spPr bwMode="auto">
          <a:xfrm flipH="1" flipV="1">
            <a:off x="2895600" y="4343400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85" name="Line 1186"/>
          <p:cNvSpPr>
            <a:spLocks noChangeShapeType="1"/>
          </p:cNvSpPr>
          <p:nvPr/>
        </p:nvSpPr>
        <p:spPr bwMode="auto">
          <a:xfrm flipH="1" flipV="1">
            <a:off x="2895600" y="4419600"/>
            <a:ext cx="914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86" name="Line 1187"/>
          <p:cNvSpPr>
            <a:spLocks noChangeShapeType="1"/>
          </p:cNvSpPr>
          <p:nvPr/>
        </p:nvSpPr>
        <p:spPr bwMode="auto">
          <a:xfrm flipH="1" flipV="1">
            <a:off x="2895600" y="4724400"/>
            <a:ext cx="914400" cy="762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87" name="Freeform 1188"/>
          <p:cNvSpPr>
            <a:spLocks/>
          </p:cNvSpPr>
          <p:nvPr/>
        </p:nvSpPr>
        <p:spPr bwMode="auto">
          <a:xfrm>
            <a:off x="4038600" y="4343400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88" name="Line 1189"/>
          <p:cNvSpPr>
            <a:spLocks noChangeShapeType="1"/>
          </p:cNvSpPr>
          <p:nvPr/>
        </p:nvSpPr>
        <p:spPr bwMode="auto">
          <a:xfrm flipH="1" flipV="1">
            <a:off x="2895600" y="5562600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89" name="Line 1190"/>
          <p:cNvSpPr>
            <a:spLocks noChangeShapeType="1"/>
          </p:cNvSpPr>
          <p:nvPr/>
        </p:nvSpPr>
        <p:spPr bwMode="auto">
          <a:xfrm flipH="1" flipV="1">
            <a:off x="2895600" y="2895600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90" name="Line 1191"/>
          <p:cNvSpPr>
            <a:spLocks noChangeShapeType="1"/>
          </p:cNvSpPr>
          <p:nvPr/>
        </p:nvSpPr>
        <p:spPr bwMode="auto">
          <a:xfrm flipH="1" flipV="1">
            <a:off x="4191000" y="2895600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91" name="Line 1192"/>
          <p:cNvSpPr>
            <a:spLocks noChangeShapeType="1"/>
          </p:cNvSpPr>
          <p:nvPr/>
        </p:nvSpPr>
        <p:spPr bwMode="auto">
          <a:xfrm flipH="1" flipV="1">
            <a:off x="5486400" y="2895600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92" name="Line 1193"/>
          <p:cNvSpPr>
            <a:spLocks noChangeShapeType="1"/>
          </p:cNvSpPr>
          <p:nvPr/>
        </p:nvSpPr>
        <p:spPr bwMode="auto">
          <a:xfrm flipH="1" flipV="1">
            <a:off x="6781800" y="2895600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93" name="Line 1194"/>
          <p:cNvSpPr>
            <a:spLocks noChangeShapeType="1"/>
          </p:cNvSpPr>
          <p:nvPr/>
        </p:nvSpPr>
        <p:spPr bwMode="auto">
          <a:xfrm flipH="1" flipV="1">
            <a:off x="2971800" y="3200400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94" name="Line 1195"/>
          <p:cNvSpPr>
            <a:spLocks noChangeShapeType="1"/>
          </p:cNvSpPr>
          <p:nvPr/>
        </p:nvSpPr>
        <p:spPr bwMode="auto">
          <a:xfrm flipH="1" flipV="1">
            <a:off x="2819400" y="3352800"/>
            <a:ext cx="990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95" name="Line 1196"/>
          <p:cNvSpPr>
            <a:spLocks noChangeShapeType="1"/>
          </p:cNvSpPr>
          <p:nvPr/>
        </p:nvSpPr>
        <p:spPr bwMode="auto">
          <a:xfrm flipH="1" flipV="1">
            <a:off x="4191000" y="4038600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96" name="Line 1197"/>
          <p:cNvSpPr>
            <a:spLocks noChangeShapeType="1"/>
          </p:cNvSpPr>
          <p:nvPr/>
        </p:nvSpPr>
        <p:spPr bwMode="auto">
          <a:xfrm flipH="1" flipV="1">
            <a:off x="4267200" y="4343400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97" name="Freeform 1198"/>
          <p:cNvSpPr>
            <a:spLocks/>
          </p:cNvSpPr>
          <p:nvPr/>
        </p:nvSpPr>
        <p:spPr bwMode="auto">
          <a:xfrm>
            <a:off x="5346700" y="4343400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98" name="Line 1199"/>
          <p:cNvSpPr>
            <a:spLocks noChangeShapeType="1"/>
          </p:cNvSpPr>
          <p:nvPr/>
        </p:nvSpPr>
        <p:spPr bwMode="auto">
          <a:xfrm flipH="1" flipV="1">
            <a:off x="4114800" y="4419600"/>
            <a:ext cx="914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99" name="Line 1200"/>
          <p:cNvSpPr>
            <a:spLocks noChangeShapeType="1"/>
          </p:cNvSpPr>
          <p:nvPr/>
        </p:nvSpPr>
        <p:spPr bwMode="auto">
          <a:xfrm flipH="1" flipV="1">
            <a:off x="4191000" y="5562600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00" name="Line 1201"/>
          <p:cNvSpPr>
            <a:spLocks noChangeShapeType="1"/>
          </p:cNvSpPr>
          <p:nvPr/>
        </p:nvSpPr>
        <p:spPr bwMode="auto">
          <a:xfrm flipH="1" flipV="1">
            <a:off x="5486400" y="5562600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01" name="Line 1202"/>
          <p:cNvSpPr>
            <a:spLocks noChangeShapeType="1"/>
          </p:cNvSpPr>
          <p:nvPr/>
        </p:nvSpPr>
        <p:spPr bwMode="auto">
          <a:xfrm flipH="1" flipV="1">
            <a:off x="5410200" y="3276600"/>
            <a:ext cx="914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02" name="Line 1203"/>
          <p:cNvSpPr>
            <a:spLocks noChangeShapeType="1"/>
          </p:cNvSpPr>
          <p:nvPr/>
        </p:nvSpPr>
        <p:spPr bwMode="auto">
          <a:xfrm flipH="1" flipV="1">
            <a:off x="5410200" y="4038600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03" name="Freeform 1204"/>
          <p:cNvSpPr>
            <a:spLocks/>
          </p:cNvSpPr>
          <p:nvPr/>
        </p:nvSpPr>
        <p:spPr bwMode="auto">
          <a:xfrm>
            <a:off x="6705600" y="3276600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04" name="Freeform 1205"/>
          <p:cNvSpPr>
            <a:spLocks/>
          </p:cNvSpPr>
          <p:nvPr/>
        </p:nvSpPr>
        <p:spPr bwMode="auto">
          <a:xfrm>
            <a:off x="6705600" y="4419600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05" name="Line 1206"/>
          <p:cNvSpPr>
            <a:spLocks noChangeShapeType="1"/>
          </p:cNvSpPr>
          <p:nvPr/>
        </p:nvSpPr>
        <p:spPr bwMode="auto">
          <a:xfrm flipH="1" flipV="1">
            <a:off x="5410200" y="4495800"/>
            <a:ext cx="914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06" name="Freeform 1207"/>
          <p:cNvSpPr>
            <a:spLocks/>
          </p:cNvSpPr>
          <p:nvPr/>
        </p:nvSpPr>
        <p:spPr bwMode="auto">
          <a:xfrm>
            <a:off x="8001000" y="3200400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07" name="Line 1208"/>
          <p:cNvSpPr>
            <a:spLocks noChangeShapeType="1"/>
          </p:cNvSpPr>
          <p:nvPr/>
        </p:nvSpPr>
        <p:spPr bwMode="auto">
          <a:xfrm flipH="1" flipV="1">
            <a:off x="6781800" y="4038600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08" name="Freeform 1209"/>
          <p:cNvSpPr>
            <a:spLocks/>
          </p:cNvSpPr>
          <p:nvPr/>
        </p:nvSpPr>
        <p:spPr bwMode="auto">
          <a:xfrm>
            <a:off x="8001000" y="4343400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09" name="Line 1210"/>
          <p:cNvSpPr>
            <a:spLocks noChangeShapeType="1"/>
          </p:cNvSpPr>
          <p:nvPr/>
        </p:nvSpPr>
        <p:spPr bwMode="auto">
          <a:xfrm flipH="1" flipV="1">
            <a:off x="6781800" y="4495800"/>
            <a:ext cx="914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10" name="Line 1211"/>
          <p:cNvSpPr>
            <a:spLocks noChangeShapeType="1"/>
          </p:cNvSpPr>
          <p:nvPr/>
        </p:nvSpPr>
        <p:spPr bwMode="auto">
          <a:xfrm flipH="1" flipV="1">
            <a:off x="6781800" y="5257800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11" name="Text Box 1212"/>
          <p:cNvSpPr txBox="1">
            <a:spLocks noChangeArrowheads="1"/>
          </p:cNvSpPr>
          <p:nvPr/>
        </p:nvSpPr>
        <p:spPr bwMode="auto">
          <a:xfrm>
            <a:off x="1752600" y="15240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</a:t>
            </a:r>
          </a:p>
        </p:txBody>
      </p:sp>
      <p:sp>
        <p:nvSpPr>
          <p:cNvPr id="113812" name="Text Box 1213"/>
          <p:cNvSpPr txBox="1">
            <a:spLocks noChangeArrowheads="1"/>
          </p:cNvSpPr>
          <p:nvPr/>
        </p:nvSpPr>
        <p:spPr bwMode="auto">
          <a:xfrm>
            <a:off x="3048000" y="15240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C</a:t>
            </a:r>
          </a:p>
        </p:txBody>
      </p:sp>
      <p:sp>
        <p:nvSpPr>
          <p:cNvPr id="113813" name="Text Box 1214"/>
          <p:cNvSpPr txBox="1">
            <a:spLocks noChangeArrowheads="1"/>
          </p:cNvSpPr>
          <p:nvPr/>
        </p:nvSpPr>
        <p:spPr bwMode="auto">
          <a:xfrm>
            <a:off x="4419600" y="15240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</a:t>
            </a:r>
          </a:p>
        </p:txBody>
      </p:sp>
      <p:sp>
        <p:nvSpPr>
          <p:cNvPr id="113814" name="Text Box 1215"/>
          <p:cNvSpPr txBox="1">
            <a:spLocks noChangeArrowheads="1"/>
          </p:cNvSpPr>
          <p:nvPr/>
        </p:nvSpPr>
        <p:spPr bwMode="auto">
          <a:xfrm>
            <a:off x="5638800" y="15240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C</a:t>
            </a:r>
          </a:p>
        </p:txBody>
      </p:sp>
      <p:sp>
        <p:nvSpPr>
          <p:cNvPr id="113815" name="Text Box 1216"/>
          <p:cNvSpPr txBox="1">
            <a:spLocks noChangeArrowheads="1"/>
          </p:cNvSpPr>
          <p:nvPr/>
        </p:nvSpPr>
        <p:spPr bwMode="auto">
          <a:xfrm>
            <a:off x="7010400" y="15240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T</a:t>
            </a:r>
          </a:p>
        </p:txBody>
      </p:sp>
      <p:sp>
        <p:nvSpPr>
          <p:cNvPr id="113816" name="Text Box 1217"/>
          <p:cNvSpPr txBox="1">
            <a:spLocks noChangeArrowheads="1"/>
          </p:cNvSpPr>
          <p:nvPr/>
        </p:nvSpPr>
        <p:spPr bwMode="auto">
          <a:xfrm>
            <a:off x="304800" y="28194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</a:t>
            </a:r>
          </a:p>
        </p:txBody>
      </p:sp>
      <p:sp>
        <p:nvSpPr>
          <p:cNvPr id="113817" name="Text Box 1218"/>
          <p:cNvSpPr txBox="1">
            <a:spLocks noChangeArrowheads="1"/>
          </p:cNvSpPr>
          <p:nvPr/>
        </p:nvSpPr>
        <p:spPr bwMode="auto">
          <a:xfrm>
            <a:off x="304800" y="39624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</a:t>
            </a:r>
          </a:p>
        </p:txBody>
      </p:sp>
      <p:sp>
        <p:nvSpPr>
          <p:cNvPr id="113818" name="Text Box 1219"/>
          <p:cNvSpPr txBox="1">
            <a:spLocks noChangeArrowheads="1"/>
          </p:cNvSpPr>
          <p:nvPr/>
        </p:nvSpPr>
        <p:spPr bwMode="auto">
          <a:xfrm>
            <a:off x="304800" y="51054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T</a:t>
            </a:r>
          </a:p>
        </p:txBody>
      </p:sp>
      <p:sp>
        <p:nvSpPr>
          <p:cNvPr id="113819" name="Text Box 1221"/>
          <p:cNvSpPr txBox="1">
            <a:spLocks noChangeArrowheads="1"/>
          </p:cNvSpPr>
          <p:nvPr/>
        </p:nvSpPr>
        <p:spPr bwMode="auto">
          <a:xfrm>
            <a:off x="288925" y="1371600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</a:rPr>
              <a:t>g = -3, s = 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57" name="TextBox 74"/>
          <p:cNvSpPr txBox="1">
            <a:spLocks noChangeArrowheads="1"/>
          </p:cNvSpPr>
          <p:nvPr/>
        </p:nvSpPr>
        <p:spPr bwMode="auto">
          <a:xfrm>
            <a:off x="304800" y="838200"/>
            <a:ext cx="14220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/>
              <a:t>Match: +1</a:t>
            </a:r>
          </a:p>
          <a:p>
            <a:r>
              <a:rPr lang="en-US" sz="1800" dirty="0"/>
              <a:t>Mismatch: -</a:t>
            </a:r>
            <a:r>
              <a:rPr lang="en-US" sz="1800" dirty="0" smtClean="0"/>
              <a:t>1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990600"/>
          </a:xfrm>
        </p:spPr>
        <p:txBody>
          <a:bodyPr/>
          <a:lstStyle/>
          <a:p>
            <a:r>
              <a:rPr lang="en-US" sz="4000">
                <a:latin typeface="Times New Roman" charset="0"/>
                <a:ea typeface="ＭＳ Ｐゴシック" charset="0"/>
                <a:cs typeface="ＭＳ Ｐゴシック" charset="0"/>
              </a:rPr>
              <a:t>Global Alignment Example (Continued) 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85800" y="1281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019175" y="1327150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M : 0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019175" y="1663700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I</a:t>
            </a:r>
            <a:r>
              <a:rPr lang="en-US" sz="1600" baseline="-25000">
                <a:solidFill>
                  <a:srgbClr val="006600"/>
                </a:solidFill>
                <a:cs typeface="Times New Roman" charset="0"/>
              </a:rPr>
              <a:t>x  </a:t>
            </a:r>
            <a:r>
              <a:rPr lang="en-US" sz="1600">
                <a:solidFill>
                  <a:srgbClr val="006600"/>
                </a:solidFill>
                <a:cs typeface="Times New Roman" charset="0"/>
              </a:rPr>
              <a:t>: -3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019175" y="2044700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I</a:t>
            </a:r>
            <a:r>
              <a:rPr lang="en-US" sz="1600" baseline="-25000">
                <a:solidFill>
                  <a:schemeClr val="tx2"/>
                </a:solidFill>
                <a:cs typeface="Times New Roman" charset="0"/>
              </a:rPr>
              <a:t>y  </a:t>
            </a:r>
            <a:r>
              <a:rPr lang="en-US" sz="1600">
                <a:solidFill>
                  <a:schemeClr val="tx2"/>
                </a:solidFill>
                <a:cs typeface="Times New Roman" charset="0"/>
              </a:rPr>
              <a:t>: -3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1981200" y="1281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2498725" y="132715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</a:t>
            </a:r>
            <a:r>
              <a:rPr lang="en-US" sz="1600">
                <a:latin typeface="Arial" charset="0"/>
                <a:cs typeface="Times New Roman" charset="0"/>
              </a:rPr>
              <a:t>∞</a:t>
            </a: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2498725" y="1663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2498725" y="2044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-4</a:t>
            </a:r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3276600" y="1281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794125" y="1327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/>
              <a:t>-∞</a:t>
            </a: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3794125" y="1663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3794125" y="2044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-5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5867400" y="1281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6384925" y="1327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/>
              <a:t>-∞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6384925" y="1663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6384925" y="2044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-7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572000" y="1281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5089525" y="1327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/>
              <a:t>-∞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5089525" y="1663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5089525" y="2044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-6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7162800" y="1281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7680325" y="1327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/>
              <a:t>-∞</a:t>
            </a:r>
          </a:p>
        </p:txBody>
      </p:sp>
      <p:sp>
        <p:nvSpPr>
          <p:cNvPr id="115737" name="Text Box 25"/>
          <p:cNvSpPr txBox="1">
            <a:spLocks noChangeArrowheads="1"/>
          </p:cNvSpPr>
          <p:nvPr/>
        </p:nvSpPr>
        <p:spPr bwMode="auto">
          <a:xfrm>
            <a:off x="7680325" y="1663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7680325" y="2044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-8</a:t>
            </a:r>
          </a:p>
        </p:txBody>
      </p:sp>
      <p:sp>
        <p:nvSpPr>
          <p:cNvPr id="115739" name="Rectangle 27"/>
          <p:cNvSpPr>
            <a:spLocks noChangeArrowheads="1"/>
          </p:cNvSpPr>
          <p:nvPr/>
        </p:nvSpPr>
        <p:spPr bwMode="auto">
          <a:xfrm>
            <a:off x="1981200" y="2424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2498725" y="24701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1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2498725" y="2806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2498725" y="3187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</a:t>
            </a:r>
            <a:r>
              <a:rPr lang="en-US" sz="1600">
                <a:solidFill>
                  <a:schemeClr val="tx2"/>
                </a:solidFill>
                <a:latin typeface="Arial" charset="0"/>
                <a:cs typeface="Times New Roman" charset="0"/>
              </a:rPr>
              <a:t>∞</a:t>
            </a:r>
            <a:endParaRPr lang="en-US" sz="160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115743" name="Rectangle 31"/>
          <p:cNvSpPr>
            <a:spLocks noChangeArrowheads="1"/>
          </p:cNvSpPr>
          <p:nvPr/>
        </p:nvSpPr>
        <p:spPr bwMode="auto">
          <a:xfrm>
            <a:off x="3276600" y="2424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3794125" y="2470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-5</a:t>
            </a:r>
          </a:p>
        </p:txBody>
      </p: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3794125" y="2806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3794125" y="3187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-3</a:t>
            </a:r>
          </a:p>
        </p:txBody>
      </p:sp>
      <p:sp>
        <p:nvSpPr>
          <p:cNvPr id="115747" name="Rectangle 35"/>
          <p:cNvSpPr>
            <a:spLocks noChangeArrowheads="1"/>
          </p:cNvSpPr>
          <p:nvPr/>
        </p:nvSpPr>
        <p:spPr bwMode="auto">
          <a:xfrm>
            <a:off x="5867400" y="2424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8" name="Text Box 36"/>
          <p:cNvSpPr txBox="1">
            <a:spLocks noChangeArrowheads="1"/>
          </p:cNvSpPr>
          <p:nvPr/>
        </p:nvSpPr>
        <p:spPr bwMode="auto">
          <a:xfrm>
            <a:off x="6384925" y="2470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-7</a:t>
            </a:r>
          </a:p>
        </p:txBody>
      </p:sp>
      <p:sp>
        <p:nvSpPr>
          <p:cNvPr id="115749" name="Text Box 37"/>
          <p:cNvSpPr txBox="1">
            <a:spLocks noChangeArrowheads="1"/>
          </p:cNvSpPr>
          <p:nvPr/>
        </p:nvSpPr>
        <p:spPr bwMode="auto">
          <a:xfrm>
            <a:off x="6384925" y="2806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6384925" y="3187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-5</a:t>
            </a:r>
          </a:p>
        </p:txBody>
      </p:sp>
      <p:sp>
        <p:nvSpPr>
          <p:cNvPr id="115751" name="Rectangle 39"/>
          <p:cNvSpPr>
            <a:spLocks noChangeArrowheads="1"/>
          </p:cNvSpPr>
          <p:nvPr/>
        </p:nvSpPr>
        <p:spPr bwMode="auto">
          <a:xfrm>
            <a:off x="4572000" y="2424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2" name="Text Box 40"/>
          <p:cNvSpPr txBox="1">
            <a:spLocks noChangeArrowheads="1"/>
          </p:cNvSpPr>
          <p:nvPr/>
        </p:nvSpPr>
        <p:spPr bwMode="auto">
          <a:xfrm>
            <a:off x="5089525" y="2470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-4</a:t>
            </a:r>
          </a:p>
        </p:txBody>
      </p:sp>
      <p:sp>
        <p:nvSpPr>
          <p:cNvPr id="115753" name="Text Box 41"/>
          <p:cNvSpPr txBox="1">
            <a:spLocks noChangeArrowheads="1"/>
          </p:cNvSpPr>
          <p:nvPr/>
        </p:nvSpPr>
        <p:spPr bwMode="auto">
          <a:xfrm>
            <a:off x="5089525" y="2806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5754" name="Text Box 42"/>
          <p:cNvSpPr txBox="1">
            <a:spLocks noChangeArrowheads="1"/>
          </p:cNvSpPr>
          <p:nvPr/>
        </p:nvSpPr>
        <p:spPr bwMode="auto">
          <a:xfrm>
            <a:off x="5089525" y="3187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-4</a:t>
            </a:r>
          </a:p>
        </p:txBody>
      </p:sp>
      <p:sp>
        <p:nvSpPr>
          <p:cNvPr id="115755" name="Rectangle 43"/>
          <p:cNvSpPr>
            <a:spLocks noChangeArrowheads="1"/>
          </p:cNvSpPr>
          <p:nvPr/>
        </p:nvSpPr>
        <p:spPr bwMode="auto">
          <a:xfrm>
            <a:off x="7162800" y="2424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6" name="Text Box 44"/>
          <p:cNvSpPr txBox="1">
            <a:spLocks noChangeArrowheads="1"/>
          </p:cNvSpPr>
          <p:nvPr/>
        </p:nvSpPr>
        <p:spPr bwMode="auto">
          <a:xfrm>
            <a:off x="7680325" y="2470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-8</a:t>
            </a:r>
          </a:p>
        </p:txBody>
      </p: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7680325" y="2806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-∞</a:t>
            </a:r>
          </a:p>
        </p:txBody>
      </p:sp>
      <p:sp>
        <p:nvSpPr>
          <p:cNvPr id="115758" name="Text Box 46"/>
          <p:cNvSpPr txBox="1">
            <a:spLocks noChangeArrowheads="1"/>
          </p:cNvSpPr>
          <p:nvPr/>
        </p:nvSpPr>
        <p:spPr bwMode="auto">
          <a:xfrm>
            <a:off x="7680325" y="3187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-6</a:t>
            </a:r>
          </a:p>
        </p:txBody>
      </p:sp>
      <p:sp>
        <p:nvSpPr>
          <p:cNvPr id="115759" name="Rectangle 47"/>
          <p:cNvSpPr>
            <a:spLocks noChangeArrowheads="1"/>
          </p:cNvSpPr>
          <p:nvPr/>
        </p:nvSpPr>
        <p:spPr bwMode="auto">
          <a:xfrm>
            <a:off x="685800" y="2424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60" name="Text Box 48"/>
          <p:cNvSpPr txBox="1">
            <a:spLocks noChangeArrowheads="1"/>
          </p:cNvSpPr>
          <p:nvPr/>
        </p:nvSpPr>
        <p:spPr bwMode="auto">
          <a:xfrm>
            <a:off x="1203325" y="247015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</a:t>
            </a:r>
            <a:r>
              <a:rPr lang="en-US" sz="1600">
                <a:latin typeface="Arial" charset="0"/>
                <a:cs typeface="Times New Roman" charset="0"/>
              </a:rPr>
              <a:t>∞</a:t>
            </a: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115761" name="Text Box 49"/>
          <p:cNvSpPr txBox="1">
            <a:spLocks noChangeArrowheads="1"/>
          </p:cNvSpPr>
          <p:nvPr/>
        </p:nvSpPr>
        <p:spPr bwMode="auto">
          <a:xfrm>
            <a:off x="1203325" y="2806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-4</a:t>
            </a:r>
          </a:p>
        </p:txBody>
      </p:sp>
      <p:sp>
        <p:nvSpPr>
          <p:cNvPr id="115762" name="Text Box 50"/>
          <p:cNvSpPr txBox="1">
            <a:spLocks noChangeArrowheads="1"/>
          </p:cNvSpPr>
          <p:nvPr/>
        </p:nvSpPr>
        <p:spPr bwMode="auto">
          <a:xfrm>
            <a:off x="1203325" y="3187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</a:t>
            </a:r>
            <a:r>
              <a:rPr lang="en-US" sz="1600">
                <a:solidFill>
                  <a:schemeClr val="tx2"/>
                </a:solidFill>
                <a:latin typeface="Arial" charset="0"/>
                <a:cs typeface="Times New Roman" charset="0"/>
              </a:rPr>
              <a:t>∞</a:t>
            </a:r>
            <a:endParaRPr lang="en-US" sz="160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115763" name="Rectangle 51"/>
          <p:cNvSpPr>
            <a:spLocks noChangeArrowheads="1"/>
          </p:cNvSpPr>
          <p:nvPr/>
        </p:nvSpPr>
        <p:spPr bwMode="auto">
          <a:xfrm>
            <a:off x="1981200" y="3567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64" name="Text Box 52"/>
          <p:cNvSpPr txBox="1">
            <a:spLocks noChangeArrowheads="1"/>
          </p:cNvSpPr>
          <p:nvPr/>
        </p:nvSpPr>
        <p:spPr bwMode="auto">
          <a:xfrm>
            <a:off x="2498725" y="3613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-3</a:t>
            </a:r>
          </a:p>
        </p:txBody>
      </p:sp>
      <p:sp>
        <p:nvSpPr>
          <p:cNvPr id="115765" name="Text Box 53"/>
          <p:cNvSpPr txBox="1">
            <a:spLocks noChangeArrowheads="1"/>
          </p:cNvSpPr>
          <p:nvPr/>
        </p:nvSpPr>
        <p:spPr bwMode="auto">
          <a:xfrm>
            <a:off x="2498725" y="3949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-3</a:t>
            </a:r>
          </a:p>
        </p:txBody>
      </p:sp>
      <p:sp>
        <p:nvSpPr>
          <p:cNvPr id="115766" name="Text Box 54"/>
          <p:cNvSpPr txBox="1">
            <a:spLocks noChangeArrowheads="1"/>
          </p:cNvSpPr>
          <p:nvPr/>
        </p:nvSpPr>
        <p:spPr bwMode="auto">
          <a:xfrm>
            <a:off x="2498725" y="43307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</a:t>
            </a:r>
            <a:r>
              <a:rPr lang="en-US" sz="1600">
                <a:solidFill>
                  <a:schemeClr val="tx2"/>
                </a:solidFill>
                <a:latin typeface="Arial" charset="0"/>
                <a:cs typeface="Times New Roman" charset="0"/>
              </a:rPr>
              <a:t>∞</a:t>
            </a:r>
            <a:endParaRPr lang="en-US" sz="160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115767" name="Rectangle 55"/>
          <p:cNvSpPr>
            <a:spLocks noChangeArrowheads="1"/>
          </p:cNvSpPr>
          <p:nvPr/>
        </p:nvSpPr>
        <p:spPr bwMode="auto">
          <a:xfrm>
            <a:off x="3276600" y="3567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68" name="Text Box 56"/>
          <p:cNvSpPr txBox="1">
            <a:spLocks noChangeArrowheads="1"/>
          </p:cNvSpPr>
          <p:nvPr/>
        </p:nvSpPr>
        <p:spPr bwMode="auto">
          <a:xfrm>
            <a:off x="3794125" y="36131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0</a:t>
            </a:r>
          </a:p>
        </p:txBody>
      </p:sp>
      <p:sp>
        <p:nvSpPr>
          <p:cNvPr id="115769" name="Text Box 57"/>
          <p:cNvSpPr txBox="1">
            <a:spLocks noChangeArrowheads="1"/>
          </p:cNvSpPr>
          <p:nvPr/>
        </p:nvSpPr>
        <p:spPr bwMode="auto">
          <a:xfrm>
            <a:off x="3794125" y="3949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-9</a:t>
            </a:r>
          </a:p>
        </p:txBody>
      </p:sp>
      <p:sp>
        <p:nvSpPr>
          <p:cNvPr id="115770" name="Text Box 58"/>
          <p:cNvSpPr txBox="1">
            <a:spLocks noChangeArrowheads="1"/>
          </p:cNvSpPr>
          <p:nvPr/>
        </p:nvSpPr>
        <p:spPr bwMode="auto">
          <a:xfrm>
            <a:off x="3794125" y="4330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-7</a:t>
            </a:r>
          </a:p>
        </p:txBody>
      </p:sp>
      <p:sp>
        <p:nvSpPr>
          <p:cNvPr id="115771" name="Rectangle 59"/>
          <p:cNvSpPr>
            <a:spLocks noChangeArrowheads="1"/>
          </p:cNvSpPr>
          <p:nvPr/>
        </p:nvSpPr>
        <p:spPr bwMode="auto">
          <a:xfrm>
            <a:off x="5867400" y="3567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72" name="Text Box 60"/>
          <p:cNvSpPr txBox="1">
            <a:spLocks noChangeArrowheads="1"/>
          </p:cNvSpPr>
          <p:nvPr/>
        </p:nvSpPr>
        <p:spPr bwMode="auto">
          <a:xfrm>
            <a:off x="6384925" y="3613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-5</a:t>
            </a:r>
          </a:p>
        </p:txBody>
      </p:sp>
      <p:sp>
        <p:nvSpPr>
          <p:cNvPr id="115773" name="Text Box 61"/>
          <p:cNvSpPr txBox="1">
            <a:spLocks noChangeArrowheads="1"/>
          </p:cNvSpPr>
          <p:nvPr/>
        </p:nvSpPr>
        <p:spPr bwMode="auto">
          <a:xfrm>
            <a:off x="6384925" y="3949700"/>
            <a:ext cx="45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-11</a:t>
            </a:r>
          </a:p>
        </p:txBody>
      </p:sp>
      <p:sp>
        <p:nvSpPr>
          <p:cNvPr id="115774" name="Text Box 62"/>
          <p:cNvSpPr txBox="1">
            <a:spLocks noChangeArrowheads="1"/>
          </p:cNvSpPr>
          <p:nvPr/>
        </p:nvSpPr>
        <p:spPr bwMode="auto">
          <a:xfrm>
            <a:off x="6384925" y="4330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-5</a:t>
            </a:r>
          </a:p>
        </p:txBody>
      </p:sp>
      <p:sp>
        <p:nvSpPr>
          <p:cNvPr id="115775" name="Rectangle 63"/>
          <p:cNvSpPr>
            <a:spLocks noChangeArrowheads="1"/>
          </p:cNvSpPr>
          <p:nvPr/>
        </p:nvSpPr>
        <p:spPr bwMode="auto">
          <a:xfrm>
            <a:off x="4572000" y="3567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76" name="Text Box 64"/>
          <p:cNvSpPr txBox="1">
            <a:spLocks noChangeArrowheads="1"/>
          </p:cNvSpPr>
          <p:nvPr/>
        </p:nvSpPr>
        <p:spPr bwMode="auto">
          <a:xfrm>
            <a:off x="5089525" y="3613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-2</a:t>
            </a:r>
          </a:p>
        </p:txBody>
      </p:sp>
      <p:sp>
        <p:nvSpPr>
          <p:cNvPr id="115777" name="Text Box 65"/>
          <p:cNvSpPr txBox="1">
            <a:spLocks noChangeArrowheads="1"/>
          </p:cNvSpPr>
          <p:nvPr/>
        </p:nvSpPr>
        <p:spPr bwMode="auto">
          <a:xfrm>
            <a:off x="5089525" y="3949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-8</a:t>
            </a:r>
          </a:p>
        </p:txBody>
      </p:sp>
      <p:sp>
        <p:nvSpPr>
          <p:cNvPr id="115778" name="Text Box 66"/>
          <p:cNvSpPr txBox="1">
            <a:spLocks noChangeArrowheads="1"/>
          </p:cNvSpPr>
          <p:nvPr/>
        </p:nvSpPr>
        <p:spPr bwMode="auto">
          <a:xfrm>
            <a:off x="5089525" y="4330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-4</a:t>
            </a:r>
          </a:p>
        </p:txBody>
      </p:sp>
      <p:sp>
        <p:nvSpPr>
          <p:cNvPr id="115779" name="Rectangle 67"/>
          <p:cNvSpPr>
            <a:spLocks noChangeArrowheads="1"/>
          </p:cNvSpPr>
          <p:nvPr/>
        </p:nvSpPr>
        <p:spPr bwMode="auto">
          <a:xfrm>
            <a:off x="7162800" y="3567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0" name="Text Box 68"/>
          <p:cNvSpPr txBox="1">
            <a:spLocks noChangeArrowheads="1"/>
          </p:cNvSpPr>
          <p:nvPr/>
        </p:nvSpPr>
        <p:spPr bwMode="auto">
          <a:xfrm>
            <a:off x="7680325" y="3613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-6</a:t>
            </a:r>
          </a:p>
        </p:txBody>
      </p:sp>
      <p:sp>
        <p:nvSpPr>
          <p:cNvPr id="115781" name="Text Box 69"/>
          <p:cNvSpPr txBox="1">
            <a:spLocks noChangeArrowheads="1"/>
          </p:cNvSpPr>
          <p:nvPr/>
        </p:nvSpPr>
        <p:spPr bwMode="auto">
          <a:xfrm>
            <a:off x="7680325" y="3949700"/>
            <a:ext cx="45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-12</a:t>
            </a:r>
          </a:p>
        </p:txBody>
      </p:sp>
      <p:sp>
        <p:nvSpPr>
          <p:cNvPr id="115782" name="Text Box 70"/>
          <p:cNvSpPr txBox="1">
            <a:spLocks noChangeArrowheads="1"/>
          </p:cNvSpPr>
          <p:nvPr/>
        </p:nvSpPr>
        <p:spPr bwMode="auto">
          <a:xfrm>
            <a:off x="7680325" y="4330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-6</a:t>
            </a:r>
          </a:p>
        </p:txBody>
      </p:sp>
      <p:sp>
        <p:nvSpPr>
          <p:cNvPr id="115783" name="Rectangle 71"/>
          <p:cNvSpPr>
            <a:spLocks noChangeArrowheads="1"/>
          </p:cNvSpPr>
          <p:nvPr/>
        </p:nvSpPr>
        <p:spPr bwMode="auto">
          <a:xfrm>
            <a:off x="685800" y="3567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4" name="Text Box 72"/>
          <p:cNvSpPr txBox="1">
            <a:spLocks noChangeArrowheads="1"/>
          </p:cNvSpPr>
          <p:nvPr/>
        </p:nvSpPr>
        <p:spPr bwMode="auto">
          <a:xfrm>
            <a:off x="1203325" y="3613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/>
              <a:t>-∞</a:t>
            </a:r>
          </a:p>
        </p:txBody>
      </p:sp>
      <p:sp>
        <p:nvSpPr>
          <p:cNvPr id="115785" name="Text Box 73"/>
          <p:cNvSpPr txBox="1">
            <a:spLocks noChangeArrowheads="1"/>
          </p:cNvSpPr>
          <p:nvPr/>
        </p:nvSpPr>
        <p:spPr bwMode="auto">
          <a:xfrm>
            <a:off x="1203325" y="3949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-5</a:t>
            </a:r>
          </a:p>
        </p:txBody>
      </p:sp>
      <p:sp>
        <p:nvSpPr>
          <p:cNvPr id="115786" name="Text Box 74"/>
          <p:cNvSpPr txBox="1">
            <a:spLocks noChangeArrowheads="1"/>
          </p:cNvSpPr>
          <p:nvPr/>
        </p:nvSpPr>
        <p:spPr bwMode="auto">
          <a:xfrm>
            <a:off x="1203325" y="4330700"/>
            <a:ext cx="387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</a:rPr>
              <a:t>-∞</a:t>
            </a:r>
          </a:p>
          <a:p>
            <a:endParaRPr lang="en-US" sz="1600">
              <a:solidFill>
                <a:schemeClr val="tx2"/>
              </a:solidFill>
              <a:cs typeface="Times New Roman" charset="0"/>
            </a:endParaRPr>
          </a:p>
        </p:txBody>
      </p:sp>
      <p:sp>
        <p:nvSpPr>
          <p:cNvPr id="115787" name="Rectangle 75"/>
          <p:cNvSpPr>
            <a:spLocks noChangeArrowheads="1"/>
          </p:cNvSpPr>
          <p:nvPr/>
        </p:nvSpPr>
        <p:spPr bwMode="auto">
          <a:xfrm>
            <a:off x="1981200" y="4710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8" name="Text Box 76"/>
          <p:cNvSpPr txBox="1">
            <a:spLocks noChangeArrowheads="1"/>
          </p:cNvSpPr>
          <p:nvPr/>
        </p:nvSpPr>
        <p:spPr bwMode="auto">
          <a:xfrm>
            <a:off x="2498725" y="4756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-6</a:t>
            </a:r>
          </a:p>
        </p:txBody>
      </p:sp>
      <p:sp>
        <p:nvSpPr>
          <p:cNvPr id="115789" name="Text Box 77"/>
          <p:cNvSpPr txBox="1">
            <a:spLocks noChangeArrowheads="1"/>
          </p:cNvSpPr>
          <p:nvPr/>
        </p:nvSpPr>
        <p:spPr bwMode="auto">
          <a:xfrm>
            <a:off x="2498725" y="5092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-4</a:t>
            </a:r>
          </a:p>
        </p:txBody>
      </p:sp>
      <p:sp>
        <p:nvSpPr>
          <p:cNvPr id="115790" name="Text Box 78"/>
          <p:cNvSpPr txBox="1">
            <a:spLocks noChangeArrowheads="1"/>
          </p:cNvSpPr>
          <p:nvPr/>
        </p:nvSpPr>
        <p:spPr bwMode="auto">
          <a:xfrm>
            <a:off x="2498725" y="54737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</a:rPr>
              <a:t>-∞</a:t>
            </a:r>
          </a:p>
        </p:txBody>
      </p:sp>
      <p:sp>
        <p:nvSpPr>
          <p:cNvPr id="115791" name="Rectangle 79"/>
          <p:cNvSpPr>
            <a:spLocks noChangeArrowheads="1"/>
          </p:cNvSpPr>
          <p:nvPr/>
        </p:nvSpPr>
        <p:spPr bwMode="auto">
          <a:xfrm>
            <a:off x="3276600" y="4710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92" name="Text Box 80"/>
          <p:cNvSpPr txBox="1">
            <a:spLocks noChangeArrowheads="1"/>
          </p:cNvSpPr>
          <p:nvPr/>
        </p:nvSpPr>
        <p:spPr bwMode="auto">
          <a:xfrm>
            <a:off x="3794125" y="4756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-4</a:t>
            </a:r>
          </a:p>
        </p:txBody>
      </p:sp>
      <p:sp>
        <p:nvSpPr>
          <p:cNvPr id="115793" name="Text Box 81"/>
          <p:cNvSpPr txBox="1">
            <a:spLocks noChangeArrowheads="1"/>
          </p:cNvSpPr>
          <p:nvPr/>
        </p:nvSpPr>
        <p:spPr bwMode="auto">
          <a:xfrm>
            <a:off x="3794125" y="5092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-4</a:t>
            </a:r>
          </a:p>
        </p:txBody>
      </p:sp>
      <p:sp>
        <p:nvSpPr>
          <p:cNvPr id="115794" name="Text Box 82"/>
          <p:cNvSpPr txBox="1">
            <a:spLocks noChangeArrowheads="1"/>
          </p:cNvSpPr>
          <p:nvPr/>
        </p:nvSpPr>
        <p:spPr bwMode="auto">
          <a:xfrm>
            <a:off x="3794125" y="5473700"/>
            <a:ext cx="45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-10</a:t>
            </a:r>
          </a:p>
        </p:txBody>
      </p:sp>
      <p:sp>
        <p:nvSpPr>
          <p:cNvPr id="115795" name="Rectangle 83"/>
          <p:cNvSpPr>
            <a:spLocks noChangeArrowheads="1"/>
          </p:cNvSpPr>
          <p:nvPr/>
        </p:nvSpPr>
        <p:spPr bwMode="auto">
          <a:xfrm>
            <a:off x="5867400" y="4710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96" name="Text Box 84"/>
          <p:cNvSpPr txBox="1">
            <a:spLocks noChangeArrowheads="1"/>
          </p:cNvSpPr>
          <p:nvPr/>
        </p:nvSpPr>
        <p:spPr bwMode="auto">
          <a:xfrm>
            <a:off x="6384925" y="4756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-3</a:t>
            </a:r>
          </a:p>
        </p:txBody>
      </p:sp>
      <p:sp>
        <p:nvSpPr>
          <p:cNvPr id="115797" name="Text Box 85"/>
          <p:cNvSpPr txBox="1">
            <a:spLocks noChangeArrowheads="1"/>
          </p:cNvSpPr>
          <p:nvPr/>
        </p:nvSpPr>
        <p:spPr bwMode="auto">
          <a:xfrm>
            <a:off x="6384925" y="5092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-9</a:t>
            </a:r>
          </a:p>
        </p:txBody>
      </p:sp>
      <p:sp>
        <p:nvSpPr>
          <p:cNvPr id="115798" name="Text Box 86"/>
          <p:cNvSpPr txBox="1">
            <a:spLocks noChangeArrowheads="1"/>
          </p:cNvSpPr>
          <p:nvPr/>
        </p:nvSpPr>
        <p:spPr bwMode="auto">
          <a:xfrm>
            <a:off x="6384925" y="5473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-5</a:t>
            </a:r>
          </a:p>
        </p:txBody>
      </p:sp>
      <p:sp>
        <p:nvSpPr>
          <p:cNvPr id="115799" name="Rectangle 87"/>
          <p:cNvSpPr>
            <a:spLocks noChangeArrowheads="1"/>
          </p:cNvSpPr>
          <p:nvPr/>
        </p:nvSpPr>
        <p:spPr bwMode="auto">
          <a:xfrm>
            <a:off x="4572000" y="4710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00" name="Text Box 88"/>
          <p:cNvSpPr txBox="1">
            <a:spLocks noChangeArrowheads="1"/>
          </p:cNvSpPr>
          <p:nvPr/>
        </p:nvSpPr>
        <p:spPr bwMode="auto">
          <a:xfrm>
            <a:off x="5089525" y="4756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-1</a:t>
            </a:r>
          </a:p>
        </p:txBody>
      </p:sp>
      <p:sp>
        <p:nvSpPr>
          <p:cNvPr id="115801" name="Text Box 89"/>
          <p:cNvSpPr txBox="1">
            <a:spLocks noChangeArrowheads="1"/>
          </p:cNvSpPr>
          <p:nvPr/>
        </p:nvSpPr>
        <p:spPr bwMode="auto">
          <a:xfrm>
            <a:off x="5089525" y="5092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-6</a:t>
            </a:r>
          </a:p>
        </p:txBody>
      </p:sp>
      <p:sp>
        <p:nvSpPr>
          <p:cNvPr id="115802" name="Text Box 90"/>
          <p:cNvSpPr txBox="1">
            <a:spLocks noChangeArrowheads="1"/>
          </p:cNvSpPr>
          <p:nvPr/>
        </p:nvSpPr>
        <p:spPr bwMode="auto">
          <a:xfrm>
            <a:off x="5089525" y="5473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-8</a:t>
            </a:r>
          </a:p>
        </p:txBody>
      </p:sp>
      <p:sp>
        <p:nvSpPr>
          <p:cNvPr id="115803" name="Rectangle 91"/>
          <p:cNvSpPr>
            <a:spLocks noChangeArrowheads="1"/>
          </p:cNvSpPr>
          <p:nvPr/>
        </p:nvSpPr>
        <p:spPr bwMode="auto">
          <a:xfrm>
            <a:off x="7162800" y="4710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04" name="Text Box 92"/>
          <p:cNvSpPr txBox="1">
            <a:spLocks noChangeArrowheads="1"/>
          </p:cNvSpPr>
          <p:nvPr/>
        </p:nvSpPr>
        <p:spPr bwMode="auto">
          <a:xfrm>
            <a:off x="7680325" y="47561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cs typeface="Times New Roman" charset="0"/>
              </a:rPr>
              <a:t>-4</a:t>
            </a:r>
          </a:p>
        </p:txBody>
      </p:sp>
      <p:sp>
        <p:nvSpPr>
          <p:cNvPr id="115805" name="Text Box 93"/>
          <p:cNvSpPr txBox="1">
            <a:spLocks noChangeArrowheads="1"/>
          </p:cNvSpPr>
          <p:nvPr/>
        </p:nvSpPr>
        <p:spPr bwMode="auto">
          <a:xfrm>
            <a:off x="7680325" y="5092700"/>
            <a:ext cx="45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-10</a:t>
            </a:r>
          </a:p>
        </p:txBody>
      </p:sp>
      <p:sp>
        <p:nvSpPr>
          <p:cNvPr id="115806" name="Text Box 94"/>
          <p:cNvSpPr txBox="1">
            <a:spLocks noChangeArrowheads="1"/>
          </p:cNvSpPr>
          <p:nvPr/>
        </p:nvSpPr>
        <p:spPr bwMode="auto">
          <a:xfrm>
            <a:off x="7680325" y="5473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  <a:cs typeface="Times New Roman" charset="0"/>
              </a:rPr>
              <a:t>-6</a:t>
            </a:r>
          </a:p>
        </p:txBody>
      </p:sp>
      <p:sp>
        <p:nvSpPr>
          <p:cNvPr id="115807" name="Rectangle 95"/>
          <p:cNvSpPr>
            <a:spLocks noChangeArrowheads="1"/>
          </p:cNvSpPr>
          <p:nvPr/>
        </p:nvSpPr>
        <p:spPr bwMode="auto">
          <a:xfrm>
            <a:off x="685800" y="4710113"/>
            <a:ext cx="12954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08" name="Text Box 96"/>
          <p:cNvSpPr txBox="1">
            <a:spLocks noChangeArrowheads="1"/>
          </p:cNvSpPr>
          <p:nvPr/>
        </p:nvSpPr>
        <p:spPr bwMode="auto">
          <a:xfrm>
            <a:off x="1203325" y="4756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/>
              <a:t>-∞</a:t>
            </a:r>
          </a:p>
        </p:txBody>
      </p:sp>
      <p:sp>
        <p:nvSpPr>
          <p:cNvPr id="115809" name="Text Box 97"/>
          <p:cNvSpPr txBox="1">
            <a:spLocks noChangeArrowheads="1"/>
          </p:cNvSpPr>
          <p:nvPr/>
        </p:nvSpPr>
        <p:spPr bwMode="auto">
          <a:xfrm>
            <a:off x="1203325" y="509270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6600"/>
                </a:solidFill>
                <a:cs typeface="Times New Roman" charset="0"/>
              </a:rPr>
              <a:t>-6</a:t>
            </a:r>
          </a:p>
        </p:txBody>
      </p:sp>
      <p:sp>
        <p:nvSpPr>
          <p:cNvPr id="115810" name="Text Box 98"/>
          <p:cNvSpPr txBox="1">
            <a:spLocks noChangeArrowheads="1"/>
          </p:cNvSpPr>
          <p:nvPr/>
        </p:nvSpPr>
        <p:spPr bwMode="auto">
          <a:xfrm>
            <a:off x="1203325" y="5473700"/>
            <a:ext cx="387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</a:rPr>
              <a:t>-∞</a:t>
            </a:r>
          </a:p>
          <a:p>
            <a:endParaRPr lang="en-US" sz="1600">
              <a:solidFill>
                <a:schemeClr val="tx2"/>
              </a:solidFill>
              <a:cs typeface="Times New Roman" charset="0"/>
            </a:endParaRPr>
          </a:p>
        </p:txBody>
      </p:sp>
      <p:sp>
        <p:nvSpPr>
          <p:cNvPr id="115811" name="Line 99"/>
          <p:cNvSpPr>
            <a:spLocks noChangeShapeType="1"/>
          </p:cNvSpPr>
          <p:nvPr/>
        </p:nvSpPr>
        <p:spPr bwMode="auto">
          <a:xfrm flipH="1">
            <a:off x="1671638" y="2190750"/>
            <a:ext cx="84137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12" name="Line 100"/>
          <p:cNvSpPr>
            <a:spLocks noChangeShapeType="1"/>
          </p:cNvSpPr>
          <p:nvPr/>
        </p:nvSpPr>
        <p:spPr bwMode="auto">
          <a:xfrm flipH="1">
            <a:off x="4191000" y="2195513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13" name="Line 101"/>
          <p:cNvSpPr>
            <a:spLocks noChangeShapeType="1"/>
          </p:cNvSpPr>
          <p:nvPr/>
        </p:nvSpPr>
        <p:spPr bwMode="auto">
          <a:xfrm flipH="1">
            <a:off x="5486400" y="2195513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14" name="Line 102"/>
          <p:cNvSpPr>
            <a:spLocks noChangeShapeType="1"/>
          </p:cNvSpPr>
          <p:nvPr/>
        </p:nvSpPr>
        <p:spPr bwMode="auto">
          <a:xfrm flipH="1">
            <a:off x="2895600" y="2195513"/>
            <a:ext cx="84137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15" name="Line 103"/>
          <p:cNvSpPr>
            <a:spLocks noChangeShapeType="1"/>
          </p:cNvSpPr>
          <p:nvPr/>
        </p:nvSpPr>
        <p:spPr bwMode="auto">
          <a:xfrm flipH="1">
            <a:off x="6781800" y="2195513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16" name="Line 104"/>
          <p:cNvSpPr>
            <a:spLocks noChangeShapeType="1"/>
          </p:cNvSpPr>
          <p:nvPr/>
        </p:nvSpPr>
        <p:spPr bwMode="auto">
          <a:xfrm flipH="1">
            <a:off x="6781800" y="3338513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17" name="Line 105"/>
          <p:cNvSpPr>
            <a:spLocks noChangeShapeType="1"/>
          </p:cNvSpPr>
          <p:nvPr/>
        </p:nvSpPr>
        <p:spPr bwMode="auto">
          <a:xfrm flipH="1">
            <a:off x="5486400" y="3338513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18" name="Line 106"/>
          <p:cNvSpPr>
            <a:spLocks noChangeShapeType="1"/>
          </p:cNvSpPr>
          <p:nvPr/>
        </p:nvSpPr>
        <p:spPr bwMode="auto">
          <a:xfrm flipH="1">
            <a:off x="4191000" y="3338513"/>
            <a:ext cx="84137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19" name="Line 107"/>
          <p:cNvSpPr>
            <a:spLocks noChangeShapeType="1"/>
          </p:cNvSpPr>
          <p:nvPr/>
        </p:nvSpPr>
        <p:spPr bwMode="auto">
          <a:xfrm flipH="1">
            <a:off x="5486400" y="4481513"/>
            <a:ext cx="84137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20" name="Line 108"/>
          <p:cNvSpPr>
            <a:spLocks noChangeShapeType="1"/>
          </p:cNvSpPr>
          <p:nvPr/>
        </p:nvSpPr>
        <p:spPr bwMode="auto">
          <a:xfrm flipH="1">
            <a:off x="6781800" y="5624513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21" name="Line 109"/>
          <p:cNvSpPr>
            <a:spLocks noChangeShapeType="1"/>
          </p:cNvSpPr>
          <p:nvPr/>
        </p:nvSpPr>
        <p:spPr bwMode="auto">
          <a:xfrm flipH="1">
            <a:off x="6781800" y="4481513"/>
            <a:ext cx="8413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22" name="Freeform 110"/>
          <p:cNvSpPr>
            <a:spLocks/>
          </p:cNvSpPr>
          <p:nvPr/>
        </p:nvSpPr>
        <p:spPr bwMode="auto">
          <a:xfrm rot="-385805">
            <a:off x="1497013" y="1889125"/>
            <a:ext cx="482600" cy="1069975"/>
          </a:xfrm>
          <a:custGeom>
            <a:avLst/>
            <a:gdLst>
              <a:gd name="T0" fmla="*/ 0 w 256"/>
              <a:gd name="T1" fmla="*/ 2147483647 h 672"/>
              <a:gd name="T2" fmla="*/ 2147483647 w 256"/>
              <a:gd name="T3" fmla="*/ 2147483647 h 672"/>
              <a:gd name="T4" fmla="*/ 2147483647 w 256"/>
              <a:gd name="T5" fmla="*/ 2147483647 h 672"/>
              <a:gd name="T6" fmla="*/ 2147483647 w 25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672"/>
              <a:gd name="T14" fmla="*/ 256 w 25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672">
                <a:moveTo>
                  <a:pt x="0" y="672"/>
                </a:moveTo>
                <a:cubicBezTo>
                  <a:pt x="76" y="616"/>
                  <a:pt x="152" y="560"/>
                  <a:pt x="192" y="480"/>
                </a:cubicBezTo>
                <a:cubicBezTo>
                  <a:pt x="232" y="400"/>
                  <a:pt x="256" y="272"/>
                  <a:pt x="240" y="192"/>
                </a:cubicBezTo>
                <a:cubicBezTo>
                  <a:pt x="224" y="112"/>
                  <a:pt x="160" y="56"/>
                  <a:pt x="96" y="0"/>
                </a:cubicBezTo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23" name="Freeform 111"/>
          <p:cNvSpPr>
            <a:spLocks/>
          </p:cNvSpPr>
          <p:nvPr/>
        </p:nvSpPr>
        <p:spPr bwMode="auto">
          <a:xfrm rot="-385805">
            <a:off x="1497013" y="3030538"/>
            <a:ext cx="482600" cy="1069975"/>
          </a:xfrm>
          <a:custGeom>
            <a:avLst/>
            <a:gdLst>
              <a:gd name="T0" fmla="*/ 0 w 256"/>
              <a:gd name="T1" fmla="*/ 2147483647 h 672"/>
              <a:gd name="T2" fmla="*/ 2147483647 w 256"/>
              <a:gd name="T3" fmla="*/ 2147483647 h 672"/>
              <a:gd name="T4" fmla="*/ 2147483647 w 256"/>
              <a:gd name="T5" fmla="*/ 2147483647 h 672"/>
              <a:gd name="T6" fmla="*/ 2147483647 w 25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672"/>
              <a:gd name="T14" fmla="*/ 256 w 25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672">
                <a:moveTo>
                  <a:pt x="0" y="672"/>
                </a:moveTo>
                <a:cubicBezTo>
                  <a:pt x="76" y="616"/>
                  <a:pt x="152" y="560"/>
                  <a:pt x="192" y="480"/>
                </a:cubicBezTo>
                <a:cubicBezTo>
                  <a:pt x="232" y="400"/>
                  <a:pt x="256" y="272"/>
                  <a:pt x="240" y="192"/>
                </a:cubicBezTo>
                <a:cubicBezTo>
                  <a:pt x="224" y="112"/>
                  <a:pt x="160" y="56"/>
                  <a:pt x="96" y="0"/>
                </a:cubicBezTo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24" name="Freeform 112"/>
          <p:cNvSpPr>
            <a:spLocks/>
          </p:cNvSpPr>
          <p:nvPr/>
        </p:nvSpPr>
        <p:spPr bwMode="auto">
          <a:xfrm rot="-385805">
            <a:off x="1497013" y="4176713"/>
            <a:ext cx="482600" cy="1069975"/>
          </a:xfrm>
          <a:custGeom>
            <a:avLst/>
            <a:gdLst>
              <a:gd name="T0" fmla="*/ 0 w 256"/>
              <a:gd name="T1" fmla="*/ 2147483647 h 672"/>
              <a:gd name="T2" fmla="*/ 2147483647 w 256"/>
              <a:gd name="T3" fmla="*/ 2147483647 h 672"/>
              <a:gd name="T4" fmla="*/ 2147483647 w 256"/>
              <a:gd name="T5" fmla="*/ 2147483647 h 672"/>
              <a:gd name="T6" fmla="*/ 2147483647 w 25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672"/>
              <a:gd name="T14" fmla="*/ 256 w 25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672">
                <a:moveTo>
                  <a:pt x="0" y="672"/>
                </a:moveTo>
                <a:cubicBezTo>
                  <a:pt x="76" y="616"/>
                  <a:pt x="152" y="560"/>
                  <a:pt x="192" y="480"/>
                </a:cubicBezTo>
                <a:cubicBezTo>
                  <a:pt x="232" y="400"/>
                  <a:pt x="256" y="272"/>
                  <a:pt x="240" y="192"/>
                </a:cubicBezTo>
                <a:cubicBezTo>
                  <a:pt x="224" y="112"/>
                  <a:pt x="160" y="56"/>
                  <a:pt x="96" y="0"/>
                </a:cubicBezTo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25" name="Line 113"/>
          <p:cNvSpPr>
            <a:spLocks noChangeShapeType="1"/>
          </p:cNvSpPr>
          <p:nvPr/>
        </p:nvSpPr>
        <p:spPr bwMode="auto">
          <a:xfrm flipH="1" flipV="1">
            <a:off x="1600200" y="1509713"/>
            <a:ext cx="914400" cy="1066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26" name="Line 114"/>
          <p:cNvSpPr>
            <a:spLocks noChangeShapeType="1"/>
          </p:cNvSpPr>
          <p:nvPr/>
        </p:nvSpPr>
        <p:spPr bwMode="auto">
          <a:xfrm flipH="1" flipV="1">
            <a:off x="1676400" y="2957513"/>
            <a:ext cx="914400" cy="762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27" name="Line 115"/>
          <p:cNvSpPr>
            <a:spLocks noChangeShapeType="1"/>
          </p:cNvSpPr>
          <p:nvPr/>
        </p:nvSpPr>
        <p:spPr bwMode="auto">
          <a:xfrm flipH="1" flipV="1">
            <a:off x="1676400" y="4100513"/>
            <a:ext cx="914400" cy="762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28" name="Freeform 116"/>
          <p:cNvSpPr>
            <a:spLocks/>
          </p:cNvSpPr>
          <p:nvPr/>
        </p:nvSpPr>
        <p:spPr bwMode="auto">
          <a:xfrm>
            <a:off x="2755900" y="2576513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29" name="Freeform 117"/>
          <p:cNvSpPr>
            <a:spLocks/>
          </p:cNvSpPr>
          <p:nvPr/>
        </p:nvSpPr>
        <p:spPr bwMode="auto">
          <a:xfrm>
            <a:off x="4051300" y="2576513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30" name="Freeform 118"/>
          <p:cNvSpPr>
            <a:spLocks/>
          </p:cNvSpPr>
          <p:nvPr/>
        </p:nvSpPr>
        <p:spPr bwMode="auto">
          <a:xfrm>
            <a:off x="5346700" y="2576513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31" name="Freeform 119"/>
          <p:cNvSpPr>
            <a:spLocks/>
          </p:cNvSpPr>
          <p:nvPr/>
        </p:nvSpPr>
        <p:spPr bwMode="auto">
          <a:xfrm rot="-385805">
            <a:off x="2743200" y="4173538"/>
            <a:ext cx="482600" cy="1069975"/>
          </a:xfrm>
          <a:custGeom>
            <a:avLst/>
            <a:gdLst>
              <a:gd name="T0" fmla="*/ 0 w 256"/>
              <a:gd name="T1" fmla="*/ 2147483647 h 672"/>
              <a:gd name="T2" fmla="*/ 2147483647 w 256"/>
              <a:gd name="T3" fmla="*/ 2147483647 h 672"/>
              <a:gd name="T4" fmla="*/ 2147483647 w 256"/>
              <a:gd name="T5" fmla="*/ 2147483647 h 672"/>
              <a:gd name="T6" fmla="*/ 2147483647 w 25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56"/>
              <a:gd name="T13" fmla="*/ 0 h 672"/>
              <a:gd name="T14" fmla="*/ 256 w 25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" h="672">
                <a:moveTo>
                  <a:pt x="0" y="672"/>
                </a:moveTo>
                <a:cubicBezTo>
                  <a:pt x="76" y="616"/>
                  <a:pt x="152" y="560"/>
                  <a:pt x="192" y="480"/>
                </a:cubicBezTo>
                <a:cubicBezTo>
                  <a:pt x="232" y="400"/>
                  <a:pt x="256" y="272"/>
                  <a:pt x="240" y="192"/>
                </a:cubicBezTo>
                <a:cubicBezTo>
                  <a:pt x="224" y="112"/>
                  <a:pt x="160" y="56"/>
                  <a:pt x="96" y="0"/>
                </a:cubicBezTo>
              </a:path>
            </a:pathLst>
          </a:cu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32" name="Line 120"/>
          <p:cNvSpPr>
            <a:spLocks noChangeShapeType="1"/>
          </p:cNvSpPr>
          <p:nvPr/>
        </p:nvSpPr>
        <p:spPr bwMode="auto">
          <a:xfrm flipH="1" flipV="1">
            <a:off x="2895600" y="3719513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33" name="Line 121"/>
          <p:cNvSpPr>
            <a:spLocks noChangeShapeType="1"/>
          </p:cNvSpPr>
          <p:nvPr/>
        </p:nvSpPr>
        <p:spPr bwMode="auto">
          <a:xfrm flipH="1" flipV="1">
            <a:off x="2895600" y="3795713"/>
            <a:ext cx="914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34" name="Line 122"/>
          <p:cNvSpPr>
            <a:spLocks noChangeShapeType="1"/>
          </p:cNvSpPr>
          <p:nvPr/>
        </p:nvSpPr>
        <p:spPr bwMode="auto">
          <a:xfrm flipH="1" flipV="1">
            <a:off x="2895600" y="4100513"/>
            <a:ext cx="914400" cy="762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35" name="Freeform 123"/>
          <p:cNvSpPr>
            <a:spLocks/>
          </p:cNvSpPr>
          <p:nvPr/>
        </p:nvSpPr>
        <p:spPr bwMode="auto">
          <a:xfrm>
            <a:off x="4038600" y="3719513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36" name="Line 124"/>
          <p:cNvSpPr>
            <a:spLocks noChangeShapeType="1"/>
          </p:cNvSpPr>
          <p:nvPr/>
        </p:nvSpPr>
        <p:spPr bwMode="auto">
          <a:xfrm flipH="1" flipV="1">
            <a:off x="2895600" y="4938713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37" name="Line 125"/>
          <p:cNvSpPr>
            <a:spLocks noChangeShapeType="1"/>
          </p:cNvSpPr>
          <p:nvPr/>
        </p:nvSpPr>
        <p:spPr bwMode="auto">
          <a:xfrm flipH="1" flipV="1">
            <a:off x="2895600" y="2271713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38" name="Line 126"/>
          <p:cNvSpPr>
            <a:spLocks noChangeShapeType="1"/>
          </p:cNvSpPr>
          <p:nvPr/>
        </p:nvSpPr>
        <p:spPr bwMode="auto">
          <a:xfrm flipH="1" flipV="1">
            <a:off x="4191000" y="2271713"/>
            <a:ext cx="91440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39" name="Line 127"/>
          <p:cNvSpPr>
            <a:spLocks noChangeShapeType="1"/>
          </p:cNvSpPr>
          <p:nvPr/>
        </p:nvSpPr>
        <p:spPr bwMode="auto">
          <a:xfrm flipH="1" flipV="1">
            <a:off x="5486400" y="2271713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40" name="Line 128"/>
          <p:cNvSpPr>
            <a:spLocks noChangeShapeType="1"/>
          </p:cNvSpPr>
          <p:nvPr/>
        </p:nvSpPr>
        <p:spPr bwMode="auto">
          <a:xfrm flipH="1" flipV="1">
            <a:off x="6781800" y="2271713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41" name="Line 129"/>
          <p:cNvSpPr>
            <a:spLocks noChangeShapeType="1"/>
          </p:cNvSpPr>
          <p:nvPr/>
        </p:nvSpPr>
        <p:spPr bwMode="auto">
          <a:xfrm flipH="1" flipV="1">
            <a:off x="2971800" y="2576513"/>
            <a:ext cx="83820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42" name="Line 130"/>
          <p:cNvSpPr>
            <a:spLocks noChangeShapeType="1"/>
          </p:cNvSpPr>
          <p:nvPr/>
        </p:nvSpPr>
        <p:spPr bwMode="auto">
          <a:xfrm flipH="1" flipV="1">
            <a:off x="2819400" y="2728913"/>
            <a:ext cx="990600" cy="990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43" name="Line 131"/>
          <p:cNvSpPr>
            <a:spLocks noChangeShapeType="1"/>
          </p:cNvSpPr>
          <p:nvPr/>
        </p:nvSpPr>
        <p:spPr bwMode="auto">
          <a:xfrm flipH="1" flipV="1">
            <a:off x="4191000" y="3414713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44" name="Line 132"/>
          <p:cNvSpPr>
            <a:spLocks noChangeShapeType="1"/>
          </p:cNvSpPr>
          <p:nvPr/>
        </p:nvSpPr>
        <p:spPr bwMode="auto">
          <a:xfrm flipH="1" flipV="1">
            <a:off x="4267200" y="3719513"/>
            <a:ext cx="83820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45" name="Freeform 133"/>
          <p:cNvSpPr>
            <a:spLocks/>
          </p:cNvSpPr>
          <p:nvPr/>
        </p:nvSpPr>
        <p:spPr bwMode="auto">
          <a:xfrm>
            <a:off x="5346700" y="3719513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46" name="Line 134"/>
          <p:cNvSpPr>
            <a:spLocks noChangeShapeType="1"/>
          </p:cNvSpPr>
          <p:nvPr/>
        </p:nvSpPr>
        <p:spPr bwMode="auto">
          <a:xfrm flipH="1" flipV="1">
            <a:off x="4114800" y="3795713"/>
            <a:ext cx="914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47" name="Line 135"/>
          <p:cNvSpPr>
            <a:spLocks noChangeShapeType="1"/>
          </p:cNvSpPr>
          <p:nvPr/>
        </p:nvSpPr>
        <p:spPr bwMode="auto">
          <a:xfrm flipH="1" flipV="1">
            <a:off x="4191000" y="4938713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48" name="Line 136"/>
          <p:cNvSpPr>
            <a:spLocks noChangeShapeType="1"/>
          </p:cNvSpPr>
          <p:nvPr/>
        </p:nvSpPr>
        <p:spPr bwMode="auto">
          <a:xfrm flipH="1" flipV="1">
            <a:off x="5486400" y="4938713"/>
            <a:ext cx="838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49" name="Line 137"/>
          <p:cNvSpPr>
            <a:spLocks noChangeShapeType="1"/>
          </p:cNvSpPr>
          <p:nvPr/>
        </p:nvSpPr>
        <p:spPr bwMode="auto">
          <a:xfrm flipH="1" flipV="1">
            <a:off x="5410200" y="2652713"/>
            <a:ext cx="914400" cy="1066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50" name="Line 138"/>
          <p:cNvSpPr>
            <a:spLocks noChangeShapeType="1"/>
          </p:cNvSpPr>
          <p:nvPr/>
        </p:nvSpPr>
        <p:spPr bwMode="auto">
          <a:xfrm flipH="1" flipV="1">
            <a:off x="5410200" y="3414713"/>
            <a:ext cx="91440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51" name="Freeform 139"/>
          <p:cNvSpPr>
            <a:spLocks/>
          </p:cNvSpPr>
          <p:nvPr/>
        </p:nvSpPr>
        <p:spPr bwMode="auto">
          <a:xfrm>
            <a:off x="6705600" y="2652713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52" name="Freeform 140"/>
          <p:cNvSpPr>
            <a:spLocks/>
          </p:cNvSpPr>
          <p:nvPr/>
        </p:nvSpPr>
        <p:spPr bwMode="auto">
          <a:xfrm>
            <a:off x="6705600" y="3795713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53" name="Line 141"/>
          <p:cNvSpPr>
            <a:spLocks noChangeShapeType="1"/>
          </p:cNvSpPr>
          <p:nvPr/>
        </p:nvSpPr>
        <p:spPr bwMode="auto">
          <a:xfrm flipH="1" flipV="1">
            <a:off x="5410200" y="3871913"/>
            <a:ext cx="914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54" name="Freeform 142"/>
          <p:cNvSpPr>
            <a:spLocks/>
          </p:cNvSpPr>
          <p:nvPr/>
        </p:nvSpPr>
        <p:spPr bwMode="auto">
          <a:xfrm>
            <a:off x="8001000" y="2576513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55" name="Line 143"/>
          <p:cNvSpPr>
            <a:spLocks noChangeShapeType="1"/>
          </p:cNvSpPr>
          <p:nvPr/>
        </p:nvSpPr>
        <p:spPr bwMode="auto">
          <a:xfrm flipH="1" flipV="1">
            <a:off x="6781800" y="3414713"/>
            <a:ext cx="914400" cy="304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56" name="Freeform 144"/>
          <p:cNvSpPr>
            <a:spLocks/>
          </p:cNvSpPr>
          <p:nvPr/>
        </p:nvSpPr>
        <p:spPr bwMode="auto">
          <a:xfrm>
            <a:off x="8001000" y="3719513"/>
            <a:ext cx="444500" cy="1524000"/>
          </a:xfrm>
          <a:custGeom>
            <a:avLst/>
            <a:gdLst>
              <a:gd name="T0" fmla="*/ 2147483647 w 280"/>
              <a:gd name="T1" fmla="*/ 2147483647 h 960"/>
              <a:gd name="T2" fmla="*/ 2147483647 w 280"/>
              <a:gd name="T3" fmla="*/ 2147483647 h 960"/>
              <a:gd name="T4" fmla="*/ 2147483647 w 280"/>
              <a:gd name="T5" fmla="*/ 2147483647 h 960"/>
              <a:gd name="T6" fmla="*/ 0 w 2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960"/>
              <a:gd name="T14" fmla="*/ 280 w 2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960">
                <a:moveTo>
                  <a:pt x="48" y="960"/>
                </a:moveTo>
                <a:cubicBezTo>
                  <a:pt x="128" y="904"/>
                  <a:pt x="208" y="848"/>
                  <a:pt x="240" y="720"/>
                </a:cubicBezTo>
                <a:cubicBezTo>
                  <a:pt x="272" y="592"/>
                  <a:pt x="280" y="312"/>
                  <a:pt x="240" y="192"/>
                </a:cubicBezTo>
                <a:cubicBezTo>
                  <a:pt x="200" y="72"/>
                  <a:pt x="100" y="3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57" name="Line 145"/>
          <p:cNvSpPr>
            <a:spLocks noChangeShapeType="1"/>
          </p:cNvSpPr>
          <p:nvPr/>
        </p:nvSpPr>
        <p:spPr bwMode="auto">
          <a:xfrm flipH="1" flipV="1">
            <a:off x="6781800" y="3871913"/>
            <a:ext cx="914400" cy="1066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58" name="Line 146"/>
          <p:cNvSpPr>
            <a:spLocks noChangeShapeType="1"/>
          </p:cNvSpPr>
          <p:nvPr/>
        </p:nvSpPr>
        <p:spPr bwMode="auto">
          <a:xfrm flipH="1" flipV="1">
            <a:off x="6781800" y="4633913"/>
            <a:ext cx="91440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859" name="Text Box 147"/>
          <p:cNvSpPr txBox="1">
            <a:spLocks noChangeArrowheads="1"/>
          </p:cNvSpPr>
          <p:nvPr/>
        </p:nvSpPr>
        <p:spPr bwMode="auto">
          <a:xfrm>
            <a:off x="1752600" y="9144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</a:t>
            </a:r>
          </a:p>
        </p:txBody>
      </p:sp>
      <p:sp>
        <p:nvSpPr>
          <p:cNvPr id="115860" name="Text Box 148"/>
          <p:cNvSpPr txBox="1">
            <a:spLocks noChangeArrowheads="1"/>
          </p:cNvSpPr>
          <p:nvPr/>
        </p:nvSpPr>
        <p:spPr bwMode="auto">
          <a:xfrm>
            <a:off x="3140075" y="914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C</a:t>
            </a:r>
          </a:p>
        </p:txBody>
      </p:sp>
      <p:sp>
        <p:nvSpPr>
          <p:cNvPr id="115861" name="Text Box 149"/>
          <p:cNvSpPr txBox="1">
            <a:spLocks noChangeArrowheads="1"/>
          </p:cNvSpPr>
          <p:nvPr/>
        </p:nvSpPr>
        <p:spPr bwMode="auto">
          <a:xfrm>
            <a:off x="4359275" y="9144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</a:t>
            </a:r>
          </a:p>
        </p:txBody>
      </p:sp>
      <p:sp>
        <p:nvSpPr>
          <p:cNvPr id="115862" name="Text Box 150"/>
          <p:cNvSpPr txBox="1">
            <a:spLocks noChangeArrowheads="1"/>
          </p:cNvSpPr>
          <p:nvPr/>
        </p:nvSpPr>
        <p:spPr bwMode="auto">
          <a:xfrm>
            <a:off x="5730875" y="914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C</a:t>
            </a:r>
          </a:p>
        </p:txBody>
      </p:sp>
      <p:sp>
        <p:nvSpPr>
          <p:cNvPr id="115863" name="Text Box 151"/>
          <p:cNvSpPr txBox="1">
            <a:spLocks noChangeArrowheads="1"/>
          </p:cNvSpPr>
          <p:nvPr/>
        </p:nvSpPr>
        <p:spPr bwMode="auto">
          <a:xfrm>
            <a:off x="7010400" y="9144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T</a:t>
            </a:r>
          </a:p>
        </p:txBody>
      </p:sp>
      <p:sp>
        <p:nvSpPr>
          <p:cNvPr id="115864" name="Text Box 152"/>
          <p:cNvSpPr txBox="1">
            <a:spLocks noChangeArrowheads="1"/>
          </p:cNvSpPr>
          <p:nvPr/>
        </p:nvSpPr>
        <p:spPr bwMode="auto">
          <a:xfrm>
            <a:off x="304800" y="2209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</a:t>
            </a:r>
          </a:p>
        </p:txBody>
      </p:sp>
      <p:sp>
        <p:nvSpPr>
          <p:cNvPr id="115865" name="Text Box 153"/>
          <p:cNvSpPr txBox="1">
            <a:spLocks noChangeArrowheads="1"/>
          </p:cNvSpPr>
          <p:nvPr/>
        </p:nvSpPr>
        <p:spPr bwMode="auto">
          <a:xfrm>
            <a:off x="304800" y="32766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A</a:t>
            </a:r>
          </a:p>
        </p:txBody>
      </p:sp>
      <p:sp>
        <p:nvSpPr>
          <p:cNvPr id="115866" name="Text Box 154"/>
          <p:cNvSpPr txBox="1">
            <a:spLocks noChangeArrowheads="1"/>
          </p:cNvSpPr>
          <p:nvPr/>
        </p:nvSpPr>
        <p:spPr bwMode="auto">
          <a:xfrm>
            <a:off x="304800" y="44958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T</a:t>
            </a:r>
          </a:p>
        </p:txBody>
      </p:sp>
      <p:sp>
        <p:nvSpPr>
          <p:cNvPr id="115867" name="Text Box 156"/>
          <p:cNvSpPr txBox="1">
            <a:spLocks noChangeArrowheads="1"/>
          </p:cNvSpPr>
          <p:nvPr/>
        </p:nvSpPr>
        <p:spPr bwMode="auto">
          <a:xfrm>
            <a:off x="7208838" y="5883275"/>
            <a:ext cx="1098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>
                <a:latin typeface="Courier New" charset="0"/>
                <a:cs typeface="Courier New" charset="0"/>
              </a:rPr>
              <a:t>ACACT</a:t>
            </a:r>
          </a:p>
          <a:p>
            <a:r>
              <a:rPr lang="en-US" sz="2400">
                <a:latin typeface="Courier New" charset="0"/>
                <a:cs typeface="Courier New" charset="0"/>
              </a:rPr>
              <a:t>--AAT</a:t>
            </a:r>
          </a:p>
        </p:txBody>
      </p:sp>
      <p:sp>
        <p:nvSpPr>
          <p:cNvPr id="115868" name="Text Box 157"/>
          <p:cNvSpPr txBox="1">
            <a:spLocks noChangeArrowheads="1"/>
          </p:cNvSpPr>
          <p:nvPr/>
        </p:nvSpPr>
        <p:spPr bwMode="auto">
          <a:xfrm>
            <a:off x="5532438" y="5883275"/>
            <a:ext cx="1098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>
                <a:latin typeface="Courier New" charset="0"/>
                <a:cs typeface="Courier New" charset="0"/>
              </a:rPr>
              <a:t>ACACT</a:t>
            </a:r>
          </a:p>
          <a:p>
            <a:r>
              <a:rPr lang="en-US" sz="2400">
                <a:latin typeface="Courier New" charset="0"/>
                <a:cs typeface="Courier New" charset="0"/>
              </a:rPr>
              <a:t>A--AT</a:t>
            </a:r>
          </a:p>
        </p:txBody>
      </p:sp>
      <p:sp>
        <p:nvSpPr>
          <p:cNvPr id="115869" name="Text Box 158"/>
          <p:cNvSpPr txBox="1">
            <a:spLocks noChangeArrowheads="1"/>
          </p:cNvSpPr>
          <p:nvPr/>
        </p:nvSpPr>
        <p:spPr bwMode="auto">
          <a:xfrm>
            <a:off x="3856038" y="5883275"/>
            <a:ext cx="1098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>
                <a:latin typeface="Courier New" charset="0"/>
                <a:cs typeface="Courier New" charset="0"/>
              </a:rPr>
              <a:t>ACACT</a:t>
            </a:r>
          </a:p>
          <a:p>
            <a:r>
              <a:rPr lang="en-US" sz="2400">
                <a:latin typeface="Courier New" charset="0"/>
                <a:cs typeface="Courier New" charset="0"/>
              </a:rPr>
              <a:t>AA--T</a:t>
            </a:r>
          </a:p>
        </p:txBody>
      </p:sp>
      <p:sp>
        <p:nvSpPr>
          <p:cNvPr id="115870" name="Text Box 159"/>
          <p:cNvSpPr txBox="1">
            <a:spLocks noChangeArrowheads="1"/>
          </p:cNvSpPr>
          <p:nvPr/>
        </p:nvSpPr>
        <p:spPr bwMode="auto">
          <a:xfrm>
            <a:off x="609600" y="6061075"/>
            <a:ext cx="329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/>
              <a:t>three optimal alignments: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Local Alignment DP for the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Affine Gap Penalty Case</a:t>
            </a:r>
          </a:p>
        </p:txBody>
      </p:sp>
      <p:graphicFrame>
        <p:nvGraphicFramePr>
          <p:cNvPr id="117762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39888" y="1676400"/>
          <a:ext cx="50546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1" name="Equation" r:id="rId4" imgW="2247900" imgH="914400" progId="Equation.3">
                  <p:embed/>
                </p:oleObj>
              </mc:Choice>
              <mc:Fallback>
                <p:oleObj name="Equation" r:id="rId4" imgW="22479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676400"/>
                        <a:ext cx="50546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1735138" y="3986213"/>
          <a:ext cx="45021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2" name="Equation" r:id="rId6" imgW="1905000" imgH="431800" progId="Equation.3">
                  <p:embed/>
                </p:oleObj>
              </mc:Choice>
              <mc:Fallback>
                <p:oleObj name="Equation" r:id="rId6" imgW="1905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986213"/>
                        <a:ext cx="45021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749425" y="5287963"/>
          <a:ext cx="450056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3" name="Equation" r:id="rId8" imgW="1905000" imgH="457200" progId="Equation.3">
                  <p:embed/>
                </p:oleObj>
              </mc:Choice>
              <mc:Fallback>
                <p:oleObj name="Equation" r:id="rId8" imgW="1905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287963"/>
                        <a:ext cx="450056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Line 6"/>
          <p:cNvSpPr>
            <a:spLocks noChangeShapeType="1"/>
          </p:cNvSpPr>
          <p:nvPr/>
        </p:nvSpPr>
        <p:spPr bwMode="auto">
          <a:xfrm flipH="1" flipV="1">
            <a:off x="4267200" y="3429000"/>
            <a:ext cx="7620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Local Alignment DP for the 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Affine Gap Penalty Case</a:t>
            </a:r>
          </a:p>
        </p:txBody>
      </p:sp>
      <p:graphicFrame>
        <p:nvGraphicFramePr>
          <p:cNvPr id="119810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371600" y="2270125"/>
          <a:ext cx="685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0" name="Equation" r:id="rId4" imgW="3099196" imgH="914797" progId="Equation.3">
                  <p:embed/>
                </p:oleObj>
              </mc:Choice>
              <mc:Fallback>
                <p:oleObj name="Equation" r:id="rId4" imgW="3099196" imgH="91479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70125"/>
                        <a:ext cx="6858000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981200"/>
          </a:xfrm>
        </p:spPr>
        <p:txBody>
          <a:bodyPr/>
          <a:lstStyle/>
          <a:p>
            <a:r>
              <a:rPr lang="en-US" sz="2800">
                <a:latin typeface="Times New Roman" charset="0"/>
                <a:ea typeface="ＭＳ Ｐゴシック" charset="0"/>
                <a:cs typeface="ＭＳ Ｐゴシック" charset="0"/>
              </a:rPr>
              <a:t>initialization</a:t>
            </a:r>
          </a:p>
        </p:txBody>
      </p:sp>
      <p:sp>
        <p:nvSpPr>
          <p:cNvPr id="119815" name="Rectangle 5"/>
          <p:cNvSpPr>
            <a:spLocks noChangeArrowheads="1"/>
          </p:cNvSpPr>
          <p:nvPr/>
        </p:nvSpPr>
        <p:spPr bwMode="auto">
          <a:xfrm>
            <a:off x="609600" y="43434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traceback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start at largest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stop at</a:t>
            </a:r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3657600" y="4787900"/>
          <a:ext cx="13001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1" name="Equation" r:id="rId6" imgW="482787" imgH="203508" progId="Equation.3">
                  <p:embed/>
                </p:oleObj>
              </mc:Choice>
              <mc:Fallback>
                <p:oleObj name="Equation" r:id="rId6" imgW="482787" imgH="20350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87900"/>
                        <a:ext cx="13001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2667000" y="5257800"/>
          <a:ext cx="1917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2" name="Equation" r:id="rId8" imgW="711288" imgH="203508" progId="Equation.3">
                  <p:embed/>
                </p:oleObj>
              </mc:Choice>
              <mc:Fallback>
                <p:oleObj name="Equation" r:id="rId8" imgW="711288" imgH="20350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1917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2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620000" cy="4114800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linear:</a:t>
            </a:r>
          </a:p>
          <a:p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affine:</a:t>
            </a:r>
          </a:p>
          <a:p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concave: a function for which the following holds for all k, l, m </a:t>
            </a: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≥ 0</a:t>
            </a:r>
          </a:p>
          <a:p>
            <a:pPr marL="0" indent="0">
              <a:buNone/>
            </a:pPr>
            <a:endParaRPr lang="en-US" sz="2400" dirty="0">
              <a:latin typeface="Times New Roman" charset="0"/>
              <a:ea typeface="ＭＳ Ｐゴシック" charset="0"/>
              <a:cs typeface="Times New Roman" charset="0"/>
            </a:endParaRPr>
          </a:p>
          <a:p>
            <a:endParaRPr lang="en-US" sz="2400" dirty="0">
              <a:latin typeface="Times New Roman" charset="0"/>
              <a:ea typeface="ＭＳ Ｐゴシック" charset="0"/>
              <a:cs typeface="Times New Roman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e.g.</a:t>
            </a:r>
          </a:p>
        </p:txBody>
      </p:sp>
      <p:sp>
        <p:nvSpPr>
          <p:cNvPr id="1218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Gap Penalty Functions</a:t>
            </a:r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2911475" y="2317750"/>
          <a:ext cx="33972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05" name="Equation" r:id="rId4" imgW="1346200" imgH="431800" progId="Equation.3">
                  <p:embed/>
                </p:oleObj>
              </mc:Choice>
              <mc:Fallback>
                <p:oleObj name="Equation" r:id="rId4" imgW="13462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2317750"/>
                        <a:ext cx="339725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2959100" y="1419225"/>
          <a:ext cx="15367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06" name="Equation" r:id="rId6" imgW="609600" imgH="165100" progId="Equation.3">
                  <p:embed/>
                </p:oleObj>
              </mc:Choice>
              <mc:Fallback>
                <p:oleObj name="Equation" r:id="rId6" imgW="609600" imgH="16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419225"/>
                        <a:ext cx="15367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5741988"/>
          <a:ext cx="335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07" name="Equation" r:id="rId8" imgW="1270000" imgH="177800" progId="Equation.3">
                  <p:embed/>
                </p:oleObj>
              </mc:Choice>
              <mc:Fallback>
                <p:oleObj name="Equation" r:id="rId8" imgW="12700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41988"/>
                        <a:ext cx="335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1752600" y="4953000"/>
          <a:ext cx="61928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08" name="Equation" r:id="rId10" imgW="2489596" imgH="203597" progId="Equation.3">
                  <p:embed/>
                </p:oleObj>
              </mc:Choice>
              <mc:Fallback>
                <p:oleObj name="Equation" r:id="rId10" imgW="2489596" imgH="20359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61928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0855-A0DA-BF47-BC9C-5A42C7322354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Concave Gap Penalty Functions</a:t>
            </a:r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6424613" y="1828800"/>
          <a:ext cx="26431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8" name="Equation" r:id="rId4" imgW="1435496" imgH="203597" progId="Equation.DSMT4">
                  <p:embed/>
                </p:oleObj>
              </mc:Choice>
              <mc:Fallback>
                <p:oleObj name="Equation" r:id="rId4" imgW="1435496" imgH="20359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1828800"/>
                        <a:ext cx="264318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Line 12"/>
          <p:cNvSpPr>
            <a:spLocks noChangeShapeType="1"/>
          </p:cNvSpPr>
          <p:nvPr/>
        </p:nvSpPr>
        <p:spPr bwMode="auto">
          <a:xfrm>
            <a:off x="1219200" y="2667000"/>
            <a:ext cx="1828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2" name="Line 13"/>
          <p:cNvSpPr>
            <a:spLocks noChangeShapeType="1"/>
          </p:cNvSpPr>
          <p:nvPr/>
        </p:nvSpPr>
        <p:spPr bwMode="auto">
          <a:xfrm>
            <a:off x="3352800" y="2133600"/>
            <a:ext cx="1828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3" name="Line 14"/>
          <p:cNvSpPr>
            <a:spLocks noChangeShapeType="1"/>
          </p:cNvSpPr>
          <p:nvPr/>
        </p:nvSpPr>
        <p:spPr bwMode="auto">
          <a:xfrm flipV="1">
            <a:off x="3043238" y="2205038"/>
            <a:ext cx="0" cy="457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4" name="Line 15"/>
          <p:cNvSpPr>
            <a:spLocks noChangeShapeType="1"/>
          </p:cNvSpPr>
          <p:nvPr/>
        </p:nvSpPr>
        <p:spPr bwMode="auto">
          <a:xfrm flipV="1">
            <a:off x="5181600" y="1905000"/>
            <a:ext cx="0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non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915" name="Group 17"/>
          <p:cNvGrpSpPr>
            <a:grpSpLocks noChangeAspect="1"/>
          </p:cNvGrpSpPr>
          <p:nvPr/>
        </p:nvGrpSpPr>
        <p:grpSpPr bwMode="auto">
          <a:xfrm>
            <a:off x="457200" y="1371600"/>
            <a:ext cx="5867400" cy="4235450"/>
            <a:chOff x="1008" y="816"/>
            <a:chExt cx="3696" cy="2668"/>
          </a:xfrm>
        </p:grpSpPr>
        <p:sp>
          <p:nvSpPr>
            <p:cNvPr id="123928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008" y="816"/>
              <a:ext cx="3696" cy="2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9" name="Line 18"/>
            <p:cNvSpPr>
              <a:spLocks noChangeShapeType="1"/>
            </p:cNvSpPr>
            <p:nvPr/>
          </p:nvSpPr>
          <p:spPr bwMode="auto">
            <a:xfrm>
              <a:off x="1191" y="3294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0" name="Line 19"/>
            <p:cNvSpPr>
              <a:spLocks noChangeShapeType="1"/>
            </p:cNvSpPr>
            <p:nvPr/>
          </p:nvSpPr>
          <p:spPr bwMode="auto">
            <a:xfrm flipH="1">
              <a:off x="4501" y="3294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1" name="Rectangle 20"/>
            <p:cNvSpPr>
              <a:spLocks noChangeArrowheads="1"/>
            </p:cNvSpPr>
            <p:nvPr/>
          </p:nvSpPr>
          <p:spPr bwMode="auto">
            <a:xfrm>
              <a:off x="1073" y="322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123932" name="Line 21"/>
            <p:cNvSpPr>
              <a:spLocks noChangeShapeType="1"/>
            </p:cNvSpPr>
            <p:nvPr/>
          </p:nvSpPr>
          <p:spPr bwMode="auto">
            <a:xfrm>
              <a:off x="1191" y="2996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3" name="Line 22"/>
            <p:cNvSpPr>
              <a:spLocks noChangeShapeType="1"/>
            </p:cNvSpPr>
            <p:nvPr/>
          </p:nvSpPr>
          <p:spPr bwMode="auto">
            <a:xfrm flipH="1">
              <a:off x="4501" y="2996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4" name="Rectangle 23"/>
            <p:cNvSpPr>
              <a:spLocks noChangeArrowheads="1"/>
            </p:cNvSpPr>
            <p:nvPr/>
          </p:nvSpPr>
          <p:spPr bwMode="auto">
            <a:xfrm>
              <a:off x="1073" y="292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23935" name="Line 24"/>
            <p:cNvSpPr>
              <a:spLocks noChangeShapeType="1"/>
            </p:cNvSpPr>
            <p:nvPr/>
          </p:nvSpPr>
          <p:spPr bwMode="auto">
            <a:xfrm>
              <a:off x="1191" y="2698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6" name="Line 25"/>
            <p:cNvSpPr>
              <a:spLocks noChangeShapeType="1"/>
            </p:cNvSpPr>
            <p:nvPr/>
          </p:nvSpPr>
          <p:spPr bwMode="auto">
            <a:xfrm flipH="1">
              <a:off x="4501" y="2698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7" name="Rectangle 26"/>
            <p:cNvSpPr>
              <a:spLocks noChangeArrowheads="1"/>
            </p:cNvSpPr>
            <p:nvPr/>
          </p:nvSpPr>
          <p:spPr bwMode="auto">
            <a:xfrm>
              <a:off x="1073" y="26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23938" name="Line 27"/>
            <p:cNvSpPr>
              <a:spLocks noChangeShapeType="1"/>
            </p:cNvSpPr>
            <p:nvPr/>
          </p:nvSpPr>
          <p:spPr bwMode="auto">
            <a:xfrm>
              <a:off x="1191" y="2400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9" name="Line 28"/>
            <p:cNvSpPr>
              <a:spLocks noChangeShapeType="1"/>
            </p:cNvSpPr>
            <p:nvPr/>
          </p:nvSpPr>
          <p:spPr bwMode="auto">
            <a:xfrm flipH="1">
              <a:off x="4501" y="2400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0" name="Rectangle 29"/>
            <p:cNvSpPr>
              <a:spLocks noChangeArrowheads="1"/>
            </p:cNvSpPr>
            <p:nvPr/>
          </p:nvSpPr>
          <p:spPr bwMode="auto">
            <a:xfrm>
              <a:off x="1073" y="232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123941" name="Line 30"/>
            <p:cNvSpPr>
              <a:spLocks noChangeShapeType="1"/>
            </p:cNvSpPr>
            <p:nvPr/>
          </p:nvSpPr>
          <p:spPr bwMode="auto">
            <a:xfrm>
              <a:off x="1191" y="2102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2" name="Line 31"/>
            <p:cNvSpPr>
              <a:spLocks noChangeShapeType="1"/>
            </p:cNvSpPr>
            <p:nvPr/>
          </p:nvSpPr>
          <p:spPr bwMode="auto">
            <a:xfrm flipH="1">
              <a:off x="4501" y="2102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3" name="Rectangle 32"/>
            <p:cNvSpPr>
              <a:spLocks noChangeArrowheads="1"/>
            </p:cNvSpPr>
            <p:nvPr/>
          </p:nvSpPr>
          <p:spPr bwMode="auto">
            <a:xfrm>
              <a:off x="1073" y="202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23944" name="Line 33"/>
            <p:cNvSpPr>
              <a:spLocks noChangeShapeType="1"/>
            </p:cNvSpPr>
            <p:nvPr/>
          </p:nvSpPr>
          <p:spPr bwMode="auto">
            <a:xfrm>
              <a:off x="1191" y="1804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5" name="Line 34"/>
            <p:cNvSpPr>
              <a:spLocks noChangeShapeType="1"/>
            </p:cNvSpPr>
            <p:nvPr/>
          </p:nvSpPr>
          <p:spPr bwMode="auto">
            <a:xfrm flipH="1">
              <a:off x="4501" y="1804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6" name="Rectangle 35"/>
            <p:cNvSpPr>
              <a:spLocks noChangeArrowheads="1"/>
            </p:cNvSpPr>
            <p:nvPr/>
          </p:nvSpPr>
          <p:spPr bwMode="auto">
            <a:xfrm>
              <a:off x="1073" y="173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/>
            </a:p>
          </p:txBody>
        </p:sp>
        <p:sp>
          <p:nvSpPr>
            <p:cNvPr id="123947" name="Line 36"/>
            <p:cNvSpPr>
              <a:spLocks noChangeShapeType="1"/>
            </p:cNvSpPr>
            <p:nvPr/>
          </p:nvSpPr>
          <p:spPr bwMode="auto">
            <a:xfrm>
              <a:off x="1191" y="1506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8" name="Line 37"/>
            <p:cNvSpPr>
              <a:spLocks noChangeShapeType="1"/>
            </p:cNvSpPr>
            <p:nvPr/>
          </p:nvSpPr>
          <p:spPr bwMode="auto">
            <a:xfrm flipH="1">
              <a:off x="4501" y="1506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9" name="Rectangle 38"/>
            <p:cNvSpPr>
              <a:spLocks noChangeArrowheads="1"/>
            </p:cNvSpPr>
            <p:nvPr/>
          </p:nvSpPr>
          <p:spPr bwMode="auto">
            <a:xfrm>
              <a:off x="1073" y="143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123950" name="Line 39"/>
            <p:cNvSpPr>
              <a:spLocks noChangeShapeType="1"/>
            </p:cNvSpPr>
            <p:nvPr/>
          </p:nvSpPr>
          <p:spPr bwMode="auto">
            <a:xfrm>
              <a:off x="1191" y="1208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1" name="Line 40"/>
            <p:cNvSpPr>
              <a:spLocks noChangeShapeType="1"/>
            </p:cNvSpPr>
            <p:nvPr/>
          </p:nvSpPr>
          <p:spPr bwMode="auto">
            <a:xfrm flipH="1">
              <a:off x="4501" y="1208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2" name="Rectangle 41"/>
            <p:cNvSpPr>
              <a:spLocks noChangeArrowheads="1"/>
            </p:cNvSpPr>
            <p:nvPr/>
          </p:nvSpPr>
          <p:spPr bwMode="auto">
            <a:xfrm>
              <a:off x="1073" y="113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/>
            </a:p>
          </p:txBody>
        </p:sp>
        <p:sp>
          <p:nvSpPr>
            <p:cNvPr id="123953" name="Line 42"/>
            <p:cNvSpPr>
              <a:spLocks noChangeShapeType="1"/>
            </p:cNvSpPr>
            <p:nvPr/>
          </p:nvSpPr>
          <p:spPr bwMode="auto">
            <a:xfrm>
              <a:off x="1191" y="910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4" name="Line 43"/>
            <p:cNvSpPr>
              <a:spLocks noChangeShapeType="1"/>
            </p:cNvSpPr>
            <p:nvPr/>
          </p:nvSpPr>
          <p:spPr bwMode="auto">
            <a:xfrm flipH="1">
              <a:off x="4501" y="910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5" name="Rectangle 44"/>
            <p:cNvSpPr>
              <a:spLocks noChangeArrowheads="1"/>
            </p:cNvSpPr>
            <p:nvPr/>
          </p:nvSpPr>
          <p:spPr bwMode="auto">
            <a:xfrm>
              <a:off x="1073" y="83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/>
            </a:p>
          </p:txBody>
        </p:sp>
        <p:sp>
          <p:nvSpPr>
            <p:cNvPr id="123956" name="Line 45"/>
            <p:cNvSpPr>
              <a:spLocks noChangeShapeType="1"/>
            </p:cNvSpPr>
            <p:nvPr/>
          </p:nvSpPr>
          <p:spPr bwMode="auto">
            <a:xfrm flipV="1">
              <a:off x="1191" y="3248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7" name="Line 46"/>
            <p:cNvSpPr>
              <a:spLocks noChangeShapeType="1"/>
            </p:cNvSpPr>
            <p:nvPr/>
          </p:nvSpPr>
          <p:spPr bwMode="auto">
            <a:xfrm>
              <a:off x="1191" y="910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8" name="Rectangle 47"/>
            <p:cNvSpPr>
              <a:spLocks noChangeArrowheads="1"/>
            </p:cNvSpPr>
            <p:nvPr/>
          </p:nvSpPr>
          <p:spPr bwMode="auto">
            <a:xfrm>
              <a:off x="1155" y="330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23959" name="Line 48"/>
            <p:cNvSpPr>
              <a:spLocks noChangeShapeType="1"/>
            </p:cNvSpPr>
            <p:nvPr/>
          </p:nvSpPr>
          <p:spPr bwMode="auto">
            <a:xfrm flipV="1">
              <a:off x="1564" y="3248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0" name="Line 49"/>
            <p:cNvSpPr>
              <a:spLocks noChangeShapeType="1"/>
            </p:cNvSpPr>
            <p:nvPr/>
          </p:nvSpPr>
          <p:spPr bwMode="auto">
            <a:xfrm>
              <a:off x="1564" y="910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1" name="Rectangle 50"/>
            <p:cNvSpPr>
              <a:spLocks noChangeArrowheads="1"/>
            </p:cNvSpPr>
            <p:nvPr/>
          </p:nvSpPr>
          <p:spPr bwMode="auto">
            <a:xfrm>
              <a:off x="1528" y="330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23962" name="Line 51"/>
            <p:cNvSpPr>
              <a:spLocks noChangeShapeType="1"/>
            </p:cNvSpPr>
            <p:nvPr/>
          </p:nvSpPr>
          <p:spPr bwMode="auto">
            <a:xfrm flipV="1">
              <a:off x="1937" y="3248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3" name="Line 52"/>
            <p:cNvSpPr>
              <a:spLocks noChangeShapeType="1"/>
            </p:cNvSpPr>
            <p:nvPr/>
          </p:nvSpPr>
          <p:spPr bwMode="auto">
            <a:xfrm>
              <a:off x="1937" y="910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4" name="Rectangle 53"/>
            <p:cNvSpPr>
              <a:spLocks noChangeArrowheads="1"/>
            </p:cNvSpPr>
            <p:nvPr/>
          </p:nvSpPr>
          <p:spPr bwMode="auto">
            <a:xfrm>
              <a:off x="1901" y="330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123965" name="Line 54"/>
            <p:cNvSpPr>
              <a:spLocks noChangeShapeType="1"/>
            </p:cNvSpPr>
            <p:nvPr/>
          </p:nvSpPr>
          <p:spPr bwMode="auto">
            <a:xfrm flipV="1">
              <a:off x="2310" y="3248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6" name="Line 55"/>
            <p:cNvSpPr>
              <a:spLocks noChangeShapeType="1"/>
            </p:cNvSpPr>
            <p:nvPr/>
          </p:nvSpPr>
          <p:spPr bwMode="auto">
            <a:xfrm>
              <a:off x="2310" y="910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7" name="Rectangle 56"/>
            <p:cNvSpPr>
              <a:spLocks noChangeArrowheads="1"/>
            </p:cNvSpPr>
            <p:nvPr/>
          </p:nvSpPr>
          <p:spPr bwMode="auto">
            <a:xfrm>
              <a:off x="2274" y="330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23968" name="Line 57"/>
            <p:cNvSpPr>
              <a:spLocks noChangeShapeType="1"/>
            </p:cNvSpPr>
            <p:nvPr/>
          </p:nvSpPr>
          <p:spPr bwMode="auto">
            <a:xfrm flipV="1">
              <a:off x="2683" y="3248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9" name="Line 58"/>
            <p:cNvSpPr>
              <a:spLocks noChangeShapeType="1"/>
            </p:cNvSpPr>
            <p:nvPr/>
          </p:nvSpPr>
          <p:spPr bwMode="auto">
            <a:xfrm>
              <a:off x="2683" y="910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0" name="Rectangle 59"/>
            <p:cNvSpPr>
              <a:spLocks noChangeArrowheads="1"/>
            </p:cNvSpPr>
            <p:nvPr/>
          </p:nvSpPr>
          <p:spPr bwMode="auto">
            <a:xfrm>
              <a:off x="2647" y="330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/>
            </a:p>
          </p:txBody>
        </p:sp>
        <p:sp>
          <p:nvSpPr>
            <p:cNvPr id="123971" name="Line 60"/>
            <p:cNvSpPr>
              <a:spLocks noChangeShapeType="1"/>
            </p:cNvSpPr>
            <p:nvPr/>
          </p:nvSpPr>
          <p:spPr bwMode="auto">
            <a:xfrm flipV="1">
              <a:off x="3056" y="3248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2" name="Line 61"/>
            <p:cNvSpPr>
              <a:spLocks noChangeShapeType="1"/>
            </p:cNvSpPr>
            <p:nvPr/>
          </p:nvSpPr>
          <p:spPr bwMode="auto">
            <a:xfrm>
              <a:off x="3056" y="910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3" name="Rectangle 62"/>
            <p:cNvSpPr>
              <a:spLocks noChangeArrowheads="1"/>
            </p:cNvSpPr>
            <p:nvPr/>
          </p:nvSpPr>
          <p:spPr bwMode="auto">
            <a:xfrm>
              <a:off x="3020" y="330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123974" name="Line 63"/>
            <p:cNvSpPr>
              <a:spLocks noChangeShapeType="1"/>
            </p:cNvSpPr>
            <p:nvPr/>
          </p:nvSpPr>
          <p:spPr bwMode="auto">
            <a:xfrm flipV="1">
              <a:off x="3429" y="3248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5" name="Line 64"/>
            <p:cNvSpPr>
              <a:spLocks noChangeShapeType="1"/>
            </p:cNvSpPr>
            <p:nvPr/>
          </p:nvSpPr>
          <p:spPr bwMode="auto">
            <a:xfrm>
              <a:off x="3429" y="910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6" name="Rectangle 65"/>
            <p:cNvSpPr>
              <a:spLocks noChangeArrowheads="1"/>
            </p:cNvSpPr>
            <p:nvPr/>
          </p:nvSpPr>
          <p:spPr bwMode="auto">
            <a:xfrm>
              <a:off x="3393" y="330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/>
            </a:p>
          </p:txBody>
        </p:sp>
        <p:sp>
          <p:nvSpPr>
            <p:cNvPr id="123977" name="Line 66"/>
            <p:cNvSpPr>
              <a:spLocks noChangeShapeType="1"/>
            </p:cNvSpPr>
            <p:nvPr/>
          </p:nvSpPr>
          <p:spPr bwMode="auto">
            <a:xfrm flipV="1">
              <a:off x="3802" y="3248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8" name="Line 67"/>
            <p:cNvSpPr>
              <a:spLocks noChangeShapeType="1"/>
            </p:cNvSpPr>
            <p:nvPr/>
          </p:nvSpPr>
          <p:spPr bwMode="auto">
            <a:xfrm>
              <a:off x="3802" y="910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9" name="Rectangle 68"/>
            <p:cNvSpPr>
              <a:spLocks noChangeArrowheads="1"/>
            </p:cNvSpPr>
            <p:nvPr/>
          </p:nvSpPr>
          <p:spPr bwMode="auto">
            <a:xfrm>
              <a:off x="3766" y="330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/>
            </a:p>
          </p:txBody>
        </p:sp>
        <p:sp>
          <p:nvSpPr>
            <p:cNvPr id="123980" name="Line 69"/>
            <p:cNvSpPr>
              <a:spLocks noChangeShapeType="1"/>
            </p:cNvSpPr>
            <p:nvPr/>
          </p:nvSpPr>
          <p:spPr bwMode="auto">
            <a:xfrm flipV="1">
              <a:off x="4175" y="3248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1" name="Line 70"/>
            <p:cNvSpPr>
              <a:spLocks noChangeShapeType="1"/>
            </p:cNvSpPr>
            <p:nvPr/>
          </p:nvSpPr>
          <p:spPr bwMode="auto">
            <a:xfrm>
              <a:off x="4175" y="910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2" name="Rectangle 71"/>
            <p:cNvSpPr>
              <a:spLocks noChangeArrowheads="1"/>
            </p:cNvSpPr>
            <p:nvPr/>
          </p:nvSpPr>
          <p:spPr bwMode="auto">
            <a:xfrm>
              <a:off x="4139" y="330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/>
            </a:p>
          </p:txBody>
        </p:sp>
        <p:sp>
          <p:nvSpPr>
            <p:cNvPr id="123983" name="Line 72"/>
            <p:cNvSpPr>
              <a:spLocks noChangeShapeType="1"/>
            </p:cNvSpPr>
            <p:nvPr/>
          </p:nvSpPr>
          <p:spPr bwMode="auto">
            <a:xfrm flipV="1">
              <a:off x="4547" y="3248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4" name="Line 73"/>
            <p:cNvSpPr>
              <a:spLocks noChangeShapeType="1"/>
            </p:cNvSpPr>
            <p:nvPr/>
          </p:nvSpPr>
          <p:spPr bwMode="auto">
            <a:xfrm>
              <a:off x="4547" y="910"/>
              <a:ext cx="1" cy="4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5" name="Rectangle 74"/>
            <p:cNvSpPr>
              <a:spLocks noChangeArrowheads="1"/>
            </p:cNvSpPr>
            <p:nvPr/>
          </p:nvSpPr>
          <p:spPr bwMode="auto">
            <a:xfrm>
              <a:off x="4476" y="3305"/>
              <a:ext cx="15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/>
            </a:p>
          </p:txBody>
        </p:sp>
        <p:sp>
          <p:nvSpPr>
            <p:cNvPr id="123986" name="Rectangle 75"/>
            <p:cNvSpPr>
              <a:spLocks noChangeArrowheads="1"/>
            </p:cNvSpPr>
            <p:nvPr/>
          </p:nvSpPr>
          <p:spPr bwMode="auto">
            <a:xfrm>
              <a:off x="1191" y="910"/>
              <a:ext cx="3356" cy="23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7" name="Freeform 76"/>
            <p:cNvSpPr>
              <a:spLocks/>
            </p:cNvSpPr>
            <p:nvPr/>
          </p:nvSpPr>
          <p:spPr bwMode="auto">
            <a:xfrm>
              <a:off x="1191" y="1289"/>
              <a:ext cx="1729" cy="515"/>
            </a:xfrm>
            <a:custGeom>
              <a:avLst/>
              <a:gdLst>
                <a:gd name="T0" fmla="*/ 0 w 8645"/>
                <a:gd name="T1" fmla="*/ 0 h 2576"/>
                <a:gd name="T2" fmla="*/ 0 w 8645"/>
                <a:gd name="T3" fmla="*/ 0 h 2576"/>
                <a:gd name="T4" fmla="*/ 0 w 8645"/>
                <a:gd name="T5" fmla="*/ 0 h 2576"/>
                <a:gd name="T6" fmla="*/ 0 w 8645"/>
                <a:gd name="T7" fmla="*/ 0 h 2576"/>
                <a:gd name="T8" fmla="*/ 0 w 8645"/>
                <a:gd name="T9" fmla="*/ 0 h 2576"/>
                <a:gd name="T10" fmla="*/ 0 w 8645"/>
                <a:gd name="T11" fmla="*/ 0 h 2576"/>
                <a:gd name="T12" fmla="*/ 0 w 8645"/>
                <a:gd name="T13" fmla="*/ 0 h 2576"/>
                <a:gd name="T14" fmla="*/ 0 w 8645"/>
                <a:gd name="T15" fmla="*/ 0 h 2576"/>
                <a:gd name="T16" fmla="*/ 0 w 8645"/>
                <a:gd name="T17" fmla="*/ 0 h 2576"/>
                <a:gd name="T18" fmla="*/ 0 w 8645"/>
                <a:gd name="T19" fmla="*/ 0 h 2576"/>
                <a:gd name="T20" fmla="*/ 0 w 8645"/>
                <a:gd name="T21" fmla="*/ 0 h 2576"/>
                <a:gd name="T22" fmla="*/ 0 w 8645"/>
                <a:gd name="T23" fmla="*/ 0 h 2576"/>
                <a:gd name="T24" fmla="*/ 0 w 8645"/>
                <a:gd name="T25" fmla="*/ 0 h 2576"/>
                <a:gd name="T26" fmla="*/ 0 w 8645"/>
                <a:gd name="T27" fmla="*/ 0 h 2576"/>
                <a:gd name="T28" fmla="*/ 0 w 8645"/>
                <a:gd name="T29" fmla="*/ 0 h 2576"/>
                <a:gd name="T30" fmla="*/ 0 w 8645"/>
                <a:gd name="T31" fmla="*/ 0 h 2576"/>
                <a:gd name="T32" fmla="*/ 0 w 8645"/>
                <a:gd name="T33" fmla="*/ 0 h 2576"/>
                <a:gd name="T34" fmla="*/ 0 w 8645"/>
                <a:gd name="T35" fmla="*/ 0 h 2576"/>
                <a:gd name="T36" fmla="*/ 0 w 8645"/>
                <a:gd name="T37" fmla="*/ 0 h 2576"/>
                <a:gd name="T38" fmla="*/ 0 w 8645"/>
                <a:gd name="T39" fmla="*/ 0 h 2576"/>
                <a:gd name="T40" fmla="*/ 0 w 8645"/>
                <a:gd name="T41" fmla="*/ 0 h 2576"/>
                <a:gd name="T42" fmla="*/ 0 w 8645"/>
                <a:gd name="T43" fmla="*/ 0 h 2576"/>
                <a:gd name="T44" fmla="*/ 0 w 8645"/>
                <a:gd name="T45" fmla="*/ 0 h 2576"/>
                <a:gd name="T46" fmla="*/ 0 w 8645"/>
                <a:gd name="T47" fmla="*/ 0 h 2576"/>
                <a:gd name="T48" fmla="*/ 0 w 8645"/>
                <a:gd name="T49" fmla="*/ 0 h 2576"/>
                <a:gd name="T50" fmla="*/ 0 w 8645"/>
                <a:gd name="T51" fmla="*/ 0 h 2576"/>
                <a:gd name="T52" fmla="*/ 0 w 8645"/>
                <a:gd name="T53" fmla="*/ 0 h 2576"/>
                <a:gd name="T54" fmla="*/ 0 w 8645"/>
                <a:gd name="T55" fmla="*/ 0 h 2576"/>
                <a:gd name="T56" fmla="*/ 0 w 8645"/>
                <a:gd name="T57" fmla="*/ 0 h 2576"/>
                <a:gd name="T58" fmla="*/ 0 w 8645"/>
                <a:gd name="T59" fmla="*/ 0 h 2576"/>
                <a:gd name="T60" fmla="*/ 0 w 8645"/>
                <a:gd name="T61" fmla="*/ 0 h 2576"/>
                <a:gd name="T62" fmla="*/ 0 w 8645"/>
                <a:gd name="T63" fmla="*/ 0 h 2576"/>
                <a:gd name="T64" fmla="*/ 0 w 8645"/>
                <a:gd name="T65" fmla="*/ 0 h 2576"/>
                <a:gd name="T66" fmla="*/ 0 w 8645"/>
                <a:gd name="T67" fmla="*/ 0 h 2576"/>
                <a:gd name="T68" fmla="*/ 0 w 8645"/>
                <a:gd name="T69" fmla="*/ 0 h 2576"/>
                <a:gd name="T70" fmla="*/ 0 w 8645"/>
                <a:gd name="T71" fmla="*/ 0 h 2576"/>
                <a:gd name="T72" fmla="*/ 0 w 8645"/>
                <a:gd name="T73" fmla="*/ 0 h 2576"/>
                <a:gd name="T74" fmla="*/ 0 w 8645"/>
                <a:gd name="T75" fmla="*/ 0 h 2576"/>
                <a:gd name="T76" fmla="*/ 0 w 8645"/>
                <a:gd name="T77" fmla="*/ 0 h 2576"/>
                <a:gd name="T78" fmla="*/ 0 w 8645"/>
                <a:gd name="T79" fmla="*/ 0 h 2576"/>
                <a:gd name="T80" fmla="*/ 0 w 8645"/>
                <a:gd name="T81" fmla="*/ 0 h 2576"/>
                <a:gd name="T82" fmla="*/ 0 w 8645"/>
                <a:gd name="T83" fmla="*/ 0 h 2576"/>
                <a:gd name="T84" fmla="*/ 0 w 8645"/>
                <a:gd name="T85" fmla="*/ 0 h 2576"/>
                <a:gd name="T86" fmla="*/ 0 w 8645"/>
                <a:gd name="T87" fmla="*/ 0 h 2576"/>
                <a:gd name="T88" fmla="*/ 0 w 8645"/>
                <a:gd name="T89" fmla="*/ 0 h 2576"/>
                <a:gd name="T90" fmla="*/ 0 w 8645"/>
                <a:gd name="T91" fmla="*/ 0 h 2576"/>
                <a:gd name="T92" fmla="*/ 0 w 8645"/>
                <a:gd name="T93" fmla="*/ 0 h 2576"/>
                <a:gd name="T94" fmla="*/ 0 w 8645"/>
                <a:gd name="T95" fmla="*/ 0 h 2576"/>
                <a:gd name="T96" fmla="*/ 0 w 8645"/>
                <a:gd name="T97" fmla="*/ 0 h 2576"/>
                <a:gd name="T98" fmla="*/ 0 w 8645"/>
                <a:gd name="T99" fmla="*/ 0 h 2576"/>
                <a:gd name="T100" fmla="*/ 0 w 8645"/>
                <a:gd name="T101" fmla="*/ 0 h 2576"/>
                <a:gd name="T102" fmla="*/ 0 w 8645"/>
                <a:gd name="T103" fmla="*/ 0 h 257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645"/>
                <a:gd name="T157" fmla="*/ 0 h 2576"/>
                <a:gd name="T158" fmla="*/ 8645 w 8645"/>
                <a:gd name="T159" fmla="*/ 2576 h 257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645" h="2576">
                  <a:moveTo>
                    <a:pt x="0" y="2576"/>
                  </a:moveTo>
                  <a:lnTo>
                    <a:pt x="170" y="2447"/>
                  </a:lnTo>
                  <a:lnTo>
                    <a:pt x="339" y="2327"/>
                  </a:lnTo>
                  <a:lnTo>
                    <a:pt x="509" y="2216"/>
                  </a:lnTo>
                  <a:lnTo>
                    <a:pt x="678" y="2114"/>
                  </a:lnTo>
                  <a:lnTo>
                    <a:pt x="848" y="2018"/>
                  </a:lnTo>
                  <a:lnTo>
                    <a:pt x="1017" y="1928"/>
                  </a:lnTo>
                  <a:lnTo>
                    <a:pt x="1186" y="1842"/>
                  </a:lnTo>
                  <a:lnTo>
                    <a:pt x="1356" y="1762"/>
                  </a:lnTo>
                  <a:lnTo>
                    <a:pt x="1526" y="1685"/>
                  </a:lnTo>
                  <a:lnTo>
                    <a:pt x="1695" y="1613"/>
                  </a:lnTo>
                  <a:lnTo>
                    <a:pt x="1864" y="1543"/>
                  </a:lnTo>
                  <a:lnTo>
                    <a:pt x="2035" y="1477"/>
                  </a:lnTo>
                  <a:lnTo>
                    <a:pt x="2204" y="1414"/>
                  </a:lnTo>
                  <a:lnTo>
                    <a:pt x="2373" y="1353"/>
                  </a:lnTo>
                  <a:lnTo>
                    <a:pt x="2542" y="1294"/>
                  </a:lnTo>
                  <a:lnTo>
                    <a:pt x="2713" y="1238"/>
                  </a:lnTo>
                  <a:lnTo>
                    <a:pt x="2882" y="1184"/>
                  </a:lnTo>
                  <a:lnTo>
                    <a:pt x="3051" y="1132"/>
                  </a:lnTo>
                  <a:lnTo>
                    <a:pt x="3221" y="1081"/>
                  </a:lnTo>
                  <a:lnTo>
                    <a:pt x="3391" y="1032"/>
                  </a:lnTo>
                  <a:lnTo>
                    <a:pt x="3560" y="985"/>
                  </a:lnTo>
                  <a:lnTo>
                    <a:pt x="3729" y="939"/>
                  </a:lnTo>
                  <a:lnTo>
                    <a:pt x="3899" y="895"/>
                  </a:lnTo>
                  <a:lnTo>
                    <a:pt x="4068" y="851"/>
                  </a:lnTo>
                  <a:lnTo>
                    <a:pt x="4238" y="809"/>
                  </a:lnTo>
                  <a:lnTo>
                    <a:pt x="4407" y="769"/>
                  </a:lnTo>
                  <a:lnTo>
                    <a:pt x="4577" y="729"/>
                  </a:lnTo>
                  <a:lnTo>
                    <a:pt x="4746" y="690"/>
                  </a:lnTo>
                  <a:lnTo>
                    <a:pt x="4916" y="652"/>
                  </a:lnTo>
                  <a:lnTo>
                    <a:pt x="5086" y="615"/>
                  </a:lnTo>
                  <a:lnTo>
                    <a:pt x="5255" y="579"/>
                  </a:lnTo>
                  <a:lnTo>
                    <a:pt x="5424" y="544"/>
                  </a:lnTo>
                  <a:lnTo>
                    <a:pt x="5594" y="510"/>
                  </a:lnTo>
                  <a:lnTo>
                    <a:pt x="5764" y="477"/>
                  </a:lnTo>
                  <a:lnTo>
                    <a:pt x="5933" y="444"/>
                  </a:lnTo>
                  <a:lnTo>
                    <a:pt x="6102" y="412"/>
                  </a:lnTo>
                  <a:lnTo>
                    <a:pt x="6273" y="381"/>
                  </a:lnTo>
                  <a:lnTo>
                    <a:pt x="6442" y="350"/>
                  </a:lnTo>
                  <a:lnTo>
                    <a:pt x="6611" y="320"/>
                  </a:lnTo>
                  <a:lnTo>
                    <a:pt x="6780" y="290"/>
                  </a:lnTo>
                  <a:lnTo>
                    <a:pt x="6951" y="261"/>
                  </a:lnTo>
                  <a:lnTo>
                    <a:pt x="7120" y="233"/>
                  </a:lnTo>
                  <a:lnTo>
                    <a:pt x="7289" y="205"/>
                  </a:lnTo>
                  <a:lnTo>
                    <a:pt x="7458" y="178"/>
                  </a:lnTo>
                  <a:lnTo>
                    <a:pt x="7628" y="151"/>
                  </a:lnTo>
                  <a:lnTo>
                    <a:pt x="7798" y="125"/>
                  </a:lnTo>
                  <a:lnTo>
                    <a:pt x="7967" y="99"/>
                  </a:lnTo>
                  <a:lnTo>
                    <a:pt x="8137" y="73"/>
                  </a:lnTo>
                  <a:lnTo>
                    <a:pt x="8306" y="48"/>
                  </a:lnTo>
                  <a:lnTo>
                    <a:pt x="8476" y="23"/>
                  </a:lnTo>
                  <a:lnTo>
                    <a:pt x="8645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8" name="Freeform 77"/>
            <p:cNvSpPr>
              <a:spLocks/>
            </p:cNvSpPr>
            <p:nvPr/>
          </p:nvSpPr>
          <p:spPr bwMode="auto">
            <a:xfrm>
              <a:off x="2920" y="1118"/>
              <a:ext cx="1627" cy="171"/>
            </a:xfrm>
            <a:custGeom>
              <a:avLst/>
              <a:gdLst>
                <a:gd name="T0" fmla="*/ 0 w 8137"/>
                <a:gd name="T1" fmla="*/ 0 h 855"/>
                <a:gd name="T2" fmla="*/ 0 w 8137"/>
                <a:gd name="T3" fmla="*/ 0 h 855"/>
                <a:gd name="T4" fmla="*/ 0 w 8137"/>
                <a:gd name="T5" fmla="*/ 0 h 855"/>
                <a:gd name="T6" fmla="*/ 0 w 8137"/>
                <a:gd name="T7" fmla="*/ 0 h 855"/>
                <a:gd name="T8" fmla="*/ 0 w 8137"/>
                <a:gd name="T9" fmla="*/ 0 h 855"/>
                <a:gd name="T10" fmla="*/ 0 w 8137"/>
                <a:gd name="T11" fmla="*/ 0 h 855"/>
                <a:gd name="T12" fmla="*/ 0 w 8137"/>
                <a:gd name="T13" fmla="*/ 0 h 855"/>
                <a:gd name="T14" fmla="*/ 0 w 8137"/>
                <a:gd name="T15" fmla="*/ 0 h 855"/>
                <a:gd name="T16" fmla="*/ 0 w 8137"/>
                <a:gd name="T17" fmla="*/ 0 h 855"/>
                <a:gd name="T18" fmla="*/ 0 w 8137"/>
                <a:gd name="T19" fmla="*/ 0 h 855"/>
                <a:gd name="T20" fmla="*/ 0 w 8137"/>
                <a:gd name="T21" fmla="*/ 0 h 855"/>
                <a:gd name="T22" fmla="*/ 0 w 8137"/>
                <a:gd name="T23" fmla="*/ 0 h 855"/>
                <a:gd name="T24" fmla="*/ 0 w 8137"/>
                <a:gd name="T25" fmla="*/ 0 h 855"/>
                <a:gd name="T26" fmla="*/ 0 w 8137"/>
                <a:gd name="T27" fmla="*/ 0 h 855"/>
                <a:gd name="T28" fmla="*/ 0 w 8137"/>
                <a:gd name="T29" fmla="*/ 0 h 855"/>
                <a:gd name="T30" fmla="*/ 0 w 8137"/>
                <a:gd name="T31" fmla="*/ 0 h 855"/>
                <a:gd name="T32" fmla="*/ 0 w 8137"/>
                <a:gd name="T33" fmla="*/ 0 h 855"/>
                <a:gd name="T34" fmla="*/ 0 w 8137"/>
                <a:gd name="T35" fmla="*/ 0 h 855"/>
                <a:gd name="T36" fmla="*/ 0 w 8137"/>
                <a:gd name="T37" fmla="*/ 0 h 855"/>
                <a:gd name="T38" fmla="*/ 0 w 8137"/>
                <a:gd name="T39" fmla="*/ 0 h 855"/>
                <a:gd name="T40" fmla="*/ 0 w 8137"/>
                <a:gd name="T41" fmla="*/ 0 h 855"/>
                <a:gd name="T42" fmla="*/ 0 w 8137"/>
                <a:gd name="T43" fmla="*/ 0 h 855"/>
                <a:gd name="T44" fmla="*/ 0 w 8137"/>
                <a:gd name="T45" fmla="*/ 0 h 855"/>
                <a:gd name="T46" fmla="*/ 0 w 8137"/>
                <a:gd name="T47" fmla="*/ 0 h 855"/>
                <a:gd name="T48" fmla="*/ 0 w 8137"/>
                <a:gd name="T49" fmla="*/ 0 h 855"/>
                <a:gd name="T50" fmla="*/ 0 w 8137"/>
                <a:gd name="T51" fmla="*/ 0 h 855"/>
                <a:gd name="T52" fmla="*/ 0 w 8137"/>
                <a:gd name="T53" fmla="*/ 0 h 855"/>
                <a:gd name="T54" fmla="*/ 0 w 8137"/>
                <a:gd name="T55" fmla="*/ 0 h 855"/>
                <a:gd name="T56" fmla="*/ 0 w 8137"/>
                <a:gd name="T57" fmla="*/ 0 h 855"/>
                <a:gd name="T58" fmla="*/ 0 w 8137"/>
                <a:gd name="T59" fmla="*/ 0 h 855"/>
                <a:gd name="T60" fmla="*/ 0 w 8137"/>
                <a:gd name="T61" fmla="*/ 0 h 855"/>
                <a:gd name="T62" fmla="*/ 0 w 8137"/>
                <a:gd name="T63" fmla="*/ 0 h 855"/>
                <a:gd name="T64" fmla="*/ 0 w 8137"/>
                <a:gd name="T65" fmla="*/ 0 h 855"/>
                <a:gd name="T66" fmla="*/ 0 w 8137"/>
                <a:gd name="T67" fmla="*/ 0 h 855"/>
                <a:gd name="T68" fmla="*/ 0 w 8137"/>
                <a:gd name="T69" fmla="*/ 0 h 855"/>
                <a:gd name="T70" fmla="*/ 0 w 8137"/>
                <a:gd name="T71" fmla="*/ 0 h 855"/>
                <a:gd name="T72" fmla="*/ 0 w 8137"/>
                <a:gd name="T73" fmla="*/ 0 h 855"/>
                <a:gd name="T74" fmla="*/ 0 w 8137"/>
                <a:gd name="T75" fmla="*/ 0 h 855"/>
                <a:gd name="T76" fmla="*/ 0 w 8137"/>
                <a:gd name="T77" fmla="*/ 0 h 855"/>
                <a:gd name="T78" fmla="*/ 0 w 8137"/>
                <a:gd name="T79" fmla="*/ 0 h 855"/>
                <a:gd name="T80" fmla="*/ 0 w 8137"/>
                <a:gd name="T81" fmla="*/ 0 h 855"/>
                <a:gd name="T82" fmla="*/ 0 w 8137"/>
                <a:gd name="T83" fmla="*/ 0 h 855"/>
                <a:gd name="T84" fmla="*/ 0 w 8137"/>
                <a:gd name="T85" fmla="*/ 0 h 855"/>
                <a:gd name="T86" fmla="*/ 0 w 8137"/>
                <a:gd name="T87" fmla="*/ 0 h 855"/>
                <a:gd name="T88" fmla="*/ 0 w 8137"/>
                <a:gd name="T89" fmla="*/ 0 h 855"/>
                <a:gd name="T90" fmla="*/ 0 w 8137"/>
                <a:gd name="T91" fmla="*/ 0 h 855"/>
                <a:gd name="T92" fmla="*/ 0 w 8137"/>
                <a:gd name="T93" fmla="*/ 0 h 855"/>
                <a:gd name="T94" fmla="*/ 0 w 8137"/>
                <a:gd name="T95" fmla="*/ 0 h 855"/>
                <a:gd name="T96" fmla="*/ 0 w 8137"/>
                <a:gd name="T97" fmla="*/ 0 h 8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137"/>
                <a:gd name="T148" fmla="*/ 0 h 855"/>
                <a:gd name="T149" fmla="*/ 8137 w 8137"/>
                <a:gd name="T150" fmla="*/ 855 h 8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137" h="855">
                  <a:moveTo>
                    <a:pt x="0" y="855"/>
                  </a:moveTo>
                  <a:lnTo>
                    <a:pt x="170" y="831"/>
                  </a:lnTo>
                  <a:lnTo>
                    <a:pt x="339" y="807"/>
                  </a:lnTo>
                  <a:lnTo>
                    <a:pt x="509" y="783"/>
                  </a:lnTo>
                  <a:lnTo>
                    <a:pt x="679" y="761"/>
                  </a:lnTo>
                  <a:lnTo>
                    <a:pt x="848" y="738"/>
                  </a:lnTo>
                  <a:lnTo>
                    <a:pt x="1017" y="717"/>
                  </a:lnTo>
                  <a:lnTo>
                    <a:pt x="1186" y="694"/>
                  </a:lnTo>
                  <a:lnTo>
                    <a:pt x="1357" y="673"/>
                  </a:lnTo>
                  <a:lnTo>
                    <a:pt x="1526" y="653"/>
                  </a:lnTo>
                  <a:lnTo>
                    <a:pt x="1695" y="631"/>
                  </a:lnTo>
                  <a:lnTo>
                    <a:pt x="1864" y="611"/>
                  </a:lnTo>
                  <a:lnTo>
                    <a:pt x="2035" y="591"/>
                  </a:lnTo>
                  <a:lnTo>
                    <a:pt x="2204" y="570"/>
                  </a:lnTo>
                  <a:lnTo>
                    <a:pt x="2373" y="551"/>
                  </a:lnTo>
                  <a:lnTo>
                    <a:pt x="2543" y="531"/>
                  </a:lnTo>
                  <a:lnTo>
                    <a:pt x="2713" y="512"/>
                  </a:lnTo>
                  <a:lnTo>
                    <a:pt x="2882" y="493"/>
                  </a:lnTo>
                  <a:lnTo>
                    <a:pt x="3051" y="475"/>
                  </a:lnTo>
                  <a:lnTo>
                    <a:pt x="3221" y="455"/>
                  </a:lnTo>
                  <a:lnTo>
                    <a:pt x="3391" y="437"/>
                  </a:lnTo>
                  <a:lnTo>
                    <a:pt x="3560" y="419"/>
                  </a:lnTo>
                  <a:lnTo>
                    <a:pt x="3730" y="401"/>
                  </a:lnTo>
                  <a:lnTo>
                    <a:pt x="3899" y="384"/>
                  </a:lnTo>
                  <a:lnTo>
                    <a:pt x="4068" y="366"/>
                  </a:lnTo>
                  <a:lnTo>
                    <a:pt x="4238" y="349"/>
                  </a:lnTo>
                  <a:lnTo>
                    <a:pt x="4408" y="332"/>
                  </a:lnTo>
                  <a:lnTo>
                    <a:pt x="4577" y="316"/>
                  </a:lnTo>
                  <a:lnTo>
                    <a:pt x="4746" y="299"/>
                  </a:lnTo>
                  <a:lnTo>
                    <a:pt x="4916" y="283"/>
                  </a:lnTo>
                  <a:lnTo>
                    <a:pt x="5086" y="266"/>
                  </a:lnTo>
                  <a:lnTo>
                    <a:pt x="5255" y="250"/>
                  </a:lnTo>
                  <a:lnTo>
                    <a:pt x="5424" y="234"/>
                  </a:lnTo>
                  <a:lnTo>
                    <a:pt x="5595" y="219"/>
                  </a:lnTo>
                  <a:lnTo>
                    <a:pt x="5764" y="203"/>
                  </a:lnTo>
                  <a:lnTo>
                    <a:pt x="5933" y="187"/>
                  </a:lnTo>
                  <a:lnTo>
                    <a:pt x="6102" y="172"/>
                  </a:lnTo>
                  <a:lnTo>
                    <a:pt x="6273" y="157"/>
                  </a:lnTo>
                  <a:lnTo>
                    <a:pt x="6442" y="142"/>
                  </a:lnTo>
                  <a:lnTo>
                    <a:pt x="6611" y="127"/>
                  </a:lnTo>
                  <a:lnTo>
                    <a:pt x="6781" y="113"/>
                  </a:lnTo>
                  <a:lnTo>
                    <a:pt x="6951" y="98"/>
                  </a:lnTo>
                  <a:lnTo>
                    <a:pt x="7120" y="83"/>
                  </a:lnTo>
                  <a:lnTo>
                    <a:pt x="7289" y="69"/>
                  </a:lnTo>
                  <a:lnTo>
                    <a:pt x="7459" y="55"/>
                  </a:lnTo>
                  <a:lnTo>
                    <a:pt x="7628" y="42"/>
                  </a:lnTo>
                  <a:lnTo>
                    <a:pt x="7798" y="27"/>
                  </a:lnTo>
                  <a:lnTo>
                    <a:pt x="7967" y="13"/>
                  </a:lnTo>
                  <a:lnTo>
                    <a:pt x="8137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6423025" y="2217738"/>
          <a:ext cx="17303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9" name="Equation" r:id="rId6" imgW="939789" imgH="203508" progId="Equation.DSMT4">
                  <p:embed/>
                </p:oleObj>
              </mc:Choice>
              <mc:Fallback>
                <p:oleObj name="Equation" r:id="rId6" imgW="939789" imgH="20350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2217738"/>
                        <a:ext cx="17303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295400" y="5867400"/>
          <a:ext cx="61928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0" name="Equation" r:id="rId8" imgW="2489596" imgH="203597" progId="Equation.3">
                  <p:embed/>
                </p:oleObj>
              </mc:Choice>
              <mc:Fallback>
                <p:oleObj name="Equation" r:id="rId8" imgW="2489596" imgH="20359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67400"/>
                        <a:ext cx="61928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16" name="Group 86"/>
          <p:cNvGrpSpPr>
            <a:grpSpLocks/>
          </p:cNvGrpSpPr>
          <p:nvPr/>
        </p:nvGrpSpPr>
        <p:grpSpPr bwMode="auto">
          <a:xfrm>
            <a:off x="1219200" y="2819400"/>
            <a:ext cx="1828800" cy="152400"/>
            <a:chOff x="768" y="1776"/>
            <a:chExt cx="1152" cy="96"/>
          </a:xfrm>
        </p:grpSpPr>
        <p:sp>
          <p:nvSpPr>
            <p:cNvPr id="123925" name="Line 82"/>
            <p:cNvSpPr>
              <a:spLocks noChangeShapeType="1"/>
            </p:cNvSpPr>
            <p:nvPr/>
          </p:nvSpPr>
          <p:spPr bwMode="auto">
            <a:xfrm>
              <a:off x="768" y="1824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6" name="Line 83"/>
            <p:cNvSpPr>
              <a:spLocks noChangeShapeType="1"/>
            </p:cNvSpPr>
            <p:nvPr/>
          </p:nvSpPr>
          <p:spPr bwMode="auto">
            <a:xfrm>
              <a:off x="1920" y="177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7" name="Line 84"/>
            <p:cNvSpPr>
              <a:spLocks noChangeShapeType="1"/>
            </p:cNvSpPr>
            <p:nvPr/>
          </p:nvSpPr>
          <p:spPr bwMode="auto">
            <a:xfrm>
              <a:off x="768" y="177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1905000" y="2949575"/>
          <a:ext cx="165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1" name="Equation" r:id="rId10" imgW="89065" imgH="177734" progId="Equation.DSMT4">
                  <p:embed/>
                </p:oleObj>
              </mc:Choice>
              <mc:Fallback>
                <p:oleObj name="Equation" r:id="rId10" imgW="89065" imgH="17773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49575"/>
                        <a:ext cx="1651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17" name="Group 87"/>
          <p:cNvGrpSpPr>
            <a:grpSpLocks/>
          </p:cNvGrpSpPr>
          <p:nvPr/>
        </p:nvGrpSpPr>
        <p:grpSpPr bwMode="auto">
          <a:xfrm rot="-5400000">
            <a:off x="6019800" y="2362200"/>
            <a:ext cx="457200" cy="152400"/>
            <a:chOff x="768" y="1776"/>
            <a:chExt cx="1152" cy="96"/>
          </a:xfrm>
        </p:grpSpPr>
        <p:sp>
          <p:nvSpPr>
            <p:cNvPr id="123922" name="Line 88"/>
            <p:cNvSpPr>
              <a:spLocks noChangeShapeType="1"/>
            </p:cNvSpPr>
            <p:nvPr/>
          </p:nvSpPr>
          <p:spPr bwMode="auto">
            <a:xfrm>
              <a:off x="768" y="1824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3" name="Line 89"/>
            <p:cNvSpPr>
              <a:spLocks noChangeShapeType="1"/>
            </p:cNvSpPr>
            <p:nvPr/>
          </p:nvSpPr>
          <p:spPr bwMode="auto">
            <a:xfrm>
              <a:off x="1920" y="177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4" name="Line 90"/>
            <p:cNvSpPr>
              <a:spLocks noChangeShapeType="1"/>
            </p:cNvSpPr>
            <p:nvPr/>
          </p:nvSpPr>
          <p:spPr bwMode="auto">
            <a:xfrm>
              <a:off x="768" y="177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918" name="Group 91"/>
          <p:cNvGrpSpPr>
            <a:grpSpLocks/>
          </p:cNvGrpSpPr>
          <p:nvPr/>
        </p:nvGrpSpPr>
        <p:grpSpPr bwMode="auto">
          <a:xfrm rot="-5400000">
            <a:off x="6134100" y="1943100"/>
            <a:ext cx="228600" cy="152400"/>
            <a:chOff x="768" y="1776"/>
            <a:chExt cx="1152" cy="96"/>
          </a:xfrm>
        </p:grpSpPr>
        <p:sp>
          <p:nvSpPr>
            <p:cNvPr id="123919" name="Line 92"/>
            <p:cNvSpPr>
              <a:spLocks noChangeShapeType="1"/>
            </p:cNvSpPr>
            <p:nvPr/>
          </p:nvSpPr>
          <p:spPr bwMode="auto">
            <a:xfrm>
              <a:off x="768" y="1824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0" name="Line 93"/>
            <p:cNvSpPr>
              <a:spLocks noChangeShapeType="1"/>
            </p:cNvSpPr>
            <p:nvPr/>
          </p:nvSpPr>
          <p:spPr bwMode="auto">
            <a:xfrm>
              <a:off x="1920" y="177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1" name="Line 94"/>
            <p:cNvSpPr>
              <a:spLocks noChangeShapeType="1"/>
            </p:cNvSpPr>
            <p:nvPr/>
          </p:nvSpPr>
          <p:spPr bwMode="auto">
            <a:xfrm>
              <a:off x="768" y="177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0855-A0DA-BF47-BC9C-5A42C7322354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Computational Complexity and Gap Penalty Functions</a:t>
            </a:r>
          </a:p>
        </p:txBody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7772400" cy="914400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linear: </a:t>
            </a: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w(k) = </a:t>
            </a:r>
            <a:r>
              <a:rPr lang="en-US" sz="24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sk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25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981484"/>
              </p:ext>
            </p:extLst>
          </p:nvPr>
        </p:nvGraphicFramePr>
        <p:xfrm>
          <a:off x="6172200" y="3225800"/>
          <a:ext cx="99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1" name="Equation" r:id="rId4" imgW="406620" imgH="228898" progId="Equation.3">
                  <p:embed/>
                </p:oleObj>
              </mc:Choice>
              <mc:Fallback>
                <p:oleObj name="Equation" r:id="rId4" imgW="406620" imgH="22889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25800"/>
                        <a:ext cx="990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6873"/>
              </p:ext>
            </p:extLst>
          </p:nvPr>
        </p:nvGraphicFramePr>
        <p:xfrm>
          <a:off x="6172200" y="5410200"/>
          <a:ext cx="99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2" name="Equation" r:id="rId6" imgW="406620" imgH="228898" progId="Equation.3">
                  <p:embed/>
                </p:oleObj>
              </mc:Choice>
              <mc:Fallback>
                <p:oleObj name="Equation" r:id="rId6" imgW="406620" imgH="22889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410200"/>
                        <a:ext cx="990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682339"/>
              </p:ext>
            </p:extLst>
          </p:nvPr>
        </p:nvGraphicFramePr>
        <p:xfrm>
          <a:off x="6172200" y="2133600"/>
          <a:ext cx="99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3" name="Equation" r:id="rId8" imgW="406620" imgH="228898" progId="Equation.3">
                  <p:embed/>
                </p:oleObj>
              </mc:Choice>
              <mc:Fallback>
                <p:oleObj name="Equation" r:id="rId8" imgW="406620" imgH="22889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33600"/>
                        <a:ext cx="990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Rectangle 7"/>
          <p:cNvSpPr>
            <a:spLocks noChangeArrowheads="1"/>
          </p:cNvSpPr>
          <p:nvPr/>
        </p:nvSpPr>
        <p:spPr bwMode="auto">
          <a:xfrm>
            <a:off x="609600" y="33020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affine: </a:t>
            </a:r>
            <a:r>
              <a:rPr lang="en-US" sz="2400" dirty="0" smtClean="0"/>
              <a:t>w(k) = g + </a:t>
            </a:r>
            <a:r>
              <a:rPr lang="en-US" sz="2400" dirty="0" err="1" smtClean="0"/>
              <a:t>sk</a:t>
            </a:r>
            <a:r>
              <a:rPr lang="en-US" sz="2400" dirty="0" smtClean="0"/>
              <a:t>, where s&lt;g</a:t>
            </a:r>
            <a:endParaRPr lang="en-US" sz="2400" dirty="0"/>
          </a:p>
        </p:txBody>
      </p:sp>
      <p:sp>
        <p:nvSpPr>
          <p:cNvPr id="125961" name="Rectangle 8"/>
          <p:cNvSpPr>
            <a:spLocks noChangeArrowheads="1"/>
          </p:cNvSpPr>
          <p:nvPr/>
        </p:nvSpPr>
        <p:spPr bwMode="auto">
          <a:xfrm>
            <a:off x="609600" y="54864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general: </a:t>
            </a:r>
          </a:p>
        </p:txBody>
      </p:sp>
      <p:sp>
        <p:nvSpPr>
          <p:cNvPr id="125962" name="Rectangle 9"/>
          <p:cNvSpPr>
            <a:spLocks noChangeArrowheads="1"/>
          </p:cNvSpPr>
          <p:nvPr/>
        </p:nvSpPr>
        <p:spPr bwMode="auto">
          <a:xfrm>
            <a:off x="609600" y="4394200"/>
            <a:ext cx="510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oncave: </a:t>
            </a:r>
            <a:r>
              <a:rPr lang="is-IS" sz="2400" dirty="0"/>
              <a:t>ΔW(k) ≥ ΔW(k+1) for all k ≥ </a:t>
            </a:r>
            <a:r>
              <a:rPr lang="is-IS" sz="2400" dirty="0" smtClean="0"/>
              <a:t>1, where </a:t>
            </a:r>
            <a:r>
              <a:rPr lang="is-IS" sz="2400" dirty="0"/>
              <a:t>ΔW(k) </a:t>
            </a:r>
            <a:r>
              <a:rPr lang="is-IS" sz="2400" dirty="0" smtClean="0"/>
              <a:t>= W</a:t>
            </a:r>
            <a:r>
              <a:rPr lang="is-IS" sz="2400" dirty="0"/>
              <a:t>(k+1</a:t>
            </a:r>
            <a:r>
              <a:rPr lang="is-IS" sz="2400" dirty="0" smtClean="0"/>
              <a:t>) - W(k) </a:t>
            </a:r>
            <a:endParaRPr lang="en-US" sz="2400" dirty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856156"/>
              </p:ext>
            </p:extLst>
          </p:nvPr>
        </p:nvGraphicFramePr>
        <p:xfrm>
          <a:off x="6172200" y="4419600"/>
          <a:ext cx="9588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4" name="Equation" r:id="rId10" imgW="393700" imgH="190500" progId="Equation.3">
                  <p:embed/>
                </p:oleObj>
              </mc:Choice>
              <mc:Fallback>
                <p:oleObj name="Equation" r:id="rId10" imgW="3937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19600"/>
                        <a:ext cx="9588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3" name="Text Box 12"/>
          <p:cNvSpPr txBox="1">
            <a:spLocks noChangeArrowheads="1"/>
          </p:cNvSpPr>
          <p:nvPr/>
        </p:nvSpPr>
        <p:spPr bwMode="auto">
          <a:xfrm>
            <a:off x="838200" y="6308725"/>
            <a:ext cx="409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sym typeface="Symbol" charset="0"/>
              </a:rPr>
              <a:t></a:t>
            </a:r>
            <a:r>
              <a:rPr lang="en-US" sz="2000">
                <a:sym typeface="Symbol" charset="0"/>
              </a:rPr>
              <a:t>  assuming two sequences of length </a:t>
            </a:r>
            <a:r>
              <a:rPr lang="en-US" sz="2000" i="1">
                <a:sym typeface="Symbol" charset="0"/>
              </a:rPr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Alignment (Global) with General Gap Penalty Function</a:t>
            </a:r>
          </a:p>
        </p:txBody>
      </p:sp>
      <p:graphicFrame>
        <p:nvGraphicFramePr>
          <p:cNvPr id="128002" name="Object 2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576857076"/>
              </p:ext>
            </p:extLst>
          </p:nvPr>
        </p:nvGraphicFramePr>
        <p:xfrm>
          <a:off x="796925" y="2322513"/>
          <a:ext cx="551497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4" name="Equation" r:id="rId4" imgW="2209800" imgH="736600" progId="Equation.3">
                  <p:embed/>
                </p:oleObj>
              </mc:Choice>
              <mc:Fallback>
                <p:oleObj name="Equation" r:id="rId4" imgW="22098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322513"/>
                        <a:ext cx="5514975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981200" y="4800600"/>
            <a:ext cx="2609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consider every previous</a:t>
            </a:r>
          </a:p>
          <a:p>
            <a:r>
              <a:rPr lang="en-US" sz="2000"/>
              <a:t>element in the row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5562600" y="4800600"/>
            <a:ext cx="2609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/>
              <a:t>consider every previous</a:t>
            </a:r>
          </a:p>
          <a:p>
            <a:r>
              <a:rPr lang="en-US" sz="2000"/>
              <a:t>element in the column</a:t>
            </a: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 flipV="1">
            <a:off x="3352800" y="4114800"/>
            <a:ext cx="457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07" name="Freeform 7"/>
          <p:cNvSpPr>
            <a:spLocks/>
          </p:cNvSpPr>
          <p:nvPr/>
        </p:nvSpPr>
        <p:spPr bwMode="auto">
          <a:xfrm>
            <a:off x="5715000" y="3352800"/>
            <a:ext cx="1384300" cy="1574800"/>
          </a:xfrm>
          <a:custGeom>
            <a:avLst/>
            <a:gdLst>
              <a:gd name="T0" fmla="*/ 2147483647 w 728"/>
              <a:gd name="T1" fmla="*/ 2147483647 h 1040"/>
              <a:gd name="T2" fmla="*/ 2147483647 w 728"/>
              <a:gd name="T3" fmla="*/ 2147483647 h 1040"/>
              <a:gd name="T4" fmla="*/ 2147483647 w 728"/>
              <a:gd name="T5" fmla="*/ 2147483647 h 1040"/>
              <a:gd name="T6" fmla="*/ 0 w 728"/>
              <a:gd name="T7" fmla="*/ 0 h 1040"/>
              <a:gd name="T8" fmla="*/ 0 60000 65536"/>
              <a:gd name="T9" fmla="*/ 0 60000 65536"/>
              <a:gd name="T10" fmla="*/ 0 60000 65536"/>
              <a:gd name="T11" fmla="*/ 0 60000 65536"/>
              <a:gd name="T12" fmla="*/ 0 w 728"/>
              <a:gd name="T13" fmla="*/ 0 h 1040"/>
              <a:gd name="T14" fmla="*/ 728 w 728"/>
              <a:gd name="T15" fmla="*/ 1040 h 1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8" h="1040">
                <a:moveTo>
                  <a:pt x="624" y="1008"/>
                </a:moveTo>
                <a:cubicBezTo>
                  <a:pt x="624" y="1024"/>
                  <a:pt x="624" y="1040"/>
                  <a:pt x="624" y="960"/>
                </a:cubicBezTo>
                <a:cubicBezTo>
                  <a:pt x="624" y="880"/>
                  <a:pt x="728" y="688"/>
                  <a:pt x="624" y="528"/>
                </a:cubicBezTo>
                <a:cubicBezTo>
                  <a:pt x="520" y="368"/>
                  <a:pt x="260" y="184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DNA sequence edits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Substitutions: 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GA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Insertions: 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ACGA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AC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CGGA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GA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Deletions: 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CGGA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AGA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Transpositions: 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CGG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AGA    AAG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CGG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Inversions: 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AC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GGA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GA       AC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TCC</a:t>
            </a:r>
            <a:r>
              <a:rPr lang="en-US" dirty="0">
                <a:solidFill>
                  <a:srgbClr val="0066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GA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4876800" y="23622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4191000" y="28956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5181600" y="34290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5105400" y="46482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4"/>
          <p:cNvSpPr>
            <a:spLocks noChangeShapeType="1"/>
          </p:cNvSpPr>
          <p:nvPr/>
        </p:nvSpPr>
        <p:spPr bwMode="auto">
          <a:xfrm>
            <a:off x="5867400" y="41148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Alignment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For proteins and short DNA sequences (gene scale) we will generally only consider</a:t>
            </a:r>
          </a:p>
          <a:p>
            <a:pPr lvl="1">
              <a:defRPr/>
            </a:pPr>
            <a:r>
              <a:rPr lang="en-US" dirty="0" smtClean="0"/>
              <a:t>Substitutions: cause </a:t>
            </a:r>
            <a:r>
              <a:rPr lang="en-US" i="1" dirty="0" smtClean="0"/>
              <a:t>mismatches </a:t>
            </a:r>
            <a:r>
              <a:rPr lang="en-US" dirty="0" smtClean="0"/>
              <a:t>in alignments</a:t>
            </a:r>
          </a:p>
          <a:p>
            <a:pPr lvl="1">
              <a:defRPr/>
            </a:pPr>
            <a:r>
              <a:rPr lang="en-US" dirty="0" smtClean="0"/>
              <a:t>Insertions/Deletions: cause </a:t>
            </a:r>
            <a:r>
              <a:rPr lang="en-US" i="1" dirty="0" smtClean="0"/>
              <a:t>gaps</a:t>
            </a:r>
            <a:r>
              <a:rPr lang="en-US" dirty="0" smtClean="0"/>
              <a:t> in alignments</a:t>
            </a:r>
          </a:p>
          <a:p>
            <a:pPr>
              <a:defRPr/>
            </a:pPr>
            <a:r>
              <a:rPr lang="en-US" dirty="0" smtClean="0"/>
              <a:t>For long DNA sequences (genome scale) we will consider additional events</a:t>
            </a:r>
          </a:p>
          <a:p>
            <a:pPr lvl="1">
              <a:defRPr/>
            </a:pPr>
            <a:r>
              <a:rPr lang="en-US" dirty="0" smtClean="0"/>
              <a:t>Transposition</a:t>
            </a:r>
          </a:p>
          <a:p>
            <a:pPr lvl="1">
              <a:defRPr/>
            </a:pPr>
            <a:r>
              <a:rPr lang="en-US" dirty="0" smtClean="0"/>
              <a:t>Inversion</a:t>
            </a:r>
          </a:p>
          <a:p>
            <a:pPr>
              <a:defRPr/>
            </a:pPr>
            <a:r>
              <a:rPr lang="en-US" dirty="0" smtClean="0"/>
              <a:t>In this course we will focus on the case of short sequences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75B00-54D4-584F-8FE2-FC838B6095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66"/>
      </a:dk1>
      <a:lt1>
        <a:srgbClr val="FFFFFF"/>
      </a:lt1>
      <a:dk2>
        <a:srgbClr val="8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56"/>
      </a:accent4>
      <a:accent5>
        <a:srgbClr val="AAE2CA"/>
      </a:accent5>
      <a:accent6>
        <a:srgbClr val="2D2DB9"/>
      </a:accent6>
      <a:hlink>
        <a:srgbClr val="003399"/>
      </a:hlink>
      <a:folHlink>
        <a:srgbClr val="000099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66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56"/>
        </a:accent4>
        <a:accent5>
          <a:srgbClr val="AAE2CA"/>
        </a:accent5>
        <a:accent6>
          <a:srgbClr val="2D2DB9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51186</TotalTime>
  <Words>5287</Words>
  <Application>Microsoft Macintosh PowerPoint</Application>
  <PresentationFormat>On-screen Show (4:3)</PresentationFormat>
  <Paragraphs>1143</Paragraphs>
  <Slides>77</Slides>
  <Notes>56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0" baseType="lpstr">
      <vt:lpstr>Blank Presentation</vt:lpstr>
      <vt:lpstr>Office Theme</vt:lpstr>
      <vt:lpstr>Equation</vt:lpstr>
      <vt:lpstr>Pairwise Sequence Alignment </vt:lpstr>
      <vt:lpstr>Overview</vt:lpstr>
      <vt:lpstr>Genotype and Phenotype </vt:lpstr>
      <vt:lpstr>Evolution: select these genotypes</vt:lpstr>
      <vt:lpstr>The Role of Homology</vt:lpstr>
      <vt:lpstr>The Role of Homology</vt:lpstr>
      <vt:lpstr>What is sequence alignment?</vt:lpstr>
      <vt:lpstr>DNA sequence edits</vt:lpstr>
      <vt:lpstr>Alignment scales</vt:lpstr>
      <vt:lpstr>What is a pairwise alignment?</vt:lpstr>
      <vt:lpstr>Dot plots</vt:lpstr>
      <vt:lpstr>Homology Example:  Evolution of the Globins</vt:lpstr>
      <vt:lpstr>Example Alignment: Globins</vt:lpstr>
      <vt:lpstr>Insertions/Deletions and  Protein Structure</vt:lpstr>
      <vt:lpstr>Issues in Sequence Alignment</vt:lpstr>
      <vt:lpstr>Two main classes of pairwise alignment</vt:lpstr>
      <vt:lpstr>Pairwise Alignment: Task Definition</vt:lpstr>
      <vt:lpstr>The Alignment Task</vt:lpstr>
      <vt:lpstr>The Alignment Task</vt:lpstr>
      <vt:lpstr>The Alignment Task</vt:lpstr>
      <vt:lpstr>The Alignment Task</vt:lpstr>
      <vt:lpstr>The Alignment Task</vt:lpstr>
      <vt:lpstr>The Alignment Task</vt:lpstr>
      <vt:lpstr>The Alignment Task</vt:lpstr>
      <vt:lpstr>The Alignment Task</vt:lpstr>
      <vt:lpstr>The Alignment Task</vt:lpstr>
      <vt:lpstr>The Alignment Task</vt:lpstr>
      <vt:lpstr>What Is the Sequence Alignment?</vt:lpstr>
      <vt:lpstr>Longest Common Subsequence</vt:lpstr>
      <vt:lpstr>Scoring An Alignment:  What Is Needed?</vt:lpstr>
      <vt:lpstr>Linear Gap Penalty Function</vt:lpstr>
      <vt:lpstr>Scoring an Alignment</vt:lpstr>
      <vt:lpstr>The Space of Global Alignments</vt:lpstr>
      <vt:lpstr>Number of Possible Alignments</vt:lpstr>
      <vt:lpstr>Number of Possible Alignments</vt:lpstr>
      <vt:lpstr>Dynamic Programming</vt:lpstr>
      <vt:lpstr>Dynamic Programming</vt:lpstr>
      <vt:lpstr>Fibonacci example</vt:lpstr>
      <vt:lpstr>Fibonacci execution stack</vt:lpstr>
      <vt:lpstr>Fibonacci dynamic programming</vt:lpstr>
      <vt:lpstr>Dynamic Programming Graphs</vt:lpstr>
      <vt:lpstr>Fibonacci DP</vt:lpstr>
      <vt:lpstr>Why “Dynamic Programming”?</vt:lpstr>
      <vt:lpstr>Pairwise Alignment Via  Dynamic Programming</vt:lpstr>
      <vt:lpstr>Dynamic Programming Idea</vt:lpstr>
      <vt:lpstr>DP Algorithm for Global Alignment with Linear Gap Penalty</vt:lpstr>
      <vt:lpstr>Dynamic Programming Implementation</vt:lpstr>
      <vt:lpstr>Initializing Matrix: Global Alignment with Linear Gap Penalty</vt:lpstr>
      <vt:lpstr>DP Algorithm Sketch:  Global Alignment</vt:lpstr>
      <vt:lpstr>Global Alignment Example</vt:lpstr>
      <vt:lpstr>Global Alignment Example</vt:lpstr>
      <vt:lpstr>DP Comments</vt:lpstr>
      <vt:lpstr>Equally Optimal Alignments</vt:lpstr>
      <vt:lpstr>Highroad &amp; Lowroad Alignments</vt:lpstr>
      <vt:lpstr>Dynamic Programming Analysis</vt:lpstr>
      <vt:lpstr>Computational Complexity</vt:lpstr>
      <vt:lpstr>Local Alignment</vt:lpstr>
      <vt:lpstr>Local Alignment Motivation</vt:lpstr>
      <vt:lpstr>Local Alignment DP Algorithm</vt:lpstr>
      <vt:lpstr>Local Alignment DP Algorithm</vt:lpstr>
      <vt:lpstr>Local Alignment DP Algorithm</vt:lpstr>
      <vt:lpstr>Local Alignment Example</vt:lpstr>
      <vt:lpstr>More On Gap Penalty Functions</vt:lpstr>
      <vt:lpstr>Gap Penalty Functions</vt:lpstr>
      <vt:lpstr>Dynamic Programming for the  Affine Gap Penalty Case</vt:lpstr>
      <vt:lpstr>Why Three Matrices Are Needed </vt:lpstr>
      <vt:lpstr>Relationship of three states for affine gap alignment</vt:lpstr>
      <vt:lpstr>Global Alignment DP for the  Affine Gap Penalty Case</vt:lpstr>
      <vt:lpstr>Global Alignment DP for the  Affine Gap Penalty Case</vt:lpstr>
      <vt:lpstr>Global Alignment Example  (Affine Gap Penalty)</vt:lpstr>
      <vt:lpstr>Global Alignment Example (Continued) </vt:lpstr>
      <vt:lpstr>Local Alignment DP for the  Affine Gap Penalty Case</vt:lpstr>
      <vt:lpstr>Local Alignment DP for the  Affine Gap Penalty Case</vt:lpstr>
      <vt:lpstr>Gap Penalty Functions</vt:lpstr>
      <vt:lpstr>Concave Gap Penalty Functions</vt:lpstr>
      <vt:lpstr>Computational Complexity and Gap Penalty Functions</vt:lpstr>
      <vt:lpstr>Alignment (Global) with General Gap Penalty Function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BMI/CS 576</dc:title>
  <dc:creator>Mark Craven</dc:creator>
  <cp:lastModifiedBy>Irene Ong</cp:lastModifiedBy>
  <cp:revision>574</cp:revision>
  <cp:lastPrinted>2007-09-20T14:40:19Z</cp:lastPrinted>
  <dcterms:created xsi:type="dcterms:W3CDTF">2010-09-29T03:13:21Z</dcterms:created>
  <dcterms:modified xsi:type="dcterms:W3CDTF">2017-10-02T20:47:13Z</dcterms:modified>
</cp:coreProperties>
</file>