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392" r:id="rId9"/>
    <p:sldId id="394" r:id="rId10"/>
    <p:sldId id="393" r:id="rId11"/>
    <p:sldId id="408" r:id="rId12"/>
    <p:sldId id="395" r:id="rId13"/>
    <p:sldId id="396" r:id="rId14"/>
    <p:sldId id="397" r:id="rId15"/>
    <p:sldId id="398" r:id="rId16"/>
    <p:sldId id="399" r:id="rId17"/>
    <p:sldId id="400" r:id="rId18"/>
    <p:sldId id="403" r:id="rId19"/>
    <p:sldId id="409" r:id="rId20"/>
    <p:sldId id="401" r:id="rId21"/>
    <p:sldId id="405" r:id="rId22"/>
    <p:sldId id="406" r:id="rId23"/>
    <p:sldId id="407" r:id="rId24"/>
    <p:sldId id="321" r:id="rId25"/>
    <p:sldId id="391" r:id="rId2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1" autoAdjust="0"/>
    <p:restoredTop sz="93725" autoAdjust="0"/>
  </p:normalViewPr>
  <p:slideViewPr>
    <p:cSldViewPr snapToGrid="0">
      <p:cViewPr varScale="1">
        <p:scale>
          <a:sx n="64" d="100"/>
          <a:sy n="64" d="100"/>
        </p:scale>
        <p:origin x="68" y="1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 Performance</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Sheet1!$B$1</c:f>
              <c:strCache>
                <c:ptCount val="1"/>
                <c:pt idx="0">
                  <c:v>Naïve Bayes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Sheet1!$B$2</c:f>
              <c:numCache>
                <c:formatCode>0.00%</c:formatCode>
                <c:ptCount val="1"/>
                <c:pt idx="0">
                  <c:v>0.77459999999999996</c:v>
                </c:pt>
              </c:numCache>
            </c:numRef>
          </c:val>
          <c:extLst>
            <c:ext xmlns:c16="http://schemas.microsoft.com/office/drawing/2014/chart" uri="{C3380CC4-5D6E-409C-BE32-E72D297353CC}">
              <c16:uniqueId val="{00000000-BF10-4964-A597-BBEA61827043}"/>
            </c:ext>
          </c:extLst>
        </c:ser>
        <c:ser>
          <c:idx val="1"/>
          <c:order val="1"/>
          <c:tx>
            <c:strRef>
              <c:f>Sheet1!$C$1</c:f>
              <c:strCache>
                <c:ptCount val="1"/>
                <c:pt idx="0">
                  <c:v>Gaussian Naïve Bayes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Sheet1!$C$2</c:f>
              <c:numCache>
                <c:formatCode>0.00%</c:formatCode>
                <c:ptCount val="1"/>
                <c:pt idx="0">
                  <c:v>0.91080000000000005</c:v>
                </c:pt>
              </c:numCache>
            </c:numRef>
          </c:val>
          <c:extLst>
            <c:ext xmlns:c16="http://schemas.microsoft.com/office/drawing/2014/chart" uri="{C3380CC4-5D6E-409C-BE32-E72D297353CC}">
              <c16:uniqueId val="{00000001-BF10-4964-A597-BBEA61827043}"/>
            </c:ext>
          </c:extLst>
        </c:ser>
        <c:ser>
          <c:idx val="2"/>
          <c:order val="2"/>
          <c:tx>
            <c:strRef>
              <c:f>Sheet1!$D$1</c:f>
              <c:strCache>
                <c:ptCount val="1"/>
                <c:pt idx="0">
                  <c:v>KNN</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c:v>
                </c:pt>
              </c:strCache>
            </c:strRef>
          </c:cat>
          <c:val>
            <c:numRef>
              <c:f>Sheet1!$D$2</c:f>
              <c:numCache>
                <c:formatCode>0.00%</c:formatCode>
                <c:ptCount val="1"/>
                <c:pt idx="0">
                  <c:v>0.97170000000000001</c:v>
                </c:pt>
              </c:numCache>
            </c:numRef>
          </c:val>
          <c:extLst>
            <c:ext xmlns:c16="http://schemas.microsoft.com/office/drawing/2014/chart" uri="{C3380CC4-5D6E-409C-BE32-E72D297353CC}">
              <c16:uniqueId val="{00000002-BF10-4964-A597-BBEA61827043}"/>
            </c:ext>
          </c:extLst>
        </c:ser>
        <c:dLbls>
          <c:showLegendKey val="0"/>
          <c:showVal val="0"/>
          <c:showCatName val="0"/>
          <c:showSerName val="0"/>
          <c:showPercent val="0"/>
          <c:showBubbleSize val="0"/>
        </c:dLbls>
        <c:gapWidth val="219"/>
        <c:shape val="box"/>
        <c:axId val="922111104"/>
        <c:axId val="938481616"/>
        <c:axId val="0"/>
      </c:bar3DChart>
      <c:catAx>
        <c:axId val="9221111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8481616"/>
        <c:crosses val="autoZero"/>
        <c:auto val="1"/>
        <c:lblAlgn val="ctr"/>
        <c:lblOffset val="100"/>
        <c:noMultiLvlLbl val="0"/>
      </c:catAx>
      <c:valAx>
        <c:axId val="938481616"/>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2111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56C4F5-22ED-4DAE-BABD-19753E3CB18E}" type="datetime1">
              <a:rPr lang="en-GB" smtClean="0"/>
              <a:t>12/12/2023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C39B239-71CA-45A2-A0E9-A6E9ED36C3D7}" type="datetime1">
              <a:rPr lang="en-GB" smtClean="0"/>
              <a:t>12/12/2023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5E697C7D-048B-4C37-94DD-1972A5010EAA}" type="datetime1">
              <a:rPr lang="en-GB" smtClean="0"/>
              <a:t>12/12/2023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416D29E6-34A6-4872-AB7B-305B0B68CAB2}" type="datetime1">
              <a:rPr lang="en-GB" smtClean="0"/>
              <a:t>12/12/2023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BA1D72A4-3887-4D88-8872-66F5E16F22AF}" type="datetime1">
              <a:rPr lang="en-GB" smtClean="0"/>
              <a:t>12/12/2023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3A668620-EDA7-4B9A-8A66-0A7DAC0B0A7D}" type="datetime1">
              <a:rPr lang="en-GB" smtClean="0"/>
              <a:t>12/12/2023</a:t>
            </a:fld>
            <a:endParaRPr lang="en-GB"/>
          </a:p>
        </p:txBody>
      </p:sp>
    </p:spTree>
    <p:extLst>
      <p:ext uri="{BB962C8B-B14F-4D97-AF65-F5344CB8AC3E}">
        <p14:creationId xmlns:p14="http://schemas.microsoft.com/office/powerpoint/2010/main" val="19832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C5691FF8-B6CC-4BBB-8A36-DF83FA54F644}" type="datetime1">
              <a:rPr lang="en-GB" smtClean="0"/>
              <a:t>12/12/2023</a:t>
            </a:fld>
            <a:endParaRPr lang="en-GB"/>
          </a:p>
        </p:txBody>
      </p:sp>
    </p:spTree>
    <p:extLst>
      <p:ext uri="{BB962C8B-B14F-4D97-AF65-F5344CB8AC3E}">
        <p14:creationId xmlns:p14="http://schemas.microsoft.com/office/powerpoint/2010/main" val="104589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E82E9F62-7C2F-464C-BF73-541460A71155}" type="datetime1">
              <a:rPr lang="en-GB" smtClean="0"/>
              <a:t>12/12/2023</a:t>
            </a:fld>
            <a:endParaRPr lang="en-GB"/>
          </a:p>
        </p:txBody>
      </p:sp>
    </p:spTree>
    <p:extLst>
      <p:ext uri="{BB962C8B-B14F-4D97-AF65-F5344CB8AC3E}">
        <p14:creationId xmlns:p14="http://schemas.microsoft.com/office/powerpoint/2010/main" val="110444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59B87426-9497-4780-B8A6-DDB2D3062607}" type="datetime1">
              <a:rPr lang="en-GB" smtClean="0"/>
              <a:t>12/12/2023</a:t>
            </a:fld>
            <a:endParaRPr lang="en-GB"/>
          </a:p>
        </p:txBody>
      </p:sp>
    </p:spTree>
    <p:extLst>
      <p:ext uri="{BB962C8B-B14F-4D97-AF65-F5344CB8AC3E}">
        <p14:creationId xmlns:p14="http://schemas.microsoft.com/office/powerpoint/2010/main" val="195704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663D8CED-3030-4744-B82E-F82A51BE0C0A}" type="datetime1">
              <a:rPr lang="en-GB" smtClean="0"/>
              <a:t>12/12/2023</a:t>
            </a:fld>
            <a:endParaRPr lang="en-GB"/>
          </a:p>
        </p:txBody>
      </p:sp>
    </p:spTree>
    <p:extLst>
      <p:ext uri="{BB962C8B-B14F-4D97-AF65-F5344CB8AC3E}">
        <p14:creationId xmlns:p14="http://schemas.microsoft.com/office/powerpoint/2010/main" val="71552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465464A1-63DA-4FE7-BF8B-D40D39E1D714}" type="datetime1">
              <a:rPr lang="en-GB" smtClean="0"/>
              <a:t>12/12/2023</a:t>
            </a:fld>
            <a:endParaRPr lang="en-GB"/>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fld id="{7BD7C993-7549-484F-95CD-A83D4CF304CA}" type="datetime1">
              <a:rPr lang="en-US" smtClean="0"/>
              <a:t>12/12/2023</a:t>
            </a:fld>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endParaRPr lang="en-GB"/>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3FC27276-5D7E-4C91-B207-511339BEBB5E}" type="datetime1">
              <a:rPr lang="en-US" smtClean="0"/>
              <a:t>12/12/2023</a:t>
            </a:fld>
            <a:endParaRPr lang="en-GB"/>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endParaRPr lang="en-GB"/>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fld id="{04B4D5B8-3640-4550-A045-731C60868A2A}" type="datetime1">
              <a:rPr lang="en-US" smtClean="0"/>
              <a:t>12/12/2023</a:t>
            </a:fld>
            <a:endParaRPr lang="en-GB"/>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endParaRPr lang="en-GB"/>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fld id="{94551E3C-F9E3-42FB-9F09-BB1C4961F94C}" type="datetime1">
              <a:rPr lang="en-US" smtClean="0"/>
              <a:t>12/12/2023</a:t>
            </a:fld>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endParaRPr lang="en-GB"/>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fld id="{41D49B68-53A0-468A-942A-E8CEED8E6730}" type="datetime1">
              <a:rPr lang="en-US" smtClean="0"/>
              <a:t>12/12/2023</a:t>
            </a:fld>
            <a:endParaRPr lang="en-GB"/>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endParaRPr lang="en-GB"/>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850AD702-5CF5-44EA-BA95-8858E32B4E20}" type="datetime1">
              <a:rPr lang="en-US" smtClean="0"/>
              <a:t>12/12/2023</a:t>
            </a:fld>
            <a:endParaRPr lang="en-GB"/>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endParaRPr lang="en-GB"/>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fld id="{6A1C814A-F576-409B-8BC0-8FF1D05067CE}" type="datetime1">
              <a:rPr lang="en-US" smtClean="0"/>
              <a:t>12/12/2023</a:t>
            </a:fld>
            <a:endParaRPr lang="en-GB"/>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endParaRPr lang="en-GB"/>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F9F0964C-9318-4658-ABE3-0D1787DFD462}" type="datetime1">
              <a:rPr lang="en-US" smtClean="0"/>
              <a:t>12/12/2023</a:t>
            </a:fld>
            <a:endParaRPr lang="en-GB"/>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endParaRPr lang="en-GB"/>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6C356C2D-BA53-433D-AEAD-7EB7854BF9BC}" type="datetime1">
              <a:rPr lang="en-US" smtClean="0"/>
              <a:t>12/12/2023</a:t>
            </a:fld>
            <a:endParaRPr lang="en-GB"/>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endParaRPr lang="en-GB"/>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fld id="{139EA9A6-B844-4AF7-B056-C51C8AF56DAF}" type="datetime1">
              <a:rPr lang="en-US" smtClean="0"/>
              <a:t>12/12/2023</a:t>
            </a:fld>
            <a:endParaRPr lang="en-GB"/>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endParaRPr lang="en-GB"/>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fld id="{2BEAB2DE-08DE-47A1-8700-406D1DC46C5C}" type="datetime1">
              <a:rPr lang="en-US" smtClean="0"/>
              <a:t>12/12/2023</a:t>
            </a:fld>
            <a:endParaRPr lang="en-GB"/>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endParaRPr lang="en-GB"/>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9678004C-C617-4798-8767-6A49EB516AC0}" type="datetime1">
              <a:rPr lang="en-US" smtClean="0"/>
              <a:t>12/12/2023</a:t>
            </a:fld>
            <a:endParaRPr lang="en-GB"/>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endParaRPr lang="en-GB"/>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fld id="{B4B7C67A-9CC0-42AD-B3BC-4692CE746B2E}" type="datetime1">
              <a:rPr lang="en-US" smtClean="0"/>
              <a:t>12/12/2023</a:t>
            </a:fld>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endParaRPr lang="en-GB"/>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fld id="{866C73AF-3F84-454E-BBF1-42465E59F603}" type="datetime1">
              <a:rPr lang="en-US" smtClean="0"/>
              <a:t>12/12/2023</a:t>
            </a:fld>
            <a:endParaRPr lang="en-GB"/>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endParaRPr lang="en-GB"/>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fld id="{159FE974-2E04-4534-8CAE-53AFA5C01080}" type="datetime1">
              <a:rPr lang="en-US" smtClean="0"/>
              <a:t>12/12/2023</a:t>
            </a:fld>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690529"/>
            <a:ext cx="3565524" cy="2384898"/>
          </a:xfrm>
        </p:spPr>
        <p:txBody>
          <a:bodyPr rtlCol="0" anchor="b" anchorCtr="0">
            <a:normAutofit fontScale="90000"/>
          </a:bodyPr>
          <a:lstStyle/>
          <a:p>
            <a:pPr rtl="0"/>
            <a:r>
              <a:rPr lang="en-US" dirty="0"/>
              <a:t>Empowering the Visually Impaired with Handwritten Digit Recognition</a:t>
            </a:r>
            <a:endParaRPr lang="en-GB"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4207679"/>
            <a:ext cx="3565524" cy="1731963"/>
          </a:xfrm>
        </p:spPr>
        <p:txBody>
          <a:bodyPr rtlCol="0">
            <a:normAutofit/>
          </a:bodyPr>
          <a:lstStyle/>
          <a:p>
            <a:pPr rtl="0"/>
            <a:r>
              <a:rPr lang="en-US" dirty="0"/>
              <a:t>S</a:t>
            </a:r>
            <a:r>
              <a:rPr lang="en-GB" dirty="0" err="1"/>
              <a:t>parsh</a:t>
            </a:r>
            <a:r>
              <a:rPr lang="en-GB" dirty="0"/>
              <a:t> Rawal</a:t>
            </a:r>
          </a:p>
          <a:p>
            <a:pPr rtl="0"/>
            <a:r>
              <a:rPr lang="en-GB" dirty="0"/>
              <a:t>Information Tech Consultants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sz="6400" kern="1200" dirty="0">
                <a:solidFill>
                  <a:schemeClr val="tx1"/>
                </a:solidFill>
                <a:latin typeface="+mj-lt"/>
                <a:ea typeface="+mj-ea"/>
                <a:cs typeface="+mj-cs"/>
              </a:rPr>
              <a:t>MNIST Handwritten Dataset</a:t>
            </a:r>
            <a:endParaRPr lang="en-GB"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dirty="0"/>
              <a:t>T</a:t>
            </a:r>
            <a:r>
              <a:rPr lang="en-GB" dirty="0"/>
              <a:t>he Dataset</a:t>
            </a:r>
            <a:endParaRPr lang="en-GB" kern="1200" dirty="0">
              <a:latin typeface="+mn-lt"/>
              <a:ea typeface="+mn-ea"/>
              <a:cs typeface="+mn-cs"/>
            </a:endParaRPr>
          </a:p>
        </p:txBody>
      </p:sp>
      <p:sp>
        <p:nvSpPr>
          <p:cNvPr id="6" name="Slide Number Placeholder 5">
            <a:extLst>
              <a:ext uri="{FF2B5EF4-FFF2-40B4-BE49-F238E27FC236}">
                <a16:creationId xmlns:a16="http://schemas.microsoft.com/office/drawing/2014/main" id="{0E312DBE-7003-C4A2-D8C0-660FDBD08D7F}"/>
              </a:ext>
            </a:extLst>
          </p:cNvPr>
          <p:cNvSpPr>
            <a:spLocks noGrp="1"/>
          </p:cNvSpPr>
          <p:nvPr>
            <p:ph type="sldNum" sz="quarter" idx="12"/>
          </p:nvPr>
        </p:nvSpPr>
        <p:spPr>
          <a:xfrm>
            <a:off x="9971188" y="456943"/>
            <a:ext cx="1692274" cy="184666"/>
          </a:xfrm>
        </p:spPr>
        <p:txBody>
          <a:bodyPr/>
          <a:lstStyle/>
          <a:p>
            <a:pPr rtl="0"/>
            <a:fld id="{DBA1B0FB-D917-4C8C-928F-313BD683BF39}" type="slidenum">
              <a:rPr lang="en-GB" sz="1200" smtClean="0">
                <a:solidFill>
                  <a:schemeClr val="tx1">
                    <a:alpha val="80000"/>
                  </a:schemeClr>
                </a:solidFill>
              </a:rPr>
              <a:t>10</a:t>
            </a:fld>
            <a:endParaRPr lang="en-GB" dirty="0">
              <a:solidFill>
                <a:schemeClr val="tx1">
                  <a:alpha val="80000"/>
                </a:schemeClr>
              </a:solidFill>
            </a:endParaRPr>
          </a:p>
        </p:txBody>
      </p:sp>
      <p:sp>
        <p:nvSpPr>
          <p:cNvPr id="7" name="Date Placeholder 6">
            <a:extLst>
              <a:ext uri="{FF2B5EF4-FFF2-40B4-BE49-F238E27FC236}">
                <a16:creationId xmlns:a16="http://schemas.microsoft.com/office/drawing/2014/main" id="{3771B23A-3D95-16C3-C1DE-BC0AF2B110D8}"/>
              </a:ext>
            </a:extLst>
          </p:cNvPr>
          <p:cNvSpPr>
            <a:spLocks noGrp="1"/>
          </p:cNvSpPr>
          <p:nvPr>
            <p:ph type="dt" sz="half" idx="10"/>
          </p:nvPr>
        </p:nvSpPr>
        <p:spPr/>
        <p:txBody>
          <a:bodyPr/>
          <a:lstStyle/>
          <a:p>
            <a:pPr rtl="0"/>
            <a:fld id="{A270B78A-8EA2-425A-A5EB-B74B0952041D}" type="datetime1">
              <a:rPr lang="en-US" smtClean="0"/>
              <a:t>12/12/2023</a:t>
            </a:fld>
            <a:endParaRPr lang="en-GB"/>
          </a:p>
        </p:txBody>
      </p:sp>
    </p:spTree>
    <p:extLst>
      <p:ext uri="{BB962C8B-B14F-4D97-AF65-F5344CB8AC3E}">
        <p14:creationId xmlns:p14="http://schemas.microsoft.com/office/powerpoint/2010/main" val="409264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500"/>
                                        <p:tgtEl>
                                          <p:spTgt spid="1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6" grpId="0" animBg="1"/>
      <p:bldP spid="48" grpId="0" animBg="1"/>
      <p:bldP spid="50" grpId="0" animBg="1"/>
      <p:bldP spid="15" grpId="0"/>
      <p:bldP spid="16" grpId="0" build="p"/>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2D56-3BD5-D9A6-F9C8-3A85E7196200}"/>
              </a:ext>
            </a:extLst>
          </p:cNvPr>
          <p:cNvSpPr>
            <a:spLocks noGrp="1"/>
          </p:cNvSpPr>
          <p:nvPr>
            <p:ph type="title"/>
          </p:nvPr>
        </p:nvSpPr>
        <p:spPr>
          <a:xfrm>
            <a:off x="550863" y="681254"/>
            <a:ext cx="7707016" cy="742196"/>
          </a:xfrm>
        </p:spPr>
        <p:txBody>
          <a:bodyPr/>
          <a:lstStyle/>
          <a:p>
            <a:r>
              <a:rPr lang="en-US" sz="4000" dirty="0"/>
              <a:t>Key features of the MNIST Dataset</a:t>
            </a:r>
            <a:endParaRPr lang="en-GB" sz="4000" dirty="0"/>
          </a:p>
        </p:txBody>
      </p:sp>
      <p:sp>
        <p:nvSpPr>
          <p:cNvPr id="3" name="Content Placeholder 2">
            <a:extLst>
              <a:ext uri="{FF2B5EF4-FFF2-40B4-BE49-F238E27FC236}">
                <a16:creationId xmlns:a16="http://schemas.microsoft.com/office/drawing/2014/main" id="{2EFE2A72-35D1-A1D2-A5E3-BB2EBAF43075}"/>
              </a:ext>
            </a:extLst>
          </p:cNvPr>
          <p:cNvSpPr>
            <a:spLocks noGrp="1"/>
          </p:cNvSpPr>
          <p:nvPr>
            <p:ph idx="1"/>
          </p:nvPr>
        </p:nvSpPr>
        <p:spPr>
          <a:xfrm>
            <a:off x="550862" y="2083128"/>
            <a:ext cx="7707017" cy="4707086"/>
          </a:xfrm>
        </p:spPr>
        <p:txBody>
          <a:bodyPr/>
          <a:lstStyle/>
          <a:p>
            <a:pPr marL="342900" indent="-342900" algn="just">
              <a:buFont typeface="Arial" panose="020B0604020202020204" pitchFamily="34" charset="0"/>
              <a:buChar char="•"/>
            </a:pPr>
            <a:r>
              <a:rPr lang="en-US" sz="1800" dirty="0">
                <a:solidFill>
                  <a:schemeClr val="tx1"/>
                </a:solidFill>
                <a:latin typeface="Söhne"/>
              </a:rPr>
              <a:t>The MNIST dataset, is a popular benchmark dataset in the field of machine learning, it consists of grayscale images of handwritten digits.</a:t>
            </a:r>
          </a:p>
          <a:p>
            <a:pPr marL="342900" indent="-342900" algn="just">
              <a:buFont typeface="Arial" panose="020B0604020202020204" pitchFamily="34" charset="0"/>
              <a:buChar char="•"/>
            </a:pPr>
            <a:r>
              <a:rPr lang="en-US" sz="1800" dirty="0">
                <a:solidFill>
                  <a:schemeClr val="tx1"/>
                </a:solidFill>
                <a:latin typeface="Söhne"/>
              </a:rPr>
              <a:t>MNIST is a dataset with ten classes, corresponding to the digits 0 through 9. Each digit class has a set of images associated with it. </a:t>
            </a:r>
          </a:p>
          <a:p>
            <a:pPr marL="342900" indent="-342900" algn="just">
              <a:buFont typeface="Arial" panose="020B0604020202020204" pitchFamily="34" charset="0"/>
              <a:buChar char="•"/>
            </a:pPr>
            <a:r>
              <a:rPr lang="en-US" sz="1800" dirty="0">
                <a:solidFill>
                  <a:schemeClr val="tx1"/>
                </a:solidFill>
                <a:latin typeface="Söhne"/>
              </a:rPr>
              <a:t>In our case, we used the CSV version of the dataset which contains 784 columns corresponding to the pixel values (ranging from 0-255) for each class.</a:t>
            </a:r>
          </a:p>
          <a:p>
            <a:pPr marL="342900" indent="-342900" algn="just">
              <a:buFont typeface="Arial" panose="020B0604020202020204" pitchFamily="34" charset="0"/>
              <a:buChar char="•"/>
            </a:pPr>
            <a:r>
              <a:rPr lang="en-US" sz="1800" dirty="0">
                <a:solidFill>
                  <a:schemeClr val="tx1"/>
                </a:solidFill>
                <a:latin typeface="Söhne"/>
              </a:rPr>
              <a:t>The original MNIST dataset contains 60,000 training images and 10,000 testing images. Each digit class has an approximately equal number of samples in both sets.</a:t>
            </a:r>
            <a:endParaRPr lang="en-GB" sz="1800" dirty="0">
              <a:solidFill>
                <a:schemeClr val="tx1"/>
              </a:solidFill>
              <a:latin typeface="Söhne"/>
            </a:endParaRPr>
          </a:p>
        </p:txBody>
      </p:sp>
      <p:pic>
        <p:nvPicPr>
          <p:cNvPr id="15" name="Picture Placeholder 14" descr="A group of numbers in black squares&#10;&#10;Description automatically generated">
            <a:extLst>
              <a:ext uri="{FF2B5EF4-FFF2-40B4-BE49-F238E27FC236}">
                <a16:creationId xmlns:a16="http://schemas.microsoft.com/office/drawing/2014/main" id="{130D1166-4872-7946-9901-37D59D6C8BB4}"/>
              </a:ext>
            </a:extLst>
          </p:cNvPr>
          <p:cNvPicPr>
            <a:picLocks noGrp="1" noChangeAspect="1"/>
          </p:cNvPicPr>
          <p:nvPr>
            <p:ph type="pic" sz="quarter" idx="14"/>
          </p:nvPr>
        </p:nvPicPr>
        <p:blipFill>
          <a:blip r:embed="rId2"/>
          <a:srcRect l="2655" r="2655"/>
          <a:stretch>
            <a:fillRect/>
          </a:stretch>
        </p:blipFill>
        <p:spPr/>
      </p:pic>
      <p:pic>
        <p:nvPicPr>
          <p:cNvPr id="13" name="Picture Placeholder 12" descr="A collage of numbers&#10;&#10;Description automatically generated">
            <a:extLst>
              <a:ext uri="{FF2B5EF4-FFF2-40B4-BE49-F238E27FC236}">
                <a16:creationId xmlns:a16="http://schemas.microsoft.com/office/drawing/2014/main" id="{1FF1A074-6926-7209-EE2F-784966421E0A}"/>
              </a:ext>
            </a:extLst>
          </p:cNvPr>
          <p:cNvPicPr>
            <a:picLocks noGrp="1" noChangeAspect="1"/>
          </p:cNvPicPr>
          <p:nvPr>
            <p:ph type="pic" sz="quarter" idx="15"/>
          </p:nvPr>
        </p:nvPicPr>
        <p:blipFill>
          <a:blip r:embed="rId3"/>
          <a:srcRect l="9600" r="9600"/>
          <a:stretch>
            <a:fillRect/>
          </a:stretch>
        </p:blipFill>
        <p:spPr/>
      </p:pic>
      <p:sp>
        <p:nvSpPr>
          <p:cNvPr id="17" name="Slide Number Placeholder 16">
            <a:extLst>
              <a:ext uri="{FF2B5EF4-FFF2-40B4-BE49-F238E27FC236}">
                <a16:creationId xmlns:a16="http://schemas.microsoft.com/office/drawing/2014/main" id="{6EB3827B-17F3-2991-65BB-D163CCF6ED32}"/>
              </a:ext>
            </a:extLst>
          </p:cNvPr>
          <p:cNvSpPr>
            <a:spLocks noGrp="1"/>
          </p:cNvSpPr>
          <p:nvPr>
            <p:ph type="sldNum" sz="quarter" idx="12"/>
          </p:nvPr>
        </p:nvSpPr>
        <p:spPr>
          <a:xfrm>
            <a:off x="9927915" y="372007"/>
            <a:ext cx="1692274" cy="153888"/>
          </a:xfrm>
        </p:spPr>
        <p:txBody>
          <a:bodyPr/>
          <a:lstStyle/>
          <a:p>
            <a:pPr rtl="0"/>
            <a:fld id="{DBA1B0FB-D917-4C8C-928F-313BD683BF39}" type="slidenum">
              <a:rPr lang="en-GB" sz="1200" smtClean="0">
                <a:solidFill>
                  <a:schemeClr val="tx1">
                    <a:alpha val="80000"/>
                  </a:schemeClr>
                </a:solidFill>
              </a:rPr>
              <a:t>11</a:t>
            </a:fld>
            <a:endParaRPr lang="en-GB" dirty="0">
              <a:solidFill>
                <a:schemeClr val="tx1">
                  <a:alpha val="80000"/>
                </a:schemeClr>
              </a:solidFill>
            </a:endParaRPr>
          </a:p>
        </p:txBody>
      </p:sp>
      <p:sp>
        <p:nvSpPr>
          <p:cNvPr id="18" name="Date Placeholder 17">
            <a:extLst>
              <a:ext uri="{FF2B5EF4-FFF2-40B4-BE49-F238E27FC236}">
                <a16:creationId xmlns:a16="http://schemas.microsoft.com/office/drawing/2014/main" id="{A8DEFCC5-77FB-4F43-50DB-4E0ED861DCA6}"/>
              </a:ext>
            </a:extLst>
          </p:cNvPr>
          <p:cNvSpPr>
            <a:spLocks noGrp="1"/>
          </p:cNvSpPr>
          <p:nvPr>
            <p:ph type="dt" sz="half" idx="10"/>
          </p:nvPr>
        </p:nvSpPr>
        <p:spPr/>
        <p:txBody>
          <a:bodyPr/>
          <a:lstStyle/>
          <a:p>
            <a:pPr rtl="0"/>
            <a:fld id="{78F82AA0-8C1D-4E90-A956-ED92B992EF97}" type="datetime1">
              <a:rPr lang="en-US" smtClean="0"/>
              <a:t>12/12/2023</a:t>
            </a:fld>
            <a:endParaRPr lang="en-GB"/>
          </a:p>
        </p:txBody>
      </p:sp>
    </p:spTree>
    <p:extLst>
      <p:ext uri="{BB962C8B-B14F-4D97-AF65-F5344CB8AC3E}">
        <p14:creationId xmlns:p14="http://schemas.microsoft.com/office/powerpoint/2010/main" val="17953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2D56-3BD5-D9A6-F9C8-3A85E7196200}"/>
              </a:ext>
            </a:extLst>
          </p:cNvPr>
          <p:cNvSpPr>
            <a:spLocks noGrp="1"/>
          </p:cNvSpPr>
          <p:nvPr>
            <p:ph type="title"/>
          </p:nvPr>
        </p:nvSpPr>
        <p:spPr>
          <a:xfrm>
            <a:off x="550863" y="681254"/>
            <a:ext cx="7707016" cy="742196"/>
          </a:xfrm>
        </p:spPr>
        <p:txBody>
          <a:bodyPr/>
          <a:lstStyle/>
          <a:p>
            <a:r>
              <a:rPr lang="en-US" sz="4000" dirty="0"/>
              <a:t>Making it ready for training</a:t>
            </a:r>
            <a:endParaRPr lang="en-GB" sz="4000" dirty="0"/>
          </a:p>
        </p:txBody>
      </p:sp>
      <p:sp>
        <p:nvSpPr>
          <p:cNvPr id="3" name="Content Placeholder 2">
            <a:extLst>
              <a:ext uri="{FF2B5EF4-FFF2-40B4-BE49-F238E27FC236}">
                <a16:creationId xmlns:a16="http://schemas.microsoft.com/office/drawing/2014/main" id="{2EFE2A72-35D1-A1D2-A5E3-BB2EBAF43075}"/>
              </a:ext>
            </a:extLst>
          </p:cNvPr>
          <p:cNvSpPr>
            <a:spLocks noGrp="1"/>
          </p:cNvSpPr>
          <p:nvPr>
            <p:ph idx="1"/>
          </p:nvPr>
        </p:nvSpPr>
        <p:spPr>
          <a:xfrm>
            <a:off x="550862" y="1728280"/>
            <a:ext cx="7707017" cy="4304270"/>
          </a:xfrm>
        </p:spPr>
        <p:txBody>
          <a:bodyPr/>
          <a:lstStyle/>
          <a:p>
            <a:pPr marL="342900" indent="-342900" algn="just">
              <a:buFont typeface="Arial" panose="020B0604020202020204" pitchFamily="34" charset="0"/>
              <a:buChar char="•"/>
            </a:pPr>
            <a:r>
              <a:rPr lang="en-US" sz="1800" dirty="0">
                <a:solidFill>
                  <a:schemeClr val="tx1"/>
                </a:solidFill>
                <a:latin typeface="Söhne"/>
              </a:rPr>
              <a:t>Although the dataset itself is in numerical format and can directly be used to train our model, it is advisable to perform some normalization on it to ensure that all the features are at the same scale.</a:t>
            </a:r>
          </a:p>
          <a:p>
            <a:pPr marL="342900" indent="-342900" algn="just">
              <a:buFont typeface="Arial" panose="020B0604020202020204" pitchFamily="34" charset="0"/>
              <a:buChar char="•"/>
            </a:pPr>
            <a:r>
              <a:rPr lang="en-US" sz="1800" dirty="0">
                <a:solidFill>
                  <a:schemeClr val="tx1"/>
                </a:solidFill>
                <a:latin typeface="Söhne"/>
              </a:rPr>
              <a:t>The dataset was normalized using min-max technique to ensure that the feature values always lie between 0 and 1.</a:t>
            </a:r>
          </a:p>
          <a:p>
            <a:pPr marL="342900" indent="-342900" algn="just">
              <a:buFont typeface="Arial" panose="020B0604020202020204" pitchFamily="34" charset="0"/>
              <a:buChar char="•"/>
            </a:pPr>
            <a:r>
              <a:rPr lang="en-US" sz="1800" dirty="0">
                <a:solidFill>
                  <a:schemeClr val="tx1"/>
                </a:solidFill>
                <a:latin typeface="Söhne"/>
              </a:rPr>
              <a:t>This is beneficial for the model training as all the pixel values range within 0-1 rather than a larger range of 0-255, and results in better computational efficiency. </a:t>
            </a:r>
          </a:p>
          <a:p>
            <a:pPr marL="342900" indent="-342900" algn="just">
              <a:buFont typeface="Arial" panose="020B0604020202020204" pitchFamily="34" charset="0"/>
              <a:buChar char="•"/>
            </a:pPr>
            <a:r>
              <a:rPr lang="en-US" sz="1800" dirty="0">
                <a:solidFill>
                  <a:schemeClr val="tx1"/>
                </a:solidFill>
                <a:latin typeface="Söhne"/>
              </a:rPr>
              <a:t>This Processed Data was used for the training of various Machine  classification model architectures, also for their evaluation.</a:t>
            </a:r>
            <a:endParaRPr lang="en-GB" sz="1800" dirty="0">
              <a:solidFill>
                <a:schemeClr val="tx1"/>
              </a:solidFill>
              <a:latin typeface="Söhne"/>
            </a:endParaRPr>
          </a:p>
        </p:txBody>
      </p:sp>
      <p:pic>
        <p:nvPicPr>
          <p:cNvPr id="15" name="Picture Placeholder 14" descr="A group of numbers in black squares&#10;&#10;Description automatically generated">
            <a:extLst>
              <a:ext uri="{FF2B5EF4-FFF2-40B4-BE49-F238E27FC236}">
                <a16:creationId xmlns:a16="http://schemas.microsoft.com/office/drawing/2014/main" id="{130D1166-4872-7946-9901-37D59D6C8BB4}"/>
              </a:ext>
            </a:extLst>
          </p:cNvPr>
          <p:cNvPicPr>
            <a:picLocks noGrp="1" noChangeAspect="1"/>
          </p:cNvPicPr>
          <p:nvPr>
            <p:ph type="pic" sz="quarter" idx="14"/>
          </p:nvPr>
        </p:nvPicPr>
        <p:blipFill>
          <a:blip r:embed="rId2"/>
          <a:srcRect l="2655" r="2655"/>
          <a:stretch>
            <a:fillRect/>
          </a:stretch>
        </p:blipFill>
        <p:spPr/>
      </p:pic>
      <p:pic>
        <p:nvPicPr>
          <p:cNvPr id="13" name="Picture Placeholder 12" descr="A collage of numbers&#10;&#10;Description automatically generated">
            <a:extLst>
              <a:ext uri="{FF2B5EF4-FFF2-40B4-BE49-F238E27FC236}">
                <a16:creationId xmlns:a16="http://schemas.microsoft.com/office/drawing/2014/main" id="{1FF1A074-6926-7209-EE2F-784966421E0A}"/>
              </a:ext>
            </a:extLst>
          </p:cNvPr>
          <p:cNvPicPr>
            <a:picLocks noGrp="1" noChangeAspect="1"/>
          </p:cNvPicPr>
          <p:nvPr>
            <p:ph type="pic" sz="quarter" idx="15"/>
          </p:nvPr>
        </p:nvPicPr>
        <p:blipFill>
          <a:blip r:embed="rId3"/>
          <a:srcRect l="9600" r="9600"/>
          <a:stretch>
            <a:fillRect/>
          </a:stretch>
        </p:blipFill>
        <p:spPr/>
      </p:pic>
      <p:sp>
        <p:nvSpPr>
          <p:cNvPr id="5" name="Slide Number Placeholder 4">
            <a:extLst>
              <a:ext uri="{FF2B5EF4-FFF2-40B4-BE49-F238E27FC236}">
                <a16:creationId xmlns:a16="http://schemas.microsoft.com/office/drawing/2014/main" id="{15CFDF7C-7391-8438-E96B-221697FD05D5}"/>
              </a:ext>
            </a:extLst>
          </p:cNvPr>
          <p:cNvSpPr>
            <a:spLocks noGrp="1"/>
          </p:cNvSpPr>
          <p:nvPr>
            <p:ph type="sldNum" sz="quarter" idx="12"/>
          </p:nvPr>
        </p:nvSpPr>
        <p:spPr>
          <a:xfrm>
            <a:off x="9911156" y="346444"/>
            <a:ext cx="1692274" cy="153888"/>
          </a:xfrm>
        </p:spPr>
        <p:txBody>
          <a:bodyPr/>
          <a:lstStyle/>
          <a:p>
            <a:pPr rtl="0"/>
            <a:fld id="{DBA1B0FB-D917-4C8C-928F-313BD683BF39}" type="slidenum">
              <a:rPr lang="en-GB" sz="1200" smtClean="0">
                <a:solidFill>
                  <a:schemeClr val="tx1">
                    <a:alpha val="80000"/>
                  </a:schemeClr>
                </a:solidFill>
              </a:rPr>
              <a:t>12</a:t>
            </a:fld>
            <a:endParaRPr lang="en-GB" dirty="0">
              <a:solidFill>
                <a:schemeClr val="tx1">
                  <a:alpha val="80000"/>
                </a:schemeClr>
              </a:solidFill>
            </a:endParaRPr>
          </a:p>
        </p:txBody>
      </p:sp>
      <p:sp>
        <p:nvSpPr>
          <p:cNvPr id="6" name="Date Placeholder 5">
            <a:extLst>
              <a:ext uri="{FF2B5EF4-FFF2-40B4-BE49-F238E27FC236}">
                <a16:creationId xmlns:a16="http://schemas.microsoft.com/office/drawing/2014/main" id="{633C36B7-9256-F27F-BAEB-69729005104C}"/>
              </a:ext>
            </a:extLst>
          </p:cNvPr>
          <p:cNvSpPr>
            <a:spLocks noGrp="1"/>
          </p:cNvSpPr>
          <p:nvPr>
            <p:ph type="dt" sz="half" idx="10"/>
          </p:nvPr>
        </p:nvSpPr>
        <p:spPr/>
        <p:txBody>
          <a:bodyPr/>
          <a:lstStyle/>
          <a:p>
            <a:pPr rtl="0"/>
            <a:fld id="{D5E9B21C-242A-4C95-BE2F-1D36E27553D1}" type="datetime1">
              <a:rPr lang="en-US" smtClean="0"/>
              <a:t>12/12/2023</a:t>
            </a:fld>
            <a:endParaRPr lang="en-GB"/>
          </a:p>
        </p:txBody>
      </p:sp>
    </p:spTree>
    <p:extLst>
      <p:ext uri="{BB962C8B-B14F-4D97-AF65-F5344CB8AC3E}">
        <p14:creationId xmlns:p14="http://schemas.microsoft.com/office/powerpoint/2010/main" val="38300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dirty="0"/>
              <a:t>Classification Architecture</a:t>
            </a:r>
            <a:endParaRPr lang="en-GB"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dirty="0"/>
              <a:t>Available Models</a:t>
            </a:r>
            <a:endParaRPr lang="en-GB" kern="1200" dirty="0">
              <a:latin typeface="+mn-lt"/>
              <a:ea typeface="+mn-ea"/>
              <a:cs typeface="+mn-cs"/>
            </a:endParaRPr>
          </a:p>
        </p:txBody>
      </p:sp>
      <p:sp>
        <p:nvSpPr>
          <p:cNvPr id="9" name="Slide Number Placeholder 8">
            <a:extLst>
              <a:ext uri="{FF2B5EF4-FFF2-40B4-BE49-F238E27FC236}">
                <a16:creationId xmlns:a16="http://schemas.microsoft.com/office/drawing/2014/main" id="{7B9544D9-4233-2BAC-C952-53CD4CB8E11E}"/>
              </a:ext>
            </a:extLst>
          </p:cNvPr>
          <p:cNvSpPr>
            <a:spLocks noGrp="1"/>
          </p:cNvSpPr>
          <p:nvPr>
            <p:ph type="sldNum" sz="quarter" idx="12"/>
          </p:nvPr>
        </p:nvSpPr>
        <p:spPr>
          <a:xfrm>
            <a:off x="9948863" y="379999"/>
            <a:ext cx="1692274" cy="184666"/>
          </a:xfrm>
        </p:spPr>
        <p:txBody>
          <a:bodyPr/>
          <a:lstStyle/>
          <a:p>
            <a:pPr rtl="0"/>
            <a:fld id="{DBA1B0FB-D917-4C8C-928F-313BD683BF39}" type="slidenum">
              <a:rPr lang="en-GB" sz="1200" smtClean="0">
                <a:solidFill>
                  <a:schemeClr val="tx1">
                    <a:alpha val="80000"/>
                  </a:schemeClr>
                </a:solidFill>
              </a:rPr>
              <a:t>13</a:t>
            </a:fld>
            <a:endParaRPr lang="en-GB" sz="1200" dirty="0">
              <a:solidFill>
                <a:schemeClr val="tx1">
                  <a:alpha val="80000"/>
                </a:schemeClr>
              </a:solidFill>
            </a:endParaRPr>
          </a:p>
        </p:txBody>
      </p:sp>
      <p:sp>
        <p:nvSpPr>
          <p:cNvPr id="10" name="Date Placeholder 9">
            <a:extLst>
              <a:ext uri="{FF2B5EF4-FFF2-40B4-BE49-F238E27FC236}">
                <a16:creationId xmlns:a16="http://schemas.microsoft.com/office/drawing/2014/main" id="{107694AB-D7B5-FA8E-4B2B-C3297C9848D5}"/>
              </a:ext>
            </a:extLst>
          </p:cNvPr>
          <p:cNvSpPr>
            <a:spLocks noGrp="1"/>
          </p:cNvSpPr>
          <p:nvPr>
            <p:ph type="dt" sz="half" idx="10"/>
          </p:nvPr>
        </p:nvSpPr>
        <p:spPr/>
        <p:txBody>
          <a:bodyPr/>
          <a:lstStyle/>
          <a:p>
            <a:pPr rtl="0"/>
            <a:fld id="{0FC13AF0-8294-452C-BACB-967A089B4011}" type="datetime1">
              <a:rPr lang="en-US" smtClean="0"/>
              <a:t>12/12/2023</a:t>
            </a:fld>
            <a:endParaRPr lang="en-GB"/>
          </a:p>
        </p:txBody>
      </p:sp>
    </p:spTree>
    <p:extLst>
      <p:ext uri="{BB962C8B-B14F-4D97-AF65-F5344CB8AC3E}">
        <p14:creationId xmlns:p14="http://schemas.microsoft.com/office/powerpoint/2010/main" val="184491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500"/>
                                        <p:tgtEl>
                                          <p:spTgt spid="1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6" grpId="0" animBg="1"/>
      <p:bldP spid="48" grpId="0" animBg="1"/>
      <p:bldP spid="50" grpId="0" animBg="1"/>
      <p:bldP spid="15" grpId="0"/>
      <p:bldP spid="16" grpId="0" build="p"/>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466-7A10-84CC-D611-1587D5B4316C}"/>
              </a:ext>
            </a:extLst>
          </p:cNvPr>
          <p:cNvSpPr>
            <a:spLocks noGrp="1"/>
          </p:cNvSpPr>
          <p:nvPr>
            <p:ph type="title"/>
          </p:nvPr>
        </p:nvSpPr>
        <p:spPr/>
        <p:txBody>
          <a:bodyPr/>
          <a:lstStyle/>
          <a:p>
            <a:r>
              <a:rPr lang="en-US" dirty="0"/>
              <a:t>Types of Classification models</a:t>
            </a:r>
            <a:endParaRPr lang="en-GB" dirty="0"/>
          </a:p>
        </p:txBody>
      </p:sp>
      <p:sp>
        <p:nvSpPr>
          <p:cNvPr id="3" name="Text Placeholder 2">
            <a:extLst>
              <a:ext uri="{FF2B5EF4-FFF2-40B4-BE49-F238E27FC236}">
                <a16:creationId xmlns:a16="http://schemas.microsoft.com/office/drawing/2014/main" id="{50DBC2CD-380D-C8B3-AEEF-1E605FE717C7}"/>
              </a:ext>
            </a:extLst>
          </p:cNvPr>
          <p:cNvSpPr>
            <a:spLocks noGrp="1"/>
          </p:cNvSpPr>
          <p:nvPr>
            <p:ph type="body" idx="1"/>
          </p:nvPr>
        </p:nvSpPr>
        <p:spPr/>
        <p:txBody>
          <a:bodyPr/>
          <a:lstStyle/>
          <a:p>
            <a:pPr algn="ctr"/>
            <a:r>
              <a:rPr lang="en-US" dirty="0"/>
              <a:t>Naïve Bayes</a:t>
            </a:r>
            <a:endParaRPr lang="en-GB" dirty="0"/>
          </a:p>
        </p:txBody>
      </p:sp>
      <p:sp>
        <p:nvSpPr>
          <p:cNvPr id="4" name="Content Placeholder 3">
            <a:extLst>
              <a:ext uri="{FF2B5EF4-FFF2-40B4-BE49-F238E27FC236}">
                <a16:creationId xmlns:a16="http://schemas.microsoft.com/office/drawing/2014/main" id="{8DBB4520-28F5-AF83-0027-FBF2272EECA2}"/>
              </a:ext>
            </a:extLst>
          </p:cNvPr>
          <p:cNvSpPr>
            <a:spLocks noGrp="1"/>
          </p:cNvSpPr>
          <p:nvPr>
            <p:ph sz="half" idx="2"/>
          </p:nvPr>
        </p:nvSpPr>
        <p:spPr>
          <a:xfrm>
            <a:off x="550864" y="2436466"/>
            <a:ext cx="3563936" cy="3515555"/>
          </a:xfrm>
        </p:spPr>
        <p:txBody>
          <a:bodyPr>
            <a:normAutofit/>
          </a:bodyPr>
          <a:lstStyle/>
          <a:p>
            <a:r>
              <a:rPr lang="en-US" dirty="0">
                <a:solidFill>
                  <a:schemeClr val="tx1"/>
                </a:solidFill>
                <a:latin typeface="Söhne"/>
              </a:rPr>
              <a:t>Naive Bayes operates under the assumption that features are conditionally independent given the class label. </a:t>
            </a:r>
          </a:p>
          <a:p>
            <a:r>
              <a:rPr lang="en-US" dirty="0">
                <a:solidFill>
                  <a:schemeClr val="tx1"/>
                </a:solidFill>
                <a:latin typeface="Söhne"/>
              </a:rPr>
              <a:t>In the context of handwritten digits, this means assuming that the intensity or presence of a pixel is independent of the intensity or presence of other pixels, given the digit class.</a:t>
            </a:r>
            <a:endParaRPr lang="en-GB" dirty="0">
              <a:solidFill>
                <a:schemeClr val="tx1"/>
              </a:solidFill>
              <a:latin typeface="Söhne"/>
            </a:endParaRPr>
          </a:p>
        </p:txBody>
      </p:sp>
      <p:sp>
        <p:nvSpPr>
          <p:cNvPr id="5" name="Text Placeholder 4">
            <a:extLst>
              <a:ext uri="{FF2B5EF4-FFF2-40B4-BE49-F238E27FC236}">
                <a16:creationId xmlns:a16="http://schemas.microsoft.com/office/drawing/2014/main" id="{A4965C1D-A86F-3B09-9FDE-317E2D5B4430}"/>
              </a:ext>
            </a:extLst>
          </p:cNvPr>
          <p:cNvSpPr>
            <a:spLocks noGrp="1"/>
          </p:cNvSpPr>
          <p:nvPr>
            <p:ph type="body" sz="quarter" idx="13"/>
          </p:nvPr>
        </p:nvSpPr>
        <p:spPr>
          <a:xfrm>
            <a:off x="4341573" y="1767486"/>
            <a:ext cx="3566160" cy="535354"/>
          </a:xfrm>
        </p:spPr>
        <p:txBody>
          <a:bodyPr/>
          <a:lstStyle/>
          <a:p>
            <a:pPr algn="ctr"/>
            <a:r>
              <a:rPr lang="en-US" dirty="0"/>
              <a:t>Gaussian BAYES</a:t>
            </a:r>
            <a:endParaRPr lang="en-GB" dirty="0"/>
          </a:p>
        </p:txBody>
      </p:sp>
      <p:sp>
        <p:nvSpPr>
          <p:cNvPr id="6" name="Content Placeholder 5">
            <a:extLst>
              <a:ext uri="{FF2B5EF4-FFF2-40B4-BE49-F238E27FC236}">
                <a16:creationId xmlns:a16="http://schemas.microsoft.com/office/drawing/2014/main" id="{F479B1AE-4A74-6BF0-6816-C11237AFAA76}"/>
              </a:ext>
            </a:extLst>
          </p:cNvPr>
          <p:cNvSpPr>
            <a:spLocks noGrp="1"/>
          </p:cNvSpPr>
          <p:nvPr>
            <p:ph sz="quarter" idx="14"/>
          </p:nvPr>
        </p:nvSpPr>
        <p:spPr/>
        <p:txBody>
          <a:bodyPr/>
          <a:lstStyle/>
          <a:p>
            <a:r>
              <a:rPr lang="en-US" sz="1800" dirty="0">
                <a:solidFill>
                  <a:schemeClr val="tx1"/>
                </a:solidFill>
                <a:latin typeface="Söhne"/>
              </a:rPr>
              <a:t>Gaussian Bayes assumes that, for each digit class (0-9), the pixel intensities follow a Gaussian distribution.</a:t>
            </a:r>
          </a:p>
          <a:p>
            <a:r>
              <a:rPr lang="en-US" sz="1800" dirty="0">
                <a:solidFill>
                  <a:schemeClr val="tx1"/>
                </a:solidFill>
                <a:latin typeface="Söhne"/>
              </a:rPr>
              <a:t> This means that, given a specific digit class, the distribution of pixel intensities across all pixels is modeled as a bell-shaped curve</a:t>
            </a:r>
            <a:endParaRPr lang="en-GB" sz="1800" dirty="0">
              <a:solidFill>
                <a:schemeClr val="tx1"/>
              </a:solidFill>
              <a:latin typeface="Söhne"/>
            </a:endParaRPr>
          </a:p>
        </p:txBody>
      </p:sp>
      <p:sp>
        <p:nvSpPr>
          <p:cNvPr id="7" name="Text Placeholder 6">
            <a:extLst>
              <a:ext uri="{FF2B5EF4-FFF2-40B4-BE49-F238E27FC236}">
                <a16:creationId xmlns:a16="http://schemas.microsoft.com/office/drawing/2014/main" id="{14CA72F3-1938-3C5A-C474-6968F0B97D43}"/>
              </a:ext>
            </a:extLst>
          </p:cNvPr>
          <p:cNvSpPr>
            <a:spLocks noGrp="1"/>
          </p:cNvSpPr>
          <p:nvPr>
            <p:ph type="body" sz="quarter" idx="3"/>
          </p:nvPr>
        </p:nvSpPr>
        <p:spPr>
          <a:xfrm>
            <a:off x="8139659" y="1736049"/>
            <a:ext cx="3566160" cy="535354"/>
          </a:xfrm>
        </p:spPr>
        <p:txBody>
          <a:bodyPr/>
          <a:lstStyle/>
          <a:p>
            <a:pPr algn="ctr"/>
            <a:r>
              <a:rPr lang="en-US" dirty="0"/>
              <a:t>KNN Classifier</a:t>
            </a:r>
            <a:endParaRPr lang="en-GB" dirty="0"/>
          </a:p>
        </p:txBody>
      </p:sp>
      <p:sp>
        <p:nvSpPr>
          <p:cNvPr id="8" name="Content Placeholder 7">
            <a:extLst>
              <a:ext uri="{FF2B5EF4-FFF2-40B4-BE49-F238E27FC236}">
                <a16:creationId xmlns:a16="http://schemas.microsoft.com/office/drawing/2014/main" id="{FC252258-0EA7-A689-F6E7-75654684E274}"/>
              </a:ext>
            </a:extLst>
          </p:cNvPr>
          <p:cNvSpPr>
            <a:spLocks noGrp="1"/>
          </p:cNvSpPr>
          <p:nvPr>
            <p:ph sz="quarter" idx="4"/>
          </p:nvPr>
        </p:nvSpPr>
        <p:spPr>
          <a:xfrm>
            <a:off x="8139659" y="2432051"/>
            <a:ext cx="3508755" cy="3700053"/>
          </a:xfrm>
        </p:spPr>
        <p:txBody>
          <a:bodyPr>
            <a:normAutofit fontScale="77500" lnSpcReduction="20000"/>
          </a:bodyPr>
          <a:lstStyle/>
          <a:p>
            <a:r>
              <a:rPr lang="en-US" sz="2300" dirty="0">
                <a:solidFill>
                  <a:schemeClr val="tx1"/>
                </a:solidFill>
                <a:latin typeface="Söhne"/>
              </a:rPr>
              <a:t>KNN Classifier is not explicitly trained, instead it memorizes the entire training dataset.</a:t>
            </a:r>
          </a:p>
          <a:p>
            <a:r>
              <a:rPr lang="en-US" sz="2300" dirty="0">
                <a:solidFill>
                  <a:schemeClr val="tx1"/>
                </a:solidFill>
                <a:latin typeface="Söhne"/>
              </a:rPr>
              <a:t>The KNN classifier identifies the k-nearest neighbors with the smallest distances to the new data point. </a:t>
            </a:r>
          </a:p>
          <a:p>
            <a:r>
              <a:rPr lang="en-US" sz="2300" dirty="0">
                <a:solidFill>
                  <a:schemeClr val="tx1"/>
                </a:solidFill>
                <a:latin typeface="Söhne"/>
              </a:rPr>
              <a:t>It conducts a majority vote among these neighbors, selecting the digit that appears most frequently as the predicted digit for the new data point.</a:t>
            </a:r>
          </a:p>
          <a:p>
            <a:endParaRPr lang="en-GB" sz="2100" dirty="0">
              <a:solidFill>
                <a:schemeClr val="tx1"/>
              </a:solidFill>
              <a:latin typeface="Söhne"/>
            </a:endParaRPr>
          </a:p>
        </p:txBody>
      </p:sp>
      <p:sp>
        <p:nvSpPr>
          <p:cNvPr id="12" name="Slide Number Placeholder 11">
            <a:extLst>
              <a:ext uri="{FF2B5EF4-FFF2-40B4-BE49-F238E27FC236}">
                <a16:creationId xmlns:a16="http://schemas.microsoft.com/office/drawing/2014/main" id="{270FCFFC-64C5-3096-AA4A-48AF7B43A7C8}"/>
              </a:ext>
            </a:extLst>
          </p:cNvPr>
          <p:cNvSpPr>
            <a:spLocks noGrp="1"/>
          </p:cNvSpPr>
          <p:nvPr>
            <p:ph type="sldNum" sz="quarter" idx="12"/>
          </p:nvPr>
        </p:nvSpPr>
        <p:spPr>
          <a:xfrm>
            <a:off x="10013545" y="395387"/>
            <a:ext cx="1692274" cy="153888"/>
          </a:xfrm>
        </p:spPr>
        <p:txBody>
          <a:bodyPr/>
          <a:lstStyle/>
          <a:p>
            <a:pPr rtl="0"/>
            <a:fld id="{DBA1B0FB-D917-4C8C-928F-313BD683BF39}" type="slidenum">
              <a:rPr lang="en-GB" sz="1200" smtClean="0">
                <a:solidFill>
                  <a:schemeClr val="tx1">
                    <a:alpha val="80000"/>
                  </a:schemeClr>
                </a:solidFill>
              </a:rPr>
              <a:t>14</a:t>
            </a:fld>
            <a:endParaRPr lang="en-GB" dirty="0">
              <a:solidFill>
                <a:schemeClr val="tx1">
                  <a:alpha val="80000"/>
                </a:schemeClr>
              </a:solidFill>
            </a:endParaRPr>
          </a:p>
        </p:txBody>
      </p:sp>
      <p:sp>
        <p:nvSpPr>
          <p:cNvPr id="13" name="Date Placeholder 12">
            <a:extLst>
              <a:ext uri="{FF2B5EF4-FFF2-40B4-BE49-F238E27FC236}">
                <a16:creationId xmlns:a16="http://schemas.microsoft.com/office/drawing/2014/main" id="{85EF9364-2A97-1A46-390B-404AB2ED4263}"/>
              </a:ext>
            </a:extLst>
          </p:cNvPr>
          <p:cNvSpPr>
            <a:spLocks noGrp="1"/>
          </p:cNvSpPr>
          <p:nvPr>
            <p:ph type="dt" sz="half" idx="10"/>
          </p:nvPr>
        </p:nvSpPr>
        <p:spPr/>
        <p:txBody>
          <a:bodyPr/>
          <a:lstStyle/>
          <a:p>
            <a:pPr rtl="0"/>
            <a:fld id="{288C4905-9EC6-4FBB-9FAF-56D4C902FBA4}" type="datetime1">
              <a:rPr lang="en-US" smtClean="0"/>
              <a:t>12/12/2023</a:t>
            </a:fld>
            <a:endParaRPr lang="en-GB" dirty="0"/>
          </a:p>
        </p:txBody>
      </p:sp>
    </p:spTree>
    <p:extLst>
      <p:ext uri="{BB962C8B-B14F-4D97-AF65-F5344CB8AC3E}">
        <p14:creationId xmlns:p14="http://schemas.microsoft.com/office/powerpoint/2010/main" val="21002705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fade">
                                      <p:cBhvr>
                                        <p:cTn id="44" dur="500"/>
                                        <p:tgtEl>
                                          <p:spTgt spid="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fade">
                                      <p:cBhvr>
                                        <p:cTn id="49" dur="500"/>
                                        <p:tgtEl>
                                          <p:spTgt spid="8">
                                            <p:txEl>
                                              <p:pRg st="2" end="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build="p"/>
      <p:bldP spid="8" grpId="0" build="p"/>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dirty="0"/>
              <a:t>Performance Indicators </a:t>
            </a:r>
            <a:endParaRPr lang="en-GB"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kern="1200" dirty="0">
                <a:latin typeface="+mn-lt"/>
                <a:ea typeface="+mn-ea"/>
                <a:cs typeface="+mn-cs"/>
              </a:rPr>
              <a:t>K</a:t>
            </a:r>
            <a:r>
              <a:rPr lang="en-US" dirty="0"/>
              <a:t>ey Performance Indicators</a:t>
            </a:r>
            <a:endParaRPr lang="en-GB" kern="1200" dirty="0">
              <a:latin typeface="+mn-lt"/>
              <a:ea typeface="+mn-ea"/>
              <a:cs typeface="+mn-cs"/>
            </a:endParaRPr>
          </a:p>
        </p:txBody>
      </p:sp>
      <p:sp>
        <p:nvSpPr>
          <p:cNvPr id="6" name="Slide Number Placeholder 5">
            <a:extLst>
              <a:ext uri="{FF2B5EF4-FFF2-40B4-BE49-F238E27FC236}">
                <a16:creationId xmlns:a16="http://schemas.microsoft.com/office/drawing/2014/main" id="{EDEC64EC-7D10-7C04-201C-76B181754EF3}"/>
              </a:ext>
            </a:extLst>
          </p:cNvPr>
          <p:cNvSpPr>
            <a:spLocks noGrp="1"/>
          </p:cNvSpPr>
          <p:nvPr>
            <p:ph type="sldNum" sz="quarter" idx="12"/>
          </p:nvPr>
        </p:nvSpPr>
        <p:spPr>
          <a:xfrm>
            <a:off x="9948863" y="555261"/>
            <a:ext cx="1692274" cy="184666"/>
          </a:xfrm>
        </p:spPr>
        <p:txBody>
          <a:bodyPr/>
          <a:lstStyle/>
          <a:p>
            <a:pPr rtl="0"/>
            <a:fld id="{DBA1B0FB-D917-4C8C-928F-313BD683BF39}" type="slidenum">
              <a:rPr lang="en-GB" sz="1200" smtClean="0">
                <a:solidFill>
                  <a:schemeClr val="tx1">
                    <a:alpha val="80000"/>
                  </a:schemeClr>
                </a:solidFill>
              </a:rPr>
              <a:t>15</a:t>
            </a:fld>
            <a:endParaRPr lang="en-GB" dirty="0">
              <a:solidFill>
                <a:schemeClr val="tx1">
                  <a:alpha val="80000"/>
                </a:schemeClr>
              </a:solidFill>
            </a:endParaRPr>
          </a:p>
        </p:txBody>
      </p:sp>
      <p:sp>
        <p:nvSpPr>
          <p:cNvPr id="7" name="Date Placeholder 6">
            <a:extLst>
              <a:ext uri="{FF2B5EF4-FFF2-40B4-BE49-F238E27FC236}">
                <a16:creationId xmlns:a16="http://schemas.microsoft.com/office/drawing/2014/main" id="{ABEA8CF2-3579-59FB-A211-7D5F8673C879}"/>
              </a:ext>
            </a:extLst>
          </p:cNvPr>
          <p:cNvSpPr>
            <a:spLocks noGrp="1"/>
          </p:cNvSpPr>
          <p:nvPr>
            <p:ph type="dt" sz="half" idx="10"/>
          </p:nvPr>
        </p:nvSpPr>
        <p:spPr/>
        <p:txBody>
          <a:bodyPr/>
          <a:lstStyle/>
          <a:p>
            <a:pPr rtl="0"/>
            <a:fld id="{59F7FAA3-50A7-42FE-9306-0D6CCCB62B2D}" type="datetime1">
              <a:rPr lang="en-US" smtClean="0"/>
              <a:t>12/12/2023</a:t>
            </a:fld>
            <a:endParaRPr lang="en-GB"/>
          </a:p>
        </p:txBody>
      </p:sp>
    </p:spTree>
    <p:extLst>
      <p:ext uri="{BB962C8B-B14F-4D97-AF65-F5344CB8AC3E}">
        <p14:creationId xmlns:p14="http://schemas.microsoft.com/office/powerpoint/2010/main" val="33342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466-7A10-84CC-D611-1587D5B4316C}"/>
              </a:ext>
            </a:extLst>
          </p:cNvPr>
          <p:cNvSpPr>
            <a:spLocks noGrp="1"/>
          </p:cNvSpPr>
          <p:nvPr>
            <p:ph type="title"/>
          </p:nvPr>
        </p:nvSpPr>
        <p:spPr/>
        <p:txBody>
          <a:bodyPr/>
          <a:lstStyle/>
          <a:p>
            <a:r>
              <a:rPr lang="en-US" dirty="0"/>
              <a:t>Performance Indicators </a:t>
            </a:r>
            <a:endParaRPr lang="en-GB" dirty="0"/>
          </a:p>
        </p:txBody>
      </p:sp>
      <p:sp>
        <p:nvSpPr>
          <p:cNvPr id="3" name="Text Placeholder 2">
            <a:extLst>
              <a:ext uri="{FF2B5EF4-FFF2-40B4-BE49-F238E27FC236}">
                <a16:creationId xmlns:a16="http://schemas.microsoft.com/office/drawing/2014/main" id="{50DBC2CD-380D-C8B3-AEEF-1E605FE717C7}"/>
              </a:ext>
            </a:extLst>
          </p:cNvPr>
          <p:cNvSpPr>
            <a:spLocks noGrp="1"/>
          </p:cNvSpPr>
          <p:nvPr>
            <p:ph type="body" idx="1"/>
          </p:nvPr>
        </p:nvSpPr>
        <p:spPr>
          <a:xfrm>
            <a:off x="641670" y="1398332"/>
            <a:ext cx="3563936" cy="645319"/>
          </a:xfrm>
        </p:spPr>
        <p:txBody>
          <a:bodyPr/>
          <a:lstStyle/>
          <a:p>
            <a:pPr algn="ctr"/>
            <a:r>
              <a:rPr lang="en-US" dirty="0"/>
              <a:t>Accuracy</a:t>
            </a:r>
            <a:endParaRPr lang="en-GB" dirty="0"/>
          </a:p>
        </p:txBody>
      </p:sp>
      <p:sp>
        <p:nvSpPr>
          <p:cNvPr id="4" name="Content Placeholder 3">
            <a:extLst>
              <a:ext uri="{FF2B5EF4-FFF2-40B4-BE49-F238E27FC236}">
                <a16:creationId xmlns:a16="http://schemas.microsoft.com/office/drawing/2014/main" id="{8DBB4520-28F5-AF83-0027-FBF2272EECA2}"/>
              </a:ext>
            </a:extLst>
          </p:cNvPr>
          <p:cNvSpPr>
            <a:spLocks noGrp="1"/>
          </p:cNvSpPr>
          <p:nvPr>
            <p:ph sz="half" idx="2"/>
          </p:nvPr>
        </p:nvSpPr>
        <p:spPr>
          <a:xfrm>
            <a:off x="550864" y="2436466"/>
            <a:ext cx="3563936" cy="3872259"/>
          </a:xfrm>
        </p:spPr>
        <p:txBody>
          <a:bodyPr>
            <a:normAutofit fontScale="92500"/>
          </a:bodyPr>
          <a:lstStyle/>
          <a:p>
            <a:pPr algn="just"/>
            <a:r>
              <a:rPr lang="en-US" dirty="0">
                <a:solidFill>
                  <a:schemeClr val="tx1"/>
                </a:solidFill>
                <a:latin typeface="Söhne"/>
              </a:rPr>
              <a:t>Accuracy is defined as the ratio of number of correctly predicted classes to the total number of  predictions. This is the most ideal metric in the case of a balanced training dataset.</a:t>
            </a:r>
          </a:p>
          <a:p>
            <a:pPr algn="just"/>
            <a:r>
              <a:rPr lang="en-US" dirty="0">
                <a:solidFill>
                  <a:schemeClr val="tx1"/>
                </a:solidFill>
                <a:latin typeface="Söhne"/>
              </a:rPr>
              <a:t>The MNIST Dataset contains evenly distributed datapoints. Hence, Accuracy is a good indicator of the performance of the model.</a:t>
            </a:r>
          </a:p>
          <a:p>
            <a:pPr algn="just"/>
            <a:r>
              <a:rPr lang="en-US" dirty="0">
                <a:solidFill>
                  <a:schemeClr val="tx1"/>
                </a:solidFill>
                <a:latin typeface="Söhne"/>
              </a:rPr>
              <a:t>We set a minimum threshold of 90% accuracy for the models on the test set to be eligible for use in our case.</a:t>
            </a:r>
          </a:p>
        </p:txBody>
      </p:sp>
      <p:sp>
        <p:nvSpPr>
          <p:cNvPr id="5" name="Text Placeholder 4">
            <a:extLst>
              <a:ext uri="{FF2B5EF4-FFF2-40B4-BE49-F238E27FC236}">
                <a16:creationId xmlns:a16="http://schemas.microsoft.com/office/drawing/2014/main" id="{A4965C1D-A86F-3B09-9FDE-317E2D5B4430}"/>
              </a:ext>
            </a:extLst>
          </p:cNvPr>
          <p:cNvSpPr>
            <a:spLocks noGrp="1"/>
          </p:cNvSpPr>
          <p:nvPr>
            <p:ph type="body" sz="quarter" idx="13"/>
          </p:nvPr>
        </p:nvSpPr>
        <p:spPr>
          <a:xfrm>
            <a:off x="4434955" y="1362221"/>
            <a:ext cx="3566160" cy="681430"/>
          </a:xfrm>
        </p:spPr>
        <p:txBody>
          <a:bodyPr/>
          <a:lstStyle/>
          <a:p>
            <a:pPr algn="ctr"/>
            <a:r>
              <a:rPr lang="en-US" dirty="0"/>
              <a:t>Speed of recognition</a:t>
            </a:r>
            <a:endParaRPr lang="en-GB" dirty="0"/>
          </a:p>
        </p:txBody>
      </p:sp>
      <p:sp>
        <p:nvSpPr>
          <p:cNvPr id="6" name="Content Placeholder 5">
            <a:extLst>
              <a:ext uri="{FF2B5EF4-FFF2-40B4-BE49-F238E27FC236}">
                <a16:creationId xmlns:a16="http://schemas.microsoft.com/office/drawing/2014/main" id="{F479B1AE-4A74-6BF0-6816-C11237AFAA76}"/>
              </a:ext>
            </a:extLst>
          </p:cNvPr>
          <p:cNvSpPr>
            <a:spLocks noGrp="1"/>
          </p:cNvSpPr>
          <p:nvPr>
            <p:ph sz="quarter" idx="14"/>
          </p:nvPr>
        </p:nvSpPr>
        <p:spPr>
          <a:xfrm>
            <a:off x="4341573" y="2427370"/>
            <a:ext cx="3508755" cy="3881355"/>
          </a:xfrm>
        </p:spPr>
        <p:txBody>
          <a:bodyPr/>
          <a:lstStyle/>
          <a:p>
            <a:pPr algn="just"/>
            <a:r>
              <a:rPr lang="en-US" sz="1800" dirty="0">
                <a:solidFill>
                  <a:schemeClr val="tx1"/>
                </a:solidFill>
                <a:latin typeface="Söhne"/>
              </a:rPr>
              <a:t>The speed of recognition mainly depends upon the speed of classification by the model. </a:t>
            </a:r>
          </a:p>
          <a:p>
            <a:pPr algn="just"/>
            <a:r>
              <a:rPr lang="en-US" sz="1800" dirty="0">
                <a:solidFill>
                  <a:schemeClr val="tx1"/>
                </a:solidFill>
                <a:latin typeface="Söhne"/>
              </a:rPr>
              <a:t> The speed of recognition affects the ability of the system to work in real time.</a:t>
            </a:r>
          </a:p>
          <a:p>
            <a:pPr algn="just"/>
            <a:r>
              <a:rPr lang="en-US" sz="1800" dirty="0">
                <a:solidFill>
                  <a:schemeClr val="tx1"/>
                </a:solidFill>
                <a:latin typeface="Söhne"/>
              </a:rPr>
              <a:t>The end-to-end speed of recognition, i.e., the time taken from image capture to audio will also be a key indicator.</a:t>
            </a:r>
          </a:p>
          <a:p>
            <a:pPr marL="0" indent="0" algn="just">
              <a:buNone/>
            </a:pPr>
            <a:endParaRPr lang="en-GB" sz="1800" dirty="0">
              <a:solidFill>
                <a:schemeClr val="tx1"/>
              </a:solidFill>
              <a:latin typeface="Söhne"/>
            </a:endParaRPr>
          </a:p>
        </p:txBody>
      </p:sp>
      <p:sp>
        <p:nvSpPr>
          <p:cNvPr id="7" name="Text Placeholder 6">
            <a:extLst>
              <a:ext uri="{FF2B5EF4-FFF2-40B4-BE49-F238E27FC236}">
                <a16:creationId xmlns:a16="http://schemas.microsoft.com/office/drawing/2014/main" id="{14CA72F3-1938-3C5A-C474-6968F0B97D43}"/>
              </a:ext>
            </a:extLst>
          </p:cNvPr>
          <p:cNvSpPr>
            <a:spLocks noGrp="1"/>
          </p:cNvSpPr>
          <p:nvPr>
            <p:ph type="body" sz="quarter" idx="3"/>
          </p:nvPr>
        </p:nvSpPr>
        <p:spPr>
          <a:xfrm>
            <a:off x="8230465" y="1508297"/>
            <a:ext cx="3566160" cy="535354"/>
          </a:xfrm>
        </p:spPr>
        <p:txBody>
          <a:bodyPr/>
          <a:lstStyle/>
          <a:p>
            <a:pPr algn="ctr"/>
            <a:r>
              <a:rPr lang="en-US" dirty="0"/>
              <a:t>ADDITIONAL</a:t>
            </a:r>
            <a:endParaRPr lang="en-GB" dirty="0"/>
          </a:p>
        </p:txBody>
      </p:sp>
      <p:sp>
        <p:nvSpPr>
          <p:cNvPr id="8" name="Content Placeholder 7">
            <a:extLst>
              <a:ext uri="{FF2B5EF4-FFF2-40B4-BE49-F238E27FC236}">
                <a16:creationId xmlns:a16="http://schemas.microsoft.com/office/drawing/2014/main" id="{FC252258-0EA7-A689-F6E7-75654684E274}"/>
              </a:ext>
            </a:extLst>
          </p:cNvPr>
          <p:cNvSpPr>
            <a:spLocks noGrp="1"/>
          </p:cNvSpPr>
          <p:nvPr>
            <p:ph sz="quarter" idx="4"/>
          </p:nvPr>
        </p:nvSpPr>
        <p:spPr>
          <a:xfrm>
            <a:off x="8139659" y="2432051"/>
            <a:ext cx="3508755" cy="3876674"/>
          </a:xfrm>
        </p:spPr>
        <p:txBody>
          <a:bodyPr>
            <a:normAutofit lnSpcReduction="10000"/>
          </a:bodyPr>
          <a:lstStyle/>
          <a:p>
            <a:pPr algn="just"/>
            <a:r>
              <a:rPr lang="en-US" sz="1800" dirty="0">
                <a:solidFill>
                  <a:schemeClr val="tx1"/>
                </a:solidFill>
                <a:latin typeface="Söhne"/>
              </a:rPr>
              <a:t>The UI of the application should be accessible for the visually challenged people, so that they can easily navigate and use the app.</a:t>
            </a:r>
          </a:p>
          <a:p>
            <a:pPr algn="just"/>
            <a:r>
              <a:rPr lang="en-US" sz="1800" dirty="0">
                <a:solidFill>
                  <a:schemeClr val="tx1"/>
                </a:solidFill>
                <a:latin typeface="Söhne"/>
              </a:rPr>
              <a:t>The developed application should be compatible across a range of mobile devices.</a:t>
            </a:r>
          </a:p>
          <a:p>
            <a:pPr algn="just"/>
            <a:r>
              <a:rPr lang="en-US" sz="1800" dirty="0">
                <a:solidFill>
                  <a:schemeClr val="tx1"/>
                </a:solidFill>
                <a:latin typeface="Söhne"/>
              </a:rPr>
              <a:t>The model should be able to generalize well on varying types of writing styles, i.e., it should be robust</a:t>
            </a:r>
            <a:endParaRPr lang="en-GB" sz="2100" dirty="0">
              <a:solidFill>
                <a:schemeClr val="tx1"/>
              </a:solidFill>
              <a:latin typeface="Söhne"/>
            </a:endParaRPr>
          </a:p>
        </p:txBody>
      </p:sp>
      <p:sp>
        <p:nvSpPr>
          <p:cNvPr id="12" name="Slide Number Placeholder 11">
            <a:extLst>
              <a:ext uri="{FF2B5EF4-FFF2-40B4-BE49-F238E27FC236}">
                <a16:creationId xmlns:a16="http://schemas.microsoft.com/office/drawing/2014/main" id="{270FCFFC-64C5-3096-AA4A-48AF7B43A7C8}"/>
              </a:ext>
            </a:extLst>
          </p:cNvPr>
          <p:cNvSpPr>
            <a:spLocks noGrp="1"/>
          </p:cNvSpPr>
          <p:nvPr>
            <p:ph type="sldNum" sz="quarter" idx="12"/>
          </p:nvPr>
        </p:nvSpPr>
        <p:spPr>
          <a:xfrm>
            <a:off x="10013545" y="395387"/>
            <a:ext cx="1692274" cy="153888"/>
          </a:xfrm>
        </p:spPr>
        <p:txBody>
          <a:bodyPr/>
          <a:lstStyle/>
          <a:p>
            <a:pPr rtl="0"/>
            <a:fld id="{DBA1B0FB-D917-4C8C-928F-313BD683BF39}" type="slidenum">
              <a:rPr lang="en-GB" sz="1200" smtClean="0">
                <a:solidFill>
                  <a:schemeClr val="tx1">
                    <a:alpha val="80000"/>
                  </a:schemeClr>
                </a:solidFill>
              </a:rPr>
              <a:t>16</a:t>
            </a:fld>
            <a:endParaRPr lang="en-GB" dirty="0">
              <a:solidFill>
                <a:schemeClr val="tx1">
                  <a:alpha val="80000"/>
                </a:schemeClr>
              </a:solidFill>
            </a:endParaRPr>
          </a:p>
        </p:txBody>
      </p:sp>
      <p:sp>
        <p:nvSpPr>
          <p:cNvPr id="13" name="Date Placeholder 12">
            <a:extLst>
              <a:ext uri="{FF2B5EF4-FFF2-40B4-BE49-F238E27FC236}">
                <a16:creationId xmlns:a16="http://schemas.microsoft.com/office/drawing/2014/main" id="{85EF9364-2A97-1A46-390B-404AB2ED4263}"/>
              </a:ext>
            </a:extLst>
          </p:cNvPr>
          <p:cNvSpPr>
            <a:spLocks noGrp="1"/>
          </p:cNvSpPr>
          <p:nvPr>
            <p:ph type="dt" sz="half" idx="10"/>
          </p:nvPr>
        </p:nvSpPr>
        <p:spPr/>
        <p:txBody>
          <a:bodyPr/>
          <a:lstStyle/>
          <a:p>
            <a:pPr rtl="0"/>
            <a:fld id="{288C4905-9EC6-4FBB-9FAF-56D4C902FBA4}" type="datetime1">
              <a:rPr lang="en-US" smtClean="0"/>
              <a:t>12/12/2023</a:t>
            </a:fld>
            <a:endParaRPr lang="en-GB" dirty="0"/>
          </a:p>
        </p:txBody>
      </p:sp>
    </p:spTree>
    <p:extLst>
      <p:ext uri="{BB962C8B-B14F-4D97-AF65-F5344CB8AC3E}">
        <p14:creationId xmlns:p14="http://schemas.microsoft.com/office/powerpoint/2010/main" val="402000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fade">
                                      <p:cBhvr>
                                        <p:cTn id="39" dur="500"/>
                                        <p:tgtEl>
                                          <p:spTgt spid="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500"/>
                                        <p:tgtEl>
                                          <p:spTgt spid="7">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build="p"/>
      <p:bldP spid="8" grpId="0" build="p"/>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466-7A10-84CC-D611-1587D5B4316C}"/>
              </a:ext>
            </a:extLst>
          </p:cNvPr>
          <p:cNvSpPr>
            <a:spLocks noGrp="1"/>
          </p:cNvSpPr>
          <p:nvPr>
            <p:ph type="title"/>
          </p:nvPr>
        </p:nvSpPr>
        <p:spPr/>
        <p:txBody>
          <a:bodyPr/>
          <a:lstStyle/>
          <a:p>
            <a:r>
              <a:rPr lang="en-US" dirty="0"/>
              <a:t>Our Selected Model</a:t>
            </a:r>
            <a:endParaRPr lang="en-GB" dirty="0"/>
          </a:p>
        </p:txBody>
      </p:sp>
      <p:sp>
        <p:nvSpPr>
          <p:cNvPr id="8" name="Content Placeholder 7">
            <a:extLst>
              <a:ext uri="{FF2B5EF4-FFF2-40B4-BE49-F238E27FC236}">
                <a16:creationId xmlns:a16="http://schemas.microsoft.com/office/drawing/2014/main" id="{FC252258-0EA7-A689-F6E7-75654684E274}"/>
              </a:ext>
            </a:extLst>
          </p:cNvPr>
          <p:cNvSpPr>
            <a:spLocks noGrp="1"/>
          </p:cNvSpPr>
          <p:nvPr>
            <p:ph sz="quarter" idx="4"/>
          </p:nvPr>
        </p:nvSpPr>
        <p:spPr>
          <a:xfrm>
            <a:off x="550862" y="1553378"/>
            <a:ext cx="6841456" cy="4399021"/>
          </a:xfrm>
        </p:spPr>
        <p:txBody>
          <a:bodyPr/>
          <a:lstStyle/>
          <a:p>
            <a:r>
              <a:rPr lang="en-US" sz="1800" dirty="0">
                <a:solidFill>
                  <a:schemeClr val="tx1"/>
                </a:solidFill>
                <a:latin typeface="Söhne"/>
              </a:rPr>
              <a:t>We select the KNN classifier for our handwritten digit classification as it has the highest accuracy on the test set i.e. </a:t>
            </a:r>
            <a:r>
              <a:rPr lang="en-US" sz="2000" b="1" dirty="0">
                <a:solidFill>
                  <a:schemeClr val="tx1"/>
                </a:solidFill>
                <a:latin typeface="Söhne"/>
              </a:rPr>
              <a:t>97.17%</a:t>
            </a:r>
            <a:r>
              <a:rPr lang="en-US" sz="1800" dirty="0">
                <a:solidFill>
                  <a:schemeClr val="tx1"/>
                </a:solidFill>
                <a:latin typeface="Söhne"/>
              </a:rPr>
              <a:t>.</a:t>
            </a:r>
          </a:p>
          <a:p>
            <a:r>
              <a:rPr lang="en-US" sz="1800" dirty="0">
                <a:solidFill>
                  <a:schemeClr val="tx1"/>
                </a:solidFill>
                <a:latin typeface="Söhne"/>
              </a:rPr>
              <a:t>Running inference on the KNN classifier was relatively slow since it involves calculating the distance between the test point and all the training point on the entire dataset. </a:t>
            </a:r>
          </a:p>
          <a:p>
            <a:r>
              <a:rPr lang="en-US" sz="1800" dirty="0">
                <a:solidFill>
                  <a:schemeClr val="tx1"/>
                </a:solidFill>
                <a:latin typeface="Söhne"/>
              </a:rPr>
              <a:t>However, inference is just a step to measure the model performance and in the real world, the model would never have to classify more than 10-20 digits at a time. </a:t>
            </a:r>
          </a:p>
          <a:p>
            <a:r>
              <a:rPr lang="en-US" sz="1800" dirty="0">
                <a:solidFill>
                  <a:schemeClr val="tx1"/>
                </a:solidFill>
                <a:latin typeface="Söhne"/>
              </a:rPr>
              <a:t>The time taken to predict the class for a single datapoint is around 0.2-0.3 seconds.</a:t>
            </a:r>
          </a:p>
          <a:p>
            <a:endParaRPr lang="en-GB" sz="1800" dirty="0">
              <a:solidFill>
                <a:schemeClr val="tx1"/>
              </a:solidFill>
              <a:latin typeface="Söhne"/>
            </a:endParaRPr>
          </a:p>
        </p:txBody>
      </p:sp>
      <p:graphicFrame>
        <p:nvGraphicFramePr>
          <p:cNvPr id="20" name="Content Placeholder 19">
            <a:extLst>
              <a:ext uri="{FF2B5EF4-FFF2-40B4-BE49-F238E27FC236}">
                <a16:creationId xmlns:a16="http://schemas.microsoft.com/office/drawing/2014/main" id="{8E96E0E7-C29A-F9F4-8115-0C989E520035}"/>
              </a:ext>
            </a:extLst>
          </p:cNvPr>
          <p:cNvGraphicFramePr>
            <a:graphicFrameLocks noGrp="1"/>
          </p:cNvGraphicFramePr>
          <p:nvPr>
            <p:ph sz="quarter" idx="14"/>
            <p:extLst>
              <p:ext uri="{D42A27DB-BD31-4B8C-83A1-F6EECF244321}">
                <p14:modId xmlns:p14="http://schemas.microsoft.com/office/powerpoint/2010/main" val="1658300356"/>
              </p:ext>
            </p:extLst>
          </p:nvPr>
        </p:nvGraphicFramePr>
        <p:xfrm>
          <a:off x="7392318" y="1881275"/>
          <a:ext cx="4313501" cy="4071124"/>
        </p:xfrm>
        <a:graphic>
          <a:graphicData uri="http://schemas.openxmlformats.org/drawingml/2006/chart">
            <c:chart xmlns:c="http://schemas.openxmlformats.org/drawingml/2006/chart" xmlns:r="http://schemas.openxmlformats.org/officeDocument/2006/relationships" r:id="rId2"/>
          </a:graphicData>
        </a:graphic>
      </p:graphicFrame>
      <p:sp>
        <p:nvSpPr>
          <p:cNvPr id="22" name="Slide Number Placeholder 21">
            <a:extLst>
              <a:ext uri="{FF2B5EF4-FFF2-40B4-BE49-F238E27FC236}">
                <a16:creationId xmlns:a16="http://schemas.microsoft.com/office/drawing/2014/main" id="{7271724D-4C1C-F2F5-3479-BE85FA8B95F6}"/>
              </a:ext>
            </a:extLst>
          </p:cNvPr>
          <p:cNvSpPr>
            <a:spLocks noGrp="1"/>
          </p:cNvSpPr>
          <p:nvPr>
            <p:ph type="sldNum" sz="quarter" idx="12"/>
          </p:nvPr>
        </p:nvSpPr>
        <p:spPr>
          <a:xfrm>
            <a:off x="9948864" y="472331"/>
            <a:ext cx="1692274" cy="153888"/>
          </a:xfrm>
        </p:spPr>
        <p:txBody>
          <a:bodyPr/>
          <a:lstStyle/>
          <a:p>
            <a:pPr rtl="0"/>
            <a:fld id="{DBA1B0FB-D917-4C8C-928F-313BD683BF39}" type="slidenum">
              <a:rPr lang="en-GB" sz="1200" smtClean="0">
                <a:solidFill>
                  <a:schemeClr val="tx1">
                    <a:alpha val="80000"/>
                  </a:schemeClr>
                </a:solidFill>
              </a:rPr>
              <a:t>17</a:t>
            </a:fld>
            <a:endParaRPr lang="en-GB" dirty="0">
              <a:solidFill>
                <a:schemeClr val="tx1">
                  <a:alpha val="80000"/>
                </a:schemeClr>
              </a:solidFill>
            </a:endParaRPr>
          </a:p>
        </p:txBody>
      </p:sp>
      <p:sp>
        <p:nvSpPr>
          <p:cNvPr id="23" name="Date Placeholder 22">
            <a:extLst>
              <a:ext uri="{FF2B5EF4-FFF2-40B4-BE49-F238E27FC236}">
                <a16:creationId xmlns:a16="http://schemas.microsoft.com/office/drawing/2014/main" id="{40D237F3-76A0-7EF5-448B-0A328CC59729}"/>
              </a:ext>
            </a:extLst>
          </p:cNvPr>
          <p:cNvSpPr>
            <a:spLocks noGrp="1"/>
          </p:cNvSpPr>
          <p:nvPr>
            <p:ph type="dt" sz="half" idx="10"/>
          </p:nvPr>
        </p:nvSpPr>
        <p:spPr/>
        <p:txBody>
          <a:bodyPr/>
          <a:lstStyle/>
          <a:p>
            <a:pPr rtl="0"/>
            <a:fld id="{8D2BDEA5-7B6B-48A0-8370-00CE4C7B1419}" type="datetime1">
              <a:rPr lang="en-US" smtClean="0"/>
              <a:t>12/12/2023</a:t>
            </a:fld>
            <a:endParaRPr lang="en-GB" dirty="0"/>
          </a:p>
        </p:txBody>
      </p:sp>
    </p:spTree>
    <p:extLst>
      <p:ext uri="{BB962C8B-B14F-4D97-AF65-F5344CB8AC3E}">
        <p14:creationId xmlns:p14="http://schemas.microsoft.com/office/powerpoint/2010/main" val="26535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Graphic spid="20" grpId="0">
        <p:bldAsOne/>
      </p:bldGraphic>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dirty="0"/>
              <a:t>Feasibility and Future scope</a:t>
            </a:r>
            <a:endParaRPr lang="en-GB"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kern="1200" dirty="0">
                <a:latin typeface="+mn-lt"/>
                <a:ea typeface="+mn-ea"/>
                <a:cs typeface="+mn-cs"/>
              </a:rPr>
              <a:t>Feasibility</a:t>
            </a:r>
            <a:endParaRPr lang="en-GB" kern="1200" dirty="0">
              <a:latin typeface="+mn-lt"/>
              <a:ea typeface="+mn-ea"/>
              <a:cs typeface="+mn-cs"/>
            </a:endParaRPr>
          </a:p>
        </p:txBody>
      </p:sp>
      <p:sp>
        <p:nvSpPr>
          <p:cNvPr id="5" name="Slide Number Placeholder 4">
            <a:extLst>
              <a:ext uri="{FF2B5EF4-FFF2-40B4-BE49-F238E27FC236}">
                <a16:creationId xmlns:a16="http://schemas.microsoft.com/office/drawing/2014/main" id="{282308DC-6C68-BD04-1AC8-A9B78B83309A}"/>
              </a:ext>
            </a:extLst>
          </p:cNvPr>
          <p:cNvSpPr>
            <a:spLocks noGrp="1"/>
          </p:cNvSpPr>
          <p:nvPr>
            <p:ph type="sldNum" sz="quarter" idx="12"/>
          </p:nvPr>
        </p:nvSpPr>
        <p:spPr>
          <a:xfrm>
            <a:off x="9948863" y="533887"/>
            <a:ext cx="1692274" cy="184666"/>
          </a:xfrm>
        </p:spPr>
        <p:txBody>
          <a:bodyPr/>
          <a:lstStyle/>
          <a:p>
            <a:pPr rtl="0"/>
            <a:fld id="{DBA1B0FB-D917-4C8C-928F-313BD683BF39}" type="slidenum">
              <a:rPr lang="en-GB" sz="1200" smtClean="0">
                <a:solidFill>
                  <a:schemeClr val="tx1">
                    <a:alpha val="80000"/>
                  </a:schemeClr>
                </a:solidFill>
              </a:rPr>
              <a:t>18</a:t>
            </a:fld>
            <a:endParaRPr lang="en-GB" dirty="0">
              <a:solidFill>
                <a:schemeClr val="tx1">
                  <a:alpha val="80000"/>
                </a:schemeClr>
              </a:solidFill>
            </a:endParaRPr>
          </a:p>
        </p:txBody>
      </p:sp>
      <p:sp>
        <p:nvSpPr>
          <p:cNvPr id="6" name="Date Placeholder 5">
            <a:extLst>
              <a:ext uri="{FF2B5EF4-FFF2-40B4-BE49-F238E27FC236}">
                <a16:creationId xmlns:a16="http://schemas.microsoft.com/office/drawing/2014/main" id="{52E5EFE7-EF99-719C-5E1E-D84BF1DF0A54}"/>
              </a:ext>
            </a:extLst>
          </p:cNvPr>
          <p:cNvSpPr>
            <a:spLocks noGrp="1"/>
          </p:cNvSpPr>
          <p:nvPr>
            <p:ph type="dt" sz="half" idx="10"/>
          </p:nvPr>
        </p:nvSpPr>
        <p:spPr/>
        <p:txBody>
          <a:bodyPr/>
          <a:lstStyle/>
          <a:p>
            <a:pPr rtl="0"/>
            <a:fld id="{0964FAB7-E995-424D-B0EE-DCB6411F767F}" type="datetime1">
              <a:rPr lang="en-US" smtClean="0"/>
              <a:t>12/12/2023</a:t>
            </a:fld>
            <a:endParaRPr lang="en-GB"/>
          </a:p>
        </p:txBody>
      </p:sp>
    </p:spTree>
    <p:extLst>
      <p:ext uri="{BB962C8B-B14F-4D97-AF65-F5344CB8AC3E}">
        <p14:creationId xmlns:p14="http://schemas.microsoft.com/office/powerpoint/2010/main" val="4220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9F7F7653-E4FE-406F-1028-07AB06BC63C0}"/>
              </a:ext>
            </a:extLst>
          </p:cNvPr>
          <p:cNvSpPr>
            <a:spLocks noGrp="1"/>
          </p:cNvSpPr>
          <p:nvPr>
            <p:ph type="title"/>
          </p:nvPr>
        </p:nvSpPr>
        <p:spPr/>
        <p:txBody>
          <a:bodyPr/>
          <a:lstStyle/>
          <a:p>
            <a:r>
              <a:rPr lang="en-US" dirty="0"/>
              <a:t>Feasibility</a:t>
            </a:r>
            <a:endParaRPr lang="en-GB" dirty="0"/>
          </a:p>
        </p:txBody>
      </p:sp>
      <p:sp>
        <p:nvSpPr>
          <p:cNvPr id="15" name="Content Placeholder 14">
            <a:extLst>
              <a:ext uri="{FF2B5EF4-FFF2-40B4-BE49-F238E27FC236}">
                <a16:creationId xmlns:a16="http://schemas.microsoft.com/office/drawing/2014/main" id="{33C94DE3-DB5E-02DC-4C0A-D49741A4F3E8}"/>
              </a:ext>
            </a:extLst>
          </p:cNvPr>
          <p:cNvSpPr>
            <a:spLocks noGrp="1"/>
          </p:cNvSpPr>
          <p:nvPr>
            <p:ph sz="half" idx="2"/>
          </p:nvPr>
        </p:nvSpPr>
        <p:spPr>
          <a:xfrm>
            <a:off x="761364" y="1881275"/>
            <a:ext cx="10887049" cy="3964823"/>
          </a:xfrm>
        </p:spPr>
        <p:txBody>
          <a:bodyPr>
            <a:normAutofit/>
          </a:bodyPr>
          <a:lstStyle/>
          <a:p>
            <a:r>
              <a:rPr lang="en-US" dirty="0">
                <a:solidFill>
                  <a:schemeClr val="tx1"/>
                </a:solidFill>
                <a:latin typeface="Söhne"/>
              </a:rPr>
              <a:t>KNN is a simple Model and effective algorithm which is 97.17% accurate at classifying handwritten digits.</a:t>
            </a:r>
          </a:p>
          <a:p>
            <a:r>
              <a:rPr lang="en-US" dirty="0">
                <a:solidFill>
                  <a:schemeClr val="tx1"/>
                </a:solidFill>
                <a:latin typeface="Söhne"/>
              </a:rPr>
              <a:t>As an added benefit, since the model has high accuracy in recognizing handwritten digits, it will be very accurate in recognizing printed digits.</a:t>
            </a:r>
          </a:p>
          <a:p>
            <a:r>
              <a:rPr lang="en-US" dirty="0">
                <a:solidFill>
                  <a:schemeClr val="tx1"/>
                </a:solidFill>
                <a:latin typeface="Söhne"/>
              </a:rPr>
              <a:t>We plan to integrate our digit classification system in a mobile application, which will recognize handwritten digits based on the images captured by the phone and give an audio feedback to the visually impaired people.</a:t>
            </a:r>
          </a:p>
          <a:p>
            <a:r>
              <a:rPr lang="en-US" dirty="0">
                <a:solidFill>
                  <a:schemeClr val="tx1"/>
                </a:solidFill>
                <a:latin typeface="Söhne"/>
              </a:rPr>
              <a:t>This app can directly be launched by RNIB as a first attempt to make handwritten information more accessible to the individuals.</a:t>
            </a:r>
          </a:p>
          <a:p>
            <a:endParaRPr lang="en-US" dirty="0">
              <a:solidFill>
                <a:schemeClr val="tx1"/>
              </a:solidFill>
              <a:latin typeface="Söhne"/>
            </a:endParaRPr>
          </a:p>
          <a:p>
            <a:endParaRPr lang="en-GB" dirty="0"/>
          </a:p>
        </p:txBody>
      </p:sp>
      <p:sp>
        <p:nvSpPr>
          <p:cNvPr id="3" name="Slide Number Placeholder 2">
            <a:extLst>
              <a:ext uri="{FF2B5EF4-FFF2-40B4-BE49-F238E27FC236}">
                <a16:creationId xmlns:a16="http://schemas.microsoft.com/office/drawing/2014/main" id="{88BE7661-8FEC-3267-9A7C-AFCAE28DE626}"/>
              </a:ext>
            </a:extLst>
          </p:cNvPr>
          <p:cNvSpPr>
            <a:spLocks noGrp="1"/>
          </p:cNvSpPr>
          <p:nvPr>
            <p:ph type="sldNum" sz="quarter" idx="12"/>
          </p:nvPr>
        </p:nvSpPr>
        <p:spPr>
          <a:xfrm>
            <a:off x="9956139" y="549275"/>
            <a:ext cx="1692274" cy="153888"/>
          </a:xfrm>
        </p:spPr>
        <p:txBody>
          <a:bodyPr/>
          <a:lstStyle/>
          <a:p>
            <a:pPr rtl="0"/>
            <a:fld id="{DBA1B0FB-D917-4C8C-928F-313BD683BF39}" type="slidenum">
              <a:rPr lang="en-GB" sz="1200" smtClean="0">
                <a:solidFill>
                  <a:schemeClr val="tx1">
                    <a:alpha val="80000"/>
                  </a:schemeClr>
                </a:solidFill>
              </a:rPr>
              <a:t>19</a:t>
            </a:fld>
            <a:endParaRPr lang="en-GB" dirty="0">
              <a:solidFill>
                <a:schemeClr val="tx1">
                  <a:alpha val="80000"/>
                </a:schemeClr>
              </a:solidFill>
            </a:endParaRPr>
          </a:p>
        </p:txBody>
      </p:sp>
      <p:sp>
        <p:nvSpPr>
          <p:cNvPr id="4" name="Date Placeholder 3">
            <a:extLst>
              <a:ext uri="{FF2B5EF4-FFF2-40B4-BE49-F238E27FC236}">
                <a16:creationId xmlns:a16="http://schemas.microsoft.com/office/drawing/2014/main" id="{CF6D93AE-40A3-2E69-88B3-075514299425}"/>
              </a:ext>
            </a:extLst>
          </p:cNvPr>
          <p:cNvSpPr>
            <a:spLocks noGrp="1"/>
          </p:cNvSpPr>
          <p:nvPr>
            <p:ph type="dt" sz="half" idx="10"/>
          </p:nvPr>
        </p:nvSpPr>
        <p:spPr/>
        <p:txBody>
          <a:bodyPr/>
          <a:lstStyle/>
          <a:p>
            <a:pPr rtl="0"/>
            <a:fld id="{9D5F741E-DF90-4AC1-A410-1452AC1BB857}" type="datetime1">
              <a:rPr lang="en-US" smtClean="0"/>
              <a:t>12/12/2023</a:t>
            </a:fld>
            <a:endParaRPr lang="en-GB" dirty="0"/>
          </a:p>
        </p:txBody>
      </p:sp>
    </p:spTree>
    <p:extLst>
      <p:ext uri="{BB962C8B-B14F-4D97-AF65-F5344CB8AC3E}">
        <p14:creationId xmlns:p14="http://schemas.microsoft.com/office/powerpoint/2010/main" val="95445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500"/>
                                        <p:tgtEl>
                                          <p:spTgt spid="15">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build="p"/>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728679"/>
          </a:xfrm>
        </p:spPr>
        <p:txBody>
          <a:bodyPr rtlCol="0"/>
          <a:lstStyle/>
          <a:p>
            <a:pPr rtl="0"/>
            <a:r>
              <a:rPr lang="en-GB"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69521"/>
            <a:ext cx="3565525" cy="3916879"/>
          </a:xfrm>
        </p:spPr>
        <p:txBody>
          <a:bodyPr rtlCol="0"/>
          <a:lstStyle/>
          <a:p>
            <a:pPr marL="457200" indent="-457200" rtl="0">
              <a:buFont typeface="+mj-lt"/>
              <a:buAutoNum type="arabicPeriod"/>
            </a:pPr>
            <a:r>
              <a:rPr lang="en-US" sz="1800" dirty="0">
                <a:solidFill>
                  <a:schemeClr val="tx1"/>
                </a:solidFill>
                <a:latin typeface="Söhne"/>
              </a:rPr>
              <a:t>Introduction</a:t>
            </a:r>
          </a:p>
          <a:p>
            <a:pPr marL="457200" indent="-457200" rtl="0">
              <a:buFont typeface="+mj-lt"/>
              <a:buAutoNum type="arabicPeriod"/>
            </a:pPr>
            <a:r>
              <a:rPr lang="en-US" sz="1800" dirty="0">
                <a:solidFill>
                  <a:schemeClr val="tx1"/>
                </a:solidFill>
                <a:latin typeface="Söhne"/>
              </a:rPr>
              <a:t>The Client</a:t>
            </a:r>
          </a:p>
          <a:p>
            <a:pPr marL="457200" indent="-457200" rtl="0">
              <a:buFont typeface="+mj-lt"/>
              <a:buAutoNum type="arabicPeriod"/>
            </a:pPr>
            <a:r>
              <a:rPr lang="en-US" sz="1800" dirty="0">
                <a:solidFill>
                  <a:schemeClr val="tx1"/>
                </a:solidFill>
                <a:latin typeface="Söhne"/>
              </a:rPr>
              <a:t>The App </a:t>
            </a:r>
          </a:p>
          <a:p>
            <a:pPr marL="457200" indent="-457200" rtl="0">
              <a:buFont typeface="+mj-lt"/>
              <a:buAutoNum type="arabicPeriod"/>
            </a:pPr>
            <a:r>
              <a:rPr lang="en-US" sz="1800" dirty="0">
                <a:solidFill>
                  <a:schemeClr val="tx1"/>
                </a:solidFill>
                <a:latin typeface="Söhne"/>
              </a:rPr>
              <a:t>The Dataset </a:t>
            </a:r>
          </a:p>
          <a:p>
            <a:pPr marL="457200" indent="-457200" rtl="0">
              <a:buFont typeface="+mj-lt"/>
              <a:buAutoNum type="arabicPeriod"/>
            </a:pPr>
            <a:r>
              <a:rPr lang="en-US" sz="1800" dirty="0">
                <a:solidFill>
                  <a:schemeClr val="tx1"/>
                </a:solidFill>
                <a:latin typeface="Söhne"/>
              </a:rPr>
              <a:t>Available Models</a:t>
            </a:r>
          </a:p>
          <a:p>
            <a:pPr marL="457200" indent="-457200" rtl="0">
              <a:buFont typeface="+mj-lt"/>
              <a:buAutoNum type="arabicPeriod"/>
            </a:pPr>
            <a:r>
              <a:rPr lang="en-US" sz="1800" dirty="0">
                <a:solidFill>
                  <a:schemeClr val="tx1"/>
                </a:solidFill>
                <a:latin typeface="Söhne"/>
              </a:rPr>
              <a:t>Key Performance Indicators</a:t>
            </a:r>
          </a:p>
          <a:p>
            <a:pPr marL="457200" indent="-457200" rtl="0">
              <a:buFont typeface="+mj-lt"/>
              <a:buAutoNum type="arabicPeriod"/>
            </a:pPr>
            <a:r>
              <a:rPr lang="en-US" sz="1800" dirty="0">
                <a:solidFill>
                  <a:schemeClr val="tx1"/>
                </a:solidFill>
                <a:latin typeface="Söhne"/>
              </a:rPr>
              <a:t>Feasibility &amp; Future scope</a:t>
            </a:r>
          </a:p>
          <a:p>
            <a:pPr marL="457200" indent="-457200" rtl="0">
              <a:buFont typeface="+mj-lt"/>
              <a:buAutoNum type="arabicPeriod"/>
            </a:pP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5" name="Slide Number Placeholder 4">
            <a:extLst>
              <a:ext uri="{FF2B5EF4-FFF2-40B4-BE49-F238E27FC236}">
                <a16:creationId xmlns:a16="http://schemas.microsoft.com/office/drawing/2014/main" id="{31419926-B03D-AC01-6443-44A4A4671072}"/>
              </a:ext>
            </a:extLst>
          </p:cNvPr>
          <p:cNvSpPr>
            <a:spLocks noGrp="1"/>
          </p:cNvSpPr>
          <p:nvPr>
            <p:ph type="sldNum" sz="quarter" idx="12"/>
          </p:nvPr>
        </p:nvSpPr>
        <p:spPr>
          <a:xfrm>
            <a:off x="9948862" y="395387"/>
            <a:ext cx="1692274" cy="153888"/>
          </a:xfrm>
        </p:spPr>
        <p:txBody>
          <a:bodyPr/>
          <a:lstStyle/>
          <a:p>
            <a:pPr rtl="0"/>
            <a:fld id="{DBA1B0FB-D917-4C8C-928F-313BD683BF39}" type="slidenum">
              <a:rPr lang="en-GB" sz="1200" smtClean="0">
                <a:solidFill>
                  <a:schemeClr val="tx1">
                    <a:alpha val="80000"/>
                  </a:schemeClr>
                </a:solidFill>
              </a:rPr>
              <a:t>2</a:t>
            </a:fld>
            <a:endParaRPr lang="en-GB" sz="1200" dirty="0">
              <a:solidFill>
                <a:schemeClr val="tx1">
                  <a:alpha val="80000"/>
                </a:schemeClr>
              </a:solidFill>
            </a:endParaRPr>
          </a:p>
        </p:txBody>
      </p:sp>
      <p:sp>
        <p:nvSpPr>
          <p:cNvPr id="6" name="Date Placeholder 5">
            <a:extLst>
              <a:ext uri="{FF2B5EF4-FFF2-40B4-BE49-F238E27FC236}">
                <a16:creationId xmlns:a16="http://schemas.microsoft.com/office/drawing/2014/main" id="{E8B40E4D-50FD-AEA0-EF2E-1E9A88FA19BF}"/>
              </a:ext>
            </a:extLst>
          </p:cNvPr>
          <p:cNvSpPr>
            <a:spLocks noGrp="1"/>
          </p:cNvSpPr>
          <p:nvPr>
            <p:ph type="dt" sz="half" idx="10"/>
          </p:nvPr>
        </p:nvSpPr>
        <p:spPr/>
        <p:txBody>
          <a:bodyPr/>
          <a:lstStyle/>
          <a:p>
            <a:pPr rtl="0"/>
            <a:fld id="{351CF195-3689-41F2-830E-21830DD99828}" type="datetime1">
              <a:rPr lang="en-US" smtClean="0"/>
              <a:t>12/12/2023</a:t>
            </a:fld>
            <a:endParaRPr lang="en-GB"/>
          </a:p>
        </p:txBody>
      </p:sp>
    </p:spTree>
    <p:extLst>
      <p:ext uri="{BB962C8B-B14F-4D97-AF65-F5344CB8AC3E}">
        <p14:creationId xmlns:p14="http://schemas.microsoft.com/office/powerpoint/2010/main" val="231323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9F7F7653-E4FE-406F-1028-07AB06BC63C0}"/>
              </a:ext>
            </a:extLst>
          </p:cNvPr>
          <p:cNvSpPr>
            <a:spLocks noGrp="1"/>
          </p:cNvSpPr>
          <p:nvPr>
            <p:ph type="title"/>
          </p:nvPr>
        </p:nvSpPr>
        <p:spPr/>
        <p:txBody>
          <a:bodyPr/>
          <a:lstStyle/>
          <a:p>
            <a:r>
              <a:rPr lang="en-US" dirty="0"/>
              <a:t>Future Scope</a:t>
            </a:r>
            <a:endParaRPr lang="en-GB" dirty="0"/>
          </a:p>
        </p:txBody>
      </p:sp>
      <p:sp>
        <p:nvSpPr>
          <p:cNvPr id="15" name="Content Placeholder 14">
            <a:extLst>
              <a:ext uri="{FF2B5EF4-FFF2-40B4-BE49-F238E27FC236}">
                <a16:creationId xmlns:a16="http://schemas.microsoft.com/office/drawing/2014/main" id="{33C94DE3-DB5E-02DC-4C0A-D49741A4F3E8}"/>
              </a:ext>
            </a:extLst>
          </p:cNvPr>
          <p:cNvSpPr>
            <a:spLocks noGrp="1"/>
          </p:cNvSpPr>
          <p:nvPr>
            <p:ph sz="half" idx="2"/>
          </p:nvPr>
        </p:nvSpPr>
        <p:spPr>
          <a:xfrm>
            <a:off x="761364" y="1881275"/>
            <a:ext cx="10887049" cy="3964823"/>
          </a:xfrm>
        </p:spPr>
        <p:txBody>
          <a:bodyPr>
            <a:normAutofit/>
          </a:bodyPr>
          <a:lstStyle/>
          <a:p>
            <a:r>
              <a:rPr lang="en-US" dirty="0">
                <a:solidFill>
                  <a:schemeClr val="tx1"/>
                </a:solidFill>
                <a:latin typeface="Söhne"/>
              </a:rPr>
              <a:t>This application can be further enhanced to recognize handwritten text, rather than just digits, hence it can also be used as a virtual reader.</a:t>
            </a:r>
          </a:p>
          <a:p>
            <a:r>
              <a:rPr lang="en-US" dirty="0">
                <a:solidFill>
                  <a:schemeClr val="tx1"/>
                </a:solidFill>
                <a:latin typeface="Söhne"/>
              </a:rPr>
              <a:t>Furthermore, the application can be seamlessly integrated with an advanced object recognition system, such as YOLO (You Only Look Once). </a:t>
            </a:r>
          </a:p>
          <a:p>
            <a:r>
              <a:rPr lang="en-US" dirty="0">
                <a:solidFill>
                  <a:schemeClr val="tx1"/>
                </a:solidFill>
                <a:latin typeface="Söhne"/>
              </a:rPr>
              <a:t>This integration not only enhances the application's capabilities but also pioneers the creation of an artificial set of eyes for individuals with visual impairments. </a:t>
            </a:r>
          </a:p>
          <a:p>
            <a:r>
              <a:rPr lang="en-US" dirty="0">
                <a:solidFill>
                  <a:schemeClr val="tx1"/>
                </a:solidFill>
                <a:latin typeface="Söhne"/>
              </a:rPr>
              <a:t>The synergy between the handwritten digit recognition and YOLO's robust object detection opens new possibilities for a comprehensive and empowering tool tailored to the unique needs of visually impaired users.</a:t>
            </a:r>
          </a:p>
          <a:p>
            <a:endParaRPr lang="en-GB" dirty="0"/>
          </a:p>
        </p:txBody>
      </p:sp>
      <p:sp>
        <p:nvSpPr>
          <p:cNvPr id="3" name="Slide Number Placeholder 2">
            <a:extLst>
              <a:ext uri="{FF2B5EF4-FFF2-40B4-BE49-F238E27FC236}">
                <a16:creationId xmlns:a16="http://schemas.microsoft.com/office/drawing/2014/main" id="{7F74405D-156C-DFE8-9883-D62B93EE6E02}"/>
              </a:ext>
            </a:extLst>
          </p:cNvPr>
          <p:cNvSpPr>
            <a:spLocks noGrp="1"/>
          </p:cNvSpPr>
          <p:nvPr>
            <p:ph type="sldNum" sz="quarter" idx="12"/>
          </p:nvPr>
        </p:nvSpPr>
        <p:spPr>
          <a:xfrm>
            <a:off x="9956139" y="416958"/>
            <a:ext cx="1692274" cy="153888"/>
          </a:xfrm>
        </p:spPr>
        <p:txBody>
          <a:bodyPr/>
          <a:lstStyle/>
          <a:p>
            <a:pPr rtl="0"/>
            <a:fld id="{DBA1B0FB-D917-4C8C-928F-313BD683BF39}" type="slidenum">
              <a:rPr lang="en-GB" sz="1200" smtClean="0">
                <a:solidFill>
                  <a:schemeClr val="tx1">
                    <a:alpha val="80000"/>
                  </a:schemeClr>
                </a:solidFill>
              </a:rPr>
              <a:t>20</a:t>
            </a:fld>
            <a:endParaRPr lang="en-GB" sz="1200" dirty="0">
              <a:solidFill>
                <a:schemeClr val="tx1">
                  <a:alpha val="80000"/>
                </a:schemeClr>
              </a:solidFill>
            </a:endParaRPr>
          </a:p>
        </p:txBody>
      </p:sp>
      <p:sp>
        <p:nvSpPr>
          <p:cNvPr id="4" name="Date Placeholder 3">
            <a:extLst>
              <a:ext uri="{FF2B5EF4-FFF2-40B4-BE49-F238E27FC236}">
                <a16:creationId xmlns:a16="http://schemas.microsoft.com/office/drawing/2014/main" id="{C883A8BB-D3D0-726D-F6A9-9B17DC63BEED}"/>
              </a:ext>
            </a:extLst>
          </p:cNvPr>
          <p:cNvSpPr>
            <a:spLocks noGrp="1"/>
          </p:cNvSpPr>
          <p:nvPr>
            <p:ph type="dt" sz="half" idx="10"/>
          </p:nvPr>
        </p:nvSpPr>
        <p:spPr/>
        <p:txBody>
          <a:bodyPr/>
          <a:lstStyle/>
          <a:p>
            <a:pPr rtl="0"/>
            <a:fld id="{DDEB32E2-B910-47AD-936F-F2C8D35C4278}" type="datetime1">
              <a:rPr lang="en-US" smtClean="0"/>
              <a:t>12/12/2023</a:t>
            </a:fld>
            <a:endParaRPr lang="en-GB" dirty="0"/>
          </a:p>
        </p:txBody>
      </p:sp>
    </p:spTree>
    <p:extLst>
      <p:ext uri="{BB962C8B-B14F-4D97-AF65-F5344CB8AC3E}">
        <p14:creationId xmlns:p14="http://schemas.microsoft.com/office/powerpoint/2010/main" val="107776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500"/>
                                        <p:tgtEl>
                                          <p:spTgt spid="15">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build="p"/>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351663"/>
            <a:ext cx="4500562" cy="1562959"/>
          </a:xfrm>
        </p:spPr>
        <p:txBody>
          <a:bodyPr rtlCol="0"/>
          <a:lstStyle/>
          <a:p>
            <a:pPr rtl="0"/>
            <a:r>
              <a:rPr lang="en-GB"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351663"/>
            <a:ext cx="6221412" cy="2001661"/>
          </a:xfrm>
        </p:spPr>
        <p:txBody>
          <a:bodyPr rtlCol="0">
            <a:normAutofit lnSpcReduction="10000"/>
          </a:bodyPr>
          <a:lstStyle/>
          <a:p>
            <a:pPr algn="just" rtl="0"/>
            <a:r>
              <a:rPr lang="en-US" sz="1800" dirty="0">
                <a:solidFill>
                  <a:schemeClr val="tx1"/>
                </a:solidFill>
                <a:latin typeface="Söhne"/>
              </a:rPr>
              <a:t>Unlocked the potential of handwritten digit recognition with the simplicity and effectiveness of the K-Nearest Neighbors (KNN) classifier. A technology that can go beyond pixels, reaching into the realm of empowerment and accessibility and provide a bridge between the tangible strokes of a pen and the digital landscape, creating a seamless connection for all, especially those with visual challenges.</a:t>
            </a:r>
            <a:endParaRPr lang="en-GB" sz="1800" dirty="0">
              <a:solidFill>
                <a:schemeClr val="tx1"/>
              </a:solidFill>
              <a:latin typeface="Söhne"/>
            </a:endParaRPr>
          </a:p>
        </p:txBody>
      </p:sp>
      <p:sp>
        <p:nvSpPr>
          <p:cNvPr id="3" name="Slide Number Placeholder 2">
            <a:extLst>
              <a:ext uri="{FF2B5EF4-FFF2-40B4-BE49-F238E27FC236}">
                <a16:creationId xmlns:a16="http://schemas.microsoft.com/office/drawing/2014/main" id="{77E41915-67D2-4C33-C180-FD4DA67F839D}"/>
              </a:ext>
            </a:extLst>
          </p:cNvPr>
          <p:cNvSpPr>
            <a:spLocks noGrp="1"/>
          </p:cNvSpPr>
          <p:nvPr>
            <p:ph type="sldNum" sz="quarter" idx="12"/>
          </p:nvPr>
        </p:nvSpPr>
        <p:spPr>
          <a:xfrm>
            <a:off x="9791549" y="504676"/>
            <a:ext cx="1692274" cy="153888"/>
          </a:xfrm>
        </p:spPr>
        <p:txBody>
          <a:bodyPr/>
          <a:lstStyle/>
          <a:p>
            <a:pPr rtl="0"/>
            <a:fld id="{DBA1B0FB-D917-4C8C-928F-313BD683BF39}" type="slidenum">
              <a:rPr lang="en-GB" sz="1200" smtClean="0">
                <a:solidFill>
                  <a:schemeClr val="tx1">
                    <a:alpha val="80000"/>
                  </a:schemeClr>
                </a:solidFill>
              </a:rPr>
              <a:t>21</a:t>
            </a:fld>
            <a:endParaRPr lang="en-GB" sz="1200" dirty="0">
              <a:solidFill>
                <a:schemeClr val="tx1">
                  <a:alpha val="80000"/>
                </a:schemeClr>
              </a:solidFill>
            </a:endParaRPr>
          </a:p>
        </p:txBody>
      </p:sp>
      <p:sp>
        <p:nvSpPr>
          <p:cNvPr id="7" name="Date Placeholder 6">
            <a:extLst>
              <a:ext uri="{FF2B5EF4-FFF2-40B4-BE49-F238E27FC236}">
                <a16:creationId xmlns:a16="http://schemas.microsoft.com/office/drawing/2014/main" id="{816D728B-8EA0-6A11-21C5-1A0D73FB6402}"/>
              </a:ext>
            </a:extLst>
          </p:cNvPr>
          <p:cNvSpPr>
            <a:spLocks noGrp="1"/>
          </p:cNvSpPr>
          <p:nvPr>
            <p:ph type="dt" sz="half" idx="10"/>
          </p:nvPr>
        </p:nvSpPr>
        <p:spPr/>
        <p:txBody>
          <a:bodyPr/>
          <a:lstStyle/>
          <a:p>
            <a:pPr rtl="0"/>
            <a:fld id="{0466BF8E-873B-43A1-B8BC-353F70D0F6F4}" type="datetime1">
              <a:rPr lang="en-US" smtClean="0"/>
              <a:t>12/12/2023</a:t>
            </a:fld>
            <a:endParaRPr lang="en-GB"/>
          </a:p>
        </p:txBody>
      </p:sp>
    </p:spTree>
    <p:extLst>
      <p:ext uri="{BB962C8B-B14F-4D97-AF65-F5344CB8AC3E}">
        <p14:creationId xmlns:p14="http://schemas.microsoft.com/office/powerpoint/2010/main" val="352156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dirty="0"/>
              <a:t>Sparsh Rawal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lide Number Placeholder 2">
            <a:extLst>
              <a:ext uri="{FF2B5EF4-FFF2-40B4-BE49-F238E27FC236}">
                <a16:creationId xmlns:a16="http://schemas.microsoft.com/office/drawing/2014/main" id="{C4444C08-3285-0F84-9F7F-3F516DE6BC9B}"/>
              </a:ext>
            </a:extLst>
          </p:cNvPr>
          <p:cNvSpPr>
            <a:spLocks noGrp="1"/>
          </p:cNvSpPr>
          <p:nvPr>
            <p:ph type="sldNum" sz="quarter" idx="12"/>
          </p:nvPr>
        </p:nvSpPr>
        <p:spPr>
          <a:xfrm>
            <a:off x="9948038" y="394752"/>
            <a:ext cx="1692274" cy="153888"/>
          </a:xfrm>
        </p:spPr>
        <p:txBody>
          <a:bodyPr/>
          <a:lstStyle/>
          <a:p>
            <a:pPr rtl="0"/>
            <a:fld id="{DBA1B0FB-D917-4C8C-928F-313BD683BF39}" type="slidenum">
              <a:rPr lang="en-GB" sz="1200" smtClean="0">
                <a:solidFill>
                  <a:schemeClr val="tx1">
                    <a:alpha val="80000"/>
                  </a:schemeClr>
                </a:solidFill>
              </a:rPr>
              <a:t>22</a:t>
            </a:fld>
            <a:endParaRPr lang="en-GB" dirty="0">
              <a:solidFill>
                <a:schemeClr val="tx1">
                  <a:alpha val="80000"/>
                </a:schemeClr>
              </a:solidFill>
            </a:endParaRPr>
          </a:p>
        </p:txBody>
      </p:sp>
      <p:sp>
        <p:nvSpPr>
          <p:cNvPr id="7" name="Date Placeholder 6">
            <a:extLst>
              <a:ext uri="{FF2B5EF4-FFF2-40B4-BE49-F238E27FC236}">
                <a16:creationId xmlns:a16="http://schemas.microsoft.com/office/drawing/2014/main" id="{E13F3C14-248C-3A15-DC8B-B689D6E00ED5}"/>
              </a:ext>
            </a:extLst>
          </p:cNvPr>
          <p:cNvSpPr>
            <a:spLocks noGrp="1"/>
          </p:cNvSpPr>
          <p:nvPr>
            <p:ph type="dt" sz="half" idx="10"/>
          </p:nvPr>
        </p:nvSpPr>
        <p:spPr/>
        <p:txBody>
          <a:bodyPr/>
          <a:lstStyle/>
          <a:p>
            <a:pPr rtl="0"/>
            <a:fld id="{9E997FD3-687F-4F2C-AFB2-6F3CD5C19C25}" type="datetime1">
              <a:rPr lang="en-US" smtClean="0"/>
              <a:t>12/12/2023</a:t>
            </a:fld>
            <a:endParaRPr lang="en-GB"/>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057533"/>
            <a:ext cx="4500562" cy="1562959"/>
          </a:xfrm>
        </p:spPr>
        <p:txBody>
          <a:bodyPr rtlCol="0"/>
          <a:lstStyle/>
          <a:p>
            <a:pPr rtl="0"/>
            <a:r>
              <a:rPr lang="en-US" dirty="0"/>
              <a:t>Introduction</a:t>
            </a:r>
            <a:endParaRPr lang="en-GB"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2733773"/>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2733773"/>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2733773"/>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2733773"/>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73148" y="4127476"/>
            <a:ext cx="6221412" cy="3603567"/>
          </a:xfrm>
          <a:noFill/>
        </p:spPr>
        <p:txBody>
          <a:bodyPr rtlCol="0">
            <a:normAutofit/>
          </a:bodyPr>
          <a:lstStyle/>
          <a:p>
            <a:pPr marL="0" indent="0" algn="just" rtl="0">
              <a:buNone/>
            </a:pPr>
            <a:r>
              <a:rPr lang="en-US" sz="1800" dirty="0">
                <a:solidFill>
                  <a:schemeClr val="tx1"/>
                </a:solidFill>
                <a:latin typeface="Söhne"/>
              </a:rPr>
              <a:t>This presentation will demonstrate an application which can have a meaningful impact on the lives of such people helping them becoming more independent and making information even more accessible.</a:t>
            </a:r>
            <a:endParaRPr lang="en-GB" sz="1800" dirty="0">
              <a:solidFill>
                <a:schemeClr val="tx1"/>
              </a:solidFill>
              <a:latin typeface="Söhne"/>
            </a:endParaRPr>
          </a:p>
        </p:txBody>
      </p:sp>
      <p:sp>
        <p:nvSpPr>
          <p:cNvPr id="3" name="Slide Number Placeholder 2">
            <a:extLst>
              <a:ext uri="{FF2B5EF4-FFF2-40B4-BE49-F238E27FC236}">
                <a16:creationId xmlns:a16="http://schemas.microsoft.com/office/drawing/2014/main" id="{4BAF7E2C-1896-77E9-CD50-FCC2258FE710}"/>
              </a:ext>
            </a:extLst>
          </p:cNvPr>
          <p:cNvSpPr>
            <a:spLocks noGrp="1"/>
          </p:cNvSpPr>
          <p:nvPr>
            <p:ph type="sldNum" sz="quarter" idx="12"/>
          </p:nvPr>
        </p:nvSpPr>
        <p:spPr>
          <a:xfrm>
            <a:off x="9802286" y="344078"/>
            <a:ext cx="1692274" cy="153888"/>
          </a:xfrm>
        </p:spPr>
        <p:txBody>
          <a:bodyPr/>
          <a:lstStyle/>
          <a:p>
            <a:pPr rtl="0"/>
            <a:fld id="{DBA1B0FB-D917-4C8C-928F-313BD683BF39}" type="slidenum">
              <a:rPr lang="en-GB" sz="1200" smtClean="0">
                <a:solidFill>
                  <a:schemeClr val="tx1">
                    <a:alpha val="80000"/>
                  </a:schemeClr>
                </a:solidFill>
              </a:rPr>
              <a:t>3</a:t>
            </a:fld>
            <a:endParaRPr lang="en-GB" dirty="0">
              <a:solidFill>
                <a:schemeClr val="tx1">
                  <a:alpha val="80000"/>
                </a:schemeClr>
              </a:solidFill>
            </a:endParaRPr>
          </a:p>
        </p:txBody>
      </p:sp>
      <p:sp>
        <p:nvSpPr>
          <p:cNvPr id="7" name="Date Placeholder 6">
            <a:extLst>
              <a:ext uri="{FF2B5EF4-FFF2-40B4-BE49-F238E27FC236}">
                <a16:creationId xmlns:a16="http://schemas.microsoft.com/office/drawing/2014/main" id="{BC123834-21B9-58CE-1BF3-98C2B89802C0}"/>
              </a:ext>
            </a:extLst>
          </p:cNvPr>
          <p:cNvSpPr>
            <a:spLocks noGrp="1"/>
          </p:cNvSpPr>
          <p:nvPr>
            <p:ph type="dt" sz="half" idx="10"/>
          </p:nvPr>
        </p:nvSpPr>
        <p:spPr/>
        <p:txBody>
          <a:bodyPr/>
          <a:lstStyle/>
          <a:p>
            <a:pPr rtl="0"/>
            <a:fld id="{4B738C1F-0B53-446B-867A-90EF78026937}" type="datetime1">
              <a:rPr lang="en-US" smtClean="0"/>
              <a:t>12/12/2023</a:t>
            </a:fld>
            <a:endParaRPr lang="en-GB"/>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rtl="0">
              <a:lnSpc>
                <a:spcPct val="100000"/>
              </a:lnSpc>
            </a:pPr>
            <a:r>
              <a:rPr lang="en-GB" sz="6400" kern="1200" dirty="0">
                <a:solidFill>
                  <a:schemeClr val="tx1"/>
                </a:solidFill>
                <a:latin typeface="+mj-lt"/>
                <a:ea typeface="+mj-ea"/>
                <a:cs typeface="+mj-cs"/>
              </a:rPr>
              <a:t>Royal National Institute of Blind People (RNIB)</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dirty="0"/>
              <a:t>T</a:t>
            </a:r>
            <a:r>
              <a:rPr lang="en-GB" dirty="0"/>
              <a:t>he Client</a:t>
            </a:r>
            <a:endParaRPr lang="en-GB" kern="1200" dirty="0">
              <a:latin typeface="+mn-lt"/>
              <a:ea typeface="+mn-ea"/>
              <a:cs typeface="+mn-cs"/>
            </a:endParaRPr>
          </a:p>
        </p:txBody>
      </p:sp>
      <p:sp>
        <p:nvSpPr>
          <p:cNvPr id="7" name="Slide Number Placeholder 6">
            <a:extLst>
              <a:ext uri="{FF2B5EF4-FFF2-40B4-BE49-F238E27FC236}">
                <a16:creationId xmlns:a16="http://schemas.microsoft.com/office/drawing/2014/main" id="{CBCA20EA-C6A0-F659-C648-0FF3D69BB825}"/>
              </a:ext>
            </a:extLst>
          </p:cNvPr>
          <p:cNvSpPr>
            <a:spLocks noGrp="1"/>
          </p:cNvSpPr>
          <p:nvPr>
            <p:ph type="sldNum" sz="quarter" idx="12"/>
          </p:nvPr>
        </p:nvSpPr>
        <p:spPr>
          <a:xfrm>
            <a:off x="9971188" y="379999"/>
            <a:ext cx="1692274" cy="184666"/>
          </a:xfrm>
        </p:spPr>
        <p:txBody>
          <a:bodyPr/>
          <a:lstStyle/>
          <a:p>
            <a:pPr rtl="0"/>
            <a:fld id="{DBA1B0FB-D917-4C8C-928F-313BD683BF39}" type="slidenum">
              <a:rPr lang="en-GB" sz="1200" smtClean="0">
                <a:solidFill>
                  <a:schemeClr val="tx1">
                    <a:alpha val="80000"/>
                  </a:schemeClr>
                </a:solidFill>
              </a:rPr>
              <a:t>4</a:t>
            </a:fld>
            <a:endParaRPr lang="en-GB" sz="1200" dirty="0">
              <a:solidFill>
                <a:schemeClr val="tx1">
                  <a:alpha val="80000"/>
                </a:schemeClr>
              </a:solidFill>
            </a:endParaRPr>
          </a:p>
        </p:txBody>
      </p:sp>
      <p:sp>
        <p:nvSpPr>
          <p:cNvPr id="9" name="Date Placeholder 8">
            <a:extLst>
              <a:ext uri="{FF2B5EF4-FFF2-40B4-BE49-F238E27FC236}">
                <a16:creationId xmlns:a16="http://schemas.microsoft.com/office/drawing/2014/main" id="{B00D9B98-BA75-2BB9-84E0-E42EAF54B56F}"/>
              </a:ext>
            </a:extLst>
          </p:cNvPr>
          <p:cNvSpPr>
            <a:spLocks noGrp="1"/>
          </p:cNvSpPr>
          <p:nvPr>
            <p:ph type="dt" sz="half" idx="10"/>
          </p:nvPr>
        </p:nvSpPr>
        <p:spPr/>
        <p:txBody>
          <a:bodyPr/>
          <a:lstStyle/>
          <a:p>
            <a:pPr rtl="0"/>
            <a:fld id="{5E5E4255-5550-4530-9ED6-541555914AC4}" type="datetime1">
              <a:rPr lang="en-US" smtClean="0"/>
              <a:t>12/12/2023</a:t>
            </a:fld>
            <a:endParaRPr lang="en-GB"/>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500"/>
                                        <p:tgtEl>
                                          <p:spTgt spid="1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6" grpId="0" animBg="1"/>
      <p:bldP spid="48" grpId="0" animBg="1"/>
      <p:bldP spid="50" grpId="0" animBg="1"/>
      <p:bldP spid="15" grpId="0"/>
      <p:bldP spid="16" grpId="0" build="p"/>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D599C6-348D-4367-043D-DA3FB569D711}"/>
              </a:ext>
            </a:extLst>
          </p:cNvPr>
          <p:cNvSpPr>
            <a:spLocks noGrp="1"/>
          </p:cNvSpPr>
          <p:nvPr>
            <p:ph type="title"/>
          </p:nvPr>
        </p:nvSpPr>
        <p:spPr>
          <a:xfrm>
            <a:off x="550863" y="325755"/>
            <a:ext cx="5321618" cy="1066165"/>
          </a:xfrm>
        </p:spPr>
        <p:txBody>
          <a:bodyPr wrap="square" anchor="b">
            <a:normAutofit fontScale="90000"/>
          </a:bodyPr>
          <a:lstStyle/>
          <a:p>
            <a:r>
              <a:rPr lang="en-US" dirty="0"/>
              <a:t>Royal National Institution of Blind People</a:t>
            </a:r>
            <a:endParaRPr lang="en-GB" dirty="0"/>
          </a:p>
        </p:txBody>
      </p:sp>
      <p:sp>
        <p:nvSpPr>
          <p:cNvPr id="11" name="Content Placeholder 2">
            <a:extLst>
              <a:ext uri="{FF2B5EF4-FFF2-40B4-BE49-F238E27FC236}">
                <a16:creationId xmlns:a16="http://schemas.microsoft.com/office/drawing/2014/main" id="{0D3ED96C-89B3-B371-0685-F3EA1C1A7C1B}"/>
              </a:ext>
            </a:extLst>
          </p:cNvPr>
          <p:cNvSpPr>
            <a:spLocks noGrp="1"/>
          </p:cNvSpPr>
          <p:nvPr>
            <p:ph sz="quarter" idx="15"/>
          </p:nvPr>
        </p:nvSpPr>
        <p:spPr>
          <a:xfrm>
            <a:off x="5872481" y="2183137"/>
            <a:ext cx="5873317" cy="4245309"/>
          </a:xfrm>
        </p:spPr>
        <p:txBody>
          <a:bodyPr>
            <a:normAutofit/>
          </a:bodyPr>
          <a:lstStyle/>
          <a:p>
            <a:pPr algn="just">
              <a:lnSpc>
                <a:spcPct val="90000"/>
              </a:lnSpc>
              <a:buFont typeface="Arial" panose="020B0604020202020204" pitchFamily="34" charset="0"/>
              <a:buChar char="•"/>
            </a:pPr>
            <a:r>
              <a:rPr lang="en-US" sz="1800" dirty="0">
                <a:solidFill>
                  <a:schemeClr val="tx1"/>
                </a:solidFill>
                <a:latin typeface="Söhne"/>
              </a:rPr>
              <a:t>RNIB is committed to helping blind and partially sighted people. </a:t>
            </a:r>
          </a:p>
          <a:p>
            <a:pPr algn="just">
              <a:lnSpc>
                <a:spcPct val="90000"/>
              </a:lnSpc>
              <a:buFont typeface="Arial" panose="020B0604020202020204" pitchFamily="34" charset="0"/>
              <a:buChar char="•"/>
            </a:pPr>
            <a:r>
              <a:rPr lang="en-US" sz="1800" dirty="0">
                <a:solidFill>
                  <a:schemeClr val="tx1"/>
                </a:solidFill>
                <a:latin typeface="Söhne"/>
              </a:rPr>
              <a:t>RNIB offer a range of guides on how to make technology more accessible for blind and partially sighted people.  Additionally, they provide financial support to visually impaired people.</a:t>
            </a:r>
          </a:p>
          <a:p>
            <a:pPr algn="just">
              <a:lnSpc>
                <a:spcPct val="90000"/>
              </a:lnSpc>
              <a:buFont typeface="Arial" panose="020B0604020202020204" pitchFamily="34" charset="0"/>
              <a:buChar char="•"/>
            </a:pPr>
            <a:r>
              <a:rPr lang="en-US" sz="1800" dirty="0">
                <a:solidFill>
                  <a:schemeClr val="tx1"/>
                </a:solidFill>
                <a:latin typeface="Söhne"/>
              </a:rPr>
              <a:t>They also have an RNIB basic guide for selecting the best suited wearable technology such as smart glasses and head-mounted cameras for blind and partially sighted people.</a:t>
            </a:r>
          </a:p>
        </p:txBody>
      </p:sp>
      <p:pic>
        <p:nvPicPr>
          <p:cNvPr id="6" name="Picture Placeholder 5">
            <a:extLst>
              <a:ext uri="{FF2B5EF4-FFF2-40B4-BE49-F238E27FC236}">
                <a16:creationId xmlns:a16="http://schemas.microsoft.com/office/drawing/2014/main" id="{CBC57955-D5BF-7AA4-419E-306BD261BF11}"/>
              </a:ext>
            </a:extLst>
          </p:cNvPr>
          <p:cNvPicPr>
            <a:picLocks noGrp="1" noChangeAspect="1"/>
          </p:cNvPicPr>
          <p:nvPr>
            <p:ph type="pic" sz="quarter" idx="13"/>
          </p:nvPr>
        </p:nvPicPr>
        <p:blipFill rotWithShape="1">
          <a:blip r:embed="rId2"/>
          <a:srcRect l="21986" r="21827"/>
          <a:stretch/>
        </p:blipFill>
        <p:spPr>
          <a:xfrm>
            <a:off x="1190113" y="1843772"/>
            <a:ext cx="3559767" cy="3559767"/>
          </a:xfrm>
          <a:noFill/>
        </p:spPr>
      </p:pic>
      <p:sp>
        <p:nvSpPr>
          <p:cNvPr id="10" name="Slide Number Placeholder 9">
            <a:extLst>
              <a:ext uri="{FF2B5EF4-FFF2-40B4-BE49-F238E27FC236}">
                <a16:creationId xmlns:a16="http://schemas.microsoft.com/office/drawing/2014/main" id="{26168784-D2AD-C8FB-BFE3-70C2690DE392}"/>
              </a:ext>
            </a:extLst>
          </p:cNvPr>
          <p:cNvSpPr>
            <a:spLocks noGrp="1"/>
          </p:cNvSpPr>
          <p:nvPr>
            <p:ph type="sldNum" sz="quarter" idx="12"/>
          </p:nvPr>
        </p:nvSpPr>
        <p:spPr>
          <a:xfrm>
            <a:off x="9948863" y="337899"/>
            <a:ext cx="1692274" cy="153888"/>
          </a:xfrm>
        </p:spPr>
        <p:txBody>
          <a:bodyPr/>
          <a:lstStyle/>
          <a:p>
            <a:pPr rtl="0"/>
            <a:fld id="{DBA1B0FB-D917-4C8C-928F-313BD683BF39}" type="slidenum">
              <a:rPr lang="en-GB" sz="1200" smtClean="0">
                <a:solidFill>
                  <a:schemeClr val="tx1">
                    <a:alpha val="80000"/>
                  </a:schemeClr>
                </a:solidFill>
              </a:rPr>
              <a:t>5</a:t>
            </a:fld>
            <a:endParaRPr lang="en-GB" dirty="0">
              <a:solidFill>
                <a:schemeClr val="tx1">
                  <a:alpha val="80000"/>
                </a:schemeClr>
              </a:solidFill>
            </a:endParaRPr>
          </a:p>
        </p:txBody>
      </p:sp>
      <p:sp>
        <p:nvSpPr>
          <p:cNvPr id="12" name="Date Placeholder 11">
            <a:extLst>
              <a:ext uri="{FF2B5EF4-FFF2-40B4-BE49-F238E27FC236}">
                <a16:creationId xmlns:a16="http://schemas.microsoft.com/office/drawing/2014/main" id="{28B6E853-5254-7970-67D7-B51DC97E9FF7}"/>
              </a:ext>
            </a:extLst>
          </p:cNvPr>
          <p:cNvSpPr>
            <a:spLocks noGrp="1"/>
          </p:cNvSpPr>
          <p:nvPr>
            <p:ph type="dt" sz="half" idx="10"/>
          </p:nvPr>
        </p:nvSpPr>
        <p:spPr/>
        <p:txBody>
          <a:bodyPr/>
          <a:lstStyle/>
          <a:p>
            <a:pPr rtl="0"/>
            <a:fld id="{96E36439-AFA2-4256-A6B5-CE62C8F4370F}" type="datetime1">
              <a:rPr lang="en-US" smtClean="0"/>
              <a:t>12/12/2023</a:t>
            </a:fld>
            <a:endParaRPr lang="en-GB"/>
          </a:p>
        </p:txBody>
      </p:sp>
    </p:spTree>
    <p:extLst>
      <p:ext uri="{BB962C8B-B14F-4D97-AF65-F5344CB8AC3E}">
        <p14:creationId xmlns:p14="http://schemas.microsoft.com/office/powerpoint/2010/main" val="186160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fade">
                                      <p:cBhvr>
                                        <p:cTn id="31"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dirty="0"/>
              <a:t>Speech Tool for Visually Impaired</a:t>
            </a:r>
            <a:endParaRPr lang="en-GB"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US" dirty="0"/>
              <a:t>T</a:t>
            </a:r>
            <a:r>
              <a:rPr lang="en-GB" dirty="0"/>
              <a:t>he App</a:t>
            </a:r>
            <a:endParaRPr lang="en-GB" kern="1200" dirty="0">
              <a:latin typeface="+mn-lt"/>
              <a:ea typeface="+mn-ea"/>
              <a:cs typeface="+mn-cs"/>
            </a:endParaRPr>
          </a:p>
        </p:txBody>
      </p:sp>
      <p:sp>
        <p:nvSpPr>
          <p:cNvPr id="6" name="Slide Number Placeholder 5">
            <a:extLst>
              <a:ext uri="{FF2B5EF4-FFF2-40B4-BE49-F238E27FC236}">
                <a16:creationId xmlns:a16="http://schemas.microsoft.com/office/drawing/2014/main" id="{266DDDDC-8654-6109-2B80-F20C0F714FEF}"/>
              </a:ext>
            </a:extLst>
          </p:cNvPr>
          <p:cNvSpPr>
            <a:spLocks noGrp="1"/>
          </p:cNvSpPr>
          <p:nvPr>
            <p:ph type="sldNum" sz="quarter" idx="12"/>
          </p:nvPr>
        </p:nvSpPr>
        <p:spPr>
          <a:xfrm>
            <a:off x="9948863" y="456943"/>
            <a:ext cx="1692274" cy="184666"/>
          </a:xfrm>
        </p:spPr>
        <p:txBody>
          <a:bodyPr/>
          <a:lstStyle/>
          <a:p>
            <a:pPr rtl="0"/>
            <a:fld id="{DBA1B0FB-D917-4C8C-928F-313BD683BF39}" type="slidenum">
              <a:rPr lang="en-GB" sz="1200" smtClean="0">
                <a:solidFill>
                  <a:schemeClr val="tx1">
                    <a:alpha val="80000"/>
                  </a:schemeClr>
                </a:solidFill>
              </a:rPr>
              <a:t>6</a:t>
            </a:fld>
            <a:endParaRPr lang="en-GB" sz="1200" dirty="0">
              <a:solidFill>
                <a:schemeClr val="tx1">
                  <a:alpha val="80000"/>
                </a:schemeClr>
              </a:solidFill>
            </a:endParaRPr>
          </a:p>
        </p:txBody>
      </p:sp>
      <p:sp>
        <p:nvSpPr>
          <p:cNvPr id="7" name="Date Placeholder 6">
            <a:extLst>
              <a:ext uri="{FF2B5EF4-FFF2-40B4-BE49-F238E27FC236}">
                <a16:creationId xmlns:a16="http://schemas.microsoft.com/office/drawing/2014/main" id="{7F6A70A8-216A-601B-9C19-B92F15560E20}"/>
              </a:ext>
            </a:extLst>
          </p:cNvPr>
          <p:cNvSpPr>
            <a:spLocks noGrp="1"/>
          </p:cNvSpPr>
          <p:nvPr>
            <p:ph type="dt" sz="half" idx="10"/>
          </p:nvPr>
        </p:nvSpPr>
        <p:spPr/>
        <p:txBody>
          <a:bodyPr/>
          <a:lstStyle/>
          <a:p>
            <a:pPr rtl="0"/>
            <a:fld id="{AC3BF199-B34F-45F7-93EA-7716816EEBDE}" type="datetime1">
              <a:rPr lang="en-US" smtClean="0"/>
              <a:t>12/12/2023</a:t>
            </a:fld>
            <a:endParaRPr lang="en-GB"/>
          </a:p>
        </p:txBody>
      </p:sp>
    </p:spTree>
    <p:extLst>
      <p:ext uri="{BB962C8B-B14F-4D97-AF65-F5344CB8AC3E}">
        <p14:creationId xmlns:p14="http://schemas.microsoft.com/office/powerpoint/2010/main" val="24402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500"/>
                                        <p:tgtEl>
                                          <p:spTgt spid="1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6" grpId="0" animBg="1"/>
      <p:bldP spid="48" grpId="0" animBg="1"/>
      <p:bldP spid="50" grpId="0" animBg="1"/>
      <p:bldP spid="15" grpId="0"/>
      <p:bldP spid="16"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F88C30-3E7F-9E26-36E6-EFEB46704CAA}"/>
              </a:ext>
            </a:extLst>
          </p:cNvPr>
          <p:cNvSpPr>
            <a:spLocks noGrp="1"/>
          </p:cNvSpPr>
          <p:nvPr>
            <p:ph type="title"/>
          </p:nvPr>
        </p:nvSpPr>
        <p:spPr>
          <a:xfrm>
            <a:off x="550862" y="928214"/>
            <a:ext cx="11090275" cy="984885"/>
          </a:xfrm>
        </p:spPr>
        <p:txBody>
          <a:bodyPr wrap="square" anchor="t">
            <a:normAutofit/>
          </a:bodyPr>
          <a:lstStyle/>
          <a:p>
            <a:r>
              <a:rPr lang="en-US" sz="4000" dirty="0"/>
              <a:t>Challenges &amp; Motivation</a:t>
            </a:r>
            <a:endParaRPr lang="en-GB" sz="4000" dirty="0"/>
          </a:p>
        </p:txBody>
      </p:sp>
      <p:sp>
        <p:nvSpPr>
          <p:cNvPr id="9" name="Subtitle 8">
            <a:extLst>
              <a:ext uri="{FF2B5EF4-FFF2-40B4-BE49-F238E27FC236}">
                <a16:creationId xmlns:a16="http://schemas.microsoft.com/office/drawing/2014/main" id="{FA9E5A1C-B7A5-B26D-CED1-B80018FD005E}"/>
              </a:ext>
            </a:extLst>
          </p:cNvPr>
          <p:cNvSpPr>
            <a:spLocks noGrp="1"/>
          </p:cNvSpPr>
          <p:nvPr>
            <p:ph idx="1"/>
          </p:nvPr>
        </p:nvSpPr>
        <p:spPr>
          <a:xfrm>
            <a:off x="550862" y="2164447"/>
            <a:ext cx="10836608" cy="4342765"/>
          </a:xfrm>
        </p:spPr>
        <p:txBody>
          <a:bodyPr wrap="square">
            <a:normAutofit/>
          </a:bodyPr>
          <a:lstStyle/>
          <a:p>
            <a:pPr marL="342900" indent="-342900"/>
            <a:r>
              <a:rPr lang="en-US" sz="1800" dirty="0">
                <a:solidFill>
                  <a:schemeClr val="tx1"/>
                </a:solidFill>
                <a:latin typeface="Söhne"/>
              </a:rPr>
              <a:t>People with visual Impairments tend to struggle with everyday tasks which sighted people may often take for granted. The capacity to independently evaluate and comprehend handwritten text is one such challenge.</a:t>
            </a:r>
          </a:p>
          <a:p>
            <a:pPr marL="342900" indent="-342900"/>
            <a:r>
              <a:rPr lang="en-US" sz="1800" dirty="0">
                <a:solidFill>
                  <a:schemeClr val="tx1"/>
                </a:solidFill>
                <a:latin typeface="Söhne"/>
              </a:rPr>
              <a:t>They tend to rely on sighted assistance for recognizing handwritten numerical characters on forms, labels or even handwritten notes. Finding sighted assistance often proves to be inconvenient or expensive to the individual.</a:t>
            </a:r>
          </a:p>
          <a:p>
            <a:pPr marL="342900" indent="-342900"/>
            <a:r>
              <a:rPr lang="en-US" sz="1800" dirty="0">
                <a:solidFill>
                  <a:schemeClr val="tx1"/>
                </a:solidFill>
                <a:latin typeface="Söhne"/>
              </a:rPr>
              <a:t>Additionally, certain tasks could be sensitive, particularly those that involve personal and/or sensitive information. Relying on sighted aid could put the person's privacy at risk.</a:t>
            </a:r>
          </a:p>
        </p:txBody>
      </p:sp>
      <p:sp>
        <p:nvSpPr>
          <p:cNvPr id="17" name="Date Placeholder 16">
            <a:extLst>
              <a:ext uri="{FF2B5EF4-FFF2-40B4-BE49-F238E27FC236}">
                <a16:creationId xmlns:a16="http://schemas.microsoft.com/office/drawing/2014/main" id="{03FA61FD-2145-B688-D498-6354267447DC}"/>
              </a:ext>
            </a:extLst>
          </p:cNvPr>
          <p:cNvSpPr>
            <a:spLocks noGrp="1"/>
          </p:cNvSpPr>
          <p:nvPr>
            <p:ph type="dt" sz="half" idx="10"/>
          </p:nvPr>
        </p:nvSpPr>
        <p:spPr>
          <a:xfrm>
            <a:off x="550863" y="6507212"/>
            <a:ext cx="2628900" cy="153888"/>
          </a:xfrm>
        </p:spPr>
        <p:txBody>
          <a:bodyPr wrap="square" anchor="ctr">
            <a:normAutofit/>
          </a:bodyPr>
          <a:lstStyle/>
          <a:p>
            <a:pPr rtl="0">
              <a:spcAft>
                <a:spcPts val="600"/>
              </a:spcAft>
            </a:pPr>
            <a:fld id="{11D8502E-5455-404A-B096-9DBCF443B186}" type="datetime1">
              <a:rPr lang="en-US" smtClean="0"/>
              <a:pPr rtl="0">
                <a:spcAft>
                  <a:spcPts val="600"/>
                </a:spcAft>
              </a:pPr>
              <a:t>12/12/2023</a:t>
            </a:fld>
            <a:endParaRPr lang="en-GB"/>
          </a:p>
        </p:txBody>
      </p:sp>
      <p:sp>
        <p:nvSpPr>
          <p:cNvPr id="16" name="Slide Number Placeholder 15">
            <a:extLst>
              <a:ext uri="{FF2B5EF4-FFF2-40B4-BE49-F238E27FC236}">
                <a16:creationId xmlns:a16="http://schemas.microsoft.com/office/drawing/2014/main" id="{A8A756BA-1975-F627-E32E-317DF4224EF2}"/>
              </a:ext>
            </a:extLst>
          </p:cNvPr>
          <p:cNvSpPr>
            <a:spLocks noGrp="1"/>
          </p:cNvSpPr>
          <p:nvPr>
            <p:ph type="sldNum" sz="quarter" idx="12"/>
          </p:nvPr>
        </p:nvSpPr>
        <p:spPr>
          <a:xfrm>
            <a:off x="9695196" y="571708"/>
            <a:ext cx="1692274" cy="153888"/>
          </a:xfrm>
        </p:spPr>
        <p:txBody>
          <a:bodyPr wrap="square" anchor="ctr">
            <a:noAutofit/>
          </a:bodyPr>
          <a:lstStyle/>
          <a:p>
            <a:pPr rtl="0">
              <a:spcAft>
                <a:spcPts val="600"/>
              </a:spcAft>
            </a:pPr>
            <a:fld id="{DBA1B0FB-D917-4C8C-928F-313BD683BF39}" type="slidenum">
              <a:rPr lang="en-GB" sz="1200" smtClean="0">
                <a:solidFill>
                  <a:schemeClr val="tx1">
                    <a:alpha val="80000"/>
                  </a:schemeClr>
                </a:solidFill>
              </a:rPr>
              <a:pPr rtl="0">
                <a:spcAft>
                  <a:spcPts val="600"/>
                </a:spcAft>
              </a:pPr>
              <a:t>7</a:t>
            </a:fld>
            <a:endParaRPr lang="en-GB" sz="1200" dirty="0">
              <a:solidFill>
                <a:schemeClr val="tx1">
                  <a:alpha val="80000"/>
                </a:schemeClr>
              </a:solidFill>
            </a:endParaRPr>
          </a:p>
        </p:txBody>
      </p:sp>
    </p:spTree>
    <p:extLst>
      <p:ext uri="{BB962C8B-B14F-4D97-AF65-F5344CB8AC3E}">
        <p14:creationId xmlns:p14="http://schemas.microsoft.com/office/powerpoint/2010/main" val="2760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7"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8">
            <a:extLst>
              <a:ext uri="{FF2B5EF4-FFF2-40B4-BE49-F238E27FC236}">
                <a16:creationId xmlns:a16="http://schemas.microsoft.com/office/drawing/2014/main" id="{84548C62-37BF-0E68-A5F3-E1C0E8724F36}"/>
              </a:ext>
            </a:extLst>
          </p:cNvPr>
          <p:cNvSpPr txBox="1">
            <a:spLocks/>
          </p:cNvSpPr>
          <p:nvPr/>
        </p:nvSpPr>
        <p:spPr>
          <a:xfrm>
            <a:off x="498393" y="2417473"/>
            <a:ext cx="11142744" cy="4820206"/>
          </a:xfrm>
          <a:prstGeom prst="rect">
            <a:avLst/>
          </a:prstGeom>
        </p:spPr>
        <p:txBody>
          <a:bodyPr vert="horz" wrap="square" lIns="0" tIns="0" rIns="0" bIns="0" rtlCol="0">
            <a:norm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800" dirty="0">
                <a:solidFill>
                  <a:schemeClr val="tx1"/>
                </a:solidFill>
                <a:latin typeface="Söhne"/>
              </a:rPr>
              <a:t>Through harnessing the power of machine learning models trained on extensive and reliable dataset of handwritten digits, we aim to build a product which enables users to independently interpret and comprehend numerical information without reliance on sighted assistance.</a:t>
            </a:r>
            <a:endParaRPr lang="en-US" sz="1800" b="0" i="0" dirty="0">
              <a:solidFill>
                <a:schemeClr val="tx1"/>
              </a:solidFill>
              <a:effectLst/>
              <a:latin typeface="Söhne"/>
            </a:endParaRPr>
          </a:p>
          <a:p>
            <a:pPr marL="342900" indent="-342900" algn="just">
              <a:buFont typeface="Arial" panose="020B0604020202020204" pitchFamily="34" charset="0"/>
              <a:buChar char="•"/>
            </a:pPr>
            <a:r>
              <a:rPr lang="en-US" sz="1800" b="0" i="0" dirty="0">
                <a:solidFill>
                  <a:schemeClr val="tx1"/>
                </a:solidFill>
                <a:effectLst/>
                <a:latin typeface="Söhne"/>
              </a:rPr>
              <a:t>The introduction of Handwritten Digit Recognition is a revolutionary development in the field of accessibility and independence for those with visual impairments. </a:t>
            </a:r>
          </a:p>
          <a:p>
            <a:pPr marL="342900" indent="-342900" algn="just">
              <a:buFont typeface="Arial" panose="020B0604020202020204" pitchFamily="34" charset="0"/>
              <a:buChar char="•"/>
            </a:pPr>
            <a:r>
              <a:rPr lang="en-US" sz="1800" b="0" i="0" dirty="0">
                <a:solidFill>
                  <a:schemeClr val="tx1"/>
                </a:solidFill>
                <a:effectLst/>
                <a:latin typeface="Söhne"/>
              </a:rPr>
              <a:t>This cutting-edge model interprets and recognizes handwritten numbers using simple, but effective machine learning algorithms, such as Naïve Bayes, Gaussian Bayes and K-Nearest Neighbors, and delivers real-time feedback via audible means.</a:t>
            </a:r>
            <a:endParaRPr lang="en-GB" sz="1800" dirty="0">
              <a:solidFill>
                <a:schemeClr val="tx1"/>
              </a:solidFill>
            </a:endParaRPr>
          </a:p>
        </p:txBody>
      </p:sp>
      <p:sp>
        <p:nvSpPr>
          <p:cNvPr id="12" name="Title 7">
            <a:extLst>
              <a:ext uri="{FF2B5EF4-FFF2-40B4-BE49-F238E27FC236}">
                <a16:creationId xmlns:a16="http://schemas.microsoft.com/office/drawing/2014/main" id="{AC93CE62-743C-4AF9-1E64-84385BC5A3AE}"/>
              </a:ext>
            </a:extLst>
          </p:cNvPr>
          <p:cNvSpPr txBox="1">
            <a:spLocks/>
          </p:cNvSpPr>
          <p:nvPr/>
        </p:nvSpPr>
        <p:spPr>
          <a:xfrm>
            <a:off x="638540" y="1081278"/>
            <a:ext cx="2617445" cy="829559"/>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GB" sz="6400" kern="1200">
                <a:solidFill>
                  <a:schemeClr val="tx1"/>
                </a:solidFill>
                <a:latin typeface="+mj-lt"/>
                <a:ea typeface="+mj-ea"/>
                <a:cs typeface="+mj-cs"/>
              </a:defRPr>
            </a:lvl1pPr>
          </a:lstStyle>
          <a:p>
            <a:r>
              <a:rPr lang="en-US" sz="4000" dirty="0"/>
              <a:t>Solution</a:t>
            </a:r>
          </a:p>
        </p:txBody>
      </p:sp>
      <p:sp>
        <p:nvSpPr>
          <p:cNvPr id="16" name="Slide Number Placeholder 15">
            <a:extLst>
              <a:ext uri="{FF2B5EF4-FFF2-40B4-BE49-F238E27FC236}">
                <a16:creationId xmlns:a16="http://schemas.microsoft.com/office/drawing/2014/main" id="{A8A756BA-1975-F627-E32E-317DF4224EF2}"/>
              </a:ext>
            </a:extLst>
          </p:cNvPr>
          <p:cNvSpPr>
            <a:spLocks noGrp="1"/>
          </p:cNvSpPr>
          <p:nvPr>
            <p:ph type="sldNum" sz="quarter" idx="12"/>
          </p:nvPr>
        </p:nvSpPr>
        <p:spPr>
          <a:xfrm>
            <a:off x="9882451" y="420753"/>
            <a:ext cx="1692274" cy="153888"/>
          </a:xfrm>
        </p:spPr>
        <p:txBody>
          <a:bodyPr/>
          <a:lstStyle/>
          <a:p>
            <a:pPr rtl="0"/>
            <a:fld id="{DBA1B0FB-D917-4C8C-928F-313BD683BF39}" type="slidenum">
              <a:rPr lang="en-GB" sz="1200" smtClean="0">
                <a:solidFill>
                  <a:schemeClr val="tx1">
                    <a:alpha val="80000"/>
                  </a:schemeClr>
                </a:solidFill>
              </a:rPr>
              <a:t>8</a:t>
            </a:fld>
            <a:endParaRPr lang="en-GB" sz="1200" dirty="0">
              <a:solidFill>
                <a:schemeClr val="tx1">
                  <a:alpha val="80000"/>
                </a:schemeClr>
              </a:solidFill>
            </a:endParaRPr>
          </a:p>
        </p:txBody>
      </p:sp>
      <p:sp>
        <p:nvSpPr>
          <p:cNvPr id="17" name="Date Placeholder 16">
            <a:extLst>
              <a:ext uri="{FF2B5EF4-FFF2-40B4-BE49-F238E27FC236}">
                <a16:creationId xmlns:a16="http://schemas.microsoft.com/office/drawing/2014/main" id="{03FA61FD-2145-B688-D498-6354267447DC}"/>
              </a:ext>
            </a:extLst>
          </p:cNvPr>
          <p:cNvSpPr>
            <a:spLocks noGrp="1"/>
          </p:cNvSpPr>
          <p:nvPr>
            <p:ph type="dt" sz="half" idx="10"/>
          </p:nvPr>
        </p:nvSpPr>
        <p:spPr/>
        <p:txBody>
          <a:bodyPr/>
          <a:lstStyle/>
          <a:p>
            <a:pPr rtl="0"/>
            <a:fld id="{11D8502E-5455-404A-B096-9DBCF443B186}" type="datetime1">
              <a:rPr lang="en-US" smtClean="0"/>
              <a:t>12/12/2023</a:t>
            </a:fld>
            <a:endParaRPr lang="en-GB" dirty="0"/>
          </a:p>
        </p:txBody>
      </p:sp>
      <p:pic>
        <p:nvPicPr>
          <p:cNvPr id="3074" name="Picture 1" descr="User">
            <a:extLst>
              <a:ext uri="{FF2B5EF4-FFF2-40B4-BE49-F238E27FC236}">
                <a16:creationId xmlns:a16="http://schemas.microsoft.com/office/drawing/2014/main" id="{4D3A06B5-C09D-277F-4425-1DD27BC77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88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5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fade">
                                      <p:cBhvr>
                                        <p:cTn id="29" dur="500"/>
                                        <p:tgtEl>
                                          <p:spTgt spid="11">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animEffect transition="in" filter="fade">
                                      <p:cBhvr>
                                        <p:cTn id="3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E18F-E92D-2B5F-64F9-3C516295419D}"/>
              </a:ext>
            </a:extLst>
          </p:cNvPr>
          <p:cNvSpPr>
            <a:spLocks noGrp="1"/>
          </p:cNvSpPr>
          <p:nvPr>
            <p:ph type="title"/>
          </p:nvPr>
        </p:nvSpPr>
        <p:spPr>
          <a:xfrm>
            <a:off x="550862" y="549275"/>
            <a:ext cx="11091600" cy="909508"/>
          </a:xfrm>
        </p:spPr>
        <p:txBody>
          <a:bodyPr wrap="square" anchor="t">
            <a:normAutofit/>
          </a:bodyPr>
          <a:lstStyle/>
          <a:p>
            <a:r>
              <a:rPr lang="en-US" dirty="0"/>
              <a:t>Working</a:t>
            </a:r>
            <a:endParaRPr lang="en-GB" dirty="0"/>
          </a:p>
        </p:txBody>
      </p:sp>
      <p:sp>
        <p:nvSpPr>
          <p:cNvPr id="20" name="TextBox 19">
            <a:extLst>
              <a:ext uri="{FF2B5EF4-FFF2-40B4-BE49-F238E27FC236}">
                <a16:creationId xmlns:a16="http://schemas.microsoft.com/office/drawing/2014/main" id="{E6DE04DD-66AC-84CD-3697-77720B7B0324}"/>
              </a:ext>
            </a:extLst>
          </p:cNvPr>
          <p:cNvSpPr txBox="1"/>
          <p:nvPr/>
        </p:nvSpPr>
        <p:spPr>
          <a:xfrm>
            <a:off x="850002" y="2988462"/>
            <a:ext cx="1015311" cy="276999"/>
          </a:xfrm>
          <a:prstGeom prst="rect">
            <a:avLst/>
          </a:prstGeom>
          <a:noFill/>
        </p:spPr>
        <p:txBody>
          <a:bodyPr wrap="square" rtlCol="0">
            <a:spAutoFit/>
          </a:bodyPr>
          <a:lstStyle/>
          <a:p>
            <a:r>
              <a:rPr lang="en-US" sz="1200" dirty="0">
                <a:solidFill>
                  <a:schemeClr val="bg2"/>
                </a:solidFill>
              </a:rPr>
              <a:t>From camera</a:t>
            </a:r>
            <a:endParaRPr lang="en-GB" sz="1200" dirty="0">
              <a:solidFill>
                <a:schemeClr val="bg2"/>
              </a:solidFill>
            </a:endParaRPr>
          </a:p>
        </p:txBody>
      </p:sp>
      <p:sp>
        <p:nvSpPr>
          <p:cNvPr id="35" name="TextBox 34">
            <a:extLst>
              <a:ext uri="{FF2B5EF4-FFF2-40B4-BE49-F238E27FC236}">
                <a16:creationId xmlns:a16="http://schemas.microsoft.com/office/drawing/2014/main" id="{C07EF493-CF08-1762-9179-555A56F7E6DF}"/>
              </a:ext>
            </a:extLst>
          </p:cNvPr>
          <p:cNvSpPr txBox="1"/>
          <p:nvPr/>
        </p:nvSpPr>
        <p:spPr>
          <a:xfrm>
            <a:off x="6248400" y="3921889"/>
            <a:ext cx="5545138" cy="1477328"/>
          </a:xfrm>
          <a:prstGeom prst="rect">
            <a:avLst/>
          </a:prstGeom>
          <a:noFill/>
        </p:spPr>
        <p:txBody>
          <a:bodyPr wrap="square">
            <a:spAutoFit/>
          </a:bodyPr>
          <a:lstStyle/>
          <a:p>
            <a:pPr marL="342900" indent="-342900" algn="just">
              <a:buFont typeface="+mj-lt"/>
              <a:buAutoNum type="arabicPeriod" startAt="4"/>
            </a:pPr>
            <a:r>
              <a:rPr lang="en-US" dirty="0"/>
              <a:t>The classified digits can then be fed to a readily available Text-To-Speech (TTS) Engine which generates an audio for the digits.</a:t>
            </a:r>
          </a:p>
          <a:p>
            <a:pPr marL="342900" indent="-342900" algn="just">
              <a:buFont typeface="+mj-lt"/>
              <a:buAutoNum type="arabicPeriod" startAt="4"/>
            </a:pPr>
            <a:r>
              <a:rPr lang="en-US" dirty="0"/>
              <a:t>The generated audio can be Outputted into Headphones or Speaker.</a:t>
            </a:r>
            <a:endParaRPr lang="en-GB" dirty="0"/>
          </a:p>
        </p:txBody>
      </p:sp>
      <p:sp>
        <p:nvSpPr>
          <p:cNvPr id="36" name="TextBox 35">
            <a:extLst>
              <a:ext uri="{FF2B5EF4-FFF2-40B4-BE49-F238E27FC236}">
                <a16:creationId xmlns:a16="http://schemas.microsoft.com/office/drawing/2014/main" id="{7B0D0C8D-5A9F-AFAA-AE0C-4445494BEDD9}"/>
              </a:ext>
            </a:extLst>
          </p:cNvPr>
          <p:cNvSpPr txBox="1"/>
          <p:nvPr/>
        </p:nvSpPr>
        <p:spPr>
          <a:xfrm>
            <a:off x="703262" y="3921889"/>
            <a:ext cx="5545138" cy="2585323"/>
          </a:xfrm>
          <a:prstGeom prst="rect">
            <a:avLst/>
          </a:prstGeom>
          <a:noFill/>
        </p:spPr>
        <p:txBody>
          <a:bodyPr wrap="square">
            <a:spAutoFit/>
          </a:bodyPr>
          <a:lstStyle/>
          <a:p>
            <a:pPr marL="342900" indent="-342900" algn="just">
              <a:buFont typeface="+mj-lt"/>
              <a:buAutoNum type="arabicPeriod"/>
            </a:pPr>
            <a:r>
              <a:rPr lang="en-US" dirty="0"/>
              <a:t>Firstly, an image of the hand-written digits will be taken from the device. </a:t>
            </a:r>
          </a:p>
          <a:p>
            <a:pPr marL="342900" indent="-342900" algn="just">
              <a:buFont typeface="+mj-lt"/>
              <a:buAutoNum type="arabicPeriod"/>
            </a:pPr>
            <a:r>
              <a:rPr lang="en-US" dirty="0"/>
              <a:t>These images will then be normalized and scaled into 28x28 pixels; this is essential to maintain consistency with the dimensions of the training data used to train our classification models.</a:t>
            </a:r>
          </a:p>
          <a:p>
            <a:pPr marL="342900" indent="-342900" algn="just">
              <a:buFont typeface="+mj-lt"/>
              <a:buAutoNum type="arabicPeriod"/>
            </a:pPr>
            <a:r>
              <a:rPr lang="en-US" dirty="0"/>
              <a:t>The images are then flattened and fed to our classification model, when then works its magic and classifies it into the respective digits.</a:t>
            </a:r>
            <a:endParaRPr lang="en-GB" dirty="0"/>
          </a:p>
        </p:txBody>
      </p:sp>
      <p:sp>
        <p:nvSpPr>
          <p:cNvPr id="38" name="Slide Number Placeholder 37">
            <a:extLst>
              <a:ext uri="{FF2B5EF4-FFF2-40B4-BE49-F238E27FC236}">
                <a16:creationId xmlns:a16="http://schemas.microsoft.com/office/drawing/2014/main" id="{E089F072-9C76-C513-44D4-2F9986D24251}"/>
              </a:ext>
            </a:extLst>
          </p:cNvPr>
          <p:cNvSpPr>
            <a:spLocks noGrp="1"/>
          </p:cNvSpPr>
          <p:nvPr>
            <p:ph type="sldNum" sz="quarter" idx="12"/>
          </p:nvPr>
        </p:nvSpPr>
        <p:spPr>
          <a:xfrm>
            <a:off x="9948862" y="385871"/>
            <a:ext cx="1692274" cy="153888"/>
          </a:xfrm>
        </p:spPr>
        <p:txBody>
          <a:bodyPr/>
          <a:lstStyle/>
          <a:p>
            <a:pPr rtl="0"/>
            <a:fld id="{DBA1B0FB-D917-4C8C-928F-313BD683BF39}" type="slidenum">
              <a:rPr lang="en-GB" sz="1200" smtClean="0">
                <a:solidFill>
                  <a:schemeClr val="tx1">
                    <a:alpha val="80000"/>
                  </a:schemeClr>
                </a:solidFill>
              </a:rPr>
              <a:t>9</a:t>
            </a:fld>
            <a:endParaRPr lang="en-GB" sz="1200" dirty="0">
              <a:solidFill>
                <a:schemeClr val="tx1">
                  <a:alpha val="80000"/>
                </a:schemeClr>
              </a:solidFill>
            </a:endParaRPr>
          </a:p>
        </p:txBody>
      </p:sp>
      <p:sp>
        <p:nvSpPr>
          <p:cNvPr id="39" name="Date Placeholder 38">
            <a:extLst>
              <a:ext uri="{FF2B5EF4-FFF2-40B4-BE49-F238E27FC236}">
                <a16:creationId xmlns:a16="http://schemas.microsoft.com/office/drawing/2014/main" id="{4F224B5C-40F4-D3F4-80EC-762C8A5522C7}"/>
              </a:ext>
            </a:extLst>
          </p:cNvPr>
          <p:cNvSpPr>
            <a:spLocks noGrp="1"/>
          </p:cNvSpPr>
          <p:nvPr>
            <p:ph type="dt" sz="half" idx="10"/>
          </p:nvPr>
        </p:nvSpPr>
        <p:spPr/>
        <p:txBody>
          <a:bodyPr/>
          <a:lstStyle/>
          <a:p>
            <a:pPr rtl="0"/>
            <a:fld id="{53A50787-56C5-486D-A154-4CE9C2B75DFE}" type="datetime1">
              <a:rPr lang="en-US" smtClean="0"/>
              <a:t>12/12/2023</a:t>
            </a:fld>
            <a:endParaRPr lang="en-GB"/>
          </a:p>
        </p:txBody>
      </p:sp>
      <p:pic>
        <p:nvPicPr>
          <p:cNvPr id="47" name="Picture 46">
            <a:extLst>
              <a:ext uri="{FF2B5EF4-FFF2-40B4-BE49-F238E27FC236}">
                <a16:creationId xmlns:a16="http://schemas.microsoft.com/office/drawing/2014/main" id="{9980AEDF-E7B5-9CC7-593F-5CC036B59697}"/>
              </a:ext>
            </a:extLst>
          </p:cNvPr>
          <p:cNvPicPr>
            <a:picLocks noChangeAspect="1"/>
          </p:cNvPicPr>
          <p:nvPr/>
        </p:nvPicPr>
        <p:blipFill>
          <a:blip r:embed="rId2"/>
          <a:stretch>
            <a:fillRect/>
          </a:stretch>
        </p:blipFill>
        <p:spPr>
          <a:xfrm>
            <a:off x="633412" y="1326725"/>
            <a:ext cx="11229975" cy="2266950"/>
          </a:xfrm>
          <a:prstGeom prst="rect">
            <a:avLst/>
          </a:prstGeom>
        </p:spPr>
      </p:pic>
    </p:spTree>
    <p:extLst>
      <p:ext uri="{BB962C8B-B14F-4D97-AF65-F5344CB8AC3E}">
        <p14:creationId xmlns:p14="http://schemas.microsoft.com/office/powerpoint/2010/main" val="243437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5" grpId="0"/>
      <p:bldP spid="36" grpId="0"/>
      <p:bldP spid="38" grpId="0"/>
      <p:bldP spid="39"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1667</TotalTime>
  <Words>1542</Words>
  <Application>Microsoft Office PowerPoint</Application>
  <PresentationFormat>Widescreen</PresentationFormat>
  <Paragraphs>158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Söhne</vt:lpstr>
      <vt:lpstr>Walbaum Display</vt:lpstr>
      <vt:lpstr>3DFloatVTI</vt:lpstr>
      <vt:lpstr>Empowering the Visually Impaired with Handwritten Digit Recognition</vt:lpstr>
      <vt:lpstr>Agenda</vt:lpstr>
      <vt:lpstr>Introduction</vt:lpstr>
      <vt:lpstr>Royal National Institute of Blind People (RNIB)</vt:lpstr>
      <vt:lpstr>Royal National Institution of Blind People</vt:lpstr>
      <vt:lpstr>Speech Tool for Visually Impaired</vt:lpstr>
      <vt:lpstr>Challenges &amp; Motivation</vt:lpstr>
      <vt:lpstr>PowerPoint Presentation</vt:lpstr>
      <vt:lpstr>Working</vt:lpstr>
      <vt:lpstr>MNIST Handwritten Dataset</vt:lpstr>
      <vt:lpstr>Key features of the MNIST Dataset</vt:lpstr>
      <vt:lpstr>Making it ready for training</vt:lpstr>
      <vt:lpstr>Classification Architecture</vt:lpstr>
      <vt:lpstr>Types of Classification models</vt:lpstr>
      <vt:lpstr>Performance Indicators </vt:lpstr>
      <vt:lpstr>Performance Indicators </vt:lpstr>
      <vt:lpstr>Our Selected Model</vt:lpstr>
      <vt:lpstr>Feasibility and Future scope</vt:lpstr>
      <vt:lpstr>Feasibility</vt:lpstr>
      <vt:lpstr>Future Scope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Sparsh Rawal</dc:creator>
  <cp:lastModifiedBy>Sparsh Rawal</cp:lastModifiedBy>
  <cp:revision>83</cp:revision>
  <dcterms:created xsi:type="dcterms:W3CDTF">2023-12-11T10:54:45Z</dcterms:created>
  <dcterms:modified xsi:type="dcterms:W3CDTF">2023-12-12T14:42:00Z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