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94F0C-43A4-4F18-8EB4-34C7F29BDD53}" v="20" dt="2025-07-18T09:12:49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Understanding and Preventing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Learn how to identify, avoid, and defend against phishing attacks and social engineering tactics.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  <a:latin typeface="Calibri"/>
              </a:rPr>
              <a:t>Prepared by Sparsh Agarwal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519"/>
            <a:ext cx="8229600" cy="4525963"/>
          </a:xfrm>
        </p:spPr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- Suspicious sender addresses</a:t>
            </a:r>
          </a:p>
          <a:p>
            <a:r>
              <a:rPr sz="2000">
                <a:solidFill>
                  <a:srgbClr val="E6E6E6"/>
                </a:solidFill>
              </a:rPr>
              <a:t>- Generic greetings like 'Dear user'</a:t>
            </a:r>
          </a:p>
          <a:p>
            <a:r>
              <a:rPr sz="2000">
                <a:solidFill>
                  <a:srgbClr val="E6E6E6"/>
                </a:solidFill>
              </a:rPr>
              <a:t>- Urgent or threatening language</a:t>
            </a:r>
          </a:p>
          <a:p>
            <a:r>
              <a:rPr sz="2000">
                <a:solidFill>
                  <a:srgbClr val="E6E6E6"/>
                </a:solidFill>
              </a:rPr>
              <a:t>- Unexpected attachments or links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  <a:latin typeface="Calibri"/>
              </a:rPr>
              <a:t>Prepared by Sparsh Agarwal</a:t>
            </a:r>
          </a:p>
        </p:txBody>
      </p:sp>
      <p:pic>
        <p:nvPicPr>
          <p:cNvPr id="5" name="Picture 4" descr="A screenshot of a email&#10;&#10;AI-generated content may be incorrect.">
            <a:extLst>
              <a:ext uri="{FF2B5EF4-FFF2-40B4-BE49-F238E27FC236}">
                <a16:creationId xmlns:a16="http://schemas.microsoft.com/office/drawing/2014/main" id="{401D6B33-B177-FA58-1A40-62631AC81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27" y="2950095"/>
            <a:ext cx="7333406" cy="3274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Identifying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85" y="1286634"/>
            <a:ext cx="8229600" cy="4525963"/>
          </a:xfrm>
        </p:spPr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- Look-alike URLs (e.g., g00gle.com)</a:t>
            </a:r>
          </a:p>
          <a:p>
            <a:r>
              <a:rPr sz="2000">
                <a:solidFill>
                  <a:srgbClr val="E6E6E6"/>
                </a:solidFill>
              </a:rPr>
              <a:t>- No HTTPS</a:t>
            </a:r>
          </a:p>
          <a:p>
            <a:r>
              <a:rPr sz="2000">
                <a:solidFill>
                  <a:srgbClr val="E6E6E6"/>
                </a:solidFill>
              </a:rPr>
              <a:t>- Typos or poor design</a:t>
            </a:r>
          </a:p>
          <a:p>
            <a:r>
              <a:rPr sz="2000">
                <a:solidFill>
                  <a:srgbClr val="E6E6E6"/>
                </a:solidFill>
              </a:rPr>
              <a:t>- Check domain registration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  <a:latin typeface="Calibri"/>
              </a:rPr>
              <a:t>Prepared by Sparsh Agarwal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0DB0D8-A003-83EC-EB4A-D7DBEE76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5" y="2928053"/>
            <a:ext cx="8217630" cy="31766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- Impersonation of trusted entities</a:t>
            </a:r>
          </a:p>
          <a:p>
            <a:r>
              <a:rPr sz="2000">
                <a:solidFill>
                  <a:srgbClr val="E6E6E6"/>
                </a:solidFill>
              </a:rPr>
              <a:t>- Pretexting and baiting</a:t>
            </a:r>
          </a:p>
          <a:p>
            <a:r>
              <a:rPr sz="2000">
                <a:solidFill>
                  <a:srgbClr val="E6E6E6"/>
                </a:solidFill>
              </a:rPr>
              <a:t>- Scareware and urgency</a:t>
            </a:r>
          </a:p>
          <a:p>
            <a:r>
              <a:rPr sz="2000">
                <a:solidFill>
                  <a:srgbClr val="E6E6E6"/>
                </a:solidFill>
              </a:rPr>
              <a:t>- Emotional manipulation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  <a:latin typeface="Calibri"/>
              </a:rPr>
              <a:t>Prepared by Sparsh Agarwal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Best Practices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- Never click unknown links</a:t>
            </a:r>
          </a:p>
          <a:p>
            <a:r>
              <a:rPr sz="2000">
                <a:solidFill>
                  <a:srgbClr val="E6E6E6"/>
                </a:solidFill>
              </a:rPr>
              <a:t>- Use two-factor authentication</a:t>
            </a:r>
          </a:p>
          <a:p>
            <a:r>
              <a:rPr sz="2000">
                <a:solidFill>
                  <a:srgbClr val="E6E6E6"/>
                </a:solidFill>
              </a:rPr>
              <a:t>- Regularly update passwords</a:t>
            </a:r>
          </a:p>
          <a:p>
            <a:r>
              <a:rPr sz="2000">
                <a:solidFill>
                  <a:srgbClr val="E6E6E6"/>
                </a:solidFill>
              </a:rPr>
              <a:t>- Verify requests via trusted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  <a:latin typeface="Calibri"/>
              </a:rPr>
              <a:t>Prepared by Sparsh Agarwal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- 2020 Twitter bitcoin scam</a:t>
            </a:r>
          </a:p>
          <a:p>
            <a:r>
              <a:rPr sz="2000">
                <a:solidFill>
                  <a:srgbClr val="E6E6E6"/>
                </a:solidFill>
              </a:rPr>
              <a:t>- Fake bank emails</a:t>
            </a:r>
          </a:p>
          <a:p>
            <a:r>
              <a:rPr sz="2000">
                <a:solidFill>
                  <a:srgbClr val="E6E6E6"/>
                </a:solidFill>
              </a:rPr>
              <a:t>- Corporate credential phishing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  <a:latin typeface="Calibri"/>
              </a:rPr>
              <a:t>Prepared by Sparsh Agarwal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Interactive Quiz - 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1. Which of these is a phishing indicator?</a:t>
            </a:r>
          </a:p>
          <a:p>
            <a:r>
              <a:rPr sz="2000">
                <a:solidFill>
                  <a:srgbClr val="E6E6E6"/>
                </a:solidFill>
              </a:rPr>
              <a:t>2. What should you do if you suspect a phishing email?</a:t>
            </a:r>
          </a:p>
          <a:p>
            <a:r>
              <a:rPr sz="2000">
                <a:solidFill>
                  <a:srgbClr val="E6E6E6"/>
                </a:solidFill>
              </a:rPr>
              <a:t>3. Which URL is likely fake?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  <a:latin typeface="Calibri"/>
              </a:rPr>
              <a:t>Prepared by Sparsh Agarwal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Final Tips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E6E6E6"/>
                </a:solidFill>
              </a:rPr>
              <a:t>- Visit trusted cybersecurity sites</a:t>
            </a:r>
          </a:p>
          <a:p>
            <a:r>
              <a:rPr sz="2000">
                <a:solidFill>
                  <a:srgbClr val="E6E6E6"/>
                </a:solidFill>
              </a:rPr>
              <a:t>- Contact internal IT for help</a:t>
            </a:r>
          </a:p>
          <a:p>
            <a:r>
              <a:rPr sz="2000">
                <a:solidFill>
                  <a:srgbClr val="E6E6E6"/>
                </a:solidFill>
              </a:rPr>
              <a:t>- Use tools like VirusTotal, URLVoid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  <a:latin typeface="Calibri"/>
              </a:rPr>
              <a:t>Prepared by Sparsh Agarwal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Understanding and Preventing Phishing Attacks</vt:lpstr>
      <vt:lpstr>Recognizing Phishing Emails</vt:lpstr>
      <vt:lpstr>Identifying Fake Websites</vt:lpstr>
      <vt:lpstr>Social Engineering Tactics</vt:lpstr>
      <vt:lpstr>Best Practices &amp; Tips</vt:lpstr>
      <vt:lpstr>Real-World Examples</vt:lpstr>
      <vt:lpstr>Interactive Quiz - Sample Questions</vt:lpstr>
      <vt:lpstr>Final Tips &amp;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13</cp:revision>
  <dcterms:created xsi:type="dcterms:W3CDTF">2013-01-27T09:14:16Z</dcterms:created>
  <dcterms:modified xsi:type="dcterms:W3CDTF">2025-07-18T09:18:13Z</dcterms:modified>
  <cp:category/>
</cp:coreProperties>
</file>