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8" r:id="rId9"/>
    <p:sldId id="269" r:id="rId10"/>
    <p:sldId id="270" r:id="rId11"/>
    <p:sldId id="27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2106-48A3-F180-48B4-45F7AC07F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ED9E1-36C8-2534-6337-763A7CEA8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65B49-84E8-2EC0-CB49-AF6FF423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85EB-14A6-85EB-5848-154B502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1268-6F81-E436-DEB1-540FF148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0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1C12-C40D-892D-0069-C11EE7D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E963D-A95F-6FE9-3F5A-2D47B98FE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049D-9586-683E-C9BE-2427E0D1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E354A-883B-5D38-D91E-C5E0C5C4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E76C-7227-0825-34C9-6E7AF2EA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5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25306-CB9A-6EEF-04D9-79B698AA9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A82C-6DBB-30BD-A2D1-3D24DD0E1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88A1-89FF-9794-3513-E53C7528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721F9-3199-5DD2-8CAC-B78AD086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B624-6513-B55A-B7EA-DF5F6558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768E-F799-D28E-3895-28946365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14A4-6A12-C860-0633-B821C03F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01D-6F49-54DA-5A23-EF18DD96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D1F5-330D-4F0E-9191-AF38DF3A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CCFB-06A9-258A-678B-EBF85B02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C804-2153-8D85-6785-0B6E0ED2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BCE1C-FB3F-505D-B2A1-B5530EA3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1D90-86D8-4897-24F8-27900EC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FBCF-C63E-7739-44D1-77E83CF9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0F31-89A5-958F-45F8-E054C615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9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6C70-4526-96A8-3328-82B4EE40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C52A-80D1-7A66-4186-153B34764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C5A67-2E1C-D492-C74D-D98D7F55F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A950A-B160-327D-2D1F-84327379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1AEFD-5A82-DBE5-6799-B4E41037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8B7B-C0D7-4CEF-F1B7-D81FE8D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2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B4A7-9BA8-9801-75FF-7376BADB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0CF2D-CDAC-D045-58E2-414C36DCF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A7ED-8F20-40AF-0697-AC9080779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2EE24-7E49-8544-103F-FE0C036A4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59A35-2662-BFB2-A9F1-AB179F864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FE04-4240-A8D2-A543-2E2B73E7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A4B2E-C351-C18F-0381-92C58BAC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0872A-1D8E-8CCE-8C04-73BCB8BE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B45C-B86A-8AD5-15AB-82790FA5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B5791-FBE0-B660-5700-0E0CA695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A4AE3-84BE-3839-5052-C3E41ED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EA8E-39C3-95C0-2C6C-9C9DA2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1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30BA9-5D7D-297E-6A4E-52482544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7DB9A-EAA3-9F0C-076F-F1A16C69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A7656-3524-ADC6-CF5A-93362E9D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8B7-0BF6-10C0-90BD-6EBC4A26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CBA2-190D-5EBF-D652-9E98142E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09424-88A9-FB2B-BB49-17C1C9E67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47AF-55A1-426C-556B-E9621721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8903-AE93-BA22-6379-2142DF32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81BC-0CCC-30FE-E634-6AD319E4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84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CB1B-C40C-CD85-8085-5FFAAEE2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33FF5-EC0B-986E-6FA9-4119C576D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CB456-5D28-CFC2-0A46-F4A4CB51B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D5A31-F09C-CC20-14F6-DD2C9012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EB1A-D79B-9342-4214-F154846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8562-A1C7-889C-4219-09DBE00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A0726-E8DD-88DB-A71F-F859B2C2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301C1-F040-FB75-B4B2-2FD00C28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3C72-EFE8-CB51-9B8C-A41769BC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52CA-8C29-43AA-9C34-11E11B322DAC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BD16-BBC7-D9D7-0BEC-1E4F1CBD0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9AE8-D8D5-C566-4ACA-5C6C920C3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51D9-CB1B-45A9-A806-88984311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6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865C7-ED96-4A99-DC38-36E2B84F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Serialization </a:t>
            </a:r>
            <a:endParaRPr lang="en-IN" sz="8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72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116B-56C2-7F8D-E4EA-37642CB3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Delegate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AFC8-08C1-180F-27A4-8127B047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 multicast delegate we can give reference to multiple method.</a:t>
            </a:r>
          </a:p>
          <a:p>
            <a:r>
              <a:rPr lang="en-US" dirty="0"/>
              <a:t>We can do this use += </a:t>
            </a:r>
            <a:r>
              <a:rPr lang="en-US" dirty="0" err="1"/>
              <a:t>opertator</a:t>
            </a:r>
            <a:r>
              <a:rPr lang="en-US" dirty="0"/>
              <a:t> , which adds methods to the invocation list. This invocation happens in the order we append.</a:t>
            </a:r>
          </a:p>
          <a:p>
            <a:pPr marL="0" indent="0">
              <a:buNone/>
            </a:pPr>
            <a:r>
              <a:rPr lang="en-IN" dirty="0"/>
              <a:t>public delegate int </a:t>
            </a:r>
            <a:r>
              <a:rPr lang="en-IN" dirty="0" err="1"/>
              <a:t>MyDelegate</a:t>
            </a:r>
            <a:r>
              <a:rPr lang="en-IN" dirty="0"/>
              <a:t>(); //declaring a delegate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Program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MyDelegate</a:t>
            </a:r>
            <a:r>
              <a:rPr lang="en-IN" dirty="0"/>
              <a:t> del1 = </a:t>
            </a:r>
            <a:r>
              <a:rPr lang="en-IN" dirty="0" err="1"/>
              <a:t>ClassA.MethodA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MyDelegate</a:t>
            </a:r>
            <a:r>
              <a:rPr lang="en-IN" dirty="0"/>
              <a:t> del2 = </a:t>
            </a:r>
            <a:r>
              <a:rPr lang="en-IN" dirty="0" err="1"/>
              <a:t>ClassB.MethodB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MyDelegate</a:t>
            </a:r>
            <a:r>
              <a:rPr lang="en-IN" dirty="0"/>
              <a:t> del = del1 + del2; </a:t>
            </a:r>
          </a:p>
          <a:p>
            <a:pPr marL="0" indent="0">
              <a:buNone/>
            </a:pPr>
            <a:r>
              <a:rPr lang="en-IN" dirty="0"/>
              <a:t>        del();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94C45-4142-CDB6-69C5-520192F0CF08}"/>
              </a:ext>
            </a:extLst>
          </p:cNvPr>
          <p:cNvSpPr txBox="1"/>
          <p:nvPr/>
        </p:nvSpPr>
        <p:spPr>
          <a:xfrm>
            <a:off x="6299200" y="2527420"/>
            <a:ext cx="51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ClassA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static int </a:t>
            </a:r>
            <a:r>
              <a:rPr lang="en-US" sz="1400" dirty="0" err="1"/>
              <a:t>MethodA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Console.WriteLine</a:t>
            </a:r>
            <a:r>
              <a:rPr lang="en-US" sz="1400" dirty="0"/>
              <a:t>(“method A”);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ClassB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static int </a:t>
            </a:r>
            <a:r>
              <a:rPr lang="en-US" sz="1400" dirty="0" err="1"/>
              <a:t>MethodB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Console.WriteLine</a:t>
            </a:r>
            <a:r>
              <a:rPr lang="en-US" sz="1400" dirty="0"/>
              <a:t>(“method B”);   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Output- method A</a:t>
            </a:r>
          </a:p>
          <a:p>
            <a:r>
              <a:rPr lang="en-US" sz="1400" dirty="0"/>
              <a:t>               method B	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555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2E4A-6AF9-529A-88EB-E2E021CC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ED54-74E8-B633-38B4-5C04781C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2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865C7-ED96-4A99-DC38-36E2B84F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Events</a:t>
            </a:r>
            <a:endParaRPr lang="en-IN" sz="8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72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588C-1778-D2D1-4D25-B3DAB4D1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r>
              <a:rPr lang="en-US" dirty="0"/>
              <a:t>Event is a notification sent by an object to signal the occurrence of an action.</a:t>
            </a:r>
          </a:p>
          <a:p>
            <a:r>
              <a:rPr lang="en-IN" dirty="0"/>
              <a:t>An event is an encapsulated delegate. </a:t>
            </a:r>
            <a:r>
              <a:rPr lang="en-IN" dirty="0" err="1"/>
              <a:t>Delgate</a:t>
            </a:r>
            <a:r>
              <a:rPr lang="en-IN" dirty="0"/>
              <a:t> defines the signature for the event handler method.</a:t>
            </a:r>
          </a:p>
          <a:p>
            <a:r>
              <a:rPr lang="en-IN" dirty="0"/>
              <a:t>We create an event by using delegate-</a:t>
            </a:r>
          </a:p>
          <a:p>
            <a:pPr marL="457200" lvl="1" indent="0">
              <a:buNone/>
            </a:pPr>
            <a:r>
              <a:rPr lang="en-IN" dirty="0"/>
              <a:t>Public delegate void </a:t>
            </a:r>
            <a:r>
              <a:rPr lang="en-IN" dirty="0" err="1"/>
              <a:t>MyDelegate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r>
              <a:rPr lang="en-IN" dirty="0"/>
              <a:t>Public class Processes{</a:t>
            </a:r>
          </a:p>
          <a:p>
            <a:pPr marL="457200" lvl="1" indent="0">
              <a:buNone/>
            </a:pPr>
            <a:r>
              <a:rPr lang="en-IN" dirty="0"/>
              <a:t>	// this is event</a:t>
            </a:r>
          </a:p>
          <a:p>
            <a:pPr marL="457200" lvl="1" indent="0">
              <a:buNone/>
            </a:pPr>
            <a:r>
              <a:rPr lang="en-IN" dirty="0"/>
              <a:t>	public event </a:t>
            </a:r>
            <a:r>
              <a:rPr lang="en-IN" dirty="0" err="1"/>
              <a:t>MyDelegate</a:t>
            </a:r>
            <a:r>
              <a:rPr lang="en-IN" dirty="0"/>
              <a:t> </a:t>
            </a:r>
            <a:r>
              <a:rPr lang="en-IN" dirty="0" err="1"/>
              <a:t>ProcessDone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} 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// an event is created from the delegate</a:t>
            </a:r>
          </a:p>
        </p:txBody>
      </p:sp>
    </p:spTree>
    <p:extLst>
      <p:ext uri="{BB962C8B-B14F-4D97-AF65-F5344CB8AC3E}">
        <p14:creationId xmlns:p14="http://schemas.microsoft.com/office/powerpoint/2010/main" val="291440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D36D-E918-53A7-EB97-87FC2187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Raising an Event-  </a:t>
            </a:r>
            <a:r>
              <a:rPr lang="en-US" sz="2400" dirty="0"/>
              <a:t>To raise an event protected and virtual method should be defined with On&lt;</a:t>
            </a:r>
            <a:r>
              <a:rPr lang="en-US" sz="2400" dirty="0" err="1"/>
              <a:t>EventName</a:t>
            </a:r>
            <a:r>
              <a:rPr lang="en-US" sz="2400" dirty="0"/>
              <a:t>&gt; to overrise the logic for raising the event.</a:t>
            </a:r>
          </a:p>
          <a:p>
            <a:r>
              <a:rPr lang="en-US" sz="2400" dirty="0" err="1"/>
              <a:t>StartProcess</a:t>
            </a:r>
            <a:r>
              <a:rPr lang="en-US" sz="2400" dirty="0"/>
              <a:t>() will invoke the method </a:t>
            </a:r>
            <a:r>
              <a:rPr lang="en-US" sz="2400" dirty="0" err="1"/>
              <a:t>onProcessDone</a:t>
            </a:r>
            <a:r>
              <a:rPr lang="en-US" sz="2400" dirty="0"/>
              <a:t>() which will raise the event</a:t>
            </a:r>
          </a:p>
          <a:p>
            <a:r>
              <a:rPr lang="en-US" sz="2400" dirty="0" err="1"/>
              <a:t>OnProcessDone</a:t>
            </a:r>
            <a:r>
              <a:rPr lang="en-US" sz="2400" dirty="0"/>
              <a:t>() will invoke the delegate using </a:t>
            </a:r>
            <a:r>
              <a:rPr lang="en-US" sz="2400" dirty="0" err="1"/>
              <a:t>ProcessDone</a:t>
            </a:r>
            <a:r>
              <a:rPr lang="en-US" sz="2400" dirty="0"/>
              <a:t>?.Invoke().  This will call the event handler method with </a:t>
            </a:r>
            <a:r>
              <a:rPr lang="en-US" sz="2400" dirty="0" err="1"/>
              <a:t>ProcessDone</a:t>
            </a:r>
            <a:r>
              <a:rPr lang="en-US" sz="2400" dirty="0"/>
              <a:t> event.</a:t>
            </a:r>
          </a:p>
          <a:p>
            <a:pPr marL="457200" lvl="1" indent="0">
              <a:buNone/>
            </a:pPr>
            <a:r>
              <a:rPr lang="en-US" sz="2000" dirty="0"/>
              <a:t>public event Notify </a:t>
            </a:r>
            <a:r>
              <a:rPr lang="en-US" sz="2000" dirty="0" err="1"/>
              <a:t>ProcessDone</a:t>
            </a:r>
            <a:r>
              <a:rPr lang="en-US" sz="2000" dirty="0"/>
              <a:t>; // event</a:t>
            </a:r>
          </a:p>
          <a:p>
            <a:pPr marL="457200" lvl="1" indent="0">
              <a:buNone/>
            </a:pPr>
            <a:r>
              <a:rPr lang="en-US" sz="2000" dirty="0"/>
              <a:t>    public void </a:t>
            </a:r>
            <a:r>
              <a:rPr lang="en-US" sz="2000" dirty="0" err="1"/>
              <a:t>StartProcess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    {</a:t>
            </a:r>
          </a:p>
          <a:p>
            <a:pPr marL="457200" lvl="1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Console.WriteLine</a:t>
            </a:r>
            <a:r>
              <a:rPr lang="en-US" sz="2000" dirty="0"/>
              <a:t>("Process Started!");</a:t>
            </a:r>
          </a:p>
          <a:p>
            <a:pPr marL="457200" lvl="1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OnProcessDone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pPr marL="457200" lvl="1" indent="0">
              <a:buNone/>
            </a:pPr>
            <a:r>
              <a:rPr lang="en-US" sz="2000" dirty="0"/>
              <a:t>    protected virtual void </a:t>
            </a:r>
            <a:r>
              <a:rPr lang="en-US" sz="2000" dirty="0" err="1"/>
              <a:t>OnProcessDone</a:t>
            </a:r>
            <a:r>
              <a:rPr lang="en-US" sz="2000" dirty="0"/>
              <a:t>() //protected virtual method</a:t>
            </a:r>
          </a:p>
          <a:p>
            <a:pPr marL="457200" lvl="1" indent="0">
              <a:buNone/>
            </a:pPr>
            <a:r>
              <a:rPr lang="en-US" sz="2000" dirty="0"/>
              <a:t>    {</a:t>
            </a:r>
          </a:p>
          <a:p>
            <a:pPr marL="457200" lvl="1" indent="0">
              <a:buNone/>
            </a:pPr>
            <a:r>
              <a:rPr lang="en-US" sz="2000" dirty="0"/>
              <a:t>        //if </a:t>
            </a:r>
            <a:r>
              <a:rPr lang="en-US" sz="2000" dirty="0" err="1"/>
              <a:t>ProcessDone</a:t>
            </a:r>
            <a:r>
              <a:rPr lang="en-US" sz="2000" dirty="0"/>
              <a:t> is not null then call delegate</a:t>
            </a:r>
          </a:p>
          <a:p>
            <a:pPr marL="457200" lvl="1" indent="0">
              <a:buNone/>
            </a:pPr>
            <a:r>
              <a:rPr lang="en-US" sz="2000" dirty="0"/>
              <a:t>	 </a:t>
            </a:r>
            <a:r>
              <a:rPr lang="en-US" sz="2000" dirty="0" err="1"/>
              <a:t>ProcessDone</a:t>
            </a:r>
            <a:r>
              <a:rPr lang="en-US" sz="2000" dirty="0"/>
              <a:t>?.Invoke(); </a:t>
            </a:r>
          </a:p>
          <a:p>
            <a:pPr marL="457200" lvl="1" indent="0">
              <a:buNone/>
            </a:pPr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4183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D36D-E918-53A7-EB97-87FC2187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Consume an Event-  The class that uses/ calls the event is called subscriber class.</a:t>
            </a:r>
          </a:p>
          <a:p>
            <a:r>
              <a:rPr lang="en-US" sz="2400" dirty="0"/>
              <a:t>In the subscriber class we register with event using </a:t>
            </a:r>
            <a:r>
              <a:rPr lang="en-US" sz="2400" b="1" dirty="0"/>
              <a:t>+=</a:t>
            </a:r>
            <a:r>
              <a:rPr lang="en-US" sz="2400" dirty="0"/>
              <a:t> operator.</a:t>
            </a:r>
          </a:p>
          <a:p>
            <a:r>
              <a:rPr lang="en-US" sz="2400" dirty="0" err="1"/>
              <a:t>Pl_ProcessCompleted</a:t>
            </a:r>
            <a:r>
              <a:rPr lang="en-US" sz="2400" dirty="0"/>
              <a:t>() method handles the event.</a:t>
            </a:r>
          </a:p>
          <a:p>
            <a:pPr marL="0" indent="0">
              <a:buNone/>
            </a:pPr>
            <a:r>
              <a:rPr lang="en-US" sz="2400" dirty="0"/>
              <a:t>	 class Program // subscriber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914400" lvl="2" indent="0">
              <a:buNone/>
            </a:pPr>
            <a:r>
              <a:rPr lang="en-US" sz="1600" dirty="0"/>
              <a:t>    public static void Main()</a:t>
            </a:r>
          </a:p>
          <a:p>
            <a:pPr marL="914400" lvl="2" indent="0">
              <a:buNone/>
            </a:pPr>
            <a:r>
              <a:rPr lang="en-US" sz="1600" dirty="0"/>
              <a:t>    {</a:t>
            </a:r>
          </a:p>
          <a:p>
            <a:pPr marL="914400" lvl="2" indent="0">
              <a:buNone/>
            </a:pPr>
            <a:r>
              <a:rPr lang="en-US" sz="1600" dirty="0"/>
              <a:t> </a:t>
            </a:r>
            <a:r>
              <a:rPr lang="en-IN" sz="2000" dirty="0"/>
              <a:t>Processes</a:t>
            </a:r>
            <a:r>
              <a:rPr lang="en-US" sz="1600" dirty="0"/>
              <a:t> pl= new </a:t>
            </a:r>
            <a:r>
              <a:rPr lang="en-IN" sz="2000" dirty="0"/>
              <a:t>Processes</a:t>
            </a:r>
            <a:r>
              <a:rPr lang="en-US" sz="1600" dirty="0"/>
              <a:t>();</a:t>
            </a:r>
          </a:p>
          <a:p>
            <a:pPr marL="914400" lvl="2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pl.ProcessDone</a:t>
            </a:r>
            <a:r>
              <a:rPr lang="en-US" sz="1600" dirty="0"/>
              <a:t> += </a:t>
            </a:r>
            <a:r>
              <a:rPr lang="en-US" sz="1600" dirty="0" err="1"/>
              <a:t>pl_ProcessDone</a:t>
            </a:r>
            <a:r>
              <a:rPr lang="en-US" sz="1600" dirty="0"/>
              <a:t>; // register with an event</a:t>
            </a:r>
          </a:p>
          <a:p>
            <a:pPr marL="914400" lvl="2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pl.StartProcess</a:t>
            </a:r>
            <a:r>
              <a:rPr lang="en-US" sz="1600" dirty="0"/>
              <a:t>();</a:t>
            </a:r>
          </a:p>
          <a:p>
            <a:pPr marL="914400" lvl="2" indent="0">
              <a:buNone/>
            </a:pPr>
            <a:r>
              <a:rPr lang="en-US" sz="1600" dirty="0"/>
              <a:t>    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	</a:t>
            </a:r>
            <a:r>
              <a:rPr lang="en-US" sz="2200" dirty="0"/>
              <a:t>// event handler</a:t>
            </a:r>
            <a:endParaRPr lang="en-US" sz="2400" dirty="0"/>
          </a:p>
          <a:p>
            <a:pPr marL="914400" lvl="2" indent="0">
              <a:buNone/>
            </a:pPr>
            <a:r>
              <a:rPr lang="en-US" sz="1600" dirty="0"/>
              <a:t>    public static void </a:t>
            </a:r>
            <a:r>
              <a:rPr lang="en-US" sz="1600" dirty="0" err="1"/>
              <a:t>pl_ProcessCompleted</a:t>
            </a:r>
            <a:r>
              <a:rPr lang="en-US" sz="1600" dirty="0"/>
              <a:t>()</a:t>
            </a:r>
          </a:p>
          <a:p>
            <a:pPr marL="914400" lvl="2" indent="0">
              <a:buNone/>
            </a:pPr>
            <a:r>
              <a:rPr lang="en-US" sz="1600" dirty="0"/>
              <a:t>    {</a:t>
            </a:r>
          </a:p>
          <a:p>
            <a:pPr marL="914400" lvl="2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Console.WriteLine</a:t>
            </a:r>
            <a:r>
              <a:rPr lang="en-US" sz="1600" dirty="0"/>
              <a:t>("Process done!");</a:t>
            </a:r>
          </a:p>
          <a:p>
            <a:pPr marL="914400" lvl="2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1927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D36D-E918-53A7-EB97-87FC2187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62500" lnSpcReduction="20000"/>
          </a:bodyPr>
          <a:lstStyle/>
          <a:p>
            <a:r>
              <a:rPr lang="en-US" sz="2400" b="1" dirty="0"/>
              <a:t>Built-in Event Handler- </a:t>
            </a:r>
            <a:r>
              <a:rPr lang="en-US" sz="2400" dirty="0"/>
              <a:t>.NET Framework includes built-in delegate types </a:t>
            </a:r>
            <a:r>
              <a:rPr lang="en-US" sz="2400" dirty="0" err="1"/>
              <a:t>EventHandler</a:t>
            </a:r>
            <a:r>
              <a:rPr lang="en-US" sz="2400" dirty="0"/>
              <a:t> and </a:t>
            </a:r>
            <a:r>
              <a:rPr lang="en-US" sz="2400" dirty="0" err="1"/>
              <a:t>EventHandler</a:t>
            </a:r>
            <a:r>
              <a:rPr lang="en-US" sz="2400" dirty="0"/>
              <a:t>&lt;</a:t>
            </a:r>
            <a:r>
              <a:rPr lang="en-US" sz="2400" dirty="0" err="1"/>
              <a:t>TEventArgs</a:t>
            </a:r>
            <a:r>
              <a:rPr lang="en-US" sz="2400" dirty="0"/>
              <a:t>&gt;.</a:t>
            </a:r>
          </a:p>
          <a:p>
            <a:r>
              <a:rPr lang="en-US" sz="2400" dirty="0"/>
              <a:t>We use </a:t>
            </a:r>
            <a:r>
              <a:rPr lang="en-US" sz="2400" dirty="0" err="1"/>
              <a:t>EventHandler</a:t>
            </a:r>
            <a:r>
              <a:rPr lang="en-US" sz="2400" dirty="0"/>
              <a:t> to declare a delegate.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Program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public static void Main()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Process pl = new Process ();</a:t>
            </a:r>
          </a:p>
          <a:p>
            <a:pPr marL="0" indent="0">
              <a:buNone/>
            </a:pPr>
            <a:r>
              <a:rPr lang="en-US" sz="2400" dirty="0"/>
              <a:t>        // register with an event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pl.ProcessDone</a:t>
            </a:r>
            <a:r>
              <a:rPr lang="en-US" sz="2400" dirty="0"/>
              <a:t> += pl_ </a:t>
            </a:r>
            <a:r>
              <a:rPr lang="en-US" sz="2400" dirty="0" err="1"/>
              <a:t>ProcessDone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pl.StartProcess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// event handler</a:t>
            </a:r>
          </a:p>
          <a:p>
            <a:pPr marL="0" indent="0">
              <a:buNone/>
            </a:pPr>
            <a:r>
              <a:rPr lang="en-US" sz="2400" dirty="0"/>
              <a:t>    public static void pl_ </a:t>
            </a:r>
            <a:r>
              <a:rPr lang="en-US" sz="2400" dirty="0" err="1"/>
              <a:t>ProcessDone</a:t>
            </a:r>
            <a:r>
              <a:rPr lang="en-US" sz="2400" dirty="0"/>
              <a:t> (object sender, </a:t>
            </a:r>
            <a:r>
              <a:rPr lang="en-US" sz="2400" dirty="0" err="1"/>
              <a:t>EventArgs</a:t>
            </a:r>
            <a:r>
              <a:rPr lang="en-US" sz="2400" dirty="0"/>
              <a:t> e)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Console.WriteLine</a:t>
            </a:r>
            <a:r>
              <a:rPr lang="en-US" sz="2400" dirty="0"/>
              <a:t>("Process Completed!");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039C5-3EDF-860E-F127-18F4DABCE8C1}"/>
              </a:ext>
            </a:extLst>
          </p:cNvPr>
          <p:cNvSpPr txBox="1"/>
          <p:nvPr/>
        </p:nvSpPr>
        <p:spPr>
          <a:xfrm>
            <a:off x="5638800" y="29311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C548D-68F2-1AB5-2FBC-40E141DF65DA}"/>
              </a:ext>
            </a:extLst>
          </p:cNvPr>
          <p:cNvSpPr txBox="1"/>
          <p:nvPr/>
        </p:nvSpPr>
        <p:spPr>
          <a:xfrm>
            <a:off x="6553200" y="1652905"/>
            <a:ext cx="4998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public class Process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// declaring an event using built-in </a:t>
            </a:r>
            <a:r>
              <a:rPr lang="en-IN" sz="1400" dirty="0" err="1"/>
              <a:t>EventHandler</a:t>
            </a:r>
            <a:endParaRPr lang="en-IN" sz="1400" dirty="0"/>
          </a:p>
          <a:p>
            <a:r>
              <a:rPr lang="en-IN" sz="1400" dirty="0"/>
              <a:t>    public event </a:t>
            </a:r>
            <a:r>
              <a:rPr lang="en-IN" sz="1400" dirty="0" err="1"/>
              <a:t>EventHandler</a:t>
            </a:r>
            <a:r>
              <a:rPr lang="en-IN" sz="1400" dirty="0"/>
              <a:t> </a:t>
            </a:r>
            <a:r>
              <a:rPr lang="en-US" sz="1400" dirty="0" err="1"/>
              <a:t>ProcessDone</a:t>
            </a:r>
            <a:r>
              <a:rPr lang="en-IN" sz="1400" dirty="0"/>
              <a:t>; </a:t>
            </a:r>
          </a:p>
          <a:p>
            <a:endParaRPr lang="en-IN" sz="1400" dirty="0"/>
          </a:p>
          <a:p>
            <a:r>
              <a:rPr lang="en-IN" sz="1400" dirty="0"/>
              <a:t>    public void </a:t>
            </a:r>
            <a:r>
              <a:rPr lang="en-IN" sz="1400" dirty="0" err="1"/>
              <a:t>StartProcess</a:t>
            </a:r>
            <a:r>
              <a:rPr lang="en-IN" sz="1400" dirty="0"/>
              <a:t>()</a:t>
            </a:r>
          </a:p>
          <a:p>
            <a:r>
              <a:rPr lang="en-IN" sz="1400" dirty="0"/>
              <a:t>   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Console.WriteLine</a:t>
            </a:r>
            <a:r>
              <a:rPr lang="en-IN" sz="1400" dirty="0"/>
              <a:t>("Process Started!");               On</a:t>
            </a:r>
            <a:r>
              <a:rPr lang="en-US" sz="1400" dirty="0" err="1"/>
              <a:t>ProcessDone</a:t>
            </a:r>
            <a:r>
              <a:rPr lang="en-IN" sz="1400" dirty="0"/>
              <a:t>(</a:t>
            </a:r>
            <a:r>
              <a:rPr lang="en-IN" sz="1400" dirty="0" err="1"/>
              <a:t>EventArgs.Empty</a:t>
            </a:r>
            <a:r>
              <a:rPr lang="en-IN" sz="1400" dirty="0"/>
              <a:t>); //No event data</a:t>
            </a:r>
          </a:p>
          <a:p>
            <a:r>
              <a:rPr lang="en-IN" sz="1400" dirty="0"/>
              <a:t>    }</a:t>
            </a:r>
          </a:p>
          <a:p>
            <a:endParaRPr lang="en-IN" sz="1400" dirty="0"/>
          </a:p>
          <a:p>
            <a:r>
              <a:rPr lang="en-IN" sz="1400" dirty="0"/>
              <a:t>    protected virtual void </a:t>
            </a:r>
            <a:r>
              <a:rPr lang="en-IN" sz="1400" dirty="0" err="1"/>
              <a:t>OnProcessCompleted</a:t>
            </a:r>
            <a:r>
              <a:rPr lang="en-IN" sz="1400" dirty="0"/>
              <a:t>(</a:t>
            </a:r>
            <a:r>
              <a:rPr lang="en-IN" sz="1400" dirty="0" err="1"/>
              <a:t>EventArgs</a:t>
            </a:r>
            <a:r>
              <a:rPr lang="en-IN" sz="1400" dirty="0"/>
              <a:t> e)</a:t>
            </a:r>
          </a:p>
          <a:p>
            <a:r>
              <a:rPr lang="en-IN" sz="1400" dirty="0"/>
              <a:t>    {</a:t>
            </a:r>
          </a:p>
          <a:p>
            <a:r>
              <a:rPr lang="en-IN" sz="1400" dirty="0"/>
              <a:t>      </a:t>
            </a:r>
            <a:r>
              <a:rPr lang="en-US" sz="1400" dirty="0" err="1"/>
              <a:t>ProcessDone</a:t>
            </a:r>
            <a:r>
              <a:rPr lang="en-IN" sz="1400" dirty="0"/>
              <a:t>?.Invoke(this, e);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47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1BC9-DCEC-05E1-0F4D-772D24FE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60"/>
            <a:ext cx="10515600" cy="5709603"/>
          </a:xfrm>
        </p:spPr>
        <p:txBody>
          <a:bodyPr/>
          <a:lstStyle/>
          <a:p>
            <a:r>
              <a:rPr lang="en-US" dirty="0"/>
              <a:t>Serialization is a process of converting object into a form that can be transported. This transported data can be saved in memory, file or DB.</a:t>
            </a:r>
          </a:p>
          <a:p>
            <a:r>
              <a:rPr lang="en-US" dirty="0"/>
              <a:t>To serialize we need to use </a:t>
            </a:r>
            <a:r>
              <a:rPr lang="en-IN" b="0" i="1" dirty="0" err="1">
                <a:solidFill>
                  <a:srgbClr val="333333"/>
                </a:solidFill>
                <a:effectLst/>
                <a:latin typeface="inter-regular"/>
              </a:rPr>
              <a:t>SerializableAttribute</a:t>
            </a:r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IN" b="0" dirty="0">
                <a:solidFill>
                  <a:srgbClr val="333333"/>
                </a:solidFill>
                <a:effectLst/>
                <a:latin typeface="inter-regular"/>
              </a:rPr>
              <a:t>to the type. If we don’t then we will get exception during the runtime.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Example-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	using System;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	namespace serialize{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	[Serializable] // attribute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	// rest of the code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	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17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1BC9-DCEC-05E1-0F4D-772D24FE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60"/>
            <a:ext cx="10515600" cy="57096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Binary Serialization- </a:t>
            </a:r>
            <a:r>
              <a:rPr lang="en-US" dirty="0"/>
              <a:t>Converts the object data into the binary format.</a:t>
            </a:r>
          </a:p>
          <a:p>
            <a:r>
              <a:rPr lang="en-US" dirty="0"/>
              <a:t>For doing this we use </a:t>
            </a:r>
            <a:r>
              <a:rPr lang="en-US" dirty="0" err="1"/>
              <a:t>BinaryFormatter.Serialize</a:t>
            </a:r>
            <a:r>
              <a:rPr lang="en-US" dirty="0"/>
              <a:t>(</a:t>
            </a:r>
            <a:r>
              <a:rPr lang="en-US" dirty="0" err="1"/>
              <a:t>stream,reference</a:t>
            </a:r>
            <a:r>
              <a:rPr lang="en-US" dirty="0"/>
              <a:t>)</a:t>
            </a:r>
          </a:p>
          <a:p>
            <a:r>
              <a:rPr lang="en-US" dirty="0"/>
              <a:t>Binary formatter converts the data into binary format .</a:t>
            </a:r>
          </a:p>
          <a:p>
            <a:r>
              <a:rPr lang="en-US" dirty="0"/>
              <a:t>Stream is the file where the serialization is done and saved.</a:t>
            </a:r>
          </a:p>
          <a:p>
            <a:r>
              <a:rPr lang="en-US" dirty="0"/>
              <a:t>Reference is the object with data.</a:t>
            </a:r>
          </a:p>
          <a:p>
            <a:pPr marL="0" indent="0">
              <a:buNone/>
            </a:pPr>
            <a:r>
              <a:rPr lang="en-US" dirty="0"/>
              <a:t>Example-</a:t>
            </a:r>
          </a:p>
          <a:p>
            <a:pPr marL="0" indent="0">
              <a:buNone/>
            </a:pPr>
            <a:r>
              <a:rPr lang="en-US" dirty="0"/>
              <a:t>// lets assume there is object for employee with employee number and name.</a:t>
            </a:r>
          </a:p>
          <a:p>
            <a:pPr marL="457200" lvl="1" indent="0">
              <a:buNone/>
            </a:pPr>
            <a:r>
              <a:rPr lang="en-US" sz="1800" dirty="0"/>
              <a:t> 	</a:t>
            </a:r>
            <a:r>
              <a:rPr lang="en-US" sz="1800" dirty="0" err="1"/>
              <a:t>FileStream</a:t>
            </a:r>
            <a:r>
              <a:rPr lang="en-US" sz="1800" dirty="0"/>
              <a:t> stream = new </a:t>
            </a:r>
            <a:r>
              <a:rPr lang="en-US" sz="1800" dirty="0" err="1"/>
              <a:t>FileStream</a:t>
            </a:r>
            <a:r>
              <a:rPr lang="en-US" sz="1800" dirty="0"/>
              <a:t>("e:\\file.txt", </a:t>
            </a:r>
            <a:r>
              <a:rPr lang="en-US" sz="1800" dirty="0" err="1"/>
              <a:t>FileMode.OpenOrCreate</a:t>
            </a:r>
            <a:r>
              <a:rPr lang="en-US" sz="1800" dirty="0"/>
              <a:t>); </a:t>
            </a:r>
          </a:p>
          <a:p>
            <a:pPr marL="457200" lvl="1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BinaryFormatter</a:t>
            </a:r>
            <a:r>
              <a:rPr lang="en-IN" sz="1800" dirty="0"/>
              <a:t> formatter=new </a:t>
            </a:r>
            <a:r>
              <a:rPr lang="en-IN" sz="1800" dirty="0" err="1"/>
              <a:t>BinaryFormatter</a:t>
            </a:r>
            <a:r>
              <a:rPr lang="en-IN" sz="1800" dirty="0"/>
              <a:t>();  </a:t>
            </a:r>
          </a:p>
          <a:p>
            <a:pPr marL="457200" lvl="1" indent="0">
              <a:buNone/>
            </a:pPr>
            <a:r>
              <a:rPr lang="en-IN" sz="1800" dirty="0"/>
              <a:t>      	Employee s = new Employee(101, “</a:t>
            </a:r>
            <a:r>
              <a:rPr lang="en-IN" sz="1800" dirty="0" err="1"/>
              <a:t>empname</a:t>
            </a:r>
            <a:r>
              <a:rPr lang="en-IN" sz="1800" dirty="0"/>
              <a:t>");  </a:t>
            </a:r>
          </a:p>
          <a:p>
            <a:pPr marL="457200" lvl="1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formatter.Serialize</a:t>
            </a:r>
            <a:r>
              <a:rPr lang="en-IN" sz="1800" dirty="0"/>
              <a:t>(stream, s); </a:t>
            </a:r>
          </a:p>
          <a:p>
            <a:pPr marL="457200" lvl="1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stream.Close</a:t>
            </a:r>
            <a:r>
              <a:rPr lang="en-IN" sz="1800" dirty="0"/>
              <a:t>(); 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File mode will create or open the file with the given name in the given path.</a:t>
            </a:r>
          </a:p>
          <a:p>
            <a:pPr marL="4572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1578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1BC9-DCEC-05E1-0F4D-772D24FE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60"/>
            <a:ext cx="10515600" cy="5709603"/>
          </a:xfrm>
        </p:spPr>
        <p:txBody>
          <a:bodyPr>
            <a:normAutofit/>
          </a:bodyPr>
          <a:lstStyle/>
          <a:p>
            <a:r>
              <a:rPr lang="en-US" b="1" dirty="0"/>
              <a:t>XML Serialization- </a:t>
            </a:r>
            <a:r>
              <a:rPr lang="en-US" dirty="0"/>
              <a:t>Serialize the object to XML format.</a:t>
            </a:r>
          </a:p>
          <a:p>
            <a:r>
              <a:rPr lang="en-US" dirty="0"/>
              <a:t>To achieve this we use </a:t>
            </a:r>
            <a:r>
              <a:rPr lang="en-IN" b="0" i="0" dirty="0" err="1">
                <a:solidFill>
                  <a:srgbClr val="161616"/>
                </a:solidFill>
                <a:effectLst/>
                <a:latin typeface="SFMono-Regular"/>
              </a:rPr>
              <a:t>System.Xml.Serialization</a:t>
            </a:r>
            <a:r>
              <a:rPr lang="en-IN" b="0" i="0" dirty="0">
                <a:solidFill>
                  <a:srgbClr val="161616"/>
                </a:solidFill>
                <a:effectLst/>
                <a:latin typeface="SFMono-Regular"/>
              </a:rPr>
              <a:t> namespace.</a:t>
            </a:r>
          </a:p>
          <a:p>
            <a:pPr marL="0" indent="0"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Example-</a:t>
            </a:r>
          </a:p>
          <a:p>
            <a:pPr marL="0" indent="0"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// assume there is class person</a:t>
            </a:r>
          </a:p>
          <a:p>
            <a:pPr marL="0" indent="0"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	</a:t>
            </a:r>
            <a:r>
              <a:rPr lang="en-IN" sz="2400" dirty="0">
                <a:solidFill>
                  <a:srgbClr val="161616"/>
                </a:solidFill>
                <a:latin typeface="SFMono-Regular"/>
              </a:rPr>
              <a:t>Person p=new Person();</a:t>
            </a:r>
            <a:endParaRPr lang="en-IN" dirty="0">
              <a:solidFill>
                <a:srgbClr val="161616"/>
              </a:solidFill>
              <a:latin typeface="SFMono-Regular"/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p.FirstName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 = "Jeff";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p.LastName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 = "Price";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System.Xml.Serialization.XmlSerializer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 x = new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System.Xml.Serialization.XmlSerializer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(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p.GetType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());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x.Serialize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(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Console.Out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, p);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IN" dirty="0" err="1">
                <a:solidFill>
                  <a:srgbClr val="161616"/>
                </a:solidFill>
                <a:latin typeface="SFMono-Regular"/>
              </a:rPr>
              <a:t>Console.WriteLine</a:t>
            </a:r>
            <a:r>
              <a:rPr lang="en-IN" dirty="0">
                <a:solidFill>
                  <a:srgbClr val="161616"/>
                </a:solidFill>
                <a:latin typeface="SFMono-Regular"/>
              </a:rPr>
              <a:t>();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rgbClr val="161616"/>
                </a:solidFill>
                <a:latin typeface="SFMono-Regular"/>
              </a:rPr>
              <a:t>This will give an XML  output with the details given in the object.</a:t>
            </a:r>
          </a:p>
        </p:txBody>
      </p:sp>
    </p:spTree>
    <p:extLst>
      <p:ext uri="{BB962C8B-B14F-4D97-AF65-F5344CB8AC3E}">
        <p14:creationId xmlns:p14="http://schemas.microsoft.com/office/powerpoint/2010/main" val="114244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1BC9-DCEC-05E1-0F4D-772D24FE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60"/>
            <a:ext cx="10515600" cy="5709603"/>
          </a:xfrm>
        </p:spPr>
        <p:txBody>
          <a:bodyPr/>
          <a:lstStyle/>
          <a:p>
            <a:r>
              <a:rPr lang="en-US" b="1" dirty="0"/>
              <a:t>JSON Serialize- </a:t>
            </a:r>
            <a:r>
              <a:rPr lang="en-US" dirty="0"/>
              <a:t>We wrap the data of the object in the form of a string or a file by using </a:t>
            </a:r>
            <a:r>
              <a:rPr lang="en-US" dirty="0" err="1"/>
              <a:t>System.Text.Json</a:t>
            </a:r>
            <a:r>
              <a:rPr lang="en-US" dirty="0"/>
              <a:t> namespace from </a:t>
            </a:r>
            <a:r>
              <a:rPr lang="en-US" dirty="0" err="1"/>
              <a:t>NUGet</a:t>
            </a:r>
            <a:endParaRPr lang="en-US" dirty="0"/>
          </a:p>
          <a:p>
            <a:r>
              <a:rPr lang="en-US" dirty="0"/>
              <a:t>To write JSON to a string or to a file, call the </a:t>
            </a:r>
            <a:r>
              <a:rPr lang="en-US" dirty="0" err="1"/>
              <a:t>JsonSerializer.Serialize</a:t>
            </a:r>
            <a:r>
              <a:rPr lang="en-US" dirty="0"/>
              <a:t> method.</a:t>
            </a:r>
          </a:p>
          <a:p>
            <a:pPr marL="0" indent="0">
              <a:buNone/>
            </a:pPr>
            <a:r>
              <a:rPr lang="en-US" dirty="0"/>
              <a:t>Example-</a:t>
            </a:r>
          </a:p>
          <a:p>
            <a:pPr marL="0" indent="0">
              <a:buNone/>
            </a:pPr>
            <a:r>
              <a:rPr lang="en-US" dirty="0"/>
              <a:t>// assume student class with </a:t>
            </a:r>
            <a:r>
              <a:rPr lang="en-US" dirty="0" err="1"/>
              <a:t>rollno</a:t>
            </a:r>
            <a:r>
              <a:rPr lang="en-US" dirty="0"/>
              <a:t> and name</a:t>
            </a:r>
          </a:p>
          <a:p>
            <a:pPr marL="457200" lvl="1" indent="0">
              <a:buNone/>
            </a:pPr>
            <a:r>
              <a:rPr lang="en-US" dirty="0"/>
              <a:t>Student stud = new Student(999, "</a:t>
            </a:r>
            <a:r>
              <a:rPr lang="en-US" dirty="0" err="1"/>
              <a:t>sparsh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string str = </a:t>
            </a:r>
            <a:r>
              <a:rPr lang="en-US" dirty="0" err="1"/>
              <a:t>JsonSerializer.Serialize</a:t>
            </a:r>
            <a:r>
              <a:rPr lang="en-US" dirty="0"/>
              <a:t>(stud);</a:t>
            </a:r>
          </a:p>
          <a:p>
            <a:pPr marL="457200" lvl="1" indent="0">
              <a:buNone/>
            </a:pPr>
            <a:r>
              <a:rPr lang="en-US" dirty="0" err="1"/>
              <a:t>Console.WriteLine</a:t>
            </a:r>
            <a:r>
              <a:rPr lang="en-US" dirty="0"/>
              <a:t>(str);</a:t>
            </a:r>
          </a:p>
          <a:p>
            <a:pPr marL="0" indent="0">
              <a:buNone/>
            </a:pPr>
            <a:r>
              <a:rPr lang="en-US" dirty="0"/>
              <a:t>Output-</a:t>
            </a:r>
          </a:p>
          <a:p>
            <a:pPr marL="0" indent="0">
              <a:buNone/>
            </a:pPr>
            <a:r>
              <a:rPr lang="en-US" dirty="0"/>
              <a:t>{"rollNo":25,"name":"hello"}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11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865C7-ED96-4A99-DC38-36E2B84F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Reflection</a:t>
            </a:r>
            <a:endParaRPr lang="en-IN" sz="8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28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6CFB-0607-34FC-D7A3-FBB2B26C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Reflection is the process of describing the metadata of types, methods and fields in the code.</a:t>
            </a:r>
          </a:p>
          <a:p>
            <a:r>
              <a:rPr lang="en-US" dirty="0"/>
              <a:t>We can do this by using the namespace </a:t>
            </a:r>
            <a:r>
              <a:rPr lang="en-US" dirty="0" err="1"/>
              <a:t>System.Reflection</a:t>
            </a:r>
            <a:endParaRPr lang="en-US" dirty="0"/>
          </a:p>
          <a:p>
            <a:r>
              <a:rPr lang="en-US" dirty="0"/>
              <a:t>This namespace lets is load assemblies and elements within it.</a:t>
            </a:r>
          </a:p>
          <a:p>
            <a:pPr marL="0" indent="0">
              <a:buNone/>
            </a:pPr>
            <a:r>
              <a:rPr lang="en-US" dirty="0"/>
              <a:t>Example-</a:t>
            </a:r>
          </a:p>
          <a:p>
            <a:pPr marL="0" indent="0">
              <a:buNone/>
            </a:pPr>
            <a:r>
              <a:rPr lang="en-US" dirty="0"/>
              <a:t>// in some assembly with classes methods and parameters</a:t>
            </a:r>
          </a:p>
          <a:p>
            <a:pPr marL="0" indent="0">
              <a:buNone/>
            </a:pPr>
            <a:r>
              <a:rPr lang="en-US" dirty="0"/>
              <a:t>// to get the reflection of the entire assembly</a:t>
            </a:r>
          </a:p>
          <a:p>
            <a:pPr marL="0" indent="0">
              <a:buNone/>
            </a:pPr>
            <a:r>
              <a:rPr lang="en-US" dirty="0"/>
              <a:t>	Assembly executing = </a:t>
            </a:r>
            <a:r>
              <a:rPr lang="en-US" dirty="0" err="1"/>
              <a:t>Assembly.GetExecutingAssembly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  	  // Array to store types of the assembly </a:t>
            </a:r>
          </a:p>
          <a:p>
            <a:pPr marL="0" indent="0">
              <a:buNone/>
            </a:pPr>
            <a:r>
              <a:rPr lang="en-US" dirty="0"/>
              <a:t>        	Type[] types = </a:t>
            </a:r>
            <a:r>
              <a:rPr lang="en-US" dirty="0" err="1"/>
              <a:t>executing.GetTypes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   	 foreach(var item in types) </a:t>
            </a:r>
          </a:p>
          <a:p>
            <a:pPr marL="0" indent="0">
              <a:buNone/>
            </a:pPr>
            <a:r>
              <a:rPr lang="en-US" dirty="0"/>
              <a:t>        	{ // all items in the assembly.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get the Reflection of the entire assembly.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82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865C7-ED96-4A99-DC38-36E2B84F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Delegates</a:t>
            </a:r>
            <a:endParaRPr lang="en-IN" sz="8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88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A4D-23EA-D967-42CF-0C957EBC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636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Delegate is a reference data type.</a:t>
            </a:r>
          </a:p>
          <a:p>
            <a:r>
              <a:rPr lang="en-US" dirty="0"/>
              <a:t>We use delegate for reference to a method. </a:t>
            </a:r>
          </a:p>
          <a:p>
            <a:r>
              <a:rPr lang="en-US" dirty="0"/>
              <a:t>Declaring delegate-</a:t>
            </a:r>
          </a:p>
          <a:p>
            <a:pPr marL="0" indent="0">
              <a:buNone/>
            </a:pPr>
            <a:r>
              <a:rPr lang="en-US" dirty="0"/>
              <a:t>// to be declared outside class</a:t>
            </a:r>
          </a:p>
          <a:p>
            <a:pPr marL="457200" lvl="1" indent="0">
              <a:buNone/>
            </a:pPr>
            <a:r>
              <a:rPr lang="en-IN" dirty="0"/>
              <a:t>public delegate void </a:t>
            </a:r>
            <a:r>
              <a:rPr lang="en-IN" dirty="0" err="1"/>
              <a:t>MyDelegate</a:t>
            </a:r>
            <a:r>
              <a:rPr lang="en-IN" dirty="0"/>
              <a:t>(string </a:t>
            </a:r>
            <a:r>
              <a:rPr lang="en-IN" dirty="0" err="1"/>
              <a:t>msg</a:t>
            </a:r>
            <a:r>
              <a:rPr lang="en-IN" dirty="0"/>
              <a:t>);</a:t>
            </a:r>
            <a:endParaRPr lang="en-US" dirty="0"/>
          </a:p>
          <a:p>
            <a:r>
              <a:rPr lang="en-US" dirty="0"/>
              <a:t>After declaring a delegate we need to set target method or a lambda expression.</a:t>
            </a:r>
          </a:p>
          <a:p>
            <a:pPr marL="457200" lvl="1" indent="0">
              <a:buNone/>
            </a:pPr>
            <a:r>
              <a:rPr lang="en-US" dirty="0"/>
              <a:t>public delegate void </a:t>
            </a:r>
            <a:r>
              <a:rPr lang="en-US" dirty="0" err="1"/>
              <a:t>MyDelegate</a:t>
            </a:r>
            <a:r>
              <a:rPr lang="en-US" dirty="0"/>
              <a:t>(string msg); // declare a delegate</a:t>
            </a:r>
          </a:p>
          <a:p>
            <a:pPr marL="457200" lvl="1" indent="0">
              <a:buNone/>
            </a:pPr>
            <a:r>
              <a:rPr lang="en-US" dirty="0" err="1"/>
              <a:t>MyDelegate</a:t>
            </a:r>
            <a:r>
              <a:rPr lang="en-US" dirty="0"/>
              <a:t> del = new </a:t>
            </a:r>
            <a:r>
              <a:rPr lang="en-US" dirty="0" err="1"/>
              <a:t>MyDelegate</a:t>
            </a:r>
            <a:r>
              <a:rPr lang="en-US" dirty="0"/>
              <a:t>(</a:t>
            </a:r>
            <a:r>
              <a:rPr lang="en-US" dirty="0" err="1"/>
              <a:t>MethodA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// giving target method</a:t>
            </a:r>
          </a:p>
          <a:p>
            <a:pPr marL="457200" lvl="1" indent="0">
              <a:buNone/>
            </a:pPr>
            <a:r>
              <a:rPr lang="en-US" dirty="0" err="1"/>
              <a:t>MyDelegate</a:t>
            </a:r>
            <a:r>
              <a:rPr lang="en-US" dirty="0"/>
              <a:t> del = </a:t>
            </a:r>
            <a:r>
              <a:rPr lang="en-US" dirty="0" err="1"/>
              <a:t>MethodA</a:t>
            </a:r>
            <a:r>
              <a:rPr lang="en-US" dirty="0"/>
              <a:t>; </a:t>
            </a:r>
          </a:p>
          <a:p>
            <a:pPr marL="457200" lvl="1" indent="0">
              <a:buNone/>
            </a:pPr>
            <a:r>
              <a:rPr lang="en-US" dirty="0"/>
              <a:t>//  set lambda expression </a:t>
            </a:r>
          </a:p>
          <a:p>
            <a:pPr marL="457200" lvl="1" indent="0">
              <a:buNone/>
            </a:pPr>
            <a:r>
              <a:rPr lang="en-US" dirty="0" err="1"/>
              <a:t>MyDelegate</a:t>
            </a:r>
            <a:r>
              <a:rPr lang="en-US" dirty="0"/>
              <a:t> del = (string msg) =&gt;  </a:t>
            </a:r>
            <a:r>
              <a:rPr lang="en-US" dirty="0" err="1"/>
              <a:t>Console.WriteLine</a:t>
            </a:r>
            <a:r>
              <a:rPr lang="en-US" dirty="0"/>
              <a:t>(msg);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//target method</a:t>
            </a:r>
          </a:p>
          <a:p>
            <a:pPr marL="457200" lvl="1" indent="0">
              <a:buNone/>
            </a:pPr>
            <a:r>
              <a:rPr lang="en-US" dirty="0"/>
              <a:t>static void </a:t>
            </a:r>
            <a:r>
              <a:rPr lang="en-US" dirty="0" err="1"/>
              <a:t>MethodA</a:t>
            </a:r>
            <a:r>
              <a:rPr lang="en-US" dirty="0"/>
              <a:t>(string message)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(message);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We can directly assign method to </a:t>
            </a:r>
            <a:r>
              <a:rPr lang="en-US" dirty="0" err="1"/>
              <a:t>delgates</a:t>
            </a: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28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1247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inter-regular</vt:lpstr>
      <vt:lpstr>SFMono-Regular</vt:lpstr>
      <vt:lpstr>Office Theme</vt:lpstr>
      <vt:lpstr>Serialization </vt:lpstr>
      <vt:lpstr>PowerPoint Presentation</vt:lpstr>
      <vt:lpstr>PowerPoint Presentation</vt:lpstr>
      <vt:lpstr>PowerPoint Presentation</vt:lpstr>
      <vt:lpstr>PowerPoint Presentation</vt:lpstr>
      <vt:lpstr>Reflection</vt:lpstr>
      <vt:lpstr>PowerPoint Presentation</vt:lpstr>
      <vt:lpstr>Delegates</vt:lpstr>
      <vt:lpstr>PowerPoint Presentation</vt:lpstr>
      <vt:lpstr>Multicast Delegate</vt:lpstr>
      <vt:lpstr>PowerPoint Presentation</vt:lpstr>
      <vt:lpstr>Events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</dc:title>
  <dc:creator>Sparshita Chowdhury</dc:creator>
  <cp:lastModifiedBy>Sparshita Chowdhury</cp:lastModifiedBy>
  <cp:revision>7</cp:revision>
  <dcterms:created xsi:type="dcterms:W3CDTF">2024-02-06T17:25:06Z</dcterms:created>
  <dcterms:modified xsi:type="dcterms:W3CDTF">2024-02-07T16:35:41Z</dcterms:modified>
</cp:coreProperties>
</file>