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76" r:id="rId11"/>
    <p:sldId id="277" r:id="rId12"/>
    <p:sldId id="265" r:id="rId13"/>
    <p:sldId id="266" r:id="rId14"/>
    <p:sldId id="267" r:id="rId15"/>
    <p:sldId id="268" r:id="rId16"/>
    <p:sldId id="269" r:id="rId17"/>
    <p:sldId id="270" r:id="rId18"/>
    <p:sldId id="271" r:id="rId19"/>
    <p:sldId id="272" r:id="rId20"/>
    <p:sldId id="273" r:id="rId21"/>
    <p:sldId id="274" r:id="rId22"/>
    <p:sldId id="275" r:id="rId23"/>
    <p:sldId id="282" r:id="rId24"/>
    <p:sldId id="280" r:id="rId25"/>
    <p:sldId id="283" r:id="rId26"/>
    <p:sldId id="281" r:id="rId27"/>
    <p:sldId id="278" r:id="rId28"/>
    <p:sldId id="279"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6F0"/>
    <a:srgbClr val="D0D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EBF0-11C0-AFC7-4A61-9D5FE0A10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144532-4579-4F79-924B-4CFCE6B7C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835C43-B112-2207-EBF0-97946AB5170C}"/>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232E138C-78B1-E44D-61F9-A7E750313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38994-31B5-23F5-ED12-7AAF1847D6D4}"/>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76961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F910-F329-998E-FD1A-167716D0CD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3653D-A9A0-B7AA-1BB3-938DD99CE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654A4-8E72-228E-0D5D-4D5F8211453E}"/>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74F3E982-BDAA-2363-40BE-A88581176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A707C-2A47-921C-BFC9-358D1C24B0BF}"/>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165256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4E0B4-4C00-8BA8-085E-4E8A30ACB2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24954C-E49C-088E-9AFE-F2870E6E6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3F464-AC38-5DC2-2F60-24F6B5BEA844}"/>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D40E0151-48BF-EFB8-6279-B026D9C0F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E3C50-91F1-D19E-7AFE-B689D3B90002}"/>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63548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5E35-1A11-864C-F48D-6D826A124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31CBC-2E95-40F5-800C-78A46C043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165F5-FD83-F3F0-CFD5-2715011FC4BB}"/>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7C355445-B9EB-3897-11DF-B1C884D6C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38417-3B87-65C9-6295-E5A45CC14B69}"/>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20112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8232-DE5C-1111-2EF8-3D836C397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935EB5-B440-DF1A-44A3-E0C63A219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024A5-C6FD-26D0-169C-E3A886190BF1}"/>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46119E52-89AA-019F-F423-B35B17924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7DC65-1B19-EE41-2E52-DEFB38E8CB97}"/>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174151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410-6348-1DC5-28A5-FD62751D8E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D25E15-7A11-4028-1B13-DF4BC6DBD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F60086-B4F8-4171-EAA2-E331653427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89CCD4-96A2-0B5C-0FD8-691CF60D14FC}"/>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6" name="Footer Placeholder 5">
            <a:extLst>
              <a:ext uri="{FF2B5EF4-FFF2-40B4-BE49-F238E27FC236}">
                <a16:creationId xmlns:a16="http://schemas.microsoft.com/office/drawing/2014/main" id="{D2C3959A-CF83-AD5B-5DBD-7A4BE2083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9D369-A796-3ECA-6BCE-8DE25B1260BD}"/>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315294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A000-26BC-4DE2-6376-F734A13DFE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EE2DE9-BB18-315A-B3BF-7A20A0C6B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63618-EEB2-C27E-869B-253BC7C80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66136A-7B72-B4D5-8660-D6390768B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11752-B2AF-1820-EE92-89F139856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FC5BD1-6054-D830-2AF0-C70F2C5FA1A0}"/>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8" name="Footer Placeholder 7">
            <a:extLst>
              <a:ext uri="{FF2B5EF4-FFF2-40B4-BE49-F238E27FC236}">
                <a16:creationId xmlns:a16="http://schemas.microsoft.com/office/drawing/2014/main" id="{93D73521-F92A-4CCA-B8E9-BB0A4426B1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97054E-2080-1BE0-E87A-71ABC2EBC0CE}"/>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83450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F37-4ADD-986C-D2FB-4B8D0E297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978B1D-5AF7-5827-9BF5-BA4AEDCB97F5}"/>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4" name="Footer Placeholder 3">
            <a:extLst>
              <a:ext uri="{FF2B5EF4-FFF2-40B4-BE49-F238E27FC236}">
                <a16:creationId xmlns:a16="http://schemas.microsoft.com/office/drawing/2014/main" id="{429A870D-986A-83A8-409F-427B90A738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6BC378-F836-33F6-87FB-2BB72ED85211}"/>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163313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A40FF-82F6-6734-8E12-91FF6F1CD75D}"/>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3" name="Footer Placeholder 2">
            <a:extLst>
              <a:ext uri="{FF2B5EF4-FFF2-40B4-BE49-F238E27FC236}">
                <a16:creationId xmlns:a16="http://schemas.microsoft.com/office/drawing/2014/main" id="{34AAF728-1A95-9513-FD01-5DCB1FE74C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0DEABC-13D5-E118-628D-9AE5776E9986}"/>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11667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657C-85D4-80B6-D0F9-7B16112E6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2A630C-97BE-F25C-5BA0-BBC877742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B46A7C-C9F4-8828-06A0-0231F2D19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2B8E4-9D6E-F691-E9AB-B1ED56691154}"/>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6" name="Footer Placeholder 5">
            <a:extLst>
              <a:ext uri="{FF2B5EF4-FFF2-40B4-BE49-F238E27FC236}">
                <a16:creationId xmlns:a16="http://schemas.microsoft.com/office/drawing/2014/main" id="{C6426106-EB86-011C-AF1B-6333B21AA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52A165-7F16-A07D-E906-106F0958768E}"/>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35757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3F3A-F118-70C8-92E5-9561C8132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D7A01B-E2F9-A17D-7800-9DE2488F2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F7170B-EB07-C976-6561-9DC4A1066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149A4-1120-95F2-9415-97D00619C324}"/>
              </a:ext>
            </a:extLst>
          </p:cNvPr>
          <p:cNvSpPr>
            <a:spLocks noGrp="1"/>
          </p:cNvSpPr>
          <p:nvPr>
            <p:ph type="dt" sz="half" idx="10"/>
          </p:nvPr>
        </p:nvSpPr>
        <p:spPr/>
        <p:txBody>
          <a:bodyPr/>
          <a:lstStyle/>
          <a:p>
            <a:fld id="{2C89FD38-6E88-4E2D-9B8F-CA8BEF08877C}" type="datetimeFigureOut">
              <a:rPr lang="en-IN" smtClean="0"/>
              <a:t>30-01-2024</a:t>
            </a:fld>
            <a:endParaRPr lang="en-IN"/>
          </a:p>
        </p:txBody>
      </p:sp>
      <p:sp>
        <p:nvSpPr>
          <p:cNvPr id="6" name="Footer Placeholder 5">
            <a:extLst>
              <a:ext uri="{FF2B5EF4-FFF2-40B4-BE49-F238E27FC236}">
                <a16:creationId xmlns:a16="http://schemas.microsoft.com/office/drawing/2014/main" id="{90ED2715-7FE0-F2F3-0048-B6947601B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C034E-A8AF-56D4-B2FB-AAE84AE3FB59}"/>
              </a:ext>
            </a:extLst>
          </p:cNvPr>
          <p:cNvSpPr>
            <a:spLocks noGrp="1"/>
          </p:cNvSpPr>
          <p:nvPr>
            <p:ph type="sldNum" sz="quarter" idx="12"/>
          </p:nvPr>
        </p:nvSpPr>
        <p:spPr/>
        <p:txBody>
          <a:bodyPr/>
          <a:lstStyle/>
          <a:p>
            <a:fld id="{1AFCFC85-B693-49CE-AAD7-6A897180D968}" type="slidenum">
              <a:rPr lang="en-IN" smtClean="0"/>
              <a:t>‹#›</a:t>
            </a:fld>
            <a:endParaRPr lang="en-IN"/>
          </a:p>
        </p:txBody>
      </p:sp>
    </p:spTree>
    <p:extLst>
      <p:ext uri="{BB962C8B-B14F-4D97-AF65-F5344CB8AC3E}">
        <p14:creationId xmlns:p14="http://schemas.microsoft.com/office/powerpoint/2010/main" val="24627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0E6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98E0A-35B4-2781-4BB8-398C4A699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9E9D0-5AD6-DA9F-97FC-A22111EBB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10149-2D64-9E24-0CD4-A9A3C1257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9FD38-6E88-4E2D-9B8F-CA8BEF08877C}" type="datetimeFigureOut">
              <a:rPr lang="en-IN" smtClean="0"/>
              <a:t>30-01-2024</a:t>
            </a:fld>
            <a:endParaRPr lang="en-IN"/>
          </a:p>
        </p:txBody>
      </p:sp>
      <p:sp>
        <p:nvSpPr>
          <p:cNvPr id="5" name="Footer Placeholder 4">
            <a:extLst>
              <a:ext uri="{FF2B5EF4-FFF2-40B4-BE49-F238E27FC236}">
                <a16:creationId xmlns:a16="http://schemas.microsoft.com/office/drawing/2014/main" id="{2EE1B0E8-D936-F61E-D0B1-710AC1B52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285DA1-4F4A-E00B-6992-654C4F586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CFC85-B693-49CE-AAD7-6A897180D968}" type="slidenum">
              <a:rPr lang="en-IN" smtClean="0"/>
              <a:t>‹#›</a:t>
            </a:fld>
            <a:endParaRPr lang="en-IN"/>
          </a:p>
        </p:txBody>
      </p:sp>
    </p:spTree>
    <p:extLst>
      <p:ext uri="{BB962C8B-B14F-4D97-AF65-F5344CB8AC3E}">
        <p14:creationId xmlns:p14="http://schemas.microsoft.com/office/powerpoint/2010/main" val="4213971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4.xml"/><Relationship Id="rId18" Type="http://schemas.openxmlformats.org/officeDocument/2006/relationships/slide" Target="slide36.xml"/><Relationship Id="rId3" Type="http://schemas.openxmlformats.org/officeDocument/2006/relationships/slide" Target="slide4.xml"/><Relationship Id="rId21" Type="http://schemas.openxmlformats.org/officeDocument/2006/relationships/slide" Target="slide41.xml"/><Relationship Id="rId7" Type="http://schemas.openxmlformats.org/officeDocument/2006/relationships/slide" Target="slide10.xml"/><Relationship Id="rId12" Type="http://schemas.openxmlformats.org/officeDocument/2006/relationships/slide" Target="slide23.xml"/><Relationship Id="rId17" Type="http://schemas.openxmlformats.org/officeDocument/2006/relationships/slide" Target="slide33.xml"/><Relationship Id="rId2" Type="http://schemas.openxmlformats.org/officeDocument/2006/relationships/slide" Target="slide3.xml"/><Relationship Id="rId16" Type="http://schemas.openxmlformats.org/officeDocument/2006/relationships/slide" Target="slide32.xml"/><Relationship Id="rId20"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2.xml"/><Relationship Id="rId5" Type="http://schemas.openxmlformats.org/officeDocument/2006/relationships/slide" Target="slide6.xml"/><Relationship Id="rId15" Type="http://schemas.openxmlformats.org/officeDocument/2006/relationships/slide" Target="slide26.xml"/><Relationship Id="rId10" Type="http://schemas.openxmlformats.org/officeDocument/2006/relationships/slide" Target="slide20.xml"/><Relationship Id="rId19" Type="http://schemas.openxmlformats.org/officeDocument/2006/relationships/slide" Target="slide38.xml"/><Relationship Id="rId4" Type="http://schemas.openxmlformats.org/officeDocument/2006/relationships/slide" Target="slide5.xml"/><Relationship Id="rId9" Type="http://schemas.openxmlformats.org/officeDocument/2006/relationships/slide" Target="slide27.xml"/><Relationship Id="rId14" Type="http://schemas.openxmlformats.org/officeDocument/2006/relationships/slide" Target="slide25.xml"/><Relationship Id="rId22" Type="http://schemas.openxmlformats.org/officeDocument/2006/relationships/slide" Target="slide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B84055-029C-4E86-8844-D05D96C02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28589C-AF3D-49CF-BD92-C1D1D2F5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252AEE2-C9B0-3DE1-2625-89158A8F3089}"/>
              </a:ext>
            </a:extLst>
          </p:cNvPr>
          <p:cNvSpPr>
            <a:spLocks noGrp="1"/>
          </p:cNvSpPr>
          <p:nvPr>
            <p:ph type="ctrTitle"/>
          </p:nvPr>
        </p:nvSpPr>
        <p:spPr>
          <a:xfrm>
            <a:off x="1991485" y="1600200"/>
            <a:ext cx="8201552" cy="2295748"/>
          </a:xfrm>
        </p:spPr>
        <p:txBody>
          <a:bodyPr anchor="b">
            <a:normAutofit/>
          </a:bodyPr>
          <a:lstStyle/>
          <a:p>
            <a:r>
              <a:rPr lang="en-US" sz="8800" dirty="0">
                <a:latin typeface="Avenir Next LT Pro Demi" panose="020B0704020202020204" pitchFamily="34" charset="0"/>
                <a:cs typeface="EucrosiaUPC" panose="020B0502040204020203" pitchFamily="18" charset="-34"/>
              </a:rPr>
              <a:t>Basics of C#</a:t>
            </a:r>
            <a:endParaRPr lang="en-IN" sz="8800" dirty="0">
              <a:latin typeface="Avenir Next LT Pro Demi" panose="020B0704020202020204" pitchFamily="34" charset="0"/>
              <a:cs typeface="EucrosiaUPC" panose="020B0502040204020203" pitchFamily="18" charset="-34"/>
            </a:endParaRPr>
          </a:p>
        </p:txBody>
      </p:sp>
      <p:sp>
        <p:nvSpPr>
          <p:cNvPr id="3" name="Subtitle 2">
            <a:extLst>
              <a:ext uri="{FF2B5EF4-FFF2-40B4-BE49-F238E27FC236}">
                <a16:creationId xmlns:a16="http://schemas.microsoft.com/office/drawing/2014/main" id="{7475B493-90EE-541D-57F9-35BC8409495B}"/>
              </a:ext>
            </a:extLst>
          </p:cNvPr>
          <p:cNvSpPr>
            <a:spLocks noGrp="1"/>
          </p:cNvSpPr>
          <p:nvPr>
            <p:ph type="subTitle" idx="1"/>
          </p:nvPr>
        </p:nvSpPr>
        <p:spPr>
          <a:xfrm>
            <a:off x="1991485" y="4571999"/>
            <a:ext cx="8201552" cy="614425"/>
          </a:xfrm>
        </p:spPr>
        <p:txBody>
          <a:bodyPr anchor="t">
            <a:normAutofit/>
          </a:bodyPr>
          <a:lstStyle/>
          <a:p>
            <a:pPr algn="r"/>
            <a:r>
              <a:rPr lang="en-US" sz="2000" dirty="0">
                <a:solidFill>
                  <a:schemeClr val="tx1">
                    <a:alpha val="70000"/>
                  </a:schemeClr>
                </a:solidFill>
              </a:rPr>
              <a:t>By Sparshita Pal Chowdhury</a:t>
            </a:r>
            <a:endParaRPr lang="en-IN" sz="2000" dirty="0">
              <a:solidFill>
                <a:schemeClr val="tx1">
                  <a:alpha val="70000"/>
                </a:schemeClr>
              </a:solidFill>
            </a:endParaRPr>
          </a:p>
        </p:txBody>
      </p:sp>
    </p:spTree>
    <p:extLst>
      <p:ext uri="{BB962C8B-B14F-4D97-AF65-F5344CB8AC3E}">
        <p14:creationId xmlns:p14="http://schemas.microsoft.com/office/powerpoint/2010/main" val="287902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DD05-1045-520E-10E6-9C9B9AC49E84}"/>
              </a:ext>
            </a:extLst>
          </p:cNvPr>
          <p:cNvSpPr>
            <a:spLocks noGrp="1"/>
          </p:cNvSpPr>
          <p:nvPr>
            <p:ph type="title"/>
          </p:nvPr>
        </p:nvSpPr>
        <p:spPr/>
        <p:txBody>
          <a:bodyPr/>
          <a:lstStyle/>
          <a:p>
            <a:r>
              <a:rPr lang="en-US" dirty="0"/>
              <a:t>Boxing</a:t>
            </a:r>
            <a:endParaRPr lang="en-IN" dirty="0"/>
          </a:p>
        </p:txBody>
      </p:sp>
      <p:sp>
        <p:nvSpPr>
          <p:cNvPr id="3" name="Content Placeholder 2">
            <a:extLst>
              <a:ext uri="{FF2B5EF4-FFF2-40B4-BE49-F238E27FC236}">
                <a16:creationId xmlns:a16="http://schemas.microsoft.com/office/drawing/2014/main" id="{E961D1BD-513A-5156-B240-924B35EABB7F}"/>
              </a:ext>
            </a:extLst>
          </p:cNvPr>
          <p:cNvSpPr>
            <a:spLocks noGrp="1"/>
          </p:cNvSpPr>
          <p:nvPr>
            <p:ph idx="1"/>
          </p:nvPr>
        </p:nvSpPr>
        <p:spPr/>
        <p:txBody>
          <a:bodyPr>
            <a:normAutofit/>
          </a:bodyPr>
          <a:lstStyle/>
          <a:p>
            <a:r>
              <a:rPr lang="en-US" sz="2400" dirty="0"/>
              <a:t>The process of converting a Value Type variable to a Reference Type variable is called Boxing.</a:t>
            </a:r>
          </a:p>
          <a:p>
            <a:r>
              <a:rPr lang="en-US" sz="2400" dirty="0"/>
              <a:t>Boxing is an implicit conversion process in which object type (super type) is used.</a:t>
            </a:r>
          </a:p>
          <a:p>
            <a:r>
              <a:rPr lang="en-US" sz="2600" dirty="0"/>
              <a:t>Example-</a:t>
            </a:r>
          </a:p>
          <a:p>
            <a:pPr marL="457200" lvl="1" indent="0">
              <a:buNone/>
            </a:pPr>
            <a:r>
              <a:rPr lang="en-US" sz="1800" dirty="0"/>
              <a:t>int num = 23; // 23 will be assigned to num </a:t>
            </a:r>
          </a:p>
          <a:p>
            <a:pPr marL="457200" lvl="1" indent="0">
              <a:buNone/>
            </a:pPr>
            <a:r>
              <a:rPr lang="en-US" sz="1800" dirty="0"/>
              <a:t>Object Obj = num; // Boxing </a:t>
            </a:r>
          </a:p>
          <a:p>
            <a:r>
              <a:rPr lang="en-US" sz="2400" dirty="0"/>
              <a:t>First, we declare a Value Type variable num and a Reference Type variable obj of the type Object and assign num to it. This assignment implicitly results in the Value Type variable num to be copied and stored in Reference Type variable obj.</a:t>
            </a:r>
            <a:endParaRPr lang="en-US" dirty="0"/>
          </a:p>
          <a:p>
            <a:endParaRPr lang="en-IN" dirty="0"/>
          </a:p>
        </p:txBody>
      </p:sp>
    </p:spTree>
    <p:extLst>
      <p:ext uri="{BB962C8B-B14F-4D97-AF65-F5344CB8AC3E}">
        <p14:creationId xmlns:p14="http://schemas.microsoft.com/office/powerpoint/2010/main" val="112048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B453-AEC1-810E-27C3-70A1478CF415}"/>
              </a:ext>
            </a:extLst>
          </p:cNvPr>
          <p:cNvSpPr>
            <a:spLocks noGrp="1"/>
          </p:cNvSpPr>
          <p:nvPr>
            <p:ph type="title"/>
          </p:nvPr>
        </p:nvSpPr>
        <p:spPr/>
        <p:txBody>
          <a:bodyPr/>
          <a:lstStyle/>
          <a:p>
            <a:r>
              <a:rPr lang="en-US" dirty="0"/>
              <a:t>Unboxing</a:t>
            </a:r>
            <a:endParaRPr lang="en-IN" dirty="0"/>
          </a:p>
        </p:txBody>
      </p:sp>
      <p:sp>
        <p:nvSpPr>
          <p:cNvPr id="3" name="Content Placeholder 2">
            <a:extLst>
              <a:ext uri="{FF2B5EF4-FFF2-40B4-BE49-F238E27FC236}">
                <a16:creationId xmlns:a16="http://schemas.microsoft.com/office/drawing/2014/main" id="{BD7566F0-6AF7-9703-E0F2-297E6406D92B}"/>
              </a:ext>
            </a:extLst>
          </p:cNvPr>
          <p:cNvSpPr>
            <a:spLocks noGrp="1"/>
          </p:cNvSpPr>
          <p:nvPr>
            <p:ph idx="1"/>
          </p:nvPr>
        </p:nvSpPr>
        <p:spPr/>
        <p:txBody>
          <a:bodyPr>
            <a:normAutofit/>
          </a:bodyPr>
          <a:lstStyle/>
          <a:p>
            <a:r>
              <a:rPr lang="en-US" sz="2400" dirty="0"/>
              <a:t>The process of converting a Reference Type variable into a Value Type variable is known as Unboxing.</a:t>
            </a:r>
          </a:p>
          <a:p>
            <a:r>
              <a:rPr lang="en-US" sz="2400" dirty="0"/>
              <a:t>It is an explicit conversion process.</a:t>
            </a:r>
          </a:p>
          <a:p>
            <a:pPr marL="457200" lvl="1" indent="0">
              <a:buNone/>
            </a:pPr>
            <a:r>
              <a:rPr lang="en-US" sz="2000" dirty="0"/>
              <a:t>int num = 23; // value type is int and assigned value 23 </a:t>
            </a:r>
          </a:p>
          <a:p>
            <a:pPr marL="457200" lvl="1" indent="0">
              <a:buNone/>
            </a:pPr>
            <a:r>
              <a:rPr lang="en-US" sz="2000" dirty="0"/>
              <a:t>Object Obj = num; // Boxing </a:t>
            </a:r>
          </a:p>
          <a:p>
            <a:pPr marL="457200" lvl="1" indent="0">
              <a:buNone/>
            </a:pPr>
            <a:r>
              <a:rPr lang="en-US" sz="2000" dirty="0"/>
              <a:t>int </a:t>
            </a:r>
            <a:r>
              <a:rPr lang="en-US" sz="2000" dirty="0" err="1"/>
              <a:t>i</a:t>
            </a:r>
            <a:r>
              <a:rPr lang="en-US" sz="2000" dirty="0"/>
              <a:t> = (int)Obj; // Unboxing </a:t>
            </a:r>
          </a:p>
          <a:p>
            <a:r>
              <a:rPr lang="en-US" sz="2400" dirty="0"/>
              <a:t>We declare a Value Type variable num, and we create a Reference Type variable obj of the type Object, in which we box the variable num. Now, we create a Value Type integer </a:t>
            </a:r>
            <a:r>
              <a:rPr lang="en-US" sz="2400" dirty="0" err="1"/>
              <a:t>i</a:t>
            </a:r>
            <a:r>
              <a:rPr lang="en-US" sz="2400" dirty="0"/>
              <a:t> to unbox the value from obj. This is done using the casting method, in which we explicitly specify that obj must be cast as an int value. Thus, the Reference Type variable residing in the heap memory is copied to stack</a:t>
            </a:r>
          </a:p>
          <a:p>
            <a:endParaRPr lang="en-IN" dirty="0"/>
          </a:p>
        </p:txBody>
      </p:sp>
    </p:spTree>
    <p:extLst>
      <p:ext uri="{BB962C8B-B14F-4D97-AF65-F5344CB8AC3E}">
        <p14:creationId xmlns:p14="http://schemas.microsoft.com/office/powerpoint/2010/main" val="24153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7BB1-95B0-1F1D-89B5-19CA3FC51676}"/>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07FD9110-F266-6143-6BA6-080DABB746AF}"/>
              </a:ext>
            </a:extLst>
          </p:cNvPr>
          <p:cNvSpPr>
            <a:spLocks noGrp="1"/>
          </p:cNvSpPr>
          <p:nvPr>
            <p:ph idx="1"/>
          </p:nvPr>
        </p:nvSpPr>
        <p:spPr/>
        <p:txBody>
          <a:bodyPr>
            <a:normAutofit fontScale="92500" lnSpcReduction="10000"/>
          </a:bodyPr>
          <a:lstStyle/>
          <a:p>
            <a:r>
              <a:rPr lang="en-US" dirty="0"/>
              <a:t>Operators in C# are symbols that are used to perform operations on operands. So, the Operators in C# are used to manipulate the variables and values in a program.</a:t>
            </a:r>
          </a:p>
          <a:p>
            <a:r>
              <a:rPr lang="en-US" dirty="0"/>
              <a:t>The Operators are classified based on the type of operations they perform on operands in C# language. They are as follows:</a:t>
            </a:r>
          </a:p>
          <a:p>
            <a:pPr lvl="1"/>
            <a:r>
              <a:rPr lang="en-US" dirty="0"/>
              <a:t>Arithmetic Operators</a:t>
            </a:r>
          </a:p>
          <a:p>
            <a:pPr lvl="1"/>
            <a:r>
              <a:rPr lang="en-US" dirty="0"/>
              <a:t>Assignment Operators</a:t>
            </a:r>
          </a:p>
          <a:p>
            <a:pPr lvl="1"/>
            <a:r>
              <a:rPr lang="en-US" dirty="0"/>
              <a:t>Relational Operators</a:t>
            </a:r>
          </a:p>
          <a:p>
            <a:pPr lvl="1"/>
            <a:r>
              <a:rPr lang="en-US" dirty="0"/>
              <a:t>Logical Operators</a:t>
            </a:r>
          </a:p>
          <a:p>
            <a:pPr lvl="1"/>
            <a:r>
              <a:rPr lang="en-US" dirty="0"/>
              <a:t>Bitwise Operators</a:t>
            </a:r>
          </a:p>
          <a:p>
            <a:pPr lvl="1"/>
            <a:r>
              <a:rPr lang="en-US" dirty="0"/>
              <a:t>Unary Operators or</a:t>
            </a:r>
          </a:p>
          <a:p>
            <a:pPr lvl="1"/>
            <a:r>
              <a:rPr lang="en-US" dirty="0"/>
              <a:t>Ternary Operator or Conditional Operator</a:t>
            </a:r>
            <a:endParaRPr lang="en-IN" dirty="0"/>
          </a:p>
        </p:txBody>
      </p:sp>
    </p:spTree>
    <p:extLst>
      <p:ext uri="{BB962C8B-B14F-4D97-AF65-F5344CB8AC3E}">
        <p14:creationId xmlns:p14="http://schemas.microsoft.com/office/powerpoint/2010/main" val="314170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61BE-B8AF-3402-70D7-162D4DB8C574}"/>
              </a:ext>
            </a:extLst>
          </p:cNvPr>
          <p:cNvSpPr>
            <a:spLocks noGrp="1"/>
          </p:cNvSpPr>
          <p:nvPr>
            <p:ph type="title"/>
          </p:nvPr>
        </p:nvSpPr>
        <p:spPr/>
        <p:txBody>
          <a:bodyPr/>
          <a:lstStyle/>
          <a:p>
            <a:r>
              <a:rPr lang="en-US"/>
              <a:t>Arithmetic Operator</a:t>
            </a:r>
            <a:endParaRPr lang="en-IN" dirty="0"/>
          </a:p>
        </p:txBody>
      </p:sp>
      <p:sp>
        <p:nvSpPr>
          <p:cNvPr id="3" name="Content Placeholder 2">
            <a:extLst>
              <a:ext uri="{FF2B5EF4-FFF2-40B4-BE49-F238E27FC236}">
                <a16:creationId xmlns:a16="http://schemas.microsoft.com/office/drawing/2014/main" id="{5128B6EA-0D10-323D-2332-C86A394A4F39}"/>
              </a:ext>
            </a:extLst>
          </p:cNvPr>
          <p:cNvSpPr>
            <a:spLocks noGrp="1"/>
          </p:cNvSpPr>
          <p:nvPr>
            <p:ph idx="1"/>
          </p:nvPr>
        </p:nvSpPr>
        <p:spPr/>
        <p:txBody>
          <a:bodyPr>
            <a:normAutofit/>
          </a:bodyPr>
          <a:lstStyle/>
          <a:p>
            <a:r>
              <a:rPr lang="en-US" sz="2400" dirty="0"/>
              <a:t>+	Addition	Adds together two values			x + y	</a:t>
            </a:r>
          </a:p>
          <a:p>
            <a:r>
              <a:rPr lang="en-US" sz="2400" dirty="0"/>
              <a:t>-	Subtraction	Subtracts one value from another		x - y	</a:t>
            </a:r>
          </a:p>
          <a:p>
            <a:r>
              <a:rPr lang="en-US" sz="2400" dirty="0"/>
              <a:t>*	Multiplication	Multiplies two values				x * y	</a:t>
            </a:r>
          </a:p>
          <a:p>
            <a:r>
              <a:rPr lang="en-US" sz="2400" dirty="0"/>
              <a:t>/	Division	Divides one value by another			x / y	</a:t>
            </a:r>
          </a:p>
          <a:p>
            <a:r>
              <a:rPr lang="en-US" sz="2400" dirty="0"/>
              <a:t>%	Modulus	Returns the division remainder		x % y	</a:t>
            </a:r>
          </a:p>
          <a:p>
            <a:r>
              <a:rPr lang="en-US" sz="2400" dirty="0"/>
              <a:t>++	Increment	Increases the value of a variable by 1		x++	</a:t>
            </a:r>
          </a:p>
          <a:p>
            <a:r>
              <a:rPr lang="en-US" sz="2400" dirty="0"/>
              <a:t>--	Decrement	Decreases the value of a variable by 1	x--</a:t>
            </a:r>
            <a:endParaRPr lang="en-IN" sz="2400" dirty="0"/>
          </a:p>
        </p:txBody>
      </p:sp>
    </p:spTree>
    <p:extLst>
      <p:ext uri="{BB962C8B-B14F-4D97-AF65-F5344CB8AC3E}">
        <p14:creationId xmlns:p14="http://schemas.microsoft.com/office/powerpoint/2010/main" val="26000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66D0-9D18-AEDD-3D87-271D14AD2428}"/>
              </a:ext>
            </a:extLst>
          </p:cNvPr>
          <p:cNvSpPr>
            <a:spLocks noGrp="1"/>
          </p:cNvSpPr>
          <p:nvPr>
            <p:ph type="title"/>
          </p:nvPr>
        </p:nvSpPr>
        <p:spPr/>
        <p:txBody>
          <a:bodyPr/>
          <a:lstStyle/>
          <a:p>
            <a:r>
              <a:rPr lang="en-US" dirty="0"/>
              <a:t>Assignment Operator</a:t>
            </a:r>
            <a:endParaRPr lang="en-IN" dirty="0"/>
          </a:p>
        </p:txBody>
      </p:sp>
      <p:sp>
        <p:nvSpPr>
          <p:cNvPr id="3" name="Content Placeholder 2">
            <a:extLst>
              <a:ext uri="{FF2B5EF4-FFF2-40B4-BE49-F238E27FC236}">
                <a16:creationId xmlns:a16="http://schemas.microsoft.com/office/drawing/2014/main" id="{F0152C6B-C763-D914-E82E-CFFE1B64850B}"/>
              </a:ext>
            </a:extLst>
          </p:cNvPr>
          <p:cNvSpPr>
            <a:spLocks noGrp="1"/>
          </p:cNvSpPr>
          <p:nvPr>
            <p:ph idx="1"/>
          </p:nvPr>
        </p:nvSpPr>
        <p:spPr/>
        <p:txBody>
          <a:bodyPr>
            <a:normAutofit/>
          </a:bodyPr>
          <a:lstStyle/>
          <a:p>
            <a:r>
              <a:rPr lang="en-IN" sz="1800" dirty="0"/>
              <a:t>=	x = 5	x = 5	</a:t>
            </a:r>
          </a:p>
          <a:p>
            <a:r>
              <a:rPr lang="en-IN" sz="1800" dirty="0"/>
              <a:t>+=	x += 3	x = x + 3	</a:t>
            </a:r>
          </a:p>
          <a:p>
            <a:r>
              <a:rPr lang="en-IN" sz="1800" dirty="0"/>
              <a:t>-=	x -= 3	x = x - 3	</a:t>
            </a:r>
          </a:p>
          <a:p>
            <a:r>
              <a:rPr lang="en-IN" sz="1800" dirty="0"/>
              <a:t>*=	x *= 3	x = x * 3	</a:t>
            </a:r>
          </a:p>
          <a:p>
            <a:r>
              <a:rPr lang="en-IN" sz="1800" dirty="0"/>
              <a:t>/=	x /= 3	x = x / 3	</a:t>
            </a:r>
          </a:p>
          <a:p>
            <a:r>
              <a:rPr lang="en-IN" sz="1800" dirty="0"/>
              <a:t>%=	x %= 3	x = x % 3	</a:t>
            </a:r>
          </a:p>
          <a:p>
            <a:r>
              <a:rPr lang="en-IN" sz="1800" dirty="0"/>
              <a:t>&amp;=	x &amp;= 3	x = x &amp; 3	</a:t>
            </a:r>
          </a:p>
          <a:p>
            <a:r>
              <a:rPr lang="en-IN" sz="1800" dirty="0"/>
              <a:t>|=	x |= 3	x = x | 3	</a:t>
            </a:r>
          </a:p>
          <a:p>
            <a:r>
              <a:rPr lang="en-IN" sz="1800" dirty="0"/>
              <a:t>^=	x ^= 3	x = x ^ 3	</a:t>
            </a:r>
          </a:p>
          <a:p>
            <a:r>
              <a:rPr lang="en-IN" sz="1800" dirty="0"/>
              <a:t>&gt;&gt;=	x &gt;&gt;= 3	x = x &gt;&gt; 3	</a:t>
            </a:r>
          </a:p>
          <a:p>
            <a:r>
              <a:rPr lang="en-IN" sz="1800" dirty="0"/>
              <a:t>&lt;&lt;=	x &lt;&lt;= 3	x = x &lt;&lt; 3</a:t>
            </a:r>
          </a:p>
        </p:txBody>
      </p:sp>
    </p:spTree>
    <p:extLst>
      <p:ext uri="{BB962C8B-B14F-4D97-AF65-F5344CB8AC3E}">
        <p14:creationId xmlns:p14="http://schemas.microsoft.com/office/powerpoint/2010/main" val="307028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A75B-891B-273F-C509-CDF62906376E}"/>
              </a:ext>
            </a:extLst>
          </p:cNvPr>
          <p:cNvSpPr>
            <a:spLocks noGrp="1"/>
          </p:cNvSpPr>
          <p:nvPr>
            <p:ph type="title"/>
          </p:nvPr>
        </p:nvSpPr>
        <p:spPr/>
        <p:txBody>
          <a:bodyPr/>
          <a:lstStyle/>
          <a:p>
            <a:r>
              <a:rPr lang="en-IN" dirty="0"/>
              <a:t>Relational Operators</a:t>
            </a:r>
          </a:p>
        </p:txBody>
      </p:sp>
      <p:sp>
        <p:nvSpPr>
          <p:cNvPr id="3" name="Content Placeholder 2">
            <a:extLst>
              <a:ext uri="{FF2B5EF4-FFF2-40B4-BE49-F238E27FC236}">
                <a16:creationId xmlns:a16="http://schemas.microsoft.com/office/drawing/2014/main" id="{BE59A8A0-22F8-14B9-EAEE-0E5FB62FA19D}"/>
              </a:ext>
            </a:extLst>
          </p:cNvPr>
          <p:cNvSpPr>
            <a:spLocks noGrp="1"/>
          </p:cNvSpPr>
          <p:nvPr>
            <p:ph idx="1"/>
          </p:nvPr>
        </p:nvSpPr>
        <p:spPr/>
        <p:txBody>
          <a:bodyPr>
            <a:normAutofit fontScale="92500" lnSpcReduction="20000"/>
          </a:bodyPr>
          <a:lstStyle/>
          <a:p>
            <a:r>
              <a:rPr lang="en-US" dirty="0"/>
              <a:t>‘=='(Equal To) operator checks whether the two given operands are equal or not.</a:t>
            </a:r>
          </a:p>
          <a:p>
            <a:r>
              <a:rPr lang="en-US" dirty="0"/>
              <a:t>‘!='(Not Equal To) operator checks whether the two given operands are equal or not.</a:t>
            </a:r>
          </a:p>
          <a:p>
            <a:r>
              <a:rPr lang="en-US" dirty="0"/>
              <a:t>‘&gt;'(Greater Than) operator checks whether the first operand is greater than the second operand.</a:t>
            </a:r>
          </a:p>
          <a:p>
            <a:r>
              <a:rPr lang="en-US" dirty="0"/>
              <a:t>‘&lt;‘(Less Than) operator checks whether the first operand is lesser than the second operand. If so, it returns true.</a:t>
            </a:r>
          </a:p>
          <a:p>
            <a:r>
              <a:rPr lang="en-US" dirty="0"/>
              <a:t>‘&gt;='(Greater Than Equal To) operator checks whether the first operand is greater than or equal to the second operand.</a:t>
            </a:r>
          </a:p>
          <a:p>
            <a:r>
              <a:rPr lang="en-US" dirty="0"/>
              <a:t>‘&lt;='(Less Than Equal To) operator checks whether the first operand is lesser than or equal to the second operand.</a:t>
            </a:r>
            <a:endParaRPr lang="en-IN" dirty="0"/>
          </a:p>
        </p:txBody>
      </p:sp>
    </p:spTree>
    <p:extLst>
      <p:ext uri="{BB962C8B-B14F-4D97-AF65-F5344CB8AC3E}">
        <p14:creationId xmlns:p14="http://schemas.microsoft.com/office/powerpoint/2010/main" val="242528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5933-E17F-F1B0-FF45-F9E8DA97356F}"/>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C07A13EF-87AC-F32A-9096-688EAAF80EC9}"/>
              </a:ext>
            </a:extLst>
          </p:cNvPr>
          <p:cNvSpPr>
            <a:spLocks noGrp="1"/>
          </p:cNvSpPr>
          <p:nvPr>
            <p:ph idx="1"/>
          </p:nvPr>
        </p:nvSpPr>
        <p:spPr/>
        <p:txBody>
          <a:bodyPr>
            <a:normAutofit/>
          </a:bodyPr>
          <a:lstStyle/>
          <a:p>
            <a:r>
              <a:rPr lang="en-US" sz="2000" dirty="0"/>
              <a:t>&amp;&amp; 	Logical and     Returns True if both statements are true		x &lt; 5 &amp;&amp;  x &lt; 10	</a:t>
            </a:r>
          </a:p>
          <a:p>
            <a:r>
              <a:rPr lang="en-US" sz="2000" dirty="0"/>
              <a:t>|| 	Logical or        Returns True if one of the statements is true		x &lt; 5 || x &lt; 4	</a:t>
            </a:r>
          </a:p>
          <a:p>
            <a:r>
              <a:rPr lang="en-US" sz="2000" dirty="0"/>
              <a:t>!	Logical not      Reverse the result, returns False if the result is true	!(x &lt; 5 &amp;&amp; x &lt; 10)	</a:t>
            </a:r>
          </a:p>
          <a:p>
            <a:endParaRPr lang="en-IN" sz="2000" dirty="0"/>
          </a:p>
        </p:txBody>
      </p:sp>
    </p:spTree>
    <p:extLst>
      <p:ext uri="{BB962C8B-B14F-4D97-AF65-F5344CB8AC3E}">
        <p14:creationId xmlns:p14="http://schemas.microsoft.com/office/powerpoint/2010/main" val="272965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EB93-586E-C89F-CDEB-CDFCD5CE58C1}"/>
              </a:ext>
            </a:extLst>
          </p:cNvPr>
          <p:cNvSpPr>
            <a:spLocks noGrp="1"/>
          </p:cNvSpPr>
          <p:nvPr>
            <p:ph type="title"/>
          </p:nvPr>
        </p:nvSpPr>
        <p:spPr/>
        <p:txBody>
          <a:bodyPr/>
          <a:lstStyle/>
          <a:p>
            <a:r>
              <a:rPr lang="en-IN" dirty="0"/>
              <a:t>Bitwise Operators</a:t>
            </a:r>
          </a:p>
        </p:txBody>
      </p:sp>
      <p:sp>
        <p:nvSpPr>
          <p:cNvPr id="3" name="Content Placeholder 2">
            <a:extLst>
              <a:ext uri="{FF2B5EF4-FFF2-40B4-BE49-F238E27FC236}">
                <a16:creationId xmlns:a16="http://schemas.microsoft.com/office/drawing/2014/main" id="{84CE8F64-B585-9C41-3141-7ABD741BFC71}"/>
              </a:ext>
            </a:extLst>
          </p:cNvPr>
          <p:cNvSpPr>
            <a:spLocks noGrp="1"/>
          </p:cNvSpPr>
          <p:nvPr>
            <p:ph idx="1"/>
          </p:nvPr>
        </p:nvSpPr>
        <p:spPr/>
        <p:txBody>
          <a:bodyPr>
            <a:normAutofit lnSpcReduction="10000"/>
          </a:bodyPr>
          <a:lstStyle/>
          <a:p>
            <a:r>
              <a:rPr lang="en-US" dirty="0"/>
              <a:t>&amp; (bitwise AND) Takes two numbers as operands and does AND on every bit of two numbers. </a:t>
            </a:r>
          </a:p>
          <a:p>
            <a:r>
              <a:rPr lang="en-US" dirty="0"/>
              <a:t>| (bitwise OR) Takes two numbers as operands and does OR on every bit of two numbers. </a:t>
            </a:r>
          </a:p>
          <a:p>
            <a:r>
              <a:rPr lang="en-US" dirty="0"/>
              <a:t>^ (bitwise XOR) Takes two numbers as operands and does XOR on every bit of two numbers. </a:t>
            </a:r>
          </a:p>
          <a:p>
            <a:r>
              <a:rPr lang="en-US" dirty="0"/>
              <a:t>&lt;&lt; (left shift) Takes two numbers, left shifts the bits of the first operand, the second operand decides the number of places to shift.</a:t>
            </a:r>
          </a:p>
          <a:p>
            <a:r>
              <a:rPr lang="en-US" dirty="0"/>
              <a:t>&gt;&gt; (right shift) Takes two numbers, right shifts the bits of the first operand, the second operand decides the number of places to shift.</a:t>
            </a:r>
            <a:endParaRPr lang="en-IN" dirty="0"/>
          </a:p>
        </p:txBody>
      </p:sp>
    </p:spTree>
    <p:extLst>
      <p:ext uri="{BB962C8B-B14F-4D97-AF65-F5344CB8AC3E}">
        <p14:creationId xmlns:p14="http://schemas.microsoft.com/office/powerpoint/2010/main" val="41341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FF56-C930-CFE1-D438-2F4AE89E3691}"/>
              </a:ext>
            </a:extLst>
          </p:cNvPr>
          <p:cNvSpPr>
            <a:spLocks noGrp="1"/>
          </p:cNvSpPr>
          <p:nvPr>
            <p:ph type="title"/>
          </p:nvPr>
        </p:nvSpPr>
        <p:spPr/>
        <p:txBody>
          <a:bodyPr/>
          <a:lstStyle/>
          <a:p>
            <a:r>
              <a:rPr lang="en-IN" dirty="0"/>
              <a:t>Unary Operators </a:t>
            </a:r>
          </a:p>
        </p:txBody>
      </p:sp>
      <p:sp>
        <p:nvSpPr>
          <p:cNvPr id="3" name="Content Placeholder 2">
            <a:extLst>
              <a:ext uri="{FF2B5EF4-FFF2-40B4-BE49-F238E27FC236}">
                <a16:creationId xmlns:a16="http://schemas.microsoft.com/office/drawing/2014/main" id="{872F04BF-B443-07A9-9078-67D6C79DC63E}"/>
              </a:ext>
            </a:extLst>
          </p:cNvPr>
          <p:cNvSpPr>
            <a:spLocks noGrp="1"/>
          </p:cNvSpPr>
          <p:nvPr>
            <p:ph idx="1"/>
          </p:nvPr>
        </p:nvSpPr>
        <p:spPr/>
        <p:txBody>
          <a:bodyPr/>
          <a:lstStyle/>
          <a:p>
            <a:r>
              <a:rPr lang="en-US" dirty="0"/>
              <a:t>The Unary Operators in C# need only one operand. They are used to increment or decrement a value. </a:t>
            </a:r>
          </a:p>
          <a:p>
            <a:r>
              <a:rPr lang="en-US" dirty="0"/>
              <a:t>There are two types of Unary Operators. They are as follows:</a:t>
            </a:r>
          </a:p>
          <a:p>
            <a:pPr lvl="1"/>
            <a:r>
              <a:rPr lang="en-US" dirty="0"/>
              <a:t>Increment operators (++)</a:t>
            </a:r>
          </a:p>
          <a:p>
            <a:pPr marL="914400" lvl="2" indent="0">
              <a:buNone/>
            </a:pPr>
            <a:r>
              <a:rPr lang="en-US" dirty="0"/>
              <a:t> Example: (++x, x++)</a:t>
            </a:r>
          </a:p>
          <a:p>
            <a:pPr lvl="1"/>
            <a:r>
              <a:rPr lang="en-US" dirty="0"/>
              <a:t>Decrement operators (–)</a:t>
            </a:r>
          </a:p>
          <a:p>
            <a:pPr marL="914400" lvl="2" indent="0">
              <a:buNone/>
            </a:pPr>
            <a:r>
              <a:rPr lang="en-US" dirty="0"/>
              <a:t> Example: (–x, x–)</a:t>
            </a:r>
            <a:endParaRPr lang="en-IN" dirty="0"/>
          </a:p>
        </p:txBody>
      </p:sp>
    </p:spTree>
    <p:extLst>
      <p:ext uri="{BB962C8B-B14F-4D97-AF65-F5344CB8AC3E}">
        <p14:creationId xmlns:p14="http://schemas.microsoft.com/office/powerpoint/2010/main" val="140929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EF1-25C2-3534-DF19-90DB37F0309E}"/>
              </a:ext>
            </a:extLst>
          </p:cNvPr>
          <p:cNvSpPr>
            <a:spLocks noGrp="1"/>
          </p:cNvSpPr>
          <p:nvPr>
            <p:ph type="title"/>
          </p:nvPr>
        </p:nvSpPr>
        <p:spPr/>
        <p:txBody>
          <a:bodyPr/>
          <a:lstStyle/>
          <a:p>
            <a:r>
              <a:rPr lang="en-IN" dirty="0"/>
              <a:t>Ternary Operator</a:t>
            </a:r>
          </a:p>
        </p:txBody>
      </p:sp>
      <p:sp>
        <p:nvSpPr>
          <p:cNvPr id="3" name="Content Placeholder 2">
            <a:extLst>
              <a:ext uri="{FF2B5EF4-FFF2-40B4-BE49-F238E27FC236}">
                <a16:creationId xmlns:a16="http://schemas.microsoft.com/office/drawing/2014/main" id="{80CB566D-205A-407A-789A-BCB2865F3759}"/>
              </a:ext>
            </a:extLst>
          </p:cNvPr>
          <p:cNvSpPr>
            <a:spLocks noGrp="1"/>
          </p:cNvSpPr>
          <p:nvPr>
            <p:ph idx="1"/>
          </p:nvPr>
        </p:nvSpPr>
        <p:spPr/>
        <p:txBody>
          <a:bodyPr/>
          <a:lstStyle/>
          <a:p>
            <a:r>
              <a:rPr lang="en-US" dirty="0"/>
              <a:t>The Ternary Operator in C# is also known as the Conditional Operator (?:). It is actually the shorthand of the if-else statement. </a:t>
            </a:r>
          </a:p>
          <a:p>
            <a:r>
              <a:rPr lang="en-US" dirty="0"/>
              <a:t>The first argument is a comparison argument, the second is the result of a true comparison, and the third is the result of a false comparison.</a:t>
            </a:r>
          </a:p>
          <a:p>
            <a:r>
              <a:rPr lang="en-US" dirty="0"/>
              <a:t>Syntax: Condition? </a:t>
            </a:r>
            <a:r>
              <a:rPr lang="en-US" dirty="0" err="1"/>
              <a:t>first_expression</a:t>
            </a:r>
            <a:r>
              <a:rPr lang="en-US" dirty="0"/>
              <a:t> : </a:t>
            </a:r>
            <a:r>
              <a:rPr lang="en-US" dirty="0" err="1"/>
              <a:t>second_expression</a:t>
            </a:r>
            <a:r>
              <a:rPr lang="en-US" dirty="0"/>
              <a:t>;</a:t>
            </a:r>
          </a:p>
          <a:p>
            <a:r>
              <a:rPr lang="en-US" dirty="0"/>
              <a:t>Example-</a:t>
            </a:r>
          </a:p>
          <a:p>
            <a:pPr marL="457200" lvl="1" indent="0">
              <a:buNone/>
            </a:pPr>
            <a:r>
              <a:rPr lang="pt-BR" dirty="0"/>
              <a:t>int a = 20, b = 10, res;</a:t>
            </a:r>
          </a:p>
          <a:p>
            <a:pPr marL="457200" lvl="1" indent="0">
              <a:buNone/>
            </a:pPr>
            <a:r>
              <a:rPr lang="pt-BR" dirty="0"/>
              <a:t> res = ((a &gt; b) ?a : b);</a:t>
            </a:r>
          </a:p>
          <a:p>
            <a:pPr marL="457200" lvl="1" indent="0">
              <a:buNone/>
            </a:pPr>
            <a:r>
              <a:rPr lang="pt-BR" dirty="0"/>
              <a:t>// this breaks down to if a&gt;b then res=a else res=b</a:t>
            </a:r>
          </a:p>
          <a:p>
            <a:pPr marL="457200" lvl="1" indent="0">
              <a:buNone/>
            </a:pPr>
            <a:r>
              <a:rPr lang="pt-BR" dirty="0"/>
              <a:t>// thus res=a i.e. 20.</a:t>
            </a:r>
            <a:endParaRPr lang="en-IN" dirty="0"/>
          </a:p>
        </p:txBody>
      </p:sp>
    </p:spTree>
    <p:extLst>
      <p:ext uri="{BB962C8B-B14F-4D97-AF65-F5344CB8AC3E}">
        <p14:creationId xmlns:p14="http://schemas.microsoft.com/office/powerpoint/2010/main" val="30258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BC06-A26F-4488-050F-5B101414D140}"/>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E132C30A-FFF9-B108-0654-EB0C50864125}"/>
              </a:ext>
            </a:extLst>
          </p:cNvPr>
          <p:cNvSpPr>
            <a:spLocks noGrp="1"/>
          </p:cNvSpPr>
          <p:nvPr>
            <p:ph idx="1"/>
          </p:nvPr>
        </p:nvSpPr>
        <p:spPr>
          <a:xfrm>
            <a:off x="838200" y="1825625"/>
            <a:ext cx="4505960" cy="4351338"/>
          </a:xfrm>
        </p:spPr>
        <p:txBody>
          <a:bodyPr>
            <a:normAutofit/>
          </a:bodyPr>
          <a:lstStyle/>
          <a:p>
            <a:r>
              <a:rPr lang="en-US" sz="1800" dirty="0">
                <a:hlinkClick r:id="rId2" action="ppaction://hlinksldjump">
                  <a:extLst>
                    <a:ext uri="{A12FA001-AC4F-418D-AE19-62706E023703}">
                      <ahyp:hlinkClr xmlns:ahyp="http://schemas.microsoft.com/office/drawing/2018/hyperlinkcolor" val="tx"/>
                    </a:ext>
                  </a:extLst>
                </a:hlinkClick>
              </a:rPr>
              <a:t>Introduction</a:t>
            </a:r>
            <a:endParaRPr lang="en-US" sz="1800" dirty="0"/>
          </a:p>
          <a:p>
            <a:r>
              <a:rPr lang="en-IN" sz="1800" dirty="0">
                <a:hlinkClick r:id="rId3" action="ppaction://hlinksldjump">
                  <a:extLst>
                    <a:ext uri="{A12FA001-AC4F-418D-AE19-62706E023703}">
                      <ahyp:hlinkClr xmlns:ahyp="http://schemas.microsoft.com/office/drawing/2018/hyperlinkcolor" val="tx"/>
                    </a:ext>
                  </a:extLst>
                </a:hlinkClick>
              </a:rPr>
              <a:t>Data Types</a:t>
            </a:r>
            <a:r>
              <a:rPr lang="en-IN" sz="1800" dirty="0"/>
              <a:t> – </a:t>
            </a:r>
            <a:r>
              <a:rPr lang="en-IN" sz="1800" dirty="0">
                <a:hlinkClick r:id="rId4" action="ppaction://hlinksldjump">
                  <a:extLst>
                    <a:ext uri="{A12FA001-AC4F-418D-AE19-62706E023703}">
                      <ahyp:hlinkClr xmlns:ahyp="http://schemas.microsoft.com/office/drawing/2018/hyperlinkcolor" val="tx"/>
                    </a:ext>
                  </a:extLst>
                </a:hlinkClick>
              </a:rPr>
              <a:t>Reference</a:t>
            </a:r>
            <a:r>
              <a:rPr lang="en-IN" sz="1800" dirty="0"/>
              <a:t> and </a:t>
            </a:r>
            <a:r>
              <a:rPr lang="en-IN" sz="1800" dirty="0">
                <a:hlinkClick r:id="rId5" action="ppaction://hlinksldjump">
                  <a:extLst>
                    <a:ext uri="{A12FA001-AC4F-418D-AE19-62706E023703}">
                      <ahyp:hlinkClr xmlns:ahyp="http://schemas.microsoft.com/office/drawing/2018/hyperlinkcolor" val="tx"/>
                    </a:ext>
                  </a:extLst>
                </a:hlinkClick>
              </a:rPr>
              <a:t>Value Types</a:t>
            </a:r>
            <a:endParaRPr lang="en-IN" sz="1800" dirty="0"/>
          </a:p>
          <a:p>
            <a:r>
              <a:rPr lang="en-IN" sz="1800" dirty="0">
                <a:hlinkClick r:id="rId6" action="ppaction://hlinksldjump">
                  <a:extLst>
                    <a:ext uri="{A12FA001-AC4F-418D-AE19-62706E023703}">
                      <ahyp:hlinkClr xmlns:ahyp="http://schemas.microsoft.com/office/drawing/2018/hyperlinkcolor" val="tx"/>
                    </a:ext>
                  </a:extLst>
                </a:hlinkClick>
              </a:rPr>
              <a:t>Type Casting</a:t>
            </a:r>
            <a:endParaRPr lang="en-IN" sz="1800" dirty="0"/>
          </a:p>
          <a:p>
            <a:r>
              <a:rPr lang="en-IN" sz="1800" dirty="0">
                <a:hlinkClick r:id="rId7" action="ppaction://hlinksldjump">
                  <a:extLst>
                    <a:ext uri="{A12FA001-AC4F-418D-AE19-62706E023703}">
                      <ahyp:hlinkClr xmlns:ahyp="http://schemas.microsoft.com/office/drawing/2018/hyperlinkcolor" val="tx"/>
                    </a:ext>
                  </a:extLst>
                </a:hlinkClick>
              </a:rPr>
              <a:t>Boxing and Unboxing</a:t>
            </a:r>
            <a:endParaRPr lang="en-IN" sz="1800" dirty="0"/>
          </a:p>
          <a:p>
            <a:r>
              <a:rPr lang="en-IN" sz="1800" dirty="0">
                <a:hlinkClick r:id="rId8" action="ppaction://hlinksldjump">
                  <a:extLst>
                    <a:ext uri="{A12FA001-AC4F-418D-AE19-62706E023703}">
                      <ahyp:hlinkClr xmlns:ahyp="http://schemas.microsoft.com/office/drawing/2018/hyperlinkcolor" val="tx"/>
                    </a:ext>
                  </a:extLst>
                </a:hlinkClick>
              </a:rPr>
              <a:t>Operators</a:t>
            </a:r>
            <a:endParaRPr lang="en-IN" sz="1800" dirty="0"/>
          </a:p>
          <a:p>
            <a:r>
              <a:rPr lang="en-IN" sz="1800" dirty="0">
                <a:hlinkClick r:id="rId9" action="ppaction://hlinksldjump">
                  <a:extLst>
                    <a:ext uri="{A12FA001-AC4F-418D-AE19-62706E023703}">
                      <ahyp:hlinkClr xmlns:ahyp="http://schemas.microsoft.com/office/drawing/2018/hyperlinkcolor" val="tx"/>
                    </a:ext>
                  </a:extLst>
                </a:hlinkClick>
              </a:rPr>
              <a:t>String</a:t>
            </a:r>
            <a:endParaRPr lang="en-IN" sz="1800" dirty="0"/>
          </a:p>
          <a:p>
            <a:r>
              <a:rPr lang="en-IN" sz="1800" dirty="0">
                <a:hlinkClick r:id="rId10" action="ppaction://hlinksldjump">
                  <a:extLst>
                    <a:ext uri="{A12FA001-AC4F-418D-AE19-62706E023703}">
                      <ahyp:hlinkClr xmlns:ahyp="http://schemas.microsoft.com/office/drawing/2018/hyperlinkcolor" val="tx"/>
                    </a:ext>
                  </a:extLst>
                </a:hlinkClick>
              </a:rPr>
              <a:t>Expression and Statements</a:t>
            </a:r>
            <a:endParaRPr lang="en-IN" sz="1800" dirty="0"/>
          </a:p>
          <a:p>
            <a:r>
              <a:rPr lang="en-IN" sz="1800" dirty="0">
                <a:hlinkClick r:id="rId11" action="ppaction://hlinksldjump">
                  <a:extLst>
                    <a:ext uri="{A12FA001-AC4F-418D-AE19-62706E023703}">
                      <ahyp:hlinkClr xmlns:ahyp="http://schemas.microsoft.com/office/drawing/2018/hyperlinkcolor" val="tx"/>
                    </a:ext>
                  </a:extLst>
                </a:hlinkClick>
              </a:rPr>
              <a:t>Classes</a:t>
            </a:r>
            <a:endParaRPr lang="en-IN" sz="1800" dirty="0"/>
          </a:p>
          <a:p>
            <a:r>
              <a:rPr lang="en-IN" sz="1800" dirty="0">
                <a:hlinkClick r:id="rId12" action="ppaction://hlinksldjump">
                  <a:extLst>
                    <a:ext uri="{A12FA001-AC4F-418D-AE19-62706E023703}">
                      <ahyp:hlinkClr xmlns:ahyp="http://schemas.microsoft.com/office/drawing/2018/hyperlinkcolor" val="tx"/>
                    </a:ext>
                  </a:extLst>
                </a:hlinkClick>
              </a:rPr>
              <a:t>Access Modifiers</a:t>
            </a:r>
            <a:endParaRPr lang="en-IN" sz="1800" dirty="0"/>
          </a:p>
          <a:p>
            <a:r>
              <a:rPr lang="en-IN" sz="1800" dirty="0">
                <a:hlinkClick r:id="rId13" action="ppaction://hlinksldjump">
                  <a:extLst>
                    <a:ext uri="{A12FA001-AC4F-418D-AE19-62706E023703}">
                      <ahyp:hlinkClr xmlns:ahyp="http://schemas.microsoft.com/office/drawing/2018/hyperlinkcolor" val="tx"/>
                    </a:ext>
                  </a:extLst>
                </a:hlinkClick>
              </a:rPr>
              <a:t>Interface</a:t>
            </a:r>
            <a:endParaRPr lang="en-IN" sz="1800" dirty="0"/>
          </a:p>
          <a:p>
            <a:endParaRPr lang="en-IN" sz="1800" dirty="0"/>
          </a:p>
          <a:p>
            <a:endParaRPr lang="en-IN" sz="1800" dirty="0"/>
          </a:p>
        </p:txBody>
      </p:sp>
      <p:sp>
        <p:nvSpPr>
          <p:cNvPr id="4" name="Content Placeholder 2">
            <a:extLst>
              <a:ext uri="{FF2B5EF4-FFF2-40B4-BE49-F238E27FC236}">
                <a16:creationId xmlns:a16="http://schemas.microsoft.com/office/drawing/2014/main" id="{0786FEE0-2567-AAEC-14B1-C85173AF6DEB}"/>
              </a:ext>
            </a:extLst>
          </p:cNvPr>
          <p:cNvSpPr txBox="1">
            <a:spLocks/>
          </p:cNvSpPr>
          <p:nvPr/>
        </p:nvSpPr>
        <p:spPr>
          <a:xfrm>
            <a:off x="5826760" y="1690688"/>
            <a:ext cx="45059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linkClick r:id="rId14" action="ppaction://hlinksldjump">
                  <a:extLst>
                    <a:ext uri="{A12FA001-AC4F-418D-AE19-62706E023703}">
                      <ahyp:hlinkClr xmlns:ahyp="http://schemas.microsoft.com/office/drawing/2018/hyperlinkcolor" val="tx"/>
                    </a:ext>
                  </a:extLst>
                </a:hlinkClick>
              </a:rPr>
              <a:t>Collections</a:t>
            </a:r>
            <a:endParaRPr lang="en-US" sz="1800" dirty="0"/>
          </a:p>
          <a:p>
            <a:r>
              <a:rPr lang="en-US" sz="1800" dirty="0">
                <a:hlinkClick r:id="rId15" action="ppaction://hlinksldjump">
                  <a:extLst>
                    <a:ext uri="{A12FA001-AC4F-418D-AE19-62706E023703}">
                      <ahyp:hlinkClr xmlns:ahyp="http://schemas.microsoft.com/office/drawing/2018/hyperlinkcolor" val="tx"/>
                    </a:ext>
                  </a:extLst>
                </a:hlinkClick>
              </a:rPr>
              <a:t>Array</a:t>
            </a:r>
            <a:r>
              <a:rPr lang="en-US" sz="1800" dirty="0"/>
              <a:t> </a:t>
            </a:r>
          </a:p>
          <a:p>
            <a:r>
              <a:rPr lang="en-US" sz="1800" dirty="0">
                <a:hlinkClick r:id="rId9" action="ppaction://hlinksldjump">
                  <a:extLst>
                    <a:ext uri="{A12FA001-AC4F-418D-AE19-62706E023703}">
                      <ahyp:hlinkClr xmlns:ahyp="http://schemas.microsoft.com/office/drawing/2018/hyperlinkcolor" val="tx"/>
                    </a:ext>
                  </a:extLst>
                </a:hlinkClick>
              </a:rPr>
              <a:t>String</a:t>
            </a:r>
            <a:endParaRPr lang="en-US" sz="1800" dirty="0"/>
          </a:p>
          <a:p>
            <a:r>
              <a:rPr lang="en-US" sz="1800" dirty="0">
                <a:hlinkClick r:id="rId16" action="ppaction://hlinksldjump">
                  <a:extLst>
                    <a:ext uri="{A12FA001-AC4F-418D-AE19-62706E023703}">
                      <ahyp:hlinkClr xmlns:ahyp="http://schemas.microsoft.com/office/drawing/2018/hyperlinkcolor" val="tx"/>
                    </a:ext>
                  </a:extLst>
                </a:hlinkClick>
              </a:rPr>
              <a:t>Generic</a:t>
            </a:r>
            <a:endParaRPr lang="en-US" sz="1800" dirty="0"/>
          </a:p>
          <a:p>
            <a:r>
              <a:rPr lang="en-US" sz="1800" dirty="0">
                <a:hlinkClick r:id="rId17" action="ppaction://hlinksldjump">
                  <a:extLst>
                    <a:ext uri="{A12FA001-AC4F-418D-AE19-62706E023703}">
                      <ahyp:hlinkClr xmlns:ahyp="http://schemas.microsoft.com/office/drawing/2018/hyperlinkcolor" val="tx"/>
                    </a:ext>
                  </a:extLst>
                </a:hlinkClick>
              </a:rPr>
              <a:t>Parameter Types</a:t>
            </a:r>
            <a:endParaRPr lang="en-US" sz="1800" dirty="0"/>
          </a:p>
          <a:p>
            <a:r>
              <a:rPr lang="en-US" sz="1800" dirty="0">
                <a:hlinkClick r:id="rId18" action="ppaction://hlinksldjump">
                  <a:extLst>
                    <a:ext uri="{A12FA001-AC4F-418D-AE19-62706E023703}">
                      <ahyp:hlinkClr xmlns:ahyp="http://schemas.microsoft.com/office/drawing/2018/hyperlinkcolor" val="tx"/>
                    </a:ext>
                  </a:extLst>
                </a:hlinkClick>
              </a:rPr>
              <a:t>Delegates</a:t>
            </a:r>
            <a:r>
              <a:rPr lang="en-US" sz="1800" dirty="0"/>
              <a:t> and </a:t>
            </a:r>
            <a:r>
              <a:rPr lang="en-US" sz="1800" dirty="0">
                <a:hlinkClick r:id="rId19" action="ppaction://hlinksldjump">
                  <a:extLst>
                    <a:ext uri="{A12FA001-AC4F-418D-AE19-62706E023703}">
                      <ahyp:hlinkClr xmlns:ahyp="http://schemas.microsoft.com/office/drawing/2018/hyperlinkcolor" val="tx"/>
                    </a:ext>
                  </a:extLst>
                </a:hlinkClick>
              </a:rPr>
              <a:t>Events</a:t>
            </a:r>
            <a:endParaRPr lang="en-US" sz="1800" dirty="0"/>
          </a:p>
          <a:p>
            <a:r>
              <a:rPr lang="en-US" sz="1800" dirty="0">
                <a:hlinkClick r:id="rId20" action="ppaction://hlinksldjump">
                  <a:extLst>
                    <a:ext uri="{A12FA001-AC4F-418D-AE19-62706E023703}">
                      <ahyp:hlinkClr xmlns:ahyp="http://schemas.microsoft.com/office/drawing/2018/hyperlinkcolor" val="tx"/>
                    </a:ext>
                  </a:extLst>
                </a:hlinkClick>
              </a:rPr>
              <a:t>Async</a:t>
            </a:r>
            <a:endParaRPr lang="en-US" sz="1800" dirty="0"/>
          </a:p>
          <a:p>
            <a:r>
              <a:rPr lang="en-US" sz="1800" dirty="0">
                <a:hlinkClick r:id="rId21" action="ppaction://hlinksldjump">
                  <a:extLst>
                    <a:ext uri="{A12FA001-AC4F-418D-AE19-62706E023703}">
                      <ahyp:hlinkClr xmlns:ahyp="http://schemas.microsoft.com/office/drawing/2018/hyperlinkcolor" val="tx"/>
                    </a:ext>
                  </a:extLst>
                </a:hlinkClick>
              </a:rPr>
              <a:t>Keywords</a:t>
            </a:r>
            <a:endParaRPr lang="en-US" sz="1800" dirty="0"/>
          </a:p>
          <a:p>
            <a:r>
              <a:rPr lang="en-US" sz="1800" dirty="0">
                <a:hlinkClick r:id="rId22" action="ppaction://hlinksldjump">
                  <a:extLst>
                    <a:ext uri="{A12FA001-AC4F-418D-AE19-62706E023703}">
                      <ahyp:hlinkClr xmlns:ahyp="http://schemas.microsoft.com/office/drawing/2018/hyperlinkcolor" val="tx"/>
                    </a:ext>
                  </a:extLst>
                </a:hlinkClick>
              </a:rPr>
              <a:t>Assemblies</a:t>
            </a:r>
            <a:endParaRPr lang="en-US" sz="1800" dirty="0"/>
          </a:p>
          <a:p>
            <a:endParaRPr lang="en-IN" sz="1800" dirty="0"/>
          </a:p>
        </p:txBody>
      </p:sp>
    </p:spTree>
    <p:extLst>
      <p:ext uri="{BB962C8B-B14F-4D97-AF65-F5344CB8AC3E}">
        <p14:creationId xmlns:p14="http://schemas.microsoft.com/office/powerpoint/2010/main" val="1743331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1EA8-6E3D-38F0-6CE5-1C70967BF7AA}"/>
              </a:ext>
            </a:extLst>
          </p:cNvPr>
          <p:cNvSpPr>
            <a:spLocks noGrp="1"/>
          </p:cNvSpPr>
          <p:nvPr>
            <p:ph type="title"/>
          </p:nvPr>
        </p:nvSpPr>
        <p:spPr/>
        <p:txBody>
          <a:bodyPr/>
          <a:lstStyle/>
          <a:p>
            <a:r>
              <a:rPr lang="en-US" dirty="0"/>
              <a:t>Expressions</a:t>
            </a:r>
            <a:endParaRPr lang="en-IN" dirty="0"/>
          </a:p>
        </p:txBody>
      </p:sp>
      <p:sp>
        <p:nvSpPr>
          <p:cNvPr id="3" name="Content Placeholder 2">
            <a:extLst>
              <a:ext uri="{FF2B5EF4-FFF2-40B4-BE49-F238E27FC236}">
                <a16:creationId xmlns:a16="http://schemas.microsoft.com/office/drawing/2014/main" id="{5CFB8F5F-D005-6C44-5DDC-D60D66E4DA90}"/>
              </a:ext>
            </a:extLst>
          </p:cNvPr>
          <p:cNvSpPr>
            <a:spLocks noGrp="1"/>
          </p:cNvSpPr>
          <p:nvPr>
            <p:ph idx="1"/>
          </p:nvPr>
        </p:nvSpPr>
        <p:spPr/>
        <p:txBody>
          <a:bodyPr>
            <a:normAutofit/>
          </a:bodyPr>
          <a:lstStyle/>
          <a:p>
            <a:r>
              <a:rPr lang="en-US" sz="2400" dirty="0"/>
              <a:t>An expression in C# is a combination of operands (variables, literals, method calls) and operators that can be evaluated to a single value. To be precise, an expression must have at least one operand but may not have any operator.</a:t>
            </a:r>
          </a:p>
          <a:p>
            <a:r>
              <a:rPr lang="en-US" sz="2400" dirty="0"/>
              <a:t>Examples-</a:t>
            </a:r>
          </a:p>
          <a:p>
            <a:pPr lvl="1"/>
            <a:r>
              <a:rPr lang="en-IN" sz="2000" dirty="0"/>
              <a:t>temperature = 42.05; // 42.05 is an expression and temperature = 42.05 is also an expression</a:t>
            </a:r>
          </a:p>
          <a:p>
            <a:pPr lvl="1"/>
            <a:r>
              <a:rPr lang="en-IN" sz="2000" dirty="0"/>
              <a:t>sum = a + b + c;  // </a:t>
            </a:r>
            <a:r>
              <a:rPr lang="en-IN" sz="2000" dirty="0" err="1"/>
              <a:t>a+b+c</a:t>
            </a:r>
            <a:r>
              <a:rPr lang="en-IN" sz="2000" dirty="0"/>
              <a:t>  is an expression</a:t>
            </a:r>
          </a:p>
          <a:p>
            <a:pPr lvl="1"/>
            <a:r>
              <a:rPr lang="en-US" sz="2000" dirty="0"/>
              <a:t>if (age&gt;=18 &amp;&amp; age&lt;58) // age&gt;=18 &amp;&amp; age&lt;58 </a:t>
            </a:r>
            <a:r>
              <a:rPr lang="en-IN" sz="2000" dirty="0"/>
              <a:t>is an expression </a:t>
            </a:r>
            <a:endParaRPr lang="en-US" sz="2000" dirty="0"/>
          </a:p>
          <a:p>
            <a:pPr marL="914400" lvl="2" indent="0">
              <a:buNone/>
            </a:pPr>
            <a:r>
              <a:rPr lang="en-US" dirty="0" err="1"/>
              <a:t>Console.WriteLine</a:t>
            </a:r>
            <a:r>
              <a:rPr lang="en-US" dirty="0"/>
              <a:t>("Eligible to work"); // "Eligible to work"</a:t>
            </a:r>
            <a:r>
              <a:rPr lang="en-IN" dirty="0"/>
              <a:t>is an expression </a:t>
            </a:r>
            <a:endParaRPr lang="en-US" dirty="0"/>
          </a:p>
          <a:p>
            <a:endParaRPr lang="en-IN" sz="2400" dirty="0"/>
          </a:p>
        </p:txBody>
      </p:sp>
    </p:spTree>
    <p:extLst>
      <p:ext uri="{BB962C8B-B14F-4D97-AF65-F5344CB8AC3E}">
        <p14:creationId xmlns:p14="http://schemas.microsoft.com/office/powerpoint/2010/main" val="235617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522E-7636-9B74-44C1-34210E360609}"/>
              </a:ext>
            </a:extLst>
          </p:cNvPr>
          <p:cNvSpPr>
            <a:spLocks noGrp="1"/>
          </p:cNvSpPr>
          <p:nvPr>
            <p:ph type="title"/>
          </p:nvPr>
        </p:nvSpPr>
        <p:spPr/>
        <p:txBody>
          <a:bodyPr/>
          <a:lstStyle/>
          <a:p>
            <a:r>
              <a:rPr lang="en-US" dirty="0"/>
              <a:t>Statements</a:t>
            </a:r>
            <a:endParaRPr lang="en-IN" dirty="0"/>
          </a:p>
        </p:txBody>
      </p:sp>
      <p:sp>
        <p:nvSpPr>
          <p:cNvPr id="3" name="Content Placeholder 2">
            <a:extLst>
              <a:ext uri="{FF2B5EF4-FFF2-40B4-BE49-F238E27FC236}">
                <a16:creationId xmlns:a16="http://schemas.microsoft.com/office/drawing/2014/main" id="{991E0546-E6D7-5CB4-F363-6CE94F966EFB}"/>
              </a:ext>
            </a:extLst>
          </p:cNvPr>
          <p:cNvSpPr>
            <a:spLocks noGrp="1"/>
          </p:cNvSpPr>
          <p:nvPr>
            <p:ph idx="1"/>
          </p:nvPr>
        </p:nvSpPr>
        <p:spPr/>
        <p:txBody>
          <a:bodyPr>
            <a:normAutofit/>
          </a:bodyPr>
          <a:lstStyle/>
          <a:p>
            <a:r>
              <a:rPr lang="en-US" sz="2400" dirty="0"/>
              <a:t>A statement is a basic unit of execution of a program. A program consists of multiple statements.</a:t>
            </a:r>
          </a:p>
          <a:p>
            <a:r>
              <a:rPr lang="en-US" sz="2400" dirty="0"/>
              <a:t>Example-</a:t>
            </a:r>
          </a:p>
          <a:p>
            <a:pPr marL="457200" lvl="1" indent="0">
              <a:buNone/>
            </a:pPr>
            <a:r>
              <a:rPr lang="en-US" sz="2000" dirty="0"/>
              <a:t>int age = 21;</a:t>
            </a:r>
          </a:p>
          <a:p>
            <a:pPr marL="457200" lvl="1" indent="0">
              <a:buNone/>
            </a:pPr>
            <a:r>
              <a:rPr lang="en-US" sz="2000" dirty="0"/>
              <a:t>int marks = 90</a:t>
            </a:r>
          </a:p>
          <a:p>
            <a:pPr marL="457200" lvl="1" indent="0">
              <a:buNone/>
            </a:pPr>
            <a:r>
              <a:rPr lang="en-US" sz="2000" dirty="0"/>
              <a:t>// both lines are statements </a:t>
            </a:r>
            <a:endParaRPr lang="en-IN" sz="2000" dirty="0"/>
          </a:p>
          <a:p>
            <a:r>
              <a:rPr lang="en-US" sz="2400" dirty="0"/>
              <a:t>There are many types of statement, but the 2 main types are-</a:t>
            </a:r>
          </a:p>
          <a:p>
            <a:pPr lvl="1"/>
            <a:r>
              <a:rPr lang="en-US" sz="2000" dirty="0"/>
              <a:t>Declaration Statement- Declaration statements are used to declare and initialize variables.</a:t>
            </a:r>
          </a:p>
          <a:p>
            <a:pPr marL="457200" lvl="1" indent="0">
              <a:buNone/>
            </a:pPr>
            <a:r>
              <a:rPr lang="en-US" sz="2000" dirty="0"/>
              <a:t>	</a:t>
            </a:r>
            <a:r>
              <a:rPr lang="en-US" sz="2000" dirty="0" err="1"/>
              <a:t>Eg</a:t>
            </a:r>
            <a:r>
              <a:rPr lang="en-US" sz="2000" dirty="0"/>
              <a:t>- int </a:t>
            </a:r>
            <a:r>
              <a:rPr lang="en-US" sz="2000" dirty="0" err="1"/>
              <a:t>maxValue</a:t>
            </a:r>
            <a:r>
              <a:rPr lang="en-US" sz="2000" dirty="0"/>
              <a:t> = 55; char </a:t>
            </a:r>
            <a:r>
              <a:rPr lang="en-US" sz="2000" dirty="0" err="1"/>
              <a:t>ch</a:t>
            </a:r>
            <a:r>
              <a:rPr lang="en-US" sz="2000" dirty="0"/>
              <a:t>;</a:t>
            </a:r>
          </a:p>
          <a:p>
            <a:pPr lvl="1"/>
            <a:r>
              <a:rPr lang="en-US" sz="2000" dirty="0"/>
              <a:t>Expression Statement- An expression followed by a semicolon is called an expression statement.</a:t>
            </a:r>
          </a:p>
          <a:p>
            <a:pPr marL="457200" lvl="1" indent="0">
              <a:buNone/>
            </a:pPr>
            <a:r>
              <a:rPr lang="en-US" sz="2000" dirty="0"/>
              <a:t>	</a:t>
            </a:r>
            <a:r>
              <a:rPr lang="en-US" sz="2000" dirty="0" err="1"/>
              <a:t>Eg</a:t>
            </a:r>
            <a:r>
              <a:rPr lang="en-US" sz="2000" dirty="0"/>
              <a:t>- area = 3.14 * radius * radius;</a:t>
            </a:r>
          </a:p>
          <a:p>
            <a:pPr marL="457200" lvl="1" indent="0">
              <a:buNone/>
            </a:pPr>
            <a:endParaRPr lang="en-US" sz="2000" dirty="0"/>
          </a:p>
        </p:txBody>
      </p:sp>
    </p:spTree>
    <p:extLst>
      <p:ext uri="{BB962C8B-B14F-4D97-AF65-F5344CB8AC3E}">
        <p14:creationId xmlns:p14="http://schemas.microsoft.com/office/powerpoint/2010/main" val="190112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48A5-8700-B7E4-6860-A1CC48A11A52}"/>
              </a:ext>
            </a:extLst>
          </p:cNvPr>
          <p:cNvSpPr>
            <a:spLocks noGrp="1"/>
          </p:cNvSpPr>
          <p:nvPr>
            <p:ph type="title"/>
          </p:nvPr>
        </p:nvSpPr>
        <p:spPr/>
        <p:txBody>
          <a:bodyPr/>
          <a:lstStyle/>
          <a:p>
            <a:r>
              <a:rPr lang="en-US" dirty="0"/>
              <a:t>Classes</a:t>
            </a:r>
            <a:endParaRPr lang="en-IN" dirty="0"/>
          </a:p>
        </p:txBody>
      </p:sp>
      <p:sp>
        <p:nvSpPr>
          <p:cNvPr id="3" name="Content Placeholder 2">
            <a:extLst>
              <a:ext uri="{FF2B5EF4-FFF2-40B4-BE49-F238E27FC236}">
                <a16:creationId xmlns:a16="http://schemas.microsoft.com/office/drawing/2014/main" id="{57AD5DE5-D328-7D79-A609-9660101D9A77}"/>
              </a:ext>
            </a:extLst>
          </p:cNvPr>
          <p:cNvSpPr>
            <a:spLocks noGrp="1"/>
          </p:cNvSpPr>
          <p:nvPr>
            <p:ph idx="1"/>
          </p:nvPr>
        </p:nvSpPr>
        <p:spPr/>
        <p:txBody>
          <a:bodyPr>
            <a:normAutofit/>
          </a:bodyPr>
          <a:lstStyle/>
          <a:p>
            <a:r>
              <a:rPr lang="en-US" sz="2000" dirty="0"/>
              <a:t>A class is a blueprint from which the individual objects are created.</a:t>
            </a:r>
          </a:p>
          <a:p>
            <a:r>
              <a:rPr lang="en-US" sz="2000" dirty="0"/>
              <a:t>Classes are declared by using the class keyword followed by a unique identifier.</a:t>
            </a:r>
          </a:p>
          <a:p>
            <a:r>
              <a:rPr lang="en-US" sz="2000" dirty="0" err="1"/>
              <a:t>Eg</a:t>
            </a:r>
            <a:endParaRPr lang="en-US" sz="2000" dirty="0"/>
          </a:p>
          <a:p>
            <a:pPr marL="457200" lvl="1" indent="0">
              <a:buNone/>
            </a:pPr>
            <a:r>
              <a:rPr lang="en-US" sz="1800" dirty="0"/>
              <a:t>public class welcome{</a:t>
            </a:r>
          </a:p>
          <a:p>
            <a:pPr marL="457200" lvl="1" indent="0">
              <a:buNone/>
            </a:pPr>
            <a:r>
              <a:rPr lang="en-US" sz="1800" dirty="0"/>
              <a:t>	// body of class</a:t>
            </a:r>
          </a:p>
          <a:p>
            <a:pPr marL="457200" lvl="1" indent="0">
              <a:buNone/>
            </a:pPr>
            <a:r>
              <a:rPr lang="en-US" sz="1800" dirty="0"/>
              <a:t>	}</a:t>
            </a:r>
          </a:p>
          <a:p>
            <a:r>
              <a:rPr lang="en-US" sz="2000" dirty="0"/>
              <a:t>A class defines a type of object, but it isn't an object itself. An object is a concrete entity based on a class, and is sometimes referred to as an instance of a class.</a:t>
            </a:r>
          </a:p>
          <a:p>
            <a:r>
              <a:rPr lang="en-US" sz="2000" dirty="0"/>
              <a:t>Constructor- In simple words, we can define the constructors in C# are the special types of methods of a class that are executed whenever we create an instance (object) of that class. The Constructors are responsible for two things. One is the object initialization and the other one is memory allocation.</a:t>
            </a:r>
          </a:p>
        </p:txBody>
      </p:sp>
    </p:spTree>
    <p:extLst>
      <p:ext uri="{BB962C8B-B14F-4D97-AF65-F5344CB8AC3E}">
        <p14:creationId xmlns:p14="http://schemas.microsoft.com/office/powerpoint/2010/main" val="266654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F532-FF26-34E1-92E3-887563F604B6}"/>
              </a:ext>
            </a:extLst>
          </p:cNvPr>
          <p:cNvSpPr>
            <a:spLocks noGrp="1"/>
          </p:cNvSpPr>
          <p:nvPr>
            <p:ph type="title"/>
          </p:nvPr>
        </p:nvSpPr>
        <p:spPr/>
        <p:txBody>
          <a:bodyPr/>
          <a:lstStyle/>
          <a:p>
            <a:r>
              <a:rPr lang="en-US" dirty="0"/>
              <a:t>Access Modifier</a:t>
            </a:r>
            <a:endParaRPr lang="en-IN" dirty="0"/>
          </a:p>
        </p:txBody>
      </p:sp>
      <p:sp>
        <p:nvSpPr>
          <p:cNvPr id="3" name="Content Placeholder 2">
            <a:extLst>
              <a:ext uri="{FF2B5EF4-FFF2-40B4-BE49-F238E27FC236}">
                <a16:creationId xmlns:a16="http://schemas.microsoft.com/office/drawing/2014/main" id="{5E142B3D-0201-0C84-5F95-F16DED52156C}"/>
              </a:ext>
            </a:extLst>
          </p:cNvPr>
          <p:cNvSpPr>
            <a:spLocks noGrp="1"/>
          </p:cNvSpPr>
          <p:nvPr>
            <p:ph idx="1"/>
          </p:nvPr>
        </p:nvSpPr>
        <p:spPr/>
        <p:txBody>
          <a:bodyPr>
            <a:normAutofit/>
          </a:bodyPr>
          <a:lstStyle/>
          <a:p>
            <a:r>
              <a:rPr lang="en-US" dirty="0"/>
              <a:t>Access modifier is used to set the access level/visibility for classes, fields, methods and properties.</a:t>
            </a:r>
          </a:p>
          <a:p>
            <a:r>
              <a:rPr lang="en-US" dirty="0"/>
              <a:t>The different access modifier in </a:t>
            </a:r>
            <a:r>
              <a:rPr lang="en-US" dirty="0" err="1"/>
              <a:t>c#</a:t>
            </a:r>
            <a:r>
              <a:rPr lang="en-US" dirty="0"/>
              <a:t> are-</a:t>
            </a:r>
          </a:p>
          <a:p>
            <a:pPr lvl="1"/>
            <a:r>
              <a:rPr lang="en-US" dirty="0"/>
              <a:t>public- The code is accessible for all classes</a:t>
            </a:r>
          </a:p>
          <a:p>
            <a:pPr lvl="1"/>
            <a:r>
              <a:rPr lang="en-US" dirty="0"/>
              <a:t>private- The code is only accessible within the same class</a:t>
            </a:r>
          </a:p>
          <a:p>
            <a:pPr lvl="1"/>
            <a:r>
              <a:rPr lang="en-US" dirty="0"/>
              <a:t>protected- The code is accessible within the same class, or in a class that is inherited from that class</a:t>
            </a:r>
          </a:p>
          <a:p>
            <a:pPr lvl="1"/>
            <a:r>
              <a:rPr lang="en-US" dirty="0"/>
              <a:t>internal- The code is only accessible within its own assembly, but not from another assembly. </a:t>
            </a:r>
            <a:endParaRPr lang="en-IN" dirty="0"/>
          </a:p>
        </p:txBody>
      </p:sp>
    </p:spTree>
    <p:extLst>
      <p:ext uri="{BB962C8B-B14F-4D97-AF65-F5344CB8AC3E}">
        <p14:creationId xmlns:p14="http://schemas.microsoft.com/office/powerpoint/2010/main" val="2181713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36D7-DC90-5460-A07A-AF4040CF6898}"/>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1E72D285-6FB6-97FC-89AC-4B975A4A7AC7}"/>
              </a:ext>
            </a:extLst>
          </p:cNvPr>
          <p:cNvSpPr>
            <a:spLocks noGrp="1"/>
          </p:cNvSpPr>
          <p:nvPr>
            <p:ph idx="1"/>
          </p:nvPr>
        </p:nvSpPr>
        <p:spPr/>
        <p:txBody>
          <a:bodyPr/>
          <a:lstStyle/>
          <a:p>
            <a:r>
              <a:rPr lang="en-US" dirty="0"/>
              <a:t>An interface is a completely "abstract class", which can only contain abstract methods and properties. (no body)</a:t>
            </a:r>
          </a:p>
          <a:p>
            <a:r>
              <a:rPr lang="en-US" dirty="0"/>
              <a:t>Interfaces cannot create an object.</a:t>
            </a:r>
          </a:p>
          <a:p>
            <a:r>
              <a:rPr lang="en-US" dirty="0"/>
              <a:t>The body of the method is present the class that implements the interface. We must override.</a:t>
            </a:r>
          </a:p>
          <a:p>
            <a:r>
              <a:rPr lang="en-US" dirty="0"/>
              <a:t>Interface members abstract and private by default.</a:t>
            </a:r>
          </a:p>
          <a:p>
            <a:r>
              <a:rPr lang="en-US" dirty="0"/>
              <a:t>Interfaces cannot have a constructor method.</a:t>
            </a:r>
            <a:endParaRPr lang="en-IN" dirty="0"/>
          </a:p>
        </p:txBody>
      </p:sp>
    </p:spTree>
    <p:extLst>
      <p:ext uri="{BB962C8B-B14F-4D97-AF65-F5344CB8AC3E}">
        <p14:creationId xmlns:p14="http://schemas.microsoft.com/office/powerpoint/2010/main" val="247518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5072-CD5C-AD8F-CA95-04528C06CD3C}"/>
              </a:ext>
            </a:extLst>
          </p:cNvPr>
          <p:cNvSpPr>
            <a:spLocks noGrp="1"/>
          </p:cNvSpPr>
          <p:nvPr>
            <p:ph type="title"/>
          </p:nvPr>
        </p:nvSpPr>
        <p:spPr/>
        <p:txBody>
          <a:bodyPr/>
          <a:lstStyle/>
          <a:p>
            <a:r>
              <a:rPr lang="en-US" dirty="0"/>
              <a:t>Collections</a:t>
            </a:r>
            <a:endParaRPr lang="en-IN" dirty="0"/>
          </a:p>
        </p:txBody>
      </p:sp>
      <p:sp>
        <p:nvSpPr>
          <p:cNvPr id="3" name="Content Placeholder 2">
            <a:extLst>
              <a:ext uri="{FF2B5EF4-FFF2-40B4-BE49-F238E27FC236}">
                <a16:creationId xmlns:a16="http://schemas.microsoft.com/office/drawing/2014/main" id="{17ED4BE3-ACD0-7321-9EF5-8CF33DC80167}"/>
              </a:ext>
            </a:extLst>
          </p:cNvPr>
          <p:cNvSpPr>
            <a:spLocks noGrp="1"/>
          </p:cNvSpPr>
          <p:nvPr>
            <p:ph idx="1"/>
          </p:nvPr>
        </p:nvSpPr>
        <p:spPr>
          <a:xfrm>
            <a:off x="716280" y="1544955"/>
            <a:ext cx="10515600" cy="4947920"/>
          </a:xfrm>
        </p:spPr>
        <p:txBody>
          <a:bodyPr>
            <a:normAutofit fontScale="92500" lnSpcReduction="10000"/>
          </a:bodyPr>
          <a:lstStyle/>
          <a:p>
            <a:r>
              <a:rPr lang="en-US" sz="2400" dirty="0"/>
              <a:t>Collection classes are specialized classes for data storage and retrieval. Collections provide a flexible way to work with groups of objects. </a:t>
            </a:r>
          </a:p>
          <a:p>
            <a:r>
              <a:rPr lang="en-US" sz="2400" dirty="0"/>
              <a:t>Collections are categorized into-</a:t>
            </a:r>
          </a:p>
          <a:p>
            <a:pPr lvl="1"/>
            <a:r>
              <a:rPr lang="en-US" sz="2000" dirty="0"/>
              <a:t>Indexed Based-  Element internal index number is auto-generated by the framework and using this index number we can identify the records.</a:t>
            </a:r>
          </a:p>
          <a:p>
            <a:pPr lvl="2"/>
            <a:r>
              <a:rPr lang="en-US" sz="1800" dirty="0"/>
              <a:t>Array </a:t>
            </a:r>
          </a:p>
          <a:p>
            <a:pPr lvl="2"/>
            <a:r>
              <a:rPr lang="en-US" sz="1800" dirty="0"/>
              <a:t>List</a:t>
            </a:r>
          </a:p>
          <a:p>
            <a:pPr lvl="1"/>
            <a:r>
              <a:rPr lang="en-US" sz="2000" dirty="0"/>
              <a:t>Key Value Pair-  If we want to fetch the records based on a key, then we need to use this.</a:t>
            </a:r>
          </a:p>
          <a:p>
            <a:pPr lvl="2"/>
            <a:r>
              <a:rPr lang="en-US" sz="1800" dirty="0" err="1"/>
              <a:t>Hashtable</a:t>
            </a:r>
            <a:endParaRPr lang="en-US" sz="1800" dirty="0"/>
          </a:p>
          <a:p>
            <a:pPr lvl="2"/>
            <a:r>
              <a:rPr lang="en-US" sz="1800" dirty="0" err="1"/>
              <a:t>SortedList</a:t>
            </a:r>
            <a:endParaRPr lang="en-US" sz="1800" dirty="0"/>
          </a:p>
          <a:p>
            <a:pPr lvl="1"/>
            <a:r>
              <a:rPr lang="en-IN" sz="2000" dirty="0"/>
              <a:t>Prioritized Collection- </a:t>
            </a:r>
            <a:r>
              <a:rPr lang="en-US" sz="2000" dirty="0"/>
              <a:t>The Prioritized Collections help us to access the elements in a particular sequence.</a:t>
            </a:r>
            <a:endParaRPr lang="en-IN" sz="2000" dirty="0"/>
          </a:p>
          <a:p>
            <a:pPr lvl="2"/>
            <a:r>
              <a:rPr lang="en-IN" sz="1800" dirty="0"/>
              <a:t>Stack</a:t>
            </a:r>
          </a:p>
          <a:p>
            <a:pPr lvl="2"/>
            <a:r>
              <a:rPr lang="en-IN" sz="1800" dirty="0"/>
              <a:t>Queue</a:t>
            </a:r>
          </a:p>
          <a:p>
            <a:pPr lvl="1"/>
            <a:r>
              <a:rPr lang="en-US" sz="2000" dirty="0"/>
              <a:t>Specialized Collection- The Specialized Collections are specifically designed for a specific purpose.</a:t>
            </a:r>
          </a:p>
          <a:p>
            <a:pPr lvl="2"/>
            <a:r>
              <a:rPr lang="en-US" sz="1600" dirty="0"/>
              <a:t>String Collections </a:t>
            </a:r>
          </a:p>
          <a:p>
            <a:pPr lvl="2"/>
            <a:r>
              <a:rPr lang="en-US" sz="1600" dirty="0"/>
              <a:t>Hybrid Dictionaries</a:t>
            </a:r>
          </a:p>
          <a:p>
            <a:pPr marL="914400" lvl="2" indent="0">
              <a:buNone/>
            </a:pPr>
            <a:endParaRPr lang="en-IN" sz="1800" dirty="0"/>
          </a:p>
          <a:p>
            <a:pPr marL="914400" lvl="2" indent="0">
              <a:buNone/>
            </a:pPr>
            <a:endParaRPr lang="en-IN" sz="1800" dirty="0"/>
          </a:p>
        </p:txBody>
      </p:sp>
    </p:spTree>
    <p:extLst>
      <p:ext uri="{BB962C8B-B14F-4D97-AF65-F5344CB8AC3E}">
        <p14:creationId xmlns:p14="http://schemas.microsoft.com/office/powerpoint/2010/main" val="2637803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8FC-3467-ACA9-5B5F-46ABDA63AF21}"/>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C61BC673-6482-3E33-34C1-45427AB50023}"/>
              </a:ext>
            </a:extLst>
          </p:cNvPr>
          <p:cNvSpPr>
            <a:spLocks noGrp="1"/>
          </p:cNvSpPr>
          <p:nvPr>
            <p:ph idx="1"/>
          </p:nvPr>
        </p:nvSpPr>
        <p:spPr/>
        <p:txBody>
          <a:bodyPr>
            <a:normAutofit fontScale="92500" lnSpcReduction="10000"/>
          </a:bodyPr>
          <a:lstStyle/>
          <a:p>
            <a:r>
              <a:rPr lang="en-US" dirty="0"/>
              <a:t>The array is defined as a collection of similar data elements.</a:t>
            </a:r>
          </a:p>
          <a:p>
            <a:r>
              <a:rPr lang="en-US" dirty="0"/>
              <a:t>Array is an object of base type </a:t>
            </a:r>
            <a:r>
              <a:rPr lang="en-US" dirty="0" err="1"/>
              <a:t>System.Array</a:t>
            </a:r>
            <a:r>
              <a:rPr lang="en-US" dirty="0"/>
              <a:t>.</a:t>
            </a:r>
          </a:p>
          <a:p>
            <a:r>
              <a:rPr lang="en-US" dirty="0"/>
              <a:t> All arrays are dynamically allocated.</a:t>
            </a:r>
          </a:p>
          <a:p>
            <a:r>
              <a:rPr lang="en-US" dirty="0"/>
              <a:t>We find length using </a:t>
            </a:r>
            <a:r>
              <a:rPr lang="en-US" dirty="0" err="1"/>
              <a:t>sizeof</a:t>
            </a:r>
            <a:r>
              <a:rPr lang="en-US" dirty="0"/>
              <a:t> operator.</a:t>
            </a:r>
          </a:p>
          <a:p>
            <a:r>
              <a:rPr lang="en-US" dirty="0"/>
              <a:t>The array has can contain primitive data types as well as objects of a class depending on the definition of an array.</a:t>
            </a:r>
          </a:p>
          <a:p>
            <a:r>
              <a:rPr lang="en-US" dirty="0"/>
              <a:t>Example-</a:t>
            </a:r>
          </a:p>
          <a:p>
            <a:pPr lvl="1"/>
            <a:r>
              <a:rPr lang="en-US" dirty="0"/>
              <a:t>int[] x;  // can store int values</a:t>
            </a:r>
          </a:p>
          <a:p>
            <a:pPr lvl="1"/>
            <a:r>
              <a:rPr lang="en-US" dirty="0"/>
              <a:t>string[] s; // can store string values</a:t>
            </a:r>
          </a:p>
          <a:p>
            <a:pPr lvl="1"/>
            <a:r>
              <a:rPr lang="en-US" dirty="0"/>
              <a:t>double[] d; // can store double values</a:t>
            </a:r>
          </a:p>
          <a:p>
            <a:pPr lvl="1"/>
            <a:r>
              <a:rPr lang="en-US" dirty="0"/>
              <a:t>Object[] obj1; // can store instances of Object class which is custom class</a:t>
            </a:r>
          </a:p>
          <a:p>
            <a:endParaRPr lang="en-IN" dirty="0"/>
          </a:p>
        </p:txBody>
      </p:sp>
    </p:spTree>
    <p:extLst>
      <p:ext uri="{BB962C8B-B14F-4D97-AF65-F5344CB8AC3E}">
        <p14:creationId xmlns:p14="http://schemas.microsoft.com/office/powerpoint/2010/main" val="2666953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F733-BAE9-F73B-A8EE-87180906B801}"/>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FD315DD1-A61E-CD48-A62F-D6105CA184D0}"/>
              </a:ext>
            </a:extLst>
          </p:cNvPr>
          <p:cNvSpPr>
            <a:spLocks noGrp="1"/>
          </p:cNvSpPr>
          <p:nvPr>
            <p:ph idx="1"/>
          </p:nvPr>
        </p:nvSpPr>
        <p:spPr/>
        <p:txBody>
          <a:bodyPr>
            <a:normAutofit/>
          </a:bodyPr>
          <a:lstStyle/>
          <a:p>
            <a:r>
              <a:rPr lang="en-US" dirty="0"/>
              <a:t>In C#, the string is an object of the String class that represents a sequence of characters.</a:t>
            </a:r>
          </a:p>
          <a:p>
            <a:r>
              <a:rPr lang="en-US" dirty="0"/>
              <a:t>Internally, the text is stored as a sequential read-only collection of Char objects. </a:t>
            </a:r>
          </a:p>
          <a:p>
            <a:r>
              <a:rPr lang="en-US" dirty="0"/>
              <a:t>In C#, you can use the string in two ways string and String.</a:t>
            </a:r>
          </a:p>
          <a:p>
            <a:pPr lvl="1"/>
            <a:r>
              <a:rPr lang="en-US" dirty="0"/>
              <a:t>string  is the alias for String</a:t>
            </a:r>
          </a:p>
          <a:p>
            <a:pPr lvl="1"/>
            <a:r>
              <a:rPr lang="en-US" dirty="0"/>
              <a:t>We can use any one of them i.e. either string or String. But as per the naming convention when we are creating a variable use the small string (i.e. string) and whenever we want to invoke methods on the string then use the capital string like </a:t>
            </a:r>
            <a:r>
              <a:rPr lang="en-US" dirty="0" err="1"/>
              <a:t>String.concat</a:t>
            </a:r>
            <a:r>
              <a:rPr lang="en-US" dirty="0"/>
              <a:t>().</a:t>
            </a:r>
            <a:endParaRPr lang="en-IN" dirty="0"/>
          </a:p>
          <a:p>
            <a:pPr marL="0" indent="0">
              <a:buNone/>
            </a:pPr>
            <a:endParaRPr lang="en-US" sz="2400" dirty="0"/>
          </a:p>
          <a:p>
            <a:pPr marL="457200" lvl="1" indent="0">
              <a:buNone/>
            </a:pPr>
            <a:endParaRPr lang="en-IN" sz="2000" dirty="0"/>
          </a:p>
        </p:txBody>
      </p:sp>
    </p:spTree>
    <p:extLst>
      <p:ext uri="{BB962C8B-B14F-4D97-AF65-F5344CB8AC3E}">
        <p14:creationId xmlns:p14="http://schemas.microsoft.com/office/powerpoint/2010/main" val="275773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B53C-BF6B-2836-DB51-CFF32FD5EC08}"/>
              </a:ext>
            </a:extLst>
          </p:cNvPr>
          <p:cNvSpPr>
            <a:spLocks noGrp="1"/>
          </p:cNvSpPr>
          <p:nvPr>
            <p:ph type="title"/>
          </p:nvPr>
        </p:nvSpPr>
        <p:spPr/>
        <p:txBody>
          <a:bodyPr/>
          <a:lstStyle/>
          <a:p>
            <a:r>
              <a:rPr lang="en-US" dirty="0"/>
              <a:t>String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5FC290DB-5D62-D7FB-8696-87223110A390}"/>
              </a:ext>
            </a:extLst>
          </p:cNvPr>
          <p:cNvSpPr>
            <a:spLocks noGrp="1"/>
          </p:cNvSpPr>
          <p:nvPr>
            <p:ph idx="1"/>
          </p:nvPr>
        </p:nvSpPr>
        <p:spPr/>
        <p:txBody>
          <a:bodyPr/>
          <a:lstStyle/>
          <a:p>
            <a:r>
              <a:rPr lang="en-US" sz="2800" dirty="0"/>
              <a:t>Strings are immutable, i.e. the strings cannot be changed in c#.</a:t>
            </a:r>
          </a:p>
          <a:p>
            <a:pPr marL="0" indent="0">
              <a:buNone/>
            </a:pPr>
            <a:r>
              <a:rPr lang="en-US" sz="2800" dirty="0"/>
              <a:t>Example-</a:t>
            </a:r>
          </a:p>
          <a:p>
            <a:pPr marL="0" indent="0">
              <a:buNone/>
            </a:pPr>
            <a:r>
              <a:rPr lang="en-US" sz="2800" dirty="0"/>
              <a:t>	string str=“hello”;</a:t>
            </a:r>
          </a:p>
          <a:p>
            <a:pPr marL="0" indent="0">
              <a:buNone/>
            </a:pPr>
            <a:r>
              <a:rPr lang="en-US" sz="2800" dirty="0"/>
              <a:t>	str=“world”;</a:t>
            </a:r>
          </a:p>
          <a:p>
            <a:r>
              <a:rPr lang="en-IN" dirty="0"/>
              <a:t>Here, first a new object storing “hello” is created in the memory and when we are assigning “world” to it, another new object is created for it in the memory. The first value (“hello”) will be ready for garbage collector.</a:t>
            </a:r>
          </a:p>
        </p:txBody>
      </p:sp>
    </p:spTree>
    <p:extLst>
      <p:ext uri="{BB962C8B-B14F-4D97-AF65-F5344CB8AC3E}">
        <p14:creationId xmlns:p14="http://schemas.microsoft.com/office/powerpoint/2010/main" val="3397364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2DB9-E703-3965-4579-B1A1B9D3C98B}"/>
              </a:ext>
            </a:extLst>
          </p:cNvPr>
          <p:cNvSpPr>
            <a:spLocks noGrp="1"/>
          </p:cNvSpPr>
          <p:nvPr>
            <p:ph type="title"/>
          </p:nvPr>
        </p:nvSpPr>
        <p:spPr/>
        <p:txBody>
          <a:bodyPr/>
          <a:lstStyle/>
          <a:p>
            <a:r>
              <a:rPr lang="en-US" dirty="0"/>
              <a:t>Types of Collections</a:t>
            </a:r>
            <a:endParaRPr lang="en-IN" dirty="0"/>
          </a:p>
        </p:txBody>
      </p:sp>
      <p:sp>
        <p:nvSpPr>
          <p:cNvPr id="3" name="Content Placeholder 2">
            <a:extLst>
              <a:ext uri="{FF2B5EF4-FFF2-40B4-BE49-F238E27FC236}">
                <a16:creationId xmlns:a16="http://schemas.microsoft.com/office/drawing/2014/main" id="{EA846687-3EF6-E6A8-C304-67598C437575}"/>
              </a:ext>
            </a:extLst>
          </p:cNvPr>
          <p:cNvSpPr>
            <a:spLocks noGrp="1"/>
          </p:cNvSpPr>
          <p:nvPr>
            <p:ph idx="1"/>
          </p:nvPr>
        </p:nvSpPr>
        <p:spPr>
          <a:xfrm>
            <a:off x="838200" y="1381760"/>
            <a:ext cx="10591800" cy="5111115"/>
          </a:xfrm>
        </p:spPr>
        <p:txBody>
          <a:bodyPr>
            <a:normAutofit/>
          </a:bodyPr>
          <a:lstStyle/>
          <a:p>
            <a:r>
              <a:rPr lang="en-US" sz="2400" dirty="0"/>
              <a:t>There are 3 ways to work with collections. The three namespaces are given below:</a:t>
            </a:r>
          </a:p>
          <a:p>
            <a:pPr lvl="1"/>
            <a:r>
              <a:rPr lang="en-US" sz="2000" dirty="0" err="1"/>
              <a:t>System.Collections</a:t>
            </a:r>
            <a:r>
              <a:rPr lang="en-US" sz="2000" dirty="0"/>
              <a:t> classes</a:t>
            </a:r>
          </a:p>
          <a:p>
            <a:pPr lvl="1"/>
            <a:r>
              <a:rPr lang="en-US" sz="2000" dirty="0" err="1"/>
              <a:t>System.Collections.Generic</a:t>
            </a:r>
            <a:r>
              <a:rPr lang="en-US" sz="2000" dirty="0"/>
              <a:t> classes</a:t>
            </a:r>
          </a:p>
          <a:p>
            <a:pPr lvl="1"/>
            <a:r>
              <a:rPr lang="en-US" sz="2000" dirty="0" err="1"/>
              <a:t>System.Collections.Concurrent</a:t>
            </a:r>
            <a:r>
              <a:rPr lang="en-US" sz="2000" dirty="0"/>
              <a:t> classes</a:t>
            </a:r>
          </a:p>
          <a:p>
            <a:r>
              <a:rPr lang="en-US" sz="2400" dirty="0"/>
              <a:t>The Non-Generic collection classes in C# operate on objects, and hence can handle any type of data, but not in a safe-type manner. The </a:t>
            </a:r>
            <a:r>
              <a:rPr lang="en-US" sz="2400" dirty="0" err="1"/>
              <a:t>System.Collections</a:t>
            </a:r>
            <a:r>
              <a:rPr lang="en-US" sz="2400" dirty="0"/>
              <a:t> namespace contains the following classes:</a:t>
            </a:r>
          </a:p>
          <a:p>
            <a:pPr lvl="1"/>
            <a:r>
              <a:rPr lang="en-US" sz="2000" dirty="0" err="1"/>
              <a:t>ArrayList</a:t>
            </a:r>
            <a:r>
              <a:rPr lang="en-US" sz="2000" dirty="0"/>
              <a:t>: It Implements the </a:t>
            </a:r>
            <a:r>
              <a:rPr lang="en-US" sz="2000" dirty="0" err="1"/>
              <a:t>System.Collections.IList</a:t>
            </a:r>
            <a:r>
              <a:rPr lang="en-US" sz="2000" dirty="0"/>
              <a:t> interface using an array whose size is dynamically increased as required.</a:t>
            </a:r>
          </a:p>
          <a:p>
            <a:pPr lvl="1"/>
            <a:r>
              <a:rPr lang="en-US" sz="2000" dirty="0"/>
              <a:t>Stack: It represents a simple last-in-first-out (LIFO) non-generic collection of objects.</a:t>
            </a:r>
          </a:p>
          <a:p>
            <a:pPr lvl="1"/>
            <a:r>
              <a:rPr lang="en-US" sz="2000" dirty="0"/>
              <a:t>Queue: It represents a first-in, first-out collection of objects.</a:t>
            </a:r>
          </a:p>
          <a:p>
            <a:pPr lvl="1"/>
            <a:r>
              <a:rPr lang="en-US" sz="2000" dirty="0" err="1"/>
              <a:t>Hashtable</a:t>
            </a:r>
            <a:r>
              <a:rPr lang="en-US" sz="2000" dirty="0"/>
              <a:t>: It represents a collection of key/value pairs that are organized based on the hash code of the key.</a:t>
            </a:r>
          </a:p>
          <a:p>
            <a:pPr lvl="1"/>
            <a:r>
              <a:rPr lang="en-US" sz="2000" dirty="0" err="1"/>
              <a:t>SortedList</a:t>
            </a:r>
            <a:r>
              <a:rPr lang="en-US" sz="2000" dirty="0"/>
              <a:t>:  It represents a collection of key/value pairs that are sorted by the keys and are accessible by key and by index.</a:t>
            </a:r>
          </a:p>
          <a:p>
            <a:pPr marL="457200" lvl="1" indent="0">
              <a:buNone/>
            </a:pPr>
            <a:endParaRPr lang="en-US" sz="2000" dirty="0"/>
          </a:p>
        </p:txBody>
      </p:sp>
    </p:spTree>
    <p:extLst>
      <p:ext uri="{BB962C8B-B14F-4D97-AF65-F5344CB8AC3E}">
        <p14:creationId xmlns:p14="http://schemas.microsoft.com/office/powerpoint/2010/main" val="410418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50B0-6F64-1100-191E-C4551BE2270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A21AD66-7A2F-1455-9046-AC73EA16FB23}"/>
              </a:ext>
            </a:extLst>
          </p:cNvPr>
          <p:cNvSpPr>
            <a:spLocks noGrp="1"/>
          </p:cNvSpPr>
          <p:nvPr>
            <p:ph idx="1"/>
          </p:nvPr>
        </p:nvSpPr>
        <p:spPr/>
        <p:txBody>
          <a:bodyPr>
            <a:normAutofit/>
          </a:bodyPr>
          <a:lstStyle/>
          <a:p>
            <a:r>
              <a:rPr lang="en-US" sz="2400" dirty="0"/>
              <a:t>It is an object-oriented programming language created by Microsoft that runs on the .NET Framework.</a:t>
            </a:r>
          </a:p>
          <a:p>
            <a:r>
              <a:rPr lang="en-US" sz="2400" dirty="0"/>
              <a:t> The C#.NET contains all the features of C++, VB.NET, and JAVA, and also some additional features. </a:t>
            </a:r>
          </a:p>
          <a:p>
            <a:r>
              <a:rPr lang="en-US" sz="2400" dirty="0"/>
              <a:t>The C#.NET programming language is designed to be simple, modern, general-purpose, and object-oriented.</a:t>
            </a:r>
            <a:endParaRPr lang="en-IN" sz="2400" dirty="0"/>
          </a:p>
          <a:p>
            <a:r>
              <a:rPr lang="en-US" sz="2400" dirty="0"/>
              <a:t>By the help of C# programming language, we can develop different types of secured and robust applications.</a:t>
            </a:r>
          </a:p>
        </p:txBody>
      </p:sp>
    </p:spTree>
    <p:extLst>
      <p:ext uri="{BB962C8B-B14F-4D97-AF65-F5344CB8AC3E}">
        <p14:creationId xmlns:p14="http://schemas.microsoft.com/office/powerpoint/2010/main" val="4037574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B8AB-A99B-4D39-8895-16E610AEC84B}"/>
              </a:ext>
            </a:extLst>
          </p:cNvPr>
          <p:cNvSpPr>
            <a:spLocks noGrp="1"/>
          </p:cNvSpPr>
          <p:nvPr>
            <p:ph type="title"/>
          </p:nvPr>
        </p:nvSpPr>
        <p:spPr/>
        <p:txBody>
          <a:bodyPr/>
          <a:lstStyle/>
          <a:p>
            <a:r>
              <a:rPr lang="en-US" dirty="0"/>
              <a:t>Types of Collections (cont..)</a:t>
            </a:r>
            <a:endParaRPr lang="en-IN" dirty="0"/>
          </a:p>
        </p:txBody>
      </p:sp>
      <p:sp>
        <p:nvSpPr>
          <p:cNvPr id="3" name="Content Placeholder 2">
            <a:extLst>
              <a:ext uri="{FF2B5EF4-FFF2-40B4-BE49-F238E27FC236}">
                <a16:creationId xmlns:a16="http://schemas.microsoft.com/office/drawing/2014/main" id="{A4F60714-94BE-D412-87FA-860276C34AE1}"/>
              </a:ext>
            </a:extLst>
          </p:cNvPr>
          <p:cNvSpPr>
            <a:spLocks noGrp="1"/>
          </p:cNvSpPr>
          <p:nvPr>
            <p:ph idx="1"/>
          </p:nvPr>
        </p:nvSpPr>
        <p:spPr>
          <a:xfrm>
            <a:off x="838200" y="1561464"/>
            <a:ext cx="10515600" cy="5032375"/>
          </a:xfrm>
        </p:spPr>
        <p:txBody>
          <a:bodyPr>
            <a:normAutofit/>
          </a:bodyPr>
          <a:lstStyle/>
          <a:p>
            <a:r>
              <a:rPr lang="en-US" sz="2000" dirty="0"/>
              <a:t> These collection classes are type-safe because they are generic means only those items that are type-compatible with the type of the collection can be stored in a generic collection, it eliminates accidental type mismatches. </a:t>
            </a:r>
          </a:p>
          <a:p>
            <a:r>
              <a:rPr lang="en-US" sz="2000" dirty="0"/>
              <a:t>The </a:t>
            </a:r>
            <a:r>
              <a:rPr lang="en-US" sz="2000" dirty="0" err="1"/>
              <a:t>System.Collections.Generic</a:t>
            </a:r>
            <a:r>
              <a:rPr lang="en-US" sz="2000" dirty="0"/>
              <a:t> namespace has the following classes:</a:t>
            </a:r>
          </a:p>
          <a:p>
            <a:pPr lvl="1"/>
            <a:r>
              <a:rPr lang="en-US" sz="1800" dirty="0"/>
              <a:t>List&lt;T&gt;: It represents a strongly typed list of objects that can be accessed by index. Provides methods to search, sort, and manipulate lists.</a:t>
            </a:r>
          </a:p>
          <a:p>
            <a:pPr lvl="1"/>
            <a:r>
              <a:rPr lang="en-US" sz="1800" dirty="0"/>
              <a:t>Stack&lt;T&gt;: It represents a variable size last-in-first-out (LIFO) collection of instances of the same specified type.</a:t>
            </a:r>
          </a:p>
          <a:p>
            <a:pPr lvl="1"/>
            <a:r>
              <a:rPr lang="en-US" sz="1800" dirty="0"/>
              <a:t>Queue&lt;T&gt;: It represents a first-in, first-out collection of objects.</a:t>
            </a:r>
          </a:p>
          <a:p>
            <a:pPr lvl="1"/>
            <a:r>
              <a:rPr lang="en-US" sz="1800" dirty="0"/>
              <a:t>HashSet&lt;T&gt;: It represents a set of values. It removes duplicate elements from the collection.</a:t>
            </a:r>
          </a:p>
          <a:p>
            <a:pPr lvl="1"/>
            <a:r>
              <a:rPr lang="en-US" sz="1800" dirty="0"/>
              <a:t>Dictionary&lt;</a:t>
            </a:r>
            <a:r>
              <a:rPr lang="en-US" sz="1800" dirty="0" err="1"/>
              <a:t>TKey</a:t>
            </a:r>
            <a:r>
              <a:rPr lang="en-US" sz="1800" dirty="0"/>
              <a:t>, TValue&gt;: It represents a collection of keys and values.</a:t>
            </a:r>
          </a:p>
          <a:p>
            <a:pPr lvl="1"/>
            <a:r>
              <a:rPr lang="en-US" sz="1800" dirty="0" err="1"/>
              <a:t>SortedList</a:t>
            </a:r>
            <a:r>
              <a:rPr lang="en-US" sz="1800" dirty="0"/>
              <a:t>&lt;</a:t>
            </a:r>
            <a:r>
              <a:rPr lang="en-US" sz="1800" dirty="0" err="1"/>
              <a:t>TKey</a:t>
            </a:r>
            <a:r>
              <a:rPr lang="en-US" sz="1800" dirty="0"/>
              <a:t>, TValue&gt;: It represents a collection of key/value pairs that are sorted by key based on the associated </a:t>
            </a:r>
            <a:r>
              <a:rPr lang="en-US" sz="1800" dirty="0" err="1"/>
              <a:t>System.Collections.Generic.IComparer</a:t>
            </a:r>
            <a:r>
              <a:rPr lang="en-US" sz="1800" dirty="0"/>
              <a:t> implementation.</a:t>
            </a:r>
          </a:p>
          <a:p>
            <a:pPr lvl="1"/>
            <a:r>
              <a:rPr lang="en-US" sz="1800" dirty="0" err="1"/>
              <a:t>SortedSet</a:t>
            </a:r>
            <a:r>
              <a:rPr lang="en-US" sz="1800" dirty="0"/>
              <a:t>&lt;T&gt;: It represents a collection of objects that are maintained in sorted order.</a:t>
            </a:r>
          </a:p>
          <a:p>
            <a:pPr lvl="1"/>
            <a:r>
              <a:rPr lang="en-US" sz="1800" dirty="0" err="1"/>
              <a:t>SortedDictionary</a:t>
            </a:r>
            <a:r>
              <a:rPr lang="en-US" sz="1800" dirty="0"/>
              <a:t>&lt;</a:t>
            </a:r>
            <a:r>
              <a:rPr lang="en-US" sz="1800" dirty="0" err="1"/>
              <a:t>TKey</a:t>
            </a:r>
            <a:r>
              <a:rPr lang="en-US" sz="1800" dirty="0"/>
              <a:t>, TValue&gt;: It represents a collection of key/value pairs that are sorted on the key.</a:t>
            </a:r>
          </a:p>
          <a:p>
            <a:pPr lvl="1"/>
            <a:r>
              <a:rPr lang="en-US" sz="1800" dirty="0"/>
              <a:t>LinkedList&lt;T&gt;: It represents a doubly linked list.</a:t>
            </a:r>
            <a:endParaRPr lang="en-IN" sz="1800" dirty="0"/>
          </a:p>
        </p:txBody>
      </p:sp>
    </p:spTree>
    <p:extLst>
      <p:ext uri="{BB962C8B-B14F-4D97-AF65-F5344CB8AC3E}">
        <p14:creationId xmlns:p14="http://schemas.microsoft.com/office/powerpoint/2010/main" val="359103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7503-2A41-8D9F-F4AA-C5BCE9D08C94}"/>
              </a:ext>
            </a:extLst>
          </p:cNvPr>
          <p:cNvSpPr>
            <a:spLocks noGrp="1"/>
          </p:cNvSpPr>
          <p:nvPr>
            <p:ph type="title"/>
          </p:nvPr>
        </p:nvSpPr>
        <p:spPr/>
        <p:txBody>
          <a:bodyPr/>
          <a:lstStyle/>
          <a:p>
            <a:r>
              <a:rPr lang="en-US" dirty="0"/>
              <a:t>Types of Collections (cont..)</a:t>
            </a:r>
            <a:endParaRPr lang="en-IN" dirty="0"/>
          </a:p>
        </p:txBody>
      </p:sp>
      <p:sp>
        <p:nvSpPr>
          <p:cNvPr id="3" name="Content Placeholder 2">
            <a:extLst>
              <a:ext uri="{FF2B5EF4-FFF2-40B4-BE49-F238E27FC236}">
                <a16:creationId xmlns:a16="http://schemas.microsoft.com/office/drawing/2014/main" id="{21BE15F5-05E6-3B4B-7A98-7A3C4C2FC9D1}"/>
              </a:ext>
            </a:extLst>
          </p:cNvPr>
          <p:cNvSpPr>
            <a:spLocks noGrp="1"/>
          </p:cNvSpPr>
          <p:nvPr>
            <p:ph idx="1"/>
          </p:nvPr>
        </p:nvSpPr>
        <p:spPr/>
        <p:txBody>
          <a:bodyPr>
            <a:normAutofit/>
          </a:bodyPr>
          <a:lstStyle/>
          <a:p>
            <a:r>
              <a:rPr lang="en-US" sz="2400" dirty="0"/>
              <a:t>The </a:t>
            </a:r>
            <a:r>
              <a:rPr lang="en-US" sz="2400" dirty="0" err="1"/>
              <a:t>System.Collections.Concurrent</a:t>
            </a:r>
            <a:r>
              <a:rPr lang="en-US" sz="2400" dirty="0"/>
              <a:t> namespace provides classes for thread-safe operations. Now multiple threads will not create problems for accessing the collection items. The </a:t>
            </a:r>
            <a:r>
              <a:rPr lang="en-US" sz="2400" dirty="0" err="1"/>
              <a:t>System.Collections</a:t>
            </a:r>
            <a:r>
              <a:rPr lang="en-US" sz="2400" dirty="0"/>
              <a:t>.</a:t>
            </a:r>
          </a:p>
          <a:p>
            <a:r>
              <a:rPr lang="en-US" sz="2400" dirty="0"/>
              <a:t>Concurrent namespace has the following classes:</a:t>
            </a:r>
          </a:p>
          <a:p>
            <a:pPr lvl="1"/>
            <a:r>
              <a:rPr lang="en-US" sz="2000" dirty="0" err="1"/>
              <a:t>BlockingCollection</a:t>
            </a:r>
            <a:r>
              <a:rPr lang="en-US" sz="2000" dirty="0"/>
              <a:t>&lt;T&gt;: It provides blocking and bounding capabilities for thread-safe collections that implement </a:t>
            </a:r>
            <a:r>
              <a:rPr lang="en-US" sz="2000" dirty="0" err="1"/>
              <a:t>System.Collections.Concurrent.IProducerConsumerCollection</a:t>
            </a:r>
            <a:r>
              <a:rPr lang="en-US" sz="2000" dirty="0"/>
              <a:t>.</a:t>
            </a:r>
          </a:p>
          <a:p>
            <a:pPr lvl="1"/>
            <a:r>
              <a:rPr lang="en-US" sz="2000" dirty="0" err="1"/>
              <a:t>ConcurrentBag</a:t>
            </a:r>
            <a:r>
              <a:rPr lang="en-US" sz="2000" dirty="0"/>
              <a:t>&lt;T&gt;: It represents a thread-safe, unordered collection of objects.</a:t>
            </a:r>
          </a:p>
          <a:p>
            <a:pPr lvl="1"/>
            <a:r>
              <a:rPr lang="en-US" sz="2000" dirty="0" err="1"/>
              <a:t>ConcurrentStack</a:t>
            </a:r>
            <a:r>
              <a:rPr lang="en-US" sz="2000" dirty="0"/>
              <a:t>&lt;T&gt;: It represents a thread-safe last-in-first-out (LIFO) collection.</a:t>
            </a:r>
          </a:p>
          <a:p>
            <a:pPr lvl="1"/>
            <a:r>
              <a:rPr lang="en-US" sz="2000" dirty="0" err="1"/>
              <a:t>ConcurrentQueue</a:t>
            </a:r>
            <a:r>
              <a:rPr lang="en-US" sz="2000" dirty="0"/>
              <a:t>&lt;T&gt;: It represents a thread-safe first-in-first-out (FIFO) collection.</a:t>
            </a:r>
          </a:p>
          <a:p>
            <a:pPr lvl="1"/>
            <a:r>
              <a:rPr lang="en-US" sz="2000" dirty="0" err="1"/>
              <a:t>ConcurrentDictionary</a:t>
            </a:r>
            <a:r>
              <a:rPr lang="en-US" sz="2000" dirty="0"/>
              <a:t>&lt;</a:t>
            </a:r>
            <a:r>
              <a:rPr lang="en-US" sz="2000" dirty="0" err="1"/>
              <a:t>TKey</a:t>
            </a:r>
            <a:r>
              <a:rPr lang="en-US" sz="2000" dirty="0"/>
              <a:t>, TValue&gt;: It represents a thread-safe collection of key/value pairs that can be accessed by multiple threads concurrently.</a:t>
            </a:r>
            <a:endParaRPr lang="en-IN" sz="2000" dirty="0"/>
          </a:p>
        </p:txBody>
      </p:sp>
    </p:spTree>
    <p:extLst>
      <p:ext uri="{BB962C8B-B14F-4D97-AF65-F5344CB8AC3E}">
        <p14:creationId xmlns:p14="http://schemas.microsoft.com/office/powerpoint/2010/main" val="123189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22F3-E911-D235-72AB-FC79596EAB9C}"/>
              </a:ext>
            </a:extLst>
          </p:cNvPr>
          <p:cNvSpPr>
            <a:spLocks noGrp="1"/>
          </p:cNvSpPr>
          <p:nvPr>
            <p:ph type="title"/>
          </p:nvPr>
        </p:nvSpPr>
        <p:spPr/>
        <p:txBody>
          <a:bodyPr/>
          <a:lstStyle/>
          <a:p>
            <a:r>
              <a:rPr lang="en-US" dirty="0"/>
              <a:t>Generics</a:t>
            </a:r>
            <a:endParaRPr lang="en-IN" dirty="0"/>
          </a:p>
        </p:txBody>
      </p:sp>
      <p:sp>
        <p:nvSpPr>
          <p:cNvPr id="3" name="Content Placeholder 2">
            <a:extLst>
              <a:ext uri="{FF2B5EF4-FFF2-40B4-BE49-F238E27FC236}">
                <a16:creationId xmlns:a16="http://schemas.microsoft.com/office/drawing/2014/main" id="{35B3216D-F494-B25A-8D25-A347C2B2E7F5}"/>
              </a:ext>
            </a:extLst>
          </p:cNvPr>
          <p:cNvSpPr>
            <a:spLocks noGrp="1"/>
          </p:cNvSpPr>
          <p:nvPr>
            <p:ph idx="1"/>
          </p:nvPr>
        </p:nvSpPr>
        <p:spPr/>
        <p:txBody>
          <a:bodyPr/>
          <a:lstStyle/>
          <a:p>
            <a:r>
              <a:rPr lang="en-US" dirty="0"/>
              <a:t>Generic is a class which allows the user to define classes and methods with the placeholder. The concept of generics is used to create general-purpose classes and methods.</a:t>
            </a:r>
          </a:p>
          <a:p>
            <a:r>
              <a:rPr lang="en-US" dirty="0"/>
              <a:t> Generic means not specific to a particular data type, that type will be decided by the compiler at the time of compilation. </a:t>
            </a:r>
          </a:p>
          <a:p>
            <a:r>
              <a:rPr lang="en-US" dirty="0"/>
              <a:t>Generics are commonly used to create type-safe collections for both reference and value types. </a:t>
            </a:r>
            <a:endParaRPr lang="en-IN" dirty="0"/>
          </a:p>
        </p:txBody>
      </p:sp>
    </p:spTree>
    <p:extLst>
      <p:ext uri="{BB962C8B-B14F-4D97-AF65-F5344CB8AC3E}">
        <p14:creationId xmlns:p14="http://schemas.microsoft.com/office/powerpoint/2010/main" val="2015916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D959-DAFB-63AB-AA40-B3D957935539}"/>
              </a:ext>
            </a:extLst>
          </p:cNvPr>
          <p:cNvSpPr>
            <a:spLocks noGrp="1"/>
          </p:cNvSpPr>
          <p:nvPr>
            <p:ph type="title"/>
          </p:nvPr>
        </p:nvSpPr>
        <p:spPr/>
        <p:txBody>
          <a:bodyPr/>
          <a:lstStyle/>
          <a:p>
            <a:r>
              <a:rPr lang="en-US" dirty="0"/>
              <a:t>Generic Type Parameter</a:t>
            </a:r>
            <a:endParaRPr lang="en-IN" dirty="0"/>
          </a:p>
        </p:txBody>
      </p:sp>
      <p:sp>
        <p:nvSpPr>
          <p:cNvPr id="3" name="Content Placeholder 2">
            <a:extLst>
              <a:ext uri="{FF2B5EF4-FFF2-40B4-BE49-F238E27FC236}">
                <a16:creationId xmlns:a16="http://schemas.microsoft.com/office/drawing/2014/main" id="{9F0C919D-9DD3-9E57-26A6-396548CA1C48}"/>
              </a:ext>
            </a:extLst>
          </p:cNvPr>
          <p:cNvSpPr>
            <a:spLocks noGrp="1"/>
          </p:cNvSpPr>
          <p:nvPr>
            <p:ph idx="1"/>
          </p:nvPr>
        </p:nvSpPr>
        <p:spPr/>
        <p:txBody>
          <a:bodyPr/>
          <a:lstStyle/>
          <a:p>
            <a:r>
              <a:rPr lang="en-US" dirty="0"/>
              <a:t>In a generic type or method definition, a type parameter is a placeholder for a specific type that a client specifies when they create an instance of the generic type.</a:t>
            </a:r>
          </a:p>
          <a:p>
            <a:r>
              <a:rPr lang="en-US" dirty="0"/>
              <a:t> By means of this substitution, we have created three separate type-safe and efficient objects using a single class definition.</a:t>
            </a:r>
          </a:p>
          <a:p>
            <a:r>
              <a:rPr lang="en-US" dirty="0"/>
              <a:t>Example-</a:t>
            </a:r>
          </a:p>
          <a:p>
            <a:pPr lvl="1"/>
            <a:r>
              <a:rPr lang="en-IN" dirty="0" err="1"/>
              <a:t>GenericList</a:t>
            </a:r>
            <a:r>
              <a:rPr lang="en-IN" dirty="0"/>
              <a:t>&lt;float&gt; list1 = new </a:t>
            </a:r>
            <a:r>
              <a:rPr lang="en-IN" dirty="0" err="1"/>
              <a:t>GenericList</a:t>
            </a:r>
            <a:r>
              <a:rPr lang="en-IN" dirty="0"/>
              <a:t>&lt;float&gt;();</a:t>
            </a:r>
          </a:p>
          <a:p>
            <a:pPr lvl="1"/>
            <a:r>
              <a:rPr lang="en-IN" dirty="0" err="1"/>
              <a:t>GenericList</a:t>
            </a:r>
            <a:r>
              <a:rPr lang="en-IN" dirty="0"/>
              <a:t>&lt;</a:t>
            </a:r>
            <a:r>
              <a:rPr lang="en-IN" dirty="0" err="1"/>
              <a:t>ExampleClass</a:t>
            </a:r>
            <a:r>
              <a:rPr lang="en-IN" dirty="0"/>
              <a:t>&gt; list2 = new </a:t>
            </a:r>
            <a:r>
              <a:rPr lang="en-IN" dirty="0" err="1"/>
              <a:t>GenericList</a:t>
            </a:r>
            <a:r>
              <a:rPr lang="en-IN" dirty="0"/>
              <a:t>&lt;</a:t>
            </a:r>
            <a:r>
              <a:rPr lang="en-IN" dirty="0" err="1"/>
              <a:t>ExampleClass</a:t>
            </a:r>
            <a:r>
              <a:rPr lang="en-IN" dirty="0"/>
              <a:t>&gt;();</a:t>
            </a:r>
          </a:p>
          <a:p>
            <a:pPr lvl="1"/>
            <a:r>
              <a:rPr lang="en-IN" dirty="0" err="1"/>
              <a:t>GenericList</a:t>
            </a:r>
            <a:r>
              <a:rPr lang="en-IN" dirty="0"/>
              <a:t>&lt;</a:t>
            </a:r>
            <a:r>
              <a:rPr lang="en-IN" dirty="0" err="1"/>
              <a:t>ExampleStruct</a:t>
            </a:r>
            <a:r>
              <a:rPr lang="en-IN" dirty="0"/>
              <a:t>&gt; list3 = new </a:t>
            </a:r>
            <a:r>
              <a:rPr lang="en-IN" dirty="0" err="1"/>
              <a:t>GenericList</a:t>
            </a:r>
            <a:r>
              <a:rPr lang="en-IN" dirty="0"/>
              <a:t>&lt;</a:t>
            </a:r>
            <a:r>
              <a:rPr lang="en-IN" dirty="0" err="1"/>
              <a:t>ExampleStruct</a:t>
            </a:r>
            <a:r>
              <a:rPr lang="en-IN" dirty="0"/>
              <a:t>&gt;();</a:t>
            </a:r>
          </a:p>
        </p:txBody>
      </p:sp>
    </p:spTree>
    <p:extLst>
      <p:ext uri="{BB962C8B-B14F-4D97-AF65-F5344CB8AC3E}">
        <p14:creationId xmlns:p14="http://schemas.microsoft.com/office/powerpoint/2010/main" val="2208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5B0E-793E-8AA8-F5E1-F352D3D7ED6E}"/>
              </a:ext>
            </a:extLst>
          </p:cNvPr>
          <p:cNvSpPr>
            <a:spLocks noGrp="1"/>
          </p:cNvSpPr>
          <p:nvPr>
            <p:ph type="title"/>
          </p:nvPr>
        </p:nvSpPr>
        <p:spPr/>
        <p:txBody>
          <a:bodyPr/>
          <a:lstStyle/>
          <a:p>
            <a:r>
              <a:rPr lang="en-US" dirty="0"/>
              <a:t>Generic Classes</a:t>
            </a:r>
            <a:endParaRPr lang="en-IN" dirty="0"/>
          </a:p>
        </p:txBody>
      </p:sp>
      <p:sp>
        <p:nvSpPr>
          <p:cNvPr id="3" name="Content Placeholder 2">
            <a:extLst>
              <a:ext uri="{FF2B5EF4-FFF2-40B4-BE49-F238E27FC236}">
                <a16:creationId xmlns:a16="http://schemas.microsoft.com/office/drawing/2014/main" id="{EF9C34A1-C69A-65C0-32C7-5D79183E4E6D}"/>
              </a:ext>
            </a:extLst>
          </p:cNvPr>
          <p:cNvSpPr>
            <a:spLocks noGrp="1"/>
          </p:cNvSpPr>
          <p:nvPr>
            <p:ph idx="1"/>
          </p:nvPr>
        </p:nvSpPr>
        <p:spPr/>
        <p:txBody>
          <a:bodyPr>
            <a:normAutofit fontScale="92500" lnSpcReduction="10000"/>
          </a:bodyPr>
          <a:lstStyle/>
          <a:p>
            <a:r>
              <a:rPr lang="en-US" dirty="0"/>
              <a:t>Generic classes encapsulate operations that are not specific to a particular data type.</a:t>
            </a:r>
          </a:p>
          <a:p>
            <a:r>
              <a:rPr lang="en-US" dirty="0"/>
              <a:t>The most common use for generic classes is with collections like linked lists, hash tables, stacks, queues, trees, and so on.</a:t>
            </a:r>
          </a:p>
          <a:p>
            <a:r>
              <a:rPr lang="en-US" dirty="0"/>
              <a:t>Example-</a:t>
            </a:r>
          </a:p>
          <a:p>
            <a:pPr marL="0" indent="0">
              <a:buNone/>
            </a:pPr>
            <a:r>
              <a:rPr lang="en-IN" sz="1700" dirty="0"/>
              <a:t> public class </a:t>
            </a:r>
            <a:r>
              <a:rPr lang="en-IN" sz="1700" dirty="0" err="1"/>
              <a:t>GenericClass</a:t>
            </a:r>
            <a:r>
              <a:rPr lang="en-IN" sz="1700" dirty="0"/>
              <a:t>&lt;T&gt;</a:t>
            </a:r>
          </a:p>
          <a:p>
            <a:pPr marL="0" indent="0">
              <a:buNone/>
            </a:pPr>
            <a:r>
              <a:rPr lang="en-IN" sz="1700" dirty="0"/>
              <a:t>    {</a:t>
            </a:r>
          </a:p>
          <a:p>
            <a:pPr marL="0" indent="0">
              <a:buNone/>
            </a:pPr>
            <a:r>
              <a:rPr lang="en-IN" sz="1700" dirty="0"/>
              <a:t>        public void </a:t>
            </a:r>
            <a:r>
              <a:rPr lang="en-IN" sz="1700" dirty="0" err="1"/>
              <a:t>GenericMethod</a:t>
            </a:r>
            <a:r>
              <a:rPr lang="en-IN" sz="1700" dirty="0"/>
              <a:t>(T Name)</a:t>
            </a:r>
          </a:p>
          <a:p>
            <a:pPr marL="0" indent="0">
              <a:buNone/>
            </a:pPr>
            <a:r>
              <a:rPr lang="en-IN" sz="1700" dirty="0"/>
              <a:t>        {</a:t>
            </a:r>
          </a:p>
          <a:p>
            <a:pPr marL="0" indent="0">
              <a:buNone/>
            </a:pPr>
            <a:r>
              <a:rPr lang="en-IN" sz="1700" dirty="0"/>
              <a:t>            </a:t>
            </a:r>
            <a:r>
              <a:rPr lang="en-IN" sz="1700" dirty="0" err="1"/>
              <a:t>Console.WriteLine</a:t>
            </a:r>
            <a:r>
              <a:rPr lang="en-IN" sz="1700" dirty="0"/>
              <a:t>($"Name: {Name}");</a:t>
            </a:r>
          </a:p>
          <a:p>
            <a:pPr marL="0" indent="0">
              <a:buNone/>
            </a:pPr>
            <a:r>
              <a:rPr lang="en-IN" sz="1700" dirty="0"/>
              <a:t>        }</a:t>
            </a:r>
          </a:p>
          <a:p>
            <a:pPr marL="0" indent="0">
              <a:buNone/>
            </a:pPr>
            <a:r>
              <a:rPr lang="en-IN" sz="1700" dirty="0"/>
              <a:t>    }</a:t>
            </a:r>
          </a:p>
        </p:txBody>
      </p:sp>
      <p:sp>
        <p:nvSpPr>
          <p:cNvPr id="4" name="TextBox 3">
            <a:extLst>
              <a:ext uri="{FF2B5EF4-FFF2-40B4-BE49-F238E27FC236}">
                <a16:creationId xmlns:a16="http://schemas.microsoft.com/office/drawing/2014/main" id="{9B01C454-D3E5-13DA-C904-F05EFB4ACF9E}"/>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9DCE8AAC-7472-CB76-852A-26F6D414E600}"/>
              </a:ext>
            </a:extLst>
          </p:cNvPr>
          <p:cNvSpPr txBox="1"/>
          <p:nvPr/>
        </p:nvSpPr>
        <p:spPr>
          <a:xfrm>
            <a:off x="5506720" y="3634244"/>
            <a:ext cx="6553200" cy="2677656"/>
          </a:xfrm>
          <a:prstGeom prst="rect">
            <a:avLst/>
          </a:prstGeom>
          <a:noFill/>
        </p:spPr>
        <p:txBody>
          <a:bodyPr wrap="square" rtlCol="0">
            <a:spAutoFit/>
          </a:bodyPr>
          <a:lstStyle/>
          <a:p>
            <a:r>
              <a:rPr lang="en-IN" sz="1600" dirty="0"/>
              <a:t> class Program</a:t>
            </a:r>
          </a:p>
          <a:p>
            <a:r>
              <a:rPr lang="en-IN" sz="1600" dirty="0"/>
              <a:t>    {</a:t>
            </a:r>
          </a:p>
          <a:p>
            <a:r>
              <a:rPr lang="en-IN" sz="1600" dirty="0"/>
              <a:t>        static void Main(string[] </a:t>
            </a:r>
            <a:r>
              <a:rPr lang="en-IN" sz="1600" dirty="0" err="1"/>
              <a:t>args</a:t>
            </a:r>
            <a:r>
              <a:rPr lang="en-IN" sz="1600" dirty="0"/>
              <a:t>)</a:t>
            </a:r>
          </a:p>
          <a:p>
            <a:r>
              <a:rPr lang="en-IN" sz="1600" dirty="0"/>
              <a:t>        {</a:t>
            </a:r>
          </a:p>
          <a:p>
            <a:r>
              <a:rPr lang="en-IN" sz="1600" dirty="0"/>
              <a:t>        //Instantiate </a:t>
            </a:r>
            <a:r>
              <a:rPr lang="en-IN" sz="1600" dirty="0" err="1"/>
              <a:t>GenericClass</a:t>
            </a:r>
            <a:r>
              <a:rPr lang="en-IN" sz="1600" dirty="0"/>
              <a:t>, string is the type argument</a:t>
            </a:r>
          </a:p>
          <a:p>
            <a:r>
              <a:rPr lang="en-IN" sz="1600" dirty="0"/>
              <a:t>           </a:t>
            </a:r>
            <a:r>
              <a:rPr lang="en-IN" sz="1600" dirty="0" err="1"/>
              <a:t>GenericClass</a:t>
            </a:r>
            <a:r>
              <a:rPr lang="en-IN" sz="1600" dirty="0"/>
              <a:t>&lt;string&gt; </a:t>
            </a:r>
            <a:r>
              <a:rPr lang="en-IN" sz="1600" dirty="0" err="1"/>
              <a:t>myGenericClass</a:t>
            </a:r>
            <a:r>
              <a:rPr lang="en-IN" sz="1600" dirty="0"/>
              <a:t> = new </a:t>
            </a:r>
            <a:r>
              <a:rPr lang="en-IN" sz="1600" dirty="0" err="1"/>
              <a:t>GenericClass</a:t>
            </a:r>
            <a:r>
              <a:rPr lang="en-IN" sz="1600" dirty="0"/>
              <a:t>&lt;string&gt;</a:t>
            </a:r>
          </a:p>
          <a:p>
            <a:r>
              <a:rPr lang="en-IN" sz="1600" dirty="0"/>
              <a:t>            </a:t>
            </a:r>
            <a:r>
              <a:rPr lang="en-IN" sz="1600" dirty="0" err="1"/>
              <a:t>myGenericClass.GenericMethod</a:t>
            </a:r>
            <a:r>
              <a:rPr lang="en-IN" sz="1600" dirty="0"/>
              <a:t>("</a:t>
            </a:r>
            <a:r>
              <a:rPr lang="en-IN" sz="1600" dirty="0" err="1"/>
              <a:t>Pranata</a:t>
            </a:r>
            <a:r>
              <a:rPr lang="en-IN" sz="1600" dirty="0"/>
              <a:t>");</a:t>
            </a:r>
          </a:p>
          <a:p>
            <a:r>
              <a:rPr lang="en-IN" dirty="0"/>
              <a:t>        }</a:t>
            </a:r>
          </a:p>
          <a:p>
            <a:r>
              <a:rPr lang="en-IN" dirty="0"/>
              <a:t>    </a:t>
            </a:r>
          </a:p>
          <a:p>
            <a:r>
              <a:rPr lang="en-IN" dirty="0"/>
              <a:t>}</a:t>
            </a:r>
          </a:p>
        </p:txBody>
      </p:sp>
    </p:spTree>
    <p:extLst>
      <p:ext uri="{BB962C8B-B14F-4D97-AF65-F5344CB8AC3E}">
        <p14:creationId xmlns:p14="http://schemas.microsoft.com/office/powerpoint/2010/main" val="2779518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CC2A-83EC-B1F1-B21F-5FAD80D94FBD}"/>
              </a:ext>
            </a:extLst>
          </p:cNvPr>
          <p:cNvSpPr>
            <a:spLocks noGrp="1"/>
          </p:cNvSpPr>
          <p:nvPr>
            <p:ph type="title"/>
          </p:nvPr>
        </p:nvSpPr>
        <p:spPr/>
        <p:txBody>
          <a:bodyPr/>
          <a:lstStyle/>
          <a:p>
            <a:r>
              <a:rPr lang="en-US" dirty="0"/>
              <a:t>Generic Method</a:t>
            </a:r>
            <a:endParaRPr lang="en-IN" dirty="0"/>
          </a:p>
        </p:txBody>
      </p:sp>
      <p:sp>
        <p:nvSpPr>
          <p:cNvPr id="3" name="Content Placeholder 2">
            <a:extLst>
              <a:ext uri="{FF2B5EF4-FFF2-40B4-BE49-F238E27FC236}">
                <a16:creationId xmlns:a16="http://schemas.microsoft.com/office/drawing/2014/main" id="{35F0CC93-1F86-E5DE-676E-8D88BABF8F32}"/>
              </a:ext>
            </a:extLst>
          </p:cNvPr>
          <p:cNvSpPr>
            <a:spLocks noGrp="1"/>
          </p:cNvSpPr>
          <p:nvPr>
            <p:ph idx="1"/>
          </p:nvPr>
        </p:nvSpPr>
        <p:spPr/>
        <p:txBody>
          <a:bodyPr/>
          <a:lstStyle/>
          <a:p>
            <a:r>
              <a:rPr lang="en-US" dirty="0"/>
              <a:t>A generic method is a method that is declared with type parameters, as follows:</a:t>
            </a:r>
          </a:p>
          <a:p>
            <a:pPr marL="457200" lvl="1" indent="0">
              <a:buNone/>
            </a:pPr>
            <a:r>
              <a:rPr lang="en-IN" dirty="0"/>
              <a:t>static void Swap&lt;T&gt;(ref T </a:t>
            </a:r>
            <a:r>
              <a:rPr lang="en-IN" dirty="0" err="1"/>
              <a:t>lhs</a:t>
            </a:r>
            <a:r>
              <a:rPr lang="en-IN" dirty="0"/>
              <a:t>, ref T </a:t>
            </a:r>
            <a:r>
              <a:rPr lang="en-IN" dirty="0" err="1"/>
              <a:t>rhs</a:t>
            </a:r>
            <a:r>
              <a:rPr lang="en-IN" dirty="0"/>
              <a:t>)</a:t>
            </a:r>
          </a:p>
          <a:p>
            <a:pPr marL="457200" lvl="1" indent="0">
              <a:buNone/>
            </a:pPr>
            <a:r>
              <a:rPr lang="en-IN" dirty="0"/>
              <a:t>{</a:t>
            </a:r>
          </a:p>
          <a:p>
            <a:pPr marL="457200" lvl="1" indent="0">
              <a:buNone/>
            </a:pPr>
            <a:r>
              <a:rPr lang="en-IN" dirty="0"/>
              <a:t>    T temp;</a:t>
            </a:r>
          </a:p>
          <a:p>
            <a:pPr marL="457200" lvl="1" indent="0">
              <a:buNone/>
            </a:pPr>
            <a:r>
              <a:rPr lang="en-IN" dirty="0"/>
              <a:t>    temp = </a:t>
            </a:r>
            <a:r>
              <a:rPr lang="en-IN" dirty="0" err="1"/>
              <a:t>lhs</a:t>
            </a:r>
            <a:r>
              <a:rPr lang="en-IN" dirty="0"/>
              <a:t>;</a:t>
            </a:r>
          </a:p>
          <a:p>
            <a:pPr marL="457200" lvl="1" indent="0">
              <a:buNone/>
            </a:pPr>
            <a:r>
              <a:rPr lang="en-IN" dirty="0"/>
              <a:t>    </a:t>
            </a:r>
            <a:r>
              <a:rPr lang="en-IN" dirty="0" err="1"/>
              <a:t>lhs</a:t>
            </a:r>
            <a:r>
              <a:rPr lang="en-IN" dirty="0"/>
              <a:t> = </a:t>
            </a:r>
            <a:r>
              <a:rPr lang="en-IN" dirty="0" err="1"/>
              <a:t>rhs</a:t>
            </a:r>
            <a:r>
              <a:rPr lang="en-IN" dirty="0"/>
              <a:t>;</a:t>
            </a:r>
          </a:p>
          <a:p>
            <a:pPr marL="457200" lvl="1" indent="0">
              <a:buNone/>
            </a:pPr>
            <a:r>
              <a:rPr lang="en-IN" dirty="0"/>
              <a:t>    </a:t>
            </a:r>
            <a:r>
              <a:rPr lang="en-IN" dirty="0" err="1"/>
              <a:t>rhs</a:t>
            </a:r>
            <a:r>
              <a:rPr lang="en-IN" dirty="0"/>
              <a:t> = temp;</a:t>
            </a:r>
          </a:p>
          <a:p>
            <a:pPr marL="457200" lvl="1" indent="0">
              <a:buNone/>
            </a:pPr>
            <a:r>
              <a:rPr lang="en-IN" dirty="0"/>
              <a:t>}</a:t>
            </a:r>
          </a:p>
        </p:txBody>
      </p:sp>
    </p:spTree>
    <p:extLst>
      <p:ext uri="{BB962C8B-B14F-4D97-AF65-F5344CB8AC3E}">
        <p14:creationId xmlns:p14="http://schemas.microsoft.com/office/powerpoint/2010/main" val="120201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45E7-2352-39B6-C6CB-19EDD6397B24}"/>
              </a:ext>
            </a:extLst>
          </p:cNvPr>
          <p:cNvSpPr>
            <a:spLocks noGrp="1"/>
          </p:cNvSpPr>
          <p:nvPr>
            <p:ph type="title"/>
          </p:nvPr>
        </p:nvSpPr>
        <p:spPr/>
        <p:txBody>
          <a:bodyPr/>
          <a:lstStyle/>
          <a:p>
            <a:r>
              <a:rPr lang="en-US" dirty="0"/>
              <a:t>Delegates</a:t>
            </a:r>
            <a:endParaRPr lang="en-IN" dirty="0"/>
          </a:p>
        </p:txBody>
      </p:sp>
      <p:sp>
        <p:nvSpPr>
          <p:cNvPr id="3" name="Content Placeholder 2">
            <a:extLst>
              <a:ext uri="{FF2B5EF4-FFF2-40B4-BE49-F238E27FC236}">
                <a16:creationId xmlns:a16="http://schemas.microsoft.com/office/drawing/2014/main" id="{3A0863D2-1449-6E3D-2417-2F53E435EB10}"/>
              </a:ext>
            </a:extLst>
          </p:cNvPr>
          <p:cNvSpPr>
            <a:spLocks noGrp="1"/>
          </p:cNvSpPr>
          <p:nvPr>
            <p:ph idx="1"/>
          </p:nvPr>
        </p:nvSpPr>
        <p:spPr/>
        <p:txBody>
          <a:bodyPr>
            <a:normAutofit fontScale="92500"/>
          </a:bodyPr>
          <a:lstStyle/>
          <a:p>
            <a:r>
              <a:rPr lang="en-US" dirty="0"/>
              <a:t>Delegates in C# are the Type-Safe Function Pointer. It means they hold the reference of a method or function and then call that method for execution.</a:t>
            </a:r>
          </a:p>
          <a:p>
            <a:r>
              <a:rPr lang="en-US" dirty="0"/>
              <a:t>Anonymous delegate- </a:t>
            </a:r>
            <a:r>
              <a:rPr lang="en-US"/>
              <a:t>without method.</a:t>
            </a:r>
            <a:endParaRPr lang="en-US" dirty="0"/>
          </a:p>
          <a:p>
            <a:r>
              <a:rPr lang="en-US" dirty="0"/>
              <a:t>There are three steps involved while working with delegates:</a:t>
            </a:r>
          </a:p>
          <a:p>
            <a:pPr lvl="1"/>
            <a:r>
              <a:rPr lang="en-US" dirty="0"/>
              <a:t>Declare a delegate</a:t>
            </a:r>
          </a:p>
          <a:p>
            <a:pPr lvl="1"/>
            <a:r>
              <a:rPr lang="en-US" dirty="0"/>
              <a:t>Create an instance and reference a method</a:t>
            </a:r>
          </a:p>
          <a:p>
            <a:pPr lvl="1"/>
            <a:r>
              <a:rPr lang="en-US" dirty="0"/>
              <a:t>Invoke a delegate</a:t>
            </a:r>
          </a:p>
          <a:p>
            <a:r>
              <a:rPr lang="en-IN" dirty="0"/>
              <a:t>Declaration - public delegate void </a:t>
            </a:r>
            <a:r>
              <a:rPr lang="en-IN" dirty="0" err="1"/>
              <a:t>MyDelegate</a:t>
            </a:r>
            <a:r>
              <a:rPr lang="en-IN" dirty="0"/>
              <a:t>(string </a:t>
            </a:r>
            <a:r>
              <a:rPr lang="en-IN" dirty="0" err="1"/>
              <a:t>msg</a:t>
            </a:r>
            <a:r>
              <a:rPr lang="en-IN" dirty="0"/>
              <a:t>);</a:t>
            </a:r>
          </a:p>
          <a:p>
            <a:pPr marL="0" indent="0">
              <a:buNone/>
            </a:pPr>
            <a:r>
              <a:rPr lang="en-US" dirty="0"/>
              <a:t>declared a delegate </a:t>
            </a:r>
            <a:r>
              <a:rPr lang="en-US" dirty="0" err="1"/>
              <a:t>MyDelegate</a:t>
            </a:r>
            <a:r>
              <a:rPr lang="en-US" dirty="0"/>
              <a:t> with a void return type and a string parameter. </a:t>
            </a:r>
            <a:endParaRPr lang="en-IN" dirty="0"/>
          </a:p>
        </p:txBody>
      </p:sp>
    </p:spTree>
    <p:extLst>
      <p:ext uri="{BB962C8B-B14F-4D97-AF65-F5344CB8AC3E}">
        <p14:creationId xmlns:p14="http://schemas.microsoft.com/office/powerpoint/2010/main" val="1913018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8BEB-E6ED-0161-E899-2FBCB74DFB83}"/>
              </a:ext>
            </a:extLst>
          </p:cNvPr>
          <p:cNvSpPr>
            <a:spLocks noGrp="1"/>
          </p:cNvSpPr>
          <p:nvPr>
            <p:ph type="title"/>
          </p:nvPr>
        </p:nvSpPr>
        <p:spPr/>
        <p:txBody>
          <a:bodyPr/>
          <a:lstStyle/>
          <a:p>
            <a:r>
              <a:rPr lang="en-US" dirty="0"/>
              <a:t>Example of Delegate </a:t>
            </a:r>
            <a:endParaRPr lang="en-IN" dirty="0"/>
          </a:p>
        </p:txBody>
      </p:sp>
      <p:sp>
        <p:nvSpPr>
          <p:cNvPr id="3" name="Content Placeholder 2">
            <a:extLst>
              <a:ext uri="{FF2B5EF4-FFF2-40B4-BE49-F238E27FC236}">
                <a16:creationId xmlns:a16="http://schemas.microsoft.com/office/drawing/2014/main" id="{F7833E69-3970-C8C0-CDF2-834DC325B9E3}"/>
              </a:ext>
            </a:extLst>
          </p:cNvPr>
          <p:cNvSpPr>
            <a:spLocks noGrp="1"/>
          </p:cNvSpPr>
          <p:nvPr>
            <p:ph idx="1"/>
          </p:nvPr>
        </p:nvSpPr>
        <p:spPr>
          <a:xfrm>
            <a:off x="355600" y="1883410"/>
            <a:ext cx="5654040" cy="4351338"/>
          </a:xfrm>
        </p:spPr>
        <p:txBody>
          <a:bodyPr>
            <a:normAutofit fontScale="55000" lnSpcReduction="20000"/>
          </a:bodyPr>
          <a:lstStyle/>
          <a:p>
            <a:pPr marL="0" indent="0">
              <a:buNone/>
            </a:pPr>
            <a:r>
              <a:rPr lang="en-IN" dirty="0"/>
              <a:t>class Class1 {</a:t>
            </a:r>
          </a:p>
          <a:p>
            <a:pPr marL="0" indent="0">
              <a:buNone/>
            </a:pPr>
            <a:endParaRPr lang="en-IN" dirty="0"/>
          </a:p>
          <a:p>
            <a:pPr marL="0" indent="0">
              <a:buNone/>
            </a:pPr>
            <a:r>
              <a:rPr lang="en-IN" dirty="0"/>
              <a:t>public delegate void </a:t>
            </a:r>
            <a:r>
              <a:rPr lang="en-IN" dirty="0" err="1"/>
              <a:t>addnum</a:t>
            </a:r>
            <a:r>
              <a:rPr lang="en-IN" dirty="0"/>
              <a:t>(int a, int b);</a:t>
            </a:r>
          </a:p>
          <a:p>
            <a:pPr marL="0" indent="0">
              <a:buNone/>
            </a:pPr>
            <a:r>
              <a:rPr lang="en-IN" dirty="0"/>
              <a:t>public delegate void </a:t>
            </a:r>
            <a:r>
              <a:rPr lang="en-IN" dirty="0" err="1"/>
              <a:t>subnum</a:t>
            </a:r>
            <a:r>
              <a:rPr lang="en-IN" dirty="0"/>
              <a:t>(int a, int b);</a:t>
            </a:r>
          </a:p>
          <a:p>
            <a:pPr marL="0" indent="0">
              <a:buNone/>
            </a:pPr>
            <a:r>
              <a:rPr lang="en-IN" dirty="0"/>
              <a:t>	</a:t>
            </a:r>
          </a:p>
          <a:p>
            <a:pPr marL="0" indent="0">
              <a:buNone/>
            </a:pPr>
            <a:r>
              <a:rPr lang="en-IN" dirty="0"/>
              <a:t>	public void sum(int a, int b)</a:t>
            </a:r>
          </a:p>
          <a:p>
            <a:pPr marL="0" indent="0">
              <a:buNone/>
            </a:pPr>
            <a:r>
              <a:rPr lang="en-IN" dirty="0"/>
              <a:t>	{</a:t>
            </a:r>
          </a:p>
          <a:p>
            <a:pPr marL="0" indent="0">
              <a:buNone/>
            </a:pPr>
            <a:r>
              <a:rPr lang="en-IN" dirty="0"/>
              <a:t>		</a:t>
            </a:r>
            <a:r>
              <a:rPr lang="en-IN" dirty="0" err="1"/>
              <a:t>Console.WriteLine</a:t>
            </a:r>
            <a:r>
              <a:rPr lang="en-IN" dirty="0"/>
              <a:t>("(100 + 40) = {0}", a + b);</a:t>
            </a:r>
          </a:p>
          <a:p>
            <a:pPr marL="0" indent="0">
              <a:buNone/>
            </a:pPr>
            <a:r>
              <a:rPr lang="en-IN" dirty="0"/>
              <a:t>	}</a:t>
            </a:r>
          </a:p>
          <a:p>
            <a:pPr marL="0" indent="0">
              <a:buNone/>
            </a:pPr>
            <a:endParaRPr lang="en-IN" dirty="0"/>
          </a:p>
          <a:p>
            <a:pPr marL="0" indent="0">
              <a:buNone/>
            </a:pPr>
            <a:r>
              <a:rPr lang="en-IN" dirty="0"/>
              <a:t>	public void subtract(int a, int b)</a:t>
            </a:r>
          </a:p>
          <a:p>
            <a:pPr marL="0" indent="0">
              <a:buNone/>
            </a:pPr>
            <a:r>
              <a:rPr lang="en-IN" dirty="0"/>
              <a:t>	{</a:t>
            </a:r>
          </a:p>
          <a:p>
            <a:pPr marL="0" indent="0">
              <a:buNone/>
            </a:pPr>
            <a:r>
              <a:rPr lang="en-IN" dirty="0"/>
              <a:t>		</a:t>
            </a:r>
            <a:r>
              <a:rPr lang="en-IN" dirty="0" err="1"/>
              <a:t>Console.WriteLine</a:t>
            </a:r>
            <a:r>
              <a:rPr lang="en-IN" dirty="0"/>
              <a:t>("(100 - 60) = {0}", a - b);</a:t>
            </a:r>
          </a:p>
          <a:p>
            <a:pPr marL="0" indent="0">
              <a:buNone/>
            </a:pPr>
            <a:r>
              <a:rPr lang="en-IN" dirty="0"/>
              <a:t>	}</a:t>
            </a:r>
          </a:p>
        </p:txBody>
      </p:sp>
      <p:sp>
        <p:nvSpPr>
          <p:cNvPr id="4" name="Content Placeholder 2">
            <a:extLst>
              <a:ext uri="{FF2B5EF4-FFF2-40B4-BE49-F238E27FC236}">
                <a16:creationId xmlns:a16="http://schemas.microsoft.com/office/drawing/2014/main" id="{1CFFAC25-4065-7072-0726-4D54943CEA12}"/>
              </a:ext>
            </a:extLst>
          </p:cNvPr>
          <p:cNvSpPr txBox="1">
            <a:spLocks/>
          </p:cNvSpPr>
          <p:nvPr/>
        </p:nvSpPr>
        <p:spPr>
          <a:xfrm>
            <a:off x="5750560" y="1825625"/>
            <a:ext cx="608584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public static void Main(String []</a:t>
            </a:r>
            <a:r>
              <a:rPr lang="en-IN" sz="1600" dirty="0" err="1"/>
              <a:t>args</a:t>
            </a:r>
            <a:r>
              <a:rPr lang="en-IN" sz="1600" dirty="0"/>
              <a:t>)</a:t>
            </a:r>
          </a:p>
          <a:p>
            <a:pPr marL="0" indent="0">
              <a:buFont typeface="Arial" panose="020B0604020202020204" pitchFamily="34" charset="0"/>
              <a:buNone/>
            </a:pPr>
            <a:r>
              <a:rPr lang="en-IN" sz="1600" dirty="0"/>
              <a:t>{	Class1 </a:t>
            </a:r>
            <a:r>
              <a:rPr lang="en-IN" sz="1600" dirty="0" err="1"/>
              <a:t>obj</a:t>
            </a:r>
            <a:r>
              <a:rPr lang="en-IN" sz="1600" dirty="0"/>
              <a:t> = new Class1();</a:t>
            </a:r>
          </a:p>
          <a:p>
            <a:pPr marL="0" indent="0">
              <a:buFont typeface="Arial" panose="020B0604020202020204" pitchFamily="34" charset="0"/>
              <a:buNone/>
            </a:pPr>
            <a:r>
              <a:rPr lang="en-IN" sz="1600" dirty="0"/>
              <a:t>	</a:t>
            </a:r>
            <a:r>
              <a:rPr lang="en-IN" sz="1600" dirty="0" err="1"/>
              <a:t>addnum</a:t>
            </a:r>
            <a:r>
              <a:rPr lang="en-IN" sz="1600" dirty="0"/>
              <a:t> del_obj1 = new </a:t>
            </a:r>
            <a:r>
              <a:rPr lang="en-IN" sz="1600" dirty="0" err="1"/>
              <a:t>addnum</a:t>
            </a:r>
            <a:r>
              <a:rPr lang="en-IN" sz="1600" dirty="0"/>
              <a:t>(</a:t>
            </a:r>
            <a:r>
              <a:rPr lang="en-IN" sz="1600" dirty="0" err="1"/>
              <a:t>obj.sum</a:t>
            </a:r>
            <a:r>
              <a:rPr lang="en-IN" sz="1600" dirty="0"/>
              <a:t>);</a:t>
            </a:r>
          </a:p>
          <a:p>
            <a:pPr marL="0" indent="0">
              <a:buFont typeface="Arial" panose="020B0604020202020204" pitchFamily="34" charset="0"/>
              <a:buNone/>
            </a:pPr>
            <a:r>
              <a:rPr lang="en-IN" sz="1600" dirty="0"/>
              <a:t>	</a:t>
            </a:r>
            <a:r>
              <a:rPr lang="en-IN" sz="1600" dirty="0" err="1"/>
              <a:t>subnum</a:t>
            </a:r>
            <a:r>
              <a:rPr lang="en-IN" sz="1600" dirty="0"/>
              <a:t> del_obj2 = new </a:t>
            </a:r>
            <a:r>
              <a:rPr lang="en-IN" sz="1600" dirty="0" err="1"/>
              <a:t>subnum</a:t>
            </a:r>
            <a:r>
              <a:rPr lang="en-IN" sz="1600" dirty="0"/>
              <a:t>(</a:t>
            </a:r>
            <a:r>
              <a:rPr lang="en-IN" sz="1600" dirty="0" err="1"/>
              <a:t>obj.subtract</a:t>
            </a:r>
            <a:r>
              <a:rPr lang="en-IN" sz="1600" dirty="0"/>
              <a:t>);</a:t>
            </a:r>
          </a:p>
          <a:p>
            <a:pPr marL="0" indent="0">
              <a:buFont typeface="Arial" panose="020B0604020202020204" pitchFamily="34" charset="0"/>
              <a:buNone/>
            </a:pPr>
            <a:r>
              <a:rPr lang="en-IN" sz="1600" dirty="0"/>
              <a:t>	// pass the values to the methods by delegate object</a:t>
            </a:r>
          </a:p>
          <a:p>
            <a:pPr marL="0" indent="0">
              <a:buFont typeface="Arial" panose="020B0604020202020204" pitchFamily="34" charset="0"/>
              <a:buNone/>
            </a:pPr>
            <a:r>
              <a:rPr lang="en-IN" sz="1600" dirty="0"/>
              <a:t>	del_obj1(100, 40);</a:t>
            </a:r>
          </a:p>
          <a:p>
            <a:pPr marL="0" indent="0">
              <a:buFont typeface="Arial" panose="020B0604020202020204" pitchFamily="34" charset="0"/>
              <a:buNone/>
            </a:pPr>
            <a:r>
              <a:rPr lang="en-IN" sz="1600" dirty="0"/>
              <a:t>	del_obj2(100, 60);</a:t>
            </a:r>
          </a:p>
          <a:p>
            <a:pPr marL="0" indent="0">
              <a:buFont typeface="Arial" panose="020B0604020202020204" pitchFamily="34" charset="0"/>
              <a:buNone/>
            </a:pPr>
            <a:r>
              <a:rPr lang="en-IN" sz="1600" dirty="0"/>
              <a:t>	// "Invoke" method</a:t>
            </a:r>
          </a:p>
          <a:p>
            <a:pPr marL="0" indent="0">
              <a:buFont typeface="Arial" panose="020B0604020202020204" pitchFamily="34" charset="0"/>
              <a:buNone/>
            </a:pPr>
            <a:r>
              <a:rPr lang="en-IN" sz="1600" dirty="0"/>
              <a:t>	del_obj1.Invoke(100, 40);</a:t>
            </a:r>
          </a:p>
          <a:p>
            <a:pPr marL="0" indent="0">
              <a:buFont typeface="Arial" panose="020B0604020202020204" pitchFamily="34" charset="0"/>
              <a:buNone/>
            </a:pPr>
            <a:r>
              <a:rPr lang="en-IN" sz="1600" dirty="0"/>
              <a:t>	del_obj2.Invoke(100, 60);</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a:t>
            </a:r>
          </a:p>
        </p:txBody>
      </p:sp>
    </p:spTree>
    <p:extLst>
      <p:ext uri="{BB962C8B-B14F-4D97-AF65-F5344CB8AC3E}">
        <p14:creationId xmlns:p14="http://schemas.microsoft.com/office/powerpoint/2010/main" val="4215830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3655-B133-3B13-89CF-80307335E774}"/>
              </a:ext>
            </a:extLst>
          </p:cNvPr>
          <p:cNvSpPr>
            <a:spLocks noGrp="1"/>
          </p:cNvSpPr>
          <p:nvPr>
            <p:ph type="title"/>
          </p:nvPr>
        </p:nvSpPr>
        <p:spPr/>
        <p:txBody>
          <a:bodyPr/>
          <a:lstStyle/>
          <a:p>
            <a:r>
              <a:rPr lang="en-US" dirty="0"/>
              <a:t>Event</a:t>
            </a:r>
            <a:endParaRPr lang="en-IN" dirty="0"/>
          </a:p>
        </p:txBody>
      </p:sp>
      <p:sp>
        <p:nvSpPr>
          <p:cNvPr id="3" name="Content Placeholder 2">
            <a:extLst>
              <a:ext uri="{FF2B5EF4-FFF2-40B4-BE49-F238E27FC236}">
                <a16:creationId xmlns:a16="http://schemas.microsoft.com/office/drawing/2014/main" id="{27C4C83C-0FBB-128F-E3CD-BADE66E01A4D}"/>
              </a:ext>
            </a:extLst>
          </p:cNvPr>
          <p:cNvSpPr>
            <a:spLocks noGrp="1"/>
          </p:cNvSpPr>
          <p:nvPr>
            <p:ph idx="1"/>
          </p:nvPr>
        </p:nvSpPr>
        <p:spPr/>
        <p:txBody>
          <a:bodyPr>
            <a:normAutofit fontScale="85000" lnSpcReduction="20000"/>
          </a:bodyPr>
          <a:lstStyle/>
          <a:p>
            <a:r>
              <a:rPr lang="en-US" dirty="0"/>
              <a:t>An event is a notification sent by an object to signal the occurrence of an action. </a:t>
            </a:r>
          </a:p>
          <a:p>
            <a:r>
              <a:rPr lang="en-US" dirty="0"/>
              <a:t>The class who raises events is called Publisher, and the class who receives the notification is called Subscriber. There can be multiple subscribers of a single event.</a:t>
            </a:r>
          </a:p>
          <a:p>
            <a:r>
              <a:rPr lang="en-US" dirty="0"/>
              <a:t>An event can be declared in two steps:</a:t>
            </a:r>
          </a:p>
          <a:p>
            <a:pPr lvl="1"/>
            <a:r>
              <a:rPr lang="en-US" dirty="0"/>
              <a:t>Declare a delegate.</a:t>
            </a:r>
          </a:p>
          <a:p>
            <a:pPr lvl="1"/>
            <a:r>
              <a:rPr lang="en-US" dirty="0"/>
              <a:t>Declare a variable of the delegate with event keyword. </a:t>
            </a:r>
          </a:p>
          <a:p>
            <a:r>
              <a:rPr lang="en-US" dirty="0"/>
              <a:t>Example- </a:t>
            </a:r>
          </a:p>
          <a:p>
            <a:pPr marL="457200" lvl="1" indent="0">
              <a:buNone/>
            </a:pPr>
            <a:r>
              <a:rPr lang="en-US" dirty="0"/>
              <a:t>public delegate void Notify();  // delegate                </a:t>
            </a:r>
          </a:p>
          <a:p>
            <a:pPr marL="457200" lvl="1" indent="0">
              <a:buNone/>
            </a:pPr>
            <a:r>
              <a:rPr lang="en-US" dirty="0"/>
              <a:t>public class </a:t>
            </a:r>
            <a:r>
              <a:rPr lang="en-US" dirty="0" err="1"/>
              <a:t>ProcessBusinessLogic</a:t>
            </a:r>
            <a:endParaRPr lang="en-US" dirty="0"/>
          </a:p>
          <a:p>
            <a:pPr marL="457200" lvl="1" indent="0">
              <a:buNone/>
            </a:pPr>
            <a:r>
              <a:rPr lang="en-US" dirty="0"/>
              <a:t>{</a:t>
            </a:r>
          </a:p>
          <a:p>
            <a:pPr marL="457200" lvl="1" indent="0">
              <a:buNone/>
            </a:pPr>
            <a:r>
              <a:rPr lang="en-US" dirty="0"/>
              <a:t>    public event Notify </a:t>
            </a:r>
            <a:r>
              <a:rPr lang="en-US" dirty="0" err="1"/>
              <a:t>ProcessCompleted</a:t>
            </a:r>
            <a:r>
              <a:rPr lang="en-US" dirty="0"/>
              <a:t>; // event</a:t>
            </a:r>
          </a:p>
          <a:p>
            <a:pPr marL="457200" lvl="1" indent="0">
              <a:buNone/>
            </a:pPr>
            <a:r>
              <a:rPr lang="en-US" dirty="0"/>
              <a:t>}</a:t>
            </a:r>
          </a:p>
          <a:p>
            <a:pPr lvl="1"/>
            <a:endParaRPr lang="en-US" dirty="0"/>
          </a:p>
        </p:txBody>
      </p:sp>
    </p:spTree>
    <p:extLst>
      <p:ext uri="{BB962C8B-B14F-4D97-AF65-F5344CB8AC3E}">
        <p14:creationId xmlns:p14="http://schemas.microsoft.com/office/powerpoint/2010/main" val="1717892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4002-6F53-C53C-2BFA-A1B4C0BFC134}"/>
              </a:ext>
            </a:extLst>
          </p:cNvPr>
          <p:cNvSpPr>
            <a:spLocks noGrp="1"/>
          </p:cNvSpPr>
          <p:nvPr>
            <p:ph type="title"/>
          </p:nvPr>
        </p:nvSpPr>
        <p:spPr/>
        <p:txBody>
          <a:bodyPr/>
          <a:lstStyle/>
          <a:p>
            <a:r>
              <a:rPr lang="en-US" dirty="0"/>
              <a:t>Example of Event</a:t>
            </a:r>
            <a:endParaRPr lang="en-IN" dirty="0"/>
          </a:p>
        </p:txBody>
      </p:sp>
      <p:sp>
        <p:nvSpPr>
          <p:cNvPr id="3" name="Content Placeholder 2">
            <a:extLst>
              <a:ext uri="{FF2B5EF4-FFF2-40B4-BE49-F238E27FC236}">
                <a16:creationId xmlns:a16="http://schemas.microsoft.com/office/drawing/2014/main" id="{CDE3D1E3-E7D8-3AF8-AC67-2BD52EA89A3B}"/>
              </a:ext>
            </a:extLst>
          </p:cNvPr>
          <p:cNvSpPr>
            <a:spLocks noGrp="1"/>
          </p:cNvSpPr>
          <p:nvPr>
            <p:ph idx="1"/>
          </p:nvPr>
        </p:nvSpPr>
        <p:spPr>
          <a:xfrm>
            <a:off x="116840" y="1825625"/>
            <a:ext cx="5979160" cy="4351338"/>
          </a:xfrm>
        </p:spPr>
        <p:txBody>
          <a:bodyPr>
            <a:normAutofit fontScale="77500" lnSpcReduction="20000"/>
          </a:bodyPr>
          <a:lstStyle/>
          <a:p>
            <a:pPr marL="0" indent="0">
              <a:buNone/>
            </a:pPr>
            <a:r>
              <a:rPr lang="en-IN" dirty="0"/>
              <a:t>public delegate void Notify();  // delegate</a:t>
            </a:r>
          </a:p>
          <a:p>
            <a:pPr marL="0" indent="0">
              <a:buNone/>
            </a:pPr>
            <a:r>
              <a:rPr lang="en-IN" dirty="0"/>
              <a:t>                    </a:t>
            </a:r>
          </a:p>
          <a:p>
            <a:pPr marL="0" indent="0">
              <a:buNone/>
            </a:pPr>
            <a:r>
              <a:rPr lang="en-IN" dirty="0"/>
              <a:t>public class </a:t>
            </a:r>
            <a:r>
              <a:rPr lang="en-IN" dirty="0" err="1"/>
              <a:t>ProcessBusinessLogic</a:t>
            </a:r>
            <a:endParaRPr lang="en-IN" dirty="0"/>
          </a:p>
          <a:p>
            <a:pPr marL="0" indent="0">
              <a:buNone/>
            </a:pPr>
            <a:r>
              <a:rPr lang="en-IN" dirty="0"/>
              <a:t>{</a:t>
            </a:r>
          </a:p>
          <a:p>
            <a:pPr marL="0" indent="0">
              <a:buNone/>
            </a:pPr>
            <a:r>
              <a:rPr lang="en-IN" dirty="0"/>
              <a:t>    public event Notify </a:t>
            </a:r>
            <a:r>
              <a:rPr lang="en-IN" dirty="0" err="1"/>
              <a:t>ProcessCompleted</a:t>
            </a:r>
            <a:r>
              <a:rPr lang="en-IN" dirty="0"/>
              <a:t>; // event</a:t>
            </a:r>
          </a:p>
          <a:p>
            <a:pPr marL="0" indent="0">
              <a:buNone/>
            </a:pPr>
            <a:endParaRPr lang="en-IN" sz="2600" dirty="0"/>
          </a:p>
          <a:p>
            <a:pPr marL="0" indent="0">
              <a:buNone/>
            </a:pPr>
            <a:r>
              <a:rPr lang="en-IN" dirty="0"/>
              <a:t>    public void </a:t>
            </a:r>
            <a:r>
              <a:rPr lang="en-IN" dirty="0" err="1"/>
              <a:t>StartProcess</a:t>
            </a:r>
            <a:r>
              <a:rPr lang="en-IN" dirty="0"/>
              <a:t>()</a:t>
            </a:r>
          </a:p>
          <a:p>
            <a:pPr marL="0" indent="0">
              <a:buNone/>
            </a:pPr>
            <a:r>
              <a:rPr lang="en-IN" dirty="0"/>
              <a:t>    {</a:t>
            </a:r>
          </a:p>
          <a:p>
            <a:pPr marL="0" indent="0">
              <a:buNone/>
            </a:pPr>
            <a:r>
              <a:rPr lang="en-IN" dirty="0"/>
              <a:t>        </a:t>
            </a:r>
            <a:r>
              <a:rPr lang="en-IN" dirty="0" err="1"/>
              <a:t>Console.WriteLine</a:t>
            </a:r>
            <a:r>
              <a:rPr lang="en-IN" dirty="0"/>
              <a:t>("Process Started!");</a:t>
            </a:r>
          </a:p>
          <a:p>
            <a:pPr marL="0" indent="0">
              <a:buNone/>
            </a:pPr>
            <a:r>
              <a:rPr lang="en-IN" dirty="0"/>
              <a:t>        // some code here..</a:t>
            </a:r>
          </a:p>
          <a:p>
            <a:pPr marL="0" indent="0">
              <a:buNone/>
            </a:pPr>
            <a:r>
              <a:rPr lang="en-IN" dirty="0"/>
              <a:t>        </a:t>
            </a:r>
            <a:r>
              <a:rPr lang="en-IN" dirty="0" err="1"/>
              <a:t>OnProcessCompleted</a:t>
            </a:r>
            <a:r>
              <a:rPr lang="en-IN" dirty="0"/>
              <a:t>();</a:t>
            </a:r>
          </a:p>
          <a:p>
            <a:pPr marL="0" indent="0">
              <a:buNone/>
            </a:pPr>
            <a:r>
              <a:rPr lang="en-IN" dirty="0"/>
              <a:t>    }</a:t>
            </a:r>
          </a:p>
          <a:p>
            <a:pPr marL="0" indent="0">
              <a:buNone/>
            </a:pPr>
            <a:endParaRPr lang="en-IN" dirty="0"/>
          </a:p>
          <a:p>
            <a:pPr marL="0" indent="0">
              <a:buNone/>
            </a:pPr>
            <a:endParaRPr lang="en-IN" dirty="0"/>
          </a:p>
        </p:txBody>
      </p:sp>
      <p:sp>
        <p:nvSpPr>
          <p:cNvPr id="4" name="Content Placeholder 2">
            <a:extLst>
              <a:ext uri="{FF2B5EF4-FFF2-40B4-BE49-F238E27FC236}">
                <a16:creationId xmlns:a16="http://schemas.microsoft.com/office/drawing/2014/main" id="{8655BAC2-97A5-986C-5C9D-F01234A2C25C}"/>
              </a:ext>
            </a:extLst>
          </p:cNvPr>
          <p:cNvSpPr txBox="1">
            <a:spLocks/>
          </p:cNvSpPr>
          <p:nvPr/>
        </p:nvSpPr>
        <p:spPr>
          <a:xfrm>
            <a:off x="6096000" y="1825625"/>
            <a:ext cx="59791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 protected virtual void </a:t>
            </a:r>
            <a:r>
              <a:rPr lang="en-US" sz="2200" dirty="0" err="1"/>
              <a:t>OnProcessCompleted</a:t>
            </a:r>
            <a:r>
              <a:rPr lang="en-US" sz="2200" dirty="0"/>
              <a:t>() //protected virtual method</a:t>
            </a:r>
          </a:p>
          <a:p>
            <a:pPr marL="0" indent="0">
              <a:buFont typeface="Arial" panose="020B0604020202020204" pitchFamily="34" charset="0"/>
              <a:buNone/>
            </a:pPr>
            <a:r>
              <a:rPr lang="en-US" sz="2200" dirty="0"/>
              <a:t>    {</a:t>
            </a:r>
          </a:p>
          <a:p>
            <a:pPr marL="0" indent="0">
              <a:buFont typeface="Arial" panose="020B0604020202020204" pitchFamily="34" charset="0"/>
              <a:buNone/>
            </a:pPr>
            <a:r>
              <a:rPr lang="en-US" sz="2200" dirty="0"/>
              <a:t>        //if </a:t>
            </a:r>
            <a:r>
              <a:rPr lang="en-US" sz="2200" dirty="0" err="1"/>
              <a:t>ProcessCompleted</a:t>
            </a:r>
            <a:r>
              <a:rPr lang="en-US" sz="2200" dirty="0"/>
              <a:t> is not null then call delegate</a:t>
            </a:r>
          </a:p>
          <a:p>
            <a:pPr marL="0" indent="0">
              <a:buFont typeface="Arial" panose="020B0604020202020204" pitchFamily="34" charset="0"/>
              <a:buNone/>
            </a:pPr>
            <a:r>
              <a:rPr lang="en-US" sz="2200" dirty="0"/>
              <a:t>        </a:t>
            </a:r>
            <a:r>
              <a:rPr lang="en-US" sz="2200" dirty="0" err="1"/>
              <a:t>ProcessCompleted</a:t>
            </a:r>
            <a:r>
              <a:rPr lang="en-US" sz="2200" dirty="0"/>
              <a:t>?.Invoke(); </a:t>
            </a:r>
          </a:p>
          <a:p>
            <a:pPr marL="0" indent="0">
              <a:buFont typeface="Arial" panose="020B0604020202020204" pitchFamily="34" charset="0"/>
              <a:buNone/>
            </a:pPr>
            <a:r>
              <a:rPr lang="en-US" sz="2200" dirty="0"/>
              <a:t>    }</a:t>
            </a:r>
          </a:p>
          <a:p>
            <a:pPr marL="0" indent="0">
              <a:buFont typeface="Arial" panose="020B0604020202020204" pitchFamily="34" charset="0"/>
              <a:buNone/>
            </a:pPr>
            <a:r>
              <a:rPr lang="en-US" sz="2200" dirty="0"/>
              <a:t>}</a:t>
            </a:r>
            <a:endParaRPr lang="en-IN" sz="2200" dirty="0"/>
          </a:p>
        </p:txBody>
      </p:sp>
    </p:spTree>
    <p:extLst>
      <p:ext uri="{BB962C8B-B14F-4D97-AF65-F5344CB8AC3E}">
        <p14:creationId xmlns:p14="http://schemas.microsoft.com/office/powerpoint/2010/main" val="40270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DB1C-F5F6-A3ED-6255-98D21441DD52}"/>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E40EFA4E-E833-DDC0-1B2F-92C852B2A16F}"/>
              </a:ext>
            </a:extLst>
          </p:cNvPr>
          <p:cNvSpPr>
            <a:spLocks noGrp="1"/>
          </p:cNvSpPr>
          <p:nvPr>
            <p:ph idx="1"/>
          </p:nvPr>
        </p:nvSpPr>
        <p:spPr/>
        <p:txBody>
          <a:bodyPr>
            <a:normAutofit/>
          </a:bodyPr>
          <a:lstStyle/>
          <a:p>
            <a:r>
              <a:rPr lang="en-US" sz="2400" dirty="0"/>
              <a:t>The Datatypes in C# are basically used to store the data temporarily in the computer through a program.</a:t>
            </a:r>
          </a:p>
          <a:p>
            <a:r>
              <a:rPr lang="en-US" sz="2400" dirty="0"/>
              <a:t>There are 3 types of data types available in the C# language.</a:t>
            </a:r>
          </a:p>
          <a:p>
            <a:pPr lvl="1"/>
            <a:r>
              <a:rPr lang="en-IN" sz="2000" dirty="0"/>
              <a:t>Value Data Types</a:t>
            </a:r>
          </a:p>
          <a:p>
            <a:pPr lvl="1"/>
            <a:r>
              <a:rPr lang="en-IN" sz="2000" dirty="0"/>
              <a:t>Reference Data Types</a:t>
            </a:r>
          </a:p>
          <a:p>
            <a:pPr lvl="1"/>
            <a:r>
              <a:rPr lang="en-IN" sz="2000" dirty="0"/>
              <a:t>Pointer Data Types</a:t>
            </a:r>
          </a:p>
          <a:p>
            <a:r>
              <a:rPr lang="en-US" sz="2400" dirty="0"/>
              <a:t>Pointer Data Type- The pointer in C# language is a variable, it is also known as a locator or indicator that points to an address of the value which means pointer-type variables stores the memory address of another type. To get the pointer details we have two symbols ampersand (&amp;) and asterisk (*).</a:t>
            </a:r>
          </a:p>
          <a:p>
            <a:endParaRPr lang="en-IN" dirty="0"/>
          </a:p>
          <a:p>
            <a:pPr marL="3657600" lvl="8" indent="0">
              <a:buNone/>
            </a:pPr>
            <a:endParaRPr lang="en-IN" dirty="0"/>
          </a:p>
          <a:p>
            <a:pPr lvl="1"/>
            <a:endParaRPr lang="en-IN" dirty="0"/>
          </a:p>
          <a:p>
            <a:pPr marL="457200" lvl="1" indent="0">
              <a:buNone/>
            </a:pPr>
            <a:endParaRPr lang="en-IN" dirty="0"/>
          </a:p>
        </p:txBody>
      </p:sp>
    </p:spTree>
    <p:extLst>
      <p:ext uri="{BB962C8B-B14F-4D97-AF65-F5344CB8AC3E}">
        <p14:creationId xmlns:p14="http://schemas.microsoft.com/office/powerpoint/2010/main" val="963557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962F-AE71-0AC7-FFCD-266277F8E55E}"/>
              </a:ext>
            </a:extLst>
          </p:cNvPr>
          <p:cNvSpPr>
            <a:spLocks noGrp="1"/>
          </p:cNvSpPr>
          <p:nvPr>
            <p:ph type="title"/>
          </p:nvPr>
        </p:nvSpPr>
        <p:spPr/>
        <p:txBody>
          <a:bodyPr/>
          <a:lstStyle/>
          <a:p>
            <a:r>
              <a:rPr lang="en-US" dirty="0"/>
              <a:t>Asynchronous Programming</a:t>
            </a:r>
            <a:endParaRPr lang="en-IN" dirty="0"/>
          </a:p>
        </p:txBody>
      </p:sp>
      <p:sp>
        <p:nvSpPr>
          <p:cNvPr id="3" name="Content Placeholder 2">
            <a:extLst>
              <a:ext uri="{FF2B5EF4-FFF2-40B4-BE49-F238E27FC236}">
                <a16:creationId xmlns:a16="http://schemas.microsoft.com/office/drawing/2014/main" id="{07AEC697-9392-8C94-97A9-6EACFEA75C72}"/>
              </a:ext>
            </a:extLst>
          </p:cNvPr>
          <p:cNvSpPr>
            <a:spLocks noGrp="1"/>
          </p:cNvSpPr>
          <p:nvPr>
            <p:ph idx="1"/>
          </p:nvPr>
        </p:nvSpPr>
        <p:spPr/>
        <p:txBody>
          <a:bodyPr>
            <a:normAutofit lnSpcReduction="10000"/>
          </a:bodyPr>
          <a:lstStyle/>
          <a:p>
            <a:r>
              <a:rPr lang="en-US" sz="2400" dirty="0"/>
              <a:t>Using asynchronous programming indicates that a method can execute without waiting for another method to complete. Using async and await, we can run the methods above parallelly.</a:t>
            </a:r>
          </a:p>
          <a:p>
            <a:r>
              <a:rPr lang="en-US" sz="2400" dirty="0"/>
              <a:t>The async keyword to mark a method as asynchronous and with await, we can wait for an asynchronous operation in such a way that the original thread is not blocked.</a:t>
            </a:r>
          </a:p>
          <a:p>
            <a:r>
              <a:rPr lang="en-US" sz="2400" dirty="0"/>
              <a:t>Example-</a:t>
            </a:r>
          </a:p>
          <a:p>
            <a:pPr marL="457200" lvl="1" indent="0">
              <a:buNone/>
            </a:pPr>
            <a:r>
              <a:rPr lang="en-IN" sz="2000" dirty="0"/>
              <a:t> public async static void </a:t>
            </a:r>
            <a:r>
              <a:rPr lang="en-IN" sz="2000" dirty="0" err="1"/>
              <a:t>SomeMethod</a:t>
            </a:r>
            <a:r>
              <a:rPr lang="en-IN" sz="2000" dirty="0"/>
              <a:t>()</a:t>
            </a:r>
          </a:p>
          <a:p>
            <a:pPr marL="457200" lvl="1" indent="0">
              <a:buNone/>
            </a:pPr>
            <a:r>
              <a:rPr lang="en-IN" sz="2000" dirty="0"/>
              <a:t>       {</a:t>
            </a:r>
          </a:p>
          <a:p>
            <a:pPr marL="914400" lvl="2" indent="0">
              <a:buNone/>
            </a:pPr>
            <a:r>
              <a:rPr lang="en-IN" sz="1800" dirty="0"/>
              <a:t>// doing some task</a:t>
            </a:r>
          </a:p>
          <a:p>
            <a:pPr marL="914400" lvl="2" indent="0">
              <a:buNone/>
            </a:pPr>
            <a:r>
              <a:rPr lang="en-IN" sz="1800" dirty="0"/>
              <a:t>     await </a:t>
            </a:r>
            <a:r>
              <a:rPr lang="en-IN" sz="1800" dirty="0" err="1"/>
              <a:t>Task.Delay</a:t>
            </a:r>
            <a:r>
              <a:rPr lang="en-IN" sz="1800" dirty="0"/>
              <a:t>(500);</a:t>
            </a:r>
          </a:p>
          <a:p>
            <a:pPr marL="914400" lvl="2" indent="0">
              <a:buNone/>
            </a:pPr>
            <a:r>
              <a:rPr lang="en-IN" sz="1800" dirty="0"/>
              <a:t>// doing some task</a:t>
            </a:r>
          </a:p>
          <a:p>
            <a:pPr marL="457200" lvl="1" indent="0">
              <a:buNone/>
            </a:pPr>
            <a:r>
              <a:rPr lang="en-IN" sz="2000" dirty="0"/>
              <a:t>	}</a:t>
            </a:r>
          </a:p>
        </p:txBody>
      </p:sp>
    </p:spTree>
    <p:extLst>
      <p:ext uri="{BB962C8B-B14F-4D97-AF65-F5344CB8AC3E}">
        <p14:creationId xmlns:p14="http://schemas.microsoft.com/office/powerpoint/2010/main" val="3735539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11A7-7D5D-8ECF-BA94-DB37F7617EDA}"/>
              </a:ext>
            </a:extLst>
          </p:cNvPr>
          <p:cNvSpPr>
            <a:spLocks noGrp="1"/>
          </p:cNvSpPr>
          <p:nvPr>
            <p:ph type="title"/>
          </p:nvPr>
        </p:nvSpPr>
        <p:spPr/>
        <p:txBody>
          <a:bodyPr/>
          <a:lstStyle/>
          <a:p>
            <a:r>
              <a:rPr lang="en-US" dirty="0"/>
              <a:t>Keywords</a:t>
            </a:r>
            <a:endParaRPr lang="en-IN" dirty="0"/>
          </a:p>
        </p:txBody>
      </p:sp>
      <p:sp>
        <p:nvSpPr>
          <p:cNvPr id="3" name="Content Placeholder 2">
            <a:extLst>
              <a:ext uri="{FF2B5EF4-FFF2-40B4-BE49-F238E27FC236}">
                <a16:creationId xmlns:a16="http://schemas.microsoft.com/office/drawing/2014/main" id="{C40CB4C8-D58C-A2CF-DF66-38D0C987918E}"/>
              </a:ext>
            </a:extLst>
          </p:cNvPr>
          <p:cNvSpPr>
            <a:spLocks noGrp="1"/>
          </p:cNvSpPr>
          <p:nvPr>
            <p:ph idx="1"/>
          </p:nvPr>
        </p:nvSpPr>
        <p:spPr>
          <a:xfrm>
            <a:off x="558800" y="1825625"/>
            <a:ext cx="10795000" cy="4351338"/>
          </a:xfrm>
        </p:spPr>
        <p:txBody>
          <a:bodyPr>
            <a:normAutofit lnSpcReduction="10000"/>
          </a:bodyPr>
          <a:lstStyle/>
          <a:p>
            <a:r>
              <a:rPr lang="en-US" sz="2400" dirty="0"/>
              <a:t>Virtual</a:t>
            </a:r>
          </a:p>
          <a:p>
            <a:pPr lvl="1"/>
            <a:r>
              <a:rPr lang="en-US" sz="2000" dirty="0"/>
              <a:t>The virtual keyword is used to modify a method, property, indexer, or event declaration and allow for it to be overridden in a derived class.</a:t>
            </a:r>
          </a:p>
          <a:p>
            <a:pPr lvl="1"/>
            <a:r>
              <a:rPr lang="en-US" sz="2000" dirty="0"/>
              <a:t>The implementation of a virtual member can be changed by an overriding member in a derived class.</a:t>
            </a:r>
          </a:p>
          <a:p>
            <a:pPr lvl="1"/>
            <a:r>
              <a:rPr lang="en-US" sz="2000" dirty="0"/>
              <a:t>A virtual inherited property can be overridden in a derived class by including a property declaration that uses the override modifier.</a:t>
            </a:r>
          </a:p>
          <a:p>
            <a:pPr lvl="1"/>
            <a:r>
              <a:rPr lang="en-US" sz="2000" dirty="0"/>
              <a:t>Example-</a:t>
            </a:r>
          </a:p>
          <a:p>
            <a:pPr marL="914400" lvl="2" indent="0">
              <a:buNone/>
            </a:pPr>
            <a:r>
              <a:rPr lang="en-US" sz="1800" dirty="0"/>
              <a:t>public class Animal</a:t>
            </a:r>
          </a:p>
          <a:p>
            <a:pPr marL="914400" lvl="2" indent="0">
              <a:buNone/>
            </a:pPr>
            <a:r>
              <a:rPr lang="en-US" sz="1800" dirty="0"/>
              <a:t>{</a:t>
            </a:r>
          </a:p>
          <a:p>
            <a:pPr marL="914400" lvl="2" indent="0">
              <a:buNone/>
            </a:pPr>
            <a:r>
              <a:rPr lang="en-US" sz="1800" dirty="0"/>
              <a:t>    public virtual void </a:t>
            </a:r>
            <a:r>
              <a:rPr lang="en-US" sz="1800" dirty="0" err="1"/>
              <a:t>MakeSound</a:t>
            </a:r>
            <a:r>
              <a:rPr lang="en-US" sz="1800" dirty="0"/>
              <a:t>()</a:t>
            </a:r>
          </a:p>
          <a:p>
            <a:pPr marL="914400" lvl="2" indent="0">
              <a:buNone/>
            </a:pPr>
            <a:r>
              <a:rPr lang="en-US" sz="1800" dirty="0"/>
              <a:t>    {</a:t>
            </a:r>
          </a:p>
          <a:p>
            <a:pPr marL="914400" lvl="2" indent="0">
              <a:buNone/>
            </a:pPr>
            <a:r>
              <a:rPr lang="en-US" sz="1800" dirty="0"/>
              <a:t>       </a:t>
            </a:r>
            <a:r>
              <a:rPr lang="en-US" sz="1800" dirty="0" err="1"/>
              <a:t>Console.WriteLine</a:t>
            </a:r>
            <a:r>
              <a:rPr lang="en-US" sz="1800" dirty="0"/>
              <a:t>("The animal makes a sound");</a:t>
            </a:r>
          </a:p>
          <a:p>
            <a:pPr marL="914400" lvl="2" indent="0">
              <a:buNone/>
            </a:pPr>
            <a:r>
              <a:rPr lang="en-US" sz="1800" dirty="0"/>
              <a:t>   }</a:t>
            </a:r>
          </a:p>
          <a:p>
            <a:pPr marL="914400" lvl="2" indent="0">
              <a:buNone/>
            </a:pPr>
            <a:r>
              <a:rPr lang="en-US" sz="1800" dirty="0"/>
              <a:t>}</a:t>
            </a:r>
            <a:endParaRPr lang="en-IN" sz="1800" dirty="0"/>
          </a:p>
        </p:txBody>
      </p:sp>
      <p:sp>
        <p:nvSpPr>
          <p:cNvPr id="5" name="TextBox 4">
            <a:extLst>
              <a:ext uri="{FF2B5EF4-FFF2-40B4-BE49-F238E27FC236}">
                <a16:creationId xmlns:a16="http://schemas.microsoft.com/office/drawing/2014/main" id="{5EFFAD6D-1152-197F-70B2-DE4B2DE79965}"/>
              </a:ext>
            </a:extLst>
          </p:cNvPr>
          <p:cNvSpPr txBox="1"/>
          <p:nvPr/>
        </p:nvSpPr>
        <p:spPr>
          <a:xfrm>
            <a:off x="6944360" y="4001294"/>
            <a:ext cx="4216400" cy="2031325"/>
          </a:xfrm>
          <a:prstGeom prst="rect">
            <a:avLst/>
          </a:prstGeom>
          <a:noFill/>
        </p:spPr>
        <p:txBody>
          <a:bodyPr wrap="square" rtlCol="0">
            <a:spAutoFit/>
          </a:bodyPr>
          <a:lstStyle/>
          <a:p>
            <a:r>
              <a:rPr lang="en-US" dirty="0"/>
              <a:t>public class Cat : Animal</a:t>
            </a:r>
          </a:p>
          <a:p>
            <a:r>
              <a:rPr lang="en-US" dirty="0"/>
              <a:t>{</a:t>
            </a:r>
          </a:p>
          <a:p>
            <a:r>
              <a:rPr lang="en-US" dirty="0"/>
              <a:t>    public override void </a:t>
            </a:r>
            <a:r>
              <a:rPr lang="en-US" dirty="0" err="1"/>
              <a:t>MakeSound</a:t>
            </a:r>
            <a:r>
              <a:rPr lang="en-US" dirty="0"/>
              <a:t>()</a:t>
            </a:r>
          </a:p>
          <a:p>
            <a:r>
              <a:rPr lang="en-US" dirty="0"/>
              <a:t>    {</a:t>
            </a:r>
          </a:p>
          <a:p>
            <a:r>
              <a:rPr lang="en-US" dirty="0"/>
              <a:t>        </a:t>
            </a:r>
            <a:r>
              <a:rPr lang="en-US" dirty="0" err="1"/>
              <a:t>Console.WriteLine</a:t>
            </a:r>
            <a:r>
              <a:rPr lang="en-US" dirty="0"/>
              <a:t>("The cat meows");</a:t>
            </a:r>
          </a:p>
          <a:p>
            <a:r>
              <a:rPr lang="en-US" dirty="0"/>
              <a:t>    }</a:t>
            </a:r>
          </a:p>
          <a:p>
            <a:r>
              <a:rPr lang="en-US" dirty="0"/>
              <a:t>}</a:t>
            </a:r>
            <a:endParaRPr lang="en-IN" dirty="0"/>
          </a:p>
        </p:txBody>
      </p:sp>
    </p:spTree>
    <p:extLst>
      <p:ext uri="{BB962C8B-B14F-4D97-AF65-F5344CB8AC3E}">
        <p14:creationId xmlns:p14="http://schemas.microsoft.com/office/powerpoint/2010/main" val="2038265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3FBC-EAB3-6AC7-C022-810F85C6556E}"/>
              </a:ext>
            </a:extLst>
          </p:cNvPr>
          <p:cNvSpPr>
            <a:spLocks noGrp="1"/>
          </p:cNvSpPr>
          <p:nvPr>
            <p:ph type="title"/>
          </p:nvPr>
        </p:nvSpPr>
        <p:spPr/>
        <p:txBody>
          <a:bodyPr/>
          <a:lstStyle/>
          <a:p>
            <a:r>
              <a:rPr lang="en-US" dirty="0"/>
              <a:t>Keywords (cont..)</a:t>
            </a:r>
            <a:endParaRPr lang="en-IN" dirty="0"/>
          </a:p>
        </p:txBody>
      </p:sp>
      <p:sp>
        <p:nvSpPr>
          <p:cNvPr id="3" name="Content Placeholder 2">
            <a:extLst>
              <a:ext uri="{FF2B5EF4-FFF2-40B4-BE49-F238E27FC236}">
                <a16:creationId xmlns:a16="http://schemas.microsoft.com/office/drawing/2014/main" id="{D37B4190-E603-F4A7-7F0A-7593CC116389}"/>
              </a:ext>
            </a:extLst>
          </p:cNvPr>
          <p:cNvSpPr>
            <a:spLocks noGrp="1"/>
          </p:cNvSpPr>
          <p:nvPr>
            <p:ph idx="1"/>
          </p:nvPr>
        </p:nvSpPr>
        <p:spPr/>
        <p:txBody>
          <a:bodyPr/>
          <a:lstStyle/>
          <a:p>
            <a:r>
              <a:rPr lang="en-US" dirty="0"/>
              <a:t>Out </a:t>
            </a:r>
          </a:p>
          <a:p>
            <a:pPr lvl="1"/>
            <a:r>
              <a:rPr lang="en-US" dirty="0"/>
              <a:t>For generic type parameters, the out keyword specifies that the type parameter is covariant. You can use the out keyword in generic interfaces and delegates.</a:t>
            </a:r>
          </a:p>
          <a:p>
            <a:pPr lvl="1"/>
            <a:r>
              <a:rPr lang="en-US" dirty="0"/>
              <a:t>The out keyword can be used with variables and method parameters. The out parameters are always passed by reference for both, the value type and the reference type data types.</a:t>
            </a:r>
          </a:p>
          <a:p>
            <a:pPr lvl="1"/>
            <a:r>
              <a:rPr lang="en-US" dirty="0"/>
              <a:t>Example-</a:t>
            </a:r>
          </a:p>
          <a:p>
            <a:pPr marL="914400" lvl="2" indent="0">
              <a:buNone/>
            </a:pPr>
            <a:r>
              <a:rPr lang="en-US" dirty="0"/>
              <a:t>public static void </a:t>
            </a:r>
            <a:r>
              <a:rPr lang="en-US" dirty="0" err="1"/>
              <a:t>OutParamExample</a:t>
            </a:r>
            <a:r>
              <a:rPr lang="en-US" dirty="0"/>
              <a:t>(out int x){</a:t>
            </a:r>
          </a:p>
          <a:p>
            <a:pPr marL="914400" lvl="2" indent="0">
              <a:buNone/>
            </a:pPr>
            <a:r>
              <a:rPr lang="en-US" dirty="0"/>
              <a:t>  x = 100;</a:t>
            </a:r>
          </a:p>
          <a:p>
            <a:pPr marL="914400" lvl="2" indent="0">
              <a:buNone/>
            </a:pPr>
            <a:r>
              <a:rPr lang="en-US" dirty="0"/>
              <a:t>}</a:t>
            </a:r>
          </a:p>
          <a:p>
            <a:pPr lvl="1"/>
            <a:endParaRPr lang="en-IN" dirty="0"/>
          </a:p>
        </p:txBody>
      </p:sp>
    </p:spTree>
    <p:extLst>
      <p:ext uri="{BB962C8B-B14F-4D97-AF65-F5344CB8AC3E}">
        <p14:creationId xmlns:p14="http://schemas.microsoft.com/office/powerpoint/2010/main" val="3996844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3FBC-EAB3-6AC7-C022-810F85C6556E}"/>
              </a:ext>
            </a:extLst>
          </p:cNvPr>
          <p:cNvSpPr>
            <a:spLocks noGrp="1"/>
          </p:cNvSpPr>
          <p:nvPr>
            <p:ph type="title"/>
          </p:nvPr>
        </p:nvSpPr>
        <p:spPr/>
        <p:txBody>
          <a:bodyPr/>
          <a:lstStyle/>
          <a:p>
            <a:r>
              <a:rPr lang="en-US" dirty="0"/>
              <a:t>Keywords (cont..)</a:t>
            </a:r>
            <a:endParaRPr lang="en-IN" dirty="0"/>
          </a:p>
        </p:txBody>
      </p:sp>
      <p:sp>
        <p:nvSpPr>
          <p:cNvPr id="3" name="Content Placeholder 2">
            <a:extLst>
              <a:ext uri="{FF2B5EF4-FFF2-40B4-BE49-F238E27FC236}">
                <a16:creationId xmlns:a16="http://schemas.microsoft.com/office/drawing/2014/main" id="{D37B4190-E603-F4A7-7F0A-7593CC116389}"/>
              </a:ext>
            </a:extLst>
          </p:cNvPr>
          <p:cNvSpPr>
            <a:spLocks noGrp="1"/>
          </p:cNvSpPr>
          <p:nvPr>
            <p:ph idx="1"/>
          </p:nvPr>
        </p:nvSpPr>
        <p:spPr/>
        <p:txBody>
          <a:bodyPr/>
          <a:lstStyle/>
          <a:p>
            <a:r>
              <a:rPr lang="en-US" dirty="0"/>
              <a:t>Using </a:t>
            </a:r>
          </a:p>
          <a:p>
            <a:pPr lvl="1"/>
            <a:r>
              <a:rPr lang="en-US" dirty="0"/>
              <a:t>The using keyword has two major uses:</a:t>
            </a:r>
          </a:p>
          <a:p>
            <a:pPr lvl="2"/>
            <a:r>
              <a:rPr lang="en-US" dirty="0"/>
              <a:t>The using statement </a:t>
            </a:r>
          </a:p>
          <a:p>
            <a:pPr lvl="2"/>
            <a:r>
              <a:rPr lang="en-US" dirty="0"/>
              <a:t>The using directive</a:t>
            </a:r>
          </a:p>
          <a:p>
            <a:pPr lvl="1"/>
            <a:r>
              <a:rPr lang="en-US" dirty="0"/>
              <a:t>using statement - ensure the correct use of disposable objects</a:t>
            </a:r>
          </a:p>
          <a:p>
            <a:pPr marL="457200" lvl="1" indent="0">
              <a:buNone/>
            </a:pPr>
            <a:r>
              <a:rPr lang="en-US" dirty="0"/>
              <a:t>	using (</a:t>
            </a:r>
            <a:r>
              <a:rPr lang="en-US" dirty="0" err="1"/>
              <a:t>StreamReader</a:t>
            </a:r>
            <a:r>
              <a:rPr lang="en-US" dirty="0"/>
              <a:t> reader = </a:t>
            </a:r>
            <a:r>
              <a:rPr lang="en-US" dirty="0" err="1"/>
              <a:t>File.OpenText</a:t>
            </a:r>
            <a:r>
              <a:rPr lang="en-US" dirty="0"/>
              <a:t>("numbers.txt"))</a:t>
            </a:r>
          </a:p>
          <a:p>
            <a:pPr lvl="1"/>
            <a:r>
              <a:rPr lang="en-US" dirty="0"/>
              <a:t>using directive creates an alias for a namespace or imports types defined in other namespaces. </a:t>
            </a:r>
          </a:p>
          <a:p>
            <a:pPr marL="457200" lvl="1" indent="0">
              <a:buNone/>
            </a:pPr>
            <a:r>
              <a:rPr lang="en-IN" dirty="0"/>
              <a:t>	using System;</a:t>
            </a:r>
          </a:p>
        </p:txBody>
      </p:sp>
    </p:spTree>
    <p:extLst>
      <p:ext uri="{BB962C8B-B14F-4D97-AF65-F5344CB8AC3E}">
        <p14:creationId xmlns:p14="http://schemas.microsoft.com/office/powerpoint/2010/main" val="1543233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C67A-19CB-5F5C-34E2-DB97D2C1E5CA}"/>
              </a:ext>
            </a:extLst>
          </p:cNvPr>
          <p:cNvSpPr>
            <a:spLocks noGrp="1"/>
          </p:cNvSpPr>
          <p:nvPr>
            <p:ph type="title"/>
          </p:nvPr>
        </p:nvSpPr>
        <p:spPr/>
        <p:txBody>
          <a:bodyPr/>
          <a:lstStyle/>
          <a:p>
            <a:r>
              <a:rPr lang="en-US" dirty="0"/>
              <a:t>Assemblies</a:t>
            </a:r>
            <a:endParaRPr lang="en-IN" dirty="0"/>
          </a:p>
        </p:txBody>
      </p:sp>
      <p:sp>
        <p:nvSpPr>
          <p:cNvPr id="3" name="Content Placeholder 2">
            <a:extLst>
              <a:ext uri="{FF2B5EF4-FFF2-40B4-BE49-F238E27FC236}">
                <a16:creationId xmlns:a16="http://schemas.microsoft.com/office/drawing/2014/main" id="{E043B6DD-2EF1-7899-730E-51D08192C5DA}"/>
              </a:ext>
            </a:extLst>
          </p:cNvPr>
          <p:cNvSpPr>
            <a:spLocks noGrp="1"/>
          </p:cNvSpPr>
          <p:nvPr>
            <p:ph idx="1"/>
          </p:nvPr>
        </p:nvSpPr>
        <p:spPr/>
        <p:txBody>
          <a:bodyPr>
            <a:normAutofit lnSpcReduction="10000"/>
          </a:bodyPr>
          <a:lstStyle/>
          <a:p>
            <a:r>
              <a:rPr lang="en-US" dirty="0"/>
              <a:t>Assemblies are the fundamental units of deployment, version control, reuse, activation scoping, and security permissions for .NET-based applications.</a:t>
            </a:r>
          </a:p>
          <a:p>
            <a:r>
              <a:rPr lang="en-US" dirty="0"/>
              <a:t> An assembly is a collection of types and resources that are built to work together and form a logical unit of functionality. </a:t>
            </a:r>
          </a:p>
          <a:p>
            <a:r>
              <a:rPr lang="en-US" dirty="0"/>
              <a:t>Assemblies are implemented as .exe or .</a:t>
            </a:r>
            <a:r>
              <a:rPr lang="en-US" dirty="0" err="1"/>
              <a:t>dll</a:t>
            </a:r>
            <a:r>
              <a:rPr lang="en-US" dirty="0"/>
              <a:t> files.</a:t>
            </a:r>
          </a:p>
          <a:p>
            <a:r>
              <a:rPr lang="en-US" dirty="0"/>
              <a:t>Assemblies provide the common language runtime with the information it needs to be aware of type implementations.</a:t>
            </a:r>
          </a:p>
          <a:p>
            <a:r>
              <a:rPr lang="en-US" dirty="0"/>
              <a:t>We can share assemblies between applications by putting them in the global assembly cache (GAC).</a:t>
            </a:r>
            <a:endParaRPr lang="en-IN" dirty="0"/>
          </a:p>
        </p:txBody>
      </p:sp>
    </p:spTree>
    <p:extLst>
      <p:ext uri="{BB962C8B-B14F-4D97-AF65-F5344CB8AC3E}">
        <p14:creationId xmlns:p14="http://schemas.microsoft.com/office/powerpoint/2010/main" val="292393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4CE5-F7D3-6EAE-8180-BC4071F37E19}"/>
              </a:ext>
            </a:extLst>
          </p:cNvPr>
          <p:cNvSpPr>
            <a:spLocks noGrp="1"/>
          </p:cNvSpPr>
          <p:nvPr>
            <p:ph type="title"/>
          </p:nvPr>
        </p:nvSpPr>
        <p:spPr/>
        <p:txBody>
          <a:bodyPr/>
          <a:lstStyle/>
          <a:p>
            <a:r>
              <a:rPr lang="en-US" dirty="0"/>
              <a:t>Reference Type</a:t>
            </a:r>
            <a:endParaRPr lang="en-IN" dirty="0"/>
          </a:p>
        </p:txBody>
      </p:sp>
      <p:sp>
        <p:nvSpPr>
          <p:cNvPr id="3" name="Content Placeholder 2">
            <a:extLst>
              <a:ext uri="{FF2B5EF4-FFF2-40B4-BE49-F238E27FC236}">
                <a16:creationId xmlns:a16="http://schemas.microsoft.com/office/drawing/2014/main" id="{9BCA93E5-7C83-7587-BB5B-44CD8B088317}"/>
              </a:ext>
            </a:extLst>
          </p:cNvPr>
          <p:cNvSpPr>
            <a:spLocks noGrp="1"/>
          </p:cNvSpPr>
          <p:nvPr>
            <p:ph idx="1"/>
          </p:nvPr>
        </p:nvSpPr>
        <p:spPr/>
        <p:txBody>
          <a:bodyPr>
            <a:normAutofit/>
          </a:bodyPr>
          <a:lstStyle/>
          <a:p>
            <a:r>
              <a:rPr lang="en-US" sz="2400" dirty="0"/>
              <a:t>Reference Data Type-</a:t>
            </a:r>
            <a:r>
              <a:rPr lang="en-IN" sz="2400" dirty="0"/>
              <a:t> </a:t>
            </a:r>
            <a:r>
              <a:rPr lang="en-US" sz="2400" dirty="0"/>
              <a:t>The data type which is used to store the reference of a variable is called Reference Data Type. In other words, we can say that the reference types do not store the actual data stored in a variable, rather they store the reference to the variables.</a:t>
            </a:r>
          </a:p>
          <a:p>
            <a:r>
              <a:rPr lang="en-US" sz="2400" dirty="0"/>
              <a:t>Reference Type variables are stored in Heap memory.</a:t>
            </a:r>
          </a:p>
          <a:p>
            <a:r>
              <a:rPr lang="en-US" sz="2400" dirty="0"/>
              <a:t>They are categorized into 2 types</a:t>
            </a:r>
          </a:p>
          <a:p>
            <a:pPr lvl="1"/>
            <a:r>
              <a:rPr lang="en-US" sz="2000" dirty="0"/>
              <a:t>Predefined Types – Examples include Objects, Strings, and dynamics.</a:t>
            </a:r>
          </a:p>
          <a:p>
            <a:pPr lvl="1"/>
            <a:r>
              <a:rPr lang="en-US" sz="2000" dirty="0"/>
              <a:t>User-defined Types – Examples include Classes and Interfaces.</a:t>
            </a:r>
          </a:p>
        </p:txBody>
      </p:sp>
    </p:spTree>
    <p:extLst>
      <p:ext uri="{BB962C8B-B14F-4D97-AF65-F5344CB8AC3E}">
        <p14:creationId xmlns:p14="http://schemas.microsoft.com/office/powerpoint/2010/main" val="28144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68D0-38AD-A2A6-F4F0-89167AA97419}"/>
              </a:ext>
            </a:extLst>
          </p:cNvPr>
          <p:cNvSpPr>
            <a:spLocks noGrp="1"/>
          </p:cNvSpPr>
          <p:nvPr>
            <p:ph type="title"/>
          </p:nvPr>
        </p:nvSpPr>
        <p:spPr/>
        <p:txBody>
          <a:bodyPr/>
          <a:lstStyle/>
          <a:p>
            <a:r>
              <a:rPr lang="en-US" dirty="0"/>
              <a:t>Value Type</a:t>
            </a:r>
            <a:endParaRPr lang="en-IN" dirty="0"/>
          </a:p>
        </p:txBody>
      </p:sp>
      <p:sp>
        <p:nvSpPr>
          <p:cNvPr id="3" name="Content Placeholder 2">
            <a:extLst>
              <a:ext uri="{FF2B5EF4-FFF2-40B4-BE49-F238E27FC236}">
                <a16:creationId xmlns:a16="http://schemas.microsoft.com/office/drawing/2014/main" id="{09C25821-401C-E675-632B-723C0B2279D6}"/>
              </a:ext>
            </a:extLst>
          </p:cNvPr>
          <p:cNvSpPr>
            <a:spLocks noGrp="1"/>
          </p:cNvSpPr>
          <p:nvPr>
            <p:ph idx="1"/>
          </p:nvPr>
        </p:nvSpPr>
        <p:spPr/>
        <p:txBody>
          <a:bodyPr/>
          <a:lstStyle/>
          <a:p>
            <a:r>
              <a:rPr lang="en-US" dirty="0"/>
              <a:t>The data type which stores the value directly in the memory is called the Value Data Type in C#.</a:t>
            </a:r>
          </a:p>
          <a:p>
            <a:r>
              <a:rPr lang="en-US" dirty="0"/>
              <a:t>Value Type variables are always stored in Stack memory,</a:t>
            </a:r>
          </a:p>
          <a:p>
            <a:r>
              <a:rPr lang="en-US" dirty="0"/>
              <a:t>They are categorized into 2 types</a:t>
            </a:r>
          </a:p>
          <a:p>
            <a:pPr lvl="1"/>
            <a:r>
              <a:rPr lang="en-US" dirty="0"/>
              <a:t>Predefined Data Types – Example includes Integer, Boolean, Boolean, Long, Double, Float, etc.</a:t>
            </a:r>
          </a:p>
          <a:p>
            <a:pPr lvl="1"/>
            <a:r>
              <a:rPr lang="en-US" dirty="0"/>
              <a:t>User-defined Data Types – Example includes Structure, Enumerations, etc.</a:t>
            </a:r>
          </a:p>
          <a:p>
            <a:pPr marL="0" indent="0">
              <a:buNone/>
            </a:pPr>
            <a:endParaRPr lang="en-IN" dirty="0"/>
          </a:p>
        </p:txBody>
      </p:sp>
    </p:spTree>
    <p:extLst>
      <p:ext uri="{BB962C8B-B14F-4D97-AF65-F5344CB8AC3E}">
        <p14:creationId xmlns:p14="http://schemas.microsoft.com/office/powerpoint/2010/main" val="4097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5C0A-F9F9-EBBC-7B94-091B83020F4A}"/>
              </a:ext>
            </a:extLst>
          </p:cNvPr>
          <p:cNvSpPr>
            <a:spLocks noGrp="1"/>
          </p:cNvSpPr>
          <p:nvPr>
            <p:ph type="title"/>
          </p:nvPr>
        </p:nvSpPr>
        <p:spPr/>
        <p:txBody>
          <a:bodyPr/>
          <a:lstStyle/>
          <a:p>
            <a:r>
              <a:rPr lang="en-US" dirty="0"/>
              <a:t>Type casting</a:t>
            </a:r>
            <a:endParaRPr lang="en-IN" dirty="0"/>
          </a:p>
        </p:txBody>
      </p:sp>
      <p:sp>
        <p:nvSpPr>
          <p:cNvPr id="3" name="Content Placeholder 2">
            <a:extLst>
              <a:ext uri="{FF2B5EF4-FFF2-40B4-BE49-F238E27FC236}">
                <a16:creationId xmlns:a16="http://schemas.microsoft.com/office/drawing/2014/main" id="{0C572217-C815-A127-2DAA-721F345D55BB}"/>
              </a:ext>
            </a:extLst>
          </p:cNvPr>
          <p:cNvSpPr>
            <a:spLocks noGrp="1"/>
          </p:cNvSpPr>
          <p:nvPr>
            <p:ph idx="1"/>
          </p:nvPr>
        </p:nvSpPr>
        <p:spPr/>
        <p:txBody>
          <a:bodyPr>
            <a:normAutofit/>
          </a:bodyPr>
          <a:lstStyle/>
          <a:p>
            <a:r>
              <a:rPr lang="en-US" dirty="0"/>
              <a:t>Type Casting or Type Conversion in C# is the process to change one data type value into another data type. The Type Conversion is only possible if both the data types are compatible with each other else we will get compile time error saying cannot implicitly convert one type to another type.</a:t>
            </a:r>
          </a:p>
          <a:p>
            <a:r>
              <a:rPr lang="en-US" dirty="0"/>
              <a:t>They are categorized into 2 types</a:t>
            </a:r>
          </a:p>
          <a:p>
            <a:pPr lvl="1"/>
            <a:r>
              <a:rPr lang="en-IN" dirty="0"/>
              <a:t>Implicit Type Casting- </a:t>
            </a:r>
          </a:p>
          <a:p>
            <a:pPr lvl="1"/>
            <a:r>
              <a:rPr lang="en-IN" dirty="0"/>
              <a:t>Explicit Type Casting</a:t>
            </a:r>
          </a:p>
        </p:txBody>
      </p:sp>
    </p:spTree>
    <p:extLst>
      <p:ext uri="{BB962C8B-B14F-4D97-AF65-F5344CB8AC3E}">
        <p14:creationId xmlns:p14="http://schemas.microsoft.com/office/powerpoint/2010/main" val="150183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1635-A8E4-8751-1F56-0B40DC066A03}"/>
              </a:ext>
            </a:extLst>
          </p:cNvPr>
          <p:cNvSpPr>
            <a:spLocks noGrp="1"/>
          </p:cNvSpPr>
          <p:nvPr>
            <p:ph type="title"/>
          </p:nvPr>
        </p:nvSpPr>
        <p:spPr/>
        <p:txBody>
          <a:bodyPr/>
          <a:lstStyle/>
          <a:p>
            <a:r>
              <a:rPr lang="en-US" dirty="0"/>
              <a:t>Implicit Type Casting</a:t>
            </a:r>
            <a:endParaRPr lang="en-IN" dirty="0"/>
          </a:p>
        </p:txBody>
      </p:sp>
      <p:sp>
        <p:nvSpPr>
          <p:cNvPr id="3" name="Content Placeholder 2">
            <a:extLst>
              <a:ext uri="{FF2B5EF4-FFF2-40B4-BE49-F238E27FC236}">
                <a16:creationId xmlns:a16="http://schemas.microsoft.com/office/drawing/2014/main" id="{B93E94EB-4B3F-4DCA-8C9F-2C11475514DC}"/>
              </a:ext>
            </a:extLst>
          </p:cNvPr>
          <p:cNvSpPr>
            <a:spLocks noGrp="1"/>
          </p:cNvSpPr>
          <p:nvPr>
            <p:ph idx="1"/>
          </p:nvPr>
        </p:nvSpPr>
        <p:spPr/>
        <p:txBody>
          <a:bodyPr/>
          <a:lstStyle/>
          <a:p>
            <a:r>
              <a:rPr lang="en-US" dirty="0"/>
              <a:t>Implicit Type Casting in C# is automatically done by the compiler and in this case, there will be no data loss. Here, the typecasting or type conversion is done from a smaller data type to a larger data type. This type of type conversion is safe.</a:t>
            </a:r>
          </a:p>
          <a:p>
            <a:r>
              <a:rPr lang="en-US" dirty="0"/>
              <a:t>Long-&gt;decimal-&gt;float</a:t>
            </a:r>
          </a:p>
          <a:p>
            <a:endParaRPr lang="en-US" dirty="0"/>
          </a:p>
          <a:p>
            <a:endParaRPr lang="en-IN" dirty="0"/>
          </a:p>
        </p:txBody>
      </p:sp>
      <p:pic>
        <p:nvPicPr>
          <p:cNvPr id="5" name="Picture 4">
            <a:extLst>
              <a:ext uri="{FF2B5EF4-FFF2-40B4-BE49-F238E27FC236}">
                <a16:creationId xmlns:a16="http://schemas.microsoft.com/office/drawing/2014/main" id="{3CD8BA85-BDDB-F61F-22E4-F12CD91D66A6}"/>
              </a:ext>
            </a:extLst>
          </p:cNvPr>
          <p:cNvPicPr>
            <a:picLocks noChangeAspect="1"/>
          </p:cNvPicPr>
          <p:nvPr/>
        </p:nvPicPr>
        <p:blipFill>
          <a:blip r:embed="rId2"/>
          <a:stretch>
            <a:fillRect/>
          </a:stretch>
        </p:blipFill>
        <p:spPr>
          <a:xfrm>
            <a:off x="2235200" y="4001294"/>
            <a:ext cx="7315200" cy="2537608"/>
          </a:xfrm>
          <a:prstGeom prst="rect">
            <a:avLst/>
          </a:prstGeom>
        </p:spPr>
      </p:pic>
    </p:spTree>
    <p:extLst>
      <p:ext uri="{BB962C8B-B14F-4D97-AF65-F5344CB8AC3E}">
        <p14:creationId xmlns:p14="http://schemas.microsoft.com/office/powerpoint/2010/main" val="207940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F973-9AAF-ADC4-273D-64DF95964141}"/>
              </a:ext>
            </a:extLst>
          </p:cNvPr>
          <p:cNvSpPr>
            <a:spLocks noGrp="1"/>
          </p:cNvSpPr>
          <p:nvPr>
            <p:ph type="title"/>
          </p:nvPr>
        </p:nvSpPr>
        <p:spPr/>
        <p:txBody>
          <a:bodyPr/>
          <a:lstStyle/>
          <a:p>
            <a:r>
              <a:rPr lang="en-US" dirty="0"/>
              <a:t>Explicit Type Casting</a:t>
            </a:r>
            <a:endParaRPr lang="en-IN" dirty="0"/>
          </a:p>
        </p:txBody>
      </p:sp>
      <p:sp>
        <p:nvSpPr>
          <p:cNvPr id="3" name="Content Placeholder 2">
            <a:extLst>
              <a:ext uri="{FF2B5EF4-FFF2-40B4-BE49-F238E27FC236}">
                <a16:creationId xmlns:a16="http://schemas.microsoft.com/office/drawing/2014/main" id="{D4B797E5-F5A6-082D-131E-5FB4C3D2F806}"/>
              </a:ext>
            </a:extLst>
          </p:cNvPr>
          <p:cNvSpPr>
            <a:spLocks noGrp="1"/>
          </p:cNvSpPr>
          <p:nvPr>
            <p:ph idx="1"/>
          </p:nvPr>
        </p:nvSpPr>
        <p:spPr/>
        <p:txBody>
          <a:bodyPr>
            <a:normAutofit/>
          </a:bodyPr>
          <a:lstStyle/>
          <a:p>
            <a:r>
              <a:rPr lang="en-US" sz="2400" dirty="0"/>
              <a:t>Explicit Type Casting in C# is done to convert the large data type to a small data type. It is done by using the Cast operator. There is a chance of data loss or the conversion might not be succeeded for some reason. This is an unsafe type of conversion.</a:t>
            </a:r>
          </a:p>
          <a:p>
            <a:r>
              <a:rPr lang="en-US" sz="2400" dirty="0"/>
              <a:t>Example-</a:t>
            </a:r>
          </a:p>
          <a:p>
            <a:pPr marL="457200" lvl="1" indent="0">
              <a:buNone/>
            </a:pPr>
            <a:r>
              <a:rPr lang="en-IN" sz="2000" dirty="0"/>
              <a:t> double </a:t>
            </a:r>
            <a:r>
              <a:rPr lang="en-IN" sz="2000" dirty="0" err="1"/>
              <a:t>numDouble</a:t>
            </a:r>
            <a:r>
              <a:rPr lang="en-IN" sz="2000" dirty="0"/>
              <a:t> = 1.23;</a:t>
            </a:r>
          </a:p>
          <a:p>
            <a:pPr marL="457200" lvl="1" indent="0">
              <a:buNone/>
            </a:pPr>
            <a:r>
              <a:rPr lang="en-IN" sz="2000" dirty="0"/>
              <a:t>   // Explicit Type Casting</a:t>
            </a:r>
          </a:p>
          <a:p>
            <a:pPr marL="457200" lvl="1" indent="0">
              <a:buNone/>
            </a:pPr>
            <a:r>
              <a:rPr lang="en-IN" sz="2000" dirty="0"/>
              <a:t> int </a:t>
            </a:r>
            <a:r>
              <a:rPr lang="en-IN" sz="2000" dirty="0" err="1"/>
              <a:t>numInt</a:t>
            </a:r>
            <a:r>
              <a:rPr lang="en-IN" sz="2000" dirty="0"/>
              <a:t> = (int)</a:t>
            </a:r>
            <a:r>
              <a:rPr lang="en-IN" sz="2000" dirty="0" err="1"/>
              <a:t>numDouble</a:t>
            </a:r>
            <a:r>
              <a:rPr lang="en-IN" sz="2000" dirty="0"/>
              <a:t>;</a:t>
            </a:r>
          </a:p>
          <a:p>
            <a:pPr marL="457200" lvl="1" indent="0">
              <a:buNone/>
            </a:pPr>
            <a:r>
              <a:rPr lang="en-IN" sz="2000" dirty="0"/>
              <a:t>Output –</a:t>
            </a:r>
          </a:p>
          <a:p>
            <a:pPr marL="457200" lvl="1" indent="0">
              <a:buNone/>
            </a:pPr>
            <a:r>
              <a:rPr lang="en-IN" sz="2000" dirty="0" err="1"/>
              <a:t>numDouble</a:t>
            </a:r>
            <a:r>
              <a:rPr lang="en-IN" sz="2000" dirty="0"/>
              <a:t>= 1.23</a:t>
            </a:r>
          </a:p>
          <a:p>
            <a:pPr marL="457200" lvl="1" indent="0">
              <a:buNone/>
            </a:pPr>
            <a:r>
              <a:rPr lang="en-IN" sz="2000" dirty="0" err="1"/>
              <a:t>numInt</a:t>
            </a:r>
            <a:r>
              <a:rPr lang="en-IN" sz="2000" dirty="0"/>
              <a:t>=1</a:t>
            </a:r>
          </a:p>
        </p:txBody>
      </p:sp>
    </p:spTree>
    <p:extLst>
      <p:ext uri="{BB962C8B-B14F-4D97-AF65-F5344CB8AC3E}">
        <p14:creationId xmlns:p14="http://schemas.microsoft.com/office/powerpoint/2010/main" val="211754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4351</Words>
  <Application>Microsoft Office PowerPoint</Application>
  <PresentationFormat>Widescreen</PresentationFormat>
  <Paragraphs>413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Avenir Next LT Pro Demi</vt:lpstr>
      <vt:lpstr>Calibri</vt:lpstr>
      <vt:lpstr>Calibri Light</vt:lpstr>
      <vt:lpstr>Office Theme</vt:lpstr>
      <vt:lpstr>Basics of C#</vt:lpstr>
      <vt:lpstr>Index</vt:lpstr>
      <vt:lpstr>Introduction</vt:lpstr>
      <vt:lpstr>Data Types</vt:lpstr>
      <vt:lpstr>Reference Type</vt:lpstr>
      <vt:lpstr>Value Type</vt:lpstr>
      <vt:lpstr>Type casting</vt:lpstr>
      <vt:lpstr>Implicit Type Casting</vt:lpstr>
      <vt:lpstr>Explicit Type Casting</vt:lpstr>
      <vt:lpstr>Boxing</vt:lpstr>
      <vt:lpstr>Unboxing</vt:lpstr>
      <vt:lpstr>Operators</vt:lpstr>
      <vt:lpstr>Arithmetic Operator</vt:lpstr>
      <vt:lpstr>Assignment Operator</vt:lpstr>
      <vt:lpstr>Relational Operators</vt:lpstr>
      <vt:lpstr>Logical Operators</vt:lpstr>
      <vt:lpstr>Bitwise Operators</vt:lpstr>
      <vt:lpstr>Unary Operators </vt:lpstr>
      <vt:lpstr>Ternary Operator</vt:lpstr>
      <vt:lpstr>Expressions</vt:lpstr>
      <vt:lpstr>Statements</vt:lpstr>
      <vt:lpstr>Classes</vt:lpstr>
      <vt:lpstr>Access Modifier</vt:lpstr>
      <vt:lpstr>Interface</vt:lpstr>
      <vt:lpstr>Collections</vt:lpstr>
      <vt:lpstr>Array</vt:lpstr>
      <vt:lpstr>String</vt:lpstr>
      <vt:lpstr>String (..cont)</vt:lpstr>
      <vt:lpstr>Types of Collections</vt:lpstr>
      <vt:lpstr>Types of Collections (cont..)</vt:lpstr>
      <vt:lpstr>Types of Collections (cont..)</vt:lpstr>
      <vt:lpstr>Generics</vt:lpstr>
      <vt:lpstr>Generic Type Parameter</vt:lpstr>
      <vt:lpstr>Generic Classes</vt:lpstr>
      <vt:lpstr>Generic Method</vt:lpstr>
      <vt:lpstr>Delegates</vt:lpstr>
      <vt:lpstr>Example of Delegate </vt:lpstr>
      <vt:lpstr>Event</vt:lpstr>
      <vt:lpstr>Example of Event</vt:lpstr>
      <vt:lpstr>Asynchronous Programming</vt:lpstr>
      <vt:lpstr>Keywords</vt:lpstr>
      <vt:lpstr>Keywords (cont..)</vt:lpstr>
      <vt:lpstr>Keywords (cont..)</vt:lpstr>
      <vt:lpstr>Assemblies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dc:title>
  <dc:creator>Sparshita Chowdhury</dc:creator>
  <cp:lastModifiedBy>Sparshita Chowdhury</cp:lastModifiedBy>
  <cp:revision>13</cp:revision>
  <dcterms:created xsi:type="dcterms:W3CDTF">2024-01-26T06:13:46Z</dcterms:created>
  <dcterms:modified xsi:type="dcterms:W3CDTF">2024-01-30T15:47:15Z</dcterms:modified>
</cp:coreProperties>
</file>