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11D7-F678-A27C-2B76-385263161570}"/>
              </a:ext>
            </a:extLst>
          </p:cNvPr>
          <p:cNvSpPr>
            <a:spLocks noGrp="1"/>
          </p:cNvSpPr>
          <p:nvPr>
            <p:ph type="ctrTitle"/>
          </p:nvPr>
        </p:nvSpPr>
        <p:spPr/>
        <p:txBody>
          <a:bodyPr/>
          <a:lstStyle/>
          <a:p>
            <a:r>
              <a:rPr lang="en-US" dirty="0"/>
              <a:t>Programming Paradigms and other concepts </a:t>
            </a:r>
            <a:endParaRPr lang="en-IN" dirty="0"/>
          </a:p>
        </p:txBody>
      </p:sp>
      <p:sp>
        <p:nvSpPr>
          <p:cNvPr id="3" name="Subtitle 2">
            <a:extLst>
              <a:ext uri="{FF2B5EF4-FFF2-40B4-BE49-F238E27FC236}">
                <a16:creationId xmlns:a16="http://schemas.microsoft.com/office/drawing/2014/main" id="{2FF5F0EC-9A43-80BE-219E-C2BFB0DD1FB5}"/>
              </a:ext>
            </a:extLst>
          </p:cNvPr>
          <p:cNvSpPr>
            <a:spLocks noGrp="1"/>
          </p:cNvSpPr>
          <p:nvPr>
            <p:ph type="subTitle" idx="1"/>
          </p:nvPr>
        </p:nvSpPr>
        <p:spPr/>
        <p:txBody>
          <a:bodyPr/>
          <a:lstStyle/>
          <a:p>
            <a:r>
              <a:rPr lang="en-US" dirty="0"/>
              <a:t>By Sparshita Pal Chowdhury</a:t>
            </a:r>
            <a:endParaRPr lang="en-IN" dirty="0"/>
          </a:p>
        </p:txBody>
      </p:sp>
    </p:spTree>
    <p:extLst>
      <p:ext uri="{BB962C8B-B14F-4D97-AF65-F5344CB8AC3E}">
        <p14:creationId xmlns:p14="http://schemas.microsoft.com/office/powerpoint/2010/main" val="3020213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C16A5-65DD-A4A7-A90B-C7957C44C112}"/>
              </a:ext>
            </a:extLst>
          </p:cNvPr>
          <p:cNvSpPr>
            <a:spLocks noGrp="1"/>
          </p:cNvSpPr>
          <p:nvPr>
            <p:ph type="title"/>
          </p:nvPr>
        </p:nvSpPr>
        <p:spPr>
          <a:xfrm>
            <a:off x="2231136" y="467418"/>
            <a:ext cx="7729728" cy="1188720"/>
          </a:xfrm>
        </p:spPr>
        <p:txBody>
          <a:bodyPr>
            <a:normAutofit/>
          </a:bodyPr>
          <a:lstStyle/>
          <a:p>
            <a:pPr fontAlgn="base"/>
            <a:r>
              <a:rPr lang="en-IN" b="1" i="0" dirty="0">
                <a:effectLst/>
                <a:latin typeface="-apple-system"/>
              </a:rPr>
              <a:t>Procedural Programming</a:t>
            </a:r>
          </a:p>
        </p:txBody>
      </p:sp>
      <p:sp>
        <p:nvSpPr>
          <p:cNvPr id="3" name="Content Placeholder 2">
            <a:extLst>
              <a:ext uri="{FF2B5EF4-FFF2-40B4-BE49-F238E27FC236}">
                <a16:creationId xmlns:a16="http://schemas.microsoft.com/office/drawing/2014/main" id="{42A78707-69E0-9922-A64D-02C5A6A387C0}"/>
              </a:ext>
            </a:extLst>
          </p:cNvPr>
          <p:cNvSpPr>
            <a:spLocks noGrp="1"/>
          </p:cNvSpPr>
          <p:nvPr>
            <p:ph idx="1"/>
          </p:nvPr>
        </p:nvSpPr>
        <p:spPr>
          <a:xfrm>
            <a:off x="1706062" y="2291262"/>
            <a:ext cx="8779512" cy="2879256"/>
          </a:xfrm>
        </p:spPr>
        <p:txBody>
          <a:bodyPr>
            <a:normAutofit/>
          </a:bodyPr>
          <a:lstStyle/>
          <a:p>
            <a:r>
              <a:rPr lang="en-US" sz="2000" dirty="0">
                <a:solidFill>
                  <a:srgbClr val="0A0A23"/>
                </a:solidFill>
                <a:latin typeface="Lato" panose="020F0502020204030203" pitchFamily="34" charset="0"/>
                <a:ea typeface="Lato" panose="020F0502020204030203" pitchFamily="34" charset="0"/>
                <a:cs typeface="Lato" panose="020F0502020204030203" pitchFamily="34" charset="0"/>
              </a:rPr>
              <a:t>P</a:t>
            </a:r>
            <a:r>
              <a:rPr lang="en-US" sz="2000" b="0" i="0" dirty="0">
                <a:solidFill>
                  <a:srgbClr val="0A0A23"/>
                </a:solidFill>
                <a:effectLst/>
                <a:latin typeface="Lato" panose="020F0502020204030203" pitchFamily="34" charset="0"/>
                <a:ea typeface="Lato" panose="020F0502020204030203" pitchFamily="34" charset="0"/>
                <a:cs typeface="Lato" panose="020F0502020204030203" pitchFamily="34" charset="0"/>
              </a:rPr>
              <a:t>rocedural programming, the user is encouraged to subdivide the program execution into functions, as a way of improving modularity and organization.</a:t>
            </a:r>
          </a:p>
          <a:p>
            <a:pPr algn="l" fontAlgn="base">
              <a:buFont typeface="Arial" panose="020B0604020202020204" pitchFamily="34" charset="0"/>
              <a:buChar char="•"/>
            </a:pPr>
            <a:r>
              <a:rPr lang="en-US" sz="2000" b="0" i="0" dirty="0">
                <a:solidFill>
                  <a:srgbClr val="0A0A23"/>
                </a:solidFill>
                <a:effectLst/>
                <a:latin typeface="Lato" panose="020F0502020204030203" pitchFamily="34" charset="0"/>
                <a:ea typeface="Lato" panose="020F0502020204030203" pitchFamily="34" charset="0"/>
                <a:cs typeface="Lato" panose="020F0502020204030203" pitchFamily="34" charset="0"/>
              </a:rPr>
              <a:t>It's simple.</a:t>
            </a:r>
          </a:p>
          <a:p>
            <a:pPr algn="l" fontAlgn="base">
              <a:buFont typeface="Arial" panose="020B0604020202020204" pitchFamily="34" charset="0"/>
              <a:buChar char="•"/>
            </a:pPr>
            <a:r>
              <a:rPr lang="en-US" sz="2000" b="0" i="0" dirty="0">
                <a:solidFill>
                  <a:srgbClr val="0A0A23"/>
                </a:solidFill>
                <a:effectLst/>
                <a:latin typeface="Lato" panose="020F0502020204030203" pitchFamily="34" charset="0"/>
                <a:ea typeface="Lato" panose="020F0502020204030203" pitchFamily="34" charset="0"/>
                <a:cs typeface="Lato" panose="020F0502020204030203" pitchFamily="34" charset="0"/>
              </a:rPr>
              <a:t>An easier way to keep track of program flow.</a:t>
            </a:r>
          </a:p>
          <a:p>
            <a:pPr algn="l" fontAlgn="base">
              <a:buFont typeface="Arial" panose="020B0604020202020204" pitchFamily="34" charset="0"/>
              <a:buChar char="•"/>
            </a:pPr>
            <a:r>
              <a:rPr lang="en-US" sz="2000" b="0" i="0" dirty="0">
                <a:solidFill>
                  <a:srgbClr val="0A0A23"/>
                </a:solidFill>
                <a:effectLst/>
                <a:latin typeface="Lato" panose="020F0502020204030203" pitchFamily="34" charset="0"/>
                <a:ea typeface="Lato" panose="020F0502020204030203" pitchFamily="34" charset="0"/>
                <a:cs typeface="Lato" panose="020F0502020204030203" pitchFamily="34" charset="0"/>
              </a:rPr>
              <a:t>It has the ability to be strongly modular or structured.</a:t>
            </a:r>
          </a:p>
          <a:p>
            <a:pPr algn="l" fontAlgn="base">
              <a:buFont typeface="Arial" panose="020B0604020202020204" pitchFamily="34" charset="0"/>
              <a:buChar char="•"/>
            </a:pPr>
            <a:r>
              <a:rPr lang="en-US" sz="2000" b="0" i="0" dirty="0">
                <a:solidFill>
                  <a:srgbClr val="0A0A23"/>
                </a:solidFill>
                <a:effectLst/>
                <a:latin typeface="Lato" panose="020F0502020204030203" pitchFamily="34" charset="0"/>
                <a:ea typeface="Lato" panose="020F0502020204030203" pitchFamily="34" charset="0"/>
                <a:cs typeface="Lato" panose="020F0502020204030203" pitchFamily="34" charset="0"/>
              </a:rPr>
              <a:t>Needs less memory: It's efficient and effective.</a:t>
            </a:r>
          </a:p>
          <a:p>
            <a:pPr marL="0" indent="0">
              <a:buNone/>
            </a:pPr>
            <a:endParaRPr lang="en-US" sz="2000" b="0" i="0" dirty="0">
              <a:solidFill>
                <a:srgbClr val="0A0A23"/>
              </a:solidFill>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064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C16A5-65DD-A4A7-A90B-C7957C44C112}"/>
              </a:ext>
            </a:extLst>
          </p:cNvPr>
          <p:cNvSpPr>
            <a:spLocks noGrp="1"/>
          </p:cNvSpPr>
          <p:nvPr>
            <p:ph type="title"/>
          </p:nvPr>
        </p:nvSpPr>
        <p:spPr>
          <a:xfrm>
            <a:off x="2231136" y="467418"/>
            <a:ext cx="7729728" cy="1188720"/>
          </a:xfrm>
        </p:spPr>
        <p:txBody>
          <a:bodyPr>
            <a:normAutofit/>
          </a:bodyPr>
          <a:lstStyle/>
          <a:p>
            <a:pPr fontAlgn="base"/>
            <a:r>
              <a:rPr lang="en-IN" b="1" i="0" dirty="0">
                <a:effectLst/>
                <a:latin typeface="-apple-system"/>
              </a:rPr>
              <a:t>Object oriented programming</a:t>
            </a:r>
          </a:p>
        </p:txBody>
      </p:sp>
      <p:sp>
        <p:nvSpPr>
          <p:cNvPr id="3" name="Content Placeholder 2">
            <a:extLst>
              <a:ext uri="{FF2B5EF4-FFF2-40B4-BE49-F238E27FC236}">
                <a16:creationId xmlns:a16="http://schemas.microsoft.com/office/drawing/2014/main" id="{42A78707-69E0-9922-A64D-02C5A6A387C0}"/>
              </a:ext>
            </a:extLst>
          </p:cNvPr>
          <p:cNvSpPr>
            <a:spLocks noGrp="1"/>
          </p:cNvSpPr>
          <p:nvPr>
            <p:ph idx="1"/>
          </p:nvPr>
        </p:nvSpPr>
        <p:spPr>
          <a:xfrm>
            <a:off x="1706062" y="2291262"/>
            <a:ext cx="8779512" cy="2879256"/>
          </a:xfrm>
        </p:spPr>
        <p:txBody>
          <a:bodyPr>
            <a:normAutofit lnSpcReduction="10000"/>
          </a:bodyPr>
          <a:lstStyle/>
          <a:p>
            <a:r>
              <a:rPr lang="en-US" sz="2000" b="0" i="0" dirty="0">
                <a:solidFill>
                  <a:srgbClr val="0A0A23"/>
                </a:solidFill>
                <a:effectLst/>
                <a:latin typeface="Lato" panose="020F0502020204030203" pitchFamily="34" charset="0"/>
                <a:ea typeface="Lato" panose="020F0502020204030203" pitchFamily="34" charset="0"/>
                <a:cs typeface="Lato" panose="020F0502020204030203" pitchFamily="34" charset="0"/>
              </a:rPr>
              <a:t>The program is written as a collection of classes and object which are meant for communication. The smallest and basic entity is object and all kind of computation is performed on the objects only. More emphasis is on data rather procedure.</a:t>
            </a:r>
          </a:p>
          <a:p>
            <a:pPr algn="l" fontAlgn="base">
              <a:buFont typeface="Arial" panose="020B0604020202020204" pitchFamily="34" charset="0"/>
              <a:buChar char="•"/>
            </a:pPr>
            <a:r>
              <a:rPr lang="en-US" sz="2000" b="0" i="0" dirty="0">
                <a:solidFill>
                  <a:srgbClr val="273239"/>
                </a:solidFill>
                <a:effectLst/>
                <a:latin typeface="Lato" panose="020F0502020204030203" pitchFamily="34" charset="0"/>
                <a:ea typeface="Lato" panose="020F0502020204030203" pitchFamily="34" charset="0"/>
                <a:cs typeface="Lato" panose="020F0502020204030203" pitchFamily="34" charset="0"/>
              </a:rPr>
              <a:t>Data security</a:t>
            </a:r>
          </a:p>
          <a:p>
            <a:pPr algn="l" fontAlgn="base">
              <a:buFont typeface="Arial" panose="020B0604020202020204" pitchFamily="34" charset="0"/>
              <a:buChar char="•"/>
            </a:pPr>
            <a:r>
              <a:rPr lang="en-US" sz="2000" b="0" i="0" dirty="0">
                <a:solidFill>
                  <a:srgbClr val="273239"/>
                </a:solidFill>
                <a:effectLst/>
                <a:latin typeface="Lato" panose="020F0502020204030203" pitchFamily="34" charset="0"/>
                <a:ea typeface="Lato" panose="020F0502020204030203" pitchFamily="34" charset="0"/>
                <a:cs typeface="Lato" panose="020F0502020204030203" pitchFamily="34" charset="0"/>
              </a:rPr>
              <a:t>Inheritance</a:t>
            </a:r>
          </a:p>
          <a:p>
            <a:pPr algn="l" fontAlgn="base">
              <a:buFont typeface="Arial" panose="020B0604020202020204" pitchFamily="34" charset="0"/>
              <a:buChar char="•"/>
            </a:pPr>
            <a:r>
              <a:rPr lang="en-US" sz="2000" b="0" i="0" dirty="0">
                <a:solidFill>
                  <a:srgbClr val="273239"/>
                </a:solidFill>
                <a:effectLst/>
                <a:latin typeface="Lato" panose="020F0502020204030203" pitchFamily="34" charset="0"/>
                <a:ea typeface="Lato" panose="020F0502020204030203" pitchFamily="34" charset="0"/>
                <a:cs typeface="Lato" panose="020F0502020204030203" pitchFamily="34" charset="0"/>
              </a:rPr>
              <a:t>Code reusability</a:t>
            </a:r>
          </a:p>
          <a:p>
            <a:pPr algn="l" fontAlgn="base">
              <a:buFont typeface="Arial" panose="020B0604020202020204" pitchFamily="34" charset="0"/>
              <a:buChar char="•"/>
            </a:pPr>
            <a:r>
              <a:rPr lang="en-US" sz="2000" b="0" i="0" dirty="0">
                <a:solidFill>
                  <a:srgbClr val="273239"/>
                </a:solidFill>
                <a:effectLst/>
                <a:latin typeface="Lato" panose="020F0502020204030203" pitchFamily="34" charset="0"/>
                <a:ea typeface="Lato" panose="020F0502020204030203" pitchFamily="34" charset="0"/>
                <a:cs typeface="Lato" panose="020F0502020204030203" pitchFamily="34" charset="0"/>
              </a:rPr>
              <a:t>Flexible and abstraction is also present</a:t>
            </a:r>
          </a:p>
        </p:txBody>
      </p:sp>
    </p:spTree>
    <p:extLst>
      <p:ext uri="{BB962C8B-B14F-4D97-AF65-F5344CB8AC3E}">
        <p14:creationId xmlns:p14="http://schemas.microsoft.com/office/powerpoint/2010/main" val="343996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C16A5-65DD-A4A7-A90B-C7957C44C112}"/>
              </a:ext>
            </a:extLst>
          </p:cNvPr>
          <p:cNvSpPr>
            <a:spLocks noGrp="1"/>
          </p:cNvSpPr>
          <p:nvPr>
            <p:ph type="title"/>
          </p:nvPr>
        </p:nvSpPr>
        <p:spPr>
          <a:xfrm>
            <a:off x="2231136" y="467418"/>
            <a:ext cx="7729728" cy="1188720"/>
          </a:xfrm>
        </p:spPr>
        <p:txBody>
          <a:bodyPr>
            <a:normAutofit/>
          </a:bodyPr>
          <a:lstStyle/>
          <a:p>
            <a:pPr fontAlgn="base"/>
            <a:r>
              <a:rPr lang="en-IN" b="1" i="0" dirty="0">
                <a:effectLst/>
                <a:latin typeface="-apple-system"/>
              </a:rPr>
              <a:t>Declarative programming</a:t>
            </a:r>
          </a:p>
        </p:txBody>
      </p:sp>
      <p:sp>
        <p:nvSpPr>
          <p:cNvPr id="3" name="Content Placeholder 2">
            <a:extLst>
              <a:ext uri="{FF2B5EF4-FFF2-40B4-BE49-F238E27FC236}">
                <a16:creationId xmlns:a16="http://schemas.microsoft.com/office/drawing/2014/main" id="{42A78707-69E0-9922-A64D-02C5A6A387C0}"/>
              </a:ext>
            </a:extLst>
          </p:cNvPr>
          <p:cNvSpPr>
            <a:spLocks noGrp="1"/>
          </p:cNvSpPr>
          <p:nvPr>
            <p:ph idx="1"/>
          </p:nvPr>
        </p:nvSpPr>
        <p:spPr>
          <a:xfrm>
            <a:off x="1706062" y="2291262"/>
            <a:ext cx="8779512" cy="2879256"/>
          </a:xfrm>
        </p:spPr>
        <p:txBody>
          <a:bodyPr>
            <a:normAutofit/>
          </a:bodyPr>
          <a:lstStyle/>
          <a:p>
            <a:r>
              <a:rPr lang="en-US" sz="2000" b="0" i="0" dirty="0">
                <a:solidFill>
                  <a:srgbClr val="273239"/>
                </a:solidFill>
                <a:effectLst/>
                <a:latin typeface="Lato" panose="020F0502020204030203" pitchFamily="34" charset="0"/>
                <a:ea typeface="Lato" panose="020F0502020204030203" pitchFamily="34" charset="0"/>
                <a:cs typeface="Lato" panose="020F0502020204030203" pitchFamily="34" charset="0"/>
              </a:rPr>
              <a:t>In computer science the declarative programming is a style of building programs that expresses logic of computation without talking about its control flow. </a:t>
            </a:r>
            <a:r>
              <a:rPr lang="en-US" sz="2000" b="1" i="0" dirty="0">
                <a:solidFill>
                  <a:srgbClr val="273239"/>
                </a:solidFill>
                <a:effectLst/>
                <a:latin typeface="Lato" panose="020F0502020204030203" pitchFamily="34" charset="0"/>
                <a:ea typeface="Lato" panose="020F0502020204030203" pitchFamily="34" charset="0"/>
                <a:cs typeface="Lato" panose="020F0502020204030203" pitchFamily="34" charset="0"/>
              </a:rPr>
              <a:t>The focus is on what needs to be done rather how it should be done basically emphasize on what code is actually doing.</a:t>
            </a:r>
          </a:p>
          <a:p>
            <a:endParaRPr lang="en-US" b="1" i="0" dirty="0">
              <a:solidFill>
                <a:srgbClr val="273239"/>
              </a:solidFill>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435769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C16A5-65DD-A4A7-A90B-C7957C44C112}"/>
              </a:ext>
            </a:extLst>
          </p:cNvPr>
          <p:cNvSpPr>
            <a:spLocks noGrp="1"/>
          </p:cNvSpPr>
          <p:nvPr>
            <p:ph type="title"/>
          </p:nvPr>
        </p:nvSpPr>
        <p:spPr>
          <a:xfrm>
            <a:off x="2231136" y="467418"/>
            <a:ext cx="7729728" cy="1188720"/>
          </a:xfrm>
        </p:spPr>
        <p:txBody>
          <a:bodyPr>
            <a:normAutofit/>
          </a:bodyPr>
          <a:lstStyle/>
          <a:p>
            <a:pPr fontAlgn="base"/>
            <a:r>
              <a:rPr lang="en-IN" b="1" i="0" dirty="0">
                <a:effectLst/>
                <a:latin typeface="-apple-system"/>
              </a:rPr>
              <a:t>Logical programming</a:t>
            </a:r>
          </a:p>
        </p:txBody>
      </p:sp>
      <p:sp>
        <p:nvSpPr>
          <p:cNvPr id="3" name="Content Placeholder 2">
            <a:extLst>
              <a:ext uri="{FF2B5EF4-FFF2-40B4-BE49-F238E27FC236}">
                <a16:creationId xmlns:a16="http://schemas.microsoft.com/office/drawing/2014/main" id="{42A78707-69E0-9922-A64D-02C5A6A387C0}"/>
              </a:ext>
            </a:extLst>
          </p:cNvPr>
          <p:cNvSpPr>
            <a:spLocks noGrp="1"/>
          </p:cNvSpPr>
          <p:nvPr>
            <p:ph idx="1"/>
          </p:nvPr>
        </p:nvSpPr>
        <p:spPr>
          <a:xfrm>
            <a:off x="1706062" y="2291262"/>
            <a:ext cx="8779512" cy="2879256"/>
          </a:xfrm>
        </p:spPr>
        <p:txBody>
          <a:bodyPr>
            <a:normAutofit/>
          </a:bodyPr>
          <a:lstStyle/>
          <a:p>
            <a:r>
              <a:rPr lang="en-US" sz="2000" i="0" dirty="0">
                <a:solidFill>
                  <a:srgbClr val="273239"/>
                </a:solidFill>
                <a:effectLst/>
                <a:latin typeface="Lato" panose="020F0502020204030203" pitchFamily="34" charset="0"/>
                <a:ea typeface="Lato" panose="020F0502020204030203" pitchFamily="34" charset="0"/>
                <a:cs typeface="Lato" panose="020F0502020204030203" pitchFamily="34" charset="0"/>
              </a:rPr>
              <a:t>It can be termed as abstract model of computation. In logic programming we have a knowledge base which we know before and along with the question and knowledge base which is given to machine, it produces result. In logical programming the main emphasize is on knowledge base and the problem. The execution of the program is very much like proof of mathematical</a:t>
            </a:r>
          </a:p>
        </p:txBody>
      </p:sp>
    </p:spTree>
    <p:extLst>
      <p:ext uri="{BB962C8B-B14F-4D97-AF65-F5344CB8AC3E}">
        <p14:creationId xmlns:p14="http://schemas.microsoft.com/office/powerpoint/2010/main" val="159120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C16A5-65DD-A4A7-A90B-C7957C44C112}"/>
              </a:ext>
            </a:extLst>
          </p:cNvPr>
          <p:cNvSpPr>
            <a:spLocks noGrp="1"/>
          </p:cNvSpPr>
          <p:nvPr>
            <p:ph type="title"/>
          </p:nvPr>
        </p:nvSpPr>
        <p:spPr>
          <a:xfrm>
            <a:off x="2231136" y="467418"/>
            <a:ext cx="7729728" cy="1188720"/>
          </a:xfrm>
        </p:spPr>
        <p:txBody>
          <a:bodyPr>
            <a:normAutofit/>
          </a:bodyPr>
          <a:lstStyle/>
          <a:p>
            <a:pPr fontAlgn="base"/>
            <a:r>
              <a:rPr lang="en-IN" b="1" i="0" dirty="0">
                <a:effectLst/>
                <a:latin typeface="-apple-system"/>
              </a:rPr>
              <a:t>Structure programming</a:t>
            </a:r>
          </a:p>
        </p:txBody>
      </p:sp>
      <p:sp>
        <p:nvSpPr>
          <p:cNvPr id="3" name="Content Placeholder 2">
            <a:extLst>
              <a:ext uri="{FF2B5EF4-FFF2-40B4-BE49-F238E27FC236}">
                <a16:creationId xmlns:a16="http://schemas.microsoft.com/office/drawing/2014/main" id="{42A78707-69E0-9922-A64D-02C5A6A387C0}"/>
              </a:ext>
            </a:extLst>
          </p:cNvPr>
          <p:cNvSpPr>
            <a:spLocks noGrp="1"/>
          </p:cNvSpPr>
          <p:nvPr>
            <p:ph idx="1"/>
          </p:nvPr>
        </p:nvSpPr>
        <p:spPr>
          <a:xfrm>
            <a:off x="1706062" y="2291262"/>
            <a:ext cx="8779512" cy="2879256"/>
          </a:xfrm>
        </p:spPr>
        <p:txBody>
          <a:bodyPr>
            <a:normAutofit/>
          </a:bodyPr>
          <a:lstStyle/>
          <a:p>
            <a:r>
              <a:rPr lang="en-US" sz="2000" i="0" dirty="0">
                <a:solidFill>
                  <a:srgbClr val="273239"/>
                </a:solidFill>
                <a:effectLst/>
                <a:latin typeface="Lato" panose="020F0502020204030203" pitchFamily="34" charset="0"/>
                <a:ea typeface="Lato" panose="020F0502020204030203" pitchFamily="34" charset="0"/>
                <a:cs typeface="Lato" panose="020F0502020204030203" pitchFamily="34" charset="0"/>
              </a:rPr>
              <a:t> In this programming, user can create its own user-defined functions as well as this methodology tries to resolve issues that are associated with unconditional transfers to allow programmers follow logic of programs. It also requires more discipline at the design and logical structuring stage.</a:t>
            </a:r>
          </a:p>
          <a:p>
            <a:r>
              <a:rPr lang="en-US" sz="2000" i="0" dirty="0">
                <a:solidFill>
                  <a:srgbClr val="273239"/>
                </a:solidFill>
                <a:effectLst/>
                <a:latin typeface="Lato" panose="020F0502020204030203" pitchFamily="34" charset="0"/>
                <a:ea typeface="Lato" panose="020F0502020204030203" pitchFamily="34" charset="0"/>
                <a:cs typeface="Lato" panose="020F0502020204030203" pitchFamily="34" charset="0"/>
              </a:rPr>
              <a:t>It is a subset of procedural programming. </a:t>
            </a:r>
          </a:p>
        </p:txBody>
      </p:sp>
    </p:spTree>
    <p:extLst>
      <p:ext uri="{BB962C8B-B14F-4D97-AF65-F5344CB8AC3E}">
        <p14:creationId xmlns:p14="http://schemas.microsoft.com/office/powerpoint/2010/main" val="119945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C16A5-65DD-A4A7-A90B-C7957C44C112}"/>
              </a:ext>
            </a:extLst>
          </p:cNvPr>
          <p:cNvSpPr>
            <a:spLocks noGrp="1"/>
          </p:cNvSpPr>
          <p:nvPr>
            <p:ph type="title"/>
          </p:nvPr>
        </p:nvSpPr>
        <p:spPr>
          <a:xfrm>
            <a:off x="2231136" y="467418"/>
            <a:ext cx="7729728" cy="1188720"/>
          </a:xfrm>
        </p:spPr>
        <p:txBody>
          <a:bodyPr>
            <a:normAutofit/>
          </a:bodyPr>
          <a:lstStyle/>
          <a:p>
            <a:pPr fontAlgn="base"/>
            <a:r>
              <a:rPr lang="en-IN" b="1" i="0" dirty="0">
                <a:effectLst/>
                <a:latin typeface="-apple-system"/>
              </a:rPr>
              <a:t>Aspect- oriented programming*</a:t>
            </a:r>
          </a:p>
        </p:txBody>
      </p:sp>
      <p:sp>
        <p:nvSpPr>
          <p:cNvPr id="3" name="Content Placeholder 2">
            <a:extLst>
              <a:ext uri="{FF2B5EF4-FFF2-40B4-BE49-F238E27FC236}">
                <a16:creationId xmlns:a16="http://schemas.microsoft.com/office/drawing/2014/main" id="{42A78707-69E0-9922-A64D-02C5A6A387C0}"/>
              </a:ext>
            </a:extLst>
          </p:cNvPr>
          <p:cNvSpPr>
            <a:spLocks noGrp="1"/>
          </p:cNvSpPr>
          <p:nvPr>
            <p:ph idx="1"/>
          </p:nvPr>
        </p:nvSpPr>
        <p:spPr>
          <a:xfrm>
            <a:off x="1706062" y="2291262"/>
            <a:ext cx="8779512" cy="2879256"/>
          </a:xfrm>
        </p:spPr>
        <p:txBody>
          <a:bodyPr>
            <a:normAutofit/>
          </a:bodyPr>
          <a:lstStyle/>
          <a:p>
            <a:r>
              <a:rPr lang="en-US" sz="2000" i="0" dirty="0">
                <a:solidFill>
                  <a:srgbClr val="273239"/>
                </a:solidFill>
                <a:effectLst/>
                <a:latin typeface="Lato" panose="020F0502020204030203" pitchFamily="34" charset="0"/>
                <a:ea typeface="Lato" panose="020F0502020204030203" pitchFamily="34" charset="0"/>
                <a:cs typeface="Lato" panose="020F0502020204030203" pitchFamily="34" charset="0"/>
              </a:rPr>
              <a:t>Aspect Oriented Programming is a programming paradigm that aims to increase modularity by allowing the separation of cross-cutting concerns, such as logging, security, transaction management, etc., from the main business logic.</a:t>
            </a:r>
          </a:p>
        </p:txBody>
      </p:sp>
    </p:spTree>
    <p:extLst>
      <p:ext uri="{BB962C8B-B14F-4D97-AF65-F5344CB8AC3E}">
        <p14:creationId xmlns:p14="http://schemas.microsoft.com/office/powerpoint/2010/main" val="296874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006646-0418-04CA-6433-8146CA38B00C}"/>
              </a:ext>
            </a:extLst>
          </p:cNvPr>
          <p:cNvSpPr>
            <a:spLocks noGrp="1"/>
          </p:cNvSpPr>
          <p:nvPr>
            <p:ph idx="1"/>
          </p:nvPr>
        </p:nvSpPr>
        <p:spPr>
          <a:xfrm>
            <a:off x="770021" y="413886"/>
            <a:ext cx="10866922" cy="6121668"/>
          </a:xfrm>
        </p:spPr>
        <p:txBody>
          <a:bodyPr>
            <a:normAutofit/>
          </a:bodyPr>
          <a:lstStyle/>
          <a:p>
            <a:r>
              <a:rPr lang="en-US" sz="2000" b="1" dirty="0">
                <a:solidFill>
                  <a:schemeClr val="tx1"/>
                </a:solidFill>
                <a:effectLst/>
                <a:latin typeface="Lato" panose="020F0502020204030203" pitchFamily="34" charset="0"/>
                <a:ea typeface="Lato" panose="020F0502020204030203" pitchFamily="34" charset="0"/>
                <a:cs typeface="Lato" panose="020F0502020204030203" pitchFamily="34" charset="0"/>
              </a:rPr>
              <a:t>Constructor-</a:t>
            </a:r>
            <a:r>
              <a:rPr lang="en-US" sz="2000" b="0" i="0" dirty="0">
                <a:solidFill>
                  <a:schemeClr val="tx1"/>
                </a:solidFill>
                <a:effectLst/>
                <a:latin typeface="Lato" panose="020F0502020204030203" pitchFamily="34" charset="0"/>
                <a:ea typeface="Lato" panose="020F0502020204030203" pitchFamily="34" charset="0"/>
                <a:cs typeface="Lato" panose="020F0502020204030203" pitchFamily="34" charset="0"/>
              </a:rPr>
              <a:t> A constructor is a special method that is used to </a:t>
            </a:r>
            <a:r>
              <a:rPr lang="en-US" sz="2000" i="0" dirty="0">
                <a:solidFill>
                  <a:schemeClr val="tx1"/>
                </a:solidFill>
                <a:effectLst/>
                <a:latin typeface="Lato" panose="020F0502020204030203" pitchFamily="34" charset="0"/>
                <a:ea typeface="Lato" panose="020F0502020204030203" pitchFamily="34" charset="0"/>
                <a:cs typeface="Lato" panose="020F0502020204030203" pitchFamily="34" charset="0"/>
              </a:rPr>
              <a:t>initialize objects </a:t>
            </a:r>
            <a:r>
              <a:rPr lang="en-US" sz="2000" b="0" i="0" dirty="0">
                <a:solidFill>
                  <a:schemeClr val="tx1"/>
                </a:solidFill>
                <a:effectLst/>
                <a:latin typeface="Lato" panose="020F0502020204030203" pitchFamily="34" charset="0"/>
                <a:ea typeface="Lato" panose="020F0502020204030203" pitchFamily="34" charset="0"/>
                <a:cs typeface="Lato" panose="020F0502020204030203" pitchFamily="34" charset="0"/>
              </a:rPr>
              <a:t>of a class or a struct. A constructor has the same name as the class or struct, and it can have parameters to set initial values for the fields or properties of the object</a:t>
            </a:r>
          </a:p>
          <a:p>
            <a:r>
              <a:rPr lang="en-US" sz="2000" b="1" dirty="0">
                <a:solidFill>
                  <a:schemeClr val="tx1"/>
                </a:solidFill>
                <a:latin typeface="Lato" panose="020F0502020204030203" pitchFamily="34" charset="0"/>
                <a:ea typeface="Lato" panose="020F0502020204030203" pitchFamily="34" charset="0"/>
                <a:cs typeface="Lato" panose="020F0502020204030203" pitchFamily="34" charset="0"/>
              </a:rPr>
              <a:t>Destructor-</a:t>
            </a:r>
            <a:r>
              <a:rPr lang="en-US" sz="2000" dirty="0">
                <a:solidFill>
                  <a:schemeClr val="tx1"/>
                </a:solidFill>
                <a:latin typeface="Lato" panose="020F0502020204030203" pitchFamily="34" charset="0"/>
                <a:ea typeface="Lato" panose="020F0502020204030203" pitchFamily="34" charset="0"/>
                <a:cs typeface="Lato" panose="020F0502020204030203" pitchFamily="34" charset="0"/>
              </a:rPr>
              <a:t> A destructor (in C#) is a special method that is used to destroy objects of a class when they are no longer needed. A destructor is called implicitly by the garbage collector.</a:t>
            </a:r>
          </a:p>
          <a:p>
            <a:r>
              <a:rPr lang="en-US" sz="2000" b="1" dirty="0">
                <a:solidFill>
                  <a:schemeClr val="tx1"/>
                </a:solidFill>
                <a:latin typeface="Lato" panose="020F0502020204030203" pitchFamily="34" charset="0"/>
                <a:ea typeface="Lato" panose="020F0502020204030203" pitchFamily="34" charset="0"/>
                <a:cs typeface="Lato" panose="020F0502020204030203" pitchFamily="34" charset="0"/>
              </a:rPr>
              <a:t>Static-</a:t>
            </a:r>
            <a:r>
              <a:rPr lang="en-US" sz="2000" dirty="0">
                <a:solidFill>
                  <a:schemeClr val="tx1"/>
                </a:solidFill>
                <a:latin typeface="Lato" panose="020F0502020204030203" pitchFamily="34" charset="0"/>
                <a:ea typeface="Lato" panose="020F0502020204030203" pitchFamily="34" charset="0"/>
                <a:cs typeface="Lato" panose="020F0502020204030203" pitchFamily="34" charset="0"/>
              </a:rPr>
              <a:t> static is a modifier in C# which is applicable for the following: </a:t>
            </a:r>
          </a:p>
          <a:p>
            <a:pPr lvl="1"/>
            <a:r>
              <a:rPr lang="en-US" sz="1800" dirty="0">
                <a:solidFill>
                  <a:schemeClr val="tx1"/>
                </a:solidFill>
                <a:latin typeface="Lato" panose="020F0502020204030203" pitchFamily="34" charset="0"/>
                <a:ea typeface="Lato" panose="020F0502020204030203" pitchFamily="34" charset="0"/>
                <a:cs typeface="Lato" panose="020F0502020204030203" pitchFamily="34" charset="0"/>
              </a:rPr>
              <a:t>Classes-  Static classes are sealed, means one cannot inherit a static class from another class.</a:t>
            </a:r>
          </a:p>
          <a:p>
            <a:pPr lvl="1"/>
            <a:r>
              <a:rPr lang="en-US" sz="1800" dirty="0">
                <a:solidFill>
                  <a:schemeClr val="tx1"/>
                </a:solidFill>
                <a:latin typeface="Lato" panose="020F0502020204030203" pitchFamily="34" charset="0"/>
                <a:ea typeface="Lato" panose="020F0502020204030203" pitchFamily="34" charset="0"/>
                <a:cs typeface="Lato" panose="020F0502020204030203" pitchFamily="34" charset="0"/>
              </a:rPr>
              <a:t>Variables- Static variables are accessed with the name of the class, they do not require any object for access.</a:t>
            </a:r>
          </a:p>
          <a:p>
            <a:pPr lvl="1"/>
            <a:r>
              <a:rPr lang="en-US" sz="1800" dirty="0">
                <a:solidFill>
                  <a:schemeClr val="tx1"/>
                </a:solidFill>
                <a:latin typeface="Lato" panose="020F0502020204030203" pitchFamily="34" charset="0"/>
                <a:ea typeface="Lato" panose="020F0502020204030203" pitchFamily="34" charset="0"/>
                <a:cs typeface="Lato" panose="020F0502020204030203" pitchFamily="34" charset="0"/>
              </a:rPr>
              <a:t>Methods- A static method can access static and non-static fields, static fields are directly accessed by the static method without class name whereas non-static fields require objects.</a:t>
            </a:r>
          </a:p>
          <a:p>
            <a:pPr lvl="1"/>
            <a:r>
              <a:rPr lang="en-US" sz="1800" dirty="0">
                <a:solidFill>
                  <a:schemeClr val="tx1"/>
                </a:solidFill>
                <a:latin typeface="Lato" panose="020F0502020204030203" pitchFamily="34" charset="0"/>
                <a:ea typeface="Lato" panose="020F0502020204030203" pitchFamily="34" charset="0"/>
                <a:cs typeface="Lato" panose="020F0502020204030203" pitchFamily="34" charset="0"/>
              </a:rPr>
              <a:t>Constructor- A static constructor is initialized static fields or data of the class and to be executed only once.</a:t>
            </a:r>
          </a:p>
          <a:p>
            <a:pPr marL="228600" lvl="1" indent="0">
              <a:buNone/>
            </a:pPr>
            <a:endParaRPr lang="en-US" sz="1800" dirty="0">
              <a:solidFill>
                <a:schemeClr val="tx1"/>
              </a:solidFill>
              <a:latin typeface="Lato" panose="020F0502020204030203" pitchFamily="34" charset="0"/>
              <a:ea typeface="Lato" panose="020F0502020204030203" pitchFamily="34" charset="0"/>
              <a:cs typeface="Lato" panose="020F0502020204030203" pitchFamily="34" charset="0"/>
            </a:endParaRPr>
          </a:p>
          <a:p>
            <a:endParaRPr lang="en-IN" sz="20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05254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006646-0418-04CA-6433-8146CA38B00C}"/>
              </a:ext>
            </a:extLst>
          </p:cNvPr>
          <p:cNvSpPr>
            <a:spLocks noGrp="1"/>
          </p:cNvSpPr>
          <p:nvPr>
            <p:ph idx="1"/>
          </p:nvPr>
        </p:nvSpPr>
        <p:spPr>
          <a:xfrm>
            <a:off x="770021" y="413886"/>
            <a:ext cx="10866922" cy="6121668"/>
          </a:xfrm>
        </p:spPr>
        <p:txBody>
          <a:bodyPr>
            <a:normAutofit/>
          </a:bodyPr>
          <a:lstStyle/>
          <a:p>
            <a:r>
              <a:rPr lang="en-US" sz="2000" b="1" dirty="0">
                <a:solidFill>
                  <a:schemeClr val="tx1"/>
                </a:solidFill>
                <a:latin typeface="Lato" panose="020F0502020204030203" pitchFamily="34" charset="0"/>
                <a:ea typeface="Lato" panose="020F0502020204030203" pitchFamily="34" charset="0"/>
                <a:cs typeface="Lato" panose="020F0502020204030203" pitchFamily="34" charset="0"/>
              </a:rPr>
              <a:t>Partial class- </a:t>
            </a:r>
            <a:r>
              <a:rPr lang="en-US" sz="2000" b="0" i="0" dirty="0">
                <a:solidFill>
                  <a:srgbClr val="273239"/>
                </a:solidFill>
                <a:effectLst/>
                <a:latin typeface="Lato" panose="020F0502020204030203" pitchFamily="34" charset="0"/>
                <a:ea typeface="Lato" panose="020F0502020204030203" pitchFamily="34" charset="0"/>
                <a:cs typeface="Lato" panose="020F0502020204030203" pitchFamily="34" charset="0"/>
              </a:rPr>
              <a:t>It provides a special ability to implement the functionality of a single class into multiple files and all these files are combined into a single class file when the application is compiled. </a:t>
            </a:r>
          </a:p>
          <a:p>
            <a:r>
              <a:rPr lang="en-IN" sz="2000" b="1" dirty="0">
                <a:solidFill>
                  <a:schemeClr val="tx1"/>
                </a:solidFill>
                <a:latin typeface="Lato" panose="020F0502020204030203" pitchFamily="34" charset="0"/>
                <a:ea typeface="Lato" panose="020F0502020204030203" pitchFamily="34" charset="0"/>
                <a:cs typeface="Lato" panose="020F0502020204030203" pitchFamily="34" charset="0"/>
              </a:rPr>
              <a:t>Primitive Data Types- </a:t>
            </a:r>
            <a:r>
              <a:rPr lang="en-IN" sz="2000" dirty="0">
                <a:solidFill>
                  <a:schemeClr val="tx1"/>
                </a:solidFill>
                <a:latin typeface="Lato" panose="020F0502020204030203" pitchFamily="34" charset="0"/>
                <a:ea typeface="Lato" panose="020F0502020204030203" pitchFamily="34" charset="0"/>
                <a:cs typeface="Lato" panose="020F0502020204030203" pitchFamily="34" charset="0"/>
              </a:rPr>
              <a:t>They are pre-defined data types like int, char, float etc.</a:t>
            </a:r>
          </a:p>
          <a:p>
            <a:r>
              <a:rPr lang="en-IN" sz="2000" b="1" dirty="0">
                <a:solidFill>
                  <a:schemeClr val="tx1"/>
                </a:solidFill>
                <a:latin typeface="Lato" panose="020F0502020204030203" pitchFamily="34" charset="0"/>
                <a:ea typeface="Lato" panose="020F0502020204030203" pitchFamily="34" charset="0"/>
                <a:cs typeface="Lato" panose="020F0502020204030203" pitchFamily="34" charset="0"/>
              </a:rPr>
              <a:t>Non- Primitive Data Types- </a:t>
            </a:r>
            <a:r>
              <a:rPr lang="en-IN" sz="2000" dirty="0">
                <a:solidFill>
                  <a:schemeClr val="tx1"/>
                </a:solidFill>
                <a:latin typeface="Lato" panose="020F0502020204030203" pitchFamily="34" charset="0"/>
                <a:ea typeface="Lato" panose="020F0502020204030203" pitchFamily="34" charset="0"/>
                <a:cs typeface="Lato" panose="020F0502020204030203" pitchFamily="34" charset="0"/>
              </a:rPr>
              <a:t>They</a:t>
            </a:r>
            <a:r>
              <a:rPr lang="en-IN" sz="2000" b="1" dirty="0">
                <a:solidFill>
                  <a:schemeClr val="tx1"/>
                </a:solidFill>
                <a:latin typeface="Lato" panose="020F0502020204030203" pitchFamily="34" charset="0"/>
                <a:ea typeface="Lato" panose="020F0502020204030203" pitchFamily="34" charset="0"/>
                <a:cs typeface="Lato" panose="020F0502020204030203" pitchFamily="34" charset="0"/>
              </a:rPr>
              <a:t> </a:t>
            </a:r>
            <a:r>
              <a:rPr lang="en-IN" sz="2000" dirty="0">
                <a:solidFill>
                  <a:schemeClr val="tx1"/>
                </a:solidFill>
                <a:latin typeface="Lato" panose="020F0502020204030203" pitchFamily="34" charset="0"/>
                <a:ea typeface="Lato" panose="020F0502020204030203" pitchFamily="34" charset="0"/>
                <a:cs typeface="Lato" panose="020F0502020204030203" pitchFamily="34" charset="0"/>
              </a:rPr>
              <a:t>are user defined data types like string, array, classes, interface etc.</a:t>
            </a:r>
          </a:p>
          <a:p>
            <a:r>
              <a:rPr lang="en-IN" sz="2000" b="1" dirty="0">
                <a:solidFill>
                  <a:schemeClr val="tx1"/>
                </a:solidFill>
                <a:latin typeface="Lato" panose="020F0502020204030203" pitchFamily="34" charset="0"/>
                <a:ea typeface="Lato" panose="020F0502020204030203" pitchFamily="34" charset="0"/>
                <a:cs typeface="Lato" panose="020F0502020204030203" pitchFamily="34" charset="0"/>
              </a:rPr>
              <a:t>Access Modifiers- </a:t>
            </a:r>
            <a:r>
              <a:rPr lang="en-IN" sz="2000" dirty="0">
                <a:solidFill>
                  <a:schemeClr val="tx1"/>
                </a:solidFill>
                <a:latin typeface="Lato" panose="020F0502020204030203" pitchFamily="34" charset="0"/>
                <a:ea typeface="Lato" panose="020F0502020204030203" pitchFamily="34" charset="0"/>
                <a:cs typeface="Lato" panose="020F0502020204030203" pitchFamily="34" charset="0"/>
              </a:rPr>
              <a:t>public, private, protected and internal.</a:t>
            </a:r>
          </a:p>
          <a:p>
            <a:r>
              <a:rPr lang="en-IN" sz="2000" b="1" dirty="0">
                <a:solidFill>
                  <a:schemeClr val="tx1"/>
                </a:solidFill>
                <a:latin typeface="Lato" panose="020F0502020204030203" pitchFamily="34" charset="0"/>
                <a:ea typeface="Lato" panose="020F0502020204030203" pitchFamily="34" charset="0"/>
                <a:cs typeface="Lato" panose="020F0502020204030203" pitchFamily="34" charset="0"/>
              </a:rPr>
              <a:t>Method Overriding </a:t>
            </a:r>
            <a:r>
              <a:rPr lang="en-US" sz="2000" b="1" dirty="0">
                <a:solidFill>
                  <a:schemeClr val="tx1"/>
                </a:solidFill>
                <a:latin typeface="Lato" panose="020F0502020204030203" pitchFamily="34" charset="0"/>
                <a:ea typeface="Lato" panose="020F0502020204030203" pitchFamily="34" charset="0"/>
                <a:cs typeface="Lato" panose="020F0502020204030203" pitchFamily="34" charset="0"/>
              </a:rPr>
              <a:t>- </a:t>
            </a:r>
            <a:r>
              <a:rPr lang="en-US" sz="2000" dirty="0">
                <a:solidFill>
                  <a:schemeClr val="tx1"/>
                </a:solidFill>
                <a:latin typeface="Lato" panose="020F0502020204030203" pitchFamily="34" charset="0"/>
                <a:ea typeface="Lato" panose="020F0502020204030203" pitchFamily="34" charset="0"/>
                <a:cs typeface="Lato" panose="020F0502020204030203" pitchFamily="34" charset="0"/>
              </a:rPr>
              <a:t>Method overriding is a technique that allows a subclass or child class to provide a specific implementation of a method that is already provided by one of its super classes or parent classes.</a:t>
            </a:r>
          </a:p>
          <a:p>
            <a:r>
              <a:rPr lang="en-US" sz="2000" b="1" dirty="0">
                <a:solidFill>
                  <a:schemeClr val="tx1"/>
                </a:solidFill>
                <a:latin typeface="Lato" panose="020F0502020204030203" pitchFamily="34" charset="0"/>
                <a:ea typeface="Lato" panose="020F0502020204030203" pitchFamily="34" charset="0"/>
                <a:cs typeface="Lato" panose="020F0502020204030203" pitchFamily="34" charset="0"/>
              </a:rPr>
              <a:t>Abstract- </a:t>
            </a:r>
            <a:r>
              <a:rPr lang="en-US" sz="2000" dirty="0">
                <a:solidFill>
                  <a:schemeClr val="tx1"/>
                </a:solidFill>
                <a:latin typeface="Lato" panose="020F0502020204030203" pitchFamily="34" charset="0"/>
                <a:ea typeface="Lato" panose="020F0502020204030203" pitchFamily="34" charset="0"/>
                <a:cs typeface="Lato" panose="020F0502020204030203" pitchFamily="34" charset="0"/>
              </a:rPr>
              <a:t>In C#, an abstract class is a class that cannot be instantiated. Instead, it serves as a base class for other classes to inherit from. Abstract classes are used to define a common set of behaviors or properties that derived classes should have.</a:t>
            </a:r>
          </a:p>
          <a:p>
            <a:r>
              <a:rPr lang="en-US" sz="2000" b="1" dirty="0">
                <a:solidFill>
                  <a:schemeClr val="tx1"/>
                </a:solidFill>
                <a:latin typeface="Lato" panose="020F0502020204030203" pitchFamily="34" charset="0"/>
                <a:ea typeface="Lato" panose="020F0502020204030203" pitchFamily="34" charset="0"/>
                <a:cs typeface="Lato" panose="020F0502020204030203" pitchFamily="34" charset="0"/>
              </a:rPr>
              <a:t>Interface-</a:t>
            </a:r>
            <a:r>
              <a:rPr lang="en-US" sz="2000" dirty="0">
                <a:solidFill>
                  <a:schemeClr val="tx1"/>
                </a:solidFill>
                <a:latin typeface="Lato" panose="020F0502020204030203" pitchFamily="34" charset="0"/>
                <a:ea typeface="Lato" panose="020F0502020204030203" pitchFamily="34" charset="0"/>
                <a:cs typeface="Lato" panose="020F0502020204030203" pitchFamily="34" charset="0"/>
              </a:rPr>
              <a:t> An interface is a syntactical contract that all the classes inheriting the interface should follow. An interface defines the what part of the contract, and the deriving classes define the how part of the contract</a:t>
            </a:r>
          </a:p>
          <a:p>
            <a:pPr marL="0" indent="0">
              <a:buNone/>
            </a:pPr>
            <a:endParaRPr lang="en-IN" sz="20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7168121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529</TotalTime>
  <Words>736</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Gill Sans MT</vt:lpstr>
      <vt:lpstr>Lato</vt:lpstr>
      <vt:lpstr>Parcel</vt:lpstr>
      <vt:lpstr>Programming Paradigms and other concepts </vt:lpstr>
      <vt:lpstr>Procedural Programming</vt:lpstr>
      <vt:lpstr>Object oriented programming</vt:lpstr>
      <vt:lpstr>Declarative programming</vt:lpstr>
      <vt:lpstr>Logical programming</vt:lpstr>
      <vt:lpstr>Structure programming</vt:lpstr>
      <vt:lpstr>Aspect- oriented programming*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Paradigms and other concepts </dc:title>
  <dc:creator>Sparshita Chowdhury</dc:creator>
  <cp:lastModifiedBy>Sparshita Chowdhury</cp:lastModifiedBy>
  <cp:revision>2</cp:revision>
  <dcterms:created xsi:type="dcterms:W3CDTF">2024-01-11T17:01:56Z</dcterms:created>
  <dcterms:modified xsi:type="dcterms:W3CDTF">2024-01-12T12:05:30Z</dcterms:modified>
</cp:coreProperties>
</file>