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43296b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43296b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02d8654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02d8654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043296b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043296b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043296b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043296b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043296b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043296b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043296b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043296b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043296b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043296b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e7a0c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4e7a0c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e7a0cb5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e7a0cb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4e7a0cb5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4e7a0cb5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4e7a0cb5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4e7a0cb5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bd2c74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bd2c74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bd2c744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bd2c744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d3e9b36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d3e9b36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1bcbc10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1bcbc10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e7a0cb54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e7a0cb54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afe1fd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afe1fd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46b78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d46b78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46b78b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46b78b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d3e9b3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d3e9b3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85b5cf5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85b5cf5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02d865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02d865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eisen.github.io/tf-keras-vis-do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Merck Challenge - Final Review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Shah, Sparsh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data points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First 5 correct model predictions which will be used to study the interpretability of the model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656" y="2130388"/>
            <a:ext cx="6842699" cy="1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Functions/Modifications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modification is to replace the softmax activation function in the last layer of the model to linear activation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because softmax obstructs the generation of attention images/feature activation maps which is then taken care by the linear activation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score which is generated after making these changes is used for creating heatmaps or saliency map.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</a:t>
            </a:r>
            <a:r>
              <a:rPr lang="en"/>
              <a:t> generate a saliency map that appears the regions of ​​the input image that contributes the most to the output value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saliency map highlights the most relevant parts of an input, such as an image, for a machine learning model's prediction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49" y="2343150"/>
            <a:ext cx="3540375" cy="8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50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388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SmoothGrad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Saliency also known as Vanilla Saliency generates very noisy maps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SmoothGrad is a method that reduce the noise in saliency map by adding noise to input image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calculates the gradient in a similar fashion as in saliency but it smoothens the high variations between pixels by penalizing them.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849" y="2343150"/>
            <a:ext cx="3540375" cy="8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50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650" y="2338063"/>
            <a:ext cx="3540375" cy="90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Just like Saliency, GradCAM is another way of visualizing attention over input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</a:t>
            </a:r>
            <a:r>
              <a:rPr lang="en" sz="1600"/>
              <a:t>works by using the gradients of a target class score with respect to the final convolutional layer to produce a heatmap highlighting important regions in an image for the model's prediction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GradCAM is useful method for intuitively knowing where the attention is focused within CNN, providing valuable insights for important regions contributing to network’s decision making process.</a:t>
            </a:r>
            <a:endParaRPr sz="16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75" y="2323238"/>
            <a:ext cx="3540350" cy="84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63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GradCAM++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GradCAM++ enhances GradCAM by incorporating the second-order gradients to better localize important regions in an image for a model's prediction.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includes normalization of the refined gradients to maintain consistent localization maps.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75" y="2324725"/>
            <a:ext cx="3492626" cy="7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63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504875" y="1218438"/>
            <a:ext cx="29022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Correct Label : 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Predicted class: 7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Predictions</a:t>
            </a:r>
            <a:endParaRPr/>
          </a:p>
        </p:txBody>
      </p:sp>
      <p:grpSp>
        <p:nvGrpSpPr>
          <p:cNvPr id="198" name="Google Shape;198;p28"/>
          <p:cNvGrpSpPr/>
          <p:nvPr/>
        </p:nvGrpSpPr>
        <p:grpSpPr>
          <a:xfrm>
            <a:off x="311700" y="2509863"/>
            <a:ext cx="7566200" cy="2004613"/>
            <a:chOff x="1520600" y="2127338"/>
            <a:chExt cx="7566200" cy="2004613"/>
          </a:xfrm>
        </p:grpSpPr>
        <p:pic>
          <p:nvPicPr>
            <p:cNvPr id="199" name="Google Shape;1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7925" y="2127338"/>
              <a:ext cx="1573789" cy="158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4975" y="2162425"/>
              <a:ext cx="1517579" cy="151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65799" y="2188549"/>
              <a:ext cx="1517575" cy="1531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56625" y="2223688"/>
              <a:ext cx="1465125" cy="146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8"/>
            <p:cNvSpPr txBox="1"/>
            <p:nvPr/>
          </p:nvSpPr>
          <p:spPr>
            <a:xfrm>
              <a:off x="1520600" y="3736250"/>
              <a:ext cx="1775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Saliency Map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3203500" y="3736250"/>
              <a:ext cx="2073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Smooth</a:t>
              </a: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Grading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5260900" y="3736250"/>
              <a:ext cx="2073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GRAD CAM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7013500" y="3736250"/>
              <a:ext cx="2073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GRAD CAM ++</a:t>
              </a:r>
              <a:endParaRPr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5613425" y="314175"/>
            <a:ext cx="2513100" cy="2118575"/>
            <a:chOff x="6108050" y="410000"/>
            <a:chExt cx="2513100" cy="2118575"/>
          </a:xfrm>
        </p:grpSpPr>
        <p:pic>
          <p:nvPicPr>
            <p:cNvPr id="208" name="Google Shape;208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03750" y="410000"/>
              <a:ext cx="1624825" cy="175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8"/>
            <p:cNvSpPr txBox="1"/>
            <p:nvPr/>
          </p:nvSpPr>
          <p:spPr>
            <a:xfrm>
              <a:off x="6108050" y="2161675"/>
              <a:ext cx="25131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ORIGINAL IMAGE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r>
              <a:rPr lang="en"/>
              <a:t>CAM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characteristic of this method is that it’s the gradient-free method unlike GradCAM, GradCAM++ or Saliency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</a:t>
            </a:r>
            <a:r>
              <a:rPr lang="en"/>
              <a:t>gets rid of the dependence on gradients by obtaining the weight of each activation map through its forward passing score on target class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75" y="2324725"/>
            <a:ext cx="3492626" cy="7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63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326" y="2344875"/>
            <a:ext cx="3646973" cy="7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</a:t>
            </a:r>
            <a:r>
              <a:rPr lang="en"/>
              <a:t>ScoreCAM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ScoreCAM is a great method, however, it takes a bit more time to process it than other cam methods.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Faster-Score-CAM adds the processing of “use only channels with large variances as mask images” to Score-CAM.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63" y="1229874"/>
            <a:ext cx="3540374" cy="79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00" y="2374550"/>
            <a:ext cx="3646975" cy="80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504875" y="1218438"/>
            <a:ext cx="29022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Correct Label : 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Predicted class: 7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Predictions</a:t>
            </a:r>
            <a:endParaRPr/>
          </a:p>
        </p:txBody>
      </p:sp>
      <p:grpSp>
        <p:nvGrpSpPr>
          <p:cNvPr id="233" name="Google Shape;233;p31"/>
          <p:cNvGrpSpPr/>
          <p:nvPr/>
        </p:nvGrpSpPr>
        <p:grpSpPr>
          <a:xfrm>
            <a:off x="2073800" y="2571750"/>
            <a:ext cx="3756200" cy="2057475"/>
            <a:chOff x="311700" y="2457000"/>
            <a:chExt cx="3756200" cy="2057475"/>
          </a:xfrm>
        </p:grpSpPr>
        <p:pic>
          <p:nvPicPr>
            <p:cNvPr id="234" name="Google Shape;234;p31"/>
            <p:cNvPicPr preferRelativeResize="0"/>
            <p:nvPr/>
          </p:nvPicPr>
          <p:blipFill rotWithShape="1">
            <a:blip r:embed="rId3">
              <a:alphaModFix/>
            </a:blip>
            <a:srcRect b="990" l="0" r="0" t="990"/>
            <a:stretch/>
          </p:blipFill>
          <p:spPr>
            <a:xfrm>
              <a:off x="319025" y="2509863"/>
              <a:ext cx="1573788" cy="158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1"/>
            <p:cNvPicPr preferRelativeResize="0"/>
            <p:nvPr/>
          </p:nvPicPr>
          <p:blipFill rotWithShape="1">
            <a:blip r:embed="rId4">
              <a:alphaModFix/>
            </a:blip>
            <a:srcRect b="2079" l="0" r="0" t="2089"/>
            <a:stretch/>
          </p:blipFill>
          <p:spPr>
            <a:xfrm>
              <a:off x="2166075" y="2457000"/>
              <a:ext cx="1573800" cy="1570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31"/>
            <p:cNvSpPr txBox="1"/>
            <p:nvPr/>
          </p:nvSpPr>
          <p:spPr>
            <a:xfrm>
              <a:off x="311700" y="4118775"/>
              <a:ext cx="1775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ScoreCAM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1"/>
            <p:cNvSpPr txBox="1"/>
            <p:nvPr/>
          </p:nvSpPr>
          <p:spPr>
            <a:xfrm>
              <a:off x="1994600" y="4118775"/>
              <a:ext cx="2073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Faster ScoreCAM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31"/>
          <p:cNvSpPr txBox="1"/>
          <p:nvPr/>
        </p:nvSpPr>
        <p:spPr>
          <a:xfrm>
            <a:off x="5604075" y="1942350"/>
            <a:ext cx="251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000" y="354900"/>
            <a:ext cx="1415975" cy="1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80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Numpy , pandas, matplotlib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keras.utils import to_categorical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keras.datasets import mnist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keras.layers import Conv2D, MaxPooling2D, Dense, Flatten, Dropout, MaxPool2D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keras.models import Model, Sequential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keras.optimizers import Adam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keras.callbacks import TensorBoard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sklearn.metrics import accuracy_score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4"/>
          <p:cNvSpPr txBox="1"/>
          <p:nvPr/>
        </p:nvSpPr>
        <p:spPr>
          <a:xfrm>
            <a:off x="1050950" y="3128150"/>
            <a:ext cx="816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evaluation purposes, we have used IoU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IOU stands for Intersection over Union and is used to calculate the overlap between the prediction and the ground truth area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this problem, we have considered the non-zero pixels in the image as </a:t>
            </a:r>
            <a:r>
              <a:rPr lang="en" sz="2200"/>
              <a:t>the</a:t>
            </a:r>
            <a:r>
              <a:rPr lang="en" sz="2200"/>
              <a:t> ground truth area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this, we applied ReLU to the original image with a threshold of 0.4, converting image into binary</a:t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32"/>
          <p:cNvSpPr txBox="1"/>
          <p:nvPr/>
        </p:nvSpPr>
        <p:spPr>
          <a:xfrm>
            <a:off x="1050950" y="3128150"/>
            <a:ext cx="816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63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Next, for the heatmap image, we only considered the red channel as it indicates what the model actually used for prediction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then converted all these pixels to 255 (with a </a:t>
            </a:r>
            <a:r>
              <a:rPr lang="en" sz="2200"/>
              <a:t>threshold</a:t>
            </a:r>
            <a:r>
              <a:rPr lang="en" sz="2200"/>
              <a:t> of 150) and multiplied element wise with the converted binary image to get the common region.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Later it was divided by the union of both red region and GTB.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Finally, we averaged the IoU score for the test set</a:t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2" name="Google Shape;252;p33"/>
          <p:cNvSpPr txBox="1"/>
          <p:nvPr/>
        </p:nvSpPr>
        <p:spPr>
          <a:xfrm>
            <a:off x="1050950" y="3128150"/>
            <a:ext cx="816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80210" l="0" r="88839" t="3166"/>
          <a:stretch/>
        </p:blipFill>
        <p:spPr>
          <a:xfrm>
            <a:off x="2623825" y="3385625"/>
            <a:ext cx="877351" cy="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4">
            <a:alphaModFix/>
          </a:blip>
          <a:srcRect b="80012" l="0" r="88838" t="3363"/>
          <a:stretch/>
        </p:blipFill>
        <p:spPr>
          <a:xfrm>
            <a:off x="832575" y="3385625"/>
            <a:ext cx="877351" cy="8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544200" y="4286250"/>
            <a:ext cx="145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2361200" y="4170750"/>
            <a:ext cx="14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 with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heatmap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5">
            <a:alphaModFix/>
          </a:blip>
          <a:srcRect b="75546" l="0" r="87331" t="3567"/>
          <a:stretch/>
        </p:blipFill>
        <p:spPr>
          <a:xfrm>
            <a:off x="4415077" y="3385625"/>
            <a:ext cx="909847" cy="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4142950" y="4170750"/>
            <a:ext cx="14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Extracting red channel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4294967295" type="body"/>
          </p:nvPr>
        </p:nvSpPr>
        <p:spPr>
          <a:xfrm>
            <a:off x="378288" y="2279600"/>
            <a:ext cx="8520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Higher IoU scores for correct predictions suggest that, these visualization methods capture relevant information when the model predicts correctly.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Similarly, lower IoU scores for wrong predictions shows that these methods struggle to find relevant information when the model makes errors.</a:t>
            </a:r>
            <a:endParaRPr sz="22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75" y="964313"/>
            <a:ext cx="52768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090875"/>
            <a:ext cx="85206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implemented gradient-based and gradient-free visualization algorithms on our model and assessed our results and got a fair understanding of the interpretability of machine learning models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further generalize the evaluation metrics for multichannel images to have </a:t>
            </a:r>
            <a:r>
              <a:rPr lang="en" sz="2200"/>
              <a:t>more comprehensive understanding of our model's performance across different types of data and help us refine our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interpretability assessments.</a:t>
            </a:r>
            <a:endParaRPr sz="2200"/>
          </a:p>
        </p:txBody>
      </p:sp>
      <p:sp>
        <p:nvSpPr>
          <p:cNvPr id="272" name="Google Shape;272;p35"/>
          <p:cNvSpPr txBox="1"/>
          <p:nvPr/>
        </p:nvSpPr>
        <p:spPr>
          <a:xfrm>
            <a:off x="-1003025" y="17537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365700" y="4196075"/>
            <a:ext cx="288600" cy="5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Interpretability libraries: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80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tf_keras_vis.saliency import Saliency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tf_keras_vis.utils import normalize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tf_keras_vis.gradcam import Gradcam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tf_keras_vis.gradcam_plus_plus import GradcamPlusPlus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tf_keras_vis.scorecam import Scorecam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Link to tf-keras-vis documentation: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https://keisen.github.io/tf-keras-vis-docs/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5"/>
          <p:cNvSpPr txBox="1"/>
          <p:nvPr/>
        </p:nvSpPr>
        <p:spPr>
          <a:xfrm>
            <a:off x="1050950" y="3128150"/>
            <a:ext cx="816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60K training data and 10K testing data of MNIST.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Converted every images to size 28 x 28 x 1. We kept channel 1 for every images as we are considering it to be in grayscale format.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Normalized every pixel value in the images for better predictions.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Converted target variables into categorical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one-hot encoding to convert the numerical classes to categorical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Splitted training dataset to 4:1 ratio for training and validation dataset.</a:t>
            </a:r>
            <a:endParaRPr sz="2000"/>
          </a:p>
        </p:txBody>
      </p:sp>
      <p:sp>
        <p:nvSpPr>
          <p:cNvPr id="107" name="Google Shape;107;p16"/>
          <p:cNvSpPr txBox="1"/>
          <p:nvPr/>
        </p:nvSpPr>
        <p:spPr>
          <a:xfrm>
            <a:off x="1050950" y="3128150"/>
            <a:ext cx="816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00" y="4115775"/>
            <a:ext cx="4355909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" y="4190863"/>
            <a:ext cx="396608" cy="4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791925" y="4308375"/>
            <a:ext cx="989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Epochs = 10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Optimizer = Adam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Loss = Categorical Cross Entropy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Batch size = 128</a:t>
            </a:r>
            <a:endParaRPr b="1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775" y="260275"/>
            <a:ext cx="4625225" cy="315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432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loss = 0.0051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Validation loss = 0.056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Validation</a:t>
            </a:r>
            <a:r>
              <a:rPr b="1" lang="en"/>
              <a:t> accuracy = 0.985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Testing accuracy = 0.955</a:t>
            </a:r>
            <a:endParaRPr b="1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00" y="507250"/>
            <a:ext cx="4203600" cy="32750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Model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Epochs = 10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Optimizer = Adam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Loss = Categorical Cross Entropy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Batch size = 128</a:t>
            </a:r>
            <a:endParaRPr b="1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25" y="161500"/>
            <a:ext cx="4070576" cy="365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r>
              <a:rPr lang="en"/>
              <a:t> Model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432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loss : 0.0172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Validation loss : 0.0802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Validation accuracy : 0.9</a:t>
            </a:r>
            <a:r>
              <a:rPr b="1" lang="en"/>
              <a:t>743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Testing Accuracy : 0.9871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75" y="525888"/>
            <a:ext cx="4412325" cy="3230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interpretability so important?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352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CNN learns to classify an image as a “horse” based on the presence of a lower left-hand corner source tag present in one-fifth of the horse images in the data set.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this “horse source tag” is placed on an image of a car, then the network classifiers the image as “horse.”</a:t>
            </a:r>
            <a:endParaRPr sz="16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0" y="1538625"/>
            <a:ext cx="5172749" cy="19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