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92" r:id="rId3"/>
    <p:sldId id="262" r:id="rId4"/>
    <p:sldId id="266" r:id="rId5"/>
    <p:sldId id="267" r:id="rId6"/>
    <p:sldId id="268" r:id="rId7"/>
    <p:sldId id="294" r:id="rId8"/>
    <p:sldId id="295" r:id="rId9"/>
    <p:sldId id="290" r:id="rId10"/>
    <p:sldId id="283" r:id="rId11"/>
    <p:sldId id="276" r:id="rId12"/>
    <p:sldId id="277" r:id="rId13"/>
    <p:sldId id="293" r:id="rId14"/>
    <p:sldId id="280" r:id="rId15"/>
    <p:sldId id="265" r:id="rId16"/>
  </p:sldIdLst>
  <p:sldSz cx="13004800" cy="9753600"/>
  <p:notesSz cx="6858000" cy="9144000"/>
  <p:defaultTextStyle>
    <a:defPPr>
      <a:defRPr lang="es-ES"/>
    </a:defPPr>
    <a:lvl1pPr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228600" indent="2286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457200" indent="4572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685800" indent="6858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914400" indent="9144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maris" initials="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8E"/>
    <a:srgbClr val="0266A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4" autoAdjust="0"/>
    <p:restoredTop sz="94660"/>
  </p:normalViewPr>
  <p:slideViewPr>
    <p:cSldViewPr>
      <p:cViewPr varScale="1">
        <p:scale>
          <a:sx n="79" d="100"/>
          <a:sy n="79" d="100"/>
        </p:scale>
        <p:origin x="208" y="52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9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4C55B0B-0197-4FDB-904F-A91A3E3FC297}" type="datetimeFigureOut">
              <a:rPr lang="es-ES"/>
              <a:pPr>
                <a:defRPr/>
              </a:pPr>
              <a:t>31/1/17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372DCC9-5375-4181-989A-D4CE7D927D0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561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>
                <a:sym typeface="Avenir" charset="0"/>
              </a:rPr>
              <a:t>Click to edit Master text styles</a:t>
            </a:r>
          </a:p>
          <a:p>
            <a:pPr lvl="1"/>
            <a:r>
              <a:rPr lang="es-ES" noProof="0" smtClean="0">
                <a:sym typeface="Avenir" charset="0"/>
              </a:rPr>
              <a:t>Second level</a:t>
            </a:r>
          </a:p>
          <a:p>
            <a:pPr lvl="2"/>
            <a:r>
              <a:rPr lang="es-ES" noProof="0" smtClean="0">
                <a:sym typeface="Avenir" charset="0"/>
              </a:rPr>
              <a:t>Third level</a:t>
            </a:r>
          </a:p>
          <a:p>
            <a:pPr lvl="3"/>
            <a:r>
              <a:rPr lang="es-ES" noProof="0" smtClean="0">
                <a:sym typeface="Avenir" charset="0"/>
              </a:rPr>
              <a:t>Fourth level</a:t>
            </a:r>
          </a:p>
          <a:p>
            <a:pPr lvl="4"/>
            <a:r>
              <a:rPr lang="es-ES" noProof="0" smtClean="0">
                <a:sym typeface="Avenir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247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1pPr>
    <a:lvl2pPr marL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2pPr>
    <a:lvl3pPr marL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3pPr>
    <a:lvl4pPr marL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4pPr>
    <a:lvl5pPr marL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/>
          </p:cNvSpPr>
          <p:nvPr/>
        </p:nvSpPr>
        <p:spPr bwMode="auto">
          <a:xfrm>
            <a:off x="-3175" y="2882900"/>
            <a:ext cx="13011150" cy="6029325"/>
          </a:xfrm>
          <a:custGeom>
            <a:avLst/>
            <a:gdLst>
              <a:gd name="T0" fmla="*/ 6505575 w 21600"/>
              <a:gd name="T1" fmla="*/ 3014663 h 21600"/>
              <a:gd name="T2" fmla="*/ 6505575 w 21600"/>
              <a:gd name="T3" fmla="*/ 3014663 h 21600"/>
              <a:gd name="T4" fmla="*/ 6505575 w 21600"/>
              <a:gd name="T5" fmla="*/ 3014663 h 21600"/>
              <a:gd name="T6" fmla="*/ 6505575 w 21600"/>
              <a:gd name="T7" fmla="*/ 301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es-ES" sz="2400" smtClean="0">
                <a:solidFill>
                  <a:srgbClr val="F5F5F5"/>
                </a:solidFill>
              </a:rPr>
              <a:t>º</a:t>
            </a:r>
            <a:endParaRPr lang="es-ES" smtClean="0"/>
          </a:p>
        </p:txBody>
      </p:sp>
      <p:pic>
        <p:nvPicPr>
          <p:cNvPr id="5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3148013"/>
            <a:ext cx="119348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7"/>
          <p:cNvSpPr>
            <a:spLocks noChangeArrowheads="1"/>
          </p:cNvSpPr>
          <p:nvPr/>
        </p:nvSpPr>
        <p:spPr bwMode="auto">
          <a:xfrm>
            <a:off x="4540250" y="339725"/>
            <a:ext cx="37973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1371600" indent="9144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1828800" indent="9144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2286000" indent="9144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2743200" indent="9144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1" indent="0" eaLnBrk="1">
              <a:lnSpc>
                <a:spcPct val="120000"/>
              </a:lnSpc>
            </a:pPr>
            <a:r>
              <a:rPr lang="es-ES" sz="240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Sparksee Graph Database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3586957" y="801298"/>
            <a:ext cx="5545137" cy="878361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0266A2"/>
                </a:solidFill>
                <a:latin typeface="Source Sans Pro" panose="020B0503030403020204" pitchFamily="34" charset="0"/>
              </a:defRPr>
            </a:lvl1pPr>
            <a:lvl2pPr>
              <a:defRPr sz="4800">
                <a:solidFill>
                  <a:srgbClr val="0266A2"/>
                </a:solidFill>
                <a:latin typeface="Source Sans Pro" panose="020B0503030403020204" pitchFamily="34" charset="0"/>
              </a:defRPr>
            </a:lvl2pPr>
            <a:lvl3pPr>
              <a:defRPr sz="4800">
                <a:solidFill>
                  <a:srgbClr val="0266A2"/>
                </a:solidFill>
                <a:latin typeface="Source Sans Pro" panose="020B0503030403020204" pitchFamily="34" charset="0"/>
              </a:defRPr>
            </a:lvl3pPr>
            <a:lvl4pPr>
              <a:defRPr sz="4800">
                <a:solidFill>
                  <a:srgbClr val="0266A2"/>
                </a:solidFill>
                <a:latin typeface="Source Sans Pro" panose="020B0503030403020204" pitchFamily="34" charset="0"/>
              </a:defRPr>
            </a:lvl4pPr>
            <a:lvl5pPr>
              <a:defRPr sz="4800">
                <a:solidFill>
                  <a:srgbClr val="0266A2"/>
                </a:solidFill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4162425" y="1781092"/>
            <a:ext cx="4679950" cy="719137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266A2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3852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/>
          </p:cNvSpPr>
          <p:nvPr/>
        </p:nvSpPr>
        <p:spPr bwMode="auto">
          <a:xfrm>
            <a:off x="-3175" y="839788"/>
            <a:ext cx="13011150" cy="8072437"/>
          </a:xfrm>
          <a:custGeom>
            <a:avLst/>
            <a:gdLst>
              <a:gd name="T0" fmla="*/ 6505575 w 21600"/>
              <a:gd name="T1" fmla="*/ 4036219 h 21600"/>
              <a:gd name="T2" fmla="*/ 6505575 w 21600"/>
              <a:gd name="T3" fmla="*/ 4036219 h 21600"/>
              <a:gd name="T4" fmla="*/ 6505575 w 21600"/>
              <a:gd name="T5" fmla="*/ 4036219 h 21600"/>
              <a:gd name="T6" fmla="*/ 6505575 w 21600"/>
              <a:gd name="T7" fmla="*/ 403621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es-ES" sz="2400" smtClean="0">
                <a:solidFill>
                  <a:srgbClr val="F5F5F5"/>
                </a:solidFill>
              </a:rPr>
              <a:t>º</a:t>
            </a:r>
            <a:endParaRPr lang="es-ES" smtClean="0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9258300" y="207963"/>
            <a:ext cx="3509963" cy="444500"/>
          </a:xfrm>
          <a:custGeom>
            <a:avLst/>
            <a:gdLst>
              <a:gd name="T0" fmla="*/ 1754982 w 21600"/>
              <a:gd name="T1" fmla="*/ 222250 h 21600"/>
              <a:gd name="T2" fmla="*/ 1754982 w 21600"/>
              <a:gd name="T3" fmla="*/ 222250 h 21600"/>
              <a:gd name="T4" fmla="*/ 1754982 w 21600"/>
              <a:gd name="T5" fmla="*/ 222250 h 21600"/>
              <a:gd name="T6" fmla="*/ 1754982 w 21600"/>
              <a:gd name="T7" fmla="*/ 222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2" indent="0" algn="r" eaLnBrk="1">
              <a:lnSpc>
                <a:spcPct val="120000"/>
              </a:lnSpc>
              <a:defRPr/>
            </a:pPr>
            <a:r>
              <a:rPr lang="es-ES" sz="1800" b="1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Sparksee</a:t>
            </a:r>
            <a:r>
              <a:rPr lang="es-ES" sz="1800" b="1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</a:t>
            </a:r>
            <a:r>
              <a:rPr lang="es-ES" sz="1800" b="1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Graph</a:t>
            </a:r>
            <a:r>
              <a:rPr lang="es-ES" sz="1800" b="1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</a:t>
            </a:r>
            <a:r>
              <a:rPr lang="es-ES" sz="1800" b="1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Database</a:t>
            </a:r>
            <a:endParaRPr lang="es-ES" sz="1800" dirty="0" smtClean="0"/>
          </a:p>
        </p:txBody>
      </p:sp>
      <p:pic>
        <p:nvPicPr>
          <p:cNvPr id="6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3589338"/>
            <a:ext cx="10701337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3406056" y="1852464"/>
            <a:ext cx="6480720" cy="5832475"/>
          </a:xfrm>
          <a:prstGeom prst="rect">
            <a:avLst/>
          </a:prstGeom>
        </p:spPr>
        <p:txBody>
          <a:bodyPr/>
          <a:lstStyle>
            <a:lvl1pPr marL="0" marR="0" indent="0" algn="ctr" defTabSz="584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1pPr>
            <a:lvl2pPr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s-ES" smtClean="0">
                <a:sym typeface="Source Sans Pro" panose="020B0503030403020204" pitchFamily="34" charset="0"/>
              </a:rPr>
              <a:t>Haga clic para modificar el estilo de texto del patrón</a:t>
            </a:r>
          </a:p>
          <a:p>
            <a:pPr lvl="1"/>
            <a:r>
              <a:rPr lang="es-ES" smtClean="0">
                <a:sym typeface="Source Sans Pro" panose="020B0503030403020204" pitchFamily="34" charset="0"/>
              </a:rPr>
              <a:t>Segundo nivel</a:t>
            </a:r>
          </a:p>
          <a:p>
            <a:pPr lvl="2"/>
            <a:r>
              <a:rPr lang="es-ES" smtClean="0">
                <a:sym typeface="Source Sans Pro" panose="020B0503030403020204" pitchFamily="34" charset="0"/>
              </a:rPr>
              <a:t>Tercer nivel</a:t>
            </a:r>
          </a:p>
          <a:p>
            <a:pPr lvl="3"/>
            <a:r>
              <a:rPr lang="es-ES" smtClean="0">
                <a:sym typeface="Source Sans Pro" panose="020B0503030403020204" pitchFamily="34" charset="0"/>
              </a:rPr>
              <a:t>Cuarto nivel</a:t>
            </a:r>
          </a:p>
          <a:p>
            <a:pPr lvl="4"/>
            <a:r>
              <a:rPr lang="es-ES" smtClean="0">
                <a:sym typeface="Source Sans Pro" panose="020B0503030403020204" pitchFamily="34" charset="0"/>
              </a:rPr>
              <a:t>Quinto nivel</a:t>
            </a:r>
            <a:endParaRPr lang="es-ES" noProof="0" dirty="0" smtClean="0">
              <a:sym typeface="Helvetica Light" charset="0"/>
            </a:endParaRP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1"/>
          </p:nvPr>
        </p:nvSpPr>
        <p:spPr>
          <a:xfrm>
            <a:off x="238125" y="207963"/>
            <a:ext cx="1150938" cy="444500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66A2"/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5756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"/>
          <p:cNvSpPr>
            <a:spLocks/>
          </p:cNvSpPr>
          <p:nvPr/>
        </p:nvSpPr>
        <p:spPr bwMode="auto">
          <a:xfrm>
            <a:off x="-3175" y="839788"/>
            <a:ext cx="13011150" cy="8072437"/>
          </a:xfrm>
          <a:custGeom>
            <a:avLst/>
            <a:gdLst>
              <a:gd name="T0" fmla="*/ 6505575 w 21600"/>
              <a:gd name="T1" fmla="*/ 4036219 h 21600"/>
              <a:gd name="T2" fmla="*/ 6505575 w 21600"/>
              <a:gd name="T3" fmla="*/ 4036219 h 21600"/>
              <a:gd name="T4" fmla="*/ 6505575 w 21600"/>
              <a:gd name="T5" fmla="*/ 4036219 h 21600"/>
              <a:gd name="T6" fmla="*/ 6505575 w 21600"/>
              <a:gd name="T7" fmla="*/ 403621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es-ES" sz="2400" smtClean="0">
                <a:solidFill>
                  <a:srgbClr val="F5F5F5"/>
                </a:solidFill>
              </a:rPr>
              <a:t>º</a:t>
            </a:r>
            <a:endParaRPr lang="es-ES" smtClean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9258300" y="207963"/>
            <a:ext cx="3509963" cy="444500"/>
          </a:xfrm>
          <a:custGeom>
            <a:avLst/>
            <a:gdLst>
              <a:gd name="T0" fmla="*/ 1754982 w 21600"/>
              <a:gd name="T1" fmla="*/ 222250 h 21600"/>
              <a:gd name="T2" fmla="*/ 1754982 w 21600"/>
              <a:gd name="T3" fmla="*/ 222250 h 21600"/>
              <a:gd name="T4" fmla="*/ 1754982 w 21600"/>
              <a:gd name="T5" fmla="*/ 222250 h 21600"/>
              <a:gd name="T6" fmla="*/ 1754982 w 21600"/>
              <a:gd name="T7" fmla="*/ 222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2" indent="0" algn="r" eaLnBrk="1">
              <a:lnSpc>
                <a:spcPct val="120000"/>
              </a:lnSpc>
              <a:defRPr/>
            </a:pPr>
            <a:r>
              <a:rPr lang="es-ES" sz="1800" b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Sparksee Graph Database</a:t>
            </a:r>
            <a:endParaRPr lang="es-ES" sz="1800" smtClean="0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88900" y="207963"/>
            <a:ext cx="977900" cy="444500"/>
          </a:xfrm>
          <a:custGeom>
            <a:avLst/>
            <a:gdLst>
              <a:gd name="T0" fmla="*/ 488950 w 21600"/>
              <a:gd name="T1" fmla="*/ 222250 h 21600"/>
              <a:gd name="T2" fmla="*/ 488950 w 21600"/>
              <a:gd name="T3" fmla="*/ 222250 h 21600"/>
              <a:gd name="T4" fmla="*/ 488950 w 21600"/>
              <a:gd name="T5" fmla="*/ 222250 h 21600"/>
              <a:gd name="T6" fmla="*/ 488950 w 21600"/>
              <a:gd name="T7" fmla="*/ 222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1" indent="0" algn="l" eaLnBrk="1">
              <a:lnSpc>
                <a:spcPct val="120000"/>
              </a:lnSpc>
              <a:defRPr/>
            </a:pPr>
            <a:r>
              <a:rPr lang="es-ES" sz="1800" b="1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Index</a:t>
            </a:r>
            <a:endParaRPr lang="es-ES" sz="1800" dirty="0" smtClean="0"/>
          </a:p>
        </p:txBody>
      </p:sp>
      <p:pic>
        <p:nvPicPr>
          <p:cNvPr id="6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3589338"/>
            <a:ext cx="10701337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3406056" y="1852464"/>
            <a:ext cx="6480720" cy="5832475"/>
          </a:xfrm>
          <a:prstGeom prst="rect">
            <a:avLst/>
          </a:prstGeom>
        </p:spPr>
        <p:txBody>
          <a:bodyPr/>
          <a:lstStyle>
            <a:lvl1pPr marL="0" marR="0" indent="0" algn="ctr" defTabSz="584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1pPr>
            <a:lvl2pPr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s-ES" smtClean="0">
                <a:sym typeface="Source Sans Pro" panose="020B0503030403020204" pitchFamily="34" charset="0"/>
              </a:rPr>
              <a:t>Haga clic para modificar el estilo de texto del patrón</a:t>
            </a:r>
          </a:p>
          <a:p>
            <a:pPr lvl="1"/>
            <a:r>
              <a:rPr lang="es-ES" smtClean="0">
                <a:sym typeface="Source Sans Pro" panose="020B0503030403020204" pitchFamily="34" charset="0"/>
              </a:rPr>
              <a:t>Segundo nivel</a:t>
            </a:r>
          </a:p>
          <a:p>
            <a:pPr lvl="2"/>
            <a:r>
              <a:rPr lang="es-ES" smtClean="0">
                <a:sym typeface="Source Sans Pro" panose="020B0503030403020204" pitchFamily="34" charset="0"/>
              </a:rPr>
              <a:t>Tercer nivel</a:t>
            </a:r>
          </a:p>
          <a:p>
            <a:pPr lvl="3"/>
            <a:r>
              <a:rPr lang="es-ES" smtClean="0">
                <a:sym typeface="Source Sans Pro" panose="020B0503030403020204" pitchFamily="34" charset="0"/>
              </a:rPr>
              <a:t>Cuarto nivel</a:t>
            </a:r>
          </a:p>
          <a:p>
            <a:pPr lvl="4"/>
            <a:r>
              <a:rPr lang="es-ES" smtClean="0">
                <a:sym typeface="Source Sans Pro" panose="020B0503030403020204" pitchFamily="34" charset="0"/>
              </a:rPr>
              <a:t>Quinto nivel</a:t>
            </a:r>
            <a:endParaRPr lang="es-ES" noProof="0" dirty="0" smtClean="0"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/>
          </p:cNvSpPr>
          <p:nvPr/>
        </p:nvSpPr>
        <p:spPr bwMode="auto">
          <a:xfrm>
            <a:off x="-3175" y="8912225"/>
            <a:ext cx="13011150" cy="817563"/>
          </a:xfrm>
          <a:custGeom>
            <a:avLst/>
            <a:gdLst>
              <a:gd name="T0" fmla="*/ 6505575 w 21600"/>
              <a:gd name="T1" fmla="*/ 408781 h 21600"/>
              <a:gd name="T2" fmla="*/ 6505575 w 21600"/>
              <a:gd name="T3" fmla="*/ 408781 h 21600"/>
              <a:gd name="T4" fmla="*/ 6505575 w 21600"/>
              <a:gd name="T5" fmla="*/ 408781 h 21600"/>
              <a:gd name="T6" fmla="*/ 6505575 w 21600"/>
              <a:gd name="T7" fmla="*/ 4087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21599"/>
                </a:moveTo>
                <a:lnTo>
                  <a:pt x="21600" y="21599"/>
                </a:lnTo>
                <a:lnTo>
                  <a:pt x="21600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es-ES" sz="2400" smtClean="0">
                <a:solidFill>
                  <a:srgbClr val="F5F5F5"/>
                </a:solidFill>
              </a:rPr>
              <a:t>º</a:t>
            </a:r>
            <a:endParaRPr lang="es-ES" smtClean="0"/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309562" y="9123363"/>
            <a:ext cx="5256733" cy="395287"/>
          </a:xfrm>
          <a:custGeom>
            <a:avLst/>
            <a:gdLst>
              <a:gd name="T0" fmla="*/ 2378075 w 21600"/>
              <a:gd name="T1" fmla="*/ 197644 h 21600"/>
              <a:gd name="T2" fmla="*/ 2378075 w 21600"/>
              <a:gd name="T3" fmla="*/ 197644 h 21600"/>
              <a:gd name="T4" fmla="*/ 2378075 w 21600"/>
              <a:gd name="T5" fmla="*/ 197644 h 21600"/>
              <a:gd name="T6" fmla="*/ 2378075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lnSpc>
                <a:spcPct val="120000"/>
              </a:lnSpc>
              <a:defRPr/>
            </a:pPr>
            <a:r>
              <a:rPr lang="es-ES" sz="1800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*</a:t>
            </a:r>
            <a:r>
              <a:rPr lang="es-ES" sz="1800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Sparsity</a:t>
            </a:r>
            <a:r>
              <a:rPr lang="es-ES" sz="1800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Technologies — </a:t>
            </a:r>
            <a:r>
              <a:rPr lang="es-ES" sz="1800" i="1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Powering</a:t>
            </a:r>
            <a:r>
              <a:rPr lang="es-ES" sz="1800" i="1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Extreme Data</a:t>
            </a:r>
            <a:endParaRPr lang="es-ES" dirty="0" smtClean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723438" y="9123363"/>
            <a:ext cx="2898775" cy="393700"/>
          </a:xfrm>
          <a:custGeom>
            <a:avLst/>
            <a:gdLst>
              <a:gd name="T0" fmla="*/ 1449388 w 21600"/>
              <a:gd name="T1" fmla="*/ 196850 h 21600"/>
              <a:gd name="T2" fmla="*/ 1449388 w 21600"/>
              <a:gd name="T3" fmla="*/ 196850 h 21600"/>
              <a:gd name="T4" fmla="*/ 1449388 w 21600"/>
              <a:gd name="T5" fmla="*/ 196850 h 21600"/>
              <a:gd name="T6" fmla="*/ 1449388 w 21600"/>
              <a:gd name="T7" fmla="*/ 196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1" indent="0" algn="r" eaLnBrk="1">
              <a:lnSpc>
                <a:spcPct val="120000"/>
              </a:lnSpc>
              <a:defRPr/>
            </a:pPr>
            <a:r>
              <a:rPr lang="es-ES" sz="1800" smtClean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sparsity–technologies.com</a:t>
            </a:r>
            <a:endParaRPr lang="es-ES" smtClean="0">
              <a:solidFill>
                <a:srgbClr val="0070C0"/>
              </a:solidFill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-3175" y="0"/>
            <a:ext cx="13011150" cy="936625"/>
          </a:xfrm>
          <a:custGeom>
            <a:avLst/>
            <a:gdLst>
              <a:gd name="T0" fmla="*/ 6505575 w 21600"/>
              <a:gd name="T1" fmla="*/ 468313 h 21600"/>
              <a:gd name="T2" fmla="*/ 6505575 w 21600"/>
              <a:gd name="T3" fmla="*/ 468313 h 21600"/>
              <a:gd name="T4" fmla="*/ 6505575 w 21600"/>
              <a:gd name="T5" fmla="*/ 468313 h 21600"/>
              <a:gd name="T6" fmla="*/ 6505575 w 21600"/>
              <a:gd name="T7" fmla="*/ 4683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es-ES" sz="2400" smtClean="0">
                <a:solidFill>
                  <a:srgbClr val="F5F5F5"/>
                </a:solidFill>
              </a:rPr>
              <a:t>º</a:t>
            </a:r>
            <a:endParaRPr lang="es-ES" smtClean="0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9258300" y="233363"/>
            <a:ext cx="3509963" cy="444500"/>
          </a:xfrm>
          <a:custGeom>
            <a:avLst/>
            <a:gdLst>
              <a:gd name="T0" fmla="*/ 1754982 w 21600"/>
              <a:gd name="T1" fmla="*/ 222250 h 21600"/>
              <a:gd name="T2" fmla="*/ 1754982 w 21600"/>
              <a:gd name="T3" fmla="*/ 222250 h 21600"/>
              <a:gd name="T4" fmla="*/ 1754982 w 21600"/>
              <a:gd name="T5" fmla="*/ 222250 h 21600"/>
              <a:gd name="T6" fmla="*/ 1754982 w 21600"/>
              <a:gd name="T7" fmla="*/ 222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2" indent="0" algn="r" eaLnBrk="1">
              <a:lnSpc>
                <a:spcPct val="120000"/>
              </a:lnSpc>
              <a:defRPr/>
            </a:pPr>
            <a:r>
              <a:rPr lang="es-ES" sz="18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Sparksee</a:t>
            </a:r>
            <a:r>
              <a:rPr lang="es-ES" sz="18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</a:t>
            </a:r>
            <a:r>
              <a:rPr lang="es-ES" sz="18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Graph</a:t>
            </a:r>
            <a:r>
              <a:rPr lang="es-ES" sz="18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</a:t>
            </a:r>
            <a:r>
              <a:rPr lang="es-ES" sz="18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Database</a:t>
            </a:r>
            <a:endParaRPr lang="es-ES" sz="1800" dirty="0" smtClean="0">
              <a:latin typeface="Source Sans Pro Semibold" panose="020B0603030403020204" pitchFamily="34" charset="0"/>
            </a:endParaRPr>
          </a:p>
        </p:txBody>
      </p:sp>
      <p:pic>
        <p:nvPicPr>
          <p:cNvPr id="9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8" y="6532563"/>
            <a:ext cx="3071812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321286" y="268532"/>
            <a:ext cx="1584325" cy="444500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66A2"/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1"/>
          </p:nvPr>
        </p:nvSpPr>
        <p:spPr>
          <a:xfrm>
            <a:off x="320675" y="1131888"/>
            <a:ext cx="12296775" cy="7489825"/>
          </a:xfrm>
          <a:prstGeom prst="rect">
            <a:avLst/>
          </a:prstGeom>
        </p:spPr>
        <p:txBody>
          <a:bodyPr/>
          <a:lstStyle>
            <a:lvl1pPr algn="l" eaLnBrk="1">
              <a:lnSpc>
                <a:spcPct val="120000"/>
              </a:lnSpc>
              <a:spcBef>
                <a:spcPts val="0"/>
              </a:spcBef>
              <a:defRPr sz="3200">
                <a:solidFill>
                  <a:srgbClr val="0266A2"/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es-ES" dirty="0" smtClean="0">
                <a:sym typeface="Source Sans Pro" panose="020B0503030403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1942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/>
          </p:cNvSpPr>
          <p:nvPr/>
        </p:nvSpPr>
        <p:spPr bwMode="auto">
          <a:xfrm>
            <a:off x="-3175" y="8912225"/>
            <a:ext cx="13011150" cy="817563"/>
          </a:xfrm>
          <a:custGeom>
            <a:avLst/>
            <a:gdLst>
              <a:gd name="T0" fmla="*/ 6505575 w 21600"/>
              <a:gd name="T1" fmla="*/ 408781 h 21600"/>
              <a:gd name="T2" fmla="*/ 6505575 w 21600"/>
              <a:gd name="T3" fmla="*/ 408781 h 21600"/>
              <a:gd name="T4" fmla="*/ 6505575 w 21600"/>
              <a:gd name="T5" fmla="*/ 408781 h 21600"/>
              <a:gd name="T6" fmla="*/ 6505575 w 21600"/>
              <a:gd name="T7" fmla="*/ 4087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21599"/>
                </a:moveTo>
                <a:lnTo>
                  <a:pt x="21600" y="21599"/>
                </a:lnTo>
                <a:lnTo>
                  <a:pt x="21600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es-ES" sz="2400" smtClean="0">
                <a:solidFill>
                  <a:srgbClr val="F5F5F5"/>
                </a:solidFill>
              </a:rPr>
              <a:t>º</a:t>
            </a:r>
            <a:endParaRPr lang="es-ES" smtClean="0"/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309562" y="9123363"/>
            <a:ext cx="4968701" cy="395287"/>
          </a:xfrm>
          <a:custGeom>
            <a:avLst/>
            <a:gdLst>
              <a:gd name="T0" fmla="*/ 2378075 w 21600"/>
              <a:gd name="T1" fmla="*/ 197644 h 21600"/>
              <a:gd name="T2" fmla="*/ 2378075 w 21600"/>
              <a:gd name="T3" fmla="*/ 197644 h 21600"/>
              <a:gd name="T4" fmla="*/ 2378075 w 21600"/>
              <a:gd name="T5" fmla="*/ 197644 h 21600"/>
              <a:gd name="T6" fmla="*/ 2378075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lnSpc>
                <a:spcPct val="120000"/>
              </a:lnSpc>
              <a:defRPr/>
            </a:pPr>
            <a:r>
              <a:rPr lang="es-ES" sz="1800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*</a:t>
            </a:r>
            <a:r>
              <a:rPr lang="es-ES" sz="1800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Sparsity</a:t>
            </a:r>
            <a:r>
              <a:rPr lang="es-ES" sz="1800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Technologies — </a:t>
            </a:r>
            <a:r>
              <a:rPr lang="es-ES" sz="1800" i="1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Powering</a:t>
            </a:r>
            <a:r>
              <a:rPr lang="es-ES" sz="1800" i="1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Extreme Data</a:t>
            </a:r>
            <a:endParaRPr lang="es-ES" dirty="0" smtClean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723438" y="9123363"/>
            <a:ext cx="2898775" cy="393700"/>
          </a:xfrm>
          <a:custGeom>
            <a:avLst/>
            <a:gdLst>
              <a:gd name="T0" fmla="*/ 1449388 w 21600"/>
              <a:gd name="T1" fmla="*/ 196850 h 21600"/>
              <a:gd name="T2" fmla="*/ 1449388 w 21600"/>
              <a:gd name="T3" fmla="*/ 196850 h 21600"/>
              <a:gd name="T4" fmla="*/ 1449388 w 21600"/>
              <a:gd name="T5" fmla="*/ 196850 h 21600"/>
              <a:gd name="T6" fmla="*/ 1449388 w 21600"/>
              <a:gd name="T7" fmla="*/ 196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1" indent="0" algn="r" eaLnBrk="1">
              <a:lnSpc>
                <a:spcPct val="120000"/>
              </a:lnSpc>
              <a:defRPr/>
            </a:pPr>
            <a:r>
              <a:rPr lang="es-ES" sz="1800" smtClean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sparsity–technologies.com</a:t>
            </a:r>
            <a:endParaRPr lang="es-ES" smtClean="0">
              <a:solidFill>
                <a:srgbClr val="0070C0"/>
              </a:solidFill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-3175" y="0"/>
            <a:ext cx="13011150" cy="936625"/>
          </a:xfrm>
          <a:custGeom>
            <a:avLst/>
            <a:gdLst>
              <a:gd name="T0" fmla="*/ 6505575 w 21600"/>
              <a:gd name="T1" fmla="*/ 468313 h 21600"/>
              <a:gd name="T2" fmla="*/ 6505575 w 21600"/>
              <a:gd name="T3" fmla="*/ 468313 h 21600"/>
              <a:gd name="T4" fmla="*/ 6505575 w 21600"/>
              <a:gd name="T5" fmla="*/ 468313 h 21600"/>
              <a:gd name="T6" fmla="*/ 6505575 w 21600"/>
              <a:gd name="T7" fmla="*/ 4683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es-ES" sz="2400" smtClean="0">
                <a:solidFill>
                  <a:srgbClr val="F5F5F5"/>
                </a:solidFill>
              </a:rPr>
              <a:t>º</a:t>
            </a:r>
            <a:endParaRPr lang="es-ES" smtClean="0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9258300" y="233363"/>
            <a:ext cx="3509963" cy="444500"/>
          </a:xfrm>
          <a:custGeom>
            <a:avLst/>
            <a:gdLst>
              <a:gd name="T0" fmla="*/ 1754982 w 21600"/>
              <a:gd name="T1" fmla="*/ 222250 h 21600"/>
              <a:gd name="T2" fmla="*/ 1754982 w 21600"/>
              <a:gd name="T3" fmla="*/ 222250 h 21600"/>
              <a:gd name="T4" fmla="*/ 1754982 w 21600"/>
              <a:gd name="T5" fmla="*/ 222250 h 21600"/>
              <a:gd name="T6" fmla="*/ 1754982 w 21600"/>
              <a:gd name="T7" fmla="*/ 222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2" indent="0" algn="r" eaLnBrk="1">
              <a:lnSpc>
                <a:spcPct val="120000"/>
              </a:lnSpc>
              <a:defRPr/>
            </a:pPr>
            <a:r>
              <a:rPr lang="es-ES" sz="18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Sparksee</a:t>
            </a:r>
            <a:r>
              <a:rPr lang="es-ES" sz="18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</a:t>
            </a:r>
            <a:r>
              <a:rPr lang="es-ES" sz="18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Graph</a:t>
            </a:r>
            <a:r>
              <a:rPr lang="es-ES" sz="18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</a:t>
            </a:r>
            <a:r>
              <a:rPr lang="es-ES" sz="18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Database</a:t>
            </a:r>
            <a:endParaRPr lang="es-ES" sz="1800" dirty="0" smtClean="0">
              <a:latin typeface="Source Sans Pro Semibold" panose="020B0603030403020204" pitchFamily="34" charset="0"/>
            </a:endParaRP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321286" y="268532"/>
            <a:ext cx="1584325" cy="444500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66A2"/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1"/>
          </p:nvPr>
        </p:nvSpPr>
        <p:spPr>
          <a:xfrm>
            <a:off x="320675" y="1131888"/>
            <a:ext cx="12296775" cy="7489825"/>
          </a:xfrm>
          <a:prstGeom prst="rect">
            <a:avLst/>
          </a:prstGeom>
        </p:spPr>
        <p:txBody>
          <a:bodyPr/>
          <a:lstStyle>
            <a:lvl1pPr algn="l" eaLnBrk="1">
              <a:lnSpc>
                <a:spcPct val="120000"/>
              </a:lnSpc>
              <a:spcBef>
                <a:spcPts val="0"/>
              </a:spcBef>
              <a:defRPr sz="3200">
                <a:solidFill>
                  <a:srgbClr val="0266A2"/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es-ES" dirty="0" smtClean="0">
                <a:sym typeface="Source Sans Pro" panose="020B0503030403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5227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>
            <a:spLocks/>
          </p:cNvSpPr>
          <p:nvPr/>
        </p:nvSpPr>
        <p:spPr bwMode="auto">
          <a:xfrm>
            <a:off x="-3175" y="839788"/>
            <a:ext cx="13011150" cy="8072437"/>
          </a:xfrm>
          <a:custGeom>
            <a:avLst/>
            <a:gdLst>
              <a:gd name="T0" fmla="*/ 6505575 w 21600"/>
              <a:gd name="T1" fmla="*/ 4036219 h 21600"/>
              <a:gd name="T2" fmla="*/ 6505575 w 21600"/>
              <a:gd name="T3" fmla="*/ 4036219 h 21600"/>
              <a:gd name="T4" fmla="*/ 6505575 w 21600"/>
              <a:gd name="T5" fmla="*/ 4036219 h 21600"/>
              <a:gd name="T6" fmla="*/ 6505575 w 21600"/>
              <a:gd name="T7" fmla="*/ 403621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es-ES" sz="2400" smtClean="0">
                <a:solidFill>
                  <a:srgbClr val="F5F5F5"/>
                </a:solidFill>
              </a:rPr>
              <a:t>º</a:t>
            </a:r>
            <a:endParaRPr lang="es-ES" smtClean="0"/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9258300" y="207963"/>
            <a:ext cx="3509963" cy="444500"/>
          </a:xfrm>
          <a:custGeom>
            <a:avLst/>
            <a:gdLst>
              <a:gd name="T0" fmla="*/ 1754982 w 21600"/>
              <a:gd name="T1" fmla="*/ 222250 h 21600"/>
              <a:gd name="T2" fmla="*/ 1754982 w 21600"/>
              <a:gd name="T3" fmla="*/ 222250 h 21600"/>
              <a:gd name="T4" fmla="*/ 1754982 w 21600"/>
              <a:gd name="T5" fmla="*/ 222250 h 21600"/>
              <a:gd name="T6" fmla="*/ 1754982 w 21600"/>
              <a:gd name="T7" fmla="*/ 222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2" indent="0" algn="r" eaLnBrk="1">
              <a:lnSpc>
                <a:spcPct val="120000"/>
              </a:lnSpc>
              <a:defRPr/>
            </a:pPr>
            <a:r>
              <a:rPr lang="es-ES" sz="1800" b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Sparksee Graph Database</a:t>
            </a:r>
            <a:endParaRPr lang="es-ES" sz="1800" smtClean="0"/>
          </a:p>
        </p:txBody>
      </p:sp>
      <p:pic>
        <p:nvPicPr>
          <p:cNvPr id="4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3589338"/>
            <a:ext cx="10701337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7"/>
          <p:cNvSpPr>
            <a:spLocks/>
          </p:cNvSpPr>
          <p:nvPr/>
        </p:nvSpPr>
        <p:spPr bwMode="auto">
          <a:xfrm>
            <a:off x="4181475" y="1824038"/>
            <a:ext cx="4640263" cy="5816600"/>
          </a:xfrm>
          <a:custGeom>
            <a:avLst/>
            <a:gdLst>
              <a:gd name="T0" fmla="*/ 2320132 w 21600"/>
              <a:gd name="T1" fmla="*/ 2908300 h 21600"/>
              <a:gd name="T2" fmla="*/ 2320132 w 21600"/>
              <a:gd name="T3" fmla="*/ 2908300 h 21600"/>
              <a:gd name="T4" fmla="*/ 2320132 w 21600"/>
              <a:gd name="T5" fmla="*/ 2908300 h 21600"/>
              <a:gd name="T6" fmla="*/ 2320132 w 21600"/>
              <a:gd name="T7" fmla="*/ 29083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ES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Thanks</a:t>
            </a:r>
            <a:r>
              <a:rPr lang="es-ES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!</a:t>
            </a:r>
          </a:p>
          <a:p>
            <a:pPr>
              <a:lnSpc>
                <a:spcPct val="150000"/>
              </a:lnSpc>
              <a:defRPr/>
            </a:pPr>
            <a:r>
              <a:rPr lang="es-ES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Q&amp;A</a:t>
            </a:r>
            <a:endParaRPr lang="es-ES" b="1" dirty="0">
              <a:solidFill>
                <a:srgbClr val="0266A2"/>
              </a:solidFill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  <a:sym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/>
          </p:cNvSpPr>
          <p:nvPr/>
        </p:nvSpPr>
        <p:spPr bwMode="auto">
          <a:xfrm>
            <a:off x="309562" y="9123363"/>
            <a:ext cx="5256733" cy="395287"/>
          </a:xfrm>
          <a:custGeom>
            <a:avLst/>
            <a:gdLst>
              <a:gd name="T0" fmla="*/ 2378075 w 21600"/>
              <a:gd name="T1" fmla="*/ 197644 h 21600"/>
              <a:gd name="T2" fmla="*/ 2378075 w 21600"/>
              <a:gd name="T3" fmla="*/ 197644 h 21600"/>
              <a:gd name="T4" fmla="*/ 2378075 w 21600"/>
              <a:gd name="T5" fmla="*/ 197644 h 21600"/>
              <a:gd name="T6" fmla="*/ 2378075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lnSpc>
                <a:spcPct val="120000"/>
              </a:lnSpc>
              <a:defRPr/>
            </a:pPr>
            <a:r>
              <a:rPr lang="es-ES" sz="1800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*</a:t>
            </a:r>
            <a:r>
              <a:rPr lang="es-ES" sz="1800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Sparsity</a:t>
            </a:r>
            <a:r>
              <a:rPr lang="es-ES" sz="1800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Technologies — </a:t>
            </a:r>
            <a:r>
              <a:rPr lang="es-ES" sz="1800" i="1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Powering</a:t>
            </a:r>
            <a:r>
              <a:rPr lang="es-ES" sz="1800" i="1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Extreme Data</a:t>
            </a:r>
            <a:endParaRPr lang="es-ES" dirty="0" smtClean="0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9723438" y="9123363"/>
            <a:ext cx="2898775" cy="393700"/>
          </a:xfrm>
          <a:custGeom>
            <a:avLst/>
            <a:gdLst>
              <a:gd name="T0" fmla="*/ 1449388 w 21600"/>
              <a:gd name="T1" fmla="*/ 196850 h 21600"/>
              <a:gd name="T2" fmla="*/ 1449388 w 21600"/>
              <a:gd name="T3" fmla="*/ 196850 h 21600"/>
              <a:gd name="T4" fmla="*/ 1449388 w 21600"/>
              <a:gd name="T5" fmla="*/ 196850 h 21600"/>
              <a:gd name="T6" fmla="*/ 1449388 w 21600"/>
              <a:gd name="T7" fmla="*/ 196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1" indent="0" algn="r" eaLnBrk="1">
              <a:lnSpc>
                <a:spcPct val="120000"/>
              </a:lnSpc>
              <a:defRPr/>
            </a:pPr>
            <a:r>
              <a:rPr lang="es-ES" sz="180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sparsity–technologies.com</a:t>
            </a:r>
            <a:endParaRPr lang="es-ES" sz="1800" smtClean="0">
              <a:latin typeface="Source Sans Pro" panose="020B0503030403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7" r:id="rId5"/>
    <p:sldLayoutId id="2147483706" r:id="rId6"/>
  </p:sldLayoutIdLst>
  <p:txStyles>
    <p:titleStyle>
      <a:lvl1pPr algn="ctr" defTabSz="584200" rtl="0" eaLnBrk="1" fontAlgn="base" hangingPunct="1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4200" rtl="0" eaLnBrk="1" fontAlgn="base" hangingPunct="1">
        <a:spcBef>
          <a:spcPts val="4200"/>
        </a:spcBef>
        <a:spcAft>
          <a:spcPct val="0"/>
        </a:spcAft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228600" algn="l" defTabSz="584200" rtl="0" eaLnBrk="1" fontAlgn="base" hangingPunct="1">
        <a:spcBef>
          <a:spcPts val="4200"/>
        </a:spcBef>
        <a:spcAft>
          <a:spcPct val="0"/>
        </a:spcAft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457200" algn="l" defTabSz="584200" rtl="0" eaLnBrk="1" fontAlgn="base" hangingPunct="1">
        <a:spcBef>
          <a:spcPts val="4200"/>
        </a:spcBef>
        <a:spcAft>
          <a:spcPct val="0"/>
        </a:spcAft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685800" algn="l" defTabSz="584200" rtl="0" eaLnBrk="1" fontAlgn="base" hangingPunct="1">
        <a:spcBef>
          <a:spcPts val="4200"/>
        </a:spcBef>
        <a:spcAft>
          <a:spcPct val="0"/>
        </a:spcAft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914400" algn="l" defTabSz="584200" rtl="0" eaLnBrk="1" fontAlgn="base" hangingPunct="1">
        <a:spcBef>
          <a:spcPts val="4200"/>
        </a:spcBef>
        <a:spcAft>
          <a:spcPct val="0"/>
        </a:spcAft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907076" y="818838"/>
            <a:ext cx="7920880" cy="878361"/>
          </a:xfrm>
        </p:spPr>
        <p:txBody>
          <a:bodyPr/>
          <a:lstStyle/>
          <a:p>
            <a:r>
              <a:rPr lang="es-ES" dirty="0" err="1" smtClean="0"/>
              <a:t>Seminaris</a:t>
            </a:r>
            <a:r>
              <a:rPr lang="es-ES" dirty="0" smtClean="0"/>
              <a:t> </a:t>
            </a:r>
            <a:r>
              <a:rPr lang="es-ES" dirty="0" err="1" smtClean="0"/>
              <a:t>d’empresa</a:t>
            </a:r>
            <a:r>
              <a:rPr lang="es-ES" dirty="0" smtClean="0"/>
              <a:t> 2017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979084" y="1697199"/>
            <a:ext cx="7776864" cy="417783"/>
          </a:xfrm>
        </p:spPr>
        <p:txBody>
          <a:bodyPr/>
          <a:lstStyle/>
          <a:p>
            <a:pPr algn="ctr"/>
            <a:r>
              <a:rPr lang="es-ES" dirty="0" smtClean="0"/>
              <a:t>Arnau Prat-Pérez</a:t>
            </a:r>
            <a:endParaRPr lang="es-ES" dirty="0"/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4049051" y="2111283"/>
            <a:ext cx="5636931" cy="417783"/>
          </a:xfrm>
          <a:prstGeom prst="rect">
            <a:avLst/>
          </a:prstGeom>
        </p:spPr>
        <p:txBody>
          <a:bodyPr/>
          <a:lstStyle>
            <a:lvl1pPr algn="l" defTabSz="584200" rtl="0" eaLnBrk="1" fontAlgn="base" hangingPunct="1">
              <a:spcBef>
                <a:spcPts val="4200"/>
              </a:spcBef>
              <a:spcAft>
                <a:spcPct val="0"/>
              </a:spcAft>
              <a:defRPr sz="2400" kern="1200" baseline="0">
                <a:solidFill>
                  <a:srgbClr val="0266A2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algn="l" defTabSz="584200" rtl="0" eaLnBrk="1" fontAlgn="base" hangingPunct="1">
              <a:spcBef>
                <a:spcPts val="420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algn="l" defTabSz="584200" rtl="0" eaLnBrk="1" fontAlgn="base" hangingPunct="1">
              <a:spcBef>
                <a:spcPts val="420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algn="l" defTabSz="584200" rtl="0" eaLnBrk="1" fontAlgn="base" hangingPunct="1">
              <a:spcBef>
                <a:spcPts val="420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algn="l" defTabSz="584200" rtl="0" eaLnBrk="1" fontAlgn="base" hangingPunct="1">
              <a:spcBef>
                <a:spcPts val="420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/>
              <a:t>Joan Guisado-Gámez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-194344" y="2293509"/>
            <a:ext cx="3236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 </a:t>
            </a:r>
            <a:r>
              <a:rPr lang="es-ES" dirty="0" err="1"/>
              <a:t>January</a:t>
            </a:r>
            <a:r>
              <a:rPr lang="es-ES" dirty="0"/>
              <a:t>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Exercise 2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Exercise 2</a:t>
            </a:r>
          </a:p>
          <a:p>
            <a:endParaRPr lang="en-US" b="1" dirty="0" smtClean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r>
              <a:rPr lang="en-US" dirty="0" smtClean="0">
                <a:ea typeface="Source Sans Pro" panose="020B0503030403020204" pitchFamily="34" charset="0"/>
                <a:cs typeface="Source Sans Pro" panose="020B0503030403020204" pitchFamily="34" charset="0"/>
              </a:rPr>
              <a:t>Finding communities by means of Label Propagation</a:t>
            </a:r>
          </a:p>
          <a:p>
            <a:endParaRPr lang="en-US" b="1" dirty="0" smtClean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endParaRPr lang="en-US" b="1" dirty="0" smtClean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endParaRPr lang="en-US" dirty="0"/>
          </a:p>
        </p:txBody>
      </p:sp>
      <p:pic>
        <p:nvPicPr>
          <p:cNvPr id="4" name="3 Imagen" descr="peer_communities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9043" b="20898"/>
          <a:stretch>
            <a:fillRect/>
          </a:stretch>
        </p:blipFill>
        <p:spPr>
          <a:xfrm>
            <a:off x="1644616" y="3162288"/>
            <a:ext cx="9178264" cy="551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>
          <a:xfrm>
            <a:off x="320675" y="1131888"/>
            <a:ext cx="6110287" cy="7489825"/>
          </a:xfrm>
        </p:spPr>
        <p:txBody>
          <a:bodyPr/>
          <a:lstStyle/>
          <a:p>
            <a:r>
              <a:rPr lang="en-U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API Methods Used:</a:t>
            </a:r>
          </a:p>
          <a:p>
            <a:r>
              <a:rPr lang="en-U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lang="en-US" sz="20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Sparksee</a:t>
            </a:r>
            <a:endParaRPr lang="en-U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create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filename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Database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close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endParaRPr lang="en-U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r>
              <a:rPr lang="en-U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Databases</a:t>
            </a: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newSession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Session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close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lang="es-ES" sz="20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Sessions</a:t>
            </a:r>
            <a:endParaRPr lang="es-E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getGraph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Graph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close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>
              <a:defRPr/>
            </a:pPr>
            <a:r>
              <a:rPr lang="en-U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lang="es-ES" sz="20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Graph</a:t>
            </a:r>
            <a:r>
              <a:rPr lang="es-E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– </a:t>
            </a:r>
            <a:r>
              <a:rPr lang="es-ES" sz="20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Create</a:t>
            </a:r>
            <a:r>
              <a:rPr lang="es-E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</a:t>
            </a:r>
            <a:r>
              <a:rPr lang="es-ES" sz="20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Schema</a:t>
            </a:r>
            <a:endParaRPr lang="es-E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pPr lvl="0">
              <a:defRPr/>
            </a:pPr>
            <a:r>
              <a:rPr lang="es-ES" sz="16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Create</a:t>
            </a:r>
            <a:r>
              <a:rPr lang="es-ES" sz="16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  </a:t>
            </a:r>
            <a:r>
              <a:rPr lang="es-ES" sz="16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Types</a:t>
            </a:r>
            <a:endParaRPr lang="es-ES" sz="16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pPr lvl="0">
              <a:defRPr/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newNodeType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lvl="0">
              <a:defRPr/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newEdgeType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>
              <a:tabLst>
                <a:tab pos="1436688" algn="l"/>
              </a:tabLst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directed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>
              <a:tabLst>
                <a:tab pos="1338263" algn="l"/>
              </a:tabLst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neighbros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tabLst>
                <a:tab pos="1338263" algn="l"/>
              </a:tabLst>
            </a:pPr>
            <a:r>
              <a:rPr lang="es-ES" sz="16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Create</a:t>
            </a:r>
            <a:r>
              <a:rPr lang="es-ES" sz="16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  </a:t>
            </a:r>
            <a:r>
              <a:rPr lang="es-ES" sz="16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Attributes</a:t>
            </a:r>
            <a:endParaRPr lang="es-ES" sz="16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pPr lvl="0">
              <a:tabLst>
                <a:tab pos="1338263" algn="l"/>
              </a:tabLst>
              <a:defRPr/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newAttribute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TypeID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>
              <a:tabLst>
                <a:tab pos="1519238" algn="l"/>
              </a:tabLst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>
              <a:tabLst>
                <a:tab pos="1519238" algn="l"/>
              </a:tabLst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DataType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>
              <a:tabLst>
                <a:tab pos="1519238" algn="l"/>
              </a:tabLst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AttributeKind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kind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endParaRPr lang="en-U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2 Marcador de texto"/>
          <p:cNvSpPr txBox="1">
            <a:spLocks/>
          </p:cNvSpPr>
          <p:nvPr/>
        </p:nvSpPr>
        <p:spPr>
          <a:xfrm>
            <a:off x="6178591" y="1733528"/>
            <a:ext cx="6110287" cy="6989759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tabLst>
                <a:tab pos="1519238" algn="l"/>
              </a:tabLst>
            </a:pPr>
            <a:r>
              <a:rPr lang="en-U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lang="es-ES" sz="20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Graph</a:t>
            </a:r>
            <a:r>
              <a:rPr lang="es-E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– </a:t>
            </a:r>
            <a:r>
              <a:rPr lang="es-ES" sz="20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Populate</a:t>
            </a:r>
            <a:r>
              <a:rPr lang="es-E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</a:t>
            </a:r>
            <a:r>
              <a:rPr lang="es-ES" sz="20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Database</a:t>
            </a:r>
            <a:endParaRPr lang="es-ES" sz="2000" b="1" dirty="0" smtClean="0">
              <a:solidFill>
                <a:srgbClr val="0266A2"/>
              </a:solidFill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tabLst>
                <a:tab pos="1519238" algn="l"/>
              </a:tabLst>
            </a:pPr>
            <a:r>
              <a:rPr lang="es-ES" sz="16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New </a:t>
            </a:r>
            <a:r>
              <a:rPr lang="es-ES" sz="16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Objects</a:t>
            </a:r>
            <a:endParaRPr lang="es-ES" sz="1600" b="1" dirty="0" smtClean="0">
              <a:solidFill>
                <a:srgbClr val="0266A2"/>
              </a:solidFill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tabLst>
                <a:tab pos="1519238" algn="l"/>
              </a:tabLst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newNode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nodeType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tabLst>
                <a:tab pos="1519238" algn="l"/>
              </a:tabLst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newEdge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nodeId_1,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nodeId_2)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tabLst>
                <a:tab pos="1519238" algn="l"/>
              </a:tabLst>
            </a:pPr>
            <a:r>
              <a:rPr lang="es-ES" sz="16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Set </a:t>
            </a:r>
            <a:r>
              <a:rPr lang="es-ES" sz="16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attributes</a:t>
            </a:r>
            <a:endParaRPr lang="es-ES" sz="1600" b="1" dirty="0" smtClean="0">
              <a:solidFill>
                <a:srgbClr val="0266A2"/>
              </a:solidFill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setAttribute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nodeId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	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attributeType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	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v)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endParaRPr lang="es-ES" sz="2000" b="1" dirty="0" smtClean="0">
              <a:solidFill>
                <a:srgbClr val="0266A2"/>
              </a:solidFill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r>
              <a:rPr lang="es-ES" sz="20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Manage</a:t>
            </a:r>
            <a:r>
              <a:rPr lang="es-E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 </a:t>
            </a:r>
            <a:r>
              <a:rPr lang="es-ES" sz="20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Value</a:t>
            </a:r>
            <a:endParaRPr lang="es-ES" sz="2000" b="1" dirty="0" smtClean="0">
              <a:solidFill>
                <a:srgbClr val="0266A2"/>
              </a:solidFill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setString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s-ES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setBoolean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setInteger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Integer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setDouble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Double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setTimestamp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Timestamp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setLong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(Long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endParaRPr lang="es-ES" sz="1600" b="1" dirty="0" smtClean="0">
              <a:solidFill>
                <a:srgbClr val="0266A2"/>
              </a:solidFill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endParaRPr lang="es-ES" sz="1600" b="1" dirty="0" smtClean="0">
              <a:solidFill>
                <a:srgbClr val="0266A2"/>
              </a:solidFill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  <a:sym typeface="Helvetica Light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  <a:sym typeface="Helvetica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Exercici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2 Marcador de texto"/>
          <p:cNvSpPr>
            <a:spLocks noGrp="1"/>
          </p:cNvSpPr>
          <p:nvPr>
            <p:ph type="body" sz="quarter" idx="11"/>
          </p:nvPr>
        </p:nvSpPr>
        <p:spPr>
          <a:xfrm>
            <a:off x="320675" y="1131888"/>
            <a:ext cx="6110287" cy="7489825"/>
          </a:xfrm>
        </p:spPr>
        <p:txBody>
          <a:bodyPr/>
          <a:lstStyle/>
          <a:p>
            <a:r>
              <a:rPr lang="en-U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API Methods Used:</a:t>
            </a:r>
          </a:p>
          <a:p>
            <a:r>
              <a:rPr lang="en-U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lang="en-US" sz="20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Sparksee</a:t>
            </a:r>
            <a:endParaRPr lang="en-U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open(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filename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readOnly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Database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close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endParaRPr lang="en-U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>
              <a:defRPr/>
            </a:pPr>
            <a:r>
              <a:rPr lang="en-U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lang="es-ES" sz="20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Graph</a:t>
            </a:r>
            <a:r>
              <a:rPr lang="es-E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– Data</a:t>
            </a: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dumpData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fileName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fileName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ExportType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ExportManager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5" name="2 Marcador de texto"/>
          <p:cNvSpPr txBox="1">
            <a:spLocks/>
          </p:cNvSpPr>
          <p:nvPr/>
        </p:nvSpPr>
        <p:spPr>
          <a:xfrm>
            <a:off x="6250029" y="1733528"/>
            <a:ext cx="6110287" cy="691832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Export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Manager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prepare(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Graph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graph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getGraph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graphExport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getNodeType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nodeType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nodeExport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getEdgeType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getNode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nodeID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nodeExport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getEdge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edgeID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enableType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(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int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type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) 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Boolean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release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  <a:sym typeface="Helvetica Light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  <a:sym typeface="Helvetica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293728" y="1095642"/>
            <a:ext cx="5053004" cy="37449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Helvetica Light" charset="0"/>
              </a:rPr>
              <a:t>API </a:t>
            </a: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Helvetica Light" charset="0"/>
              </a:rPr>
              <a:t>Methods</a:t>
            </a: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Helvetica Light" charset="0"/>
              </a:rPr>
              <a:t> </a:t>
            </a: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Helvetica Light" charset="0"/>
              </a:rPr>
              <a:t>used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  <a:sym typeface="Helvetica Light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Graph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– Access Data</a:t>
            </a: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select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type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Objects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select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attributeType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Condition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condition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Objects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degree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(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long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nodeId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, </a:t>
            </a: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     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int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edgeType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,</a:t>
            </a: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EdgesDirection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direction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long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getValues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attributeType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Values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</a:p>
        </p:txBody>
      </p:sp>
      <p:sp>
        <p:nvSpPr>
          <p:cNvPr id="5" name="Marcador de texto 2"/>
          <p:cNvSpPr txBox="1">
            <a:spLocks/>
          </p:cNvSpPr>
          <p:nvPr/>
        </p:nvSpPr>
        <p:spPr>
          <a:xfrm>
            <a:off x="5813548" y="1708448"/>
            <a:ext cx="5053004" cy="37449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Values</a:t>
            </a: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Iterator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Order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order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ValuesIterator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close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206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321286" y="268532"/>
            <a:ext cx="8895758" cy="444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20675" y="1131888"/>
            <a:ext cx="5181593" cy="7489825"/>
          </a:xfrm>
        </p:spPr>
        <p:txBody>
          <a:bodyPr/>
          <a:lstStyle/>
          <a:p>
            <a:r>
              <a:rPr lang="es-E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API </a:t>
            </a:r>
            <a:r>
              <a:rPr lang="es-ES" b="1" dirty="0" err="1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Methods</a:t>
            </a:r>
            <a:r>
              <a:rPr lang="es-E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 </a:t>
            </a:r>
            <a:r>
              <a:rPr lang="es-ES" b="1" dirty="0" err="1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used</a:t>
            </a:r>
            <a:endParaRPr lang="es-ES" b="1" dirty="0" smtClean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r>
              <a:rPr lang="en-U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lang="es-ES" sz="20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Graph</a:t>
            </a:r>
            <a:r>
              <a:rPr lang="es-E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– Access Data</a:t>
            </a: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findType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typeName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findAttribute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		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findObject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attributeType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		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long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neighbors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nodeId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edgeType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EdgesDirection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dir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Objects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getAttribute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objectId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attributeId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outValue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s-ES" sz="1600" b="1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intersection</a:t>
            </a:r>
            <a:r>
              <a:rPr lang="es-ES" sz="1600" b="1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b="1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Objects</a:t>
            </a:r>
            <a:r>
              <a:rPr lang="es-ES" sz="1600" b="1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b="1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objectd</a:t>
            </a:r>
            <a:r>
              <a:rPr lang="es-ES" sz="1600" b="1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b="1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endParaRPr lang="es-ES" sz="1600" b="1" dirty="0" smtClean="0">
              <a:solidFill>
                <a:schemeClr val="tx1"/>
              </a:solidFill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endParaRPr lang="es-ES" sz="1600" dirty="0" smtClean="0">
              <a:solidFill>
                <a:schemeClr val="tx1"/>
              </a:solidFill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endParaRPr lang="es-ES" b="1" dirty="0" smtClean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endParaRPr lang="es-ES" b="1" dirty="0" smtClean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endParaRPr lang="es-ES" b="1" dirty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endParaRPr lang="en-US" dirty="0"/>
          </a:p>
        </p:txBody>
      </p:sp>
      <p:sp>
        <p:nvSpPr>
          <p:cNvPr id="7" name="Marcador de texto 2"/>
          <p:cNvSpPr txBox="1">
            <a:spLocks/>
          </p:cNvSpPr>
          <p:nvPr/>
        </p:nvSpPr>
        <p:spPr>
          <a:xfrm>
            <a:off x="6073772" y="1733529"/>
            <a:ext cx="6931028" cy="25003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Shortest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Path</a:t>
            </a: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SinglePairShortestPathBFS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Session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session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kumimoji="0" lang="es-E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                         </a:t>
            </a:r>
            <a:r>
              <a:rPr kumimoji="0" lang="es-E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long</a:t>
            </a:r>
            <a:r>
              <a:rPr kumimoji="0" lang="es-E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nodeId_1,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               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nodeId_2)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ShortestPath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endParaRPr kumimoji="0" lang="es-E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SinglePairShortestPathBFS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Session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session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   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nodeId_1,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   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nodeId_2)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ShortestPath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addEdgeType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edgeType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 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EdgesDirection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direction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)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addNodeType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nodeType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)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run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()                   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getCost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() 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double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  <a:sym typeface="Helvetica Light" charset="0"/>
            </a:endParaRPr>
          </a:p>
        </p:txBody>
      </p:sp>
      <p:sp>
        <p:nvSpPr>
          <p:cNvPr id="5" name="Marcador de texto 2"/>
          <p:cNvSpPr txBox="1">
            <a:spLocks/>
          </p:cNvSpPr>
          <p:nvPr/>
        </p:nvSpPr>
        <p:spPr>
          <a:xfrm>
            <a:off x="320675" y="5734056"/>
            <a:ext cx="5181593" cy="25003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Objects</a:t>
            </a: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Source Sans Pro" panose="020B0503030403020204" pitchFamily="34" charset="0"/>
              </a:rPr>
              <a:t>iterator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Source Sans Pro" panose="020B0503030403020204" pitchFamily="34" charset="0"/>
              </a:rPr>
              <a:t>() 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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ObjectesIterator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close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()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ObjectsIterator</a:t>
            </a: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Source Sans Pro" panose="020B0503030403020204" pitchFamily="34" charset="0"/>
              </a:rPr>
              <a:t>hasNext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Source Sans Pro" panose="020B0503030403020204" pitchFamily="34" charset="0"/>
              </a:rPr>
              <a:t>()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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Boolean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next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() 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long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close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()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  <a:sym typeface="Helvetica Light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  <a:sym typeface="Helvetica Light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  <a:sym typeface="Helvetica Light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  <a:sym typeface="Helvetica Light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720" y="6984221"/>
            <a:ext cx="576064" cy="57606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840" y="6244952"/>
            <a:ext cx="576064" cy="5760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527" y="7658322"/>
            <a:ext cx="576064" cy="5760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026" y="6821016"/>
            <a:ext cx="576064" cy="57606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390" y="7979168"/>
            <a:ext cx="576064" cy="576064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 flipV="1">
            <a:off x="9958784" y="6696189"/>
            <a:ext cx="504056" cy="28803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5" name="Conector recto 14"/>
          <p:cNvCxnSpPr>
            <a:stCxn id="8" idx="3"/>
            <a:endCxn id="11" idx="1"/>
          </p:cNvCxnSpPr>
          <p:nvPr/>
        </p:nvCxnSpPr>
        <p:spPr bwMode="auto">
          <a:xfrm>
            <a:off x="9958784" y="7272253"/>
            <a:ext cx="904743" cy="67410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7" name="Conector recto 16"/>
          <p:cNvCxnSpPr>
            <a:stCxn id="13" idx="0"/>
            <a:endCxn id="12" idx="1"/>
          </p:cNvCxnSpPr>
          <p:nvPr/>
        </p:nvCxnSpPr>
        <p:spPr bwMode="auto">
          <a:xfrm flipV="1">
            <a:off x="9734422" y="7109048"/>
            <a:ext cx="1730604" cy="87012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9" name="Conector recto 18"/>
          <p:cNvCxnSpPr>
            <a:stCxn id="13" idx="0"/>
            <a:endCxn id="8" idx="2"/>
          </p:cNvCxnSpPr>
          <p:nvPr/>
        </p:nvCxnSpPr>
        <p:spPr bwMode="auto">
          <a:xfrm flipH="1" flipV="1">
            <a:off x="9670752" y="7560285"/>
            <a:ext cx="63670" cy="41888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1" name="Conector recto 20"/>
          <p:cNvCxnSpPr>
            <a:stCxn id="10" idx="2"/>
            <a:endCxn id="13" idx="0"/>
          </p:cNvCxnSpPr>
          <p:nvPr/>
        </p:nvCxnSpPr>
        <p:spPr bwMode="auto">
          <a:xfrm flipH="1">
            <a:off x="9734422" y="6821016"/>
            <a:ext cx="1016450" cy="115815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Conector recto 24"/>
          <p:cNvCxnSpPr>
            <a:stCxn id="10" idx="3"/>
            <a:endCxn id="12" idx="1"/>
          </p:cNvCxnSpPr>
          <p:nvPr/>
        </p:nvCxnSpPr>
        <p:spPr bwMode="auto">
          <a:xfrm>
            <a:off x="11038904" y="6532984"/>
            <a:ext cx="426122" cy="57606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8767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 smtClean="0"/>
              <a:t>Thanks</a:t>
            </a:r>
            <a:r>
              <a:rPr lang="es-ES" dirty="0" smtClean="0"/>
              <a:t>, Q&amp;A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3600" dirty="0" err="1" smtClean="0"/>
              <a:t>Thanks</a:t>
            </a:r>
            <a:r>
              <a:rPr lang="es-ES" sz="3600" dirty="0" smtClean="0"/>
              <a:t>!</a:t>
            </a:r>
            <a:endParaRPr lang="en-US" sz="3600" dirty="0"/>
          </a:p>
        </p:txBody>
      </p:sp>
      <p:sp>
        <p:nvSpPr>
          <p:cNvPr id="4" name="26 Rectángulo"/>
          <p:cNvSpPr/>
          <p:nvPr/>
        </p:nvSpPr>
        <p:spPr bwMode="auto">
          <a:xfrm rot="21286808">
            <a:off x="2627143" y="2637005"/>
            <a:ext cx="6336704" cy="3744416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2"/>
            </a:solidFill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endParaRPr lang="es-E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s-ES" sz="2400" b="1" dirty="0" smtClean="0">
                <a:solidFill>
                  <a:srgbClr val="0266A2"/>
                </a:solidFill>
              </a:rPr>
              <a:t>Arnau Prat</a:t>
            </a:r>
          </a:p>
          <a:p>
            <a:r>
              <a:rPr lang="es-ES" sz="2400" dirty="0" smtClean="0">
                <a:solidFill>
                  <a:srgbClr val="0266A2"/>
                </a:solidFill>
              </a:rPr>
              <a:t>  arnau@sparsity-technologies.com</a:t>
            </a:r>
          </a:p>
          <a:p>
            <a:endParaRPr lang="es-ES" sz="2400" dirty="0">
              <a:solidFill>
                <a:srgbClr val="0266A2"/>
              </a:solidFill>
            </a:endParaRPr>
          </a:p>
          <a:p>
            <a:r>
              <a:rPr lang="es-ES" sz="2400" b="1" dirty="0" smtClean="0">
                <a:solidFill>
                  <a:srgbClr val="0266A2"/>
                </a:solidFill>
              </a:rPr>
              <a:t>  Joan Guisado</a:t>
            </a:r>
          </a:p>
          <a:p>
            <a:r>
              <a:rPr lang="es-ES" sz="2400" dirty="0" smtClean="0">
                <a:solidFill>
                  <a:srgbClr val="0266A2"/>
                </a:solidFill>
              </a:rPr>
              <a:t>  joan@sparsity-technologies.com</a:t>
            </a:r>
            <a:endParaRPr lang="es-ES" sz="2400" dirty="0">
              <a:solidFill>
                <a:srgbClr val="0266A2"/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9814768" y="6965032"/>
            <a:ext cx="2801799" cy="1656184"/>
            <a:chOff x="9814768" y="6965032"/>
            <a:chExt cx="2801799" cy="1656184"/>
          </a:xfrm>
        </p:grpSpPr>
        <p:sp>
          <p:nvSpPr>
            <p:cNvPr id="15" name="12 CuadroTexto"/>
            <p:cNvSpPr txBox="1"/>
            <p:nvPr/>
          </p:nvSpPr>
          <p:spPr>
            <a:xfrm>
              <a:off x="10174808" y="6965032"/>
              <a:ext cx="2441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accent1"/>
                  </a:solidFill>
                  <a:latin typeface="Source Sans Pro"/>
                </a:rPr>
                <a:t>Sparsity-Technologies</a:t>
              </a:r>
              <a:endParaRPr lang="en-US" sz="1800" i="1" dirty="0">
                <a:solidFill>
                  <a:schemeClr val="accent1"/>
                </a:solidFill>
                <a:latin typeface="Source Sans Pro"/>
              </a:endParaRPr>
            </a:p>
          </p:txBody>
        </p:sp>
        <p:sp>
          <p:nvSpPr>
            <p:cNvPr id="16" name="13 CuadroTexto"/>
            <p:cNvSpPr txBox="1"/>
            <p:nvPr/>
          </p:nvSpPr>
          <p:spPr>
            <a:xfrm>
              <a:off x="10174808" y="7387788"/>
              <a:ext cx="1649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accent1"/>
                  </a:solidFill>
                  <a:latin typeface="Source Sans Pro"/>
                </a:rPr>
                <a:t>@sparsitytech</a:t>
              </a:r>
              <a:endParaRPr lang="en-US" sz="1800" i="1" dirty="0">
                <a:solidFill>
                  <a:schemeClr val="accent1"/>
                </a:solidFill>
                <a:latin typeface="Source Sans Pro"/>
              </a:endParaRPr>
            </a:p>
          </p:txBody>
        </p:sp>
        <p:sp>
          <p:nvSpPr>
            <p:cNvPr id="17" name="14 CuadroTexto"/>
            <p:cNvSpPr txBox="1"/>
            <p:nvPr/>
          </p:nvSpPr>
          <p:spPr>
            <a:xfrm>
              <a:off x="10174808" y="8251884"/>
              <a:ext cx="2424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accent1"/>
                  </a:solidFill>
                  <a:latin typeface="Source Sans Pro"/>
                </a:rPr>
                <a:t>Sparsity Technologies</a:t>
              </a:r>
              <a:endParaRPr lang="en-US" sz="1800" i="1" dirty="0">
                <a:solidFill>
                  <a:schemeClr val="accent1"/>
                </a:solidFill>
                <a:latin typeface="Source Sans Pro"/>
              </a:endParaRPr>
            </a:p>
          </p:txBody>
        </p:sp>
        <p:sp>
          <p:nvSpPr>
            <p:cNvPr id="18" name="19 CuadroTexto"/>
            <p:cNvSpPr txBox="1"/>
            <p:nvPr/>
          </p:nvSpPr>
          <p:spPr>
            <a:xfrm>
              <a:off x="10174808" y="7829128"/>
              <a:ext cx="2424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accent1"/>
                  </a:solidFill>
                  <a:latin typeface="Source Sans Pro"/>
                </a:rPr>
                <a:t>Sparsity Technologies</a:t>
              </a:r>
              <a:endParaRPr lang="en-US" sz="1800" i="1" dirty="0">
                <a:solidFill>
                  <a:schemeClr val="accent1"/>
                </a:solidFill>
                <a:latin typeface="Source Sans Pro"/>
              </a:endParaRPr>
            </a:p>
          </p:txBody>
        </p:sp>
        <p:pic>
          <p:nvPicPr>
            <p:cNvPr id="19" name="20 Imagen" descr="google-plus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4768" y="7829128"/>
              <a:ext cx="360040" cy="360040"/>
            </a:xfrm>
            <a:prstGeom prst="rect">
              <a:avLst/>
            </a:prstGeom>
          </p:spPr>
        </p:pic>
        <p:pic>
          <p:nvPicPr>
            <p:cNvPr id="20" name="21 Imagen" descr="facebook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4768" y="6965032"/>
              <a:ext cx="360040" cy="360040"/>
            </a:xfrm>
            <a:prstGeom prst="rect">
              <a:avLst/>
            </a:prstGeom>
          </p:spPr>
        </p:pic>
        <p:pic>
          <p:nvPicPr>
            <p:cNvPr id="21" name="22 Imagen" descr="linkedin-ico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14768" y="8261176"/>
              <a:ext cx="360040" cy="360040"/>
            </a:xfrm>
            <a:prstGeom prst="rect">
              <a:avLst/>
            </a:prstGeom>
          </p:spPr>
        </p:pic>
        <p:pic>
          <p:nvPicPr>
            <p:cNvPr id="22" name="23 Imagen" descr="twitter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4768" y="7397080"/>
              <a:ext cx="360040" cy="360040"/>
            </a:xfrm>
            <a:prstGeom prst="rect">
              <a:avLst/>
            </a:prstGeom>
          </p:spPr>
        </p:pic>
      </p:grpSp>
      <p:sp>
        <p:nvSpPr>
          <p:cNvPr id="32" name="28 CuadroTexto"/>
          <p:cNvSpPr txBox="1"/>
          <p:nvPr/>
        </p:nvSpPr>
        <p:spPr>
          <a:xfrm rot="21286808">
            <a:off x="6596530" y="2538786"/>
            <a:ext cx="216024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3"/>
                </a:solidFill>
                <a:latin typeface="Source Sans Pro"/>
              </a:rPr>
              <a:t>*Sparsity</a:t>
            </a:r>
            <a:endParaRPr lang="es-ES" sz="3200" b="1" dirty="0">
              <a:solidFill>
                <a:schemeClr val="accent3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335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 smtClean="0"/>
              <a:t>Sparksee</a:t>
            </a:r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23799" y="1420416"/>
            <a:ext cx="1224136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0266A2"/>
                </a:solidFill>
                <a:latin typeface="Source Sans Pro" panose="020B0503030403020204" pitchFamily="34" charset="0"/>
              </a:rPr>
              <a:t>Sparksee</a:t>
            </a:r>
            <a:r>
              <a:rPr lang="en-US" sz="2800" dirty="0">
                <a:solidFill>
                  <a:srgbClr val="0266A2"/>
                </a:solidFill>
                <a:latin typeface="Source Sans Pro" panose="020B0503030403020204" pitchFamily="34" charset="0"/>
              </a:rPr>
              <a:t> = Graph Database developed by </a:t>
            </a:r>
            <a:r>
              <a:rPr lang="en-US" sz="2800" b="1" dirty="0">
                <a:solidFill>
                  <a:srgbClr val="0266A2"/>
                </a:solidFill>
                <a:latin typeface="Source Sans Pro" panose="020B0503030403020204" pitchFamily="34" charset="0"/>
              </a:rPr>
              <a:t>*</a:t>
            </a:r>
            <a:r>
              <a:rPr lang="en-US" sz="2800" b="1" dirty="0" err="1">
                <a:solidFill>
                  <a:srgbClr val="0266A2"/>
                </a:solidFill>
                <a:latin typeface="Source Sans Pro" panose="020B0503030403020204" pitchFamily="34" charset="0"/>
              </a:rPr>
              <a:t>Sparsity</a:t>
            </a:r>
            <a:r>
              <a:rPr lang="en-US" sz="2800" dirty="0">
                <a:solidFill>
                  <a:srgbClr val="0266A2"/>
                </a:solidFill>
                <a:latin typeface="Source Sans Pro" panose="020B0503030403020204" pitchFamily="34" charset="0"/>
              </a:rPr>
              <a:t>.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AA8E"/>
                </a:solidFill>
                <a:latin typeface="Source Sans Pro" panose="020B0503030403020204" pitchFamily="34" charset="0"/>
              </a:rPr>
              <a:t>Definition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endParaRPr lang="en-US" sz="2800" dirty="0">
              <a:solidFill>
                <a:srgbClr val="0266A2"/>
              </a:solidFill>
              <a:latin typeface="Source Sans Pro" panose="020B0503030403020204" pitchFamily="34" charset="0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endParaRPr lang="en-US" sz="2800" dirty="0">
              <a:solidFill>
                <a:srgbClr val="0266A2"/>
              </a:solidFill>
              <a:latin typeface="Source Sans Pro" panose="020B0503030403020204" pitchFamily="34" charset="0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AA8E"/>
                </a:solidFill>
                <a:latin typeface="Source Sans Pro" panose="020B0503030403020204" pitchFamily="34" charset="0"/>
              </a:rPr>
              <a:t>IS</a:t>
            </a:r>
            <a:r>
              <a:rPr lang="en-US" sz="2400" dirty="0">
                <a:solidFill>
                  <a:srgbClr val="0266A2"/>
                </a:solidFill>
                <a:latin typeface="Source Sans Pro" panose="020B0503030403020204" pitchFamily="34" charset="0"/>
              </a:rPr>
              <a:t> a high-performance and out-of-core graph database management system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endParaRPr lang="en-US" sz="2400" dirty="0">
              <a:solidFill>
                <a:srgbClr val="0266A2"/>
              </a:solidFill>
              <a:latin typeface="Source Sans Pro" panose="020B0503030403020204" pitchFamily="34" charset="0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AA8E"/>
                </a:solidFill>
                <a:latin typeface="Source Sans Pro" panose="020B0503030403020204" pitchFamily="34" charset="0"/>
              </a:rPr>
              <a:t>FOR</a:t>
            </a:r>
            <a:r>
              <a:rPr lang="en-US" sz="2400" dirty="0">
                <a:solidFill>
                  <a:srgbClr val="0266A2"/>
                </a:solidFill>
                <a:latin typeface="Source Sans Pro" panose="020B0503030403020204" pitchFamily="34" charset="0"/>
              </a:rPr>
              <a:t> large scale labeled and attributed </a:t>
            </a:r>
            <a:r>
              <a:rPr lang="en-US" sz="2400" dirty="0" err="1">
                <a:solidFill>
                  <a:srgbClr val="0266A2"/>
                </a:solidFill>
                <a:latin typeface="Source Sans Pro" panose="020B0503030403020204" pitchFamily="34" charset="0"/>
              </a:rPr>
              <a:t>multigraphs</a:t>
            </a:r>
            <a:endParaRPr lang="en-US" sz="2400" dirty="0">
              <a:solidFill>
                <a:srgbClr val="0266A2"/>
              </a:solidFill>
              <a:latin typeface="Source Sans Pro" panose="020B0503030403020204" pitchFamily="34" charset="0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endParaRPr lang="en-US" sz="2400" dirty="0">
              <a:solidFill>
                <a:srgbClr val="0266A2"/>
              </a:solidFill>
              <a:latin typeface="Source Sans Pro" panose="020B0503030403020204" pitchFamily="34" charset="0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AA8E"/>
                </a:solidFill>
                <a:latin typeface="Source Sans Pro" panose="020B0503030403020204" pitchFamily="34" charset="0"/>
              </a:rPr>
              <a:t>BASED ON </a:t>
            </a:r>
            <a:r>
              <a:rPr lang="en-US" sz="2400" dirty="0">
                <a:solidFill>
                  <a:srgbClr val="0266A2"/>
                </a:solidFill>
                <a:latin typeface="Source Sans Pro" panose="020B0503030403020204" pitchFamily="34" charset="0"/>
              </a:rPr>
              <a:t>vertical partitioning and collections of objects identifiers stored as bitmaps.</a:t>
            </a:r>
            <a:endParaRPr lang="en-US" sz="2400" dirty="0">
              <a:solidFill>
                <a:srgbClr val="0266A2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 panose="020B0503030403020204" pitchFamily="34" charset="0"/>
              <a:sym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 smtClean="0"/>
              <a:t>Let’s</a:t>
            </a:r>
            <a:r>
              <a:rPr lang="es-ES" dirty="0" smtClean="0"/>
              <a:t> </a:t>
            </a:r>
            <a:r>
              <a:rPr lang="es-ES" dirty="0" err="1" smtClean="0"/>
              <a:t>start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20675" y="1131888"/>
            <a:ext cx="12518429" cy="7489825"/>
          </a:xfrm>
        </p:spPr>
        <p:txBody>
          <a:bodyPr/>
          <a:lstStyle/>
          <a:p>
            <a:r>
              <a:rPr lang="es-ES" b="1" dirty="0" err="1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Let’s</a:t>
            </a:r>
            <a:r>
              <a:rPr lang="es-E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</a:t>
            </a:r>
            <a:r>
              <a:rPr lang="es-ES" b="1" dirty="0" err="1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start</a:t>
            </a:r>
            <a:r>
              <a:rPr lang="es-E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!</a:t>
            </a:r>
            <a:endParaRPr lang="es-ES" b="1" dirty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  <a:sym typeface="Source Sans Pro" panose="020B0503030403020204" pitchFamily="34" charset="0"/>
            </a:endParaRPr>
          </a:p>
          <a:p>
            <a:endParaRPr lang="es-ES" dirty="0" smtClean="0"/>
          </a:p>
          <a:p>
            <a:r>
              <a:rPr lang="es-ES" dirty="0" smtClean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All exercises are within a </a:t>
            </a:r>
            <a:r>
              <a:rPr lang="en-US" dirty="0" err="1" smtClean="0"/>
              <a:t>Netbeans</a:t>
            </a:r>
            <a:r>
              <a:rPr lang="en-US" dirty="0" smtClean="0"/>
              <a:t> project.</a:t>
            </a:r>
          </a:p>
          <a:p>
            <a:r>
              <a:rPr lang="en-US" dirty="0" smtClean="0"/>
              <a:t>	Download it from Sparsity Technologies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s-ES" sz="2600" dirty="0" smtClean="0">
                <a:solidFill>
                  <a:srgbClr val="00AA8E"/>
                </a:solidFill>
              </a:rPr>
              <a:t>	https</a:t>
            </a:r>
            <a:r>
              <a:rPr lang="es-ES" sz="2600" dirty="0">
                <a:solidFill>
                  <a:srgbClr val="00AA8E"/>
                </a:solidFill>
              </a:rPr>
              <a:t>://</a:t>
            </a:r>
            <a:r>
              <a:rPr lang="es-ES" sz="2600" dirty="0" err="1">
                <a:solidFill>
                  <a:srgbClr val="00AA8E"/>
                </a:solidFill>
              </a:rPr>
              <a:t>github.com</a:t>
            </a:r>
            <a:r>
              <a:rPr lang="es-ES" sz="2600" dirty="0">
                <a:solidFill>
                  <a:srgbClr val="00AA8E"/>
                </a:solidFill>
              </a:rPr>
              <a:t>/</a:t>
            </a:r>
            <a:r>
              <a:rPr lang="es-ES" sz="2600" dirty="0" err="1">
                <a:solidFill>
                  <a:srgbClr val="00AA8E"/>
                </a:solidFill>
              </a:rPr>
              <a:t>SparsityTechnologies</a:t>
            </a:r>
            <a:r>
              <a:rPr lang="es-ES" sz="2600" dirty="0">
                <a:solidFill>
                  <a:srgbClr val="00AA8E"/>
                </a:solidFill>
              </a:rPr>
              <a:t>/</a:t>
            </a:r>
            <a:r>
              <a:rPr lang="es-ES" sz="2600" dirty="0" err="1">
                <a:solidFill>
                  <a:srgbClr val="00AA8E"/>
                </a:solidFill>
              </a:rPr>
              <a:t>sparksee-handson</a:t>
            </a:r>
            <a:endParaRPr lang="en-US" sz="2600" dirty="0">
              <a:solidFill>
                <a:srgbClr val="00AA8E"/>
              </a:solidFill>
            </a:endParaRPr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Open the IDE and the project.</a:t>
            </a:r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Required data sets are stored into the “data” directory.</a:t>
            </a:r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Required libraries are stored into the “libs” directory.</a:t>
            </a:r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All exercises have a main method to be executed.</a:t>
            </a:r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All exercises are self-explained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295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Java API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Java API</a:t>
            </a:r>
            <a:endParaRPr lang="es-ES" b="1" dirty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  <a:sym typeface="Source Sans Pro" panose="020B0503030403020204" pitchFamily="34" charset="0"/>
            </a:endParaRPr>
          </a:p>
          <a:p>
            <a:endParaRPr lang="es-ES" dirty="0" smtClean="0"/>
          </a:p>
          <a:p>
            <a:r>
              <a:rPr lang="es-ES" dirty="0" smtClean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/>
              <a:t>We are using </a:t>
            </a:r>
            <a:r>
              <a:rPr lang="en-US" dirty="0" err="1" smtClean="0"/>
              <a:t>Sparksee</a:t>
            </a:r>
            <a:r>
              <a:rPr lang="en-US" dirty="0" smtClean="0"/>
              <a:t> Java </a:t>
            </a:r>
            <a:r>
              <a:rPr lang="en-US" dirty="0"/>
              <a:t>for the </a:t>
            </a:r>
            <a:r>
              <a:rPr lang="en-US" dirty="0" smtClean="0"/>
              <a:t>Training Session</a:t>
            </a:r>
            <a:endParaRPr lang="en-US" dirty="0"/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Java </a:t>
            </a:r>
            <a:r>
              <a:rPr lang="en-US" dirty="0"/>
              <a:t>library is a public API</a:t>
            </a:r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Private </a:t>
            </a:r>
            <a:r>
              <a:rPr lang="en-US" dirty="0"/>
              <a:t>native dynamic library is </a:t>
            </a:r>
            <a:r>
              <a:rPr lang="en-US" dirty="0" smtClean="0"/>
              <a:t>automatically loaded</a:t>
            </a:r>
            <a:endParaRPr lang="en-US" dirty="0"/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System </a:t>
            </a:r>
            <a:r>
              <a:rPr lang="en-US" dirty="0"/>
              <a:t>requirements:</a:t>
            </a:r>
          </a:p>
          <a:p>
            <a:r>
              <a:rPr lang="en-US" dirty="0"/>
              <a:t>	JVM: 5.0 or newer</a:t>
            </a:r>
          </a:p>
          <a:p>
            <a:r>
              <a:rPr lang="en-US" dirty="0"/>
              <a:t>	Operative system: Windows, </a:t>
            </a:r>
            <a:r>
              <a:rPr lang="en-US" dirty="0" err="1"/>
              <a:t>MacOSX</a:t>
            </a:r>
            <a:r>
              <a:rPr lang="en-US" dirty="0"/>
              <a:t>, Linux (32 and 64 bits)</a:t>
            </a:r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err="1" smtClean="0"/>
              <a:t>Javadoc</a:t>
            </a:r>
            <a:r>
              <a:rPr lang="en-US" dirty="0" smtClean="0"/>
              <a:t> </a:t>
            </a:r>
            <a:r>
              <a:rPr lang="en-US" dirty="0"/>
              <a:t>available </a:t>
            </a:r>
            <a:r>
              <a:rPr lang="en-US" dirty="0" smtClean="0"/>
              <a:t>at the same downloaded package  				</a:t>
            </a:r>
            <a:r>
              <a:rPr lang="en-US" dirty="0" smtClean="0">
                <a:solidFill>
                  <a:srgbClr val="00AA8E"/>
                </a:solidFill>
              </a:rPr>
              <a:t>/libs/sparskeejava-javadoc.jar</a:t>
            </a:r>
            <a:endParaRPr lang="es-ES" dirty="0" smtClean="0">
              <a:solidFill>
                <a:srgbClr val="00AA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 smtClean="0"/>
              <a:t>Installation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b="1" dirty="0" err="1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Installation</a:t>
            </a:r>
            <a:endParaRPr lang="es-ES" b="1" dirty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endParaRPr lang="es-ES" dirty="0"/>
          </a:p>
          <a:p>
            <a:r>
              <a:rPr lang="en-US" dirty="0"/>
              <a:t> </a:t>
            </a:r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Open </a:t>
            </a:r>
            <a:r>
              <a:rPr lang="en-US" dirty="0"/>
              <a:t>your </a:t>
            </a:r>
            <a:r>
              <a:rPr lang="en-US" dirty="0" err="1"/>
              <a:t>Netbeans</a:t>
            </a:r>
            <a:r>
              <a:rPr lang="en-US" dirty="0"/>
              <a:t> Project.</a:t>
            </a:r>
          </a:p>
          <a:p>
            <a:r>
              <a:rPr lang="en-US" dirty="0"/>
              <a:t> </a:t>
            </a:r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Make sure </a:t>
            </a:r>
            <a:r>
              <a:rPr lang="en-US" dirty="0" err="1" smtClean="0"/>
              <a:t>Sparksee</a:t>
            </a:r>
            <a:r>
              <a:rPr lang="en-US" dirty="0" smtClean="0"/>
              <a:t> library is correctly </a:t>
            </a:r>
            <a:r>
              <a:rPr lang="en-US" dirty="0"/>
              <a:t>already linked at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>
                <a:solidFill>
                  <a:srgbClr val="00AA8E"/>
                </a:solidFill>
              </a:rPr>
              <a:t>Properties -&gt; Libraries -&gt; Compile</a:t>
            </a:r>
          </a:p>
          <a:p>
            <a:r>
              <a:rPr lang="en-US" dirty="0"/>
              <a:t> </a:t>
            </a:r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/>
              <a:t>Make sure </a:t>
            </a:r>
            <a:r>
              <a:rPr lang="en-US" dirty="0" err="1"/>
              <a:t>Sparksee</a:t>
            </a:r>
            <a:r>
              <a:rPr lang="en-US" dirty="0"/>
              <a:t> </a:t>
            </a:r>
            <a:r>
              <a:rPr lang="en-US" dirty="0" err="1" smtClean="0"/>
              <a:t>Javadoc</a:t>
            </a:r>
            <a:r>
              <a:rPr lang="en-US" dirty="0" smtClean="0"/>
              <a:t> is </a:t>
            </a:r>
            <a:r>
              <a:rPr lang="en-US" dirty="0"/>
              <a:t>correctly already </a:t>
            </a:r>
            <a:r>
              <a:rPr lang="en-US" dirty="0" smtClean="0"/>
              <a:t>linked </a:t>
            </a:r>
            <a:endParaRPr lang="es-ES" dirty="0" smtClean="0">
              <a:ea typeface="Source Sans Pro" panose="020B0503030403020204" pitchFamily="34" charset="0"/>
              <a:cs typeface="Source Sans Pro" panose="020B0503030403020204" pitchFamily="34" charset="0"/>
              <a:sym typeface="Source Sans Pro" panose="020B0503030403020204" pitchFamily="34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s-ES" sz="2800" dirty="0" smtClean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s-ES" sz="2800" dirty="0" err="1" smtClean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Otherwise</a:t>
            </a:r>
            <a:r>
              <a:rPr lang="es-ES" sz="2800" dirty="0" smtClean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, </a:t>
            </a:r>
            <a:r>
              <a:rPr lang="en-US" sz="2800" dirty="0" smtClean="0"/>
              <a:t>You should </a:t>
            </a:r>
            <a:r>
              <a:rPr lang="en-US" sz="2800" dirty="0"/>
              <a:t>be able to see the sparkseejava.jar, select it and </a:t>
            </a:r>
            <a:r>
              <a:rPr lang="en-US" sz="2800" dirty="0" smtClean="0"/>
              <a:t>		click </a:t>
            </a:r>
            <a:r>
              <a:rPr lang="en-US" sz="2800" dirty="0"/>
              <a:t>on the Edit button.</a:t>
            </a:r>
          </a:p>
          <a:p>
            <a:r>
              <a:rPr lang="es-ES" sz="2800" dirty="0" smtClean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		— </a:t>
            </a:r>
            <a:r>
              <a:rPr lang="en-US" sz="2800" dirty="0" smtClean="0"/>
              <a:t>In </a:t>
            </a:r>
            <a:r>
              <a:rPr lang="en-US" sz="2800" dirty="0"/>
              <a:t>the new window where it says </a:t>
            </a:r>
            <a:r>
              <a:rPr lang="en-US" sz="2800" dirty="0" err="1"/>
              <a:t>Javadoc</a:t>
            </a:r>
            <a:r>
              <a:rPr lang="en-US" sz="2800" dirty="0"/>
              <a:t>: write the path to the </a:t>
            </a:r>
            <a:r>
              <a:rPr lang="en-US" sz="2800" dirty="0" smtClean="0"/>
              <a:t>				</a:t>
            </a:r>
            <a:r>
              <a:rPr lang="en-US" sz="2800" dirty="0">
                <a:solidFill>
                  <a:srgbClr val="00AA8E"/>
                </a:solidFill>
              </a:rPr>
              <a:t>sparkseejava-javadoc.jar (available at /libs)</a:t>
            </a:r>
            <a:r>
              <a:rPr lang="en-US" sz="2800" dirty="0" smtClean="0"/>
              <a:t> </a:t>
            </a:r>
            <a:r>
              <a:rPr lang="en-US" sz="2800" dirty="0"/>
              <a:t>or click Browse and select it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54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91" y="2689672"/>
            <a:ext cx="7866133" cy="4635400"/>
          </a:xfrm>
          <a:prstGeom prst="rect">
            <a:avLst/>
          </a:prstGeom>
        </p:spPr>
      </p:pic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321286" y="268532"/>
            <a:ext cx="2148666" cy="444500"/>
          </a:xfrm>
        </p:spPr>
        <p:txBody>
          <a:bodyPr/>
          <a:lstStyle/>
          <a:p>
            <a:r>
              <a:rPr lang="es-ES" dirty="0" err="1" smtClean="0"/>
              <a:t>Twitter</a:t>
            </a:r>
            <a:r>
              <a:rPr lang="es-ES" dirty="0" smtClean="0"/>
              <a:t> data </a:t>
            </a:r>
            <a:r>
              <a:rPr lang="es-ES" dirty="0" err="1" smtClean="0"/>
              <a:t>model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Social Network data </a:t>
            </a:r>
            <a:r>
              <a:rPr lang="es-ES" b="1" dirty="0" err="1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model</a:t>
            </a:r>
            <a:endParaRPr lang="es-ES" b="1" dirty="0" smtClean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endParaRPr lang="es-ES" b="1" dirty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endParaRPr lang="en-US" b="1" dirty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</p:txBody>
      </p:sp>
      <p:pic>
        <p:nvPicPr>
          <p:cNvPr id="8" name="Picture 2" descr="http://www.socialnetworks.uzh.ch/index/network.png"/>
          <p:cNvPicPr>
            <a:picLocks noChangeAspect="1" noChangeArrowheads="1"/>
          </p:cNvPicPr>
          <p:nvPr/>
        </p:nvPicPr>
        <p:blipFill>
          <a:blip r:embed="rId3" cstate="print"/>
          <a:srcRect l="954" b="48655"/>
          <a:stretch>
            <a:fillRect/>
          </a:stretch>
        </p:blipFill>
        <p:spPr bwMode="auto">
          <a:xfrm>
            <a:off x="44376" y="6233335"/>
            <a:ext cx="5161880" cy="2675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36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1286" y="268532"/>
            <a:ext cx="2724730" cy="444500"/>
          </a:xfrm>
        </p:spPr>
        <p:txBody>
          <a:bodyPr/>
          <a:lstStyle/>
          <a:p>
            <a:r>
              <a:rPr lang="en-US" dirty="0" err="1" smtClean="0"/>
              <a:t>Sparksee</a:t>
            </a:r>
            <a:r>
              <a:rPr lang="en-US" dirty="0" smtClean="0"/>
              <a:t> Graph Example</a:t>
            </a:r>
            <a:endParaRPr lang="en-US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3011"/>
              </p:ext>
            </p:extLst>
          </p:nvPr>
        </p:nvGraphicFramePr>
        <p:xfrm>
          <a:off x="8171844" y="1026877"/>
          <a:ext cx="441370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682"/>
                <a:gridCol w="1764378"/>
                <a:gridCol w="154664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id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user.id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user.nick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hashtah.id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hashtag.name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Oval 88"/>
          <p:cNvSpPr/>
          <p:nvPr/>
        </p:nvSpPr>
        <p:spPr bwMode="auto">
          <a:xfrm>
            <a:off x="8610754" y="1492424"/>
            <a:ext cx="244157" cy="244157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8610432" y="1849013"/>
            <a:ext cx="244800" cy="2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8610432" y="2225779"/>
            <a:ext cx="244800" cy="24480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8591203" y="3139588"/>
            <a:ext cx="2832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8590632" y="2775269"/>
            <a:ext cx="2844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ysDot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96" name="Straight Arrow Connector 95"/>
          <p:cNvCxnSpPr/>
          <p:nvPr/>
        </p:nvCxnSpPr>
        <p:spPr bwMode="auto">
          <a:xfrm>
            <a:off x="8590632" y="3390290"/>
            <a:ext cx="2844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92D050"/>
            </a:solidFill>
            <a:prstDash val="dash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98" name="Straight Arrow Connector 97"/>
          <p:cNvCxnSpPr/>
          <p:nvPr/>
        </p:nvCxnSpPr>
        <p:spPr bwMode="auto">
          <a:xfrm>
            <a:off x="8590632" y="3801577"/>
            <a:ext cx="2844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grpSp>
        <p:nvGrpSpPr>
          <p:cNvPr id="3" name="Group 2"/>
          <p:cNvGrpSpPr/>
          <p:nvPr/>
        </p:nvGrpSpPr>
        <p:grpSpPr>
          <a:xfrm>
            <a:off x="213764" y="301951"/>
            <a:ext cx="6407620" cy="6736625"/>
            <a:chOff x="41044" y="178407"/>
            <a:chExt cx="8595175" cy="9036502"/>
          </a:xfrm>
        </p:grpSpPr>
        <p:sp>
          <p:nvSpPr>
            <p:cNvPr id="4" name="Oval 3"/>
            <p:cNvSpPr/>
            <p:nvPr/>
          </p:nvSpPr>
          <p:spPr bwMode="auto">
            <a:xfrm>
              <a:off x="1683618" y="2176805"/>
              <a:ext cx="936104" cy="93610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4351743" y="5596880"/>
              <a:ext cx="936104" cy="936104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rgbClr val="FFC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275906" y="2176804"/>
              <a:ext cx="936103" cy="936103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328134" y="2176805"/>
              <a:ext cx="936104" cy="93610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51343" y="6677000"/>
              <a:ext cx="936104" cy="93610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351669" y="7469088"/>
              <a:ext cx="936104" cy="93610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583991" y="6677794"/>
              <a:ext cx="936104" cy="93610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024790" y="924231"/>
              <a:ext cx="936104" cy="936104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07454" y="2896885"/>
              <a:ext cx="936104" cy="936104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305576" y="3832989"/>
              <a:ext cx="936104" cy="936104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598188" y="7937140"/>
              <a:ext cx="936104" cy="936104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53792" y="7937140"/>
              <a:ext cx="936104" cy="936104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5260737" y="8261176"/>
              <a:ext cx="936104" cy="936104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700115" y="7469088"/>
              <a:ext cx="936104" cy="936104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302020" y="359242"/>
              <a:ext cx="936104" cy="936104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cxnSp>
          <p:nvCxnSpPr>
            <p:cNvPr id="21" name="Straight Connector 20"/>
            <p:cNvCxnSpPr>
              <a:stCxn id="6" idx="0"/>
              <a:endCxn id="7" idx="4"/>
            </p:cNvCxnSpPr>
            <p:nvPr/>
          </p:nvCxnSpPr>
          <p:spPr bwMode="auto">
            <a:xfrm flipH="1" flipV="1">
              <a:off x="4743958" y="3112909"/>
              <a:ext cx="75837" cy="2483971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ysDot"/>
              <a:miter lim="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3" name="Straight Arrow Connector 22"/>
            <p:cNvCxnSpPr>
              <a:stCxn id="7" idx="2"/>
              <a:endCxn id="4" idx="6"/>
            </p:cNvCxnSpPr>
            <p:nvPr/>
          </p:nvCxnSpPr>
          <p:spPr bwMode="auto">
            <a:xfrm flipH="1">
              <a:off x="2619722" y="2644857"/>
              <a:ext cx="1656184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5" name="Straight Arrow Connector 24"/>
            <p:cNvCxnSpPr>
              <a:stCxn id="7" idx="6"/>
              <a:endCxn id="8" idx="2"/>
            </p:cNvCxnSpPr>
            <p:nvPr/>
          </p:nvCxnSpPr>
          <p:spPr bwMode="auto">
            <a:xfrm>
              <a:off x="5212010" y="2644857"/>
              <a:ext cx="1116124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7" name="Straight Arrow Connector 26"/>
            <p:cNvCxnSpPr>
              <a:stCxn id="7" idx="5"/>
              <a:endCxn id="11" idx="1"/>
            </p:cNvCxnSpPr>
            <p:nvPr/>
          </p:nvCxnSpPr>
          <p:spPr bwMode="auto">
            <a:xfrm>
              <a:off x="5074921" y="2975820"/>
              <a:ext cx="1646159" cy="3839063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92D050"/>
              </a:solidFill>
              <a:prstDash val="dash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9" name="Straight Arrow Connector 28"/>
            <p:cNvCxnSpPr>
              <a:stCxn id="6" idx="2"/>
              <a:endCxn id="9" idx="6"/>
            </p:cNvCxnSpPr>
            <p:nvPr/>
          </p:nvCxnSpPr>
          <p:spPr bwMode="auto">
            <a:xfrm flipH="1">
              <a:off x="1687447" y="6064932"/>
              <a:ext cx="2664296" cy="108012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2" name="Straight Arrow Connector 31"/>
            <p:cNvCxnSpPr>
              <a:stCxn id="6" idx="4"/>
              <a:endCxn id="10" idx="0"/>
            </p:cNvCxnSpPr>
            <p:nvPr/>
          </p:nvCxnSpPr>
          <p:spPr bwMode="auto">
            <a:xfrm flipH="1">
              <a:off x="4819721" y="6532984"/>
              <a:ext cx="74" cy="936104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5" name="Straight Arrow Connector 34"/>
            <p:cNvCxnSpPr>
              <a:stCxn id="6" idx="6"/>
              <a:endCxn id="11" idx="2"/>
            </p:cNvCxnSpPr>
            <p:nvPr/>
          </p:nvCxnSpPr>
          <p:spPr bwMode="auto">
            <a:xfrm>
              <a:off x="5287847" y="6064932"/>
              <a:ext cx="1296144" cy="1080914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8" name="Straight Arrow Connector 37"/>
            <p:cNvCxnSpPr>
              <a:stCxn id="6" idx="1"/>
              <a:endCxn id="4" idx="5"/>
            </p:cNvCxnSpPr>
            <p:nvPr/>
          </p:nvCxnSpPr>
          <p:spPr bwMode="auto">
            <a:xfrm flipH="1" flipV="1">
              <a:off x="2482633" y="2975820"/>
              <a:ext cx="2006199" cy="2758149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92D050"/>
              </a:solidFill>
              <a:prstDash val="dash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41" name="Straight Arrow Connector 40"/>
            <p:cNvCxnSpPr>
              <a:stCxn id="4" idx="1"/>
              <a:endCxn id="12" idx="4"/>
            </p:cNvCxnSpPr>
            <p:nvPr/>
          </p:nvCxnSpPr>
          <p:spPr bwMode="auto">
            <a:xfrm flipH="1" flipV="1">
              <a:off x="1492842" y="1860335"/>
              <a:ext cx="327865" cy="453559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44" name="Straight Arrow Connector 43"/>
            <p:cNvCxnSpPr>
              <a:stCxn id="4" idx="2"/>
              <a:endCxn id="13" idx="7"/>
            </p:cNvCxnSpPr>
            <p:nvPr/>
          </p:nvCxnSpPr>
          <p:spPr bwMode="auto">
            <a:xfrm flipH="1">
              <a:off x="1006469" y="2644857"/>
              <a:ext cx="677149" cy="389117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47" name="Straight Arrow Connector 46"/>
            <p:cNvCxnSpPr>
              <a:stCxn id="4" idx="3"/>
              <a:endCxn id="14" idx="0"/>
            </p:cNvCxnSpPr>
            <p:nvPr/>
          </p:nvCxnSpPr>
          <p:spPr bwMode="auto">
            <a:xfrm flipH="1">
              <a:off x="1773628" y="2975820"/>
              <a:ext cx="47079" cy="857169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50" name="Straight Arrow Connector 49"/>
            <p:cNvCxnSpPr>
              <a:stCxn id="8" idx="0"/>
              <a:endCxn id="19" idx="5"/>
            </p:cNvCxnSpPr>
            <p:nvPr/>
          </p:nvCxnSpPr>
          <p:spPr bwMode="auto">
            <a:xfrm flipH="1" flipV="1">
              <a:off x="6101035" y="1158257"/>
              <a:ext cx="695151" cy="1018548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56" name="Straight Arrow Connector 55"/>
            <p:cNvCxnSpPr>
              <a:stCxn id="8" idx="1"/>
              <a:endCxn id="12" idx="7"/>
            </p:cNvCxnSpPr>
            <p:nvPr/>
          </p:nvCxnSpPr>
          <p:spPr bwMode="auto">
            <a:xfrm flipH="1" flipV="1">
              <a:off x="1823805" y="1061320"/>
              <a:ext cx="4641418" cy="1252574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67" name="Straight Arrow Connector 66"/>
            <p:cNvCxnSpPr>
              <a:stCxn id="11" idx="6"/>
              <a:endCxn id="18" idx="1"/>
            </p:cNvCxnSpPr>
            <p:nvPr/>
          </p:nvCxnSpPr>
          <p:spPr bwMode="auto">
            <a:xfrm>
              <a:off x="7520095" y="7145846"/>
              <a:ext cx="317109" cy="460331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0" name="Straight Arrow Connector 69"/>
            <p:cNvCxnSpPr>
              <a:stCxn id="11" idx="3"/>
              <a:endCxn id="17" idx="7"/>
            </p:cNvCxnSpPr>
            <p:nvPr/>
          </p:nvCxnSpPr>
          <p:spPr bwMode="auto">
            <a:xfrm flipH="1">
              <a:off x="6059752" y="7476809"/>
              <a:ext cx="661328" cy="921456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3" name="Straight Arrow Connector 72"/>
            <p:cNvCxnSpPr>
              <a:stCxn id="10" idx="6"/>
              <a:endCxn id="17" idx="0"/>
            </p:cNvCxnSpPr>
            <p:nvPr/>
          </p:nvCxnSpPr>
          <p:spPr bwMode="auto">
            <a:xfrm>
              <a:off x="5287773" y="7937140"/>
              <a:ext cx="441016" cy="324036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" name="Straight Arrow Connector 77"/>
            <p:cNvCxnSpPr>
              <a:stCxn id="9" idx="0"/>
              <a:endCxn id="14" idx="4"/>
            </p:cNvCxnSpPr>
            <p:nvPr/>
          </p:nvCxnSpPr>
          <p:spPr bwMode="auto">
            <a:xfrm flipV="1">
              <a:off x="1219395" y="4769093"/>
              <a:ext cx="554233" cy="1907907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1" name="Straight Arrow Connector 80"/>
            <p:cNvCxnSpPr>
              <a:stCxn id="9" idx="5"/>
              <a:endCxn id="15" idx="0"/>
            </p:cNvCxnSpPr>
            <p:nvPr/>
          </p:nvCxnSpPr>
          <p:spPr bwMode="auto">
            <a:xfrm>
              <a:off x="1550358" y="7476015"/>
              <a:ext cx="515882" cy="461125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5" name="Straight Arrow Connector 84"/>
            <p:cNvCxnSpPr>
              <a:stCxn id="9" idx="3"/>
              <a:endCxn id="16" idx="0"/>
            </p:cNvCxnSpPr>
            <p:nvPr/>
          </p:nvCxnSpPr>
          <p:spPr bwMode="auto">
            <a:xfrm flipH="1">
              <a:off x="721844" y="7476015"/>
              <a:ext cx="166588" cy="461125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0"/>
              <a:headEnd type="none" w="med" len="med"/>
              <a:tailEnd type="triangle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101" name="TextBox 100"/>
            <p:cNvSpPr txBox="1"/>
            <p:nvPr/>
          </p:nvSpPr>
          <p:spPr>
            <a:xfrm>
              <a:off x="3453858" y="2039716"/>
              <a:ext cx="983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1001</a:t>
              </a:r>
              <a:endParaRPr lang="en-US" sz="16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70782" y="6556099"/>
              <a:ext cx="983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1002</a:t>
              </a:r>
              <a:endParaRPr lang="en-US" sz="16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019976" y="1866186"/>
              <a:ext cx="983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1003</a:t>
              </a:r>
              <a:endParaRPr lang="en-US" sz="16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849657" y="1866186"/>
              <a:ext cx="983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1004</a:t>
              </a:r>
              <a:endParaRPr lang="en-US" sz="16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65911" y="7145052"/>
              <a:ext cx="983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1005</a:t>
              </a:r>
              <a:endParaRPr lang="en-US" sz="16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453858" y="7617035"/>
              <a:ext cx="983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1006</a:t>
              </a:r>
              <a:endParaRPr lang="en-US" sz="16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61" y="6345705"/>
              <a:ext cx="983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1007</a:t>
              </a:r>
              <a:endParaRPr lang="en-US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23933" y="1730526"/>
              <a:ext cx="983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1008</a:t>
              </a:r>
              <a:endParaRPr lang="en-US" sz="16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99952" y="178407"/>
              <a:ext cx="983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1009</a:t>
              </a:r>
              <a:endParaRPr lang="en-US" sz="16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6402" y="3855486"/>
              <a:ext cx="983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1009</a:t>
              </a:r>
              <a:endParaRPr lang="en-US" sz="1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044" y="8876355"/>
              <a:ext cx="983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1010</a:t>
              </a:r>
              <a:endParaRPr 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156495" y="8870574"/>
              <a:ext cx="983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1011</a:t>
              </a:r>
              <a:endParaRPr lang="en-US" sz="1600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487200" y="6712772"/>
            <a:ext cx="98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1012</a:t>
            </a:r>
            <a:endParaRPr 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330598" y="6037518"/>
            <a:ext cx="98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1013</a:t>
            </a:r>
            <a:endParaRPr lang="en-US" sz="1600" dirty="0"/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93575"/>
              </p:ext>
            </p:extLst>
          </p:nvPr>
        </p:nvGraphicFramePr>
        <p:xfrm>
          <a:off x="6862440" y="5668888"/>
          <a:ext cx="580888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594"/>
                <a:gridCol w="268228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findType</a:t>
                      </a:r>
                      <a:r>
                        <a:rPr lang="en-US" dirty="0" smtClean="0"/>
                        <a:t>(“user”)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int</a:t>
                      </a:r>
                      <a:r>
                        <a:rPr lang="en-US" dirty="0" smtClean="0"/>
                        <a:t>: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Objects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{</a:t>
                      </a:r>
                      <a:r>
                        <a:rPr lang="en-US" baseline="0" dirty="0" smtClean="0"/>
                        <a:t>1001L,1002L}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neighbors(1012L,103,IN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Objects</a:t>
                      </a:r>
                      <a:r>
                        <a:rPr lang="en-US" dirty="0" smtClean="0"/>
                        <a:t>: {</a:t>
                      </a:r>
                      <a:r>
                        <a:rPr lang="en-US" dirty="0" smtClean="0"/>
                        <a:t>1005L,1006L}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getAttribute</a:t>
                      </a:r>
                      <a:r>
                        <a:rPr lang="en-US" dirty="0" smtClean="0"/>
                        <a:t>(1001L,202)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Value:</a:t>
                      </a:r>
                      <a:r>
                        <a:rPr lang="en-US" dirty="0" smtClean="0"/>
                        <a:t>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v.getString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String</a:t>
                      </a:r>
                      <a:r>
                        <a:rPr lang="en-US" dirty="0" smtClean="0"/>
                        <a:t>: “Bob”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getAttribute</a:t>
                      </a:r>
                      <a:r>
                        <a:rPr lang="en-US" dirty="0" smtClean="0"/>
                        <a:t>(1011L,201)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v.getString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String</a:t>
                      </a:r>
                      <a:r>
                        <a:rPr lang="en-US" dirty="0" smtClean="0"/>
                        <a:t>: “Bob”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718613" y="2175444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i</a:t>
            </a:r>
            <a:r>
              <a:rPr lang="en-US" sz="1600" b="1" dirty="0" smtClean="0">
                <a:solidFill>
                  <a:srgbClr val="FFC000"/>
                </a:solidFill>
              </a:rPr>
              <a:t>d</a:t>
            </a:r>
            <a:r>
              <a:rPr lang="en-US" sz="1600" dirty="0" smtClean="0"/>
              <a:t>:25</a:t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FFC000"/>
                </a:solidFill>
              </a:rPr>
              <a:t>nick</a:t>
            </a:r>
            <a:r>
              <a:rPr lang="en-US" sz="1600" dirty="0" smtClean="0"/>
              <a:t>: Bob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2331784" y="419385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id</a:t>
            </a:r>
            <a:r>
              <a:rPr lang="en-US" sz="1600" dirty="0" smtClean="0"/>
              <a:t>:26</a:t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FFC000"/>
                </a:solidFill>
              </a:rPr>
              <a:t>nick</a:t>
            </a:r>
            <a:r>
              <a:rPr lang="en-US" sz="1600" dirty="0" smtClean="0"/>
              <a:t>: Alice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4846088" y="532794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i</a:t>
            </a:r>
            <a:r>
              <a:rPr lang="en-US" sz="1600" b="1" dirty="0" smtClean="0">
                <a:solidFill>
                  <a:srgbClr val="92D050"/>
                </a:solidFill>
              </a:rPr>
              <a:t>d</a:t>
            </a:r>
            <a:r>
              <a:rPr lang="en-US" sz="1600" dirty="0" smtClean="0"/>
              <a:t>:25</a:t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92D050"/>
                </a:solidFill>
              </a:rPr>
              <a:t>name</a:t>
            </a:r>
            <a:r>
              <a:rPr lang="en-US" sz="1600" dirty="0" smtClean="0"/>
              <a:t>: #soccer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438287" y="7079983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id</a:t>
            </a:r>
            <a:r>
              <a:rPr lang="en-US" sz="1600" dirty="0" smtClean="0"/>
              <a:t>:255</a:t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92D050"/>
                </a:solidFill>
              </a:rPr>
              <a:t>name</a:t>
            </a:r>
            <a:r>
              <a:rPr lang="en-US" sz="1600" dirty="0" smtClean="0"/>
              <a:t>: #</a:t>
            </a:r>
            <a:r>
              <a:rPr lang="en-US" sz="1600" dirty="0" err="1" smtClean="0"/>
              <a:t>messi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82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endParaRPr lang="en-US" sz="6600" dirty="0" smtClean="0"/>
          </a:p>
          <a:p>
            <a:pPr algn="ctr"/>
            <a:r>
              <a:rPr lang="en-US" sz="6600" dirty="0" smtClean="0"/>
              <a:t>WALK-THROUGH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591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s-ES" b="1" dirty="0" err="1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Exercice</a:t>
            </a:r>
            <a:r>
              <a:rPr lang="es-E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 1 </a:t>
            </a:r>
          </a:p>
          <a:p>
            <a:pPr lvl="0"/>
            <a:r>
              <a:rPr lang="es-ES" dirty="0" err="1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Calculate</a:t>
            </a:r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Page Rank</a:t>
            </a:r>
          </a:p>
          <a:p>
            <a:pPr lvl="0"/>
            <a:endParaRPr lang="es-E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lvl="0"/>
            <a:endParaRPr lang="es-E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endParaRPr lang="en-US" dirty="0"/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358732" y="2162156"/>
          <a:ext cx="5857916" cy="143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cuación" r:id="rId3" imgW="1765300" imgH="431800" progId="Equation.3">
                  <p:embed/>
                </p:oleObj>
              </mc:Choice>
              <mc:Fallback>
                <p:oleObj name="Ecuación" r:id="rId3" imgW="1765300" imgH="43180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32" y="2162156"/>
                        <a:ext cx="5857916" cy="14328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/>
        </p:nvGraphicFramePr>
        <p:xfrm>
          <a:off x="7073900" y="2046288"/>
          <a:ext cx="125253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cuación" r:id="rId5" imgW="457200" imgH="660400" progId="Equation.3">
                  <p:embed/>
                </p:oleObj>
              </mc:Choice>
              <mc:Fallback>
                <p:oleObj name="Ecuación" r:id="rId5" imgW="457200" imgH="6604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046288"/>
                        <a:ext cx="1252538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8502664" y="2119236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It’s the </a:t>
            </a:r>
            <a:r>
              <a:rPr lang="en-US" sz="20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PageRank</a:t>
            </a:r>
            <a:r>
              <a:rPr lang="en-U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of  User </a:t>
            </a:r>
            <a:r>
              <a:rPr lang="en-US" sz="2000" b="1" dirty="0" smtClean="0">
                <a:solidFill>
                  <a:srgbClr val="0266A2"/>
                </a:solidFill>
                <a:latin typeface="Courier New" pitchFamily="49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A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8502664" y="2762178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It’s the damping factor 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8502664" y="3405120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Number of  users that </a:t>
            </a:r>
            <a:r>
              <a:rPr lang="en-US" sz="2000" b="1" dirty="0" err="1" smtClean="0">
                <a:solidFill>
                  <a:srgbClr val="0266A2"/>
                </a:solidFill>
                <a:latin typeface="Courier New" pitchFamily="49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i</a:t>
            </a:r>
            <a:r>
              <a:rPr lang="en-U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follows</a:t>
            </a:r>
          </a:p>
        </p:txBody>
      </p:sp>
      <p:sp>
        <p:nvSpPr>
          <p:cNvPr id="14" name="13 Cerrar llave"/>
          <p:cNvSpPr/>
          <p:nvPr/>
        </p:nvSpPr>
        <p:spPr bwMode="auto">
          <a:xfrm rot="5400000">
            <a:off x="5136638" y="2796661"/>
            <a:ext cx="245313" cy="1771829"/>
          </a:xfrm>
          <a:prstGeom prst="rightBrace">
            <a:avLst>
              <a:gd name="adj1" fmla="val 8333"/>
              <a:gd name="adj2" fmla="val 475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859194" y="3876668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For each follower of </a:t>
            </a:r>
            <a:r>
              <a:rPr lang="en-US" sz="2000" b="1" dirty="0" smtClean="0">
                <a:solidFill>
                  <a:srgbClr val="0266A2"/>
                </a:solidFill>
                <a:latin typeface="Courier New" pitchFamily="49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ción1" id="{CC558F07-6C6A-4CE1-8834-527FB51B2D4C}" vid="{8187E822-849A-4060-86BB-EC01D7E4D080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4624</TotalTime>
  <Words>531</Words>
  <Application>Microsoft Macintosh PowerPoint</Application>
  <PresentationFormat>Custom</PresentationFormat>
  <Paragraphs>275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Avenir</vt:lpstr>
      <vt:lpstr>Courier New</vt:lpstr>
      <vt:lpstr>Helvetica Light</vt:lpstr>
      <vt:lpstr>Kozuka Gothic Pro L</vt:lpstr>
      <vt:lpstr>Source Sans Pro</vt:lpstr>
      <vt:lpstr>Source Sans Pro Semibold</vt:lpstr>
      <vt:lpstr>Wingdings</vt:lpstr>
      <vt:lpstr>Arial</vt:lpstr>
      <vt:lpstr>Tema de Office</vt:lpstr>
      <vt:lpstr>Ecuación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damaris</dc:creator>
  <cp:lastModifiedBy>Joan Guisado</cp:lastModifiedBy>
  <cp:revision>220</cp:revision>
  <cp:lastPrinted>2017-01-30T16:17:38Z</cp:lastPrinted>
  <dcterms:created xsi:type="dcterms:W3CDTF">2014-01-29T12:51:31Z</dcterms:created>
  <dcterms:modified xsi:type="dcterms:W3CDTF">2017-01-31T09:19:21Z</dcterms:modified>
</cp:coreProperties>
</file>