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81" r:id="rId2"/>
    <p:sldId id="256" r:id="rId3"/>
    <p:sldId id="282" r:id="rId4"/>
    <p:sldId id="279" r:id="rId5"/>
    <p:sldId id="257" r:id="rId6"/>
    <p:sldId id="276" r:id="rId7"/>
    <p:sldId id="274" r:id="rId8"/>
    <p:sldId id="259" r:id="rId9"/>
    <p:sldId id="260" r:id="rId10"/>
    <p:sldId id="262" r:id="rId11"/>
    <p:sldId id="263" r:id="rId12"/>
    <p:sldId id="264" r:id="rId13"/>
    <p:sldId id="265" r:id="rId14"/>
    <p:sldId id="266" r:id="rId15"/>
    <p:sldId id="267" r:id="rId16"/>
    <p:sldId id="270" r:id="rId17"/>
    <p:sldId id="277" r:id="rId18"/>
    <p:sldId id="278" r:id="rId19"/>
    <p:sldId id="280" r:id="rId20"/>
    <p:sldId id="258" r:id="rId21"/>
    <p:sldId id="28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WIN" initials="A" lastIdx="1" clrIdx="0">
    <p:extLst>
      <p:ext uri="{19B8F6BF-5375-455C-9EA6-DF929625EA0E}">
        <p15:presenceInfo xmlns:p15="http://schemas.microsoft.com/office/powerpoint/2012/main" userId="18d5003c968ca2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9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9065E2-4C2B-43A0-9F2B-523BA89B87CE}" type="datetimeFigureOut">
              <a:rPr lang="en-IN" smtClean="0"/>
              <a:pPr/>
              <a:t>08-04-2021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96F1F76-B4B5-4766-B26A-7FDB61AA0BD3}"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336657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065E2-4C2B-43A0-9F2B-523BA89B87CE}" type="datetimeFigureOut">
              <a:rPr lang="en-IN" smtClean="0"/>
              <a:pPr/>
              <a:t>08-04-2021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6F1F76-B4B5-4766-B26A-7FDB61AA0BD3}"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3303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065E2-4C2B-43A0-9F2B-523BA89B87CE}" type="datetimeFigureOut">
              <a:rPr lang="en-IN" smtClean="0"/>
              <a:pPr/>
              <a:t>08-04-2021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6F1F76-B4B5-4766-B26A-7FDB61AA0BD3}"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714505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065E2-4C2B-43A0-9F2B-523BA89B87CE}" type="datetimeFigureOut">
              <a:rPr lang="en-IN" smtClean="0"/>
              <a:pPr/>
              <a:t>08-04-2021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6F1F76-B4B5-4766-B26A-7FDB61AA0BD3}"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831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065E2-4C2B-43A0-9F2B-523BA89B87CE}" type="datetimeFigureOut">
              <a:rPr lang="en-IN" smtClean="0"/>
              <a:pPr/>
              <a:t>08-04-2021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6F1F76-B4B5-4766-B26A-7FDB61AA0BD3}"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299002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9065E2-4C2B-43A0-9F2B-523BA89B87CE}" type="datetimeFigureOut">
              <a:rPr lang="en-IN" smtClean="0"/>
              <a:pPr/>
              <a:t>08-04-2021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6F1F76-B4B5-4766-B26A-7FDB61AA0BD3}"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267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9065E2-4C2B-43A0-9F2B-523BA89B87CE}" type="datetimeFigureOut">
              <a:rPr lang="en-IN" smtClean="0"/>
              <a:pPr/>
              <a:t>08-04-2021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6F1F76-B4B5-4766-B26A-7FDB61AA0BD3}"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3477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9065E2-4C2B-43A0-9F2B-523BA89B87CE}" type="datetimeFigureOut">
              <a:rPr lang="en-IN" smtClean="0"/>
              <a:pPr/>
              <a:t>08-04-2021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6F1F76-B4B5-4766-B26A-7FDB61AA0BD3}"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3670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065E2-4C2B-43A0-9F2B-523BA89B87CE}" type="datetimeFigureOut">
              <a:rPr lang="en-IN" smtClean="0"/>
              <a:pPr/>
              <a:t>08-04-2021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6F1F76-B4B5-4766-B26A-7FDB61AA0BD3}" type="slidenum">
              <a:rPr lang="en-IN" smtClean="0"/>
              <a:pPr/>
              <a:t>‹#›</a:t>
            </a:fld>
            <a:endParaRPr lang="en-IN"/>
          </a:p>
        </p:txBody>
      </p:sp>
    </p:spTree>
    <p:extLst>
      <p:ext uri="{BB962C8B-B14F-4D97-AF65-F5344CB8AC3E}">
        <p14:creationId xmlns:p14="http://schemas.microsoft.com/office/powerpoint/2010/main" val="1691179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9065E2-4C2B-43A0-9F2B-523BA89B87CE}" type="datetimeFigureOut">
              <a:rPr lang="en-IN" smtClean="0"/>
              <a:pPr/>
              <a:t>08-04-2021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6F1F76-B4B5-4766-B26A-7FDB61AA0BD3}"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62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D9065E2-4C2B-43A0-9F2B-523BA89B87CE}" type="datetimeFigureOut">
              <a:rPr lang="en-IN" smtClean="0"/>
              <a:pPr/>
              <a:t>08-04-2021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96F1F76-B4B5-4766-B26A-7FDB61AA0BD3}"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168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cstate="print">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9065E2-4C2B-43A0-9F2B-523BA89B87CE}" type="datetimeFigureOut">
              <a:rPr lang="en-IN" smtClean="0"/>
              <a:pPr/>
              <a:t>08-04-2021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96F1F76-B4B5-4766-B26A-7FDB61AA0BD3}" type="slidenum">
              <a:rPr lang="en-IN" smtClean="0"/>
              <a:pPr/>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324124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towardsdatascience.com/indian-crime-data-analysis-85d3afdc0ceb" TargetMode="External"/><Relationship Id="rId2" Type="http://schemas.openxmlformats.org/officeDocument/2006/relationships/hyperlink" Target="https://scroll.in/article/753496/crimes-against-women-reported-every-two-minutes-in-india" TargetMode="External"/><Relationship Id="rId1" Type="http://schemas.openxmlformats.org/officeDocument/2006/relationships/slideLayout" Target="../slideLayouts/slideLayout2.xml"/><Relationship Id="rId5" Type="http://schemas.openxmlformats.org/officeDocument/2006/relationships/hyperlink" Target="https://thediplomat.com/2020/01/addressing-rape-in-india/" TargetMode="External"/><Relationship Id="rId4" Type="http://schemas.openxmlformats.org/officeDocument/2006/relationships/hyperlink" Target="https://ncrb.gov.in/sites/default/files/crime_in_india_table_additional_table_chapter_reports/Table%203B.2_0.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799D8F-3CE5-4579-9FF2-4F7D61A59415}"/>
              </a:ext>
            </a:extLst>
          </p:cNvPr>
          <p:cNvSpPr>
            <a:spLocks noGrp="1"/>
          </p:cNvSpPr>
          <p:nvPr>
            <p:ph type="ctrTitle"/>
          </p:nvPr>
        </p:nvSpPr>
        <p:spPr/>
        <p:txBody>
          <a:bodyPr/>
          <a:lstStyle/>
          <a:p>
            <a:r>
              <a:rPr lang="en-US"/>
              <a:t>LEAN STARTUP MANAGEMENT</a:t>
            </a:r>
            <a:endParaRPr lang="en-IN" dirty="0"/>
          </a:p>
        </p:txBody>
      </p:sp>
      <p:sp>
        <p:nvSpPr>
          <p:cNvPr id="3" name="Subtitle 2">
            <a:extLst>
              <a:ext uri="{FF2B5EF4-FFF2-40B4-BE49-F238E27FC236}">
                <a16:creationId xmlns:a16="http://schemas.microsoft.com/office/drawing/2014/main" xmlns="" id="{B4AD87A7-1BCF-488B-AF0D-EA95C57E8833}"/>
              </a:ext>
            </a:extLst>
          </p:cNvPr>
          <p:cNvSpPr>
            <a:spLocks noGrp="1"/>
          </p:cNvSpPr>
          <p:nvPr>
            <p:ph type="subTitle" idx="1"/>
          </p:nvPr>
        </p:nvSpPr>
        <p:spPr>
          <a:xfrm>
            <a:off x="2417779" y="3718241"/>
            <a:ext cx="8637072" cy="977621"/>
          </a:xfrm>
        </p:spPr>
        <p:txBody>
          <a:bodyPr/>
          <a:lstStyle/>
          <a:p>
            <a:r>
              <a:rPr lang="en-US" dirty="0"/>
              <a:t>COURSE CODE</a:t>
            </a:r>
            <a:r>
              <a:rPr lang="en-US" dirty="0" smtClean="0"/>
              <a:t>: MGT1022</a:t>
            </a:r>
            <a:endParaRPr lang="en-US" dirty="0"/>
          </a:p>
          <a:p>
            <a:r>
              <a:rPr lang="en-US" dirty="0"/>
              <a:t>FACULTY NAME: </a:t>
            </a:r>
            <a:r>
              <a:rPr lang="en-US" dirty="0" smtClean="0"/>
              <a:t>PROF. </a:t>
            </a:r>
            <a:r>
              <a:rPr lang="en-US" dirty="0" err="1" smtClean="0"/>
              <a:t>Venkatesh</a:t>
            </a:r>
            <a:r>
              <a:rPr lang="en-US" dirty="0" smtClean="0"/>
              <a:t> </a:t>
            </a:r>
            <a:r>
              <a:rPr lang="en-US" dirty="0" err="1" smtClean="0"/>
              <a:t>Rajagopalan</a:t>
            </a:r>
            <a:endParaRPr lang="en-IN" dirty="0"/>
          </a:p>
        </p:txBody>
      </p:sp>
      <p:pic>
        <p:nvPicPr>
          <p:cNvPr id="4" name="Picture 3">
            <a:extLst>
              <a:ext uri="{FF2B5EF4-FFF2-40B4-BE49-F238E27FC236}">
                <a16:creationId xmlns:a16="http://schemas.microsoft.com/office/drawing/2014/main" xmlns="" id="{0F0CA2C3-9F90-49B0-B144-0469178D9901}"/>
              </a:ext>
            </a:extLst>
          </p:cNvPr>
          <p:cNvPicPr/>
          <p:nvPr/>
        </p:nvPicPr>
        <p:blipFill>
          <a:blip r:embed="rId2" cstate="print"/>
          <a:stretch>
            <a:fillRect/>
          </a:stretch>
        </p:blipFill>
        <p:spPr>
          <a:xfrm>
            <a:off x="9632372" y="200190"/>
            <a:ext cx="2343789" cy="808484"/>
          </a:xfrm>
          <a:prstGeom prst="rect">
            <a:avLst/>
          </a:prstGeom>
        </p:spPr>
      </p:pic>
    </p:spTree>
    <p:extLst>
      <p:ext uri="{BB962C8B-B14F-4D97-AF65-F5344CB8AC3E}">
        <p14:creationId xmlns:p14="http://schemas.microsoft.com/office/powerpoint/2010/main" val="177986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F8AB44F-90FA-4C8D-BACC-8889C676A917}"/>
              </a:ext>
            </a:extLst>
          </p:cNvPr>
          <p:cNvSpPr>
            <a:spLocks noGrp="1"/>
          </p:cNvSpPr>
          <p:nvPr>
            <p:ph idx="4294967295"/>
          </p:nvPr>
        </p:nvSpPr>
        <p:spPr>
          <a:xfrm>
            <a:off x="1196481" y="4166754"/>
            <a:ext cx="9602787" cy="1735282"/>
          </a:xfrm>
        </p:spPr>
        <p:txBody>
          <a:bodyPr>
            <a:normAutofit/>
          </a:bodyPr>
          <a:lstStyle/>
          <a:p>
            <a:pPr marL="0" indent="0">
              <a:buNone/>
            </a:pPr>
            <a:r>
              <a:rPr lang="en-IN" sz="1600" i="1" dirty="0" smtClean="0">
                <a:solidFill>
                  <a:schemeClr val="tx2">
                    <a:lumMod val="60000"/>
                    <a:lumOff val="40000"/>
                  </a:schemeClr>
                </a:solidFill>
              </a:rPr>
              <a:t>Figure </a:t>
            </a:r>
            <a:r>
              <a:rPr lang="en-IN" sz="1600" i="1" dirty="0">
                <a:solidFill>
                  <a:schemeClr val="tx2">
                    <a:lumMod val="60000"/>
                    <a:lumOff val="40000"/>
                  </a:schemeClr>
                </a:solidFill>
              </a:rPr>
              <a:t>3: This colour map gives a view of every states' crime rates against women. The data is based on 2018 publication by NCRB. Note: This image shows all crimes against women </a:t>
            </a:r>
            <a:endParaRPr lang="en-IN" dirty="0"/>
          </a:p>
          <a:p>
            <a:r>
              <a:rPr lang="en-IN" dirty="0"/>
              <a:t>Statistically, a rape case is reported every minute in the country. </a:t>
            </a:r>
            <a:r>
              <a:rPr lang="en-IN" dirty="0" smtClean="0"/>
              <a:t> And </a:t>
            </a:r>
            <a:r>
              <a:rPr lang="en-IN" dirty="0"/>
              <a:t>what’s even worse is that in most of these cases, the suspect is related to the victim. </a:t>
            </a:r>
          </a:p>
          <a:p>
            <a:endParaRPr lang="en-IN" dirty="0"/>
          </a:p>
        </p:txBody>
      </p:sp>
      <p:pic>
        <p:nvPicPr>
          <p:cNvPr id="4" name="Picture 3">
            <a:extLst>
              <a:ext uri="{FF2B5EF4-FFF2-40B4-BE49-F238E27FC236}">
                <a16:creationId xmlns:a16="http://schemas.microsoft.com/office/drawing/2014/main" xmlns="" id="{729145E8-E071-4B82-A86D-535760196077}"/>
              </a:ext>
            </a:extLst>
          </p:cNvPr>
          <p:cNvPicPr/>
          <p:nvPr/>
        </p:nvPicPr>
        <p:blipFill>
          <a:blip r:embed="rId2" cstate="print"/>
          <a:stretch>
            <a:fillRect/>
          </a:stretch>
        </p:blipFill>
        <p:spPr>
          <a:xfrm>
            <a:off x="3720751" y="332612"/>
            <a:ext cx="4554245" cy="3648722"/>
          </a:xfrm>
          <a:prstGeom prst="rect">
            <a:avLst/>
          </a:prstGeom>
        </p:spPr>
      </p:pic>
    </p:spTree>
    <p:extLst>
      <p:ext uri="{BB962C8B-B14F-4D97-AF65-F5344CB8AC3E}">
        <p14:creationId xmlns:p14="http://schemas.microsoft.com/office/powerpoint/2010/main" val="3068107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2D1E53B-9481-44F5-8729-3C619181C9B5}"/>
              </a:ext>
            </a:extLst>
          </p:cNvPr>
          <p:cNvSpPr>
            <a:spLocks noGrp="1"/>
          </p:cNvSpPr>
          <p:nvPr>
            <p:ph idx="4294967295"/>
          </p:nvPr>
        </p:nvSpPr>
        <p:spPr>
          <a:xfrm>
            <a:off x="2344439" y="5526232"/>
            <a:ext cx="7147069" cy="822614"/>
          </a:xfrm>
        </p:spPr>
        <p:txBody>
          <a:bodyPr/>
          <a:lstStyle/>
          <a:p>
            <a:pPr marL="0" indent="0">
              <a:buNone/>
            </a:pPr>
            <a:r>
              <a:rPr lang="en-IN" i="1" dirty="0"/>
              <a:t>Figure 4: </a:t>
            </a:r>
            <a:r>
              <a:rPr lang="en-IN" i="1" dirty="0" smtClean="0"/>
              <a:t> This </a:t>
            </a:r>
            <a:r>
              <a:rPr lang="en-IN" i="1" dirty="0"/>
              <a:t>colour map shows rapes in every state per lakh population </a:t>
            </a:r>
            <a:endParaRPr lang="en-IN" dirty="0"/>
          </a:p>
          <a:p>
            <a:endParaRPr lang="en-IN" dirty="0"/>
          </a:p>
        </p:txBody>
      </p:sp>
      <p:pic>
        <p:nvPicPr>
          <p:cNvPr id="4" name="Picture 3">
            <a:extLst>
              <a:ext uri="{FF2B5EF4-FFF2-40B4-BE49-F238E27FC236}">
                <a16:creationId xmlns:a16="http://schemas.microsoft.com/office/drawing/2014/main" xmlns="" id="{D48C0FCE-B205-42E9-B21D-187D86E6688D}"/>
              </a:ext>
            </a:extLst>
          </p:cNvPr>
          <p:cNvPicPr/>
          <p:nvPr/>
        </p:nvPicPr>
        <p:blipFill>
          <a:blip r:embed="rId2" cstate="print"/>
          <a:stretch>
            <a:fillRect/>
          </a:stretch>
        </p:blipFill>
        <p:spPr>
          <a:xfrm>
            <a:off x="3143703" y="144968"/>
            <a:ext cx="5548543" cy="5307993"/>
          </a:xfrm>
          <a:prstGeom prst="rect">
            <a:avLst/>
          </a:prstGeom>
        </p:spPr>
      </p:pic>
    </p:spTree>
    <p:extLst>
      <p:ext uri="{BB962C8B-B14F-4D97-AF65-F5344CB8AC3E}">
        <p14:creationId xmlns:p14="http://schemas.microsoft.com/office/powerpoint/2010/main" val="16064449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F623AAB-20C8-472D-B05D-F97D32B0D6FD}"/>
              </a:ext>
            </a:extLst>
          </p:cNvPr>
          <p:cNvSpPr>
            <a:spLocks noGrp="1"/>
          </p:cNvSpPr>
          <p:nvPr>
            <p:ph idx="4294967295"/>
          </p:nvPr>
        </p:nvSpPr>
        <p:spPr>
          <a:xfrm>
            <a:off x="2589213" y="411163"/>
            <a:ext cx="9602787" cy="3449637"/>
          </a:xfrm>
        </p:spPr>
        <p:txBody>
          <a:bodyPr/>
          <a:lstStyle/>
          <a:p>
            <a:r>
              <a:rPr lang="en-IN" dirty="0"/>
              <a:t>Some bar graphs showing the ages of the victims.  </a:t>
            </a:r>
          </a:p>
          <a:p>
            <a:endParaRPr lang="en-IN" dirty="0"/>
          </a:p>
        </p:txBody>
      </p:sp>
      <p:pic>
        <p:nvPicPr>
          <p:cNvPr id="4" name="Picture 3">
            <a:extLst>
              <a:ext uri="{FF2B5EF4-FFF2-40B4-BE49-F238E27FC236}">
                <a16:creationId xmlns:a16="http://schemas.microsoft.com/office/drawing/2014/main" xmlns="" id="{7AD5B7C0-1BD9-4247-867D-07182AE30901}"/>
              </a:ext>
            </a:extLst>
          </p:cNvPr>
          <p:cNvPicPr/>
          <p:nvPr/>
        </p:nvPicPr>
        <p:blipFill>
          <a:blip r:embed="rId2" cstate="print"/>
          <a:stretch>
            <a:fillRect/>
          </a:stretch>
        </p:blipFill>
        <p:spPr>
          <a:xfrm>
            <a:off x="2086177" y="979649"/>
            <a:ext cx="7689840" cy="4165545"/>
          </a:xfrm>
          <a:prstGeom prst="rect">
            <a:avLst/>
          </a:prstGeom>
        </p:spPr>
      </p:pic>
      <p:sp>
        <p:nvSpPr>
          <p:cNvPr id="5" name="Rectangle 4">
            <a:extLst>
              <a:ext uri="{FF2B5EF4-FFF2-40B4-BE49-F238E27FC236}">
                <a16:creationId xmlns:a16="http://schemas.microsoft.com/office/drawing/2014/main" xmlns="" id="{4B832186-38E5-42CA-AE13-D9C94F41D14F}"/>
              </a:ext>
            </a:extLst>
          </p:cNvPr>
          <p:cNvSpPr/>
          <p:nvPr/>
        </p:nvSpPr>
        <p:spPr>
          <a:xfrm>
            <a:off x="3046077" y="5406696"/>
            <a:ext cx="5770041" cy="369332"/>
          </a:xfrm>
          <a:prstGeom prst="rect">
            <a:avLst/>
          </a:prstGeom>
        </p:spPr>
        <p:txBody>
          <a:bodyPr wrap="none">
            <a:spAutoFit/>
          </a:bodyPr>
          <a:lstStyle/>
          <a:p>
            <a:r>
              <a:rPr lang="en-US" dirty="0"/>
              <a:t>Figure 5: Half of the rape victims in the country are minors. </a:t>
            </a:r>
            <a:endParaRPr lang="en-IN" dirty="0"/>
          </a:p>
        </p:txBody>
      </p:sp>
    </p:spTree>
    <p:extLst>
      <p:ext uri="{BB962C8B-B14F-4D97-AF65-F5344CB8AC3E}">
        <p14:creationId xmlns:p14="http://schemas.microsoft.com/office/powerpoint/2010/main" val="19697673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17EBDF0-B81C-4F2F-807A-AB4DCC2ABEC9}"/>
              </a:ext>
            </a:extLst>
          </p:cNvPr>
          <p:cNvSpPr>
            <a:spLocks noGrp="1"/>
          </p:cNvSpPr>
          <p:nvPr>
            <p:ph idx="4294967295"/>
          </p:nvPr>
        </p:nvSpPr>
        <p:spPr>
          <a:xfrm>
            <a:off x="1293808" y="5145883"/>
            <a:ext cx="9604375" cy="991610"/>
          </a:xfrm>
        </p:spPr>
        <p:txBody>
          <a:bodyPr/>
          <a:lstStyle/>
          <a:p>
            <a:pPr marL="0" indent="0" algn="ctr">
              <a:buNone/>
            </a:pPr>
            <a:r>
              <a:rPr lang="en-IN" i="1" dirty="0"/>
              <a:t>Figure 6: </a:t>
            </a:r>
            <a:r>
              <a:rPr lang="en-IN" i="1" dirty="0" smtClean="0"/>
              <a:t> A </a:t>
            </a:r>
            <a:r>
              <a:rPr lang="en-IN" i="1" dirty="0"/>
              <a:t>detailed collection of histograms showing the </a:t>
            </a:r>
            <a:r>
              <a:rPr lang="en-IN" i="1" dirty="0" smtClean="0"/>
              <a:t>state-wise </a:t>
            </a:r>
            <a:r>
              <a:rPr lang="en-IN" i="1" dirty="0"/>
              <a:t>distribution of age groups of victims </a:t>
            </a:r>
            <a:endParaRPr lang="en-IN" dirty="0"/>
          </a:p>
          <a:p>
            <a:pPr algn="ctr"/>
            <a:endParaRPr lang="en-IN" dirty="0"/>
          </a:p>
        </p:txBody>
      </p:sp>
      <p:pic>
        <p:nvPicPr>
          <p:cNvPr id="4" name="Picture 3">
            <a:extLst>
              <a:ext uri="{FF2B5EF4-FFF2-40B4-BE49-F238E27FC236}">
                <a16:creationId xmlns:a16="http://schemas.microsoft.com/office/drawing/2014/main" xmlns="" id="{152C9803-6E8B-4083-BA25-01AF5EE66129}"/>
              </a:ext>
            </a:extLst>
          </p:cNvPr>
          <p:cNvPicPr/>
          <p:nvPr/>
        </p:nvPicPr>
        <p:blipFill>
          <a:blip r:embed="rId2" cstate="print"/>
          <a:stretch>
            <a:fillRect/>
          </a:stretch>
        </p:blipFill>
        <p:spPr>
          <a:xfrm>
            <a:off x="1949193" y="245226"/>
            <a:ext cx="8293607" cy="4800752"/>
          </a:xfrm>
          <a:prstGeom prst="rect">
            <a:avLst/>
          </a:prstGeom>
        </p:spPr>
      </p:pic>
    </p:spTree>
    <p:extLst>
      <p:ext uri="{BB962C8B-B14F-4D97-AF65-F5344CB8AC3E}">
        <p14:creationId xmlns:p14="http://schemas.microsoft.com/office/powerpoint/2010/main" val="3201261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26594E4-7CFE-4A92-BB1E-C39445C00434}"/>
              </a:ext>
            </a:extLst>
          </p:cNvPr>
          <p:cNvSpPr>
            <a:spLocks noGrp="1"/>
          </p:cNvSpPr>
          <p:nvPr>
            <p:ph idx="4294967295"/>
          </p:nvPr>
        </p:nvSpPr>
        <p:spPr>
          <a:xfrm>
            <a:off x="1931620" y="5519825"/>
            <a:ext cx="8199516" cy="645696"/>
          </a:xfrm>
        </p:spPr>
        <p:txBody>
          <a:bodyPr>
            <a:normAutofit fontScale="92500"/>
          </a:bodyPr>
          <a:lstStyle/>
          <a:p>
            <a:r>
              <a:rPr lang="en-IN" i="1" dirty="0"/>
              <a:t>Figure 7: </a:t>
            </a:r>
            <a:r>
              <a:rPr lang="en-IN" i="1" dirty="0" smtClean="0"/>
              <a:t> As </a:t>
            </a:r>
            <a:r>
              <a:rPr lang="en-IN" i="1" dirty="0"/>
              <a:t>can be seen almost 90% of the suspects are close relatives of the victims. </a:t>
            </a:r>
            <a:endParaRPr lang="en-IN" dirty="0"/>
          </a:p>
          <a:p>
            <a:endParaRPr lang="en-IN" dirty="0"/>
          </a:p>
        </p:txBody>
      </p:sp>
      <p:pic>
        <p:nvPicPr>
          <p:cNvPr id="5" name="Picture 4">
            <a:extLst>
              <a:ext uri="{FF2B5EF4-FFF2-40B4-BE49-F238E27FC236}">
                <a16:creationId xmlns:a16="http://schemas.microsoft.com/office/drawing/2014/main" xmlns="" id="{BF47993E-122F-4287-929A-63C6A7842F5C}"/>
              </a:ext>
            </a:extLst>
          </p:cNvPr>
          <p:cNvPicPr/>
          <p:nvPr/>
        </p:nvPicPr>
        <p:blipFill>
          <a:blip r:embed="rId2" cstate="print"/>
          <a:stretch>
            <a:fillRect/>
          </a:stretch>
        </p:blipFill>
        <p:spPr>
          <a:xfrm>
            <a:off x="2292942" y="745321"/>
            <a:ext cx="7328436" cy="4637978"/>
          </a:xfrm>
          <a:prstGeom prst="rect">
            <a:avLst/>
          </a:prstGeom>
        </p:spPr>
      </p:pic>
      <p:sp>
        <p:nvSpPr>
          <p:cNvPr id="6" name="Rectangle 5">
            <a:extLst>
              <a:ext uri="{FF2B5EF4-FFF2-40B4-BE49-F238E27FC236}">
                <a16:creationId xmlns:a16="http://schemas.microsoft.com/office/drawing/2014/main" xmlns="" id="{93C96D4B-EF3A-47AE-BCD1-E0772A30842E}"/>
              </a:ext>
            </a:extLst>
          </p:cNvPr>
          <p:cNvSpPr/>
          <p:nvPr/>
        </p:nvSpPr>
        <p:spPr>
          <a:xfrm>
            <a:off x="2909160" y="98990"/>
            <a:ext cx="6096000" cy="646331"/>
          </a:xfrm>
          <a:prstGeom prst="rect">
            <a:avLst/>
          </a:prstGeom>
        </p:spPr>
        <p:txBody>
          <a:bodyPr>
            <a:spAutoFit/>
          </a:bodyPr>
          <a:lstStyle/>
          <a:p>
            <a:pPr algn="ctr"/>
            <a:r>
              <a:rPr lang="en-US" dirty="0"/>
              <a:t>T</a:t>
            </a:r>
            <a:r>
              <a:rPr lang="en-US" dirty="0" smtClean="0"/>
              <a:t>ree </a:t>
            </a:r>
            <a:r>
              <a:rPr lang="en-US" dirty="0"/>
              <a:t>maps show how many of the victims actually knew the suspects. </a:t>
            </a:r>
            <a:endParaRPr lang="en-IN" dirty="0"/>
          </a:p>
        </p:txBody>
      </p:sp>
    </p:spTree>
    <p:extLst>
      <p:ext uri="{BB962C8B-B14F-4D97-AF65-F5344CB8AC3E}">
        <p14:creationId xmlns:p14="http://schemas.microsoft.com/office/powerpoint/2010/main" val="2301526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2126ED6-7A3F-4CEC-A60F-4A582320CDA6}"/>
              </a:ext>
            </a:extLst>
          </p:cNvPr>
          <p:cNvSpPr>
            <a:spLocks noGrp="1"/>
          </p:cNvSpPr>
          <p:nvPr>
            <p:ph idx="4294967295"/>
          </p:nvPr>
        </p:nvSpPr>
        <p:spPr>
          <a:xfrm>
            <a:off x="1198787" y="5352320"/>
            <a:ext cx="9604375" cy="644236"/>
          </a:xfrm>
        </p:spPr>
        <p:txBody>
          <a:bodyPr>
            <a:normAutofit fontScale="92500"/>
          </a:bodyPr>
          <a:lstStyle/>
          <a:p>
            <a:pPr algn="ctr"/>
            <a:r>
              <a:rPr lang="en-IN" i="1" dirty="0"/>
              <a:t>Figure 8: </a:t>
            </a:r>
            <a:r>
              <a:rPr lang="en-IN" i="1" dirty="0" smtClean="0"/>
              <a:t> Tree </a:t>
            </a:r>
            <a:r>
              <a:rPr lang="en-IN" i="1" dirty="0"/>
              <a:t>maps showing various states' data for victims and their relations with the offenders </a:t>
            </a:r>
            <a:endParaRPr lang="en-IN" dirty="0"/>
          </a:p>
          <a:p>
            <a:pPr algn="ctr"/>
            <a:endParaRPr lang="en-IN" dirty="0"/>
          </a:p>
        </p:txBody>
      </p:sp>
      <p:pic>
        <p:nvPicPr>
          <p:cNvPr id="4" name="Picture 3">
            <a:extLst>
              <a:ext uri="{FF2B5EF4-FFF2-40B4-BE49-F238E27FC236}">
                <a16:creationId xmlns:a16="http://schemas.microsoft.com/office/drawing/2014/main" xmlns="" id="{02628F89-AD3D-4291-AA54-9366B81AED78}"/>
              </a:ext>
            </a:extLst>
          </p:cNvPr>
          <p:cNvPicPr/>
          <p:nvPr/>
        </p:nvPicPr>
        <p:blipFill>
          <a:blip r:embed="rId2" cstate="print"/>
          <a:stretch>
            <a:fillRect/>
          </a:stretch>
        </p:blipFill>
        <p:spPr>
          <a:xfrm>
            <a:off x="1899163" y="492792"/>
            <a:ext cx="8203624" cy="4682382"/>
          </a:xfrm>
          <a:prstGeom prst="rect">
            <a:avLst/>
          </a:prstGeom>
        </p:spPr>
      </p:pic>
    </p:spTree>
    <p:extLst>
      <p:ext uri="{BB962C8B-B14F-4D97-AF65-F5344CB8AC3E}">
        <p14:creationId xmlns:p14="http://schemas.microsoft.com/office/powerpoint/2010/main" val="21791036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95006A8-11C6-4C7F-894C-6194C5D295E4}"/>
              </a:ext>
            </a:extLst>
          </p:cNvPr>
          <p:cNvSpPr>
            <a:spLocks noGrp="1"/>
          </p:cNvSpPr>
          <p:nvPr>
            <p:ph idx="4294967295"/>
          </p:nvPr>
        </p:nvSpPr>
        <p:spPr>
          <a:xfrm>
            <a:off x="3582356" y="5640966"/>
            <a:ext cx="4851292" cy="593580"/>
          </a:xfrm>
        </p:spPr>
        <p:txBody>
          <a:bodyPr/>
          <a:lstStyle/>
          <a:p>
            <a:r>
              <a:rPr lang="en-IN" i="1" dirty="0" smtClean="0"/>
              <a:t>Figure 9: </a:t>
            </a:r>
            <a:r>
              <a:rPr lang="en-IN" i="1" dirty="0"/>
              <a:t>Dataset showing ages of the victims </a:t>
            </a:r>
            <a:endParaRPr lang="en-IN" dirty="0"/>
          </a:p>
          <a:p>
            <a:endParaRPr lang="en-IN" dirty="0"/>
          </a:p>
        </p:txBody>
      </p:sp>
      <p:pic>
        <p:nvPicPr>
          <p:cNvPr id="4" name="Picture 3">
            <a:extLst>
              <a:ext uri="{FF2B5EF4-FFF2-40B4-BE49-F238E27FC236}">
                <a16:creationId xmlns:a16="http://schemas.microsoft.com/office/drawing/2014/main" xmlns="" id="{BD88AC7B-F318-4C05-B203-64F11845B8AF}"/>
              </a:ext>
            </a:extLst>
          </p:cNvPr>
          <p:cNvPicPr/>
          <p:nvPr/>
        </p:nvPicPr>
        <p:blipFill>
          <a:blip r:embed="rId2" cstate="print"/>
          <a:stretch>
            <a:fillRect/>
          </a:stretch>
        </p:blipFill>
        <p:spPr>
          <a:xfrm>
            <a:off x="2019748" y="123413"/>
            <a:ext cx="7976507" cy="5444400"/>
          </a:xfrm>
          <a:prstGeom prst="rect">
            <a:avLst/>
          </a:prstGeom>
        </p:spPr>
      </p:pic>
    </p:spTree>
    <p:extLst>
      <p:ext uri="{BB962C8B-B14F-4D97-AF65-F5344CB8AC3E}">
        <p14:creationId xmlns:p14="http://schemas.microsoft.com/office/powerpoint/2010/main" val="18557474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713D64-DC93-440B-9F83-75D74E1F6A48}"/>
              </a:ext>
            </a:extLst>
          </p:cNvPr>
          <p:cNvSpPr>
            <a:spLocks noGrp="1"/>
          </p:cNvSpPr>
          <p:nvPr>
            <p:ph type="title"/>
          </p:nvPr>
        </p:nvSpPr>
        <p:spPr/>
        <p:txBody>
          <a:bodyPr/>
          <a:lstStyle/>
          <a:p>
            <a:r>
              <a:rPr lang="en-US" dirty="0"/>
              <a:t>STATEMENT OF PROBLEM</a:t>
            </a:r>
            <a:endParaRPr lang="en-IN" dirty="0"/>
          </a:p>
        </p:txBody>
      </p:sp>
      <p:sp>
        <p:nvSpPr>
          <p:cNvPr id="3" name="Content Placeholder 2">
            <a:extLst>
              <a:ext uri="{FF2B5EF4-FFF2-40B4-BE49-F238E27FC236}">
                <a16:creationId xmlns:a16="http://schemas.microsoft.com/office/drawing/2014/main" xmlns="" id="{99A093C8-3287-472F-BE99-BF984F3D5B07}"/>
              </a:ext>
            </a:extLst>
          </p:cNvPr>
          <p:cNvSpPr>
            <a:spLocks noGrp="1"/>
          </p:cNvSpPr>
          <p:nvPr>
            <p:ph idx="1"/>
          </p:nvPr>
        </p:nvSpPr>
        <p:spPr/>
        <p:txBody>
          <a:bodyPr>
            <a:normAutofit/>
          </a:bodyPr>
          <a:lstStyle/>
          <a:p>
            <a:r>
              <a:rPr lang="en-IN" dirty="0"/>
              <a:t>Through the entire visual approach, the members of this project have just tried to show how unsafe it is for women out there even though the law has become stricter in dealing with such felonies. What we, as a team, our trying to do is to make a product which will help the authorities ascertain the location of the victim and maybe stop the crime from happening or from getting worse.</a:t>
            </a:r>
          </a:p>
          <a:p>
            <a:r>
              <a:rPr lang="en-IN" dirty="0"/>
              <a:t> The visual approach was and is meant for the masses to make them aware and to take necessary steps and precautions in keeping their loved ones safe. </a:t>
            </a:r>
          </a:p>
          <a:p>
            <a:endParaRPr lang="en-IN" dirty="0"/>
          </a:p>
        </p:txBody>
      </p:sp>
    </p:spTree>
    <p:extLst>
      <p:ext uri="{BB962C8B-B14F-4D97-AF65-F5344CB8AC3E}">
        <p14:creationId xmlns:p14="http://schemas.microsoft.com/office/powerpoint/2010/main" val="20664992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1741C8-E3B5-41D1-B4EC-3ECBABBF5962}"/>
              </a:ext>
            </a:extLst>
          </p:cNvPr>
          <p:cNvSpPr>
            <a:spLocks noGrp="1"/>
          </p:cNvSpPr>
          <p:nvPr>
            <p:ph type="title"/>
          </p:nvPr>
        </p:nvSpPr>
        <p:spPr/>
        <p:txBody>
          <a:bodyPr/>
          <a:lstStyle/>
          <a:p>
            <a:r>
              <a:rPr lang="en-IN" dirty="0"/>
              <a:t>Our product</a:t>
            </a:r>
          </a:p>
        </p:txBody>
      </p:sp>
      <p:sp>
        <p:nvSpPr>
          <p:cNvPr id="3" name="Content Placeholder 2">
            <a:extLst>
              <a:ext uri="{FF2B5EF4-FFF2-40B4-BE49-F238E27FC236}">
                <a16:creationId xmlns:a16="http://schemas.microsoft.com/office/drawing/2014/main" xmlns="" id="{AFADD82C-C9F6-4A78-B91B-97389748AB36}"/>
              </a:ext>
            </a:extLst>
          </p:cNvPr>
          <p:cNvSpPr>
            <a:spLocks noGrp="1"/>
          </p:cNvSpPr>
          <p:nvPr>
            <p:ph idx="1"/>
          </p:nvPr>
        </p:nvSpPr>
        <p:spPr/>
        <p:txBody>
          <a:bodyPr>
            <a:normAutofit/>
          </a:bodyPr>
          <a:lstStyle/>
          <a:p>
            <a:r>
              <a:rPr lang="en-US" sz="2400" dirty="0"/>
              <a:t>What we will do is produce a device which will be small and thus easy to carry</a:t>
            </a:r>
            <a:r>
              <a:rPr lang="en-US" sz="2400" dirty="0" smtClean="0"/>
              <a:t>. It </a:t>
            </a:r>
            <a:r>
              <a:rPr lang="en-US" sz="2400" dirty="0"/>
              <a:t>will have a button and what we are aiming at is, creating a device which will act as a distress signal to alert the authorities about the crime taking place.</a:t>
            </a:r>
          </a:p>
          <a:p>
            <a:r>
              <a:rPr lang="en-US" sz="2400" dirty="0"/>
              <a:t>The product will be cheaper and much more handy</a:t>
            </a:r>
            <a:r>
              <a:rPr lang="en-US" sz="2400" dirty="0" smtClean="0"/>
              <a:t>. It </a:t>
            </a:r>
            <a:r>
              <a:rPr lang="en-US" sz="2400" dirty="0"/>
              <a:t>will send an SOS signal at the click of a button and therefore we don’t have to depend on our smartphones to do the same. </a:t>
            </a:r>
            <a:endParaRPr lang="en-IN" sz="2400" dirty="0"/>
          </a:p>
        </p:txBody>
      </p:sp>
    </p:spTree>
    <p:extLst>
      <p:ext uri="{BB962C8B-B14F-4D97-AF65-F5344CB8AC3E}">
        <p14:creationId xmlns:p14="http://schemas.microsoft.com/office/powerpoint/2010/main" val="1271806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756A04F-4871-43CB-8774-D9BF8403DE51}"/>
              </a:ext>
            </a:extLst>
          </p:cNvPr>
          <p:cNvSpPr txBox="1"/>
          <p:nvPr/>
        </p:nvSpPr>
        <p:spPr>
          <a:xfrm>
            <a:off x="1248759" y="962369"/>
            <a:ext cx="9782827"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In situations like these, it becomes really difficult to access our smartphones assuming we have it in the first place</a:t>
            </a:r>
            <a:r>
              <a:rPr lang="en-US" sz="2400" dirty="0" smtClean="0"/>
              <a:t>. Not </a:t>
            </a:r>
            <a:r>
              <a:rPr lang="en-US" sz="2400" dirty="0"/>
              <a:t>everyone can afford a smartphone and hence this further decreases our chances of alerting someone.</a:t>
            </a:r>
          </a:p>
          <a:p>
            <a:pPr marL="342900" indent="-342900">
              <a:buFont typeface="Arial" panose="020B0604020202020204" pitchFamily="34" charset="0"/>
              <a:buChar char="•"/>
            </a:pPr>
            <a:r>
              <a:rPr lang="en-IN" sz="2400" dirty="0"/>
              <a:t>This is where our device will come in handy</a:t>
            </a:r>
            <a:r>
              <a:rPr lang="en-IN" sz="2400" dirty="0" smtClean="0"/>
              <a:t>. The </a:t>
            </a:r>
            <a:r>
              <a:rPr lang="en-IN" sz="2400" dirty="0"/>
              <a:t>materials being used to create this device our cheap and thus it will be affordable.</a:t>
            </a:r>
          </a:p>
          <a:p>
            <a:pPr marL="342900" indent="-342900">
              <a:buFont typeface="Arial" panose="020B0604020202020204" pitchFamily="34" charset="0"/>
              <a:buChar char="•"/>
            </a:pPr>
            <a:r>
              <a:rPr lang="en-IN" sz="2400" dirty="0"/>
              <a:t>When a user presses the button on our device</a:t>
            </a:r>
            <a:r>
              <a:rPr lang="en-IN" sz="2400" dirty="0" smtClean="0"/>
              <a:t>, it </a:t>
            </a:r>
            <a:r>
              <a:rPr lang="en-IN" sz="2400" dirty="0"/>
              <a:t>will automatically send an SMS which will be including our location(latitude and longitude) to the listed emergency contacts</a:t>
            </a:r>
            <a:r>
              <a:rPr lang="en-IN" sz="2400" dirty="0" smtClean="0"/>
              <a:t>. The </a:t>
            </a:r>
            <a:r>
              <a:rPr lang="en-IN" sz="2400" dirty="0"/>
              <a:t>emergency contacts are provided by the user.</a:t>
            </a:r>
          </a:p>
          <a:p>
            <a:pPr marL="342900" indent="-342900">
              <a:buFont typeface="Arial" panose="020B0604020202020204" pitchFamily="34" charset="0"/>
              <a:buChar char="•"/>
            </a:pPr>
            <a:r>
              <a:rPr lang="en-IN" sz="2400" dirty="0"/>
              <a:t>Thus we will be able to alert the authorities before things could get worse.</a:t>
            </a:r>
          </a:p>
        </p:txBody>
      </p:sp>
    </p:spTree>
    <p:extLst>
      <p:ext uri="{BB962C8B-B14F-4D97-AF65-F5344CB8AC3E}">
        <p14:creationId xmlns:p14="http://schemas.microsoft.com/office/powerpoint/2010/main" val="3311927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985EF6-821D-4515-B862-ED5CE728A466}"/>
              </a:ext>
            </a:extLst>
          </p:cNvPr>
          <p:cNvSpPr>
            <a:spLocks noGrp="1"/>
          </p:cNvSpPr>
          <p:nvPr>
            <p:ph type="ctrTitle"/>
          </p:nvPr>
        </p:nvSpPr>
        <p:spPr>
          <a:xfrm>
            <a:off x="1455939" y="1163783"/>
            <a:ext cx="4965643" cy="2044866"/>
          </a:xfrm>
        </p:spPr>
        <p:txBody>
          <a:bodyPr>
            <a:normAutofit/>
          </a:bodyPr>
          <a:lstStyle/>
          <a:p>
            <a:r>
              <a:rPr lang="en-US" dirty="0"/>
              <a:t>WOMEN </a:t>
            </a:r>
            <a:r>
              <a:rPr lang="en-US" dirty="0" smtClean="0"/>
              <a:t/>
            </a:r>
            <a:br>
              <a:rPr lang="en-US" dirty="0" smtClean="0"/>
            </a:br>
            <a:r>
              <a:rPr lang="en-US" dirty="0" smtClean="0"/>
              <a:t>SECURITY</a:t>
            </a:r>
            <a:endParaRPr lang="en-IN" dirty="0"/>
          </a:p>
        </p:txBody>
      </p:sp>
      <p:sp>
        <p:nvSpPr>
          <p:cNvPr id="3" name="Subtitle 2">
            <a:extLst>
              <a:ext uri="{FF2B5EF4-FFF2-40B4-BE49-F238E27FC236}">
                <a16:creationId xmlns:a16="http://schemas.microsoft.com/office/drawing/2014/main" xmlns="" id="{F24573E9-3653-4FF9-8BB9-357F2E2AF50D}"/>
              </a:ext>
            </a:extLst>
          </p:cNvPr>
          <p:cNvSpPr>
            <a:spLocks noGrp="1"/>
          </p:cNvSpPr>
          <p:nvPr>
            <p:ph type="subTitle" idx="1"/>
          </p:nvPr>
        </p:nvSpPr>
        <p:spPr>
          <a:xfrm>
            <a:off x="1455939" y="3449782"/>
            <a:ext cx="9735069" cy="2535382"/>
          </a:xfrm>
        </p:spPr>
        <p:txBody>
          <a:bodyPr>
            <a:normAutofit fontScale="77500" lnSpcReduction="20000"/>
          </a:bodyPr>
          <a:lstStyle/>
          <a:p>
            <a:r>
              <a:rPr lang="en-IN" dirty="0" smtClean="0"/>
              <a:t>BY: </a:t>
            </a:r>
          </a:p>
          <a:p>
            <a:r>
              <a:rPr lang="en-IN" dirty="0" smtClean="0"/>
              <a:t>19BAI1073</a:t>
            </a:r>
            <a:r>
              <a:rPr lang="en-IN" dirty="0"/>
              <a:t>	RITHEESHA PRIYA </a:t>
            </a:r>
            <a:r>
              <a:rPr lang="en-IN" dirty="0" smtClean="0"/>
              <a:t>KOVUR				19BCE1083</a:t>
            </a:r>
            <a:r>
              <a:rPr lang="en-IN" dirty="0"/>
              <a:t>	N A PRASANNA VENKATESH</a:t>
            </a:r>
          </a:p>
          <a:p>
            <a:r>
              <a:rPr lang="en-IN" dirty="0"/>
              <a:t>19BCE1263	RIYA </a:t>
            </a:r>
            <a:r>
              <a:rPr lang="en-IN" dirty="0" smtClean="0"/>
              <a:t>RANI						19BCE1290</a:t>
            </a:r>
            <a:r>
              <a:rPr lang="en-IN" dirty="0"/>
              <a:t>	SABRINA MARSHAL</a:t>
            </a:r>
          </a:p>
          <a:p>
            <a:r>
              <a:rPr lang="en-IN" dirty="0"/>
              <a:t>19BCE1327	KARTIKEY </a:t>
            </a:r>
            <a:r>
              <a:rPr lang="en-IN" dirty="0" smtClean="0"/>
              <a:t>GAUTAM					19BCE1459</a:t>
            </a:r>
            <a:r>
              <a:rPr lang="en-IN" dirty="0"/>
              <a:t>	MEGHNA MANOJ NAIR</a:t>
            </a:r>
          </a:p>
          <a:p>
            <a:r>
              <a:rPr lang="en-IN" dirty="0"/>
              <a:t>19BCE1564	S V S AKHIL </a:t>
            </a:r>
            <a:r>
              <a:rPr lang="en-IN" dirty="0" smtClean="0"/>
              <a:t>RAMAN					19BCE1644</a:t>
            </a:r>
            <a:r>
              <a:rPr lang="en-IN" dirty="0"/>
              <a:t>	CHARU ANANT RAJPUT</a:t>
            </a:r>
          </a:p>
          <a:p>
            <a:r>
              <a:rPr lang="en-IN" dirty="0"/>
              <a:t>19BCE1698	SAM </a:t>
            </a:r>
            <a:r>
              <a:rPr lang="en-IN" dirty="0" smtClean="0"/>
              <a:t>METHUSELAH					19BCE1759</a:t>
            </a:r>
            <a:r>
              <a:rPr lang="en-IN" dirty="0"/>
              <a:t>	SABARI GIRISH S</a:t>
            </a:r>
          </a:p>
          <a:p>
            <a:r>
              <a:rPr lang="en-IN" dirty="0"/>
              <a:t>19MIS1013	YAGANTI MOUNIKA </a:t>
            </a:r>
            <a:r>
              <a:rPr lang="en-IN" dirty="0" smtClean="0"/>
              <a:t>SAI				19MIS1047</a:t>
            </a:r>
            <a:r>
              <a:rPr lang="en-IN" dirty="0"/>
              <a:t>	GENKUNTLA PRANITHA</a:t>
            </a:r>
          </a:p>
        </p:txBody>
      </p:sp>
    </p:spTree>
    <p:extLst>
      <p:ext uri="{BB962C8B-B14F-4D97-AF65-F5344CB8AC3E}">
        <p14:creationId xmlns:p14="http://schemas.microsoft.com/office/powerpoint/2010/main" val="15424136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6A23B5-DE43-4D70-873B-0CEEF47E9CAA}"/>
              </a:ext>
            </a:extLst>
          </p:cNvPr>
          <p:cNvSpPr>
            <a:spLocks noGrp="1"/>
          </p:cNvSpPr>
          <p:nvPr>
            <p:ph type="title"/>
          </p:nvPr>
        </p:nvSpPr>
        <p:spPr/>
        <p:txBody>
          <a:bodyPr/>
          <a:lstStyle/>
          <a:p>
            <a:r>
              <a:rPr lang="en-IN" b="1" dirty="0"/>
              <a:t>Bibliography and References </a:t>
            </a:r>
            <a:br>
              <a:rPr lang="en-IN" b="1" dirty="0"/>
            </a:br>
            <a:endParaRPr lang="en-IN" dirty="0"/>
          </a:p>
        </p:txBody>
      </p:sp>
      <p:sp>
        <p:nvSpPr>
          <p:cNvPr id="3" name="Content Placeholder 2">
            <a:extLst>
              <a:ext uri="{FF2B5EF4-FFF2-40B4-BE49-F238E27FC236}">
                <a16:creationId xmlns:a16="http://schemas.microsoft.com/office/drawing/2014/main" xmlns="" id="{6DDD41B1-CA81-48C4-B18F-55778913D5C7}"/>
              </a:ext>
            </a:extLst>
          </p:cNvPr>
          <p:cNvSpPr>
            <a:spLocks noGrp="1"/>
          </p:cNvSpPr>
          <p:nvPr>
            <p:ph idx="1"/>
          </p:nvPr>
        </p:nvSpPr>
        <p:spPr/>
        <p:txBody>
          <a:bodyPr>
            <a:normAutofit fontScale="92500" lnSpcReduction="10000"/>
          </a:bodyPr>
          <a:lstStyle/>
          <a:p>
            <a:pPr lvl="0" fontAlgn="base"/>
            <a:r>
              <a:rPr lang="en-IN" dirty="0"/>
              <a:t>National Database on Sexual Offenders </a:t>
            </a:r>
          </a:p>
          <a:p>
            <a:pPr lvl="0" fontAlgn="base"/>
            <a:r>
              <a:rPr lang="en-IN" dirty="0"/>
              <a:t>The National Crime Records Bureau </a:t>
            </a:r>
          </a:p>
          <a:p>
            <a:pPr lvl="0" fontAlgn="base"/>
            <a:r>
              <a:rPr lang="en-IN" dirty="0">
                <a:hlinkClick r:id="rId2"/>
              </a:rPr>
              <a:t>https://scroll.in/article/753496/crimes-against-women-reported-every-twominutes-in-india </a:t>
            </a:r>
            <a:endParaRPr lang="en-IN" dirty="0"/>
          </a:p>
          <a:p>
            <a:pPr lvl="0" fontAlgn="base"/>
            <a:r>
              <a:rPr lang="en-IN" dirty="0"/>
              <a:t>Chapter 5: Crime against women", Crime in India Statistics </a:t>
            </a:r>
          </a:p>
          <a:p>
            <a:pPr lvl="0" fontAlgn="base"/>
            <a:r>
              <a:rPr lang="en-IN" dirty="0">
                <a:hlinkClick r:id="rId3"/>
              </a:rPr>
              <a:t>https://towardsdatascience.com/indian-crime-data-analysis-85d3afdc0ceb </a:t>
            </a:r>
            <a:endParaRPr lang="en-IN" dirty="0"/>
          </a:p>
          <a:p>
            <a:pPr lvl="0" fontAlgn="base"/>
            <a:r>
              <a:rPr lang="en-IN" dirty="0">
                <a:hlinkClick r:id="rId4"/>
              </a:rPr>
              <a:t>https://ncrb.gov.in/sites/default/files/crime_in_india_table_additional_table_chapt </a:t>
            </a:r>
            <a:r>
              <a:rPr lang="en-IN" dirty="0" err="1">
                <a:hlinkClick r:id="rId4"/>
              </a:rPr>
              <a:t>er_reports</a:t>
            </a:r>
            <a:r>
              <a:rPr lang="en-IN" dirty="0">
                <a:hlinkClick r:id="rId4"/>
              </a:rPr>
              <a:t>/Table%203B.2_0.pdf </a:t>
            </a:r>
            <a:endParaRPr lang="en-IN" dirty="0"/>
          </a:p>
          <a:p>
            <a:pPr lvl="0" fontAlgn="base"/>
            <a:r>
              <a:rPr lang="en-IN" dirty="0">
                <a:hlinkClick r:id="rId5"/>
              </a:rPr>
              <a:t>https://thediplomat.com/2020/01/addressing-rape-in-india/</a:t>
            </a:r>
            <a:endParaRPr lang="en-IN" dirty="0"/>
          </a:p>
          <a:p>
            <a:endParaRPr lang="en-IN" dirty="0"/>
          </a:p>
        </p:txBody>
      </p:sp>
    </p:spTree>
    <p:extLst>
      <p:ext uri="{BB962C8B-B14F-4D97-AF65-F5344CB8AC3E}">
        <p14:creationId xmlns:p14="http://schemas.microsoft.com/office/powerpoint/2010/main" val="2486565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4089" y="1870260"/>
            <a:ext cx="8534085" cy="1787340"/>
          </a:xfrm>
        </p:spPr>
        <p:txBody>
          <a:bodyPr>
            <a:noAutofit/>
          </a:bodyPr>
          <a:lstStyle/>
          <a:p>
            <a:pPr marL="0" indent="0" algn="ctr">
              <a:buNone/>
            </a:pPr>
            <a:r>
              <a:rPr lang="en-GB" sz="8800" i="1" dirty="0" smtClean="0"/>
              <a:t>Thank You</a:t>
            </a:r>
            <a:endParaRPr lang="en-IN" sz="8800" i="1" dirty="0"/>
          </a:p>
        </p:txBody>
      </p:sp>
    </p:spTree>
    <p:extLst>
      <p:ext uri="{BB962C8B-B14F-4D97-AF65-F5344CB8AC3E}">
        <p14:creationId xmlns:p14="http://schemas.microsoft.com/office/powerpoint/2010/main" val="3220227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xmlns=""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cstate="print">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xmlns=""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xmlns="" id="{352BB3D1-FC10-43EE-8114-34C0EBA6F8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xmlns="" id="{42C31386-3989-4B82-84EE-358D9CA3B765}"/>
              </a:ext>
            </a:extLst>
          </p:cNvPr>
          <p:cNvSpPr>
            <a:spLocks noGrp="1"/>
          </p:cNvSpPr>
          <p:nvPr>
            <p:ph type="title"/>
          </p:nvPr>
        </p:nvSpPr>
        <p:spPr>
          <a:xfrm>
            <a:off x="4976636" y="992221"/>
            <a:ext cx="6247308" cy="4873558"/>
          </a:xfrm>
        </p:spPr>
        <p:txBody>
          <a:bodyPr vert="horz" lIns="91440" tIns="45720" rIns="91440" bIns="0" rtlCol="0" anchor="ctr">
            <a:normAutofit/>
          </a:bodyPr>
          <a:lstStyle/>
          <a:p>
            <a:r>
              <a:rPr lang="en-US" sz="4800"/>
              <a:t>Review </a:t>
            </a:r>
            <a:r>
              <a:rPr lang="en-US" sz="4800" smtClean="0"/>
              <a:t>1I</a:t>
            </a:r>
            <a:endParaRPr lang="en-US" sz="4800"/>
          </a:p>
        </p:txBody>
      </p:sp>
      <p:cxnSp>
        <p:nvCxnSpPr>
          <p:cNvPr id="19" name="Straight Connector 18">
            <a:extLst>
              <a:ext uri="{FF2B5EF4-FFF2-40B4-BE49-F238E27FC236}">
                <a16:creationId xmlns:a16="http://schemas.microsoft.com/office/drawing/2014/main" xmlns="" id="{7766695C-9F91-4225-8954-E3288BC513F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1600200"/>
            <a:ext cx="0" cy="365760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2984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AD6F8A-628F-4805-BDEF-8E0EF8FF69AF}"/>
              </a:ext>
            </a:extLst>
          </p:cNvPr>
          <p:cNvSpPr>
            <a:spLocks noGrp="1"/>
          </p:cNvSpPr>
          <p:nvPr>
            <p:ph type="title"/>
          </p:nvPr>
        </p:nvSpPr>
        <p:spPr/>
        <p:txBody>
          <a:bodyPr/>
          <a:lstStyle/>
          <a:p>
            <a:r>
              <a:rPr lang="en-IN" sz="3200" b="1" dirty="0">
                <a:effectLst/>
                <a:latin typeface="Arial" panose="020B0604020202020204" pitchFamily="34" charset="0"/>
                <a:ea typeface="Calibri" panose="020F0502020204030204" pitchFamily="34" charset="0"/>
                <a:cs typeface="Mangal" panose="02040503050203030202" pitchFamily="18" charset="0"/>
              </a:rPr>
              <a:t>OBJECTIVE OF THE STUDY</a:t>
            </a:r>
            <a:endParaRPr lang="en-IN" dirty="0"/>
          </a:p>
        </p:txBody>
      </p:sp>
      <p:sp>
        <p:nvSpPr>
          <p:cNvPr id="3" name="Content Placeholder 2">
            <a:extLst>
              <a:ext uri="{FF2B5EF4-FFF2-40B4-BE49-F238E27FC236}">
                <a16:creationId xmlns:a16="http://schemas.microsoft.com/office/drawing/2014/main" xmlns="" id="{8660C873-0870-4256-B9C1-CF9617F31548}"/>
              </a:ext>
            </a:extLst>
          </p:cNvPr>
          <p:cNvSpPr>
            <a:spLocks noGrp="1"/>
          </p:cNvSpPr>
          <p:nvPr>
            <p:ph idx="1"/>
          </p:nvPr>
        </p:nvSpPr>
        <p:spPr>
          <a:xfrm>
            <a:off x="1451578" y="1853754"/>
            <a:ext cx="9603275" cy="3450613"/>
          </a:xfrm>
        </p:spPr>
        <p:txBody>
          <a:bodyPr>
            <a:normAutofit fontScale="85000" lnSpcReduction="10000"/>
          </a:bodyPr>
          <a:lstStyle/>
          <a:p>
            <a:pPr marL="0" indent="0">
              <a:lnSpc>
                <a:spcPct val="107000"/>
              </a:lnSpc>
              <a:spcAft>
                <a:spcPts val="800"/>
              </a:spcAft>
              <a:buNone/>
            </a:pPr>
            <a:r>
              <a:rPr lang="en-IN" sz="1800" b="1" dirty="0">
                <a:effectLst/>
                <a:latin typeface="Arial" panose="020B060402020202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900" dirty="0">
                <a:effectLst/>
                <a:latin typeface="Arial" panose="020B0604020202020204" pitchFamily="34" charset="0"/>
                <a:ea typeface="Calibri" panose="020F0502020204030204" pitchFamily="34" charset="0"/>
                <a:cs typeface="Mangal" panose="02040503050203030202" pitchFamily="18" charset="0"/>
              </a:rPr>
              <a:t>It is unsafe for women out there even though the law has become stricter in dealing with such felonies. What we, as a team, our trying to do is to make a product which will help the authorities ascertain the location of the victim and maybe stop the crime from happening or from getting worse.</a:t>
            </a:r>
            <a:r>
              <a:rPr lang="en-IN" sz="1900" kern="1200" dirty="0">
                <a:solidFill>
                  <a:srgbClr val="000000"/>
                </a:solidFill>
                <a:effectLst/>
                <a:latin typeface="Calibri" panose="020F0502020204030204" pitchFamily="34" charset="0"/>
                <a:ea typeface="Times New Roman" panose="02020603050405020304" pitchFamily="18" charset="0"/>
                <a:cs typeface="Mangal" panose="02040503050203030202" pitchFamily="18" charset="0"/>
              </a:rPr>
              <a:t> </a:t>
            </a:r>
            <a:r>
              <a:rPr lang="en-IN" sz="1900" dirty="0">
                <a:effectLst/>
                <a:latin typeface="Arial" panose="020B0604020202020204" pitchFamily="34" charset="0"/>
                <a:ea typeface="Calibri" panose="020F0502020204030204" pitchFamily="34" charset="0"/>
                <a:cs typeface="Mangal" panose="02040503050203030202" pitchFamily="18" charset="0"/>
              </a:rPr>
              <a:t>The motive is to let the people know how bad the security of women in the country is and to possibly help better this situation with our product.</a:t>
            </a:r>
            <a:endParaRPr lang="en-IN" sz="19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900" dirty="0">
                <a:effectLst/>
                <a:latin typeface="Arial" panose="020B0604020202020204" pitchFamily="34" charset="0"/>
                <a:ea typeface="Calibri" panose="020F0502020204030204" pitchFamily="34" charset="0"/>
                <a:cs typeface="Mangal" panose="02040503050203030202" pitchFamily="18" charset="0"/>
              </a:rPr>
              <a:t>In incidents like these, it is really hard for the victim to alert others through their smartphones especially in isolated areas. Also in these scenarios it becomes difficult to take out and access your phone. In these types of situations, our device will be really useful. It is small in size, easy to carry and alerts the enlisted emergency contacts on the click of a button. Therefore, all the emergency contacts get an SMS of your location and thus it’s easy to reach the location on time.</a:t>
            </a:r>
            <a:endParaRPr lang="en-IN" sz="19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620218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431107-D9C4-42AE-BC4E-EA4D6A5DEF79}"/>
              </a:ext>
            </a:extLst>
          </p:cNvPr>
          <p:cNvSpPr>
            <a:spLocks noGrp="1"/>
          </p:cNvSpPr>
          <p:nvPr>
            <p:ph type="title"/>
          </p:nvPr>
        </p:nvSpPr>
        <p:spPr>
          <a:xfrm>
            <a:off x="1451579" y="804520"/>
            <a:ext cx="9603275" cy="535908"/>
          </a:xfrm>
        </p:spPr>
        <p:txBody>
          <a:bodyPr>
            <a:noAutofit/>
          </a:bodyPr>
          <a:lstStyle/>
          <a:p>
            <a:r>
              <a:rPr lang="en-IN" b="1" dirty="0" smtClean="0"/>
              <a:t>LITERATURE </a:t>
            </a:r>
            <a:r>
              <a:rPr lang="en-IN" b="1" dirty="0"/>
              <a:t>REVIEW</a:t>
            </a:r>
            <a:br>
              <a:rPr lang="en-IN" b="1" dirty="0"/>
            </a:br>
            <a:endParaRPr lang="en-IN" dirty="0"/>
          </a:p>
        </p:txBody>
      </p:sp>
      <p:sp>
        <p:nvSpPr>
          <p:cNvPr id="3" name="Content Placeholder 2">
            <a:extLst>
              <a:ext uri="{FF2B5EF4-FFF2-40B4-BE49-F238E27FC236}">
                <a16:creationId xmlns:a16="http://schemas.microsoft.com/office/drawing/2014/main" xmlns="" id="{E3146DF7-51CB-4C79-AAD3-167C10AFEA9F}"/>
              </a:ext>
            </a:extLst>
          </p:cNvPr>
          <p:cNvSpPr>
            <a:spLocks noGrp="1"/>
          </p:cNvSpPr>
          <p:nvPr>
            <p:ph idx="1"/>
          </p:nvPr>
        </p:nvSpPr>
        <p:spPr/>
        <p:txBody>
          <a:bodyPr>
            <a:noAutofit/>
          </a:bodyPr>
          <a:lstStyle/>
          <a:p>
            <a:r>
              <a:rPr lang="en-IN" sz="1800"/>
              <a:t>India ranks amongst the top 10 un-safest countries for women in the world. Everyday, there are hoards of news about rape cases, dowry cases, girl trafficking and many more. In our country, a rape takes place every 2 minutes, and this is in a society wherein such cases are widely oppressed, hence the situation might even be worse than we or the government knows.  </a:t>
            </a:r>
          </a:p>
          <a:p>
            <a:r>
              <a:rPr lang="en-US" sz="1800"/>
              <a:t>The sheer barbarity involved in the crime committed against the 23-year-old paramedic student, who later came to be identified as “Nirbhaya” (meaning fearless), jolted the collective conscience of India’s 1.3 billion people, uniting them in a call for the instant execution of the perpetrators. Thousands of women and activists stormed the streets to demand action in the name of the victim, breaking the usual silence over sexual violence, which often goes unreported.</a:t>
            </a:r>
            <a:r>
              <a:rPr lang="en-IN" sz="1800"/>
              <a:t/>
            </a:r>
            <a:br>
              <a:rPr lang="en-IN" sz="1800"/>
            </a:br>
            <a:endParaRPr lang="en-IN" sz="1800" dirty="0"/>
          </a:p>
        </p:txBody>
      </p:sp>
    </p:spTree>
    <p:extLst>
      <p:ext uri="{BB962C8B-B14F-4D97-AF65-F5344CB8AC3E}">
        <p14:creationId xmlns:p14="http://schemas.microsoft.com/office/powerpoint/2010/main" val="584925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D1963F09-5818-458C-9414-8BE735BFA51A}"/>
              </a:ext>
            </a:extLst>
          </p:cNvPr>
          <p:cNvSpPr>
            <a:spLocks noGrp="1"/>
          </p:cNvSpPr>
          <p:nvPr>
            <p:ph idx="4294967295"/>
          </p:nvPr>
        </p:nvSpPr>
        <p:spPr>
          <a:xfrm>
            <a:off x="612558" y="941804"/>
            <a:ext cx="10467975" cy="5154613"/>
          </a:xfrm>
        </p:spPr>
        <p:txBody>
          <a:bodyPr>
            <a:normAutofit/>
          </a:bodyPr>
          <a:lstStyle/>
          <a:p>
            <a:r>
              <a:rPr lang="en-US" dirty="0"/>
              <a:t>Taken aback by the backlash, and to appease a nation convulsed by anger, the Indian government implemented legal reforms mandating harsher punishments for rapists. The prison sentence term for rapists was doubled to 20 years, stalking was made a crime, and new initiatives aimed at improving safety for women were launched. In 2014, shortly after Prime Minister Narendra Modi took office, his government also pledged a “zero tolerance” policy on violence against women, promising to “strengthen the criminal justice system.”</a:t>
            </a:r>
          </a:p>
          <a:p>
            <a:r>
              <a:rPr lang="en-US" dirty="0"/>
              <a:t>Yet oddly, seven years on and stiffer punishments for the guilty notwithstanding, a sense of disenchantment still lingers in the air. Women feel they aren’t any safer on the streets as, among other things, ossified patriarchal norms rob them of agency.</a:t>
            </a:r>
          </a:p>
          <a:p>
            <a:endParaRPr lang="en-IN" dirty="0"/>
          </a:p>
        </p:txBody>
      </p:sp>
    </p:spTree>
    <p:extLst>
      <p:ext uri="{BB962C8B-B14F-4D97-AF65-F5344CB8AC3E}">
        <p14:creationId xmlns:p14="http://schemas.microsoft.com/office/powerpoint/2010/main" val="32645170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989073-6685-45A0-981B-0CDBCE966612}"/>
              </a:ext>
            </a:extLst>
          </p:cNvPr>
          <p:cNvSpPr>
            <a:spLocks noGrp="1"/>
          </p:cNvSpPr>
          <p:nvPr>
            <p:ph type="title"/>
          </p:nvPr>
        </p:nvSpPr>
        <p:spPr/>
        <p:txBody>
          <a:bodyPr/>
          <a:lstStyle/>
          <a:p>
            <a:r>
              <a:rPr lang="en-IN" b="1" dirty="0"/>
              <a:t>Facts </a:t>
            </a:r>
            <a:br>
              <a:rPr lang="en-IN" b="1" dirty="0"/>
            </a:br>
            <a:endParaRPr lang="en-IN" dirty="0"/>
          </a:p>
        </p:txBody>
      </p:sp>
      <p:sp>
        <p:nvSpPr>
          <p:cNvPr id="3" name="Content Placeholder 2">
            <a:extLst>
              <a:ext uri="{FF2B5EF4-FFF2-40B4-BE49-F238E27FC236}">
                <a16:creationId xmlns:a16="http://schemas.microsoft.com/office/drawing/2014/main" xmlns="" id="{D41FCF0F-BE3D-458F-9EE6-8BFA0D591CD5}"/>
              </a:ext>
            </a:extLst>
          </p:cNvPr>
          <p:cNvSpPr>
            <a:spLocks noGrp="1"/>
          </p:cNvSpPr>
          <p:nvPr>
            <p:ph idx="1"/>
          </p:nvPr>
        </p:nvSpPr>
        <p:spPr>
          <a:xfrm>
            <a:off x="1451579" y="2015732"/>
            <a:ext cx="9778673" cy="3843530"/>
          </a:xfrm>
        </p:spPr>
        <p:txBody>
          <a:bodyPr>
            <a:normAutofit fontScale="85000" lnSpcReduction="20000"/>
          </a:bodyPr>
          <a:lstStyle/>
          <a:p>
            <a:pPr lvl="0" fontAlgn="base"/>
            <a:r>
              <a:rPr lang="en-IN" dirty="0"/>
              <a:t>Almost 75% of crimes against women go unaccounted and never reported under a fear of societal impact. </a:t>
            </a:r>
          </a:p>
          <a:p>
            <a:pPr lvl="0" fontAlgn="base"/>
            <a:r>
              <a:rPr lang="en-IN" dirty="0"/>
              <a:t>Majority of these crimes are severe and repetitive. </a:t>
            </a:r>
          </a:p>
          <a:p>
            <a:pPr lvl="0" fontAlgn="base"/>
            <a:r>
              <a:rPr lang="en-IN" dirty="0"/>
              <a:t>Almost 48% of reported rape cases are against minors. </a:t>
            </a:r>
          </a:p>
          <a:p>
            <a:pPr lvl="0" fontAlgn="base"/>
            <a:r>
              <a:rPr lang="en-IN" dirty="0"/>
              <a:t>Every 2 minutes, a crime against a woman takes place in the country while a rape takes place in every 15 minutes. </a:t>
            </a:r>
          </a:p>
          <a:p>
            <a:pPr lvl="0" fontAlgn="base"/>
            <a:r>
              <a:rPr lang="en-IN" dirty="0"/>
              <a:t>Almost all cases have a close linkage between the suspects and the victims. </a:t>
            </a:r>
          </a:p>
          <a:p>
            <a:pPr lvl="0" fontAlgn="base"/>
            <a:r>
              <a:rPr lang="en-IN" dirty="0"/>
              <a:t>Just a small 3% of the cases reported in India turn out to be false acquisitions by the girl. </a:t>
            </a:r>
          </a:p>
          <a:p>
            <a:pPr lvl="0" fontAlgn="base"/>
            <a:r>
              <a:rPr lang="en-IN" dirty="0"/>
              <a:t>In certain states of the country, molestation of girls (especially underage girls) is so prominent that girls have started to believe that it is an extremely normal thing to do and hence don’t even try to report such cases. </a:t>
            </a:r>
          </a:p>
          <a:p>
            <a:pPr lvl="0" fontAlgn="base"/>
            <a:r>
              <a:rPr lang="en-IN" dirty="0"/>
              <a:t>India ranks 3</a:t>
            </a:r>
            <a:r>
              <a:rPr lang="en-IN" baseline="30000" dirty="0"/>
              <a:t>rd</a:t>
            </a:r>
            <a:r>
              <a:rPr lang="en-IN" dirty="0"/>
              <a:t> in terms of underage pregnancy and the main reason for this is again rapes.  </a:t>
            </a:r>
          </a:p>
          <a:p>
            <a:pPr marL="0" indent="0">
              <a:buNone/>
            </a:pPr>
            <a:endParaRPr lang="en-IN" dirty="0"/>
          </a:p>
          <a:p>
            <a:endParaRPr lang="en-IN" dirty="0"/>
          </a:p>
        </p:txBody>
      </p:sp>
    </p:spTree>
    <p:extLst>
      <p:ext uri="{BB962C8B-B14F-4D97-AF65-F5344CB8AC3E}">
        <p14:creationId xmlns:p14="http://schemas.microsoft.com/office/powerpoint/2010/main" val="5698905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16F4ADC-C1E1-45FF-AE1C-BE240E78593B}"/>
              </a:ext>
            </a:extLst>
          </p:cNvPr>
          <p:cNvSpPr>
            <a:spLocks noGrp="1"/>
          </p:cNvSpPr>
          <p:nvPr>
            <p:ph idx="4294967295"/>
          </p:nvPr>
        </p:nvSpPr>
        <p:spPr>
          <a:xfrm>
            <a:off x="1294606" y="4370054"/>
            <a:ext cx="9602788" cy="1562776"/>
          </a:xfrm>
        </p:spPr>
        <p:txBody>
          <a:bodyPr>
            <a:normAutofit fontScale="92500" lnSpcReduction="20000"/>
          </a:bodyPr>
          <a:lstStyle/>
          <a:p>
            <a:pPr marL="0" lvl="0" indent="0" eaLnBrk="0" fontAlgn="base" hangingPunct="0">
              <a:lnSpc>
                <a:spcPct val="100000"/>
              </a:lnSpc>
              <a:spcBef>
                <a:spcPct val="0"/>
              </a:spcBef>
              <a:spcAft>
                <a:spcPct val="0"/>
              </a:spcAft>
              <a:buClrTx/>
              <a:buSzTx/>
              <a:buNone/>
            </a:pPr>
            <a:r>
              <a:rPr lang="en-US" altLang="en-US" sz="1400" i="1" dirty="0">
                <a:solidFill>
                  <a:srgbClr val="44546A"/>
                </a:solidFill>
                <a:latin typeface="Arial" panose="020B0604020202020204" pitchFamily="34" charset="0"/>
                <a:ea typeface="Calibri" panose="020F0502020204030204" pitchFamily="34" charset="0"/>
              </a:rPr>
              <a:t>Figure 1: As many as 2.24 Million cases have been reported in the past decade and almost twice the number of these cases are believed to have not been reported. This is an official image published by NCRB of India </a:t>
            </a:r>
            <a:endParaRPr lang="en-US" altLang="en-US" sz="1100" dirty="0">
              <a:latin typeface="Arial" panose="020B0604020202020204" pitchFamily="34" charset="0"/>
            </a:endParaRPr>
          </a:p>
          <a:p>
            <a:pPr marL="0" lvl="0" indent="0" eaLnBrk="0" fontAlgn="base" hangingPunct="0">
              <a:lnSpc>
                <a:spcPct val="100000"/>
              </a:lnSpc>
              <a:spcBef>
                <a:spcPct val="0"/>
              </a:spcBef>
              <a:spcAft>
                <a:spcPct val="0"/>
              </a:spcAft>
              <a:buClrTx/>
              <a:buSzTx/>
              <a:buNone/>
            </a:pPr>
            <a:r>
              <a:rPr lang="en-US" altLang="en-US" sz="1800" dirty="0">
                <a:solidFill>
                  <a:srgbClr val="000000"/>
                </a:solidFill>
                <a:latin typeface="Arial" panose="020B0604020202020204" pitchFamily="34" charset="0"/>
                <a:ea typeface="Calibri" panose="020F0502020204030204" pitchFamily="34" charset="0"/>
              </a:rPr>
              <a:t> </a:t>
            </a:r>
            <a:endParaRPr lang="en-US" altLang="en-US" sz="1100" dirty="0">
              <a:latin typeface="Arial" panose="020B0604020202020204" pitchFamily="34" charset="0"/>
            </a:endParaRPr>
          </a:p>
          <a:p>
            <a:pPr marL="0" lvl="0" indent="0" eaLnBrk="0" fontAlgn="base" hangingPunct="0">
              <a:lnSpc>
                <a:spcPct val="100000"/>
              </a:lnSpc>
              <a:spcBef>
                <a:spcPct val="0"/>
              </a:spcBef>
              <a:spcAft>
                <a:spcPct val="0"/>
              </a:spcAft>
              <a:buClrTx/>
              <a:buSzTx/>
              <a:buNone/>
            </a:pPr>
            <a:r>
              <a:rPr lang="en-US" altLang="en-US" dirty="0">
                <a:solidFill>
                  <a:srgbClr val="000000"/>
                </a:solidFill>
                <a:latin typeface="Arial" panose="020B0604020202020204" pitchFamily="34" charset="0"/>
                <a:ea typeface="Calibri" panose="020F0502020204030204" pitchFamily="34" charset="0"/>
              </a:rPr>
              <a:t>As quite visible from the above graph, the toll of such crimes is on a rise and that too an alarming rate. From less than 20 lakh cases, it has increased to a whopping number of more than 30 lakh cases in a year by the end of 2016. </a:t>
            </a:r>
            <a:endParaRPr lang="en-US" altLang="en-US" sz="1100" dirty="0">
              <a:latin typeface="Arial" panose="020B0604020202020204" pitchFamily="34" charset="0"/>
            </a:endParaRPr>
          </a:p>
          <a:p>
            <a:pPr marL="0" lvl="0" indent="0" eaLnBrk="0" fontAlgn="base" hangingPunct="0">
              <a:lnSpc>
                <a:spcPct val="100000"/>
              </a:lnSpc>
              <a:spcBef>
                <a:spcPct val="0"/>
              </a:spcBef>
              <a:spcAft>
                <a:spcPct val="0"/>
              </a:spcAft>
              <a:buClrTx/>
              <a:buSzTx/>
              <a:buNone/>
            </a:pPr>
            <a:r>
              <a:rPr lang="en-US" altLang="en-US" dirty="0">
                <a:solidFill>
                  <a:srgbClr val="000000"/>
                </a:solidFill>
                <a:latin typeface="Arial" panose="020B0604020202020204" pitchFamily="34" charset="0"/>
                <a:ea typeface="Calibri" panose="020F0502020204030204" pitchFamily="34" charset="0"/>
              </a:rPr>
              <a:t> </a:t>
            </a:r>
            <a:endParaRPr lang="en-US" altLang="en-US" sz="1100" dirty="0">
              <a:latin typeface="Arial" panose="020B0604020202020204" pitchFamily="34" charset="0"/>
            </a:endParaRPr>
          </a:p>
          <a:p>
            <a:endParaRPr lang="en-IN" dirty="0"/>
          </a:p>
        </p:txBody>
      </p:sp>
      <p:pic>
        <p:nvPicPr>
          <p:cNvPr id="1088" name="Picture 481">
            <a:extLst>
              <a:ext uri="{FF2B5EF4-FFF2-40B4-BE49-F238E27FC236}">
                <a16:creationId xmlns:a16="http://schemas.microsoft.com/office/drawing/2014/main" xmlns="" id="{4CEAA115-B798-4133-BC52-42752207E4F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353" y="846831"/>
            <a:ext cx="6245507" cy="3321710"/>
          </a:xfrm>
          <a:prstGeom prst="rect">
            <a:avLst/>
          </a:prstGeom>
          <a:noFill/>
          <a:extLst>
            <a:ext uri="{909E8E84-426E-40DD-AFC4-6F175D3DCCD1}">
              <a14:hiddenFill xmlns:a14="http://schemas.microsoft.com/office/drawing/2010/main">
                <a:solidFill>
                  <a:srgbClr val="FFFFFF"/>
                </a:solidFill>
              </a14:hiddenFill>
            </a:ext>
          </a:extLst>
        </p:spPr>
      </p:pic>
      <p:sp>
        <p:nvSpPr>
          <p:cNvPr id="1043" name="Rectangle 65">
            <a:extLst>
              <a:ext uri="{FF2B5EF4-FFF2-40B4-BE49-F238E27FC236}">
                <a16:creationId xmlns:a16="http://schemas.microsoft.com/office/drawing/2014/main" xmlns="" id="{B8A255A1-1FEB-4DBF-B58A-C8444E229A8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44" name="Rectangle 66">
            <a:extLst>
              <a:ext uri="{FF2B5EF4-FFF2-40B4-BE49-F238E27FC236}">
                <a16:creationId xmlns:a16="http://schemas.microsoft.com/office/drawing/2014/main" xmlns="" id="{8E6869AD-926F-4719-9059-8F792A390B87}"/>
              </a:ext>
            </a:extLst>
          </p:cNvPr>
          <p:cNvSpPr>
            <a:spLocks noChangeArrowheads="1"/>
          </p:cNvSpPr>
          <p:nvPr/>
        </p:nvSpPr>
        <p:spPr bwMode="auto">
          <a:xfrm>
            <a:off x="6350" y="3235896"/>
            <a:ext cx="223138"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xmlns="" id="{25CCAF61-7A71-48FA-81BB-8364F55D47C7}"/>
              </a:ext>
            </a:extLst>
          </p:cNvPr>
          <p:cNvSpPr txBox="1"/>
          <p:nvPr/>
        </p:nvSpPr>
        <p:spPr>
          <a:xfrm>
            <a:off x="1202498" y="192583"/>
            <a:ext cx="7390357" cy="461665"/>
          </a:xfrm>
          <a:prstGeom prst="rect">
            <a:avLst/>
          </a:prstGeom>
          <a:noFill/>
        </p:spPr>
        <p:txBody>
          <a:bodyPr wrap="square" rtlCol="0">
            <a:spAutoFit/>
          </a:bodyPr>
          <a:lstStyle/>
          <a:p>
            <a:r>
              <a:rPr lang="en-US" sz="2400" dirty="0"/>
              <a:t>STATISTICIAL DATA THROUGH GRAPHS</a:t>
            </a:r>
            <a:endParaRPr lang="en-IN" sz="2400" dirty="0"/>
          </a:p>
        </p:txBody>
      </p:sp>
    </p:spTree>
    <p:extLst>
      <p:ext uri="{BB962C8B-B14F-4D97-AF65-F5344CB8AC3E}">
        <p14:creationId xmlns:p14="http://schemas.microsoft.com/office/powerpoint/2010/main" val="1305098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720ADA-5871-4315-97B1-644CB1D0D10A}"/>
              </a:ext>
            </a:extLst>
          </p:cNvPr>
          <p:cNvSpPr>
            <a:spLocks noGrp="1"/>
          </p:cNvSpPr>
          <p:nvPr>
            <p:ph idx="4294967295"/>
          </p:nvPr>
        </p:nvSpPr>
        <p:spPr>
          <a:xfrm>
            <a:off x="1023458" y="5017999"/>
            <a:ext cx="9602787" cy="863256"/>
          </a:xfrm>
        </p:spPr>
        <p:txBody>
          <a:bodyPr/>
          <a:lstStyle/>
          <a:p>
            <a:pPr algn="ctr"/>
            <a:r>
              <a:rPr lang="en-IN" i="1" dirty="0"/>
              <a:t>Figure 2: This official graph from our collected datasets showcases a similar trend from the year 2001 to 2012 </a:t>
            </a:r>
            <a:endParaRPr lang="en-IN" dirty="0"/>
          </a:p>
          <a:p>
            <a:pPr algn="ctr"/>
            <a:endParaRPr lang="en-IN" dirty="0"/>
          </a:p>
        </p:txBody>
      </p:sp>
      <p:pic>
        <p:nvPicPr>
          <p:cNvPr id="5" name="Picture 4">
            <a:extLst>
              <a:ext uri="{FF2B5EF4-FFF2-40B4-BE49-F238E27FC236}">
                <a16:creationId xmlns:a16="http://schemas.microsoft.com/office/drawing/2014/main" xmlns="" id="{F8983AE2-0BFD-45F3-8828-C630E6F8FC42}"/>
              </a:ext>
            </a:extLst>
          </p:cNvPr>
          <p:cNvPicPr/>
          <p:nvPr/>
        </p:nvPicPr>
        <p:blipFill>
          <a:blip r:embed="rId2" cstate="print"/>
          <a:stretch>
            <a:fillRect/>
          </a:stretch>
        </p:blipFill>
        <p:spPr>
          <a:xfrm>
            <a:off x="1977153" y="533151"/>
            <a:ext cx="7695399" cy="4299430"/>
          </a:xfrm>
          <a:prstGeom prst="rect">
            <a:avLst/>
          </a:prstGeom>
        </p:spPr>
      </p:pic>
    </p:spTree>
    <p:extLst>
      <p:ext uri="{BB962C8B-B14F-4D97-AF65-F5344CB8AC3E}">
        <p14:creationId xmlns:p14="http://schemas.microsoft.com/office/powerpoint/2010/main" val="3333854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271</TotalTime>
  <Words>1081</Words>
  <Application>Microsoft Office PowerPoint</Application>
  <PresentationFormat>Widescreen</PresentationFormat>
  <Paragraphs>66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Gill Sans MT</vt:lpstr>
      <vt:lpstr>Mangal</vt:lpstr>
      <vt:lpstr>Times New Roman</vt:lpstr>
      <vt:lpstr>Gallery</vt:lpstr>
      <vt:lpstr>LEAN STARTUP MANAGEMENT</vt:lpstr>
      <vt:lpstr>WOMEN  SECURITY</vt:lpstr>
      <vt:lpstr>Review 1I</vt:lpstr>
      <vt:lpstr>OBJECTIVE OF THE STUDY</vt:lpstr>
      <vt:lpstr>LITERATURE REVIEW </vt:lpstr>
      <vt:lpstr>PowerPoint Presentation</vt:lpstr>
      <vt:lpstr>Facts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STATEMENT OF PROBLEM</vt:lpstr>
      <vt:lpstr>Our product</vt:lpstr>
      <vt:lpstr>PowerPoint Presentation</vt:lpstr>
      <vt:lpstr>Bibliography and References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LEAN STARTUP MANAGEMENT</dc:title>
  <dc:creator>K SANAL KUMAR</dc:creator>
  <cp:lastModifiedBy>Sam Methuselah</cp:lastModifiedBy>
  <cp:revision>29</cp:revision>
  <dcterms:created xsi:type="dcterms:W3CDTF">2020-09-01T09:51:12Z</dcterms:created>
  <dcterms:modified xsi:type="dcterms:W3CDTF">2021-04-08T14:26:12Z</dcterms:modified>
</cp:coreProperties>
</file>