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361" r:id="rId2"/>
    <p:sldId id="268" r:id="rId3"/>
    <p:sldId id="362" r:id="rId4"/>
    <p:sldId id="363" r:id="rId5"/>
    <p:sldId id="271" r:id="rId6"/>
    <p:sldId id="275" r:id="rId7"/>
    <p:sldId id="282" r:id="rId8"/>
    <p:sldId id="364" r:id="rId9"/>
    <p:sldId id="289" r:id="rId10"/>
    <p:sldId id="365" r:id="rId11"/>
    <p:sldId id="367" r:id="rId12"/>
    <p:sldId id="368" r:id="rId13"/>
    <p:sldId id="369" r:id="rId14"/>
    <p:sldId id="370" r:id="rId15"/>
    <p:sldId id="371" r:id="rId16"/>
    <p:sldId id="372" r:id="rId17"/>
    <p:sldId id="373" r:id="rId18"/>
    <p:sldId id="374" r:id="rId19"/>
    <p:sldId id="375" r:id="rId20"/>
    <p:sldId id="376" r:id="rId21"/>
    <p:sldId id="293" r:id="rId22"/>
    <p:sldId id="377" r:id="rId23"/>
    <p:sldId id="378" r:id="rId24"/>
    <p:sldId id="380" r:id="rId25"/>
    <p:sldId id="381" r:id="rId26"/>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extLst/>
  </p:cmAuthor>
  <p:cmAuthor id="2" name="пользователь Microsoft Office"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9999FF"/>
    <a:srgbClr val="FFB432"/>
    <a:srgbClr val="00C773"/>
    <a:srgbClr val="C8DF56"/>
    <a:srgbClr val="8ABF56"/>
    <a:srgbClr val="FDB530"/>
    <a:srgbClr val="00C3D8"/>
    <a:srgbClr val="7448D2"/>
    <a:srgbClr val="00A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6359" autoAdjust="0"/>
  </p:normalViewPr>
  <p:slideViewPr>
    <p:cSldViewPr>
      <p:cViewPr varScale="1">
        <p:scale>
          <a:sx n="44" d="100"/>
          <a:sy n="44" d="100"/>
        </p:scale>
        <p:origin x="342" y="84"/>
      </p:cViewPr>
      <p:guideLst>
        <p:guide orient="horz" pos="4320"/>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6"/>
    </p:cViewPr>
  </p:sorterViewPr>
  <p:notesViewPr>
    <p:cSldViewPr>
      <p:cViewPr varScale="1">
        <p:scale>
          <a:sx n="86" d="100"/>
          <a:sy n="86" d="100"/>
        </p:scale>
        <p:origin x="30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15.05.2021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a:t>
            </a:fld>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15.05.2021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1</a:t>
            </a:fld>
            <a:endParaRPr lang="ru-RU"/>
          </a:p>
        </p:txBody>
      </p:sp>
    </p:spTree>
    <p:extLst>
      <p:ext uri="{BB962C8B-B14F-4D97-AF65-F5344CB8AC3E}">
        <p14:creationId xmlns:p14="http://schemas.microsoft.com/office/powerpoint/2010/main" val="400873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a:t>
            </a:fld>
            <a:endParaRPr lang="ru-RU"/>
          </a:p>
        </p:txBody>
      </p:sp>
    </p:spTree>
    <p:extLst>
      <p:ext uri="{BB962C8B-B14F-4D97-AF65-F5344CB8AC3E}">
        <p14:creationId xmlns:p14="http://schemas.microsoft.com/office/powerpoint/2010/main" val="304991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5</a:t>
            </a:fld>
            <a:endParaRPr lang="ru-RU"/>
          </a:p>
        </p:txBody>
      </p:sp>
    </p:spTree>
    <p:extLst>
      <p:ext uri="{BB962C8B-B14F-4D97-AF65-F5344CB8AC3E}">
        <p14:creationId xmlns:p14="http://schemas.microsoft.com/office/powerpoint/2010/main" val="242907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6</a:t>
            </a:fld>
            <a:endParaRPr lang="ru-RU"/>
          </a:p>
        </p:txBody>
      </p:sp>
    </p:spTree>
    <p:extLst>
      <p:ext uri="{BB962C8B-B14F-4D97-AF65-F5344CB8AC3E}">
        <p14:creationId xmlns:p14="http://schemas.microsoft.com/office/powerpoint/2010/main" val="520266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9</a:t>
            </a:fld>
            <a:endParaRPr lang="ru-RU"/>
          </a:p>
        </p:txBody>
      </p:sp>
    </p:spTree>
    <p:extLst>
      <p:ext uri="{BB962C8B-B14F-4D97-AF65-F5344CB8AC3E}">
        <p14:creationId xmlns:p14="http://schemas.microsoft.com/office/powerpoint/2010/main" val="2667364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21</a:t>
            </a:fld>
            <a:endParaRPr lang="ru-RU"/>
          </a:p>
        </p:txBody>
      </p:sp>
    </p:spTree>
    <p:extLst>
      <p:ext uri="{BB962C8B-B14F-4D97-AF65-F5344CB8AC3E}">
        <p14:creationId xmlns:p14="http://schemas.microsoft.com/office/powerpoint/2010/main" val="719105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13FC40D-6FB9-1648-B027-EAD4E7DC4F2C}" type="slidenum">
              <a:rPr lang="ru-RU" smtClean="0"/>
              <a:t>22</a:t>
            </a:fld>
            <a:endParaRPr lang="ru-RU"/>
          </a:p>
        </p:txBody>
      </p:sp>
    </p:spTree>
    <p:extLst>
      <p:ext uri="{BB962C8B-B14F-4D97-AF65-F5344CB8AC3E}">
        <p14:creationId xmlns:p14="http://schemas.microsoft.com/office/powerpoint/2010/main" val="147094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09_Пользовательский макет">
    <p:spTree>
      <p:nvGrpSpPr>
        <p:cNvPr id="1" name=""/>
        <p:cNvGrpSpPr/>
        <p:nvPr/>
      </p:nvGrpSpPr>
      <p:grpSpPr>
        <a:xfrm>
          <a:off x="0" y="0"/>
          <a:ext cx="0" cy="0"/>
          <a:chOff x="0" y="0"/>
          <a:chExt cx="0" cy="0"/>
        </a:xfrm>
      </p:grpSpPr>
      <p:sp>
        <p:nvSpPr>
          <p:cNvPr id="6" name="Заголовок 1"/>
          <p:cNvSpPr>
            <a:spLocks noGrp="1"/>
          </p:cNvSpPr>
          <p:nvPr>
            <p:ph type="title" hasCustomPrompt="1"/>
          </p:nvPr>
        </p:nvSpPr>
        <p:spPr>
          <a:xfrm>
            <a:off x="1601919" y="1170162"/>
            <a:ext cx="21194285" cy="127321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
        <p:nvSpPr>
          <p:cNvPr id="12" name="Текст 3"/>
          <p:cNvSpPr>
            <a:spLocks noGrp="1"/>
          </p:cNvSpPr>
          <p:nvPr>
            <p:ph type="body" sz="quarter" idx="21" hasCustomPrompt="1"/>
          </p:nvPr>
        </p:nvSpPr>
        <p:spPr>
          <a:xfrm>
            <a:off x="1601919" y="3474418"/>
            <a:ext cx="21194285" cy="7632848"/>
          </a:xfrm>
          <a:prstGeom prst="rect">
            <a:avLst/>
          </a:prstGeom>
        </p:spPr>
        <p:txBody>
          <a:bodyPr/>
          <a:lstStyle>
            <a:lvl1pPr>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635328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1_Пользовательский макет">
    <p:bg>
      <p:bgPr>
        <a:gradFill>
          <a:gsLst>
            <a:gs pos="0">
              <a:schemeClr val="accent1"/>
            </a:gs>
            <a:gs pos="100000">
              <a:schemeClr val="accent2"/>
            </a:gs>
          </a:gsLst>
          <a:lin ang="6000000" scaled="0"/>
        </a:gradFill>
        <a:effectLst/>
      </p:bgPr>
    </p:bg>
    <p:spTree>
      <p:nvGrpSpPr>
        <p:cNvPr id="1" name=""/>
        <p:cNvGrpSpPr/>
        <p:nvPr/>
      </p:nvGrpSpPr>
      <p:grpSpPr>
        <a:xfrm>
          <a:off x="0" y="0"/>
          <a:ext cx="0" cy="0"/>
          <a:chOff x="0" y="0"/>
          <a:chExt cx="0" cy="0"/>
        </a:xfrm>
      </p:grpSpPr>
      <p:sp>
        <p:nvSpPr>
          <p:cNvPr id="6" name="Прямоугольник 5"/>
          <p:cNvSpPr/>
          <p:nvPr userDrawn="1"/>
        </p:nvSpPr>
        <p:spPr>
          <a:xfrm>
            <a:off x="0" y="0"/>
            <a:ext cx="24387175" cy="13717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800" dirty="0"/>
          </a:p>
        </p:txBody>
      </p:sp>
      <p:pic>
        <p:nvPicPr>
          <p:cNvPr id="28" name="Изображение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4841292" y="923289"/>
            <a:ext cx="5585567" cy="12011734"/>
          </a:xfrm>
          <a:prstGeom prst="rect">
            <a:avLst/>
          </a:prstGeom>
        </p:spPr>
      </p:pic>
      <p:sp>
        <p:nvSpPr>
          <p:cNvPr id="29" name="Рисунок 13"/>
          <p:cNvSpPr>
            <a:spLocks noGrp="1"/>
          </p:cNvSpPr>
          <p:nvPr>
            <p:ph type="pic" sz="quarter" idx="25"/>
          </p:nvPr>
        </p:nvSpPr>
        <p:spPr>
          <a:xfrm>
            <a:off x="14785875" y="1333162"/>
            <a:ext cx="4976853" cy="11160456"/>
          </a:xfrm>
          <a:custGeom>
            <a:avLst/>
            <a:gdLst>
              <a:gd name="connsiteX0" fmla="*/ 466924 w 4408266"/>
              <a:gd name="connsiteY0" fmla="*/ 0 h 9420405"/>
              <a:gd name="connsiteX1" fmla="*/ 1057794 w 4408266"/>
              <a:gd name="connsiteY1" fmla="*/ 0 h 9420405"/>
              <a:gd name="connsiteX2" fmla="*/ 1057794 w 4408266"/>
              <a:gd name="connsiteY2" fmla="*/ 111037 h 9420405"/>
              <a:gd name="connsiteX3" fmla="*/ 1248692 w 4408266"/>
              <a:gd name="connsiteY3" fmla="*/ 301936 h 9420405"/>
              <a:gd name="connsiteX4" fmla="*/ 3161000 w 4408266"/>
              <a:gd name="connsiteY4" fmla="*/ 301936 h 9420405"/>
              <a:gd name="connsiteX5" fmla="*/ 3351900 w 4408266"/>
              <a:gd name="connsiteY5" fmla="*/ 111037 h 9420405"/>
              <a:gd name="connsiteX6" fmla="*/ 3351900 w 4408266"/>
              <a:gd name="connsiteY6" fmla="*/ 0 h 9420405"/>
              <a:gd name="connsiteX7" fmla="*/ 3941342 w 4408266"/>
              <a:gd name="connsiteY7" fmla="*/ 0 h 9420405"/>
              <a:gd name="connsiteX8" fmla="*/ 4408266 w 4408266"/>
              <a:gd name="connsiteY8" fmla="*/ 466923 h 9420405"/>
              <a:gd name="connsiteX9" fmla="*/ 4408266 w 4408266"/>
              <a:gd name="connsiteY9" fmla="*/ 8953482 h 9420405"/>
              <a:gd name="connsiteX10" fmla="*/ 3941342 w 4408266"/>
              <a:gd name="connsiteY10" fmla="*/ 9420405 h 9420405"/>
              <a:gd name="connsiteX11" fmla="*/ 466924 w 4408266"/>
              <a:gd name="connsiteY11" fmla="*/ 9420405 h 9420405"/>
              <a:gd name="connsiteX12" fmla="*/ 0 w 4408266"/>
              <a:gd name="connsiteY12" fmla="*/ 8953482 h 9420405"/>
              <a:gd name="connsiteX13" fmla="*/ 0 w 4408266"/>
              <a:gd name="connsiteY13" fmla="*/ 466923 h 9420405"/>
              <a:gd name="connsiteX14" fmla="*/ 466924 w 4408266"/>
              <a:gd name="connsiteY14" fmla="*/ 0 h 9420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08266" h="9420405">
                <a:moveTo>
                  <a:pt x="466924" y="0"/>
                </a:moveTo>
                <a:lnTo>
                  <a:pt x="1057794" y="0"/>
                </a:lnTo>
                <a:lnTo>
                  <a:pt x="1057794" y="111037"/>
                </a:lnTo>
                <a:cubicBezTo>
                  <a:pt x="1057794" y="216468"/>
                  <a:pt x="1143262" y="301936"/>
                  <a:pt x="1248692" y="301936"/>
                </a:cubicBezTo>
                <a:lnTo>
                  <a:pt x="3161000" y="301936"/>
                </a:lnTo>
                <a:cubicBezTo>
                  <a:pt x="3266430" y="301936"/>
                  <a:pt x="3351900" y="216468"/>
                  <a:pt x="3351900" y="111037"/>
                </a:cubicBezTo>
                <a:lnTo>
                  <a:pt x="3351900" y="0"/>
                </a:lnTo>
                <a:lnTo>
                  <a:pt x="3941342" y="0"/>
                </a:lnTo>
                <a:cubicBezTo>
                  <a:pt x="4199216" y="0"/>
                  <a:pt x="4408266" y="209049"/>
                  <a:pt x="4408266" y="466923"/>
                </a:cubicBezTo>
                <a:lnTo>
                  <a:pt x="4408266" y="8953482"/>
                </a:lnTo>
                <a:cubicBezTo>
                  <a:pt x="4408266" y="9211356"/>
                  <a:pt x="4199216" y="9420405"/>
                  <a:pt x="3941342" y="9420405"/>
                </a:cubicBezTo>
                <a:lnTo>
                  <a:pt x="466924" y="9420405"/>
                </a:lnTo>
                <a:cubicBezTo>
                  <a:pt x="209050" y="9420405"/>
                  <a:pt x="0" y="9211356"/>
                  <a:pt x="0" y="8953482"/>
                </a:cubicBezTo>
                <a:lnTo>
                  <a:pt x="0" y="466923"/>
                </a:lnTo>
                <a:cubicBezTo>
                  <a:pt x="0" y="209049"/>
                  <a:pt x="209050" y="0"/>
                  <a:pt x="466924" y="0"/>
                </a:cubicBezTo>
                <a:close/>
              </a:path>
            </a:pathLst>
          </a:custGeom>
          <a:pattFill prst="lgCheck">
            <a:fgClr>
              <a:schemeClr val="bg1"/>
            </a:fgClr>
            <a:bgClr>
              <a:schemeClr val="bg1">
                <a:lumMod val="75000"/>
              </a:schemeClr>
            </a:bgClr>
          </a:pattFill>
          <a:ln>
            <a:noFill/>
          </a:ln>
          <a:effectLst/>
          <a:scene3d>
            <a:camera prst="perspectiveFront">
              <a:rot lat="0" lon="899971" rev="0"/>
            </a:camera>
            <a:lightRig rig="threePt" dir="t"/>
          </a:scene3d>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2" name="Заголовок 1"/>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2"/>
                </a:solidFill>
                <a:latin typeface="Tahoma" charset="0"/>
                <a:ea typeface="Tahoma" charset="0"/>
                <a:cs typeface="Tahoma" charset="0"/>
              </a:defRPr>
            </a:lvl1pPr>
          </a:lstStyle>
          <a:p>
            <a:r>
              <a:rPr lang="en-US" dirty="0"/>
              <a:t>NAME OF YOUR TOP SLIDE</a:t>
            </a:r>
            <a:endParaRPr lang="ru-RU" dirty="0"/>
          </a:p>
        </p:txBody>
      </p:sp>
      <p:sp>
        <p:nvSpPr>
          <p:cNvPr id="13" name="Текст 3"/>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bg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7696330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5_Пользовательский макет">
    <p:spTree>
      <p:nvGrpSpPr>
        <p:cNvPr id="1" name=""/>
        <p:cNvGrpSpPr/>
        <p:nvPr/>
      </p:nvGrpSpPr>
      <p:grpSpPr>
        <a:xfrm>
          <a:off x="0" y="0"/>
          <a:ext cx="0" cy="0"/>
          <a:chOff x="0" y="0"/>
          <a:chExt cx="0" cy="0"/>
        </a:xfrm>
      </p:grpSpPr>
      <p:sp>
        <p:nvSpPr>
          <p:cNvPr id="42" name="Picture Placeholder 2"/>
          <p:cNvSpPr>
            <a:spLocks noGrp="1"/>
          </p:cNvSpPr>
          <p:nvPr>
            <p:ph type="pic" sz="quarter" idx="20" hasCustomPrompt="1"/>
          </p:nvPr>
        </p:nvSpPr>
        <p:spPr>
          <a:xfrm>
            <a:off x="-1" y="5925043"/>
            <a:ext cx="24387175" cy="3238007"/>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r>
              <a:rPr lang="ru-RU" dirty="0"/>
              <a:t>  </a:t>
            </a:r>
            <a:endParaRPr lang="en-US" dirty="0"/>
          </a:p>
        </p:txBody>
      </p:sp>
      <p:sp>
        <p:nvSpPr>
          <p:cNvPr id="21" name="Текст 3"/>
          <p:cNvSpPr>
            <a:spLocks noGrp="1"/>
          </p:cNvSpPr>
          <p:nvPr>
            <p:ph type="body" sz="quarter" idx="18" hasCustomPrompt="1"/>
          </p:nvPr>
        </p:nvSpPr>
        <p:spPr>
          <a:xfrm>
            <a:off x="19106355" y="9448729"/>
            <a:ext cx="3888432" cy="2037903"/>
          </a:xfrm>
          <a:prstGeom prst="rect">
            <a:avLst/>
          </a:prstGeom>
        </p:spPr>
        <p:txBody>
          <a:bodyPr/>
          <a:lstStyle>
            <a:lvl1pPr algn="l">
              <a:defRPr lang="en-US" sz="22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Заголовок 1"/>
          <p:cNvSpPr>
            <a:spLocks noGrp="1"/>
          </p:cNvSpPr>
          <p:nvPr>
            <p:ph type="title" hasCustomPrompt="1"/>
          </p:nvPr>
        </p:nvSpPr>
        <p:spPr>
          <a:xfrm>
            <a:off x="2040460" y="1674218"/>
            <a:ext cx="8497581" cy="2736850"/>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0" name="Текст 3"/>
          <p:cNvSpPr>
            <a:spLocks noGrp="1"/>
          </p:cNvSpPr>
          <p:nvPr>
            <p:ph type="body" sz="quarter" idx="21" hasCustomPrompt="1"/>
          </p:nvPr>
        </p:nvSpPr>
        <p:spPr>
          <a:xfrm>
            <a:off x="14785875" y="9448728"/>
            <a:ext cx="3888432" cy="2037903"/>
          </a:xfrm>
          <a:prstGeom prst="rect">
            <a:avLst/>
          </a:prstGeom>
        </p:spPr>
        <p:txBody>
          <a:bodyPr/>
          <a:lstStyle>
            <a:lvl1pPr algn="l">
              <a:defRPr lang="en-US" sz="22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2" name="Текст 3"/>
          <p:cNvSpPr>
            <a:spLocks noGrp="1"/>
          </p:cNvSpPr>
          <p:nvPr>
            <p:ph type="body" sz="quarter" idx="22" hasCustomPrompt="1"/>
          </p:nvPr>
        </p:nvSpPr>
        <p:spPr>
          <a:xfrm>
            <a:off x="10465395" y="9448727"/>
            <a:ext cx="3888432" cy="2037903"/>
          </a:xfrm>
          <a:prstGeom prst="rect">
            <a:avLst/>
          </a:prstGeom>
        </p:spPr>
        <p:txBody>
          <a:bodyPr/>
          <a:lstStyle>
            <a:lvl1pPr algn="l">
              <a:defRPr lang="en-US" sz="22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3" name="Текст 3"/>
          <p:cNvSpPr>
            <a:spLocks noGrp="1"/>
          </p:cNvSpPr>
          <p:nvPr>
            <p:ph type="body" sz="quarter" idx="25" hasCustomPrompt="1"/>
          </p:nvPr>
        </p:nvSpPr>
        <p:spPr>
          <a:xfrm>
            <a:off x="2040460" y="5634658"/>
            <a:ext cx="7848872" cy="3528392"/>
          </a:xfrm>
          <a:prstGeom prst="rect">
            <a:avLst/>
          </a:prstGeom>
        </p:spPr>
        <p:txBody>
          <a:bodyPr/>
          <a:lstStyle>
            <a:lvl1pPr algn="l">
              <a:lnSpc>
                <a:spcPct val="100000"/>
              </a:lnSpc>
              <a:defRPr lang="en-US" sz="20000" b="1" i="0" baseline="0" dirty="0">
                <a:solidFill>
                  <a:schemeClr val="bg2"/>
                </a:solidFill>
                <a:latin typeface="Tahoma" charset="0"/>
                <a:ea typeface="Tahoma" charset="0"/>
                <a:cs typeface="Tahoma" charset="0"/>
              </a:defRPr>
            </a:lvl1pPr>
          </a:lstStyle>
          <a:p>
            <a:pPr marL="0" lvl="0" indent="0">
              <a:lnSpc>
                <a:spcPct val="150000"/>
              </a:lnSpc>
              <a:buNone/>
            </a:pPr>
            <a:r>
              <a:rPr lang="ru-RU" dirty="0"/>
              <a:t>2017</a:t>
            </a:r>
            <a:endParaRPr lang="en-US" dirty="0"/>
          </a:p>
        </p:txBody>
      </p:sp>
    </p:spTree>
    <p:extLst>
      <p:ext uri="{BB962C8B-B14F-4D97-AF65-F5344CB8AC3E}">
        <p14:creationId xmlns:p14="http://schemas.microsoft.com/office/powerpoint/2010/main" val="3091831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9_Пользовательский макет">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7" name="Заголовок 1"/>
          <p:cNvSpPr>
            <a:spLocks noGrp="1"/>
          </p:cNvSpPr>
          <p:nvPr>
            <p:ph type="title" hasCustomPrompt="1"/>
          </p:nvPr>
        </p:nvSpPr>
        <p:spPr>
          <a:xfrm>
            <a:off x="12193587" y="9019034"/>
            <a:ext cx="7777160" cy="2717576"/>
          </a:xfrm>
          <a:prstGeom prst="rect">
            <a:avLst/>
          </a:prstGeom>
        </p:spPr>
        <p:txBody>
          <a:bodyPr>
            <a:noAutofit/>
          </a:bodyPr>
          <a:lstStyle>
            <a:lvl1pPr marL="0" marR="0" indent="0" algn="l" defTabSz="2438645" rtl="0" eaLnBrk="1" fontAlgn="auto" latinLnBrk="0" hangingPunct="1">
              <a:lnSpc>
                <a:spcPct val="85000"/>
              </a:lnSpc>
              <a:spcBef>
                <a:spcPct val="0"/>
              </a:spcBef>
              <a:spcAft>
                <a:spcPts val="0"/>
              </a:spcAft>
              <a:buClrTx/>
              <a:buSzTx/>
              <a:buFontTx/>
              <a:buNone/>
              <a:tabLst>
                <a:tab pos="3641907" algn="l"/>
              </a:tabLst>
              <a:defRPr sz="13001" b="0" i="0" baseline="0">
                <a:solidFill>
                  <a:schemeClr val="bg2"/>
                </a:solidFill>
                <a:latin typeface="Roboto Medium" charset="0"/>
                <a:ea typeface="Roboto Medium" charset="0"/>
                <a:cs typeface="Roboto Medium" charset="0"/>
              </a:defRPr>
            </a:lvl1pPr>
          </a:lstStyle>
          <a:p>
            <a:r>
              <a:rPr lang="en-US" dirty="0"/>
              <a:t>Name file</a:t>
            </a:r>
            <a:endParaRPr lang="ru-RU" dirty="0"/>
          </a:p>
        </p:txBody>
      </p:sp>
      <p:sp>
        <p:nvSpPr>
          <p:cNvPr id="3" name="Рисунок 2"/>
          <p:cNvSpPr>
            <a:spLocks noGrp="1"/>
          </p:cNvSpPr>
          <p:nvPr>
            <p:ph type="pic" sz="quarter" idx="10"/>
          </p:nvPr>
        </p:nvSpPr>
        <p:spPr>
          <a:xfrm>
            <a:off x="0" y="0"/>
            <a:ext cx="24387175" cy="13717588"/>
          </a:xfrm>
          <a:prstGeom prst="rect">
            <a:avLst/>
          </a:prstGeom>
          <a:solidFill>
            <a:schemeClr val="bg1">
              <a:lumMod val="65000"/>
            </a:schemeClr>
          </a:solidFill>
        </p:spPr>
        <p:txBody>
          <a:bodyPr/>
          <a:lstStyle>
            <a:lvl1pPr marL="0" indent="0">
              <a:buNone/>
              <a:defRPr sz="800"/>
            </a:lvl1pPr>
          </a:lstStyle>
          <a:p>
            <a:endParaRPr lang="ru-RU" dirty="0"/>
          </a:p>
        </p:txBody>
      </p:sp>
    </p:spTree>
    <p:extLst>
      <p:ext uri="{BB962C8B-B14F-4D97-AF65-F5344CB8AC3E}">
        <p14:creationId xmlns:p14="http://schemas.microsoft.com/office/powerpoint/2010/main" val="1369430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86_Пользовательский макет">
    <p:spTree>
      <p:nvGrpSpPr>
        <p:cNvPr id="1" name=""/>
        <p:cNvGrpSpPr/>
        <p:nvPr/>
      </p:nvGrpSpPr>
      <p:grpSpPr>
        <a:xfrm>
          <a:off x="0" y="0"/>
          <a:ext cx="0" cy="0"/>
          <a:chOff x="0" y="0"/>
          <a:chExt cx="0" cy="0"/>
        </a:xfrm>
      </p:grpSpPr>
      <p:sp>
        <p:nvSpPr>
          <p:cNvPr id="9" name="Рисунок 8"/>
          <p:cNvSpPr>
            <a:spLocks noGrp="1"/>
          </p:cNvSpPr>
          <p:nvPr>
            <p:ph type="pic" sz="quarter" idx="32"/>
          </p:nvPr>
        </p:nvSpPr>
        <p:spPr>
          <a:xfrm>
            <a:off x="13561830" y="-12202"/>
            <a:ext cx="10825346" cy="10824643"/>
          </a:xfrm>
          <a:custGeom>
            <a:avLst/>
            <a:gdLst>
              <a:gd name="connsiteX0" fmla="*/ 0 w 10825346"/>
              <a:gd name="connsiteY0" fmla="*/ 0 h 10824643"/>
              <a:gd name="connsiteX1" fmla="*/ 5191870 w 10825346"/>
              <a:gd name="connsiteY1" fmla="*/ 0 h 10824643"/>
              <a:gd name="connsiteX2" fmla="*/ 5192438 w 10825346"/>
              <a:gd name="connsiteY2" fmla="*/ 12202 h 10824643"/>
              <a:gd name="connsiteX3" fmla="*/ 10825346 w 10825346"/>
              <a:gd name="connsiteY3" fmla="*/ 12202 h 10824643"/>
              <a:gd name="connsiteX4" fmla="*/ 10825346 w 10825346"/>
              <a:gd name="connsiteY4" fmla="*/ 5633111 h 10824643"/>
              <a:gd name="connsiteX5" fmla="*/ 10825346 w 10825346"/>
              <a:gd name="connsiteY5" fmla="*/ 5981188 h 10824643"/>
              <a:gd name="connsiteX6" fmla="*/ 10825346 w 10825346"/>
              <a:gd name="connsiteY6" fmla="*/ 6006900 h 10824643"/>
              <a:gd name="connsiteX7" fmla="*/ 10825346 w 10825346"/>
              <a:gd name="connsiteY7" fmla="*/ 6067851 h 10824643"/>
              <a:gd name="connsiteX8" fmla="*/ 10825346 w 10825346"/>
              <a:gd name="connsiteY8" fmla="*/ 10824643 h 10824643"/>
              <a:gd name="connsiteX9" fmla="*/ 7137330 w 10825346"/>
              <a:gd name="connsiteY9" fmla="*/ 9297019 h 10824643"/>
              <a:gd name="connsiteX10" fmla="*/ 1527723 w 10825346"/>
              <a:gd name="connsiteY10" fmla="*/ 3687779 h 10824643"/>
              <a:gd name="connsiteX11" fmla="*/ 0 w 10825346"/>
              <a:gd name="connsiteY11" fmla="*/ 0 h 1082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25346" h="10824643">
                <a:moveTo>
                  <a:pt x="0" y="0"/>
                </a:moveTo>
                <a:cubicBezTo>
                  <a:pt x="0" y="0"/>
                  <a:pt x="0" y="0"/>
                  <a:pt x="5191870" y="0"/>
                </a:cubicBezTo>
                <a:lnTo>
                  <a:pt x="5192438" y="12202"/>
                </a:lnTo>
                <a:lnTo>
                  <a:pt x="10825346" y="12202"/>
                </a:lnTo>
                <a:lnTo>
                  <a:pt x="10825346" y="5633111"/>
                </a:lnTo>
                <a:cubicBezTo>
                  <a:pt x="10825346" y="5633111"/>
                  <a:pt x="10825346" y="5633111"/>
                  <a:pt x="10825346" y="5981188"/>
                </a:cubicBezTo>
                <a:lnTo>
                  <a:pt x="10825346" y="6006900"/>
                </a:lnTo>
                <a:lnTo>
                  <a:pt x="10825346" y="6067851"/>
                </a:lnTo>
                <a:cubicBezTo>
                  <a:pt x="10825346" y="6626803"/>
                  <a:pt x="10825346" y="7904406"/>
                  <a:pt x="10825346" y="10824643"/>
                </a:cubicBezTo>
                <a:cubicBezTo>
                  <a:pt x="9488590" y="10824643"/>
                  <a:pt x="8163768" y="10311458"/>
                  <a:pt x="7137330" y="9297019"/>
                </a:cubicBezTo>
                <a:cubicBezTo>
                  <a:pt x="7137330" y="9297019"/>
                  <a:pt x="7137330" y="9297019"/>
                  <a:pt x="1527723" y="3687779"/>
                </a:cubicBezTo>
                <a:cubicBezTo>
                  <a:pt x="513219" y="2661409"/>
                  <a:pt x="0" y="1336672"/>
                  <a:pt x="0" y="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6" name="Заголовок 1">
            <a:extLst>
              <a:ext uri="{FF2B5EF4-FFF2-40B4-BE49-F238E27FC236}">
                <a16:creationId xmlns:a16="http://schemas.microsoft.com/office/drawing/2014/main" xmlns="" id="{4D8D88B3-E398-3B48-AFE9-72BA5C88125A}"/>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a16="http://schemas.microsoft.com/office/drawing/2014/main" xmlns="" id="{417AC952-8370-7640-B972-A6FFFDBBC036}"/>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06958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8_Пользовательский макет">
    <p:spTree>
      <p:nvGrpSpPr>
        <p:cNvPr id="1" name=""/>
        <p:cNvGrpSpPr/>
        <p:nvPr/>
      </p:nvGrpSpPr>
      <p:grpSpPr>
        <a:xfrm>
          <a:off x="0" y="0"/>
          <a:ext cx="0" cy="0"/>
          <a:chOff x="0" y="0"/>
          <a:chExt cx="0" cy="0"/>
        </a:xfrm>
      </p:grpSpPr>
      <p:sp>
        <p:nvSpPr>
          <p:cNvPr id="7" name="Текст 3"/>
          <p:cNvSpPr>
            <a:spLocks noGrp="1"/>
          </p:cNvSpPr>
          <p:nvPr>
            <p:ph type="body" sz="quarter" idx="14" hasCustomPrompt="1"/>
          </p:nvPr>
        </p:nvSpPr>
        <p:spPr>
          <a:xfrm>
            <a:off x="13129751" y="2394298"/>
            <a:ext cx="9666453" cy="7920880"/>
          </a:xfrm>
          <a:prstGeom prst="rect">
            <a:avLst/>
          </a:prstGeom>
        </p:spPr>
        <p:txBody>
          <a:bodyPr/>
          <a:lstStyle>
            <a:lvl1pPr algn="r">
              <a:defRPr lang="en-US" sz="2800" b="0" i="0" kern="1200" baseline="0" dirty="0">
                <a:solidFill>
                  <a:schemeClr val="tx2"/>
                </a:solidFill>
                <a:latin typeface="Tahoma" charset="0"/>
                <a:ea typeface="Tahoma" charset="0"/>
                <a:cs typeface="Tahoma" charset="0"/>
              </a:defRPr>
            </a:lvl1pPr>
          </a:lstStyle>
          <a:p>
            <a:pPr marL="0" lvl="0" indent="0" algn="r" defTabSz="2438645" rtl="0" eaLnBrk="1" latinLnBrk="0" hangingPunct="1">
              <a:lnSpc>
                <a:spcPct val="150000"/>
              </a:lnSpc>
              <a:spcBef>
                <a:spcPts val="1272"/>
              </a:spcBef>
              <a:buFont typeface="Arial" panose="020B0604020202020204" pitchFamily="34" charset="0"/>
              <a:buNone/>
            </a:pPr>
            <a:r>
              <a:rPr lang="en-US" dirty="0"/>
              <a:t>Example text</a:t>
            </a:r>
          </a:p>
        </p:txBody>
      </p:sp>
      <p:sp>
        <p:nvSpPr>
          <p:cNvPr id="6" name="Рисунок 5"/>
          <p:cNvSpPr>
            <a:spLocks noGrp="1"/>
          </p:cNvSpPr>
          <p:nvPr>
            <p:ph type="pic" sz="quarter" idx="36"/>
          </p:nvPr>
        </p:nvSpPr>
        <p:spPr>
          <a:xfrm>
            <a:off x="0" y="-19793"/>
            <a:ext cx="10825348" cy="10824641"/>
          </a:xfrm>
          <a:custGeom>
            <a:avLst/>
            <a:gdLst>
              <a:gd name="connsiteX0" fmla="*/ 5633477 w 10825348"/>
              <a:gd name="connsiteY0" fmla="*/ 0 h 10824641"/>
              <a:gd name="connsiteX1" fmla="*/ 10825348 w 10825348"/>
              <a:gd name="connsiteY1" fmla="*/ 0 h 10824641"/>
              <a:gd name="connsiteX2" fmla="*/ 9297625 w 10825348"/>
              <a:gd name="connsiteY2" fmla="*/ 3687776 h 10824641"/>
              <a:gd name="connsiteX3" fmla="*/ 3688019 w 10825348"/>
              <a:gd name="connsiteY3" fmla="*/ 9297017 h 10824641"/>
              <a:gd name="connsiteX4" fmla="*/ 0 w 10825348"/>
              <a:gd name="connsiteY4" fmla="*/ 10824641 h 10824641"/>
              <a:gd name="connsiteX5" fmla="*/ 0 w 10825348"/>
              <a:gd name="connsiteY5" fmla="*/ 5872680 h 10824641"/>
              <a:gd name="connsiteX6" fmla="*/ 0 w 10825348"/>
              <a:gd name="connsiteY6" fmla="*/ 5726856 h 10824641"/>
              <a:gd name="connsiteX7" fmla="*/ 0 w 10825348"/>
              <a:gd name="connsiteY7" fmla="*/ 5633109 h 10824641"/>
              <a:gd name="connsiteX8" fmla="*/ 0 w 10825348"/>
              <a:gd name="connsiteY8" fmla="*/ 19793 h 10824641"/>
              <a:gd name="connsiteX9" fmla="*/ 5632557 w 10825348"/>
              <a:gd name="connsiteY9" fmla="*/ 19793 h 108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25348" h="10824641">
                <a:moveTo>
                  <a:pt x="5633477" y="0"/>
                </a:moveTo>
                <a:cubicBezTo>
                  <a:pt x="5633477" y="0"/>
                  <a:pt x="5633477" y="0"/>
                  <a:pt x="10825348" y="0"/>
                </a:cubicBezTo>
                <a:cubicBezTo>
                  <a:pt x="10825348" y="1336670"/>
                  <a:pt x="10312129" y="2661404"/>
                  <a:pt x="9297625" y="3687776"/>
                </a:cubicBezTo>
                <a:cubicBezTo>
                  <a:pt x="9297625" y="3687776"/>
                  <a:pt x="9297625" y="3687776"/>
                  <a:pt x="3688019" y="9297017"/>
                </a:cubicBezTo>
                <a:cubicBezTo>
                  <a:pt x="2661582" y="10311456"/>
                  <a:pt x="1336759" y="10824641"/>
                  <a:pt x="0" y="10824641"/>
                </a:cubicBezTo>
                <a:cubicBezTo>
                  <a:pt x="0" y="10824641"/>
                  <a:pt x="0" y="10824641"/>
                  <a:pt x="0" y="5872680"/>
                </a:cubicBezTo>
                <a:lnTo>
                  <a:pt x="0" y="5726856"/>
                </a:lnTo>
                <a:lnTo>
                  <a:pt x="0" y="5633109"/>
                </a:lnTo>
                <a:lnTo>
                  <a:pt x="0" y="19793"/>
                </a:lnTo>
                <a:lnTo>
                  <a:pt x="5632557" y="19793"/>
                </a:lnTo>
                <a:close/>
              </a:path>
            </a:pathLst>
          </a:custGeom>
          <a:solidFill>
            <a:schemeClr val="bg1">
              <a:lumMod val="65000"/>
            </a:schemeClr>
          </a:solidFill>
        </p:spPr>
        <p:txBody>
          <a:bodyPr wrap="square">
            <a:noAutofit/>
          </a:bodyPr>
          <a:lstStyle>
            <a:lvl1pPr marL="0" indent="0">
              <a:buNone/>
              <a:defRPr sz="800"/>
            </a:lvl1pPr>
          </a:lstStyle>
          <a:p>
            <a:endParaRPr lang="ru-RU" dirty="0"/>
          </a:p>
        </p:txBody>
      </p:sp>
    </p:spTree>
    <p:extLst>
      <p:ext uri="{BB962C8B-B14F-4D97-AF65-F5344CB8AC3E}">
        <p14:creationId xmlns:p14="http://schemas.microsoft.com/office/powerpoint/2010/main" val="22594408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95_Пользовательский макет">
    <p:spTree>
      <p:nvGrpSpPr>
        <p:cNvPr id="1" name=""/>
        <p:cNvGrpSpPr/>
        <p:nvPr/>
      </p:nvGrpSpPr>
      <p:grpSpPr>
        <a:xfrm>
          <a:off x="0" y="0"/>
          <a:ext cx="0" cy="0"/>
          <a:chOff x="0" y="0"/>
          <a:chExt cx="0" cy="0"/>
        </a:xfrm>
      </p:grpSpPr>
      <p:sp>
        <p:nvSpPr>
          <p:cNvPr id="8" name="Рисунок 7"/>
          <p:cNvSpPr>
            <a:spLocks noGrp="1"/>
          </p:cNvSpPr>
          <p:nvPr>
            <p:ph type="pic" sz="quarter" idx="44" hasCustomPrompt="1"/>
          </p:nvPr>
        </p:nvSpPr>
        <p:spPr>
          <a:xfrm rot="10800000" flipV="1">
            <a:off x="2039800" y="7632356"/>
            <a:ext cx="12170143" cy="6085233"/>
          </a:xfrm>
          <a:custGeom>
            <a:avLst/>
            <a:gdLst>
              <a:gd name="connsiteX0" fmla="*/ 3590495 w 7207876"/>
              <a:gd name="connsiteY0" fmla="*/ 0 h 3604267"/>
              <a:gd name="connsiteX1" fmla="*/ 2692329 w 7207876"/>
              <a:gd name="connsiteY1" fmla="*/ 372032 h 3604267"/>
              <a:gd name="connsiteX2" fmla="*/ 372033 w 7207876"/>
              <a:gd name="connsiteY2" fmla="*/ 2692328 h 3604267"/>
              <a:gd name="connsiteX3" fmla="*/ 0 w 7207876"/>
              <a:gd name="connsiteY3" fmla="*/ 3590494 h 3604267"/>
              <a:gd name="connsiteX4" fmla="*/ 657 w 7207876"/>
              <a:gd name="connsiteY4" fmla="*/ 3604267 h 3604267"/>
              <a:gd name="connsiteX5" fmla="*/ 7207876 w 7207876"/>
              <a:gd name="connsiteY5" fmla="*/ 3604267 h 3604267"/>
              <a:gd name="connsiteX6" fmla="*/ 7202721 w 7207876"/>
              <a:gd name="connsiteY6" fmla="*/ 3496287 h 3604267"/>
              <a:gd name="connsiteX7" fmla="*/ 6836501 w 7207876"/>
              <a:gd name="connsiteY7" fmla="*/ 2719872 h 3604267"/>
              <a:gd name="connsiteX8" fmla="*/ 4488661 w 7207876"/>
              <a:gd name="connsiteY8" fmla="*/ 372032 h 3604267"/>
              <a:gd name="connsiteX9" fmla="*/ 3590495 w 7207876"/>
              <a:gd name="connsiteY9" fmla="*/ 0 h 360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7876" h="3604267">
                <a:moveTo>
                  <a:pt x="3590495" y="0"/>
                </a:moveTo>
                <a:cubicBezTo>
                  <a:pt x="3265422" y="0"/>
                  <a:pt x="2940351" y="124011"/>
                  <a:pt x="2692329" y="372032"/>
                </a:cubicBezTo>
                <a:lnTo>
                  <a:pt x="372033" y="2692328"/>
                </a:lnTo>
                <a:cubicBezTo>
                  <a:pt x="124011" y="2940350"/>
                  <a:pt x="0" y="3265422"/>
                  <a:pt x="0" y="3590494"/>
                </a:cubicBezTo>
                <a:lnTo>
                  <a:pt x="657" y="3604267"/>
                </a:lnTo>
                <a:lnTo>
                  <a:pt x="7207876" y="3604267"/>
                </a:lnTo>
                <a:lnTo>
                  <a:pt x="7202721" y="3496287"/>
                </a:lnTo>
                <a:cubicBezTo>
                  <a:pt x="7175594" y="3212902"/>
                  <a:pt x="7053520" y="2936891"/>
                  <a:pt x="6836501" y="2719872"/>
                </a:cubicBezTo>
                <a:lnTo>
                  <a:pt x="4488661" y="372032"/>
                </a:lnTo>
                <a:cubicBezTo>
                  <a:pt x="4240639" y="124011"/>
                  <a:pt x="3915567" y="0"/>
                  <a:pt x="3590495" y="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r>
              <a:rPr lang="ru-RU" dirty="0"/>
              <a:t>с</a:t>
            </a:r>
          </a:p>
        </p:txBody>
      </p:sp>
      <p:sp>
        <p:nvSpPr>
          <p:cNvPr id="16" name="Рисунок 15"/>
          <p:cNvSpPr>
            <a:spLocks noGrp="1"/>
          </p:cNvSpPr>
          <p:nvPr>
            <p:ph type="pic" sz="quarter" idx="47" hasCustomPrompt="1"/>
          </p:nvPr>
        </p:nvSpPr>
        <p:spPr>
          <a:xfrm rot="10800000" flipV="1">
            <a:off x="22275" y="774120"/>
            <a:ext cx="6085630" cy="12169352"/>
          </a:xfrm>
          <a:custGeom>
            <a:avLst/>
            <a:gdLst>
              <a:gd name="connsiteX0" fmla="*/ 6085234 w 6085234"/>
              <a:gd name="connsiteY0" fmla="*/ 0 h 12169352"/>
              <a:gd name="connsiteX1" fmla="*/ 5902927 w 6085234"/>
              <a:gd name="connsiteY1" fmla="*/ 8703 h 12169352"/>
              <a:gd name="connsiteX2" fmla="*/ 4592073 w 6085234"/>
              <a:gd name="connsiteY2" fmla="*/ 627008 h 12169352"/>
              <a:gd name="connsiteX3" fmla="*/ 628117 w 6085234"/>
              <a:gd name="connsiteY3" fmla="*/ 4590962 h 12169352"/>
              <a:gd name="connsiteX4" fmla="*/ 0 w 6085234"/>
              <a:gd name="connsiteY4" fmla="*/ 6107372 h 12169352"/>
              <a:gd name="connsiteX5" fmla="*/ 628117 w 6085234"/>
              <a:gd name="connsiteY5" fmla="*/ 7623783 h 12169352"/>
              <a:gd name="connsiteX6" fmla="*/ 4545569 w 6085234"/>
              <a:gd name="connsiteY6" fmla="*/ 11541233 h 12169352"/>
              <a:gd name="connsiteX7" fmla="*/ 6061980 w 6085234"/>
              <a:gd name="connsiteY7" fmla="*/ 12169352 h 12169352"/>
              <a:gd name="connsiteX8" fmla="*/ 6085234 w 6085234"/>
              <a:gd name="connsiteY8" fmla="*/ 12168242 h 1216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5234" h="12169352">
                <a:moveTo>
                  <a:pt x="6085234" y="0"/>
                </a:moveTo>
                <a:lnTo>
                  <a:pt x="5902927" y="8703"/>
                </a:lnTo>
                <a:cubicBezTo>
                  <a:pt x="5424476" y="54503"/>
                  <a:pt x="4958475" y="260606"/>
                  <a:pt x="4592073" y="627008"/>
                </a:cubicBezTo>
                <a:lnTo>
                  <a:pt x="628117" y="4590962"/>
                </a:lnTo>
                <a:cubicBezTo>
                  <a:pt x="209373" y="5009707"/>
                  <a:pt x="0" y="5558540"/>
                  <a:pt x="0" y="6107372"/>
                </a:cubicBezTo>
                <a:cubicBezTo>
                  <a:pt x="0" y="6656206"/>
                  <a:pt x="209373" y="7205037"/>
                  <a:pt x="628117" y="7623783"/>
                </a:cubicBezTo>
                <a:lnTo>
                  <a:pt x="4545569" y="11541233"/>
                </a:lnTo>
                <a:cubicBezTo>
                  <a:pt x="4964315" y="11959979"/>
                  <a:pt x="5513148" y="12169352"/>
                  <a:pt x="6061980" y="12169352"/>
                </a:cubicBezTo>
                <a:lnTo>
                  <a:pt x="6085234" y="12168242"/>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r>
              <a:rPr lang="ru-RU" dirty="0"/>
              <a:t>с</a:t>
            </a:r>
          </a:p>
        </p:txBody>
      </p:sp>
      <p:sp>
        <p:nvSpPr>
          <p:cNvPr id="18" name="Рисунок 17"/>
          <p:cNvSpPr>
            <a:spLocks noGrp="1"/>
          </p:cNvSpPr>
          <p:nvPr>
            <p:ph type="pic" sz="quarter" idx="48" hasCustomPrompt="1"/>
          </p:nvPr>
        </p:nvSpPr>
        <p:spPr>
          <a:xfrm rot="10800000" flipV="1">
            <a:off x="2039802" y="2"/>
            <a:ext cx="12170143" cy="6085233"/>
          </a:xfrm>
          <a:custGeom>
            <a:avLst/>
            <a:gdLst>
              <a:gd name="connsiteX0" fmla="*/ 12168242 w 12169351"/>
              <a:gd name="connsiteY0" fmla="*/ 0 h 6085233"/>
              <a:gd name="connsiteX1" fmla="*/ 0 w 12169351"/>
              <a:gd name="connsiteY1" fmla="*/ 0 h 6085233"/>
              <a:gd name="connsiteX2" fmla="*/ 8703 w 12169351"/>
              <a:gd name="connsiteY2" fmla="*/ 182307 h 6085233"/>
              <a:gd name="connsiteX3" fmla="*/ 627008 w 12169351"/>
              <a:gd name="connsiteY3" fmla="*/ 1493160 h 6085233"/>
              <a:gd name="connsiteX4" fmla="*/ 4590961 w 12169351"/>
              <a:gd name="connsiteY4" fmla="*/ 5457116 h 6085233"/>
              <a:gd name="connsiteX5" fmla="*/ 6107372 w 12169351"/>
              <a:gd name="connsiteY5" fmla="*/ 6085233 h 6085233"/>
              <a:gd name="connsiteX6" fmla="*/ 7623782 w 12169351"/>
              <a:gd name="connsiteY6" fmla="*/ 5457116 h 6085233"/>
              <a:gd name="connsiteX7" fmla="*/ 11541232 w 12169351"/>
              <a:gd name="connsiteY7" fmla="*/ 1539664 h 6085233"/>
              <a:gd name="connsiteX8" fmla="*/ 12169351 w 12169351"/>
              <a:gd name="connsiteY8" fmla="*/ 23254 h 608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69351" h="6085233">
                <a:moveTo>
                  <a:pt x="12168242" y="0"/>
                </a:moveTo>
                <a:lnTo>
                  <a:pt x="0" y="0"/>
                </a:lnTo>
                <a:lnTo>
                  <a:pt x="8703" y="182307"/>
                </a:lnTo>
                <a:cubicBezTo>
                  <a:pt x="54503" y="660758"/>
                  <a:pt x="260606" y="1126759"/>
                  <a:pt x="627008" y="1493160"/>
                </a:cubicBezTo>
                <a:lnTo>
                  <a:pt x="4590961" y="5457116"/>
                </a:lnTo>
                <a:cubicBezTo>
                  <a:pt x="5009707" y="5875860"/>
                  <a:pt x="5558539" y="6085233"/>
                  <a:pt x="6107372" y="6085233"/>
                </a:cubicBezTo>
                <a:cubicBezTo>
                  <a:pt x="6656206" y="6085233"/>
                  <a:pt x="7205037" y="5875860"/>
                  <a:pt x="7623782" y="5457116"/>
                </a:cubicBezTo>
                <a:lnTo>
                  <a:pt x="11541232" y="1539664"/>
                </a:lnTo>
                <a:cubicBezTo>
                  <a:pt x="11959978" y="1120919"/>
                  <a:pt x="12169351" y="572086"/>
                  <a:pt x="12169351" y="23254"/>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r>
              <a:rPr lang="ru-RU" dirty="0"/>
              <a:t>с</a:t>
            </a:r>
          </a:p>
        </p:txBody>
      </p:sp>
      <p:sp>
        <p:nvSpPr>
          <p:cNvPr id="9" name="Заголовок 1">
            <a:extLst>
              <a:ext uri="{FF2B5EF4-FFF2-40B4-BE49-F238E27FC236}">
                <a16:creationId xmlns:a16="http://schemas.microsoft.com/office/drawing/2014/main" xmlns="" id="{011C7DB7-C73C-054D-9FA1-BB60F3FE3C2E}"/>
              </a:ext>
            </a:extLst>
          </p:cNvPr>
          <p:cNvSpPr>
            <a:spLocks noGrp="1"/>
          </p:cNvSpPr>
          <p:nvPr>
            <p:ph type="title" hasCustomPrompt="1"/>
          </p:nvPr>
        </p:nvSpPr>
        <p:spPr>
          <a:xfrm>
            <a:off x="14203319"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0" name="Текст 3">
            <a:extLst>
              <a:ext uri="{FF2B5EF4-FFF2-40B4-BE49-F238E27FC236}">
                <a16:creationId xmlns:a16="http://schemas.microsoft.com/office/drawing/2014/main" xmlns="" id="{B7C19D1D-21D1-844C-AACF-6C92511574AB}"/>
              </a:ext>
            </a:extLst>
          </p:cNvPr>
          <p:cNvSpPr>
            <a:spLocks noGrp="1"/>
          </p:cNvSpPr>
          <p:nvPr>
            <p:ph type="body" sz="quarter" idx="21" hasCustomPrompt="1"/>
          </p:nvPr>
        </p:nvSpPr>
        <p:spPr>
          <a:xfrm>
            <a:off x="14203319" y="5202610"/>
            <a:ext cx="8431428" cy="5904656"/>
          </a:xfrm>
          <a:prstGeom prst="rect">
            <a:avLst/>
          </a:prstGeom>
        </p:spPr>
        <p:txBody>
          <a:bodyPr/>
          <a:lstStyle>
            <a:lvl1pPr algn="r">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22173506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26_Пользовательский макет">
    <p:spTree>
      <p:nvGrpSpPr>
        <p:cNvPr id="1" name=""/>
        <p:cNvGrpSpPr/>
        <p:nvPr/>
      </p:nvGrpSpPr>
      <p:grpSpPr>
        <a:xfrm>
          <a:off x="0" y="0"/>
          <a:ext cx="0" cy="0"/>
          <a:chOff x="0" y="0"/>
          <a:chExt cx="0" cy="0"/>
        </a:xfrm>
      </p:grpSpPr>
      <p:sp>
        <p:nvSpPr>
          <p:cNvPr id="12"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Roboto Light" panose="02000000000000000000" pitchFamily="2" charset="0"/>
                <a:ea typeface="Roboto Light" panose="02000000000000000000" pitchFamily="2" charset="0"/>
                <a:cs typeface="Roboto Light" panose="02000000000000000000" pitchFamily="2" charset="0"/>
              </a:defRPr>
            </a:lvl1pPr>
          </a:lstStyle>
          <a:p>
            <a:fld id="{E8BBD06A-759F-43F0-9FDD-30D8801384DF}" type="slidenum">
              <a:rPr lang="ru-RU" smtClean="0"/>
              <a:pPr/>
              <a:t>‹#›</a:t>
            </a:fld>
            <a:endParaRPr lang="ru-RU" dirty="0"/>
          </a:p>
        </p:txBody>
      </p:sp>
      <p:sp>
        <p:nvSpPr>
          <p:cNvPr id="13" name="Текст 3"/>
          <p:cNvSpPr>
            <a:spLocks noGrp="1"/>
          </p:cNvSpPr>
          <p:nvPr>
            <p:ph type="body" sz="quarter" idx="14" hasCustomPrompt="1"/>
          </p:nvPr>
        </p:nvSpPr>
        <p:spPr>
          <a:xfrm>
            <a:off x="1602085" y="4770562"/>
            <a:ext cx="21194119" cy="6446598"/>
          </a:xfrm>
          <a:prstGeom prst="rect">
            <a:avLst/>
          </a:prstGeom>
        </p:spPr>
        <p:txBody>
          <a:bodyPr/>
          <a:lstStyle>
            <a:lvl1pPr>
              <a:defRPr lang="en-US" sz="2800" b="0" i="0" kern="1200" baseline="0" dirty="0">
                <a:solidFill>
                  <a:schemeClr val="tx2"/>
                </a:solidFill>
                <a:latin typeface="Tahoma" charset="0"/>
                <a:ea typeface="Tahoma" charset="0"/>
                <a:cs typeface="Tahoma" charset="0"/>
              </a:defRPr>
            </a:lvl1pPr>
          </a:lstStyle>
          <a:p>
            <a:pPr marL="0" lvl="0" indent="0" algn="l" defTabSz="2438645" rtl="0" eaLnBrk="1" latinLnBrk="0" hangingPunct="1">
              <a:lnSpc>
                <a:spcPct val="150000"/>
              </a:lnSpc>
              <a:spcBef>
                <a:spcPts val="1272"/>
              </a:spcBef>
              <a:buFont typeface="Arial" panose="020B0604020202020204" pitchFamily="34" charset="0"/>
              <a:buNone/>
            </a:pPr>
            <a:r>
              <a:rPr lang="en-US" dirty="0"/>
              <a:t>Example text</a:t>
            </a:r>
          </a:p>
        </p:txBody>
      </p:sp>
      <p:sp>
        <p:nvSpPr>
          <p:cNvPr id="6" name="Заголовок 1">
            <a:extLst>
              <a:ext uri="{FF2B5EF4-FFF2-40B4-BE49-F238E27FC236}">
                <a16:creationId xmlns:a16="http://schemas.microsoft.com/office/drawing/2014/main" xmlns="" id="{9F032A98-3747-DE4E-958F-DB46E7D5CF76}"/>
              </a:ext>
            </a:extLst>
          </p:cNvPr>
          <p:cNvSpPr>
            <a:spLocks noGrp="1"/>
          </p:cNvSpPr>
          <p:nvPr>
            <p:ph type="title" hasCustomPrompt="1"/>
          </p:nvPr>
        </p:nvSpPr>
        <p:spPr>
          <a:xfrm>
            <a:off x="1601920" y="1242170"/>
            <a:ext cx="21194284" cy="1565641"/>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5669630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28_Пользовательский макет">
    <p:spTree>
      <p:nvGrpSpPr>
        <p:cNvPr id="1" name=""/>
        <p:cNvGrpSpPr/>
        <p:nvPr/>
      </p:nvGrpSpPr>
      <p:grpSpPr>
        <a:xfrm>
          <a:off x="0" y="0"/>
          <a:ext cx="0" cy="0"/>
          <a:chOff x="0" y="0"/>
          <a:chExt cx="0" cy="0"/>
        </a:xfrm>
      </p:grpSpPr>
      <p:sp>
        <p:nvSpPr>
          <p:cNvPr id="6" name="Picture Placeholder 2"/>
          <p:cNvSpPr>
            <a:spLocks noGrp="1"/>
          </p:cNvSpPr>
          <p:nvPr>
            <p:ph type="pic" sz="quarter" idx="20" hasCustomPrompt="1"/>
          </p:nvPr>
        </p:nvSpPr>
        <p:spPr>
          <a:xfrm>
            <a:off x="-1" y="1"/>
            <a:ext cx="24387175" cy="5850681"/>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r>
              <a:rPr lang="ru-RU" dirty="0"/>
              <a:t>  </a:t>
            </a:r>
            <a:endParaRPr lang="en-US" dirty="0"/>
          </a:p>
        </p:txBody>
      </p:sp>
      <p:sp>
        <p:nvSpPr>
          <p:cNvPr id="15" name="Заголовок 1"/>
          <p:cNvSpPr>
            <a:spLocks noGrp="1"/>
          </p:cNvSpPr>
          <p:nvPr>
            <p:ph type="title" hasCustomPrompt="1"/>
          </p:nvPr>
        </p:nvSpPr>
        <p:spPr>
          <a:xfrm>
            <a:off x="2040458" y="2466306"/>
            <a:ext cx="20755745" cy="1273215"/>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21" hasCustomPrompt="1"/>
          </p:nvPr>
        </p:nvSpPr>
        <p:spPr>
          <a:xfrm>
            <a:off x="9529290" y="7650883"/>
            <a:ext cx="5769025" cy="4032447"/>
          </a:xfrm>
          <a:prstGeom prst="rect">
            <a:avLst/>
          </a:prstGeom>
        </p:spPr>
        <p:txBody>
          <a:bodyPr/>
          <a:lstStyle>
            <a:lvl1pPr algn="ct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9" name="Текст 3"/>
          <p:cNvSpPr>
            <a:spLocks noGrp="1"/>
          </p:cNvSpPr>
          <p:nvPr>
            <p:ph type="body" sz="quarter" idx="22" hasCustomPrompt="1"/>
          </p:nvPr>
        </p:nvSpPr>
        <p:spPr>
          <a:xfrm>
            <a:off x="2192859" y="7650883"/>
            <a:ext cx="5769025" cy="4032447"/>
          </a:xfrm>
          <a:prstGeom prst="rect">
            <a:avLst/>
          </a:prstGeom>
        </p:spPr>
        <p:txBody>
          <a:bodyPr/>
          <a:lstStyle>
            <a:lvl1pPr algn="ct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0" name="Текст 3"/>
          <p:cNvSpPr>
            <a:spLocks noGrp="1"/>
          </p:cNvSpPr>
          <p:nvPr>
            <p:ph type="body" sz="quarter" idx="23" hasCustomPrompt="1"/>
          </p:nvPr>
        </p:nvSpPr>
        <p:spPr>
          <a:xfrm>
            <a:off x="16865722" y="7650882"/>
            <a:ext cx="5769025" cy="4032447"/>
          </a:xfrm>
          <a:prstGeom prst="rect">
            <a:avLst/>
          </a:prstGeom>
        </p:spPr>
        <p:txBody>
          <a:bodyPr/>
          <a:lstStyle>
            <a:lvl1pPr algn="ct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90213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38_Пользовательский макет">
    <p:spTree>
      <p:nvGrpSpPr>
        <p:cNvPr id="1" name=""/>
        <p:cNvGrpSpPr/>
        <p:nvPr/>
      </p:nvGrpSpPr>
      <p:grpSpPr>
        <a:xfrm>
          <a:off x="0" y="0"/>
          <a:ext cx="0" cy="0"/>
          <a:chOff x="0" y="0"/>
          <a:chExt cx="0" cy="0"/>
        </a:xfrm>
      </p:grpSpPr>
      <p:sp>
        <p:nvSpPr>
          <p:cNvPr id="10" name="Заголовок 1"/>
          <p:cNvSpPr>
            <a:spLocks noGrp="1"/>
          </p:cNvSpPr>
          <p:nvPr>
            <p:ph type="title" hasCustomPrompt="1"/>
          </p:nvPr>
        </p:nvSpPr>
        <p:spPr>
          <a:xfrm>
            <a:off x="2116243" y="882130"/>
            <a:ext cx="20154690" cy="1440160"/>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a:t>OUR TEAM</a:t>
            </a:r>
            <a:endParaRPr lang="ru-RU" dirty="0"/>
          </a:p>
        </p:txBody>
      </p:sp>
      <p:sp>
        <p:nvSpPr>
          <p:cNvPr id="24" name="Picture Placeholder 2"/>
          <p:cNvSpPr>
            <a:spLocks noGrp="1"/>
          </p:cNvSpPr>
          <p:nvPr>
            <p:ph type="pic" sz="quarter" idx="44"/>
          </p:nvPr>
        </p:nvSpPr>
        <p:spPr>
          <a:xfrm>
            <a:off x="0" y="2971381"/>
            <a:ext cx="7177087" cy="10213395"/>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43" name="Текст 3"/>
          <p:cNvSpPr>
            <a:spLocks noGrp="1"/>
          </p:cNvSpPr>
          <p:nvPr>
            <p:ph type="body" sz="quarter" idx="52" hasCustomPrompt="1"/>
          </p:nvPr>
        </p:nvSpPr>
        <p:spPr>
          <a:xfrm>
            <a:off x="7768252" y="3576198"/>
            <a:ext cx="5702397" cy="3654481"/>
          </a:xfrm>
          <a:prstGeom prst="rect">
            <a:avLst/>
          </a:prstGeom>
        </p:spPr>
        <p:txBody>
          <a:bodyPr/>
          <a:lstStyle>
            <a:lvl1pP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1" name="Picture Placeholder 2"/>
          <p:cNvSpPr>
            <a:spLocks noGrp="1"/>
          </p:cNvSpPr>
          <p:nvPr>
            <p:ph type="pic" sz="quarter" idx="59"/>
          </p:nvPr>
        </p:nvSpPr>
        <p:spPr>
          <a:xfrm>
            <a:off x="17210088" y="2971381"/>
            <a:ext cx="7177087" cy="10213395"/>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
        <p:nvSpPr>
          <p:cNvPr id="12" name="Текст 3"/>
          <p:cNvSpPr>
            <a:spLocks noGrp="1"/>
          </p:cNvSpPr>
          <p:nvPr>
            <p:ph type="body" sz="quarter" idx="60" hasCustomPrompt="1"/>
          </p:nvPr>
        </p:nvSpPr>
        <p:spPr>
          <a:xfrm>
            <a:off x="10927804" y="8921736"/>
            <a:ext cx="5702397" cy="3654481"/>
          </a:xfrm>
          <a:prstGeom prst="rect">
            <a:avLst/>
          </a:prstGeom>
        </p:spPr>
        <p:txBody>
          <a:bodyPr/>
          <a:lstStyle>
            <a:lvl1pP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6926189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13">
          <p15:clr>
            <a:srgbClr val="FBAE40"/>
          </p15:clr>
        </p15:guide>
        <p15:guide id="8" orient="horz" pos="1735">
          <p15:clr>
            <a:srgbClr val="FBAE40"/>
          </p15:clr>
        </p15:guide>
        <p15:guide id="9" pos="7681">
          <p15:clr>
            <a:srgbClr val="FBAE40"/>
          </p15:clr>
        </p15:guide>
        <p15:guide id="10" pos="3372">
          <p15:clr>
            <a:srgbClr val="FBAE40"/>
          </p15:clr>
        </p15:guide>
        <p15:guide id="11" pos="120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23_Пользовательский макет">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2040460" y="7794166"/>
            <a:ext cx="6840759" cy="4248473"/>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2" name="Текст 3"/>
          <p:cNvSpPr>
            <a:spLocks noGrp="1"/>
          </p:cNvSpPr>
          <p:nvPr>
            <p:ph type="body" sz="quarter" idx="19" hasCustomPrompt="1"/>
          </p:nvPr>
        </p:nvSpPr>
        <p:spPr>
          <a:xfrm>
            <a:off x="9889332" y="7794167"/>
            <a:ext cx="12673408" cy="4248473"/>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Picture Placeholder 2"/>
          <p:cNvSpPr>
            <a:spLocks noGrp="1"/>
          </p:cNvSpPr>
          <p:nvPr>
            <p:ph type="pic" sz="quarter" idx="51"/>
          </p:nvPr>
        </p:nvSpPr>
        <p:spPr>
          <a:xfrm>
            <a:off x="0" y="0"/>
            <a:ext cx="24387175" cy="6858794"/>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3979808110"/>
      </p:ext>
    </p:extLst>
  </p:cSld>
  <p:clrMapOvr>
    <a:masterClrMapping/>
  </p:clrMapOvr>
  <p:extLst mod="1">
    <p:ext uri="{DCECCB84-F9BA-43D5-87BE-67443E8EF086}">
      <p15:sldGuideLst xmlns:p15="http://schemas.microsoft.com/office/powerpoint/2012/main">
        <p15:guide id="1" orient="horz" pos="5182">
          <p15:clr>
            <a:srgbClr val="FBAE40"/>
          </p15:clr>
        </p15:guide>
        <p15:guide id="2" pos="5504">
          <p15:clr>
            <a:srgbClr val="FBAE40"/>
          </p15:clr>
        </p15:guide>
        <p15:guide id="3" pos="1195">
          <p15:clr>
            <a:srgbClr val="FBAE40"/>
          </p15:clr>
        </p15:guide>
        <p15:guide id="4" pos="14167">
          <p15:clr>
            <a:srgbClr val="FBAE40"/>
          </p15:clr>
        </p15:guide>
        <p15:guide id="5" orient="horz" pos="6906">
          <p15:clr>
            <a:srgbClr val="FBAE40"/>
          </p15:clr>
        </p15:guide>
        <p15:guide id="6" pos="9858">
          <p15:clr>
            <a:srgbClr val="FBAE40"/>
          </p15:clr>
        </p15:guide>
        <p15:guide id="7" orient="horz" pos="3459">
          <p15:clr>
            <a:srgbClr val="FBAE40"/>
          </p15:clr>
        </p15:guide>
        <p15:guide id="8" orient="horz" pos="17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50_Пользовательский макет">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386186"/>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15">
            <a:extLst>
              <a:ext uri="{FF2B5EF4-FFF2-40B4-BE49-F238E27FC236}">
                <a16:creationId xmlns:a16="http://schemas.microsoft.com/office/drawing/2014/main" xmlns="" id="{BF2B1F7D-565C-5E4F-85B7-AA2C878038A8}"/>
              </a:ext>
            </a:extLst>
          </p:cNvPr>
          <p:cNvSpPr>
            <a:spLocks noGrp="1"/>
          </p:cNvSpPr>
          <p:nvPr>
            <p:ph type="pic" sz="quarter" idx="54"/>
          </p:nvPr>
        </p:nvSpPr>
        <p:spPr bwMode="auto">
          <a:xfrm>
            <a:off x="17594187" y="1890242"/>
            <a:ext cx="6792987" cy="11806499"/>
          </a:xfrm>
          <a:custGeom>
            <a:avLst/>
            <a:gdLst>
              <a:gd name="T0" fmla="*/ 0 w 3210"/>
              <a:gd name="T1" fmla="*/ 1099 h 5565"/>
              <a:gd name="T2" fmla="*/ 0 w 3210"/>
              <a:gd name="T3" fmla="*/ 2287 h 5565"/>
              <a:gd name="T4" fmla="*/ 1746 w 3210"/>
              <a:gd name="T5" fmla="*/ 1747 h 5565"/>
              <a:gd name="T6" fmla="*/ 1746 w 3210"/>
              <a:gd name="T7" fmla="*/ 5565 h 5565"/>
              <a:gd name="T8" fmla="*/ 3210 w 3210"/>
              <a:gd name="T9" fmla="*/ 5565 h 5565"/>
              <a:gd name="T10" fmla="*/ 3210 w 3210"/>
              <a:gd name="T11" fmla="*/ 0 h 5565"/>
              <a:gd name="T12" fmla="*/ 3054 w 3210"/>
              <a:gd name="T13" fmla="*/ 0 h 5565"/>
              <a:gd name="T14" fmla="*/ 0 w 3210"/>
              <a:gd name="T15" fmla="*/ 1099 h 55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0" h="5565">
                <a:moveTo>
                  <a:pt x="0" y="1099"/>
                </a:moveTo>
                <a:lnTo>
                  <a:pt x="0" y="2287"/>
                </a:lnTo>
                <a:lnTo>
                  <a:pt x="1746" y="1747"/>
                </a:lnTo>
                <a:lnTo>
                  <a:pt x="1746" y="5565"/>
                </a:lnTo>
                <a:lnTo>
                  <a:pt x="3210" y="5565"/>
                </a:lnTo>
                <a:lnTo>
                  <a:pt x="3210" y="0"/>
                </a:lnTo>
                <a:lnTo>
                  <a:pt x="3054" y="0"/>
                </a:lnTo>
                <a:lnTo>
                  <a:pt x="0" y="1099"/>
                </a:lnTo>
                <a:close/>
              </a:path>
            </a:pathLst>
          </a:custGeom>
          <a:pattFill prst="smConfetti">
            <a:fgClr>
              <a:schemeClr val="bg1"/>
            </a:fgClr>
            <a:bgClr>
              <a:schemeClr val="bg1">
                <a:lumMod val="75000"/>
              </a:schemeClr>
            </a:bgClr>
          </a:pattFill>
          <a:ln>
            <a:noFill/>
          </a:ln>
          <a:effectLst/>
          <a:extLst/>
        </p:spPr>
        <p:txBody>
          <a:bodyPr vert="horz" wrap="square" lIns="91440" tIns="45720" rIns="91440" bIns="45720" numCol="1" anchor="t" anchorCtr="0" compatLnSpc="1">
            <a:prstTxWarp prst="textNoShape">
              <a:avLst/>
            </a:prstTxWarp>
          </a:bodyPr>
          <a:lstStyle>
            <a:lvl1pPr>
              <a:defRPr lang="ru-RU" sz="200" b="1">
                <a:ln w="22225">
                  <a:solidFill>
                    <a:schemeClr val="accent2"/>
                  </a:solidFill>
                  <a:prstDash val="solid"/>
                </a:ln>
                <a:solidFill>
                  <a:schemeClr val="accent2">
                    <a:lumMod val="40000"/>
                    <a:lumOff val="60000"/>
                  </a:schemeClr>
                </a:solidFill>
              </a:defRPr>
            </a:lvl1pPr>
          </a:lstStyle>
          <a:p>
            <a:pPr lvl="0"/>
            <a:endParaRPr lang="ru-RU"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607868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5163" r:id="rId1"/>
    <p:sldLayoutId id="2147485244" r:id="rId2"/>
    <p:sldLayoutId id="2147485246" r:id="rId3"/>
    <p:sldLayoutId id="2147485247" r:id="rId4"/>
    <p:sldLayoutId id="2147485251" r:id="rId5"/>
    <p:sldLayoutId id="2147485258" r:id="rId6"/>
    <p:sldLayoutId id="2147485264" r:id="rId7"/>
    <p:sldLayoutId id="2147485267" r:id="rId8"/>
    <p:sldLayoutId id="2147485273" r:id="rId9"/>
    <p:sldLayoutId id="2147485284" r:id="rId10"/>
    <p:sldLayoutId id="2147485287" r:id="rId11"/>
    <p:sldLayoutId id="2147485308" r:id="rId12"/>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Рисунок 1"/>
          <p:cNvSpPr>
            <a:spLocks noGrp="1"/>
          </p:cNvSpPr>
          <p:nvPr>
            <p:ph type="pic" sz="quarter" idx="10"/>
          </p:nvPr>
        </p:nvSpPr>
        <p:spPr/>
      </p:sp>
      <p:sp>
        <p:nvSpPr>
          <p:cNvPr id="16" name="Прямоугольник 15"/>
          <p:cNvSpPr/>
          <p:nvPr/>
        </p:nvSpPr>
        <p:spPr>
          <a:xfrm>
            <a:off x="0" y="0"/>
            <a:ext cx="24387175" cy="13717588"/>
          </a:xfrm>
          <a:prstGeom prst="rect">
            <a:avLst/>
          </a:prstGeom>
          <a:gradFill flip="none" rotWithShape="1">
            <a:gsLst>
              <a:gs pos="100000">
                <a:schemeClr val="accent1">
                  <a:alpha val="95000"/>
                </a:schemeClr>
              </a:gs>
              <a:gs pos="0">
                <a:schemeClr val="accent2">
                  <a:alpha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Заголовок 1">
            <a:extLst>
              <a:ext uri="{FF2B5EF4-FFF2-40B4-BE49-F238E27FC236}">
                <a16:creationId xmlns:a16="http://schemas.microsoft.com/office/drawing/2014/main" xmlns="" id="{665D6AA7-A0A6-9B4B-82D6-BFD188C78E29}"/>
              </a:ext>
            </a:extLst>
          </p:cNvPr>
          <p:cNvSpPr txBox="1">
            <a:spLocks/>
          </p:cNvSpPr>
          <p:nvPr/>
        </p:nvSpPr>
        <p:spPr>
          <a:xfrm>
            <a:off x="13670000" y="5802782"/>
            <a:ext cx="9600802" cy="2112023"/>
          </a:xfrm>
          <a:prstGeom prst="rect">
            <a:avLst/>
          </a:prstGeom>
        </p:spPr>
        <p:txBody>
          <a:bodyPr anchor="ctr"/>
          <a:lstStyle>
            <a:lvl1pPr algn="ctr" defTabSz="2438645" rtl="0" eaLnBrk="1" latinLnBrk="0" hangingPunct="1">
              <a:spcBef>
                <a:spcPct val="0"/>
              </a:spcBef>
              <a:buNone/>
              <a:defRPr sz="11701" kern="1200">
                <a:solidFill>
                  <a:schemeClr val="tx1"/>
                </a:solidFill>
                <a:latin typeface="+mj-lt"/>
                <a:ea typeface="+mj-ea"/>
                <a:cs typeface="+mj-cs"/>
              </a:defRPr>
            </a:lvl1pPr>
          </a:lstStyle>
          <a:p>
            <a:pPr algn="l">
              <a:tabLst>
                <a:tab pos="3641725" algn="l"/>
                <a:tab pos="5645150" algn="l"/>
              </a:tabLst>
            </a:pPr>
            <a:r>
              <a:rPr lang="en-US" sz="16600" b="1" dirty="0" smtClean="0">
                <a:solidFill>
                  <a:schemeClr val="bg1"/>
                </a:solidFill>
                <a:latin typeface="Tahoma" charset="0"/>
                <a:ea typeface="Tahoma" charset="0"/>
                <a:cs typeface="Tahoma" charset="0"/>
              </a:rPr>
              <a:t>SAKHI</a:t>
            </a:r>
            <a:endParaRPr lang="ru-RU" sz="9600" dirty="0">
              <a:solidFill>
                <a:schemeClr val="accent1"/>
              </a:solidFill>
              <a:latin typeface="Tahoma" charset="0"/>
              <a:ea typeface="Tahoma" charset="0"/>
              <a:cs typeface="Tahoma" charset="0"/>
            </a:endParaRPr>
          </a:p>
        </p:txBody>
      </p:sp>
      <p:sp>
        <p:nvSpPr>
          <p:cNvPr id="17" name="Прямоугольник 16">
            <a:extLst>
              <a:ext uri="{FF2B5EF4-FFF2-40B4-BE49-F238E27FC236}">
                <a16:creationId xmlns:a16="http://schemas.microsoft.com/office/drawing/2014/main" xmlns="" id="{C8CA568F-ED86-A443-BC9D-A279D066AEC2}"/>
              </a:ext>
            </a:extLst>
          </p:cNvPr>
          <p:cNvSpPr/>
          <p:nvPr/>
        </p:nvSpPr>
        <p:spPr>
          <a:xfrm>
            <a:off x="12379108" y="4879447"/>
            <a:ext cx="174519" cy="373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Скругленный прямоугольник 21">
            <a:extLst>
              <a:ext uri="{FF2B5EF4-FFF2-40B4-BE49-F238E27FC236}">
                <a16:creationId xmlns:a16="http://schemas.microsoft.com/office/drawing/2014/main" xmlns="" id="{5A40DDE8-0B0C-CC40-AF96-B44EC63045C3}"/>
              </a:ext>
            </a:extLst>
          </p:cNvPr>
          <p:cNvSpPr/>
          <p:nvPr/>
        </p:nvSpPr>
        <p:spPr>
          <a:xfrm rot="2700000">
            <a:off x="4622559" y="4885349"/>
            <a:ext cx="3775346" cy="3775344"/>
          </a:xfrm>
          <a:prstGeom prst="roundRect">
            <a:avLst>
              <a:gd name="adj" fmla="val 26116"/>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3" name="Скругленный прямоугольник 22">
            <a:extLst>
              <a:ext uri="{FF2B5EF4-FFF2-40B4-BE49-F238E27FC236}">
                <a16:creationId xmlns:a16="http://schemas.microsoft.com/office/drawing/2014/main" xmlns="" id="{BD79BF97-5F92-8043-A181-ABB794395473}"/>
              </a:ext>
            </a:extLst>
          </p:cNvPr>
          <p:cNvSpPr/>
          <p:nvPr/>
        </p:nvSpPr>
        <p:spPr>
          <a:xfrm rot="2700000">
            <a:off x="2830461" y="4440557"/>
            <a:ext cx="4664930" cy="4664929"/>
          </a:xfrm>
          <a:prstGeom prst="roundRect">
            <a:avLst>
              <a:gd name="adj" fmla="val 22528"/>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
        <p:nvSpPr>
          <p:cNvPr id="24" name="Скругленный прямоугольник 23">
            <a:extLst>
              <a:ext uri="{FF2B5EF4-FFF2-40B4-BE49-F238E27FC236}">
                <a16:creationId xmlns:a16="http://schemas.microsoft.com/office/drawing/2014/main" xmlns="" id="{6EC35016-3332-0745-8ECA-52A5AB7E070E}"/>
              </a:ext>
            </a:extLst>
          </p:cNvPr>
          <p:cNvSpPr/>
          <p:nvPr/>
        </p:nvSpPr>
        <p:spPr>
          <a:xfrm rot="2700000">
            <a:off x="6636284" y="5425566"/>
            <a:ext cx="2694912" cy="2694912"/>
          </a:xfrm>
          <a:prstGeom prst="roundRect">
            <a:avLst>
              <a:gd name="adj" fmla="val 27256"/>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a:p>
        </p:txBody>
      </p:sp>
    </p:spTree>
    <p:extLst>
      <p:ext uri="{BB962C8B-B14F-4D97-AF65-F5344CB8AC3E}">
        <p14:creationId xmlns:p14="http://schemas.microsoft.com/office/powerpoint/2010/main" val="275484922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920" y="1098154"/>
            <a:ext cx="8719338" cy="2304256"/>
          </a:xfrm>
        </p:spPr>
        <p:txBody>
          <a:bodyPr/>
          <a:lstStyle/>
          <a:p>
            <a:r>
              <a:rPr lang="en-IN" dirty="0"/>
              <a:t>Marketing Plan</a:t>
            </a:r>
          </a:p>
        </p:txBody>
      </p:sp>
      <p:sp>
        <p:nvSpPr>
          <p:cNvPr id="3" name="Text Placeholder 2"/>
          <p:cNvSpPr>
            <a:spLocks noGrp="1"/>
          </p:cNvSpPr>
          <p:nvPr>
            <p:ph type="body" sz="quarter" idx="14"/>
          </p:nvPr>
        </p:nvSpPr>
        <p:spPr>
          <a:xfrm>
            <a:off x="1601920" y="3258394"/>
            <a:ext cx="13399979" cy="9217024"/>
          </a:xfrm>
        </p:spPr>
        <p:txBody>
          <a:bodyPr/>
          <a:lstStyle/>
          <a:p>
            <a:pPr marL="0" indent="0">
              <a:buNone/>
            </a:pPr>
            <a:r>
              <a:rPr lang="en-US" sz="3200" dirty="0" smtClean="0"/>
              <a:t>Proper </a:t>
            </a:r>
            <a:r>
              <a:rPr lang="en-US" sz="3200" dirty="0"/>
              <a:t>marketing plan is required to reach out to our target audience and to spread awareness of the issue we intend to </a:t>
            </a:r>
            <a:r>
              <a:rPr lang="en-US" sz="3200" dirty="0" smtClean="0"/>
              <a:t>tackle.</a:t>
            </a:r>
          </a:p>
          <a:p>
            <a:pPr marL="0" indent="0">
              <a:buNone/>
            </a:pPr>
            <a:endParaRPr lang="en-US" sz="3200" dirty="0"/>
          </a:p>
          <a:p>
            <a:pPr marL="0" indent="0">
              <a:buNone/>
            </a:pPr>
            <a:r>
              <a:rPr lang="en-US" sz="3200" b="1" dirty="0" smtClean="0"/>
              <a:t>Engaging </a:t>
            </a:r>
            <a:r>
              <a:rPr lang="en-US" sz="3200" b="1" dirty="0"/>
              <a:t>With Our Customers Rather Than Just Selling</a:t>
            </a:r>
          </a:p>
          <a:p>
            <a:endParaRPr lang="en-US" sz="3200" dirty="0"/>
          </a:p>
          <a:p>
            <a:r>
              <a:rPr lang="en-US" sz="3200" dirty="0" smtClean="0"/>
              <a:t>Social </a:t>
            </a:r>
            <a:r>
              <a:rPr lang="en-US" sz="3200" dirty="0"/>
              <a:t>media is one of the best and easiest ways to engage with our target audience. It presents an opportunity for indirect marketing which is very effective.</a:t>
            </a:r>
          </a:p>
          <a:p>
            <a:r>
              <a:rPr lang="en-US" sz="3200" dirty="0" smtClean="0"/>
              <a:t>Sharing </a:t>
            </a:r>
            <a:r>
              <a:rPr lang="en-US" sz="3200" dirty="0"/>
              <a:t>or retweeting posts, commenting, getting involved in conversations helps show our interest in solving the issue and makes customers interested in our company</a:t>
            </a:r>
            <a:r>
              <a:rPr lang="en-US" sz="3200" dirty="0" smtClean="0"/>
              <a:t>.</a:t>
            </a:r>
          </a:p>
          <a:p>
            <a:r>
              <a:rPr lang="en-US" sz="3200" dirty="0" smtClean="0"/>
              <a:t>Customers </a:t>
            </a:r>
            <a:r>
              <a:rPr lang="en-US" sz="3200" dirty="0"/>
              <a:t>will notice us and, eventually, they will begin to trust our brand. Having a page in instagram and interacting with customers through surveys help interacting with customers and let us know what they actually </a:t>
            </a:r>
            <a:r>
              <a:rPr lang="en-US" sz="3200" dirty="0" smtClean="0"/>
              <a:t>want. Side </a:t>
            </a:r>
            <a:r>
              <a:rPr lang="en-US" sz="3200" dirty="0"/>
              <a:t>by side it strengthens the bond with the </a:t>
            </a:r>
            <a:r>
              <a:rPr lang="en-US" sz="3200" dirty="0" smtClean="0"/>
              <a:t>customers. This strategy </a:t>
            </a:r>
            <a:r>
              <a:rPr lang="en-US" sz="3200" dirty="0"/>
              <a:t>is mainly to be used in urban areas where social media is more prevalent.</a:t>
            </a:r>
          </a:p>
          <a:p>
            <a:endParaRPr lang="en-US" sz="3200" dirty="0"/>
          </a:p>
          <a:p>
            <a:endParaRPr lang="en-IN" sz="3200" dirty="0"/>
          </a:p>
        </p:txBody>
      </p:sp>
      <p:pic>
        <p:nvPicPr>
          <p:cNvPr id="6" name="Picture Placeholder 5"/>
          <p:cNvPicPr>
            <a:picLocks noGrp="1" noChangeAspect="1"/>
          </p:cNvPicPr>
          <p:nvPr>
            <p:ph type="pic" sz="quarter" idx="54"/>
          </p:nvPr>
        </p:nvPicPr>
        <p:blipFill rotWithShape="1">
          <a:blip r:embed="rId2">
            <a:extLst>
              <a:ext uri="{28A0092B-C50C-407E-A947-70E740481C1C}">
                <a14:useLocalDpi xmlns:a14="http://schemas.microsoft.com/office/drawing/2010/main" val="0"/>
              </a:ext>
            </a:extLst>
          </a:blip>
          <a:srcRect l="38841" t="-610" r="27849" b="610"/>
          <a:stretch/>
        </p:blipFill>
        <p:spPr/>
      </p:pic>
    </p:spTree>
    <p:extLst>
      <p:ext uri="{BB962C8B-B14F-4D97-AF65-F5344CB8AC3E}">
        <p14:creationId xmlns:p14="http://schemas.microsoft.com/office/powerpoint/2010/main" val="18670652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Marketing Plan</a:t>
            </a:r>
          </a:p>
        </p:txBody>
      </p:sp>
      <p:sp>
        <p:nvSpPr>
          <p:cNvPr id="3" name="Text Placeholder 2"/>
          <p:cNvSpPr>
            <a:spLocks noGrp="1"/>
          </p:cNvSpPr>
          <p:nvPr>
            <p:ph type="body" sz="quarter" idx="14"/>
          </p:nvPr>
        </p:nvSpPr>
        <p:spPr>
          <a:xfrm>
            <a:off x="1601920" y="4229095"/>
            <a:ext cx="13399979" cy="7128792"/>
          </a:xfrm>
        </p:spPr>
        <p:txBody>
          <a:bodyPr/>
          <a:lstStyle/>
          <a:p>
            <a:pPr marL="0" indent="0">
              <a:lnSpc>
                <a:spcPct val="150000"/>
              </a:lnSpc>
              <a:buNone/>
            </a:pPr>
            <a:r>
              <a:rPr lang="en-US" sz="3200" b="1" dirty="0"/>
              <a:t>Creating a Niche and Build </a:t>
            </a:r>
            <a:r>
              <a:rPr lang="en-US" sz="3200" b="1" dirty="0" smtClean="0"/>
              <a:t>Credibility-</a:t>
            </a:r>
            <a:endParaRPr lang="en-US" sz="3200" b="1" dirty="0"/>
          </a:p>
          <a:p>
            <a:pPr marL="0" indent="0">
              <a:buNone/>
            </a:pPr>
            <a:endParaRPr lang="en-US" sz="1800" dirty="0" smtClean="0"/>
          </a:p>
          <a:p>
            <a:pPr marL="0" indent="0">
              <a:lnSpc>
                <a:spcPct val="150000"/>
              </a:lnSpc>
              <a:buNone/>
            </a:pPr>
            <a:r>
              <a:rPr lang="en-US" sz="3200" dirty="0" smtClean="0"/>
              <a:t>In </a:t>
            </a:r>
            <a:r>
              <a:rPr lang="en-US" sz="3200" dirty="0"/>
              <a:t>order to spread awareness of the issues, and to build our market in rural areas, we will organize awareness campaigns and will visit rural areas in person and educate the people about the ongoing situation and how are product will help them contact security. We will then be sharing our experiences through blogs, podcasts, webinars and YouTube videos. This will help us connect with our audience in the cities. Videos reach more audience, take less time to create, and are easy to understand.</a:t>
            </a:r>
          </a:p>
          <a:p>
            <a:pPr marL="0" indent="0">
              <a:lnSpc>
                <a:spcPct val="150000"/>
              </a:lnSpc>
              <a:buNone/>
            </a:pPr>
            <a:r>
              <a:rPr lang="en-US" sz="3200" dirty="0"/>
              <a:t> </a:t>
            </a:r>
          </a:p>
          <a:p>
            <a:pPr marL="0" indent="0">
              <a:lnSpc>
                <a:spcPct val="150000"/>
              </a:lnSpc>
              <a:buNone/>
            </a:pPr>
            <a:r>
              <a:rPr lang="en-US" sz="3200" dirty="0"/>
              <a:t> </a:t>
            </a:r>
          </a:p>
          <a:p>
            <a:pPr marL="0" indent="0">
              <a:lnSpc>
                <a:spcPct val="150000"/>
              </a:lnSpc>
              <a:buNone/>
            </a:pPr>
            <a:endParaRPr lang="en-US" sz="3200" dirty="0"/>
          </a:p>
        </p:txBody>
      </p:sp>
      <p:pic>
        <p:nvPicPr>
          <p:cNvPr id="6" name="Picture Placeholder 5"/>
          <p:cNvPicPr>
            <a:picLocks noGrp="1" noChangeAspect="1"/>
          </p:cNvPicPr>
          <p:nvPr>
            <p:ph type="pic" sz="quarter" idx="54"/>
          </p:nvPr>
        </p:nvPicPr>
        <p:blipFill rotWithShape="1">
          <a:blip r:embed="rId2">
            <a:extLst>
              <a:ext uri="{28A0092B-C50C-407E-A947-70E740481C1C}">
                <a14:useLocalDpi xmlns:a14="http://schemas.microsoft.com/office/drawing/2010/main" val="0"/>
              </a:ext>
            </a:extLst>
          </a:blip>
          <a:srcRect l="38841" t="-610" r="27849" b="610"/>
          <a:stretch/>
        </p:blipFill>
        <p:spPr/>
      </p:pic>
    </p:spTree>
    <p:extLst>
      <p:ext uri="{BB962C8B-B14F-4D97-AF65-F5344CB8AC3E}">
        <p14:creationId xmlns:p14="http://schemas.microsoft.com/office/powerpoint/2010/main" val="2614884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25"/>
          </p:nvPr>
        </p:nvPicPr>
        <p:blipFill>
          <a:blip r:embed="rId2">
            <a:extLst>
              <a:ext uri="{28A0092B-C50C-407E-A947-70E740481C1C}">
                <a14:useLocalDpi xmlns:a14="http://schemas.microsoft.com/office/drawing/2010/main" val="0"/>
              </a:ext>
            </a:extLst>
          </a:blip>
          <a:srcRect l="37458" r="37458"/>
          <a:stretch>
            <a:fillRect/>
          </a:stretch>
        </p:blipFill>
        <p:spPr/>
      </p:pic>
      <p:sp>
        <p:nvSpPr>
          <p:cNvPr id="3" name="Title 2"/>
          <p:cNvSpPr>
            <a:spLocks noGrp="1"/>
          </p:cNvSpPr>
          <p:nvPr>
            <p:ph type="title"/>
          </p:nvPr>
        </p:nvSpPr>
        <p:spPr>
          <a:xfrm>
            <a:off x="1634434" y="1026146"/>
            <a:ext cx="8431428" cy="2664295"/>
          </a:xfrm>
        </p:spPr>
        <p:txBody>
          <a:bodyPr/>
          <a:lstStyle/>
          <a:p>
            <a:r>
              <a:rPr lang="en-IN" dirty="0">
                <a:solidFill>
                  <a:schemeClr val="bg1"/>
                </a:solidFill>
              </a:rPr>
              <a:t>Sales plan</a:t>
            </a:r>
          </a:p>
        </p:txBody>
      </p:sp>
      <p:sp>
        <p:nvSpPr>
          <p:cNvPr id="4" name="Text Placeholder 3"/>
          <p:cNvSpPr>
            <a:spLocks noGrp="1"/>
          </p:cNvSpPr>
          <p:nvPr>
            <p:ph type="body" sz="quarter" idx="21"/>
          </p:nvPr>
        </p:nvSpPr>
        <p:spPr>
          <a:xfrm>
            <a:off x="1634434" y="2682330"/>
            <a:ext cx="12811918" cy="5904656"/>
          </a:xfrm>
        </p:spPr>
        <p:txBody>
          <a:bodyPr/>
          <a:lstStyle/>
          <a:p>
            <a:pPr marL="0" indent="0">
              <a:buNone/>
            </a:pPr>
            <a:r>
              <a:rPr lang="en-US" sz="3200" dirty="0">
                <a:solidFill>
                  <a:schemeClr val="bg1"/>
                </a:solidFill>
              </a:rPr>
              <a:t>After building a market, it is necessary to pitch our </a:t>
            </a:r>
            <a:r>
              <a:rPr lang="en-US" sz="3200" dirty="0" smtClean="0">
                <a:solidFill>
                  <a:schemeClr val="bg1"/>
                </a:solidFill>
              </a:rPr>
              <a:t>sale-</a:t>
            </a:r>
            <a:endParaRPr lang="en-US" sz="3200" dirty="0">
              <a:solidFill>
                <a:schemeClr val="bg1"/>
              </a:solidFill>
            </a:endParaRPr>
          </a:p>
          <a:p>
            <a:pPr marL="0" indent="0">
              <a:buNone/>
            </a:pPr>
            <a:endParaRPr lang="en-US" sz="3200" dirty="0" smtClean="0">
              <a:solidFill>
                <a:schemeClr val="bg1"/>
              </a:solidFill>
            </a:endParaRPr>
          </a:p>
          <a:p>
            <a:pPr marL="0" indent="0">
              <a:buNone/>
            </a:pPr>
            <a:r>
              <a:rPr lang="en-US" sz="3200" b="1" dirty="0" smtClean="0">
                <a:solidFill>
                  <a:schemeClr val="bg1"/>
                </a:solidFill>
              </a:rPr>
              <a:t>Free </a:t>
            </a:r>
            <a:r>
              <a:rPr lang="en-US" sz="3200" b="1" dirty="0">
                <a:solidFill>
                  <a:schemeClr val="bg1"/>
                </a:solidFill>
              </a:rPr>
              <a:t>Samples And </a:t>
            </a:r>
            <a:r>
              <a:rPr lang="en-US" sz="3200" b="1" dirty="0" smtClean="0">
                <a:solidFill>
                  <a:schemeClr val="bg1"/>
                </a:solidFill>
              </a:rPr>
              <a:t>Giveaways</a:t>
            </a:r>
            <a:endParaRPr lang="en-US" sz="3200" b="1" dirty="0">
              <a:solidFill>
                <a:schemeClr val="bg1"/>
              </a:solidFill>
            </a:endParaRPr>
          </a:p>
          <a:p>
            <a:r>
              <a:rPr lang="en-US" sz="3200" dirty="0">
                <a:solidFill>
                  <a:schemeClr val="bg1"/>
                </a:solidFill>
              </a:rPr>
              <a:t>When introducing a new business, it can be hard to reach your target audience and engage them. However, no one can say no to free things. Therefore, giving away some of our products can be a good way to engage as the recipients will talk and spread the word about the product. The giveaways also bring unbiased product reviews, and we can get to know genuine pros and cons of our product. Free giveaways will be done during the awareness campaigns we will be doing in rural </a:t>
            </a:r>
            <a:r>
              <a:rPr lang="en-US" sz="3200" dirty="0" smtClean="0">
                <a:solidFill>
                  <a:schemeClr val="bg1"/>
                </a:solidFill>
              </a:rPr>
              <a:t>areas. It's </a:t>
            </a:r>
            <a:r>
              <a:rPr lang="en-US" sz="3200" dirty="0">
                <a:solidFill>
                  <a:schemeClr val="bg1"/>
                </a:solidFill>
              </a:rPr>
              <a:t>also good to thank and reward your reviewers with little things that make them happy. It could be a small goodie bag or a discount coupon for our product. Such a gesture will make them feel good about our company and our product, and will prompt them to market the product through word of mouth.</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a:p>
            <a:endParaRPr lang="en-IN" sz="3200" dirty="0">
              <a:solidFill>
                <a:schemeClr val="bg1"/>
              </a:solidFill>
            </a:endParaRPr>
          </a:p>
        </p:txBody>
      </p:sp>
    </p:spTree>
    <p:extLst>
      <p:ext uri="{BB962C8B-B14F-4D97-AF65-F5344CB8AC3E}">
        <p14:creationId xmlns:p14="http://schemas.microsoft.com/office/powerpoint/2010/main" val="17277843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13</a:t>
            </a:fld>
            <a:endParaRPr lang="ru-RU" dirty="0"/>
          </a:p>
        </p:txBody>
      </p:sp>
      <p:sp>
        <p:nvSpPr>
          <p:cNvPr id="3" name="Text Placeholder 2"/>
          <p:cNvSpPr>
            <a:spLocks noGrp="1"/>
          </p:cNvSpPr>
          <p:nvPr>
            <p:ph type="body" sz="quarter" idx="14"/>
          </p:nvPr>
        </p:nvSpPr>
        <p:spPr>
          <a:xfrm>
            <a:off x="1536403" y="1170162"/>
            <a:ext cx="21194119" cy="1728192"/>
          </a:xfrm>
        </p:spPr>
        <p:txBody>
          <a:bodyPr/>
          <a:lstStyle/>
          <a:p>
            <a:pPr marL="0" indent="0">
              <a:buNone/>
            </a:pPr>
            <a:r>
              <a:rPr lang="en-IN" sz="3200" dirty="0"/>
              <a:t>We also conducted a survey to understand what the audience thinks of our product and whether they will be interested in buying our </a:t>
            </a:r>
            <a:r>
              <a:rPr lang="en-IN" sz="3200" dirty="0" smtClean="0"/>
              <a:t>product. We </a:t>
            </a:r>
            <a:r>
              <a:rPr lang="en-IN" sz="3200" dirty="0"/>
              <a:t>collected responses from 123 people and used the data to plot pie </a:t>
            </a:r>
            <a:r>
              <a:rPr lang="en-IN" sz="3200" dirty="0" smtClean="0"/>
              <a:t>charts. Here </a:t>
            </a:r>
            <a:r>
              <a:rPr lang="en-IN" sz="3200" dirty="0"/>
              <a:t>are the results-</a:t>
            </a:r>
          </a:p>
          <a:p>
            <a:endParaRPr lang="en-IN" sz="3200" dirty="0"/>
          </a:p>
          <a:p>
            <a:endParaRPr lang="en-US" sz="3200" dirty="0"/>
          </a:p>
          <a:p>
            <a:endParaRPr lang="en-IN" sz="3200" dirty="0"/>
          </a:p>
        </p:txBody>
      </p:sp>
      <p:pic>
        <p:nvPicPr>
          <p:cNvPr id="5" name="Picture 4" descr="mgt.PNG"/>
          <p:cNvPicPr/>
          <p:nvPr/>
        </p:nvPicPr>
        <p:blipFill>
          <a:blip r:embed="rId2" cstate="print"/>
          <a:stretch>
            <a:fillRect/>
          </a:stretch>
        </p:blipFill>
        <p:spPr>
          <a:xfrm>
            <a:off x="2994387" y="3114378"/>
            <a:ext cx="18278149" cy="8850997"/>
          </a:xfrm>
          <a:prstGeom prst="rect">
            <a:avLst/>
          </a:prstGeom>
        </p:spPr>
      </p:pic>
    </p:spTree>
    <p:extLst>
      <p:ext uri="{BB962C8B-B14F-4D97-AF65-F5344CB8AC3E}">
        <p14:creationId xmlns:p14="http://schemas.microsoft.com/office/powerpoint/2010/main" val="3172153970"/>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14</a:t>
            </a:fld>
            <a:endParaRPr lang="ru-RU" dirty="0"/>
          </a:p>
        </p:txBody>
      </p:sp>
      <p:pic>
        <p:nvPicPr>
          <p:cNvPr id="6" name="Picture 5" descr="mgt1.PNG"/>
          <p:cNvPicPr/>
          <p:nvPr/>
        </p:nvPicPr>
        <p:blipFill>
          <a:blip r:embed="rId2" cstate="print"/>
          <a:stretch>
            <a:fillRect/>
          </a:stretch>
        </p:blipFill>
        <p:spPr>
          <a:xfrm>
            <a:off x="1104355" y="1220847"/>
            <a:ext cx="22178464" cy="10733625"/>
          </a:xfrm>
          <a:prstGeom prst="rect">
            <a:avLst/>
          </a:prstGeom>
        </p:spPr>
      </p:pic>
    </p:spTree>
    <p:extLst>
      <p:ext uri="{BB962C8B-B14F-4D97-AF65-F5344CB8AC3E}">
        <p14:creationId xmlns:p14="http://schemas.microsoft.com/office/powerpoint/2010/main" val="577655629"/>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15</a:t>
            </a:fld>
            <a:endParaRPr lang="ru-RU" dirty="0"/>
          </a:p>
        </p:txBody>
      </p:sp>
      <p:pic>
        <p:nvPicPr>
          <p:cNvPr id="7" name="Picture 6" descr="mgt2.PNG"/>
          <p:cNvPicPr/>
          <p:nvPr/>
        </p:nvPicPr>
        <p:blipFill>
          <a:blip r:embed="rId2" cstate="print"/>
          <a:stretch>
            <a:fillRect/>
          </a:stretch>
        </p:blipFill>
        <p:spPr>
          <a:xfrm>
            <a:off x="1392387" y="1314536"/>
            <a:ext cx="21148800" cy="10646427"/>
          </a:xfrm>
          <a:prstGeom prst="rect">
            <a:avLst/>
          </a:prstGeom>
        </p:spPr>
      </p:pic>
    </p:spTree>
    <p:extLst>
      <p:ext uri="{BB962C8B-B14F-4D97-AF65-F5344CB8AC3E}">
        <p14:creationId xmlns:p14="http://schemas.microsoft.com/office/powerpoint/2010/main" val="1539504141"/>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16</a:t>
            </a:fld>
            <a:endParaRPr lang="ru-RU" dirty="0"/>
          </a:p>
        </p:txBody>
      </p:sp>
      <p:pic>
        <p:nvPicPr>
          <p:cNvPr id="4" name="Picture 3" descr="mgt3.PNG"/>
          <p:cNvPicPr/>
          <p:nvPr/>
        </p:nvPicPr>
        <p:blipFill>
          <a:blip r:embed="rId2" cstate="print"/>
          <a:stretch>
            <a:fillRect/>
          </a:stretch>
        </p:blipFill>
        <p:spPr>
          <a:xfrm>
            <a:off x="1858242" y="738114"/>
            <a:ext cx="20685671" cy="9786858"/>
          </a:xfrm>
          <a:prstGeom prst="rect">
            <a:avLst/>
          </a:prstGeom>
        </p:spPr>
      </p:pic>
      <p:sp>
        <p:nvSpPr>
          <p:cNvPr id="5" name="Text Placeholder 2"/>
          <p:cNvSpPr>
            <a:spLocks noGrp="1"/>
          </p:cNvSpPr>
          <p:nvPr>
            <p:ph type="body" sz="quarter" idx="14"/>
          </p:nvPr>
        </p:nvSpPr>
        <p:spPr>
          <a:xfrm>
            <a:off x="2256483" y="10747226"/>
            <a:ext cx="20541653" cy="1440403"/>
          </a:xfrm>
        </p:spPr>
        <p:txBody>
          <a:bodyPr/>
          <a:lstStyle/>
          <a:p>
            <a:pPr marL="0" indent="0">
              <a:buNone/>
            </a:pPr>
            <a:r>
              <a:rPr lang="en-IN" sz="3200" dirty="0"/>
              <a:t>Like this we will be conducting surveys and through our marketing plan we will engage with our customers to come up with a price which will be suitable for our audience</a:t>
            </a:r>
            <a:r>
              <a:rPr lang="en-IN" sz="3200" dirty="0" smtClean="0"/>
              <a:t>.</a:t>
            </a:r>
            <a:endParaRPr lang="en-IN" sz="3200" dirty="0"/>
          </a:p>
        </p:txBody>
      </p:sp>
    </p:spTree>
    <p:extLst>
      <p:ext uri="{BB962C8B-B14F-4D97-AF65-F5344CB8AC3E}">
        <p14:creationId xmlns:p14="http://schemas.microsoft.com/office/powerpoint/2010/main" val="1661873700"/>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38200" b="38200"/>
          <a:stretch>
            <a:fillRect/>
          </a:stretch>
        </p:blipFill>
        <p:spPr>
          <a:xfrm>
            <a:off x="-12700" y="2898775"/>
            <a:ext cx="24387175" cy="3236913"/>
          </a:xfrm>
        </p:spPr>
      </p:pic>
      <p:sp>
        <p:nvSpPr>
          <p:cNvPr id="4" name="Title 3"/>
          <p:cNvSpPr>
            <a:spLocks noGrp="1"/>
          </p:cNvSpPr>
          <p:nvPr>
            <p:ph type="title"/>
          </p:nvPr>
        </p:nvSpPr>
        <p:spPr>
          <a:xfrm>
            <a:off x="2040460" y="882677"/>
            <a:ext cx="8497581" cy="2736850"/>
          </a:xfrm>
        </p:spPr>
        <p:txBody>
          <a:bodyPr/>
          <a:lstStyle/>
          <a:p>
            <a:r>
              <a:rPr lang="en-IN" dirty="0"/>
              <a:t>Technology</a:t>
            </a:r>
          </a:p>
        </p:txBody>
      </p:sp>
      <p:sp>
        <p:nvSpPr>
          <p:cNvPr id="6" name="Text Placeholder 5"/>
          <p:cNvSpPr>
            <a:spLocks noGrp="1"/>
          </p:cNvSpPr>
          <p:nvPr>
            <p:ph type="body" sz="quarter" idx="22"/>
          </p:nvPr>
        </p:nvSpPr>
        <p:spPr>
          <a:xfrm>
            <a:off x="2040460" y="7002810"/>
            <a:ext cx="9721080" cy="5400600"/>
          </a:xfrm>
        </p:spPr>
        <p:txBody>
          <a:bodyPr/>
          <a:lstStyle/>
          <a:p>
            <a:pPr marL="0" indent="0">
              <a:lnSpc>
                <a:spcPct val="150000"/>
              </a:lnSpc>
              <a:buNone/>
            </a:pPr>
            <a:r>
              <a:rPr lang="en-IN" sz="4400" b="1" dirty="0"/>
              <a:t>Devices used:</a:t>
            </a:r>
          </a:p>
          <a:p>
            <a:pPr>
              <a:lnSpc>
                <a:spcPct val="150000"/>
              </a:lnSpc>
            </a:pPr>
            <a:r>
              <a:rPr lang="en-IN" sz="3200" dirty="0"/>
              <a:t>GSM plus GPS service</a:t>
            </a:r>
          </a:p>
          <a:p>
            <a:pPr>
              <a:lnSpc>
                <a:spcPct val="150000"/>
              </a:lnSpc>
            </a:pPr>
            <a:r>
              <a:rPr lang="en-IN" sz="3200" dirty="0"/>
              <a:t>One button/ Knob design__ reduces the chance of false alarm</a:t>
            </a:r>
          </a:p>
          <a:p>
            <a:pPr>
              <a:lnSpc>
                <a:spcPct val="150000"/>
              </a:lnSpc>
            </a:pPr>
            <a:r>
              <a:rPr lang="en-IN" sz="3200" dirty="0"/>
              <a:t>Separate device__ provide efficiency and reduce latency </a:t>
            </a:r>
          </a:p>
          <a:p>
            <a:pPr marL="0" indent="0">
              <a:buNone/>
            </a:pPr>
            <a:endParaRPr lang="en-IN" sz="3200" dirty="0" smtClean="0"/>
          </a:p>
          <a:p>
            <a:endParaRPr lang="en-IN" sz="3200" dirty="0"/>
          </a:p>
        </p:txBody>
      </p:sp>
      <p:sp>
        <p:nvSpPr>
          <p:cNvPr id="8" name="Text Placeholder 5"/>
          <p:cNvSpPr>
            <a:spLocks noGrp="1"/>
          </p:cNvSpPr>
          <p:nvPr>
            <p:ph type="body" sz="quarter" idx="22"/>
          </p:nvPr>
        </p:nvSpPr>
        <p:spPr>
          <a:xfrm>
            <a:off x="13129691" y="7002810"/>
            <a:ext cx="9793088" cy="5400600"/>
          </a:xfrm>
        </p:spPr>
        <p:txBody>
          <a:bodyPr/>
          <a:lstStyle/>
          <a:p>
            <a:pPr marL="0" indent="0">
              <a:lnSpc>
                <a:spcPct val="150000"/>
              </a:lnSpc>
              <a:buNone/>
            </a:pPr>
            <a:r>
              <a:rPr lang="en-IN" sz="4400" b="1" dirty="0"/>
              <a:t>Main components:</a:t>
            </a:r>
          </a:p>
          <a:p>
            <a:pPr>
              <a:lnSpc>
                <a:spcPct val="150000"/>
              </a:lnSpc>
            </a:pPr>
            <a:r>
              <a:rPr lang="en-IN" sz="3200" dirty="0" err="1"/>
              <a:t>Arduino</a:t>
            </a:r>
            <a:r>
              <a:rPr lang="en-IN" sz="3200" dirty="0"/>
              <a:t> pro mini</a:t>
            </a:r>
          </a:p>
          <a:p>
            <a:pPr>
              <a:lnSpc>
                <a:spcPct val="150000"/>
              </a:lnSpc>
            </a:pPr>
            <a:r>
              <a:rPr lang="en-IN" sz="3200" dirty="0" err="1"/>
              <a:t>Sim</a:t>
            </a:r>
            <a:r>
              <a:rPr lang="en-IN" sz="3200"/>
              <a:t> </a:t>
            </a:r>
            <a:r>
              <a:rPr lang="en-IN" sz="3200" smtClean="0"/>
              <a:t>800I</a:t>
            </a:r>
            <a:endParaRPr lang="en-IN" sz="3200" dirty="0"/>
          </a:p>
          <a:p>
            <a:pPr>
              <a:lnSpc>
                <a:spcPct val="150000"/>
              </a:lnSpc>
            </a:pPr>
            <a:r>
              <a:rPr lang="en-IN" sz="3200" dirty="0" err="1"/>
              <a:t>Ublox</a:t>
            </a:r>
            <a:r>
              <a:rPr lang="en-IN" sz="3200" dirty="0"/>
              <a:t> neo 6m</a:t>
            </a:r>
          </a:p>
          <a:p>
            <a:pPr>
              <a:lnSpc>
                <a:spcPct val="150000"/>
              </a:lnSpc>
            </a:pPr>
            <a:r>
              <a:rPr lang="en-IN" sz="3200" dirty="0"/>
              <a:t>Raspberry pi 3 (for connection with server)</a:t>
            </a:r>
          </a:p>
        </p:txBody>
      </p:sp>
    </p:spTree>
    <p:extLst>
      <p:ext uri="{BB962C8B-B14F-4D97-AF65-F5344CB8AC3E}">
        <p14:creationId xmlns:p14="http://schemas.microsoft.com/office/powerpoint/2010/main" val="1208479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32"/>
          </p:nvPr>
        </p:nvPicPr>
        <p:blipFill>
          <a:blip r:embed="rId2">
            <a:extLst>
              <a:ext uri="{28A0092B-C50C-407E-A947-70E740481C1C}">
                <a14:useLocalDpi xmlns:a14="http://schemas.microsoft.com/office/drawing/2010/main" val="0"/>
              </a:ext>
            </a:extLst>
          </a:blip>
          <a:srcRect l="18750" r="18750"/>
          <a:stretch>
            <a:fillRect/>
          </a:stretch>
        </p:blipFill>
        <p:spPr/>
      </p:pic>
      <p:sp>
        <p:nvSpPr>
          <p:cNvPr id="3" name="Title 2"/>
          <p:cNvSpPr>
            <a:spLocks noGrp="1"/>
          </p:cNvSpPr>
          <p:nvPr>
            <p:ph type="title"/>
          </p:nvPr>
        </p:nvSpPr>
        <p:spPr/>
        <p:txBody>
          <a:bodyPr/>
          <a:lstStyle/>
          <a:p>
            <a:r>
              <a:rPr lang="en-IN" dirty="0"/>
              <a:t>Key features of Product</a:t>
            </a:r>
          </a:p>
        </p:txBody>
      </p:sp>
      <p:sp>
        <p:nvSpPr>
          <p:cNvPr id="4" name="Text Placeholder 3"/>
          <p:cNvSpPr>
            <a:spLocks noGrp="1"/>
          </p:cNvSpPr>
          <p:nvPr>
            <p:ph type="body" sz="quarter" idx="21"/>
          </p:nvPr>
        </p:nvSpPr>
        <p:spPr>
          <a:xfrm>
            <a:off x="1601920" y="4914578"/>
            <a:ext cx="12319860" cy="7344816"/>
          </a:xfrm>
        </p:spPr>
        <p:txBody>
          <a:bodyPr/>
          <a:lstStyle/>
          <a:p>
            <a:pPr marL="0" indent="0">
              <a:lnSpc>
                <a:spcPct val="150000"/>
              </a:lnSpc>
              <a:buNone/>
            </a:pPr>
            <a:r>
              <a:rPr lang="en-US" sz="4400" b="1" dirty="0"/>
              <a:t>Values __ location sent follows </a:t>
            </a:r>
            <a:r>
              <a:rPr lang="en-US" sz="4400" b="1" dirty="0" smtClean="0"/>
              <a:t>pattern</a:t>
            </a:r>
            <a:endParaRPr lang="en-US" sz="4400" b="1" dirty="0"/>
          </a:p>
          <a:p>
            <a:pPr>
              <a:lnSpc>
                <a:spcPct val="150000"/>
              </a:lnSpc>
            </a:pPr>
            <a:r>
              <a:rPr lang="en-US" dirty="0"/>
              <a:t>Coordinates of the person</a:t>
            </a:r>
          </a:p>
          <a:p>
            <a:pPr>
              <a:lnSpc>
                <a:spcPct val="150000"/>
              </a:lnSpc>
            </a:pPr>
            <a:r>
              <a:rPr lang="en-US" dirty="0"/>
              <a:t>Location </a:t>
            </a:r>
          </a:p>
          <a:p>
            <a:pPr>
              <a:lnSpc>
                <a:spcPct val="150000"/>
              </a:lnSpc>
            </a:pPr>
            <a:r>
              <a:rPr lang="en-US" dirty="0" smtClean="0"/>
              <a:t>Date/Time</a:t>
            </a:r>
          </a:p>
          <a:p>
            <a:pPr marL="0" indent="0">
              <a:lnSpc>
                <a:spcPct val="150000"/>
              </a:lnSpc>
              <a:buNone/>
            </a:pPr>
            <a:r>
              <a:rPr lang="en-US" sz="4400" b="1" dirty="0" smtClean="0"/>
              <a:t>Button </a:t>
            </a:r>
            <a:r>
              <a:rPr lang="en-US" sz="4400" b="1" dirty="0"/>
              <a:t>Design:</a:t>
            </a:r>
          </a:p>
          <a:p>
            <a:pPr>
              <a:lnSpc>
                <a:spcPct val="150000"/>
              </a:lnSpc>
            </a:pPr>
            <a:r>
              <a:rPr lang="en-US" dirty="0"/>
              <a:t>Knob is first pressed connects server via </a:t>
            </a:r>
            <a:r>
              <a:rPr lang="en-US" dirty="0" err="1"/>
              <a:t>Arduino</a:t>
            </a:r>
            <a:r>
              <a:rPr lang="en-US" dirty="0"/>
              <a:t> </a:t>
            </a:r>
          </a:p>
          <a:p>
            <a:pPr>
              <a:lnSpc>
                <a:spcPct val="150000"/>
              </a:lnSpc>
            </a:pPr>
            <a:r>
              <a:rPr lang="en-US" dirty="0"/>
              <a:t>Rotating knob halfway __ sends data </a:t>
            </a:r>
          </a:p>
          <a:p>
            <a:pPr>
              <a:lnSpc>
                <a:spcPct val="150000"/>
              </a:lnSpc>
            </a:pPr>
            <a:r>
              <a:rPr lang="en-US" dirty="0"/>
              <a:t>Knob after full rotation_  Real time Location</a:t>
            </a:r>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17727645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19</a:t>
            </a:fld>
            <a:endParaRPr lang="ru-RU" dirty="0"/>
          </a:p>
        </p:txBody>
      </p:sp>
      <p:sp>
        <p:nvSpPr>
          <p:cNvPr id="3" name="Text Placeholder 2"/>
          <p:cNvSpPr>
            <a:spLocks noGrp="1"/>
          </p:cNvSpPr>
          <p:nvPr>
            <p:ph type="body" sz="quarter" idx="14"/>
          </p:nvPr>
        </p:nvSpPr>
        <p:spPr>
          <a:xfrm>
            <a:off x="1601920" y="2610322"/>
            <a:ext cx="21194119" cy="7886758"/>
          </a:xfrm>
        </p:spPr>
        <p:txBody>
          <a:bodyPr/>
          <a:lstStyle/>
          <a:p>
            <a:r>
              <a:rPr lang="en-US" sz="3200" dirty="0"/>
              <a:t>The device as a prototype uses </a:t>
            </a:r>
            <a:r>
              <a:rPr lang="en-US" sz="3200" dirty="0" err="1"/>
              <a:t>Arduino</a:t>
            </a:r>
            <a:r>
              <a:rPr lang="en-US" sz="3200" dirty="0"/>
              <a:t> pro mini, </a:t>
            </a:r>
            <a:r>
              <a:rPr lang="en-US" sz="3200" dirty="0" err="1"/>
              <a:t>sim</a:t>
            </a:r>
            <a:r>
              <a:rPr lang="en-US" sz="3200" dirty="0"/>
              <a:t> 800l, </a:t>
            </a:r>
            <a:r>
              <a:rPr lang="en-US" sz="3200" dirty="0" err="1"/>
              <a:t>Ublox</a:t>
            </a:r>
            <a:r>
              <a:rPr lang="en-US" sz="3200" dirty="0"/>
              <a:t> neo 6m  as main components</a:t>
            </a:r>
            <a:r>
              <a:rPr lang="en-US" sz="3200" dirty="0" smtClean="0"/>
              <a:t>.</a:t>
            </a:r>
          </a:p>
          <a:p>
            <a:pPr marL="0" indent="0">
              <a:buNone/>
            </a:pPr>
            <a:endParaRPr lang="en-US" sz="3200" dirty="0" smtClean="0"/>
          </a:p>
          <a:p>
            <a:r>
              <a:rPr lang="en-US" sz="3200" dirty="0" smtClean="0"/>
              <a:t>The </a:t>
            </a:r>
            <a:r>
              <a:rPr lang="en-US" sz="3200" dirty="0"/>
              <a:t>button/knob when pressed signals </a:t>
            </a:r>
            <a:r>
              <a:rPr lang="en-US" sz="3200" dirty="0" err="1"/>
              <a:t>Arduino</a:t>
            </a:r>
            <a:r>
              <a:rPr lang="en-US" sz="3200" dirty="0"/>
              <a:t> which then sends location (</a:t>
            </a:r>
            <a:r>
              <a:rPr lang="en-US" sz="3200" dirty="0" err="1"/>
              <a:t>lat</a:t>
            </a:r>
            <a:r>
              <a:rPr lang="en-US" sz="3200" dirty="0"/>
              <a:t>/long) to the server</a:t>
            </a:r>
            <a:r>
              <a:rPr lang="en-US" sz="3200" dirty="0" smtClean="0"/>
              <a:t>.</a:t>
            </a:r>
          </a:p>
          <a:p>
            <a:pPr marL="0" indent="0">
              <a:buNone/>
            </a:pPr>
            <a:endParaRPr lang="en-US" sz="3200" dirty="0"/>
          </a:p>
          <a:p>
            <a:r>
              <a:rPr lang="en-US" sz="3200" dirty="0"/>
              <a:t>Rotating the knob halfway sends accurate data </a:t>
            </a:r>
            <a:r>
              <a:rPr lang="en-US" sz="3200" dirty="0" smtClean="0"/>
              <a:t>continuously </a:t>
            </a:r>
            <a:r>
              <a:rPr lang="en-US" sz="3200" dirty="0"/>
              <a:t>with gaps of 1 </a:t>
            </a:r>
            <a:r>
              <a:rPr lang="en-US" sz="3200" dirty="0" err="1"/>
              <a:t>mins</a:t>
            </a:r>
            <a:r>
              <a:rPr lang="en-US" sz="3200" dirty="0"/>
              <a:t>. and a full turn signifies Real Time Location</a:t>
            </a:r>
            <a:r>
              <a:rPr lang="en-US" sz="3200" dirty="0" smtClean="0"/>
              <a:t>.</a:t>
            </a:r>
            <a:br>
              <a:rPr lang="en-US" sz="3200" dirty="0" smtClean="0"/>
            </a:br>
            <a:endParaRPr lang="en-US" sz="3200" dirty="0"/>
          </a:p>
          <a:p>
            <a:r>
              <a:rPr lang="en-US" sz="3200" dirty="0"/>
              <a:t>The server after further evaluation and computing sends the values to nearby people's mobile phone as an alert high priority notification and it communicates the nearby police station automatically.</a:t>
            </a:r>
            <a:br>
              <a:rPr lang="en-US" sz="3200" dirty="0"/>
            </a:br>
            <a:endParaRPr lang="en-US" sz="3200" dirty="0"/>
          </a:p>
          <a:p>
            <a:r>
              <a:rPr lang="en-US" sz="3200" dirty="0"/>
              <a:t>Message is then sent to the family members of the person and further steps comes into action</a:t>
            </a:r>
            <a:br>
              <a:rPr lang="en-US" sz="3200" dirty="0"/>
            </a:br>
            <a:endParaRPr lang="en-US" sz="3200" dirty="0"/>
          </a:p>
          <a:p>
            <a:r>
              <a:rPr lang="en-US" sz="3200" dirty="0"/>
              <a:t>The device has </a:t>
            </a:r>
            <a:r>
              <a:rPr lang="en-US" sz="3200" dirty="0" err="1"/>
              <a:t>Arduino</a:t>
            </a:r>
            <a:r>
              <a:rPr lang="en-US" sz="3200" dirty="0"/>
              <a:t> pro mini as a micro controller which is continuously refreshed with data from G.P.S and G.S.M for accuracy and sends it whenever needed , the whole process works under a loop</a:t>
            </a:r>
            <a:r>
              <a:rPr lang="en-US" sz="3200" dirty="0" smtClean="0"/>
              <a:t>.</a:t>
            </a:r>
          </a:p>
          <a:p>
            <a:pPr marL="0" indent="0">
              <a:buNone/>
            </a:pPr>
            <a:endParaRPr lang="en-US" sz="3200" dirty="0"/>
          </a:p>
          <a:p>
            <a:r>
              <a:rPr lang="en-US" sz="3200" dirty="0"/>
              <a:t>The server for the prototype is a raspberry pi 3 for now which does all the nearby calculations using web services.</a:t>
            </a:r>
          </a:p>
          <a:p>
            <a:endParaRPr lang="en-US" sz="3200" dirty="0"/>
          </a:p>
        </p:txBody>
      </p:sp>
      <p:sp>
        <p:nvSpPr>
          <p:cNvPr id="4" name="Title 3"/>
          <p:cNvSpPr>
            <a:spLocks noGrp="1"/>
          </p:cNvSpPr>
          <p:nvPr>
            <p:ph type="title"/>
          </p:nvPr>
        </p:nvSpPr>
        <p:spPr>
          <a:xfrm>
            <a:off x="1601920" y="796474"/>
            <a:ext cx="21194284" cy="1565641"/>
          </a:xfrm>
        </p:spPr>
        <p:txBody>
          <a:bodyPr/>
          <a:lstStyle/>
          <a:p>
            <a:r>
              <a:rPr lang="en-IN" dirty="0"/>
              <a:t>Under the hood</a:t>
            </a:r>
          </a:p>
        </p:txBody>
      </p:sp>
    </p:spTree>
    <p:extLst>
      <p:ext uri="{BB962C8B-B14F-4D97-AF65-F5344CB8AC3E}">
        <p14:creationId xmlns:p14="http://schemas.microsoft.com/office/powerpoint/2010/main" val="12742604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Заголовок 1">
            <a:extLst>
              <a:ext uri="{FF2B5EF4-FFF2-40B4-BE49-F238E27FC236}">
                <a16:creationId xmlns:a16="http://schemas.microsoft.com/office/drawing/2014/main" xmlns="" id="{14376988-0A6A-A144-8225-A0468B302586}"/>
              </a:ext>
            </a:extLst>
          </p:cNvPr>
          <p:cNvSpPr>
            <a:spLocks noGrp="1"/>
          </p:cNvSpPr>
          <p:nvPr>
            <p:ph type="title"/>
          </p:nvPr>
        </p:nvSpPr>
        <p:spPr>
          <a:xfrm>
            <a:off x="3408611" y="2106266"/>
            <a:ext cx="8248682" cy="1656183"/>
          </a:xfrm>
        </p:spPr>
        <p:txBody>
          <a:bodyPr/>
          <a:lstStyle/>
          <a:p>
            <a:r>
              <a:rPr lang="en-US" dirty="0" smtClean="0"/>
              <a:t>Team Members</a:t>
            </a:r>
            <a:endParaRPr lang="ru-RU" dirty="0"/>
          </a:p>
        </p:txBody>
      </p:sp>
      <p:pic>
        <p:nvPicPr>
          <p:cNvPr id="3" name="Picture Placeholder 2"/>
          <p:cNvPicPr>
            <a:picLocks noGrp="1" noChangeAspect="1"/>
          </p:cNvPicPr>
          <p:nvPr>
            <p:ph type="pic" sz="quarter" idx="32"/>
          </p:nvPr>
        </p:nvPicPr>
        <p:blipFill rotWithShape="1">
          <a:blip r:embed="rId3">
            <a:extLst>
              <a:ext uri="{28A0092B-C50C-407E-A947-70E740481C1C}">
                <a14:useLocalDpi xmlns:a14="http://schemas.microsoft.com/office/drawing/2010/main" val="0"/>
              </a:ext>
            </a:extLst>
          </a:blip>
          <a:srcRect l="445" t="-279" r="32855" b="279"/>
          <a:stretch/>
        </p:blipFill>
        <p:spPr/>
      </p:pic>
      <p:sp>
        <p:nvSpPr>
          <p:cNvPr id="20" name="Текст 2">
            <a:extLst>
              <a:ext uri="{FF2B5EF4-FFF2-40B4-BE49-F238E27FC236}">
                <a16:creationId xmlns:a16="http://schemas.microsoft.com/office/drawing/2014/main" xmlns="" id="{23929D58-1F65-144C-A092-E13F66C85DB5}"/>
              </a:ext>
            </a:extLst>
          </p:cNvPr>
          <p:cNvSpPr txBox="1">
            <a:spLocks/>
          </p:cNvSpPr>
          <p:nvPr/>
        </p:nvSpPr>
        <p:spPr>
          <a:xfrm>
            <a:off x="960339" y="4986586"/>
            <a:ext cx="15592885" cy="6912768"/>
          </a:xfrm>
          <a:prstGeom prst="rect">
            <a:avLst/>
          </a:prstGeom>
        </p:spPr>
        <p:txBody>
          <a:bodyPr numCol="1" spcCol="900000"/>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19BAI1073- RITHEESHA </a:t>
            </a:r>
            <a:r>
              <a:rPr lang="en-US" sz="3200" dirty="0">
                <a:solidFill>
                  <a:schemeClr val="tx2"/>
                </a:solidFill>
                <a:latin typeface="Times New Roman" panose="02020603050405020304" pitchFamily="18" charset="0"/>
                <a:ea typeface="Tahoma" charset="0"/>
                <a:cs typeface="Times New Roman" panose="02020603050405020304" pitchFamily="18" charset="0"/>
              </a:rPr>
              <a:t>PRIYA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KOVUR	  19BCE1083- N </a:t>
            </a:r>
            <a:r>
              <a:rPr lang="en-US" sz="3200" dirty="0">
                <a:solidFill>
                  <a:schemeClr val="tx2"/>
                </a:solidFill>
                <a:latin typeface="Times New Roman" panose="02020603050405020304" pitchFamily="18" charset="0"/>
                <a:ea typeface="Tahoma" charset="0"/>
                <a:cs typeface="Times New Roman" panose="02020603050405020304" pitchFamily="18" charset="0"/>
              </a:rPr>
              <a:t>A PRASANNA VENKATESH</a:t>
            </a:r>
          </a:p>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19BCE1263- RIYA </a:t>
            </a:r>
            <a:r>
              <a:rPr lang="en-US" sz="3200" dirty="0">
                <a:solidFill>
                  <a:schemeClr val="tx2"/>
                </a:solidFill>
                <a:latin typeface="Times New Roman" panose="02020603050405020304" pitchFamily="18" charset="0"/>
                <a:ea typeface="Tahoma" charset="0"/>
                <a:cs typeface="Times New Roman" panose="02020603050405020304" pitchFamily="18" charset="0"/>
              </a:rPr>
              <a:t>RANI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	  19BCE1290- SABRINA </a:t>
            </a:r>
            <a:r>
              <a:rPr lang="en-US" sz="3200" dirty="0">
                <a:solidFill>
                  <a:schemeClr val="tx2"/>
                </a:solidFill>
                <a:latin typeface="Times New Roman" panose="02020603050405020304" pitchFamily="18" charset="0"/>
                <a:ea typeface="Tahoma" charset="0"/>
                <a:cs typeface="Times New Roman" panose="02020603050405020304" pitchFamily="18" charset="0"/>
              </a:rPr>
              <a:t>MARSHAL</a:t>
            </a:r>
          </a:p>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19BCE1327- KARTIKEY </a:t>
            </a:r>
            <a:r>
              <a:rPr lang="en-US" sz="3200" dirty="0">
                <a:solidFill>
                  <a:schemeClr val="tx2"/>
                </a:solidFill>
                <a:latin typeface="Times New Roman" panose="02020603050405020304" pitchFamily="18" charset="0"/>
                <a:ea typeface="Tahoma" charset="0"/>
                <a:cs typeface="Times New Roman" panose="02020603050405020304" pitchFamily="18" charset="0"/>
              </a:rPr>
              <a:t>GAUTAM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  19BCE1459- MEGHNA </a:t>
            </a:r>
            <a:r>
              <a:rPr lang="en-US" sz="3200" dirty="0">
                <a:solidFill>
                  <a:schemeClr val="tx2"/>
                </a:solidFill>
                <a:latin typeface="Times New Roman" panose="02020603050405020304" pitchFamily="18" charset="0"/>
                <a:ea typeface="Tahoma" charset="0"/>
                <a:cs typeface="Times New Roman" panose="02020603050405020304" pitchFamily="18" charset="0"/>
              </a:rPr>
              <a:t>MANOJ NAIR</a:t>
            </a:r>
          </a:p>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19BCE1564- S </a:t>
            </a:r>
            <a:r>
              <a:rPr lang="en-US" sz="3200" dirty="0">
                <a:solidFill>
                  <a:schemeClr val="tx2"/>
                </a:solidFill>
                <a:latin typeface="Times New Roman" panose="02020603050405020304" pitchFamily="18" charset="0"/>
                <a:ea typeface="Tahoma" charset="0"/>
                <a:cs typeface="Times New Roman" panose="02020603050405020304" pitchFamily="18" charset="0"/>
              </a:rPr>
              <a:t>V S AKHIL RAMAN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  19BCE1644- CHARU </a:t>
            </a:r>
            <a:r>
              <a:rPr lang="en-US" sz="3200" dirty="0">
                <a:solidFill>
                  <a:schemeClr val="tx2"/>
                </a:solidFill>
                <a:latin typeface="Times New Roman" panose="02020603050405020304" pitchFamily="18" charset="0"/>
                <a:ea typeface="Tahoma" charset="0"/>
                <a:cs typeface="Times New Roman" panose="02020603050405020304" pitchFamily="18" charset="0"/>
              </a:rPr>
              <a:t>ANANT RAJPUT</a:t>
            </a:r>
          </a:p>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19BCE1698- SAM </a:t>
            </a:r>
            <a:r>
              <a:rPr lang="en-US" sz="3200" dirty="0">
                <a:solidFill>
                  <a:schemeClr val="tx2"/>
                </a:solidFill>
                <a:latin typeface="Times New Roman" panose="02020603050405020304" pitchFamily="18" charset="0"/>
                <a:ea typeface="Tahoma" charset="0"/>
                <a:cs typeface="Times New Roman" panose="02020603050405020304" pitchFamily="18" charset="0"/>
              </a:rPr>
              <a:t>METHUSELAH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  19BCE1759- SABARI </a:t>
            </a:r>
            <a:r>
              <a:rPr lang="en-US" sz="3200" dirty="0">
                <a:solidFill>
                  <a:schemeClr val="tx2"/>
                </a:solidFill>
                <a:latin typeface="Times New Roman" panose="02020603050405020304" pitchFamily="18" charset="0"/>
                <a:ea typeface="Tahoma" charset="0"/>
                <a:cs typeface="Times New Roman" panose="02020603050405020304" pitchFamily="18" charset="0"/>
              </a:rPr>
              <a:t>GIRISH S</a:t>
            </a:r>
          </a:p>
          <a:p>
            <a:pPr marL="0" indent="0">
              <a:lnSpc>
                <a:spcPct val="200000"/>
              </a:lnSpc>
              <a:buNone/>
            </a:pPr>
            <a:r>
              <a:rPr lang="en-US" sz="3200" dirty="0" smtClean="0">
                <a:solidFill>
                  <a:schemeClr val="tx2"/>
                </a:solidFill>
                <a:latin typeface="Times New Roman" panose="02020603050405020304" pitchFamily="18" charset="0"/>
                <a:ea typeface="Tahoma" charset="0"/>
                <a:cs typeface="Times New Roman" panose="02020603050405020304" pitchFamily="18" charset="0"/>
              </a:rPr>
              <a:t>19MIS1013- YAGANTI </a:t>
            </a:r>
            <a:r>
              <a:rPr lang="en-US" sz="3200" dirty="0">
                <a:solidFill>
                  <a:schemeClr val="tx2"/>
                </a:solidFill>
                <a:latin typeface="Times New Roman" panose="02020603050405020304" pitchFamily="18" charset="0"/>
                <a:ea typeface="Tahoma" charset="0"/>
                <a:cs typeface="Times New Roman" panose="02020603050405020304" pitchFamily="18" charset="0"/>
              </a:rPr>
              <a:t>MOUNIKA </a:t>
            </a:r>
            <a:r>
              <a:rPr lang="en-US" sz="3200" dirty="0" smtClean="0">
                <a:solidFill>
                  <a:schemeClr val="tx2"/>
                </a:solidFill>
                <a:latin typeface="Times New Roman" panose="02020603050405020304" pitchFamily="18" charset="0"/>
                <a:ea typeface="Tahoma" charset="0"/>
                <a:cs typeface="Times New Roman" panose="02020603050405020304" pitchFamily="18" charset="0"/>
              </a:rPr>
              <a:t>SAI	  19MIS1047- GENKUNTLA </a:t>
            </a:r>
            <a:r>
              <a:rPr lang="en-US" sz="3200" dirty="0">
                <a:solidFill>
                  <a:schemeClr val="tx2"/>
                </a:solidFill>
                <a:latin typeface="Times New Roman" panose="02020603050405020304" pitchFamily="18" charset="0"/>
                <a:ea typeface="Tahoma" charset="0"/>
                <a:cs typeface="Times New Roman" panose="02020603050405020304" pitchFamily="18" charset="0"/>
              </a:rPr>
              <a:t>PRANITHA</a:t>
            </a:r>
          </a:p>
          <a:p>
            <a:pPr marL="0" indent="0">
              <a:lnSpc>
                <a:spcPct val="200000"/>
              </a:lnSpc>
              <a:buFont typeface="Arial" panose="020B0604020202020204" pitchFamily="34" charset="0"/>
              <a:buNone/>
            </a:pPr>
            <a:endParaRPr lang="en-US" sz="3200" dirty="0">
              <a:solidFill>
                <a:schemeClr val="tx2"/>
              </a:solidFill>
              <a:latin typeface="Times New Roman" panose="02020603050405020304" pitchFamily="18" charset="0"/>
              <a:ea typeface="Tahoma" charset="0"/>
              <a:cs typeface="Times New Roman" panose="02020603050405020304" pitchFamily="18" charset="0"/>
            </a:endParaRPr>
          </a:p>
        </p:txBody>
      </p:sp>
    </p:spTree>
    <p:extLst>
      <p:ext uri="{BB962C8B-B14F-4D97-AF65-F5344CB8AC3E}">
        <p14:creationId xmlns:p14="http://schemas.microsoft.com/office/powerpoint/2010/main" val="13594622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8BBD06A-759F-43F0-9FDD-30D8801384DF}" type="slidenum">
              <a:rPr lang="ru-RU" smtClean="0"/>
              <a:pPr/>
              <a:t>20</a:t>
            </a:fld>
            <a:endParaRPr lang="ru-RU" dirty="0"/>
          </a:p>
        </p:txBody>
      </p:sp>
      <p:sp>
        <p:nvSpPr>
          <p:cNvPr id="3" name="Text Placeholder 2"/>
          <p:cNvSpPr>
            <a:spLocks noGrp="1"/>
          </p:cNvSpPr>
          <p:nvPr>
            <p:ph type="body" sz="quarter" idx="14"/>
          </p:nvPr>
        </p:nvSpPr>
        <p:spPr>
          <a:xfrm>
            <a:off x="1601920" y="2610322"/>
            <a:ext cx="21194119" cy="7886758"/>
          </a:xfrm>
        </p:spPr>
        <p:txBody>
          <a:bodyPr/>
          <a:lstStyle/>
          <a:p>
            <a:pPr>
              <a:buNone/>
            </a:pPr>
            <a:r>
              <a:rPr lang="en-US" sz="3200" dirty="0"/>
              <a:t> </a:t>
            </a:r>
            <a:br>
              <a:rPr lang="en-US" sz="3200" dirty="0"/>
            </a:br>
            <a:r>
              <a:rPr lang="en-US" sz="3200" b="1" u="sng" dirty="0"/>
              <a:t>TO THE SERVER VIA DEVICE:</a:t>
            </a:r>
            <a:r>
              <a:rPr lang="en-US" sz="3200" dirty="0"/>
              <a:t/>
            </a:r>
            <a:br>
              <a:rPr lang="en-US" sz="3200" dirty="0"/>
            </a:br>
            <a:r>
              <a:rPr lang="en-US" sz="3200" dirty="0"/>
              <a:t/>
            </a:r>
            <a:br>
              <a:rPr lang="en-US" sz="3200" dirty="0"/>
            </a:br>
            <a:r>
              <a:rPr lang="en-US" sz="3200" dirty="0"/>
              <a:t>*COORDINATES OF THE PERSON AS GIVEN BY GPS TRACKER*</a:t>
            </a:r>
            <a:br>
              <a:rPr lang="en-US" sz="3200" dirty="0"/>
            </a:br>
            <a:r>
              <a:rPr lang="en-US" sz="3200" dirty="0"/>
              <a:t>*LOCATION OF NEAREST COMMUNICATION TOWER AS PROVIDED BY SIM MODULE </a:t>
            </a:r>
          </a:p>
          <a:p>
            <a:pPr>
              <a:buNone/>
            </a:pPr>
            <a:r>
              <a:rPr lang="en-US" sz="3200" dirty="0"/>
              <a:t/>
            </a:r>
            <a:br>
              <a:rPr lang="en-US" sz="3200" dirty="0"/>
            </a:br>
            <a:r>
              <a:rPr lang="en-US" sz="3200" dirty="0"/>
              <a:t>*DATE/TIME  GIVEN BY GPS TRACKER*</a:t>
            </a:r>
            <a:br>
              <a:rPr lang="en-US" sz="3200" dirty="0"/>
            </a:br>
            <a:endParaRPr lang="en-US" sz="3200" dirty="0"/>
          </a:p>
          <a:p>
            <a:pPr>
              <a:buNone/>
            </a:pPr>
            <a:r>
              <a:rPr lang="en-US" sz="3200" dirty="0"/>
              <a:t/>
            </a:r>
            <a:br>
              <a:rPr lang="en-US" sz="3200" dirty="0"/>
            </a:br>
            <a:r>
              <a:rPr lang="en-US" sz="3200" b="1" u="sng" dirty="0"/>
              <a:t>TO THE APPLICATION VIA SERVER </a:t>
            </a:r>
            <a:r>
              <a:rPr lang="en-US" sz="3200" dirty="0"/>
              <a:t>:</a:t>
            </a:r>
            <a:br>
              <a:rPr lang="en-US" sz="3200" dirty="0"/>
            </a:br>
            <a:r>
              <a:rPr lang="en-US" sz="3200" dirty="0"/>
              <a:t/>
            </a:r>
            <a:br>
              <a:rPr lang="en-US" sz="3200" dirty="0"/>
            </a:br>
            <a:r>
              <a:rPr lang="en-US" sz="3200" b="1" dirty="0"/>
              <a:t>HELP!, A PERSON NEARBY NEEDS YOUR HELP</a:t>
            </a:r>
          </a:p>
          <a:p>
            <a:pPr>
              <a:buNone/>
            </a:pPr>
            <a:r>
              <a:rPr lang="en-US" sz="3200" dirty="0"/>
              <a:t/>
            </a:r>
            <a:br>
              <a:rPr lang="en-US" sz="3200" dirty="0"/>
            </a:br>
            <a:r>
              <a:rPr lang="en-US" sz="3200" dirty="0"/>
              <a:t>*COORDINATES OF THE PERSON *</a:t>
            </a:r>
            <a:br>
              <a:rPr lang="en-US" sz="3200" dirty="0"/>
            </a:br>
            <a:r>
              <a:rPr lang="en-US" sz="3200" dirty="0"/>
              <a:t>*LINKS PROVIDING LAT/LONG IN THE GOOGLE MAPS APPLICATION FOR EASE OF ACCESS *</a:t>
            </a:r>
            <a:br>
              <a:rPr lang="en-US" sz="3200" dirty="0"/>
            </a:br>
            <a:r>
              <a:rPr lang="en-US" sz="3200" dirty="0"/>
              <a:t>*DATE/TIME OF SENT MESSAGE*</a:t>
            </a:r>
          </a:p>
        </p:txBody>
      </p:sp>
      <p:sp>
        <p:nvSpPr>
          <p:cNvPr id="4" name="Title 3"/>
          <p:cNvSpPr>
            <a:spLocks noGrp="1"/>
          </p:cNvSpPr>
          <p:nvPr>
            <p:ph type="title"/>
          </p:nvPr>
        </p:nvSpPr>
        <p:spPr>
          <a:xfrm>
            <a:off x="1601920" y="796474"/>
            <a:ext cx="21194284" cy="1565641"/>
          </a:xfrm>
        </p:spPr>
        <p:txBody>
          <a:bodyPr/>
          <a:lstStyle/>
          <a:p>
            <a:r>
              <a:rPr lang="en-IN" dirty="0"/>
              <a:t>Prototype SMS which will be sent</a:t>
            </a:r>
          </a:p>
        </p:txBody>
      </p:sp>
    </p:spTree>
    <p:extLst>
      <p:ext uri="{BB962C8B-B14F-4D97-AF65-F5344CB8AC3E}">
        <p14:creationId xmlns:p14="http://schemas.microsoft.com/office/powerpoint/2010/main" val="179693151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51"/>
          </p:nvPr>
        </p:nvPicPr>
        <p:blipFill>
          <a:blip r:embed="rId3">
            <a:extLst>
              <a:ext uri="{BEBA8EAE-BF5A-486C-A8C5-ECC9F3942E4B}">
                <a14:imgProps xmlns:a14="http://schemas.microsoft.com/office/drawing/2010/main">
                  <a14:imgLayer r:embed="rId4">
                    <a14:imgEffect>
                      <a14:sharpenSoften amount="-100000"/>
                    </a14:imgEffect>
                    <a14:imgEffect>
                      <a14:brightnessContrast bright="-29000"/>
                    </a14:imgEffect>
                  </a14:imgLayer>
                </a14:imgProps>
              </a:ext>
              <a:ext uri="{28A0092B-C50C-407E-A947-70E740481C1C}">
                <a14:useLocalDpi xmlns:a14="http://schemas.microsoft.com/office/drawing/2010/main" val="0"/>
              </a:ext>
            </a:extLst>
          </a:blip>
          <a:srcRect t="38999" b="38999"/>
          <a:stretch>
            <a:fillRect/>
          </a:stretch>
        </p:blipFill>
        <p:spPr>
          <a:xfrm>
            <a:off x="0" y="-8808"/>
            <a:ext cx="24387175" cy="3123186"/>
          </a:xfrm>
        </p:spPr>
      </p:pic>
      <p:sp>
        <p:nvSpPr>
          <p:cNvPr id="4" name="Заголовок 3"/>
          <p:cNvSpPr>
            <a:spLocks noGrp="1"/>
          </p:cNvSpPr>
          <p:nvPr>
            <p:ph type="title"/>
          </p:nvPr>
        </p:nvSpPr>
        <p:spPr>
          <a:xfrm>
            <a:off x="3912667" y="774383"/>
            <a:ext cx="16561840" cy="1116491"/>
          </a:xfrm>
          <a:prstGeom prst="rect">
            <a:avLst/>
          </a:prstGeom>
        </p:spPr>
        <p:txBody>
          <a:bodyPr/>
          <a:lstStyle/>
          <a:p>
            <a:pPr algn="ctr"/>
            <a:r>
              <a:rPr lang="en-US" sz="8000" dirty="0">
                <a:solidFill>
                  <a:schemeClr val="bg1"/>
                </a:solidFill>
              </a:rPr>
              <a:t>Financing plan and </a:t>
            </a:r>
            <a:r>
              <a:rPr lang="en-US" sz="8000" dirty="0" smtClean="0">
                <a:solidFill>
                  <a:schemeClr val="bg1"/>
                </a:solidFill>
              </a:rPr>
              <a:t>milestones</a:t>
            </a:r>
            <a:endParaRPr lang="en-US" sz="8000" dirty="0">
              <a:solidFill>
                <a:schemeClr val="bg1"/>
              </a:solidFill>
            </a:endParaRPr>
          </a:p>
        </p:txBody>
      </p:sp>
      <p:sp>
        <p:nvSpPr>
          <p:cNvPr id="17" name="Текст 16"/>
          <p:cNvSpPr>
            <a:spLocks noGrp="1"/>
          </p:cNvSpPr>
          <p:nvPr>
            <p:ph type="body" sz="quarter" idx="19"/>
          </p:nvPr>
        </p:nvSpPr>
        <p:spPr>
          <a:xfrm>
            <a:off x="3192587" y="3888558"/>
            <a:ext cx="17929992" cy="9073008"/>
          </a:xfrm>
        </p:spPr>
        <p:txBody>
          <a:bodyPr/>
          <a:lstStyle/>
          <a:p>
            <a:pPr>
              <a:lnSpc>
                <a:spcPct val="150000"/>
              </a:lnSpc>
            </a:pPr>
            <a:r>
              <a:rPr lang="en-IN" sz="3200" dirty="0" smtClean="0"/>
              <a:t>Initially, our </a:t>
            </a:r>
            <a:r>
              <a:rPr lang="en-IN" sz="3200" dirty="0"/>
              <a:t>team will be investing on our own for the project.</a:t>
            </a:r>
          </a:p>
          <a:p>
            <a:pPr>
              <a:lnSpc>
                <a:spcPct val="150000"/>
              </a:lnSpc>
            </a:pPr>
            <a:r>
              <a:rPr lang="en-IN" sz="3200" dirty="0"/>
              <a:t>We will be contacting NGOs which work on women security, like </a:t>
            </a:r>
            <a:r>
              <a:rPr lang="en-US" sz="3200" dirty="0" err="1"/>
              <a:t>Guria</a:t>
            </a:r>
            <a:r>
              <a:rPr lang="en-US" sz="3200" dirty="0"/>
              <a:t> India</a:t>
            </a:r>
            <a:r>
              <a:rPr lang="en-US" sz="3200" dirty="0" smtClean="0"/>
              <a:t>, </a:t>
            </a:r>
            <a:r>
              <a:rPr lang="en-US" sz="3200" dirty="0" err="1" smtClean="0"/>
              <a:t>ActionAid</a:t>
            </a:r>
            <a:r>
              <a:rPr lang="en-US" sz="3200" dirty="0" smtClean="0"/>
              <a:t> </a:t>
            </a:r>
            <a:r>
              <a:rPr lang="en-US" sz="3200" dirty="0"/>
              <a:t>India</a:t>
            </a:r>
            <a:r>
              <a:rPr lang="en-US" sz="3200" dirty="0" smtClean="0"/>
              <a:t>, </a:t>
            </a:r>
            <a:r>
              <a:rPr lang="en-US" sz="3200" dirty="0" err="1" smtClean="0"/>
              <a:t>Majlis</a:t>
            </a:r>
            <a:r>
              <a:rPr lang="en-US" sz="3200" dirty="0" smtClean="0"/>
              <a:t> </a:t>
            </a:r>
            <a:r>
              <a:rPr lang="en-US" sz="3200" dirty="0" err="1"/>
              <a:t>Manch</a:t>
            </a:r>
            <a:r>
              <a:rPr lang="en-US" sz="3200" dirty="0" smtClean="0"/>
              <a:t>, </a:t>
            </a:r>
            <a:r>
              <a:rPr lang="en-US" sz="3200" dirty="0" err="1" smtClean="0"/>
              <a:t>Sayodhya</a:t>
            </a:r>
            <a:r>
              <a:rPr lang="en-US" sz="3200" dirty="0" smtClean="0"/>
              <a:t> </a:t>
            </a:r>
            <a:r>
              <a:rPr lang="en-US" sz="3200" dirty="0"/>
              <a:t>Home</a:t>
            </a:r>
            <a:r>
              <a:rPr lang="en-US" sz="3200" dirty="0" smtClean="0"/>
              <a:t>, </a:t>
            </a:r>
            <a:r>
              <a:rPr lang="en-US" sz="3200" dirty="0" err="1" smtClean="0"/>
              <a:t>Shikshan</a:t>
            </a:r>
            <a:r>
              <a:rPr lang="en-US" sz="3200" dirty="0" smtClean="0"/>
              <a:t> </a:t>
            </a:r>
            <a:r>
              <a:rPr lang="en-US" sz="3200" dirty="0" err="1"/>
              <a:t>Ane</a:t>
            </a:r>
            <a:r>
              <a:rPr lang="en-US" sz="3200" dirty="0"/>
              <a:t> </a:t>
            </a:r>
            <a:r>
              <a:rPr lang="en-US" sz="3200" dirty="0" err="1"/>
              <a:t>Samaj</a:t>
            </a:r>
            <a:r>
              <a:rPr lang="en-US" sz="3200" dirty="0"/>
              <a:t> </a:t>
            </a:r>
            <a:r>
              <a:rPr lang="en-US" sz="3200" dirty="0" err="1"/>
              <a:t>Kalyan</a:t>
            </a:r>
            <a:r>
              <a:rPr lang="en-US" sz="3200" dirty="0"/>
              <a:t> Kendra</a:t>
            </a:r>
            <a:r>
              <a:rPr lang="en-US" sz="3200" dirty="0" smtClean="0"/>
              <a:t>, International </a:t>
            </a:r>
            <a:r>
              <a:rPr lang="en-US" sz="3200" dirty="0"/>
              <a:t>Foundation for Crime Prevention and Victim </a:t>
            </a:r>
            <a:r>
              <a:rPr lang="en-US" sz="3200" b="1" dirty="0"/>
              <a:t>Care</a:t>
            </a:r>
            <a:r>
              <a:rPr lang="en-US" sz="3200" dirty="0"/>
              <a:t> (PCVC)etc. </a:t>
            </a:r>
          </a:p>
          <a:p>
            <a:pPr>
              <a:lnSpc>
                <a:spcPct val="150000"/>
              </a:lnSpc>
            </a:pPr>
            <a:r>
              <a:rPr lang="en-US" sz="3200" dirty="0"/>
              <a:t>We will be explaining the potential of our product to such NGOs and will be helping them forward their message as </a:t>
            </a:r>
            <a:r>
              <a:rPr lang="en-US" sz="3200" dirty="0" smtClean="0"/>
              <a:t>well. This way, we </a:t>
            </a:r>
            <a:r>
              <a:rPr lang="en-US" sz="3200" dirty="0"/>
              <a:t>will be able to gather a huge audience.</a:t>
            </a:r>
          </a:p>
          <a:p>
            <a:pPr>
              <a:lnSpc>
                <a:spcPct val="150000"/>
              </a:lnSpc>
            </a:pPr>
            <a:r>
              <a:rPr lang="en-US" sz="3200" dirty="0"/>
              <a:t>We will ask the NGOs to fund us so that more products can be manufactured and giveaways will be possible.</a:t>
            </a:r>
          </a:p>
          <a:p>
            <a:pPr>
              <a:lnSpc>
                <a:spcPct val="150000"/>
              </a:lnSpc>
            </a:pPr>
            <a:r>
              <a:rPr lang="en-IN" sz="3200" dirty="0"/>
              <a:t>We will participate in awareness campaigns of the NGOs and our </a:t>
            </a:r>
            <a:r>
              <a:rPr lang="en-IN" sz="3200" dirty="0" smtClean="0"/>
              <a:t>own, to </a:t>
            </a:r>
            <a:r>
              <a:rPr lang="en-IN" sz="3200" dirty="0"/>
              <a:t>further our product to the masses and we will also blog and upload videos to our YouTube channel to create more awareness and to further increase our audience.</a:t>
            </a:r>
            <a:endParaRPr lang="en-US" sz="3200" dirty="0"/>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4716855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51"/>
          </p:nvPr>
        </p:nvPicPr>
        <p:blipFill>
          <a:blip r:embed="rId3">
            <a:extLst>
              <a:ext uri="{BEBA8EAE-BF5A-486C-A8C5-ECC9F3942E4B}">
                <a14:imgProps xmlns:a14="http://schemas.microsoft.com/office/drawing/2010/main">
                  <a14:imgLayer r:embed="rId4">
                    <a14:imgEffect>
                      <a14:sharpenSoften amount="-100000"/>
                    </a14:imgEffect>
                    <a14:imgEffect>
                      <a14:brightnessContrast bright="-29000"/>
                    </a14:imgEffect>
                  </a14:imgLayer>
                </a14:imgProps>
              </a:ext>
              <a:ext uri="{28A0092B-C50C-407E-A947-70E740481C1C}">
                <a14:useLocalDpi xmlns:a14="http://schemas.microsoft.com/office/drawing/2010/main" val="0"/>
              </a:ext>
            </a:extLst>
          </a:blip>
          <a:srcRect t="38999" b="38999"/>
          <a:stretch>
            <a:fillRect/>
          </a:stretch>
        </p:blipFill>
        <p:spPr>
          <a:xfrm>
            <a:off x="0" y="-8808"/>
            <a:ext cx="24387175" cy="3123186"/>
          </a:xfrm>
        </p:spPr>
      </p:pic>
      <p:sp>
        <p:nvSpPr>
          <p:cNvPr id="4" name="Заголовок 3"/>
          <p:cNvSpPr>
            <a:spLocks noGrp="1"/>
          </p:cNvSpPr>
          <p:nvPr>
            <p:ph type="title"/>
          </p:nvPr>
        </p:nvSpPr>
        <p:spPr>
          <a:xfrm>
            <a:off x="3912667" y="774383"/>
            <a:ext cx="16561840" cy="1116491"/>
          </a:xfrm>
          <a:prstGeom prst="rect">
            <a:avLst/>
          </a:prstGeom>
        </p:spPr>
        <p:txBody>
          <a:bodyPr/>
          <a:lstStyle/>
          <a:p>
            <a:pPr algn="ctr"/>
            <a:r>
              <a:rPr lang="en-US" sz="8000" dirty="0">
                <a:solidFill>
                  <a:schemeClr val="bg1"/>
                </a:solidFill>
              </a:rPr>
              <a:t>Financing plan and </a:t>
            </a:r>
            <a:r>
              <a:rPr lang="en-US" sz="8000" dirty="0" smtClean="0">
                <a:solidFill>
                  <a:schemeClr val="bg1"/>
                </a:solidFill>
              </a:rPr>
              <a:t>milestones</a:t>
            </a:r>
            <a:endParaRPr lang="en-US" sz="8000" dirty="0">
              <a:solidFill>
                <a:schemeClr val="bg1"/>
              </a:solidFill>
            </a:endParaRPr>
          </a:p>
        </p:txBody>
      </p:sp>
      <p:sp>
        <p:nvSpPr>
          <p:cNvPr id="17" name="Текст 16"/>
          <p:cNvSpPr>
            <a:spLocks noGrp="1"/>
          </p:cNvSpPr>
          <p:nvPr>
            <p:ph type="body" sz="quarter" idx="19"/>
          </p:nvPr>
        </p:nvSpPr>
        <p:spPr>
          <a:xfrm>
            <a:off x="3192587" y="3888558"/>
            <a:ext cx="17929992" cy="9073008"/>
          </a:xfrm>
        </p:spPr>
        <p:txBody>
          <a:bodyPr/>
          <a:lstStyle/>
          <a:p>
            <a:pPr>
              <a:lnSpc>
                <a:spcPct val="150000"/>
              </a:lnSpc>
            </a:pPr>
            <a:r>
              <a:rPr lang="en-IN" sz="3200" dirty="0"/>
              <a:t>We would first like to create an audience and after that we will be executing our sales plan.</a:t>
            </a:r>
          </a:p>
          <a:p>
            <a:pPr>
              <a:lnSpc>
                <a:spcPct val="150000"/>
              </a:lnSpc>
            </a:pPr>
            <a:r>
              <a:rPr lang="en-IN" sz="3200" dirty="0"/>
              <a:t>We will further create an application for our product to make it more </a:t>
            </a:r>
            <a:r>
              <a:rPr lang="en-IN" sz="3200" dirty="0" smtClean="0"/>
              <a:t>fool proof </a:t>
            </a:r>
            <a:r>
              <a:rPr lang="en-IN" sz="3200" dirty="0"/>
              <a:t>and tap a new market.</a:t>
            </a:r>
          </a:p>
          <a:p>
            <a:pPr>
              <a:lnSpc>
                <a:spcPct val="150000"/>
              </a:lnSpc>
            </a:pPr>
            <a:r>
              <a:rPr lang="en-IN" sz="3200" dirty="0"/>
              <a:t>Once we are at a niche, we will be using a percentage of the money we are </a:t>
            </a:r>
            <a:r>
              <a:rPr lang="en-IN" sz="3200" dirty="0" smtClean="0"/>
              <a:t>getting, to </a:t>
            </a:r>
            <a:r>
              <a:rPr lang="en-IN" sz="3200" dirty="0"/>
              <a:t>fund the NGOs and promote their cause.</a:t>
            </a:r>
          </a:p>
          <a:p>
            <a:pPr>
              <a:lnSpc>
                <a:spcPct val="150000"/>
              </a:lnSpc>
            </a:pPr>
            <a:endParaRPr lang="en-US" sz="3200" dirty="0"/>
          </a:p>
        </p:txBody>
      </p:sp>
    </p:spTree>
    <p:extLst>
      <p:ext uri="{BB962C8B-B14F-4D97-AF65-F5344CB8AC3E}">
        <p14:creationId xmlns:p14="http://schemas.microsoft.com/office/powerpoint/2010/main" val="1647103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9673307" y="1890242"/>
            <a:ext cx="12961527" cy="11089232"/>
          </a:xfrm>
        </p:spPr>
        <p:txBody>
          <a:bodyPr/>
          <a:lstStyle/>
          <a:p>
            <a:pPr algn="l">
              <a:lnSpc>
                <a:spcPct val="150000"/>
              </a:lnSpc>
              <a:buNone/>
            </a:pPr>
            <a:r>
              <a:rPr lang="en-US" b="1" u="sng" dirty="0"/>
              <a:t>Strengths</a:t>
            </a:r>
            <a:r>
              <a:rPr lang="en-US" b="1" dirty="0"/>
              <a:t>:</a:t>
            </a:r>
            <a:endParaRPr lang="en-IN" dirty="0"/>
          </a:p>
          <a:p>
            <a:pPr lvl="0" algn="l">
              <a:lnSpc>
                <a:spcPct val="150000"/>
              </a:lnSpc>
            </a:pPr>
            <a:r>
              <a:rPr lang="en-US" dirty="0"/>
              <a:t>It becomes really difficult to access our smartphones in situations like assault, harassment, kidnappings etc. assuming we have it in the first </a:t>
            </a:r>
            <a:r>
              <a:rPr lang="en-US" dirty="0" smtClean="0"/>
              <a:t>place. Not </a:t>
            </a:r>
            <a:r>
              <a:rPr lang="en-US" dirty="0"/>
              <a:t>everyone can afford a smartphone and hence this further decreases our chances of alerting someone.</a:t>
            </a:r>
            <a:endParaRPr lang="en-IN" dirty="0"/>
          </a:p>
          <a:p>
            <a:pPr lvl="0" algn="l">
              <a:lnSpc>
                <a:spcPct val="150000"/>
              </a:lnSpc>
            </a:pPr>
            <a:r>
              <a:rPr lang="en-IN" dirty="0"/>
              <a:t>This is where our device will come in </a:t>
            </a:r>
            <a:r>
              <a:rPr lang="en-IN" dirty="0" smtClean="0"/>
              <a:t>handy. The </a:t>
            </a:r>
            <a:r>
              <a:rPr lang="en-IN" dirty="0"/>
              <a:t>materials being used to create this device our cheap and thus it will be affordable.</a:t>
            </a:r>
          </a:p>
          <a:p>
            <a:pPr lvl="0" algn="l">
              <a:lnSpc>
                <a:spcPct val="150000"/>
              </a:lnSpc>
            </a:pPr>
            <a:r>
              <a:rPr lang="en-IN" dirty="0"/>
              <a:t>When a user twists the knob on our </a:t>
            </a:r>
            <a:r>
              <a:rPr lang="en-IN" dirty="0" smtClean="0"/>
              <a:t>device, it </a:t>
            </a:r>
            <a:r>
              <a:rPr lang="en-IN" dirty="0"/>
              <a:t>will automatically send an SMS which will be including our location(latitude and longitude) to the listed emergency </a:t>
            </a:r>
            <a:r>
              <a:rPr lang="en-IN" dirty="0" smtClean="0"/>
              <a:t>contacts. The </a:t>
            </a:r>
            <a:r>
              <a:rPr lang="en-IN" dirty="0"/>
              <a:t>emergency contacts are provided by the user.</a:t>
            </a:r>
          </a:p>
          <a:p>
            <a:pPr lvl="0" algn="l">
              <a:lnSpc>
                <a:spcPct val="150000"/>
              </a:lnSpc>
            </a:pPr>
            <a:r>
              <a:rPr lang="en-IN" dirty="0"/>
              <a:t>Thus we will be able to alert the authorities before things could get worse.</a:t>
            </a:r>
          </a:p>
          <a:p>
            <a:pPr lvl="0" algn="l">
              <a:lnSpc>
                <a:spcPct val="150000"/>
              </a:lnSpc>
            </a:pPr>
            <a:r>
              <a:rPr lang="en-IN" dirty="0"/>
              <a:t>It has a knob mechanism and thus reduces chances of false alarms</a:t>
            </a:r>
            <a:r>
              <a:rPr lang="en-IN" dirty="0" smtClean="0"/>
              <a:t>.</a:t>
            </a:r>
            <a:endParaRPr lang="en-IN" dirty="0"/>
          </a:p>
          <a:p>
            <a:pPr algn="l">
              <a:lnSpc>
                <a:spcPct val="150000"/>
              </a:lnSpc>
              <a:buNone/>
            </a:pPr>
            <a:r>
              <a:rPr lang="en-US" b="1" u="sng" dirty="0"/>
              <a:t>Weaknesses</a:t>
            </a:r>
            <a:r>
              <a:rPr lang="en-US" b="1" dirty="0"/>
              <a:t>:</a:t>
            </a:r>
            <a:endParaRPr lang="en-IN" dirty="0"/>
          </a:p>
          <a:p>
            <a:pPr algn="l">
              <a:lnSpc>
                <a:spcPct val="150000"/>
              </a:lnSpc>
            </a:pPr>
            <a:r>
              <a:rPr lang="en-US" dirty="0"/>
              <a:t>It becomes difficult to send the SMS and notify the emergency contacts in areas with bad network reception.</a:t>
            </a:r>
            <a:endParaRPr lang="en-IN" dirty="0"/>
          </a:p>
          <a:p>
            <a:pPr algn="l">
              <a:lnSpc>
                <a:spcPct val="150000"/>
              </a:lnSpc>
            </a:pPr>
            <a:endParaRPr lang="en-IN" dirty="0"/>
          </a:p>
        </p:txBody>
      </p:sp>
      <p:pic>
        <p:nvPicPr>
          <p:cNvPr id="5" name="Picture Placeholder 4"/>
          <p:cNvPicPr>
            <a:picLocks noGrp="1" noChangeAspect="1"/>
          </p:cNvPicPr>
          <p:nvPr>
            <p:ph type="pic" sz="quarter" idx="36"/>
          </p:nvPr>
        </p:nvPicPr>
        <p:blipFill rotWithShape="1">
          <a:blip r:embed="rId2">
            <a:extLst>
              <a:ext uri="{28A0092B-C50C-407E-A947-70E740481C1C}">
                <a14:useLocalDpi xmlns:a14="http://schemas.microsoft.com/office/drawing/2010/main" val="0"/>
              </a:ext>
            </a:extLst>
          </a:blip>
          <a:srcRect l="32182" t="23948" r="29647" b="8866"/>
          <a:stretch/>
        </p:blipFill>
        <p:spPr>
          <a:xfrm>
            <a:off x="816323" y="2754338"/>
            <a:ext cx="7344816" cy="7272808"/>
          </a:xfrm>
          <a:prstGeom prst="ellipse">
            <a:avLst/>
          </a:prstGeom>
        </p:spPr>
      </p:pic>
      <p:sp>
        <p:nvSpPr>
          <p:cNvPr id="4" name="Заголовок 3"/>
          <p:cNvSpPr txBox="1">
            <a:spLocks/>
          </p:cNvSpPr>
          <p:nvPr/>
        </p:nvSpPr>
        <p:spPr>
          <a:xfrm>
            <a:off x="11833590" y="306066"/>
            <a:ext cx="8640960" cy="1116491"/>
          </a:xfrm>
          <a:prstGeom prst="rect">
            <a:avLst/>
          </a:prstGeom>
        </p:spPr>
        <p:txBody>
          <a:bodyPr/>
          <a:lstStyle>
            <a:lvl1pPr algn="ctr" defTabSz="2438645" rtl="0" eaLnBrk="1" latinLnBrk="0" hangingPunct="1">
              <a:spcBef>
                <a:spcPct val="0"/>
              </a:spcBef>
              <a:buNone/>
              <a:defRPr sz="11701" kern="1200">
                <a:solidFill>
                  <a:schemeClr val="tx1"/>
                </a:solidFill>
                <a:latin typeface="+mj-lt"/>
                <a:ea typeface="+mj-ea"/>
                <a:cs typeface="+mj-cs"/>
              </a:defRPr>
            </a:lvl1pPr>
          </a:lstStyle>
          <a:p>
            <a:r>
              <a:rPr lang="en-US" sz="8000" b="1" dirty="0" smtClean="0">
                <a:solidFill>
                  <a:schemeClr val="tx2"/>
                </a:solidFill>
              </a:rPr>
              <a:t>SWOT ANALYSIS</a:t>
            </a:r>
            <a:endParaRPr lang="en-US" sz="8000" b="1" dirty="0">
              <a:solidFill>
                <a:schemeClr val="tx2"/>
              </a:solidFill>
            </a:endParaRPr>
          </a:p>
        </p:txBody>
      </p:sp>
    </p:spTree>
    <p:extLst>
      <p:ext uri="{BB962C8B-B14F-4D97-AF65-F5344CB8AC3E}">
        <p14:creationId xmlns:p14="http://schemas.microsoft.com/office/powerpoint/2010/main" val="2609137611"/>
      </p:ext>
    </p:extLst>
  </p:cSld>
  <p:clrMapOvr>
    <a:masterClrMapping/>
  </p:clrMapOvr>
  <mc:AlternateContent xmlns:mc="http://schemas.openxmlformats.org/markup-compatibility/2006" xmlns:p14="http://schemas.microsoft.com/office/powerpoint/2010/main">
    <mc:Choice Requires="p14">
      <p:transition spd="slow" p14:dur="2000">
        <p14:glitter pattern="hexagon"/>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36"/>
          </p:nvPr>
        </p:nvPicPr>
        <p:blipFill rotWithShape="1">
          <a:blip r:embed="rId2">
            <a:extLst>
              <a:ext uri="{28A0092B-C50C-407E-A947-70E740481C1C}">
                <a14:useLocalDpi xmlns:a14="http://schemas.microsoft.com/office/drawing/2010/main" val="0"/>
              </a:ext>
            </a:extLst>
          </a:blip>
          <a:srcRect l="32182" t="23948" r="29647" b="8866"/>
          <a:stretch/>
        </p:blipFill>
        <p:spPr>
          <a:xfrm>
            <a:off x="816323" y="2754338"/>
            <a:ext cx="7344816" cy="7272808"/>
          </a:xfrm>
          <a:prstGeom prst="ellipse">
            <a:avLst/>
          </a:prstGeom>
        </p:spPr>
      </p:pic>
      <p:sp>
        <p:nvSpPr>
          <p:cNvPr id="4" name="Заголовок 3"/>
          <p:cNvSpPr txBox="1">
            <a:spLocks/>
          </p:cNvSpPr>
          <p:nvPr/>
        </p:nvSpPr>
        <p:spPr>
          <a:xfrm>
            <a:off x="11833590" y="306066"/>
            <a:ext cx="8640960" cy="1116491"/>
          </a:xfrm>
          <a:prstGeom prst="rect">
            <a:avLst/>
          </a:prstGeom>
        </p:spPr>
        <p:txBody>
          <a:bodyPr/>
          <a:lstStyle>
            <a:lvl1pPr algn="ctr" defTabSz="2438645" rtl="0" eaLnBrk="1" latinLnBrk="0" hangingPunct="1">
              <a:spcBef>
                <a:spcPct val="0"/>
              </a:spcBef>
              <a:buNone/>
              <a:defRPr sz="11701" kern="1200">
                <a:solidFill>
                  <a:schemeClr val="tx1"/>
                </a:solidFill>
                <a:latin typeface="+mj-lt"/>
                <a:ea typeface="+mj-ea"/>
                <a:cs typeface="+mj-cs"/>
              </a:defRPr>
            </a:lvl1pPr>
          </a:lstStyle>
          <a:p>
            <a:r>
              <a:rPr lang="en-US" sz="8000" b="1" dirty="0" smtClean="0">
                <a:solidFill>
                  <a:schemeClr val="tx2"/>
                </a:solidFill>
              </a:rPr>
              <a:t>SWOT ANALYSIS</a:t>
            </a:r>
            <a:endParaRPr lang="en-US" sz="8000" b="1" dirty="0">
              <a:solidFill>
                <a:schemeClr val="tx2"/>
              </a:solidFill>
            </a:endParaRPr>
          </a:p>
        </p:txBody>
      </p:sp>
      <p:sp>
        <p:nvSpPr>
          <p:cNvPr id="6" name="Text Placeholder 1"/>
          <p:cNvSpPr txBox="1">
            <a:spLocks/>
          </p:cNvSpPr>
          <p:nvPr/>
        </p:nvSpPr>
        <p:spPr>
          <a:xfrm>
            <a:off x="9673307" y="1890242"/>
            <a:ext cx="12961527" cy="9937104"/>
          </a:xfrm>
          <a:prstGeom prst="rect">
            <a:avLst/>
          </a:prstGeom>
        </p:spPr>
        <p:txBody>
          <a:bodyPr/>
          <a:lstStyle>
            <a:lvl1pPr marL="914492" indent="-914492" algn="r" defTabSz="2438645" rtl="0" eaLnBrk="1" latinLnBrk="0" hangingPunct="1">
              <a:spcBef>
                <a:spcPct val="20000"/>
              </a:spcBef>
              <a:buFont typeface="Arial" panose="020B0604020202020204" pitchFamily="34" charset="0"/>
              <a:buChar char="•"/>
              <a:defRPr lang="en-US" sz="28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228600" indent="-228600" algn="l" defTabSz="914400">
              <a:lnSpc>
                <a:spcPct val="150000"/>
              </a:lnSpc>
              <a:spcBef>
                <a:spcPts val="1000"/>
              </a:spcBef>
              <a:buClr>
                <a:schemeClr val="accent1"/>
              </a:buClr>
              <a:buSzPct val="100000"/>
              <a:buFont typeface="Arial" panose="020B0604020202020204" pitchFamily="34" charset="0"/>
              <a:buNone/>
              <a:defRPr/>
            </a:pPr>
            <a:r>
              <a:rPr lang="en-US" b="1" u="sng" dirty="0" smtClean="0">
                <a:solidFill>
                  <a:schemeClr val="tx1"/>
                </a:solidFill>
              </a:rPr>
              <a:t>Opportunity</a:t>
            </a:r>
            <a:r>
              <a:rPr lang="en-US" b="1" dirty="0" smtClean="0">
                <a:solidFill>
                  <a:schemeClr val="tx1"/>
                </a:solidFill>
              </a:rPr>
              <a:t>:</a:t>
            </a:r>
            <a:endParaRPr lang="en-US" dirty="0" smtClean="0">
              <a:solidFill>
                <a:schemeClr val="tx1"/>
              </a:solidFill>
            </a:endParaRPr>
          </a:p>
          <a:p>
            <a:pPr algn="l" defTabSz="914400">
              <a:lnSpc>
                <a:spcPct val="150000"/>
              </a:lnSpc>
              <a:spcBef>
                <a:spcPts val="1000"/>
              </a:spcBef>
              <a:buSzPct val="100000"/>
              <a:defRPr/>
            </a:pPr>
            <a:r>
              <a:rPr lang="en-US" dirty="0" smtClean="0">
                <a:solidFill>
                  <a:schemeClr val="tx1"/>
                </a:solidFill>
              </a:rPr>
              <a:t>What we are trying to do is to promote a secure environment for women and to raise awareness regarding women safety. We will be approaching various NGOs focusing on women security, for funding and will be participating in the activities held by these NGOs to help promote their own causes. Other than that, this product can be used by all but our prime focus is security of women since they are more unsafe as compared to men. We will be making blogs and vlogs of the awareness campaigns we participate in to engage with our audience on social medias.</a:t>
            </a:r>
          </a:p>
          <a:p>
            <a:pPr algn="l" defTabSz="914400">
              <a:lnSpc>
                <a:spcPct val="150000"/>
              </a:lnSpc>
              <a:spcBef>
                <a:spcPts val="1000"/>
              </a:spcBef>
              <a:buSzPct val="100000"/>
              <a:defRPr/>
            </a:pPr>
            <a:r>
              <a:rPr lang="en-US" dirty="0" smtClean="0">
                <a:solidFill>
                  <a:schemeClr val="tx1"/>
                </a:solidFill>
              </a:rPr>
              <a:t>Active participation will ensure a strong and big base and will also ensure that our main purpose is served.</a:t>
            </a:r>
          </a:p>
          <a:p>
            <a:pPr marL="228600" indent="-228600" algn="l" defTabSz="914400">
              <a:lnSpc>
                <a:spcPct val="150000"/>
              </a:lnSpc>
              <a:spcBef>
                <a:spcPts val="1000"/>
              </a:spcBef>
              <a:buClr>
                <a:schemeClr val="accent1"/>
              </a:buClr>
              <a:buSzPct val="100000"/>
              <a:buFont typeface="Arial" panose="020B0604020202020204" pitchFamily="34" charset="0"/>
              <a:buNone/>
              <a:defRPr/>
            </a:pPr>
            <a:r>
              <a:rPr lang="en-US" b="1" u="sng" dirty="0" smtClean="0">
                <a:solidFill>
                  <a:schemeClr val="tx1"/>
                </a:solidFill>
              </a:rPr>
              <a:t>Threats</a:t>
            </a:r>
            <a:r>
              <a:rPr lang="en-US" b="1" dirty="0" smtClean="0">
                <a:solidFill>
                  <a:schemeClr val="tx1"/>
                </a:solidFill>
              </a:rPr>
              <a:t>:</a:t>
            </a:r>
            <a:endParaRPr lang="en-US" dirty="0" smtClean="0">
              <a:solidFill>
                <a:schemeClr val="tx1"/>
              </a:solidFill>
            </a:endParaRPr>
          </a:p>
          <a:p>
            <a:pPr algn="l" defTabSz="914400">
              <a:lnSpc>
                <a:spcPct val="150000"/>
              </a:lnSpc>
              <a:spcBef>
                <a:spcPts val="1000"/>
              </a:spcBef>
              <a:buSzPct val="100000"/>
              <a:defRPr/>
            </a:pPr>
            <a:r>
              <a:rPr lang="en-US" dirty="0" smtClean="0">
                <a:solidFill>
                  <a:schemeClr val="tx1"/>
                </a:solidFill>
              </a:rPr>
              <a:t>Apps like </a:t>
            </a:r>
            <a:r>
              <a:rPr lang="en-US" dirty="0" err="1" smtClean="0">
                <a:solidFill>
                  <a:schemeClr val="tx1"/>
                </a:solidFill>
              </a:rPr>
              <a:t>bSafe</a:t>
            </a:r>
            <a:r>
              <a:rPr lang="en-US" smtClean="0">
                <a:solidFill>
                  <a:schemeClr val="tx1"/>
                </a:solidFill>
              </a:rPr>
              <a:t>, Shake2Safety, </a:t>
            </a:r>
            <a:r>
              <a:rPr lang="en-US" dirty="0" err="1" smtClean="0">
                <a:solidFill>
                  <a:schemeClr val="tx1"/>
                </a:solidFill>
              </a:rPr>
              <a:t>Eyewatch</a:t>
            </a:r>
            <a:r>
              <a:rPr lang="en-US" dirty="0" smtClean="0">
                <a:solidFill>
                  <a:schemeClr val="tx1"/>
                </a:solidFill>
              </a:rPr>
              <a:t> SOS etc. which can be downloaded on your smartphones.</a:t>
            </a:r>
          </a:p>
          <a:p>
            <a:pPr algn="l" defTabSz="914400">
              <a:lnSpc>
                <a:spcPct val="150000"/>
              </a:lnSpc>
              <a:spcBef>
                <a:spcPts val="1000"/>
              </a:spcBef>
              <a:buSzPct val="100000"/>
              <a:defRPr/>
            </a:pPr>
            <a:r>
              <a:rPr lang="en-US" dirty="0" smtClean="0">
                <a:solidFill>
                  <a:schemeClr val="tx1"/>
                </a:solidFill>
              </a:rPr>
              <a:t>The built in features in smartphones to send and SOS signal when triggered. </a:t>
            </a:r>
          </a:p>
          <a:p>
            <a:pPr marL="228600" indent="-228600" algn="l" defTabSz="914400">
              <a:lnSpc>
                <a:spcPct val="150000"/>
              </a:lnSpc>
              <a:spcBef>
                <a:spcPts val="1000"/>
              </a:spcBef>
              <a:buClr>
                <a:schemeClr val="accent1"/>
              </a:buClr>
              <a:buSzPct val="100000"/>
              <a:defRPr/>
            </a:pPr>
            <a:endParaRPr lang="en-US" dirty="0">
              <a:solidFill>
                <a:schemeClr val="tx1"/>
              </a:solidFill>
            </a:endParaRPr>
          </a:p>
        </p:txBody>
      </p:sp>
    </p:spTree>
    <p:extLst>
      <p:ext uri="{BB962C8B-B14F-4D97-AF65-F5344CB8AC3E}">
        <p14:creationId xmlns:p14="http://schemas.microsoft.com/office/powerpoint/2010/main" val="30207638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Picture Placeholder 7"/>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19137" r="17146"/>
          <a:stretch/>
        </p:blipFill>
        <p:spPr>
          <a:xfrm>
            <a:off x="672307" y="0"/>
            <a:ext cx="23042560" cy="13717588"/>
          </a:xfrm>
        </p:spPr>
      </p:pic>
    </p:spTree>
    <p:extLst>
      <p:ext uri="{BB962C8B-B14F-4D97-AF65-F5344CB8AC3E}">
        <p14:creationId xmlns:p14="http://schemas.microsoft.com/office/powerpoint/2010/main" val="2948154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9285953" y="3258394"/>
            <a:ext cx="14473608" cy="7546454"/>
          </a:xfrm>
        </p:spPr>
        <p:txBody>
          <a:bodyPr/>
          <a:lstStyle/>
          <a:p>
            <a:pPr algn="l"/>
            <a:r>
              <a:rPr lang="en-IN" sz="3200" dirty="0"/>
              <a:t>It is unsafe for women out there even though the law has become stricter in dealing with such felonies. What we, as a team, our trying to do is to make a product which will help the authorities ascertain the location of the victim and maybe stop the crime from happening or from getting worse. The motive is to let the people know how bad the security of women in the country is and to possibly help better this situation with our product. </a:t>
            </a:r>
          </a:p>
          <a:p>
            <a:pPr algn="l"/>
            <a:r>
              <a:rPr lang="en-IN" sz="3200" dirty="0"/>
              <a:t>Our product will be small in size, easy to carry and alerts the listed emergency contacts on the click of a button. Therefore, all the emergency contacts get an SMS of your location and thus it’s easy to reach the location on time. This will help alert the authorities and action will be taken before it is too late. </a:t>
            </a:r>
            <a:r>
              <a:rPr lang="en-GB" sz="3200" dirty="0"/>
              <a:t>The materials being used to create this device our cheap and thus it will be affordable.</a:t>
            </a:r>
            <a:endParaRPr lang="en-IN" sz="3200" dirty="0"/>
          </a:p>
          <a:p>
            <a:pPr algn="l"/>
            <a:r>
              <a:rPr lang="en-GB" sz="3200" dirty="0"/>
              <a:t>Our device will automatically send an SMS, when triggered, which will be including the location(latitude and longitude) to the listed emergency contacts. The emergency contacts are provided by the user. Thus we will be able to alert the authorities before things could get worse</a:t>
            </a:r>
            <a:endParaRPr lang="en-IN" sz="3200" dirty="0"/>
          </a:p>
          <a:p>
            <a:pPr algn="l"/>
            <a:endParaRPr lang="en-IN" sz="3200" dirty="0"/>
          </a:p>
        </p:txBody>
      </p:sp>
      <p:pic>
        <p:nvPicPr>
          <p:cNvPr id="6" name="Picture Placeholder 5"/>
          <p:cNvPicPr>
            <a:picLocks noGrp="1" noChangeAspect="1"/>
          </p:cNvPicPr>
          <p:nvPr>
            <p:ph type="pic" sz="quarter" idx="36"/>
          </p:nvPr>
        </p:nvPicPr>
        <p:blipFill rotWithShape="1">
          <a:blip r:embed="rId2">
            <a:extLst>
              <a:ext uri="{28A0092B-C50C-407E-A947-70E740481C1C}">
                <a14:useLocalDpi xmlns:a14="http://schemas.microsoft.com/office/drawing/2010/main" val="0"/>
              </a:ext>
            </a:extLst>
          </a:blip>
          <a:srcRect l="-224" t="-324" r="224" b="7744"/>
          <a:stretch/>
        </p:blipFill>
        <p:spPr/>
      </p:pic>
      <p:sp>
        <p:nvSpPr>
          <p:cNvPr id="4" name="Заголовок 1">
            <a:extLst>
              <a:ext uri="{FF2B5EF4-FFF2-40B4-BE49-F238E27FC236}">
                <a16:creationId xmlns:a16="http://schemas.microsoft.com/office/drawing/2014/main" xmlns="" id="{14376988-0A6A-A144-8225-A0468B302586}"/>
              </a:ext>
            </a:extLst>
          </p:cNvPr>
          <p:cNvSpPr txBox="1">
            <a:spLocks/>
          </p:cNvSpPr>
          <p:nvPr/>
        </p:nvSpPr>
        <p:spPr>
          <a:xfrm>
            <a:off x="12307043" y="1530202"/>
            <a:ext cx="8431428" cy="1440160"/>
          </a:xfrm>
          <a:prstGeom prst="rect">
            <a:avLst/>
          </a:prstGeom>
        </p:spPr>
        <p:txBody>
          <a:bodyPr/>
          <a:lstStyle>
            <a:lvl1pPr algn="ctr" defTabSz="2438645" rtl="0" eaLnBrk="1" latinLnBrk="0" hangingPunct="1">
              <a:spcBef>
                <a:spcPct val="0"/>
              </a:spcBef>
              <a:buNone/>
              <a:defRPr sz="11701" kern="1200">
                <a:solidFill>
                  <a:schemeClr val="tx1"/>
                </a:solidFill>
                <a:latin typeface="+mj-lt"/>
                <a:ea typeface="+mj-ea"/>
                <a:cs typeface="+mj-cs"/>
              </a:defRPr>
            </a:lvl1pPr>
          </a:lstStyle>
          <a:p>
            <a:r>
              <a:rPr lang="en-US" sz="8000" b="1" dirty="0" smtClean="0">
                <a:latin typeface="Tahoma" panose="020B0604030504040204" pitchFamily="34" charset="0"/>
                <a:ea typeface="Tahoma" panose="020B0604030504040204" pitchFamily="34" charset="0"/>
                <a:cs typeface="Tahoma" panose="020B0604030504040204" pitchFamily="34" charset="0"/>
              </a:rPr>
              <a:t>Introduction</a:t>
            </a:r>
            <a:endParaRPr lang="ru-RU" sz="8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5879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32"/>
          </p:nvPr>
        </p:nvPicPr>
        <p:blipFill rotWithShape="1">
          <a:blip r:embed="rId2">
            <a:extLst>
              <a:ext uri="{28A0092B-C50C-407E-A947-70E740481C1C}">
                <a14:useLocalDpi xmlns:a14="http://schemas.microsoft.com/office/drawing/2010/main" val="0"/>
              </a:ext>
            </a:extLst>
          </a:blip>
          <a:srcRect l="1" t="999" r="-1" b="4001"/>
          <a:stretch/>
        </p:blipFill>
        <p:spPr/>
      </p:pic>
      <p:sp>
        <p:nvSpPr>
          <p:cNvPr id="3" name="Title 2"/>
          <p:cNvSpPr>
            <a:spLocks noGrp="1"/>
          </p:cNvSpPr>
          <p:nvPr>
            <p:ph type="title"/>
          </p:nvPr>
        </p:nvSpPr>
        <p:spPr>
          <a:xfrm>
            <a:off x="1625683" y="1314178"/>
            <a:ext cx="8431428" cy="2664295"/>
          </a:xfrm>
        </p:spPr>
        <p:txBody>
          <a:bodyPr/>
          <a:lstStyle/>
          <a:p>
            <a:r>
              <a:rPr lang="en-IN" dirty="0"/>
              <a:t>Outcome of the </a:t>
            </a:r>
            <a:r>
              <a:rPr lang="en-IN" dirty="0" smtClean="0"/>
              <a:t>project</a:t>
            </a:r>
            <a:endParaRPr lang="en-IN" dirty="0"/>
          </a:p>
        </p:txBody>
      </p:sp>
      <p:sp>
        <p:nvSpPr>
          <p:cNvPr id="4" name="Text Placeholder 3"/>
          <p:cNvSpPr>
            <a:spLocks noGrp="1"/>
          </p:cNvSpPr>
          <p:nvPr>
            <p:ph type="body" sz="quarter" idx="21"/>
          </p:nvPr>
        </p:nvSpPr>
        <p:spPr>
          <a:xfrm>
            <a:off x="1625683" y="4482530"/>
            <a:ext cx="12463875" cy="5904656"/>
          </a:xfrm>
        </p:spPr>
        <p:txBody>
          <a:bodyPr/>
          <a:lstStyle/>
          <a:p>
            <a:pPr marL="0" indent="0">
              <a:buNone/>
            </a:pPr>
            <a:r>
              <a:rPr lang="en-IN" sz="3200" dirty="0"/>
              <a:t>Regardless of the financial status, everyone will be able to buy this product and thus the user need not worry about their safety while travelling alone or through isolated areas. The authorities will be notified of the crime taking place and the location of the crime and therefore they will be able to take action quickly. The product is simple to use since it uses a knob mechanism and this also reduces the chance of accidental triggers which happens in case of smartphones. Hence, with this product, we will be able to ensure safety and security for women. The outcome of this project is also being able to  raise awareness and bring attention to the safety issue women face everyday. It is also to bring to attention certain things which happen on a daily basis to women but have been normalized and thus are not spoken of.</a:t>
            </a:r>
          </a:p>
          <a:p>
            <a:endParaRPr lang="en-IN" sz="3200" dirty="0"/>
          </a:p>
        </p:txBody>
      </p:sp>
    </p:spTree>
    <p:extLst>
      <p:ext uri="{BB962C8B-B14F-4D97-AF65-F5344CB8AC3E}">
        <p14:creationId xmlns:p14="http://schemas.microsoft.com/office/powerpoint/2010/main" val="395357289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a:extLst>
              <a:ext uri="{FF2B5EF4-FFF2-40B4-BE49-F238E27FC236}">
                <a16:creationId xmlns:a16="http://schemas.microsoft.com/office/drawing/2014/main" xmlns="" id="{DDAF6415-D59A-4649-AD8A-A0E249B62065}"/>
              </a:ext>
            </a:extLst>
          </p:cNvPr>
          <p:cNvSpPr>
            <a:spLocks noGrp="1"/>
          </p:cNvSpPr>
          <p:nvPr>
            <p:ph type="title"/>
          </p:nvPr>
        </p:nvSpPr>
        <p:spPr>
          <a:xfrm>
            <a:off x="6648971" y="745352"/>
            <a:ext cx="16291188" cy="2736304"/>
          </a:xfrm>
          <a:prstGeom prst="rect">
            <a:avLst/>
          </a:prstGeom>
        </p:spPr>
        <p:txBody>
          <a:bodyPr/>
          <a:lstStyle/>
          <a:p>
            <a:pPr>
              <a:tabLst>
                <a:tab pos="3641725" algn="l"/>
                <a:tab pos="5645150" algn="l"/>
              </a:tabLst>
            </a:pPr>
            <a:r>
              <a:rPr lang="en-US" dirty="0"/>
              <a:t>BACKGROUND OF </a:t>
            </a:r>
            <a:r>
              <a:rPr lang="en-US" dirty="0" smtClean="0"/>
              <a:t>THE BUSINESS</a:t>
            </a:r>
            <a:endParaRPr lang="ru-RU" dirty="0"/>
          </a:p>
        </p:txBody>
      </p:sp>
      <p:sp>
        <p:nvSpPr>
          <p:cNvPr id="12" name="Текст 2">
            <a:extLst>
              <a:ext uri="{FF2B5EF4-FFF2-40B4-BE49-F238E27FC236}">
                <a16:creationId xmlns:a16="http://schemas.microsoft.com/office/drawing/2014/main" xmlns="" id="{3D9DAAE5-EAF3-DB49-9FDB-DF3097059152}"/>
              </a:ext>
            </a:extLst>
          </p:cNvPr>
          <p:cNvSpPr txBox="1">
            <a:spLocks/>
          </p:cNvSpPr>
          <p:nvPr/>
        </p:nvSpPr>
        <p:spPr>
          <a:xfrm>
            <a:off x="6648971" y="3690442"/>
            <a:ext cx="16291188" cy="8964998"/>
          </a:xfrm>
          <a:prstGeom prst="rect">
            <a:avLst/>
          </a:prstGeom>
        </p:spPr>
        <p:txBody>
          <a:bodyPr numCol="1" spcCol="900000"/>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a:lnSpc>
                <a:spcPct val="150000"/>
              </a:lnSpc>
            </a:pPr>
            <a:r>
              <a:rPr lang="en-IN" sz="3200" dirty="0"/>
              <a:t>India ranks amongst the top 10 un-safest countries for women in the world. </a:t>
            </a:r>
            <a:endParaRPr lang="en-IN" sz="3200" dirty="0" smtClean="0"/>
          </a:p>
          <a:p>
            <a:pPr lvl="0">
              <a:lnSpc>
                <a:spcPct val="150000"/>
              </a:lnSpc>
            </a:pPr>
            <a:r>
              <a:rPr lang="en-IN" sz="3200" dirty="0" smtClean="0"/>
              <a:t>Every </a:t>
            </a:r>
            <a:r>
              <a:rPr lang="en-IN" sz="3200" dirty="0"/>
              <a:t>2 minutes, a crime against a woman takes place in the country while a rape takes place in every 15 minutes. </a:t>
            </a:r>
            <a:endParaRPr lang="en-IN" sz="3200" dirty="0" smtClean="0"/>
          </a:p>
          <a:p>
            <a:pPr lvl="0">
              <a:lnSpc>
                <a:spcPct val="150000"/>
              </a:lnSpc>
            </a:pPr>
            <a:r>
              <a:rPr lang="en-IN" sz="3200" dirty="0" smtClean="0"/>
              <a:t>In certain states of the country, molestation of girls (especially underage girls) is so prominent that girls have started to believe that it is an extremely normal thing to do and hence don’t even try to report such cases. </a:t>
            </a:r>
          </a:p>
          <a:p>
            <a:pPr marL="0" indent="0">
              <a:lnSpc>
                <a:spcPct val="150000"/>
              </a:lnSpc>
              <a:buNone/>
            </a:pPr>
            <a:r>
              <a:rPr lang="en-US" sz="3200" dirty="0" smtClean="0"/>
              <a:t>It </a:t>
            </a:r>
            <a:r>
              <a:rPr lang="en-US" sz="3200" dirty="0"/>
              <a:t>has become very difficult for the working class women to step out of the house without worrying about their safety and they have to be extra cautious near dark and isolated areas which thus leads them to take the long route to their work place or home. Also it becomes very difficult for the women who leave their place of work late at night. Thus we decided to work for the betterment of security for women in our country and to make people aware of the situation we are facing. This is what led us to make this product</a:t>
            </a:r>
            <a:r>
              <a:rPr lang="en-US" sz="3200" dirty="0" smtClean="0"/>
              <a:t>.</a:t>
            </a:r>
            <a:endParaRPr lang="en-IN" sz="3200" dirty="0"/>
          </a:p>
        </p:txBody>
      </p:sp>
      <p:sp>
        <p:nvSpPr>
          <p:cNvPr id="21" name="Полилиния 20"/>
          <p:cNvSpPr/>
          <p:nvPr/>
        </p:nvSpPr>
        <p:spPr>
          <a:xfrm>
            <a:off x="22276" y="774120"/>
            <a:ext cx="6085630" cy="12169352"/>
          </a:xfrm>
          <a:custGeom>
            <a:avLst/>
            <a:gdLst>
              <a:gd name="connsiteX0" fmla="*/ 0 w 6085630"/>
              <a:gd name="connsiteY0" fmla="*/ 0 h 12169352"/>
              <a:gd name="connsiteX1" fmla="*/ 182319 w 6085630"/>
              <a:gd name="connsiteY1" fmla="*/ 8703 h 12169352"/>
              <a:gd name="connsiteX2" fmla="*/ 1493258 w 6085630"/>
              <a:gd name="connsiteY2" fmla="*/ 627008 h 12169352"/>
              <a:gd name="connsiteX3" fmla="*/ 5457472 w 6085630"/>
              <a:gd name="connsiteY3" fmla="*/ 4590962 h 12169352"/>
              <a:gd name="connsiteX4" fmla="*/ 6085630 w 6085630"/>
              <a:gd name="connsiteY4" fmla="*/ 6107372 h 12169352"/>
              <a:gd name="connsiteX5" fmla="*/ 5457472 w 6085630"/>
              <a:gd name="connsiteY5" fmla="*/ 7623783 h 12169352"/>
              <a:gd name="connsiteX6" fmla="*/ 1539765 w 6085630"/>
              <a:gd name="connsiteY6" fmla="*/ 11541233 h 12169352"/>
              <a:gd name="connsiteX7" fmla="*/ 23255 w 6085630"/>
              <a:gd name="connsiteY7" fmla="*/ 12169352 h 12169352"/>
              <a:gd name="connsiteX8" fmla="*/ 0 w 6085630"/>
              <a:gd name="connsiteY8" fmla="*/ 12168242 h 12169352"/>
              <a:gd name="connsiteX9" fmla="*/ 0 w 6085630"/>
              <a:gd name="connsiteY9" fmla="*/ 11579397 h 12169352"/>
              <a:gd name="connsiteX10" fmla="*/ 1673 w 6085630"/>
              <a:gd name="connsiteY10" fmla="*/ 11579479 h 12169352"/>
              <a:gd name="connsiteX11" fmla="*/ 1327931 w 6085630"/>
              <a:gd name="connsiteY11" fmla="*/ 11012252 h 12169352"/>
              <a:gd name="connsiteX12" fmla="*/ 4754149 w 6085630"/>
              <a:gd name="connsiteY12" fmla="*/ 7474576 h 12169352"/>
              <a:gd name="connsiteX13" fmla="*/ 5303502 w 6085630"/>
              <a:gd name="connsiteY13" fmla="*/ 6105172 h 12169352"/>
              <a:gd name="connsiteX14" fmla="*/ 4754149 w 6085630"/>
              <a:gd name="connsiteY14" fmla="*/ 4735769 h 12169352"/>
              <a:gd name="connsiteX15" fmla="*/ 1287259 w 6085630"/>
              <a:gd name="connsiteY15" fmla="*/ 1156097 h 12169352"/>
              <a:gd name="connsiteX16" fmla="*/ 140782 w 6085630"/>
              <a:gd name="connsiteY16" fmla="*/ 597733 h 12169352"/>
              <a:gd name="connsiteX17" fmla="*/ 0 w 6085630"/>
              <a:gd name="connsiteY17" fmla="*/ 590793 h 1216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85630" h="12169352">
                <a:moveTo>
                  <a:pt x="0" y="0"/>
                </a:moveTo>
                <a:lnTo>
                  <a:pt x="182319" y="8703"/>
                </a:lnTo>
                <a:cubicBezTo>
                  <a:pt x="660801" y="54503"/>
                  <a:pt x="1126833" y="260606"/>
                  <a:pt x="1493258" y="627008"/>
                </a:cubicBezTo>
                <a:lnTo>
                  <a:pt x="5457472" y="4590962"/>
                </a:lnTo>
                <a:cubicBezTo>
                  <a:pt x="5876243" y="5009707"/>
                  <a:pt x="6085630" y="5558541"/>
                  <a:pt x="6085630" y="6107372"/>
                </a:cubicBezTo>
                <a:cubicBezTo>
                  <a:pt x="6085630" y="6656206"/>
                  <a:pt x="5876243" y="7205037"/>
                  <a:pt x="5457472" y="7623783"/>
                </a:cubicBezTo>
                <a:lnTo>
                  <a:pt x="1539765" y="11541233"/>
                </a:lnTo>
                <a:cubicBezTo>
                  <a:pt x="1120992" y="11959979"/>
                  <a:pt x="572123" y="12169352"/>
                  <a:pt x="23255" y="12169352"/>
                </a:cubicBezTo>
                <a:lnTo>
                  <a:pt x="0" y="12168242"/>
                </a:lnTo>
                <a:lnTo>
                  <a:pt x="0" y="11579397"/>
                </a:lnTo>
                <a:lnTo>
                  <a:pt x="1673" y="11579479"/>
                </a:lnTo>
                <a:cubicBezTo>
                  <a:pt x="481683" y="11579479"/>
                  <a:pt x="961695" y="11390403"/>
                  <a:pt x="1327931" y="11012252"/>
                </a:cubicBezTo>
                <a:lnTo>
                  <a:pt x="4754149" y="7474576"/>
                </a:lnTo>
                <a:cubicBezTo>
                  <a:pt x="5120384" y="7096425"/>
                  <a:pt x="5303502" y="6600800"/>
                  <a:pt x="5303502" y="6105172"/>
                </a:cubicBezTo>
                <a:cubicBezTo>
                  <a:pt x="5303502" y="5609546"/>
                  <a:pt x="5120384" y="5113920"/>
                  <a:pt x="4754149" y="4735769"/>
                </a:cubicBezTo>
                <a:lnTo>
                  <a:pt x="1287259" y="1156097"/>
                </a:lnTo>
                <a:cubicBezTo>
                  <a:pt x="966803" y="825215"/>
                  <a:pt x="559236" y="639093"/>
                  <a:pt x="140782" y="597733"/>
                </a:cubicBezTo>
                <a:lnTo>
                  <a:pt x="0" y="590793"/>
                </a:lnTo>
                <a:close/>
              </a:path>
            </a:pathLst>
          </a:custGeom>
          <a:gradFill>
            <a:gsLst>
              <a:gs pos="0">
                <a:schemeClr val="accent1">
                  <a:alpha val="95000"/>
                </a:schemeClr>
              </a:gs>
              <a:gs pos="100000">
                <a:schemeClr val="accent2">
                  <a:alpha val="7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Picture Placeholder 8"/>
          <p:cNvPicPr>
            <a:picLocks noGrp="1" noChangeAspect="1"/>
          </p:cNvPicPr>
          <p:nvPr>
            <p:ph type="pic" sz="quarter" idx="47"/>
          </p:nvPr>
        </p:nvPicPr>
        <p:blipFill rotWithShape="1">
          <a:blip r:embed="rId3">
            <a:extLst>
              <a:ext uri="{28A0092B-C50C-407E-A947-70E740481C1C}">
                <a14:useLocalDpi xmlns:a14="http://schemas.microsoft.com/office/drawing/2010/main" val="0"/>
              </a:ext>
            </a:extLst>
          </a:blip>
          <a:srcRect l="32131" t="-296" r="39819" b="296"/>
          <a:stretch/>
        </p:blipFill>
        <p:spPr/>
      </p:pic>
    </p:spTree>
    <p:extLst>
      <p:ext uri="{BB962C8B-B14F-4D97-AF65-F5344CB8AC3E}">
        <p14:creationId xmlns:p14="http://schemas.microsoft.com/office/powerpoint/2010/main" val="1051657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817323" y="581109"/>
            <a:ext cx="12097344" cy="1368152"/>
          </a:xfrm>
          <a:prstGeom prst="rect">
            <a:avLst/>
          </a:prstGeom>
        </p:spPr>
        <p:txBody>
          <a:bodyPr/>
          <a:lstStyle/>
          <a:p>
            <a:pPr algn="l">
              <a:tabLst>
                <a:tab pos="3641725" algn="l"/>
                <a:tab pos="5645150" algn="l"/>
              </a:tabLst>
            </a:pPr>
            <a:r>
              <a:rPr lang="en-US" dirty="0"/>
              <a:t>CUSTOMER’S </a:t>
            </a:r>
            <a:r>
              <a:rPr lang="en-US" dirty="0" smtClean="0"/>
              <a:t>	PROFILE</a:t>
            </a:r>
            <a:endParaRPr lang="ru-RU" dirty="0">
              <a:latin typeface="Tahoma" panose="020B0604030504040204" pitchFamily="34" charset="0"/>
              <a:ea typeface="Tahoma" panose="020B0604030504040204" pitchFamily="34" charset="0"/>
              <a:cs typeface="Tahoma" panose="020B0604030504040204" pitchFamily="34" charset="0"/>
            </a:endParaRPr>
          </a:p>
        </p:txBody>
      </p:sp>
      <p:sp>
        <p:nvSpPr>
          <p:cNvPr id="5" name="Текст 4"/>
          <p:cNvSpPr>
            <a:spLocks noGrp="1"/>
          </p:cNvSpPr>
          <p:nvPr>
            <p:ph type="body" sz="quarter" idx="14"/>
          </p:nvPr>
        </p:nvSpPr>
        <p:spPr>
          <a:xfrm>
            <a:off x="11652905" y="1950392"/>
            <a:ext cx="12205978" cy="2304256"/>
          </a:xfrm>
        </p:spPr>
        <p:txBody>
          <a:bodyPr/>
          <a:lstStyle/>
          <a:p>
            <a:pPr>
              <a:lnSpc>
                <a:spcPct val="150000"/>
              </a:lnSpc>
            </a:pPr>
            <a:r>
              <a:rPr lang="en-US" sz="3000" dirty="0"/>
              <a:t>The product will be majorly targeting the working class women from both rural and urban areas.</a:t>
            </a:r>
            <a:endParaRPr lang="en-IN" sz="3000" dirty="0"/>
          </a:p>
          <a:p>
            <a:pPr>
              <a:lnSpc>
                <a:spcPct val="150000"/>
              </a:lnSpc>
            </a:pPr>
            <a:r>
              <a:rPr lang="en-US" sz="3000" dirty="0"/>
              <a:t>They are the ones who have to face a lot of problems  due to the rise in women related crimes. It becomes really difficult for the women who have to work late and have to leave their work place at night. In case of rural areas, women mostly live far away from their workplaces and have to travel great distances to reach their place of work. There are a lot of isolated places in rural areas and this puts them at risk.</a:t>
            </a:r>
            <a:endParaRPr lang="en-IN" sz="3000" dirty="0"/>
          </a:p>
          <a:p>
            <a:pPr>
              <a:lnSpc>
                <a:spcPct val="150000"/>
              </a:lnSpc>
            </a:pPr>
            <a:r>
              <a:rPr lang="en-US" sz="3000" dirty="0"/>
              <a:t>Other than the working class women, this product will also be helpful to teenagers in the urban areas. Late night parties and hanging out with friends during teenage have resulted in many unforeseen heinous crimes and our product will help the victims to avoid such situations.</a:t>
            </a:r>
            <a:endParaRPr lang="en-IN" sz="3000" dirty="0"/>
          </a:p>
          <a:p>
            <a:pPr>
              <a:lnSpc>
                <a:spcPct val="150000"/>
              </a:lnSpc>
            </a:pPr>
            <a:r>
              <a:rPr lang="en-US" sz="3000" dirty="0"/>
              <a:t>Our product is available for everyone, however it will be major help to the working class women and the teenagers.</a:t>
            </a:r>
            <a:endParaRPr lang="en-IN" sz="3000" dirty="0"/>
          </a:p>
        </p:txBody>
      </p:sp>
      <p:sp>
        <p:nvSpPr>
          <p:cNvPr id="14" name="Полилиния 13"/>
          <p:cNvSpPr/>
          <p:nvPr/>
        </p:nvSpPr>
        <p:spPr>
          <a:xfrm>
            <a:off x="793" y="3"/>
            <a:ext cx="11652112" cy="13717587"/>
          </a:xfrm>
          <a:custGeom>
            <a:avLst/>
            <a:gdLst>
              <a:gd name="connsiteX0" fmla="*/ 0 w 11652112"/>
              <a:gd name="connsiteY0" fmla="*/ 0 h 13717587"/>
              <a:gd name="connsiteX1" fmla="*/ 1823641 w 11652112"/>
              <a:gd name="connsiteY1" fmla="*/ 0 h 13717587"/>
              <a:gd name="connsiteX2" fmla="*/ 1949624 w 11652112"/>
              <a:gd name="connsiteY2" fmla="*/ 0 h 13717587"/>
              <a:gd name="connsiteX3" fmla="*/ 3773265 w 11652112"/>
              <a:gd name="connsiteY3" fmla="*/ 0 h 13717587"/>
              <a:gd name="connsiteX4" fmla="*/ 10266711 w 11652112"/>
              <a:gd name="connsiteY4" fmla="*/ 6493446 h 13717587"/>
              <a:gd name="connsiteX5" fmla="*/ 11652112 w 11652112"/>
              <a:gd name="connsiteY5" fmla="*/ 9838102 h 13717587"/>
              <a:gd name="connsiteX6" fmla="*/ 11651719 w 11652112"/>
              <a:gd name="connsiteY6" fmla="*/ 9846367 h 13717587"/>
              <a:gd name="connsiteX7" fmla="*/ 11652112 w 11652112"/>
              <a:gd name="connsiteY7" fmla="*/ 9854631 h 13717587"/>
              <a:gd name="connsiteX8" fmla="*/ 10266711 w 11652112"/>
              <a:gd name="connsiteY8" fmla="*/ 13199285 h 13717587"/>
              <a:gd name="connsiteX9" fmla="*/ 9748409 w 11652112"/>
              <a:gd name="connsiteY9" fmla="*/ 13717587 h 13717587"/>
              <a:gd name="connsiteX10" fmla="*/ 7924768 w 11652112"/>
              <a:gd name="connsiteY10" fmla="*/ 13717587 h 13717587"/>
              <a:gd name="connsiteX11" fmla="*/ 1823641 w 11652112"/>
              <a:gd name="connsiteY11" fmla="*/ 13717587 h 13717587"/>
              <a:gd name="connsiteX12" fmla="*/ 0 w 11652112"/>
              <a:gd name="connsiteY12" fmla="*/ 13717587 h 137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2112" h="13717587">
                <a:moveTo>
                  <a:pt x="0" y="0"/>
                </a:moveTo>
                <a:lnTo>
                  <a:pt x="1823641" y="0"/>
                </a:lnTo>
                <a:lnTo>
                  <a:pt x="1949624" y="0"/>
                </a:lnTo>
                <a:lnTo>
                  <a:pt x="3773265" y="0"/>
                </a:lnTo>
                <a:lnTo>
                  <a:pt x="10266711" y="6493446"/>
                </a:lnTo>
                <a:cubicBezTo>
                  <a:pt x="11190312" y="7417046"/>
                  <a:pt x="11652112" y="8627574"/>
                  <a:pt x="11652112" y="9838102"/>
                </a:cubicBezTo>
                <a:lnTo>
                  <a:pt x="11651719" y="9846367"/>
                </a:lnTo>
                <a:lnTo>
                  <a:pt x="11652112" y="9854631"/>
                </a:lnTo>
                <a:cubicBezTo>
                  <a:pt x="11652112" y="11065159"/>
                  <a:pt x="11190312" y="12275683"/>
                  <a:pt x="10266711" y="13199285"/>
                </a:cubicBezTo>
                <a:lnTo>
                  <a:pt x="9748409" y="13717587"/>
                </a:lnTo>
                <a:lnTo>
                  <a:pt x="7924768" y="13717587"/>
                </a:lnTo>
                <a:lnTo>
                  <a:pt x="1823641" y="13717587"/>
                </a:lnTo>
                <a:lnTo>
                  <a:pt x="0" y="13717587"/>
                </a:lnTo>
                <a:close/>
              </a:path>
            </a:pathLst>
          </a:custGeom>
          <a:gradFill>
            <a:gsLst>
              <a:gs pos="0">
                <a:schemeClr val="accent1"/>
              </a:gs>
              <a:gs pos="100000">
                <a:schemeClr val="accent2"/>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46" t="8433" r="4144" b="9649"/>
          <a:stretch/>
        </p:blipFill>
        <p:spPr>
          <a:xfrm>
            <a:off x="22798" y="3898519"/>
            <a:ext cx="10336515" cy="9793088"/>
          </a:xfrm>
          <a:prstGeom prst="ellipse">
            <a:avLst/>
          </a:prstGeom>
        </p:spPr>
      </p:pic>
    </p:spTree>
    <p:extLst>
      <p:ext uri="{BB962C8B-B14F-4D97-AF65-F5344CB8AC3E}">
        <p14:creationId xmlns:p14="http://schemas.microsoft.com/office/powerpoint/2010/main" val="3697891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Рисунок 3"/>
          <p:cNvSpPr>
            <a:spLocks noGrp="1"/>
          </p:cNvSpPr>
          <p:nvPr>
            <p:ph type="pic" sz="quarter" idx="20"/>
          </p:nvPr>
        </p:nvSpPr>
        <p:spPr/>
      </p:sp>
      <p:sp>
        <p:nvSpPr>
          <p:cNvPr id="82" name="Скругленный прямоугольник 81"/>
          <p:cNvSpPr/>
          <p:nvPr/>
        </p:nvSpPr>
        <p:spPr>
          <a:xfrm>
            <a:off x="694899" y="918135"/>
            <a:ext cx="7721627" cy="11665295"/>
          </a:xfrm>
          <a:prstGeom prst="roundRect">
            <a:avLst>
              <a:gd name="adj" fmla="val 0"/>
            </a:avLst>
          </a:prstGeom>
          <a:solidFill>
            <a:schemeClr val="accent3">
              <a:alpha val="9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Bef>
                <a:spcPts val="1800"/>
              </a:spcBef>
            </a:pPr>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84" name="Скругленный прямоугольник 83"/>
          <p:cNvSpPr/>
          <p:nvPr/>
        </p:nvSpPr>
        <p:spPr>
          <a:xfrm>
            <a:off x="16587054" y="918135"/>
            <a:ext cx="7162485" cy="11665295"/>
          </a:xfrm>
          <a:prstGeom prst="roundRect">
            <a:avLst>
              <a:gd name="adj" fmla="val 0"/>
            </a:avLst>
          </a:prstGeom>
          <a:solidFill>
            <a:schemeClr val="accent1">
              <a:alpha val="90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Bef>
                <a:spcPts val="1800"/>
              </a:spcBef>
            </a:pPr>
            <a:endParaRPr lang="ru-RU">
              <a:latin typeface="Tahoma" panose="020B0604030504040204" pitchFamily="34" charset="0"/>
              <a:ea typeface="Tahoma" panose="020B0604030504040204" pitchFamily="34" charset="0"/>
              <a:cs typeface="Tahoma" panose="020B0604030504040204" pitchFamily="34" charset="0"/>
            </a:endParaRPr>
          </a:p>
        </p:txBody>
      </p:sp>
      <p:sp>
        <p:nvSpPr>
          <p:cNvPr id="79" name="Текст 78"/>
          <p:cNvSpPr>
            <a:spLocks noGrp="1"/>
          </p:cNvSpPr>
          <p:nvPr>
            <p:ph type="body" sz="quarter" idx="22"/>
          </p:nvPr>
        </p:nvSpPr>
        <p:spPr>
          <a:xfrm>
            <a:off x="1104355" y="2610322"/>
            <a:ext cx="6871612" cy="8045879"/>
          </a:xfrm>
        </p:spPr>
        <p:txBody>
          <a:bodyPr/>
          <a:lstStyle/>
          <a:p>
            <a:pPr marL="0" indent="0" defTabSz="2438522">
              <a:lnSpc>
                <a:spcPct val="130000"/>
              </a:lnSpc>
              <a:buNone/>
            </a:pPr>
            <a:r>
              <a:rPr lang="en-US" sz="5400" b="1" dirty="0">
                <a:solidFill>
                  <a:schemeClr val="bg1"/>
                </a:solidFill>
                <a:latin typeface="Tahoma" panose="020B0604030504040204" pitchFamily="34" charset="0"/>
                <a:ea typeface="Tahoma" panose="020B0604030504040204" pitchFamily="34" charset="0"/>
                <a:cs typeface="Tahoma" panose="020B0604030504040204" pitchFamily="34" charset="0"/>
              </a:rPr>
              <a:t>MARKETING AND SALES TEAM-</a:t>
            </a:r>
          </a:p>
          <a:p>
            <a:pPr marL="0" indent="0" defTabSz="2438522">
              <a:lnSpc>
                <a:spcPct val="130000"/>
              </a:lnSpc>
              <a:buNone/>
            </a:pPr>
            <a:endParaRPr lang="en-US" sz="16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algn="l">
              <a:lnSpc>
                <a:spcPct val="200000"/>
              </a:lnSpc>
            </a:pPr>
            <a:r>
              <a:rPr lang="en-US" sz="3200" dirty="0" smtClean="0">
                <a:solidFill>
                  <a:schemeClr val="bg1"/>
                </a:solidFill>
              </a:rPr>
              <a:t>19BCE1083-N </a:t>
            </a:r>
            <a:r>
              <a:rPr lang="en-US" sz="3200" dirty="0">
                <a:solidFill>
                  <a:schemeClr val="bg1"/>
                </a:solidFill>
              </a:rPr>
              <a:t>A PRASANNA </a:t>
            </a:r>
            <a:r>
              <a:rPr lang="en-US" sz="3200" dirty="0" smtClean="0">
                <a:solidFill>
                  <a:schemeClr val="bg1"/>
                </a:solidFill>
              </a:rPr>
              <a:t>VENKATESH</a:t>
            </a:r>
          </a:p>
          <a:p>
            <a:pPr algn="l">
              <a:lnSpc>
                <a:spcPct val="200000"/>
              </a:lnSpc>
            </a:pPr>
            <a:r>
              <a:rPr lang="en-US" sz="3200" dirty="0" smtClean="0">
                <a:solidFill>
                  <a:schemeClr val="bg1"/>
                </a:solidFill>
              </a:rPr>
              <a:t>19BCE1759-SABARI </a:t>
            </a:r>
            <a:r>
              <a:rPr lang="en-US" sz="3200" dirty="0">
                <a:solidFill>
                  <a:schemeClr val="bg1"/>
                </a:solidFill>
              </a:rPr>
              <a:t>GIRISH S</a:t>
            </a:r>
          </a:p>
          <a:p>
            <a:pPr algn="l">
              <a:lnSpc>
                <a:spcPct val="200000"/>
              </a:lnSpc>
            </a:pPr>
            <a:r>
              <a:rPr lang="en-US" sz="3200" dirty="0">
                <a:solidFill>
                  <a:schemeClr val="bg1"/>
                </a:solidFill>
              </a:rPr>
              <a:t>19BCE1327 KARTIKEY </a:t>
            </a:r>
            <a:r>
              <a:rPr lang="en-US" sz="3200" dirty="0" smtClean="0">
                <a:solidFill>
                  <a:schemeClr val="bg1"/>
                </a:solidFill>
              </a:rPr>
              <a:t>GAUTAM</a:t>
            </a:r>
          </a:p>
          <a:p>
            <a:pPr algn="l">
              <a:lnSpc>
                <a:spcPct val="200000"/>
              </a:lnSpc>
            </a:pPr>
            <a:r>
              <a:rPr lang="en-US" sz="3200" dirty="0" smtClean="0">
                <a:solidFill>
                  <a:schemeClr val="bg1"/>
                </a:solidFill>
              </a:rPr>
              <a:t>19BCE1290 </a:t>
            </a:r>
            <a:r>
              <a:rPr lang="en-US" sz="3200" dirty="0">
                <a:solidFill>
                  <a:schemeClr val="bg1"/>
                </a:solidFill>
              </a:rPr>
              <a:t>SABRINA </a:t>
            </a:r>
            <a:r>
              <a:rPr lang="en-US" sz="3200" dirty="0" smtClean="0">
                <a:solidFill>
                  <a:schemeClr val="bg1"/>
                </a:solidFill>
              </a:rPr>
              <a:t>MARSHAL</a:t>
            </a:r>
            <a:r>
              <a:rPr lang="en-US" dirty="0">
                <a:solidFill>
                  <a:schemeClr val="bg1"/>
                </a:solidFill>
              </a:rPr>
              <a:t>	</a:t>
            </a:r>
          </a:p>
        </p:txBody>
      </p:sp>
      <p:sp>
        <p:nvSpPr>
          <p:cNvPr id="80" name="Текст 79"/>
          <p:cNvSpPr>
            <a:spLocks noGrp="1"/>
          </p:cNvSpPr>
          <p:nvPr>
            <p:ph type="body" sz="quarter" idx="23"/>
          </p:nvPr>
        </p:nvSpPr>
        <p:spPr>
          <a:xfrm>
            <a:off x="17049555" y="2402594"/>
            <a:ext cx="6305271" cy="9335621"/>
          </a:xfrm>
        </p:spPr>
        <p:txBody>
          <a:bodyPr/>
          <a:lstStyle/>
          <a:p>
            <a:pPr marL="0" indent="0" defTabSz="2438522">
              <a:lnSpc>
                <a:spcPct val="130000"/>
              </a:lnSpc>
              <a:buNone/>
            </a:pPr>
            <a:r>
              <a:rPr lang="en-US" sz="5400" b="1" dirty="0">
                <a:solidFill>
                  <a:schemeClr val="accent6">
                    <a:lumMod val="25000"/>
                  </a:schemeClr>
                </a:solidFill>
                <a:latin typeface="Tahoma" panose="020B0604030504040204" pitchFamily="34" charset="0"/>
                <a:ea typeface="Tahoma" panose="020B0604030504040204" pitchFamily="34" charset="0"/>
                <a:cs typeface="Tahoma" panose="020B0604030504040204" pitchFamily="34" charset="0"/>
              </a:rPr>
              <a:t>MANAGEMENT AND OUTREACH-</a:t>
            </a:r>
          </a:p>
          <a:p>
            <a:pPr marL="0" indent="0" defTabSz="2438522">
              <a:lnSpc>
                <a:spcPct val="130000"/>
              </a:lnSpc>
              <a:buNone/>
            </a:pPr>
            <a:endParaRPr lang="en-US" sz="1600" b="1" dirty="0">
              <a:solidFill>
                <a:schemeClr val="accent6">
                  <a:lumMod val="25000"/>
                </a:schemeClr>
              </a:solidFill>
              <a:latin typeface="Tahoma" panose="020B0604030504040204" pitchFamily="34" charset="0"/>
              <a:ea typeface="Tahoma" panose="020B0604030504040204" pitchFamily="34" charset="0"/>
              <a:cs typeface="Tahoma" panose="020B0604030504040204" pitchFamily="34" charset="0"/>
            </a:endParaRPr>
          </a:p>
          <a:p>
            <a:pPr algn="l">
              <a:lnSpc>
                <a:spcPct val="200000"/>
              </a:lnSpc>
            </a:pPr>
            <a:r>
              <a:rPr lang="en-US" sz="3200" dirty="0">
                <a:solidFill>
                  <a:schemeClr val="accent6">
                    <a:lumMod val="25000"/>
                  </a:schemeClr>
                </a:solidFill>
              </a:rPr>
              <a:t>19BCE1263 RIYA </a:t>
            </a:r>
            <a:r>
              <a:rPr lang="en-US" sz="3200" dirty="0" smtClean="0">
                <a:solidFill>
                  <a:schemeClr val="accent6">
                    <a:lumMod val="25000"/>
                  </a:schemeClr>
                </a:solidFill>
              </a:rPr>
              <a:t>RANI</a:t>
            </a:r>
          </a:p>
          <a:p>
            <a:pPr algn="l">
              <a:lnSpc>
                <a:spcPct val="200000"/>
              </a:lnSpc>
            </a:pPr>
            <a:r>
              <a:rPr lang="en-US" sz="3200" dirty="0" smtClean="0">
                <a:solidFill>
                  <a:schemeClr val="accent6">
                    <a:lumMod val="25000"/>
                  </a:schemeClr>
                </a:solidFill>
              </a:rPr>
              <a:t>19BAI1073 </a:t>
            </a:r>
            <a:r>
              <a:rPr lang="en-US" sz="3200" dirty="0">
                <a:solidFill>
                  <a:schemeClr val="accent6">
                    <a:lumMod val="25000"/>
                  </a:schemeClr>
                </a:solidFill>
              </a:rPr>
              <a:t>RITHEESHA PRIYA </a:t>
            </a:r>
            <a:r>
              <a:rPr lang="en-US" sz="3200" dirty="0" smtClean="0">
                <a:solidFill>
                  <a:schemeClr val="accent6">
                    <a:lumMod val="25000"/>
                  </a:schemeClr>
                </a:solidFill>
              </a:rPr>
              <a:t>KOVUR</a:t>
            </a:r>
          </a:p>
          <a:p>
            <a:pPr algn="l">
              <a:lnSpc>
                <a:spcPct val="200000"/>
              </a:lnSpc>
            </a:pPr>
            <a:r>
              <a:rPr lang="en-US" sz="3200" dirty="0" smtClean="0">
                <a:solidFill>
                  <a:schemeClr val="accent6">
                    <a:lumMod val="25000"/>
                  </a:schemeClr>
                </a:solidFill>
              </a:rPr>
              <a:t>19BCE1564 </a:t>
            </a:r>
            <a:r>
              <a:rPr lang="en-US" sz="3200" dirty="0">
                <a:solidFill>
                  <a:schemeClr val="accent6">
                    <a:lumMod val="25000"/>
                  </a:schemeClr>
                </a:solidFill>
              </a:rPr>
              <a:t>S V S AKHIL </a:t>
            </a:r>
            <a:r>
              <a:rPr lang="en-US" sz="3200" dirty="0" smtClean="0">
                <a:solidFill>
                  <a:schemeClr val="accent6">
                    <a:lumMod val="25000"/>
                  </a:schemeClr>
                </a:solidFill>
              </a:rPr>
              <a:t>RAMAN</a:t>
            </a:r>
          </a:p>
          <a:p>
            <a:pPr algn="l">
              <a:lnSpc>
                <a:spcPct val="200000"/>
              </a:lnSpc>
            </a:pPr>
            <a:r>
              <a:rPr lang="en-US" sz="3200" dirty="0" smtClean="0">
                <a:solidFill>
                  <a:schemeClr val="accent6">
                    <a:lumMod val="25000"/>
                  </a:schemeClr>
                </a:solidFill>
              </a:rPr>
              <a:t>19BCE1698 SAM METHUSELAH</a:t>
            </a:r>
            <a:endParaRPr lang="en-US" sz="3200" dirty="0">
              <a:solidFill>
                <a:schemeClr val="accent6">
                  <a:lumMod val="25000"/>
                </a:schemeClr>
              </a:solidFill>
            </a:endParaRPr>
          </a:p>
        </p:txBody>
      </p:sp>
      <p:sp>
        <p:nvSpPr>
          <p:cNvPr id="2" name="Текст 1"/>
          <p:cNvSpPr>
            <a:spLocks noGrp="1"/>
          </p:cNvSpPr>
          <p:nvPr>
            <p:ph type="body" sz="quarter" idx="21"/>
          </p:nvPr>
        </p:nvSpPr>
        <p:spPr/>
        <p:txBody>
          <a:bodyPr/>
          <a:lstStyle/>
          <a:p>
            <a:endParaRPr lang="ru-RU"/>
          </a:p>
        </p:txBody>
      </p:sp>
      <p:sp>
        <p:nvSpPr>
          <p:cNvPr id="27" name="Скругленный прямоугольник 26"/>
          <p:cNvSpPr/>
          <p:nvPr/>
        </p:nvSpPr>
        <p:spPr>
          <a:xfrm>
            <a:off x="8609555" y="918135"/>
            <a:ext cx="7784470" cy="11665295"/>
          </a:xfrm>
          <a:prstGeom prst="roundRect">
            <a:avLst>
              <a:gd name="adj" fmla="val 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ru-RU" b="1">
              <a:solidFill>
                <a:schemeClr val="bg2"/>
              </a:solidFill>
              <a:latin typeface="Tahoma" panose="020B0604030504040204" pitchFamily="34" charset="0"/>
              <a:ea typeface="Tahoma" panose="020B0604030504040204" pitchFamily="34" charset="0"/>
              <a:cs typeface="Tahoma" panose="020B0604030504040204" pitchFamily="34" charset="0"/>
            </a:endParaRPr>
          </a:p>
        </p:txBody>
      </p:sp>
      <p:sp>
        <p:nvSpPr>
          <p:cNvPr id="28" name="Текст 76"/>
          <p:cNvSpPr txBox="1">
            <a:spLocks/>
          </p:cNvSpPr>
          <p:nvPr/>
        </p:nvSpPr>
        <p:spPr>
          <a:xfrm>
            <a:off x="9745314" y="2402594"/>
            <a:ext cx="5560723" cy="2656000"/>
          </a:xfrm>
          <a:prstGeom prst="rect">
            <a:avLst/>
          </a:prstGeom>
        </p:spPr>
        <p:txBody>
          <a:bodyPr/>
          <a:lstStyle>
            <a:lvl1pPr marL="914492" indent="-914492" algn="ctr" defTabSz="2438645" rtl="0" eaLnBrk="1" latinLnBrk="0" hangingPunct="1">
              <a:spcBef>
                <a:spcPct val="20000"/>
              </a:spcBef>
              <a:buFont typeface="Arial" panose="020B0604020202020204" pitchFamily="34" charset="0"/>
              <a:buChar char="•"/>
              <a:defRPr lang="en-US" sz="24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defTabSz="2438522">
              <a:lnSpc>
                <a:spcPct val="130000"/>
              </a:lnSpc>
              <a:buNone/>
            </a:pPr>
            <a:r>
              <a:rPr lang="en-US" sz="5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TECHNICAL TEAM- </a:t>
            </a:r>
          </a:p>
        </p:txBody>
      </p:sp>
      <p:sp>
        <p:nvSpPr>
          <p:cNvPr id="29" name="Текст 76"/>
          <p:cNvSpPr txBox="1">
            <a:spLocks/>
          </p:cNvSpPr>
          <p:nvPr/>
        </p:nvSpPr>
        <p:spPr>
          <a:xfrm>
            <a:off x="9066242" y="5314769"/>
            <a:ext cx="6871097" cy="4752528"/>
          </a:xfrm>
          <a:prstGeom prst="rect">
            <a:avLst/>
          </a:prstGeom>
        </p:spPr>
        <p:txBody>
          <a:bodyPr/>
          <a:lstStyle>
            <a:lvl1pPr marL="914492" indent="-914492" algn="ctr" defTabSz="2438645" rtl="0" eaLnBrk="1" latinLnBrk="0" hangingPunct="1">
              <a:spcBef>
                <a:spcPct val="20000"/>
              </a:spcBef>
              <a:buFont typeface="Arial" panose="020B0604020202020204" pitchFamily="34" charset="0"/>
              <a:buChar char="•"/>
              <a:defRPr lang="en-US" sz="2400" b="0" i="0" kern="1200" baseline="0" dirty="0">
                <a:solidFill>
                  <a:schemeClr val="tx2"/>
                </a:solidFill>
                <a:latin typeface="Tahoma" charset="0"/>
                <a:ea typeface="Tahoma" charset="0"/>
                <a:cs typeface="Tahoma" charset="0"/>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algn="l">
              <a:lnSpc>
                <a:spcPct val="150000"/>
              </a:lnSpc>
            </a:pPr>
            <a:r>
              <a:rPr lang="en-US" sz="3200" dirty="0">
                <a:solidFill>
                  <a:schemeClr val="tx2">
                    <a:lumMod val="90000"/>
                    <a:lumOff val="10000"/>
                  </a:schemeClr>
                </a:solidFill>
              </a:rPr>
              <a:t>19BCE1459 MEGHNA MANOJ NAIR	</a:t>
            </a:r>
            <a:endParaRPr lang="en-US" sz="3200" dirty="0" smtClean="0">
              <a:solidFill>
                <a:schemeClr val="tx2">
                  <a:lumMod val="90000"/>
                  <a:lumOff val="10000"/>
                </a:schemeClr>
              </a:solidFill>
            </a:endParaRPr>
          </a:p>
          <a:p>
            <a:pPr algn="l">
              <a:lnSpc>
                <a:spcPct val="150000"/>
              </a:lnSpc>
            </a:pPr>
            <a:r>
              <a:rPr lang="en-US" sz="3200" dirty="0" smtClean="0">
                <a:solidFill>
                  <a:schemeClr val="tx2">
                    <a:lumMod val="90000"/>
                    <a:lumOff val="10000"/>
                  </a:schemeClr>
                </a:solidFill>
              </a:rPr>
              <a:t>19BCE1644 </a:t>
            </a:r>
            <a:r>
              <a:rPr lang="en-US" sz="3200" dirty="0">
                <a:solidFill>
                  <a:schemeClr val="tx2">
                    <a:lumMod val="90000"/>
                    <a:lumOff val="10000"/>
                  </a:schemeClr>
                </a:solidFill>
              </a:rPr>
              <a:t>CHARU ANANT RAJPUT</a:t>
            </a:r>
          </a:p>
          <a:p>
            <a:pPr algn="l">
              <a:lnSpc>
                <a:spcPct val="150000"/>
              </a:lnSpc>
            </a:pPr>
            <a:r>
              <a:rPr lang="en-US" sz="3200" dirty="0">
                <a:solidFill>
                  <a:schemeClr val="tx2">
                    <a:lumMod val="90000"/>
                    <a:lumOff val="10000"/>
                  </a:schemeClr>
                </a:solidFill>
              </a:rPr>
              <a:t>19MIS1013 YAGANTI MOUNIKA SAI	</a:t>
            </a:r>
            <a:endParaRPr lang="en-US" sz="3200" dirty="0" smtClean="0">
              <a:solidFill>
                <a:schemeClr val="tx2">
                  <a:lumMod val="90000"/>
                  <a:lumOff val="10000"/>
                </a:schemeClr>
              </a:solidFill>
            </a:endParaRPr>
          </a:p>
          <a:p>
            <a:pPr algn="l">
              <a:lnSpc>
                <a:spcPct val="150000"/>
              </a:lnSpc>
            </a:pPr>
            <a:r>
              <a:rPr lang="en-US" sz="3200" dirty="0" smtClean="0">
                <a:solidFill>
                  <a:schemeClr val="tx2">
                    <a:lumMod val="90000"/>
                    <a:lumOff val="10000"/>
                  </a:schemeClr>
                </a:solidFill>
              </a:rPr>
              <a:t>19MIS1047 </a:t>
            </a:r>
            <a:r>
              <a:rPr lang="en-US" sz="3200" dirty="0">
                <a:solidFill>
                  <a:schemeClr val="tx2">
                    <a:lumMod val="90000"/>
                    <a:lumOff val="10000"/>
                  </a:schemeClr>
                </a:solidFill>
              </a:rPr>
              <a:t>GENKUNTLA </a:t>
            </a:r>
            <a:r>
              <a:rPr lang="en-US" sz="3200" dirty="0" smtClean="0">
                <a:solidFill>
                  <a:schemeClr val="tx2">
                    <a:lumMod val="90000"/>
                    <a:lumOff val="10000"/>
                  </a:schemeClr>
                </a:solidFill>
              </a:rPr>
              <a:t>PRANITHA</a:t>
            </a:r>
            <a:endParaRPr lang="en-US" sz="3200" dirty="0">
              <a:solidFill>
                <a:schemeClr val="tx2">
                  <a:lumMod val="90000"/>
                  <a:lumOff val="10000"/>
                </a:schemeClr>
              </a:solidFill>
            </a:endParaRPr>
          </a:p>
        </p:txBody>
      </p:sp>
    </p:spTree>
    <p:extLst>
      <p:ext uri="{BB962C8B-B14F-4D97-AF65-F5344CB8AC3E}">
        <p14:creationId xmlns:p14="http://schemas.microsoft.com/office/powerpoint/2010/main" val="1276329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20"/>
          </p:nvPr>
        </p:nvPicPr>
        <p:blipFill>
          <a:blip r:embed="rId2">
            <a:extLst>
              <a:ext uri="{28A0092B-C50C-407E-A947-70E740481C1C}">
                <a14:useLocalDpi xmlns:a14="http://schemas.microsoft.com/office/drawing/2010/main" val="0"/>
              </a:ext>
            </a:extLst>
          </a:blip>
          <a:srcRect t="32018" b="32018"/>
          <a:stretch>
            <a:fillRect/>
          </a:stretch>
        </p:blipFill>
        <p:spPr>
          <a:xfrm>
            <a:off x="-1" y="1"/>
            <a:ext cx="24387175" cy="3402409"/>
          </a:xfrm>
        </p:spPr>
      </p:pic>
      <p:sp>
        <p:nvSpPr>
          <p:cNvPr id="3" name="Title 2"/>
          <p:cNvSpPr>
            <a:spLocks noGrp="1"/>
          </p:cNvSpPr>
          <p:nvPr>
            <p:ph type="title"/>
          </p:nvPr>
        </p:nvSpPr>
        <p:spPr>
          <a:xfrm>
            <a:off x="1815713" y="1064597"/>
            <a:ext cx="20755745" cy="1273215"/>
          </a:xfrm>
        </p:spPr>
        <p:txBody>
          <a:bodyPr/>
          <a:lstStyle/>
          <a:p>
            <a:r>
              <a:rPr lang="en-GB" dirty="0" smtClean="0"/>
              <a:t>Marketing</a:t>
            </a:r>
            <a:endParaRPr lang="en-IN" dirty="0"/>
          </a:p>
        </p:txBody>
      </p:sp>
      <p:sp>
        <p:nvSpPr>
          <p:cNvPr id="4" name="Text Placeholder 3"/>
          <p:cNvSpPr>
            <a:spLocks noGrp="1"/>
          </p:cNvSpPr>
          <p:nvPr>
            <p:ph type="body" sz="quarter" idx="21"/>
          </p:nvPr>
        </p:nvSpPr>
        <p:spPr>
          <a:xfrm>
            <a:off x="9309072" y="5202610"/>
            <a:ext cx="5769025" cy="4032447"/>
          </a:xfrm>
        </p:spPr>
        <p:txBody>
          <a:bodyPr/>
          <a:lstStyle/>
          <a:p>
            <a:pPr marL="0" indent="0">
              <a:buNone/>
            </a:pPr>
            <a:r>
              <a:rPr lang="en-IN" sz="4400" b="1" dirty="0" smtClean="0"/>
              <a:t>COMPETITION-</a:t>
            </a:r>
            <a:endParaRPr lang="en-IN" sz="4400" b="1" dirty="0"/>
          </a:p>
          <a:p>
            <a:pPr marL="0" indent="0">
              <a:buNone/>
            </a:pPr>
            <a:r>
              <a:rPr lang="en-US" sz="3200" dirty="0"/>
              <a:t>Apps like bSafe,Shake2Safety,Eyewatch SOS etc. which can be downloaded on your smartphones</a:t>
            </a:r>
          </a:p>
          <a:p>
            <a:pPr marL="0" indent="0">
              <a:buNone/>
            </a:pPr>
            <a:endParaRPr lang="en-US" sz="3200" dirty="0" smtClean="0"/>
          </a:p>
          <a:p>
            <a:pPr marL="0" indent="0">
              <a:buNone/>
            </a:pPr>
            <a:r>
              <a:rPr lang="en-US" sz="3200" dirty="0" smtClean="0"/>
              <a:t>The </a:t>
            </a:r>
            <a:r>
              <a:rPr lang="en-US" sz="3200" dirty="0"/>
              <a:t>built in features in smartphones to send and SOS signal when triggered.</a:t>
            </a:r>
          </a:p>
          <a:p>
            <a:endParaRPr lang="en-IN" dirty="0"/>
          </a:p>
        </p:txBody>
      </p:sp>
      <p:sp>
        <p:nvSpPr>
          <p:cNvPr id="5" name="Text Placeholder 4"/>
          <p:cNvSpPr>
            <a:spLocks noGrp="1"/>
          </p:cNvSpPr>
          <p:nvPr>
            <p:ph type="body" sz="quarter" idx="22"/>
          </p:nvPr>
        </p:nvSpPr>
        <p:spPr>
          <a:xfrm>
            <a:off x="1248371" y="6671011"/>
            <a:ext cx="7073552" cy="4696043"/>
          </a:xfrm>
        </p:spPr>
        <p:txBody>
          <a:bodyPr/>
          <a:lstStyle/>
          <a:p>
            <a:pPr marL="0" indent="0">
              <a:buNone/>
            </a:pPr>
            <a:r>
              <a:rPr lang="en-US" sz="4400" b="1" dirty="0" smtClean="0"/>
              <a:t>OBJECTIVE-</a:t>
            </a:r>
          </a:p>
          <a:p>
            <a:pPr marL="0" indent="0">
              <a:buNone/>
            </a:pPr>
            <a:r>
              <a:rPr lang="en-US" sz="3200" dirty="0" smtClean="0"/>
              <a:t>Our </a:t>
            </a:r>
            <a:r>
              <a:rPr lang="en-US" sz="3200" dirty="0"/>
              <a:t>main objective is the security of women. We will begin with spreading awareness regarding the seriousness of the situation and market our product in rural areas in the beginning. When our market grows we will move to urban areas as well.</a:t>
            </a:r>
          </a:p>
          <a:p>
            <a:endParaRPr lang="en-IN" sz="3200" dirty="0"/>
          </a:p>
        </p:txBody>
      </p:sp>
      <p:sp>
        <p:nvSpPr>
          <p:cNvPr id="6" name="Text Placeholder 5"/>
          <p:cNvSpPr>
            <a:spLocks noGrp="1"/>
          </p:cNvSpPr>
          <p:nvPr>
            <p:ph type="body" sz="quarter" idx="23"/>
          </p:nvPr>
        </p:nvSpPr>
        <p:spPr>
          <a:xfrm>
            <a:off x="15649971" y="4050482"/>
            <a:ext cx="8064896" cy="4032447"/>
          </a:xfrm>
        </p:spPr>
        <p:txBody>
          <a:bodyPr/>
          <a:lstStyle/>
          <a:p>
            <a:pPr marL="0" indent="0">
              <a:buNone/>
            </a:pPr>
            <a:r>
              <a:rPr lang="en-IN" sz="4400" b="1" dirty="0" smtClean="0"/>
              <a:t>WHY US?-</a:t>
            </a:r>
          </a:p>
          <a:p>
            <a:r>
              <a:rPr lang="en-IN" sz="3200" dirty="0"/>
              <a:t>Although in urban areas everyone owns a smartphone, in rural areas not everyone owns a smartphone and even if someone has a smartphone, he/she may not know how to operate the device other than calling and various necessary features</a:t>
            </a:r>
            <a:r>
              <a:rPr lang="en-IN" sz="3200" dirty="0" smtClean="0"/>
              <a:t>. However </a:t>
            </a:r>
            <a:r>
              <a:rPr lang="en-IN" sz="3200" dirty="0"/>
              <a:t>our device is really easy to use</a:t>
            </a:r>
          </a:p>
          <a:p>
            <a:r>
              <a:rPr lang="en-IN" sz="3200" dirty="0"/>
              <a:t>Taking out a smartphone to use an app is not possible in many situations and also apps like these may get triggered just lying inside your handbags and wallets</a:t>
            </a:r>
            <a:r>
              <a:rPr lang="en-IN" sz="3200" dirty="0" smtClean="0"/>
              <a:t>. However, our </a:t>
            </a:r>
            <a:r>
              <a:rPr lang="en-IN" sz="3200" dirty="0"/>
              <a:t>device has </a:t>
            </a:r>
            <a:r>
              <a:rPr lang="en-IN" sz="3200" dirty="0" smtClean="0"/>
              <a:t>a knob </a:t>
            </a:r>
            <a:r>
              <a:rPr lang="en-IN" sz="3200" dirty="0"/>
              <a:t>mechanism and will not get triggered unless intentional</a:t>
            </a:r>
            <a:r>
              <a:rPr lang="en-IN" sz="3200" dirty="0" smtClean="0"/>
              <a:t>.</a:t>
            </a:r>
            <a:endParaRPr lang="en-IN" sz="3200" dirty="0"/>
          </a:p>
        </p:txBody>
      </p:sp>
    </p:spTree>
    <p:extLst>
      <p:ext uri="{BB962C8B-B14F-4D97-AF65-F5344CB8AC3E}">
        <p14:creationId xmlns:p14="http://schemas.microsoft.com/office/powerpoint/2010/main" val="1392345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44"/>
          </p:nvPr>
        </p:nvPicPr>
        <p:blipFill>
          <a:blip r:embed="rId3">
            <a:extLst>
              <a:ext uri="{28A0092B-C50C-407E-A947-70E740481C1C}">
                <a14:useLocalDpi xmlns:a14="http://schemas.microsoft.com/office/drawing/2010/main" val="0"/>
              </a:ext>
            </a:extLst>
          </a:blip>
          <a:srcRect l="18728" r="18728"/>
          <a:stretch>
            <a:fillRect/>
          </a:stretch>
        </p:blipFill>
        <p:spPr/>
      </p:pic>
      <p:pic>
        <p:nvPicPr>
          <p:cNvPr id="9" name="Picture Placeholder 8"/>
          <p:cNvPicPr>
            <a:picLocks noGrp="1" noChangeAspect="1"/>
          </p:cNvPicPr>
          <p:nvPr>
            <p:ph type="pic" sz="quarter" idx="59"/>
          </p:nvPr>
        </p:nvPicPr>
        <p:blipFill>
          <a:blip r:embed="rId3">
            <a:extLst>
              <a:ext uri="{28A0092B-C50C-407E-A947-70E740481C1C}">
                <a14:useLocalDpi xmlns:a14="http://schemas.microsoft.com/office/drawing/2010/main" val="0"/>
              </a:ext>
            </a:extLst>
          </a:blip>
          <a:srcRect l="18728" r="18728"/>
          <a:stretch>
            <a:fillRect/>
          </a:stretch>
        </p:blipFill>
        <p:spPr/>
      </p:pic>
      <p:sp>
        <p:nvSpPr>
          <p:cNvPr id="3" name="Заголовок 2"/>
          <p:cNvSpPr>
            <a:spLocks noGrp="1"/>
          </p:cNvSpPr>
          <p:nvPr>
            <p:ph type="title"/>
          </p:nvPr>
        </p:nvSpPr>
        <p:spPr>
          <a:xfrm>
            <a:off x="2099303" y="882130"/>
            <a:ext cx="20154690" cy="1440160"/>
          </a:xfrm>
          <a:prstGeom prst="rect">
            <a:avLst/>
          </a:prstGeom>
        </p:spPr>
        <p:txBody>
          <a:bodyPr/>
          <a:lstStyle/>
          <a:p>
            <a:r>
              <a:rPr lang="en-US" sz="9600" dirty="0"/>
              <a:t>Execution</a:t>
            </a:r>
            <a:endParaRPr lang="ru-RU" sz="9600" dirty="0"/>
          </a:p>
        </p:txBody>
      </p:sp>
      <p:sp>
        <p:nvSpPr>
          <p:cNvPr id="17" name="Текст 14"/>
          <p:cNvSpPr>
            <a:spLocks noGrp="1"/>
          </p:cNvSpPr>
          <p:nvPr>
            <p:ph type="body" sz="quarter" idx="52"/>
          </p:nvPr>
        </p:nvSpPr>
        <p:spPr>
          <a:xfrm>
            <a:off x="8055769" y="3834458"/>
            <a:ext cx="8241759" cy="2778540"/>
          </a:xfrm>
          <a:prstGeom prst="rect">
            <a:avLst/>
          </a:prstGeom>
        </p:spPr>
        <p:txBody>
          <a:bodyPr/>
          <a:lstStyle/>
          <a:p>
            <a:pPr marL="0" indent="0" algn="ctr">
              <a:lnSpc>
                <a:spcPct val="150000"/>
              </a:lnSpc>
              <a:buNone/>
            </a:pPr>
            <a:r>
              <a:rPr lang="en-US" sz="4800" b="1" dirty="0">
                <a:solidFill>
                  <a:schemeClr val="tx2">
                    <a:lumMod val="90000"/>
                    <a:lumOff val="10000"/>
                  </a:schemeClr>
                </a:solidFill>
              </a:rPr>
              <a:t>Marketing and </a:t>
            </a:r>
            <a:r>
              <a:rPr lang="en-US" sz="4800" b="1" dirty="0" smtClean="0">
                <a:solidFill>
                  <a:schemeClr val="tx2">
                    <a:lumMod val="90000"/>
                    <a:lumOff val="10000"/>
                  </a:schemeClr>
                </a:solidFill>
              </a:rPr>
              <a:t>Sales</a:t>
            </a:r>
            <a:br>
              <a:rPr lang="en-US" sz="4800" b="1" dirty="0" smtClean="0">
                <a:solidFill>
                  <a:schemeClr val="tx2">
                    <a:lumMod val="90000"/>
                    <a:lumOff val="10000"/>
                  </a:schemeClr>
                </a:solidFill>
              </a:rPr>
            </a:br>
            <a:endParaRPr lang="en-US" sz="4800" b="1" dirty="0">
              <a:solidFill>
                <a:schemeClr val="tx2">
                  <a:lumMod val="90000"/>
                  <a:lumOff val="10000"/>
                </a:schemeClr>
              </a:solidFill>
            </a:endParaRPr>
          </a:p>
          <a:p>
            <a:pPr marL="0" indent="0" algn="ctr">
              <a:lnSpc>
                <a:spcPct val="150000"/>
              </a:lnSpc>
              <a:buNone/>
            </a:pPr>
            <a:r>
              <a:rPr lang="en-US" sz="4800" b="1" dirty="0" smtClean="0">
                <a:solidFill>
                  <a:schemeClr val="tx2">
                    <a:lumMod val="90000"/>
                    <a:lumOff val="10000"/>
                  </a:schemeClr>
                </a:solidFill>
              </a:rPr>
              <a:t>Technology</a:t>
            </a:r>
          </a:p>
          <a:p>
            <a:pPr marL="0" indent="0" algn="ctr">
              <a:lnSpc>
                <a:spcPct val="150000"/>
              </a:lnSpc>
              <a:buNone/>
            </a:pPr>
            <a:endParaRPr lang="en-US" sz="4800" b="1" dirty="0">
              <a:solidFill>
                <a:schemeClr val="tx2">
                  <a:lumMod val="90000"/>
                  <a:lumOff val="10000"/>
                </a:schemeClr>
              </a:solidFill>
            </a:endParaRPr>
          </a:p>
          <a:p>
            <a:pPr marL="0" indent="0" algn="ctr">
              <a:lnSpc>
                <a:spcPct val="150000"/>
              </a:lnSpc>
              <a:buNone/>
            </a:pPr>
            <a:r>
              <a:rPr lang="en-US" sz="4800" b="1" dirty="0" smtClean="0">
                <a:solidFill>
                  <a:schemeClr val="tx2">
                    <a:lumMod val="90000"/>
                    <a:lumOff val="10000"/>
                  </a:schemeClr>
                </a:solidFill>
              </a:rPr>
              <a:t>Financing </a:t>
            </a:r>
            <a:r>
              <a:rPr lang="en-US" sz="4800" b="1" dirty="0">
                <a:solidFill>
                  <a:schemeClr val="tx2">
                    <a:lumMod val="90000"/>
                    <a:lumOff val="10000"/>
                  </a:schemeClr>
                </a:solidFill>
              </a:rPr>
              <a:t>plan and </a:t>
            </a:r>
            <a:r>
              <a:rPr lang="en-US" sz="4800" b="1" dirty="0" smtClean="0">
                <a:solidFill>
                  <a:schemeClr val="tx2">
                    <a:lumMod val="90000"/>
                    <a:lumOff val="10000"/>
                  </a:schemeClr>
                </a:solidFill>
              </a:rPr>
              <a:t>Milestones</a:t>
            </a:r>
            <a:endParaRPr lang="en-US" sz="4800" b="1" dirty="0">
              <a:solidFill>
                <a:schemeClr val="tx2">
                  <a:lumMod val="90000"/>
                  <a:lumOff val="10000"/>
                </a:schemeClr>
              </a:solidFill>
            </a:endParaRPr>
          </a:p>
        </p:txBody>
      </p:sp>
      <p:sp>
        <p:nvSpPr>
          <p:cNvPr id="32" name="Прямоугольник 31">
            <a:extLst>
              <a:ext uri="{FF2B5EF4-FFF2-40B4-BE49-F238E27FC236}">
                <a16:creationId xmlns:a16="http://schemas.microsoft.com/office/drawing/2014/main" xmlns="" id="{CA762B56-4911-CA47-8349-953D6E4CFC61}"/>
              </a:ext>
            </a:extLst>
          </p:cNvPr>
          <p:cNvSpPr/>
          <p:nvPr/>
        </p:nvSpPr>
        <p:spPr>
          <a:xfrm>
            <a:off x="6987677" y="2971381"/>
            <a:ext cx="189410" cy="3833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xmlns="" id="{5F97CDE7-632A-D44B-BD5D-74D677C33BF4}"/>
              </a:ext>
            </a:extLst>
          </p:cNvPr>
          <p:cNvSpPr/>
          <p:nvPr/>
        </p:nvSpPr>
        <p:spPr>
          <a:xfrm>
            <a:off x="17210088" y="9351090"/>
            <a:ext cx="189144" cy="3833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68777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Color 01">
      <a:dk1>
        <a:sysClr val="windowText" lastClr="000000"/>
      </a:dk1>
      <a:lt1>
        <a:sysClr val="window" lastClr="FFFFFF"/>
      </a:lt1>
      <a:dk2>
        <a:srgbClr val="1B2630"/>
      </a:dk2>
      <a:lt2>
        <a:srgbClr val="E7E6E6"/>
      </a:lt2>
      <a:accent1>
        <a:srgbClr val="7FCC44"/>
      </a:accent1>
      <a:accent2>
        <a:srgbClr val="00D3B4"/>
      </a:accent2>
      <a:accent3>
        <a:srgbClr val="44546A"/>
      </a:accent3>
      <a:accent4>
        <a:srgbClr val="8496B0"/>
      </a:accent4>
      <a:accent5>
        <a:srgbClr val="ADB9CA"/>
      </a:accent5>
      <a:accent6>
        <a:srgbClr val="D6DCE4"/>
      </a:accent6>
      <a:hlink>
        <a:srgbClr val="0563C1"/>
      </a:hlink>
      <a:folHlink>
        <a:srgbClr val="954F72"/>
      </a:folHlink>
    </a:clrScheme>
    <a:fontScheme name="Другая 5">
      <a:majorFont>
        <a:latin typeface="Source Serif Pro"/>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66684</TotalTime>
  <Words>2064</Words>
  <Application>Microsoft Office PowerPoint</Application>
  <PresentationFormat>Custom</PresentationFormat>
  <Paragraphs>154</Paragraphs>
  <Slides>25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Roboto Light</vt:lpstr>
      <vt:lpstr>Roboto Medium</vt:lpstr>
      <vt:lpstr>Source Serif Pro</vt:lpstr>
      <vt:lpstr>Tahoma</vt:lpstr>
      <vt:lpstr>Times New Roman</vt:lpstr>
      <vt:lpstr>Тема Office</vt:lpstr>
      <vt:lpstr>PowerPoint Presentation</vt:lpstr>
      <vt:lpstr>Team Members</vt:lpstr>
      <vt:lpstr>PowerPoint Presentation</vt:lpstr>
      <vt:lpstr>Outcome of the project</vt:lpstr>
      <vt:lpstr>BACKGROUND OF THE BUSINESS</vt:lpstr>
      <vt:lpstr>CUSTOMER’S  PROFILE</vt:lpstr>
      <vt:lpstr>PowerPoint Presentation</vt:lpstr>
      <vt:lpstr>Marketing</vt:lpstr>
      <vt:lpstr>Execution</vt:lpstr>
      <vt:lpstr>Marketing Plan</vt:lpstr>
      <vt:lpstr>Marketing Plan</vt:lpstr>
      <vt:lpstr>Sales plan</vt:lpstr>
      <vt:lpstr>PowerPoint Presentation</vt:lpstr>
      <vt:lpstr>PowerPoint Presentation</vt:lpstr>
      <vt:lpstr>PowerPoint Presentation</vt:lpstr>
      <vt:lpstr>PowerPoint Presentation</vt:lpstr>
      <vt:lpstr>Technology</vt:lpstr>
      <vt:lpstr>Key features of Product</vt:lpstr>
      <vt:lpstr>Under the hood</vt:lpstr>
      <vt:lpstr>Prototype SMS which will be sent</vt:lpstr>
      <vt:lpstr>Financing plan and milestones</vt:lpstr>
      <vt:lpstr>Financing plan and milestones</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Sam Methuselah</cp:lastModifiedBy>
  <cp:revision>3119</cp:revision>
  <dcterms:created xsi:type="dcterms:W3CDTF">2015-06-18T17:56:23Z</dcterms:created>
  <dcterms:modified xsi:type="dcterms:W3CDTF">2021-05-15T10:29:52Z</dcterms:modified>
</cp:coreProperties>
</file>