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314" r:id="rId4"/>
    <p:sldId id="294" r:id="rId5"/>
    <p:sldId id="307" r:id="rId6"/>
    <p:sldId id="315" r:id="rId7"/>
    <p:sldId id="316" r:id="rId8"/>
    <p:sldId id="308" r:id="rId9"/>
    <p:sldId id="309" r:id="rId10"/>
    <p:sldId id="310" r:id="rId11"/>
    <p:sldId id="331" r:id="rId12"/>
    <p:sldId id="319" r:id="rId13"/>
    <p:sldId id="332" r:id="rId14"/>
    <p:sldId id="318" r:id="rId15"/>
    <p:sldId id="311" r:id="rId16"/>
    <p:sldId id="312" r:id="rId17"/>
    <p:sldId id="297" r:id="rId18"/>
    <p:sldId id="298" r:id="rId19"/>
    <p:sldId id="299" r:id="rId20"/>
    <p:sldId id="306" r:id="rId21"/>
    <p:sldId id="301" r:id="rId22"/>
    <p:sldId id="333" r:id="rId23"/>
    <p:sldId id="302" r:id="rId24"/>
    <p:sldId id="300" r:id="rId25"/>
    <p:sldId id="303" r:id="rId26"/>
    <p:sldId id="30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C9496-5EB2-41C0-938F-CC0CEAD2D82D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9CF3F-EA83-4246-A3AF-D8A41523A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762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F0331-867F-41F3-A4F5-EB7C28801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EAD8E9-F83D-4EAA-8D13-4D231D25F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FFD2F5-9DBC-4217-88A0-A80426EF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E263-53C4-4F4B-89AE-3173C4204C9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6A962D-409C-4987-B0CD-A8786796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CCE638-869A-4868-9177-14C1882B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E3BD-00B9-497D-808E-C2704AE7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78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B30F6-AE65-4495-9C04-B636D594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ECDCF1-6035-4DD5-998E-6A4942067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38A18-BDAD-4011-9664-80E9A062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E263-53C4-4F4B-89AE-3173C4204C9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F3B6B6-5BFE-4876-BC1C-BE4C0732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91E7CB-224F-4117-925C-21341F2B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E3BD-00B9-497D-808E-C2704AE7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41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1FB0B0-6304-425A-947D-783B97260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853B83-46FB-4F85-B8C3-ADBBED627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4936F-755F-4EAC-B7E1-97C4A9EE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E263-53C4-4F4B-89AE-3173C4204C9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D93917-CCF7-468C-96E7-DB899CA8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621916-8E49-4A1E-9018-B1CE322A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E3BD-00B9-497D-808E-C2704AE7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26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9DD53-DC50-4B19-85A6-38CB49332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8625E3-B2D0-4D58-A3D0-04A46FD19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34DA0-7C1A-4772-AA99-DC2B4252E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E263-53C4-4F4B-89AE-3173C4204C9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E03FD-C6CC-48F1-BD93-255EC2CDF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E0373F-6946-4A93-AE84-204F9AD2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E3BD-00B9-497D-808E-C2704AE7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66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CA94F-B6B0-45E8-8DBE-9F064336A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672F6C-488C-45F3-BE33-9AD2BC249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F05F4-99D8-4D08-911D-3D9A7D70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E263-53C4-4F4B-89AE-3173C4204C9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20B66B-AFB0-454A-9129-0A338021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4E5F54-ABA1-4254-B46A-1972CC92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E3BD-00B9-497D-808E-C2704AE7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54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B61FA-69BB-493B-874B-9F4D7B4D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27BFA-8AAD-4BD1-940A-1CDB58086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35133C-FACF-48D2-BFB3-386BA13AC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FCE1B6-263C-4293-B815-AE22DE52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E263-53C4-4F4B-89AE-3173C4204C9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224E96-F3D9-4DD0-828A-78897192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9844AB-FF3D-4BC8-9C8C-9C8C032B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E3BD-00B9-497D-808E-C2704AE7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87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DF7C4-3A02-4B84-9AC7-96FD03BD0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2ACD2A-EC56-4EF8-BE25-47DC8B3F0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5DB730-A3ED-4EA1-99BE-B3CCA438D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18F72E-B9F9-4046-B2D9-57D790CCB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79D148-D78C-4604-B5A4-F8853CDFF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12EAB1-98D3-4A75-829D-9B019BF8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E263-53C4-4F4B-89AE-3173C4204C9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78B08D-4CEE-4927-9914-29F470E7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9DA97B-FBBE-48E9-A4FF-CA9966C3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E3BD-00B9-497D-808E-C2704AE7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63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74020-1B0F-442B-B546-870EB493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92F565-E1CC-48EA-9079-39915EA8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E263-53C4-4F4B-89AE-3173C4204C9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C50C0D-6538-4A97-8A1E-CBC8C9C8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799E89-6011-498F-A68F-32F7BBBA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E3BD-00B9-497D-808E-C2704AE7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18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A67DAA-B83D-4AB9-8644-E91B6F34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E263-53C4-4F4B-89AE-3173C4204C9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6C9A3C-D91C-4CD0-8B7F-F379BF9D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7A8C2D-1748-44FE-BCEA-2DDE5B61A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E3BD-00B9-497D-808E-C2704AE7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0242D-1BA3-4B23-A244-94917555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04DA7A-E3F8-4F7A-B038-0CE8941EF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28B9CA-F7BB-4AF5-BAA4-08E61FBBC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1BAFB4-692B-49BF-A160-B441B218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E263-53C4-4F4B-89AE-3173C4204C9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4F548A-0F5A-4E59-B08B-528DC735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4355D3-52C5-4A17-A3D0-0C6A4417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E3BD-00B9-497D-808E-C2704AE7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61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C4467-1503-4F96-B119-6A5FE10F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9718D2-E2B3-4919-9512-4A4FA2BE0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35BFF6-C86D-4A52-9C8F-471A029B6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92E13C-6BE0-42E8-BCC3-BB609B32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E263-53C4-4F4B-89AE-3173C4204C9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6D23A3-CDAD-4A24-A763-13FEB0AE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BF6FCB-A5BE-4A99-B2AE-9B535B4A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E3BD-00B9-497D-808E-C2704AE7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82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8D859A-24F8-4539-A852-71B7A70D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7452F8-1981-4025-AE49-C77C1ED74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77BE2E-7C52-4761-B50C-5DFBBF3D9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8E263-53C4-4F4B-89AE-3173C4204C9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7850D5-7D84-429E-8F45-F238FE5A5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A06DCA-C8B6-40E3-BE26-AA43C51F0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3E3BD-00B9-497D-808E-C2704AE7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10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988A7-38D2-4924-8469-094B1FF5F3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Day 5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05528E-8078-48B3-9296-60F34C5B57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			ASDFZ </a:t>
            </a:r>
            <a:r>
              <a:rPr lang="en-US" altLang="zh-CN" dirty="0" err="1"/>
              <a:t>jhr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872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task1~4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找规律也能找出来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把前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列任意填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1/−1</m:t>
                    </m:r>
                  </m:oMath>
                </a14:m>
                <a:r>
                  <a:rPr lang="zh-CN" altLang="en-US" dirty="0"/>
                  <a:t>，利用最后一行一列调整即可。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期望得分 </a:t>
                </a:r>
                <a:r>
                  <a:rPr lang="en-US" altLang="zh-CN" dirty="0"/>
                  <a:t>: 20</a:t>
                </a:r>
                <a:r>
                  <a:rPr lang="zh-CN" altLang="en-US" dirty="0"/>
                  <a:t>分</a:t>
                </a:r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308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task1~4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为啥是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因为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zh-CN" altLang="en-US" dirty="0"/>
                  <a:t>的时候有特例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zh-CN" altLang="en-US" dirty="0"/>
                  <a:t>时，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奇偶性必须相同，否则通过行列计算矩阵积就会出现不同。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期望得分 </a:t>
                </a:r>
                <a:r>
                  <a:rPr lang="en-US" altLang="zh-CN" dirty="0"/>
                  <a:t>: 40</a:t>
                </a:r>
                <a:r>
                  <a:rPr lang="zh-CN" altLang="en-US" dirty="0"/>
                  <a:t>分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362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task5~10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DD53C-FC80-4D03-8B26-5018A3539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必须等于</a:t>
            </a:r>
            <a:r>
              <a:rPr lang="en-US" altLang="zh-CN" dirty="0"/>
              <a:t>m</a:t>
            </a:r>
          </a:p>
          <a:p>
            <a:r>
              <a:rPr lang="zh-CN" altLang="en-US" dirty="0"/>
              <a:t>否则通过行列计算矩阵积也会出现不同。</a:t>
            </a:r>
          </a:p>
        </p:txBody>
      </p:sp>
    </p:spTree>
    <p:extLst>
      <p:ext uri="{BB962C8B-B14F-4D97-AF65-F5344CB8AC3E}">
        <p14:creationId xmlns:p14="http://schemas.microsoft.com/office/powerpoint/2010/main" val="2141926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task5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DD53C-FC80-4D03-8B26-5018A3539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发现每个质因子独立</a:t>
            </a:r>
            <a:r>
              <a:rPr lang="en-US" altLang="zh-CN" dirty="0"/>
              <a:t>(</a:t>
            </a:r>
            <a:r>
              <a:rPr lang="zh-CN" altLang="en-US" dirty="0"/>
              <a:t>好像不发现也可以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然后暴力预处理出</a:t>
            </a:r>
            <a:r>
              <a:rPr lang="en-US" altLang="zh-CN" dirty="0"/>
              <a:t>n</a:t>
            </a:r>
            <a:r>
              <a:rPr lang="zh-CN" altLang="en-US" dirty="0"/>
              <a:t>行的答案。</a:t>
            </a:r>
            <a:endParaRPr lang="en-US" altLang="zh-CN" dirty="0"/>
          </a:p>
          <a:p>
            <a:r>
              <a:rPr lang="zh-CN" altLang="en-US" dirty="0"/>
              <a:t>注意不要漏了符号位。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期望得分 </a:t>
            </a:r>
            <a:r>
              <a:rPr lang="en-US" altLang="zh-CN" dirty="0"/>
              <a:t>: 10</a:t>
            </a:r>
            <a:r>
              <a:rPr lang="zh-CN" altLang="en-US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3532919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task5~10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7757"/>
                <a:ext cx="10515600" cy="532024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这么大的整数，乘积，固定</a:t>
                </a:r>
                <a:endParaRPr lang="en-US" altLang="zh-CN" dirty="0"/>
              </a:p>
              <a:p>
                <a:r>
                  <a:rPr lang="zh-CN" altLang="en-US" dirty="0"/>
                  <a:t>一看就是先暴力分解一下看看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然后就会发现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的质因子次数最高为</a:t>
                </a:r>
                <a:r>
                  <a:rPr lang="en-US" altLang="zh-CN" dirty="0"/>
                  <a:t>1</a:t>
                </a:r>
              </a:p>
              <a:p>
                <a:r>
                  <a:rPr lang="zh-CN" altLang="en-US" dirty="0"/>
                  <a:t>相当于我们给一个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阶方阵填入质因子，每行每列恰好一个，这显然是一个阶乘。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所以答案就是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zh-CN" altLang="en-US" dirty="0"/>
                  <a:t>为质因子个数。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期望得分 </a:t>
                </a:r>
                <a:r>
                  <a:rPr lang="en-US" altLang="zh-CN" dirty="0"/>
                  <a:t>: 60</a:t>
                </a:r>
                <a:r>
                  <a:rPr lang="zh-CN" altLang="en-US" dirty="0"/>
                  <a:t>分，结合前面的可以得到</a:t>
                </a:r>
                <a:r>
                  <a:rPr lang="en-US" altLang="zh-CN" dirty="0"/>
                  <a:t>100</a:t>
                </a:r>
                <a:r>
                  <a:rPr lang="zh-CN" altLang="en-US" dirty="0"/>
                  <a:t>分。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7757"/>
                <a:ext cx="10515600" cy="5320243"/>
              </a:xfrm>
              <a:blipFill>
                <a:blip r:embed="rId2"/>
                <a:stretch>
                  <a:fillRect l="-1043" t="-20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125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3E28E-6515-42F1-BD55-C17659AE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一行序列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B1C6E0-443D-48DE-AE29-772D06AF8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178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FF571-0AAF-406B-B235-D79CDA74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吐槽时间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968517-35C0-464B-9621-A38001170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毒瘤题</a:t>
            </a:r>
          </a:p>
        </p:txBody>
      </p:sp>
    </p:spTree>
    <p:extLst>
      <p:ext uri="{BB962C8B-B14F-4D97-AF65-F5344CB8AC3E}">
        <p14:creationId xmlns:p14="http://schemas.microsoft.com/office/powerpoint/2010/main" val="1848872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subtask1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DD53C-FC80-4D03-8B26-5018A3539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请提交文件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期望得分 </a:t>
            </a:r>
            <a:r>
              <a:rPr lang="en-US" altLang="zh-CN" dirty="0"/>
              <a:t>: 5</a:t>
            </a:r>
            <a:r>
              <a:rPr lang="zh-CN" altLang="en-US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55143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subtask2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暴力枚举所有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zh-CN" altLang="en-US" dirty="0"/>
                  <a:t>种可能的排列，暴力判断是否满足条件</a:t>
                </a:r>
                <a:r>
                  <a:rPr lang="en-US" altLang="zh-CN" dirty="0"/>
                  <a:t>3</a:t>
                </a:r>
              </a:p>
              <a:p>
                <a:r>
                  <a:rPr lang="zh-CN" altLang="en-US" dirty="0"/>
                  <a:t>枚举可以用</a:t>
                </a:r>
                <a:r>
                  <a:rPr lang="en-US" altLang="zh-CN" dirty="0"/>
                  <a:t>std::</a:t>
                </a:r>
                <a:r>
                  <a:rPr lang="en-US" altLang="zh-CN" dirty="0" err="1"/>
                  <a:t>next_permutation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期望得分 </a:t>
                </a:r>
                <a:r>
                  <a:rPr lang="en-US" altLang="zh-CN" dirty="0"/>
                  <a:t>: 25</a:t>
                </a:r>
                <a:r>
                  <a:rPr lang="zh-CN" altLang="en-US" dirty="0"/>
                  <a:t>分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916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subtask3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可以注意到，对于一个数，要么满足前面所有数都比它小，要么满足比它小的数都在它前面</a:t>
                </a:r>
                <a:endParaRPr lang="en-US" altLang="zh-CN" dirty="0"/>
              </a:p>
              <a:p>
                <a:r>
                  <a:rPr lang="zh-CN" altLang="en-US" dirty="0"/>
                  <a:t>因为如果都不满足，那么前面会有一个比它大的，后面会有一个比它小的，这个下降子序列长度为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/>
                  <a:t>，不满足条件</a:t>
                </a:r>
                <a:endParaRPr lang="en-US" altLang="zh-CN" dirty="0"/>
              </a:p>
              <a:p>
                <a:r>
                  <a:rPr lang="zh-CN" altLang="en-US" dirty="0"/>
                  <a:t>可以状压</a:t>
                </a:r>
                <a:r>
                  <a:rPr lang="en-US" altLang="zh-CN" dirty="0" err="1"/>
                  <a:t>dp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表示考虑到第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CN" altLang="en-US" dirty="0"/>
                  <a:t>个位置、用了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zh-CN" altLang="en-US" dirty="0"/>
                  <a:t>集合中的数，转移直接枚举第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CN" altLang="en-US" dirty="0"/>
                  <a:t>个位置放什么</a:t>
                </a:r>
                <a:endParaRPr lang="en-US" altLang="zh-CN" dirty="0"/>
              </a:p>
              <a:p>
                <a:r>
                  <a:rPr lang="zh-CN" altLang="en-US" dirty="0"/>
                  <a:t>单次询问时间复杂度是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或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期望得分 </a:t>
                </a:r>
                <a:r>
                  <a:rPr lang="en-US" altLang="zh-CN" dirty="0"/>
                  <a:t>: 45</a:t>
                </a:r>
                <a:r>
                  <a:rPr lang="zh-CN" altLang="en-US" dirty="0"/>
                  <a:t>分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50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3E28E-6515-42F1-BD55-C17659AE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整场吐槽时间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sz="4000" dirty="0"/>
              <a:t>本场考试难度是倒着排的啊</a:t>
            </a:r>
            <a:r>
              <a:rPr lang="en-US" altLang="zh-CN" sz="4000" dirty="0"/>
              <a:t>…</a:t>
            </a:r>
            <a:endParaRPr lang="zh-CN" altLang="en-US" sz="40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2EC060-D453-4F9A-AF24-68C48641B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148262"/>
            <a:ext cx="10515600" cy="1500187"/>
          </a:xfrm>
        </p:spPr>
        <p:txBody>
          <a:bodyPr/>
          <a:lstStyle/>
          <a:p>
            <a:r>
              <a:rPr lang="zh-CN" altLang="en-US" dirty="0"/>
              <a:t>心累啊</a:t>
            </a:r>
          </a:p>
        </p:txBody>
      </p:sp>
    </p:spTree>
    <p:extLst>
      <p:ext uri="{BB962C8B-B14F-4D97-AF65-F5344CB8AC3E}">
        <p14:creationId xmlns:p14="http://schemas.microsoft.com/office/powerpoint/2010/main" val="2662496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subtask4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留给可能存在的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做法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905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9BDF5-B63D-4884-9352-8A42EE0E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subtask5~7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99B665-11D8-4158-A42A-3C0A4E9FDB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ambria Math" panose="02040503050406030204" pitchFamily="18" charset="0"/>
                  </a:rPr>
                  <a:t>不考虑固定位的话。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一个排列和他的逆排列同时合法或不合法。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逆排列就是对于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0" dirty="0" err="1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−&gt;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m:rPr>
                        <m:sty m:val="p"/>
                      </m:rPr>
                      <a:rPr lang="en-US" altLang="zh-CN" i="0" dirty="0" err="1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因为不合法等价于</a:t>
                </a:r>
                <a14:m>
                  <m:oMath xmlns:m="http://schemas.openxmlformats.org/officeDocument/2006/math">
                    <m:r>
                      <a:rPr lang="zh-CN" altLang="en-US" i="0">
                        <a:latin typeface="Cambria Math" panose="02040503050406030204" pitchFamily="18" charset="0"/>
                      </a:rPr>
                      <m:t>∃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k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满足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]&gt;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]&gt;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所以对于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x,y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的大小关系，我们只讨论其中一边。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99B665-11D8-4158-A42A-3C0A4E9FDB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486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9BDF5-B63D-4884-9352-8A42EE0E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subtask5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99B665-11D8-4158-A42A-3C0A4E9FDB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针对第三个限制，我们考虑这么一个</a:t>
                </a:r>
                <a:r>
                  <a:rPr lang="en-US" altLang="zh-CN" dirty="0" err="1"/>
                  <a:t>dp</a:t>
                </a:r>
                <a:r>
                  <a:rPr lang="zh-CN" altLang="en-US" dirty="0"/>
                  <a:t>：考虑一个从大到小把数插入到排列中的过程。如果一个数没有被插入到当前排列的最前面，那么它之前就出现了比它大的数，为了不产生长度为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/>
                  <a:t>的下降子序列，比它小的数都要插入在其之前，也就是产生了一个必须插入在一个前缀中的限制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表示从大到小插入到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，可以插入在前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个数之后的方案数</a:t>
                </a:r>
              </a:p>
              <a:p>
                <a:r>
                  <a:rPr lang="zh-CN" altLang="en-US" dirty="0"/>
                  <a:t>转移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：插入在序列的最前面，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][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−1][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+1]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转移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：插入在某一个数的后面，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][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altLang="zh-CN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−1][</m:t>
                    </m:r>
                    <m:r>
                      <m:rPr>
                        <m:nor/>
                      </m:rPr>
                      <a:rPr lang="en-US" altLang="zh-CN" b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](</m:t>
                    </m:r>
                    <m:r>
                      <m:rPr>
                        <m:nor/>
                      </m:rPr>
                      <a:rPr lang="en-US" altLang="zh-CN" b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99B665-11D8-4158-A42A-3C0A4E9FDB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021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9BDF5-B63D-4884-9352-8A42EE0E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subtask5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99B665-11D8-4158-A42A-3C0A4E9FDB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Cambria Math" panose="02040503050406030204" pitchFamily="18" charset="0"/>
                  </a:rPr>
                  <a:t>考虑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的限制，等价于去掉该位置后满足条件，加上该位置后不存在：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之前有大于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的，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之后有小于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的。分情况讨论：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，序列以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为分割点，分成两部分。前面都比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小、后面都比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大，分别合法即可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，可以发现一定有比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大的数在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之前，那么需要满足比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小的数都在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之前。因为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之后都是比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大的数，所以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dp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到插入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时转移是固定的。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直接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dp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即可，单次询问时间复杂度是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/>
                  <a:t>期望得分 </a:t>
                </a:r>
                <a:r>
                  <a:rPr lang="en-US" altLang="zh-CN"/>
                  <a:t>: 75</a:t>
                </a:r>
                <a:r>
                  <a:rPr lang="zh-CN" altLang="en-US"/>
                  <a:t>分</a:t>
                </a:r>
                <a:endParaRPr lang="zh-CN" altLang="en-US" dirty="0"/>
              </a:p>
              <a:p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99B665-11D8-4158-A42A-3C0A4E9FDB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219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952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subtask6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考虑</a:t>
                </a:r>
                <a:r>
                  <a:rPr lang="en-US" altLang="zh-CN" dirty="0" err="1"/>
                  <a:t>dp</a:t>
                </a:r>
                <a:r>
                  <a:rPr lang="zh-CN" altLang="en-US" dirty="0"/>
                  <a:t>的组合意义，实际上是在计数有多少个长度为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的正整数序列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zh-CN" altLang="en-US" dirty="0"/>
                  <a:t>，满足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，同时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CN" altLang="en-US" dirty="0"/>
                  <a:t>，那么对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CN" altLang="en-US" dirty="0"/>
                  <a:t>的限制就是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+1]≤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，同时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altLang="zh-CN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CN" altLang="en-US" dirty="0"/>
                  <a:t>。放到平面上可以用翻折法计数</a:t>
                </a:r>
                <a:endParaRPr lang="en-US" altLang="zh-CN" dirty="0"/>
              </a:p>
              <a:p>
                <a:r>
                  <a:rPr lang="zh-CN" altLang="en-US" dirty="0"/>
                  <a:t>那么枚举走到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zh-CN" altLang="en-US" dirty="0"/>
                  <a:t>时的值就是在枚举走到了平面上哪个点，两边分别计数乘起来即可</a:t>
                </a:r>
                <a:endParaRPr lang="en-US" altLang="zh-CN" dirty="0"/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单次询问时间复杂度是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期望得分 </a:t>
                </a:r>
                <a:r>
                  <a:rPr lang="en-US" altLang="zh-CN" dirty="0"/>
                  <a:t>: 90</a:t>
                </a:r>
                <a:r>
                  <a:rPr lang="zh-CN" altLang="en-US" dirty="0"/>
                  <a:t>分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7725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subtask7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DD53C-FC80-4D03-8B26-5018A3539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满足最长下降子序列不超过</a:t>
            </a:r>
            <a:r>
              <a:rPr lang="en-US" altLang="zh-CN" dirty="0"/>
              <a:t>2</a:t>
            </a:r>
            <a:r>
              <a:rPr lang="zh-CN" altLang="en-US" dirty="0"/>
              <a:t>的排列，一定与一种合法的前缀</a:t>
            </a:r>
            <a:r>
              <a:rPr lang="en-US" altLang="zh-CN" dirty="0"/>
              <a:t>max</a:t>
            </a:r>
            <a:r>
              <a:rPr lang="zh-CN" altLang="en-US" dirty="0"/>
              <a:t>序列一一对应</a:t>
            </a:r>
          </a:p>
          <a:p>
            <a:r>
              <a:rPr lang="zh-CN" altLang="en-US" dirty="0"/>
              <a:t>显然任何序列都有唯一</a:t>
            </a:r>
            <a:r>
              <a:rPr lang="en-US" altLang="zh-CN" dirty="0"/>
              <a:t>max</a:t>
            </a:r>
            <a:r>
              <a:rPr lang="zh-CN" altLang="en-US" dirty="0"/>
              <a:t>序列。</a:t>
            </a:r>
            <a:endParaRPr lang="en-US" altLang="zh-CN" dirty="0"/>
          </a:p>
          <a:p>
            <a:r>
              <a:rPr lang="zh-CN" altLang="en-US" dirty="0"/>
              <a:t>对于一个</a:t>
            </a:r>
            <a:r>
              <a:rPr lang="en-US" altLang="zh-CN" dirty="0"/>
              <a:t>max</a:t>
            </a:r>
            <a:r>
              <a:rPr lang="zh-CN" altLang="en-US" dirty="0"/>
              <a:t>序列，若将不在序列中的数字依次填入，则必然会构成一个好序列。</a:t>
            </a:r>
            <a:endParaRPr lang="en-US" altLang="zh-CN" dirty="0"/>
          </a:p>
          <a:p>
            <a:r>
              <a:rPr lang="zh-CN" altLang="en-US" dirty="0"/>
              <a:t>而且一个为了构成好的序列，其余数字必须依次填入，否则，其余数字就会出现逆序对，然后与</a:t>
            </a:r>
            <a:r>
              <a:rPr lang="en-US" altLang="zh-CN" dirty="0"/>
              <a:t>max</a:t>
            </a:r>
            <a:r>
              <a:rPr lang="zh-CN" altLang="en-US" dirty="0"/>
              <a:t>序列中的一个数字。</a:t>
            </a:r>
            <a:endParaRPr lang="en-US" altLang="zh-CN" dirty="0"/>
          </a:p>
          <a:p>
            <a:r>
              <a:rPr lang="zh-CN" altLang="en-US" dirty="0"/>
              <a:t>所以每个</a:t>
            </a:r>
            <a:r>
              <a:rPr lang="en-US" altLang="zh-CN" dirty="0"/>
              <a:t>max</a:t>
            </a:r>
            <a:r>
              <a:rPr lang="zh-CN" altLang="en-US" dirty="0"/>
              <a:t>序列唯一对应一个好序列</a:t>
            </a:r>
          </a:p>
        </p:txBody>
      </p:sp>
    </p:spTree>
    <p:extLst>
      <p:ext uri="{BB962C8B-B14F-4D97-AF65-F5344CB8AC3E}">
        <p14:creationId xmlns:p14="http://schemas.microsoft.com/office/powerpoint/2010/main" val="1718167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subtask7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dirty="0"/>
                  <a:t>，那么该点一定在前缀</a:t>
                </a:r>
                <a:r>
                  <a:rPr lang="en-US" altLang="zh-CN" dirty="0"/>
                  <a:t>max</a:t>
                </a:r>
                <a:r>
                  <a:rPr lang="zh-CN" altLang="en-US" dirty="0"/>
                  <a:t>上。因为前面的数都比它要小。</a:t>
                </a:r>
                <a:endParaRPr lang="en-US" altLang="zh-CN" dirty="0"/>
              </a:p>
              <a:p>
                <a:r>
                  <a:rPr lang="zh-CN" altLang="en-US" dirty="0"/>
                  <a:t>考虑一个合法的前缀</a:t>
                </a:r>
                <a:r>
                  <a:rPr lang="en-US" altLang="zh-CN" dirty="0"/>
                  <a:t>max</a:t>
                </a:r>
                <a:r>
                  <a:rPr lang="zh-CN" altLang="en-US" dirty="0"/>
                  <a:t>序列满足的条件：</a:t>
                </a:r>
                <a:endParaRPr lang="en-US" altLang="zh-CN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</m:e>
                    </m:func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</m:e>
                    </m:func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</m:e>
                    </m:func>
                    <m:r>
                      <a:rPr lang="en-US" altLang="zh-C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+1]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同样放到平面上考虑。固定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zh-CN" altLang="en-US" dirty="0"/>
                  <a:t>等价于确定了一部分路径，两边分别计数即可。计数也是用翻折法</a:t>
                </a:r>
                <a:endParaRPr lang="en-US" altLang="zh-CN" dirty="0"/>
              </a:p>
              <a:p>
                <a:r>
                  <a:rPr lang="zh-CN" altLang="en-US" dirty="0"/>
                  <a:t>那么预处理复杂度是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，单次询问复杂度是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期望得分 </a:t>
                </a:r>
                <a:r>
                  <a:rPr lang="en-US" altLang="zh-CN" dirty="0"/>
                  <a:t>: 100</a:t>
                </a:r>
                <a:r>
                  <a:rPr lang="zh-CN" altLang="en-US" dirty="0"/>
                  <a:t>分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2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931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3E28E-6515-42F1-BD55-C17659AE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一分为二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B1C6E0-443D-48DE-AE29-772D06AF8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split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41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FF571-0AAF-406B-B235-D79CDA74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吐槽时间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968517-35C0-464B-9621-A38001170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签到题，你们却都在都在乱搞</a:t>
            </a:r>
          </a:p>
        </p:txBody>
      </p:sp>
    </p:spTree>
    <p:extLst>
      <p:ext uri="{BB962C8B-B14F-4D97-AF65-F5344CB8AC3E}">
        <p14:creationId xmlns:p14="http://schemas.microsoft.com/office/powerpoint/2010/main" val="371101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subtask</a:t>
            </a:r>
            <a:r>
              <a:rPr lang="en-US" altLang="zh-CN" i="0" dirty="0">
                <a:latin typeface="+mj-lt"/>
              </a:rPr>
              <a:t>1</a:t>
            </a:r>
            <a:r>
              <a:rPr lang="en-US" altLang="zh-CN" dirty="0"/>
              <a:t>,2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暴力</a:t>
                </a:r>
                <a:endParaRPr lang="en-US" altLang="zh-CN" dirty="0"/>
              </a:p>
              <a:p>
                <a:r>
                  <a:rPr lang="zh-CN" altLang="en-US" dirty="0"/>
                  <a:t>看你写的是基于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zh-CN" altLang="en-US" dirty="0"/>
                  <a:t>还是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期望得分 </a:t>
                </a:r>
                <a:r>
                  <a:rPr lang="en-US" altLang="zh-CN" dirty="0"/>
                  <a:t>: 20/40</a:t>
                </a:r>
                <a:r>
                  <a:rPr lang="zh-CN" altLang="en-US" dirty="0"/>
                  <a:t>分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59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subtask3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把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排序</a:t>
                </a:r>
                <a:endParaRPr lang="en-US" altLang="zh-CN" dirty="0"/>
              </a:p>
              <a:p>
                <a:r>
                  <a:rPr lang="en-US" altLang="zh-CN" dirty="0"/>
                  <a:t>f[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][j][k]</a:t>
                </a:r>
                <a:r>
                  <a:rPr lang="zh-CN" altLang="en-US" dirty="0"/>
                  <a:t>表示前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个人，第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组共有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个人，总和为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的最小代价</a:t>
                </a:r>
                <a:endParaRPr lang="en-US" altLang="zh-CN" dirty="0"/>
              </a:p>
              <a:p>
                <a:r>
                  <a:rPr lang="zh-CN" altLang="en-US" dirty="0"/>
                  <a:t>复杂度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/6)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期望得分 </a:t>
                </a:r>
                <a:r>
                  <a:rPr lang="en-US" altLang="zh-CN" dirty="0"/>
                  <a:t>: 20</a:t>
                </a:r>
                <a:r>
                  <a:rPr lang="zh-CN" altLang="en-US" dirty="0"/>
                  <a:t>分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69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subtask4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强行把绝对值展开以后，知道每个数字贡献几个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1/−1</m:t>
                    </m:r>
                  </m:oMath>
                </a14:m>
                <a:r>
                  <a:rPr lang="zh-CN" altLang="en-US" dirty="0"/>
                  <a:t>即可。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个数第一个集合选了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个</a:t>
                </a:r>
                <a:endParaRPr lang="en-US" altLang="zh-CN" dirty="0"/>
              </a:p>
              <a:p>
                <a:r>
                  <a:rPr lang="zh-CN" altLang="en-US" dirty="0"/>
                  <a:t>转移放入第二个集合里，就会产生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个正数，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个负数。</a:t>
                </a:r>
                <a:endParaRPr lang="en-US" altLang="zh-CN" dirty="0"/>
              </a:p>
              <a:p>
                <a:r>
                  <a:rPr lang="zh-CN" altLang="en-US" dirty="0"/>
                  <a:t>插入第一个集合可以类似的转移。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期望得分 </a:t>
                </a:r>
                <a:r>
                  <a:rPr lang="en-US" altLang="zh-CN" dirty="0"/>
                  <a:t>: 100</a:t>
                </a:r>
                <a:r>
                  <a:rPr lang="zh-CN" altLang="en-US" dirty="0"/>
                  <a:t>分</a:t>
                </a:r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414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3E28E-6515-42F1-BD55-C17659AE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二维矩阵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B1C6E0-443D-48DE-AE29-772D06AF8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two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703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FF571-0AAF-406B-B235-D79CDA74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吐槽时间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968517-35C0-464B-9621-A38001170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这题是我以前出的一个</a:t>
            </a:r>
            <a:r>
              <a:rPr lang="en-US" altLang="zh-CN" dirty="0" err="1"/>
              <a:t>noi</a:t>
            </a:r>
            <a:r>
              <a:rPr lang="zh-CN" altLang="en-US" dirty="0"/>
              <a:t>模拟弱化版</a:t>
            </a:r>
            <a:endParaRPr lang="en-US" altLang="zh-CN" dirty="0"/>
          </a:p>
          <a:p>
            <a:r>
              <a:rPr lang="zh-CN" altLang="en-US" dirty="0"/>
              <a:t>之前那个题质因数次数最高为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本题是之前那个题的送分</a:t>
            </a:r>
            <a:r>
              <a:rPr lang="en-US" altLang="zh-CN" dirty="0"/>
              <a:t>sub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8919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1379</Words>
  <Application>Microsoft Office PowerPoint</Application>
  <PresentationFormat>宽屏</PresentationFormat>
  <Paragraphs>152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等线</vt:lpstr>
      <vt:lpstr>等线 Light</vt:lpstr>
      <vt:lpstr>Arial</vt:lpstr>
      <vt:lpstr>Cambria Math</vt:lpstr>
      <vt:lpstr>Office 主题​​</vt:lpstr>
      <vt:lpstr>Day 5</vt:lpstr>
      <vt:lpstr>整场吐槽时间  本场考试难度是倒着排的啊…</vt:lpstr>
      <vt:lpstr>一分为二</vt:lpstr>
      <vt:lpstr>吐槽时间</vt:lpstr>
      <vt:lpstr>题解：subtask1,2</vt:lpstr>
      <vt:lpstr>题解：subtask3</vt:lpstr>
      <vt:lpstr>题解：subtask4</vt:lpstr>
      <vt:lpstr>二维矩阵</vt:lpstr>
      <vt:lpstr>吐槽时间</vt:lpstr>
      <vt:lpstr>题解：task1~4</vt:lpstr>
      <vt:lpstr>题解：task1~4</vt:lpstr>
      <vt:lpstr>题解：task5~10</vt:lpstr>
      <vt:lpstr>题解：task5</vt:lpstr>
      <vt:lpstr>题解：task5~10</vt:lpstr>
      <vt:lpstr>一行序列</vt:lpstr>
      <vt:lpstr>吐槽时间</vt:lpstr>
      <vt:lpstr>题解：subtask1</vt:lpstr>
      <vt:lpstr>题解：subtask2</vt:lpstr>
      <vt:lpstr>题解：subtask3</vt:lpstr>
      <vt:lpstr>题解：subtask4</vt:lpstr>
      <vt:lpstr>题解：subtask5~7</vt:lpstr>
      <vt:lpstr>题解：subtask5</vt:lpstr>
      <vt:lpstr>题解：subtask5</vt:lpstr>
      <vt:lpstr>题解：subtask6</vt:lpstr>
      <vt:lpstr>题解：subtask7</vt:lpstr>
      <vt:lpstr>题解：subtask7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875</cp:revision>
  <dcterms:created xsi:type="dcterms:W3CDTF">2018-05-26T14:08:21Z</dcterms:created>
  <dcterms:modified xsi:type="dcterms:W3CDTF">2019-08-06T06:37:16Z</dcterms:modified>
</cp:coreProperties>
</file>