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7" r:id="rId2"/>
    <p:sldId id="488" r:id="rId3"/>
    <p:sldId id="433" r:id="rId4"/>
    <p:sldId id="435" r:id="rId5"/>
    <p:sldId id="436" r:id="rId6"/>
    <p:sldId id="440" r:id="rId7"/>
    <p:sldId id="441" r:id="rId8"/>
    <p:sldId id="437" r:id="rId9"/>
    <p:sldId id="438" r:id="rId10"/>
    <p:sldId id="442" r:id="rId11"/>
    <p:sldId id="443" r:id="rId12"/>
    <p:sldId id="444" r:id="rId13"/>
    <p:sldId id="445" r:id="rId14"/>
    <p:sldId id="446" r:id="rId15"/>
    <p:sldId id="447" r:id="rId16"/>
    <p:sldId id="451" r:id="rId17"/>
    <p:sldId id="448" r:id="rId18"/>
    <p:sldId id="449" r:id="rId19"/>
    <p:sldId id="460" r:id="rId20"/>
    <p:sldId id="429" r:id="rId21"/>
    <p:sldId id="452" r:id="rId22"/>
    <p:sldId id="456" r:id="rId23"/>
    <p:sldId id="454" r:id="rId24"/>
    <p:sldId id="458" r:id="rId25"/>
    <p:sldId id="479" r:id="rId26"/>
    <p:sldId id="455" r:id="rId27"/>
    <p:sldId id="459" r:id="rId28"/>
    <p:sldId id="461" r:id="rId29"/>
    <p:sldId id="462" r:id="rId30"/>
    <p:sldId id="463" r:id="rId31"/>
    <p:sldId id="464" r:id="rId32"/>
    <p:sldId id="465" r:id="rId33"/>
    <p:sldId id="466" r:id="rId34"/>
    <p:sldId id="469" r:id="rId35"/>
    <p:sldId id="481" r:id="rId36"/>
    <p:sldId id="470" r:id="rId37"/>
    <p:sldId id="482" r:id="rId38"/>
    <p:sldId id="471" r:id="rId39"/>
    <p:sldId id="483" r:id="rId40"/>
    <p:sldId id="472" r:id="rId41"/>
    <p:sldId id="484" r:id="rId42"/>
    <p:sldId id="473" r:id="rId43"/>
    <p:sldId id="485" r:id="rId44"/>
    <p:sldId id="486" r:id="rId45"/>
    <p:sldId id="487" r:id="rId46"/>
    <p:sldId id="474" r:id="rId47"/>
    <p:sldId id="475" r:id="rId48"/>
    <p:sldId id="476" r:id="rId49"/>
    <p:sldId id="477" r:id="rId50"/>
    <p:sldId id="478" r:id="rId51"/>
  </p:sldIdLst>
  <p:sldSz cx="9144000" cy="6858000" type="screen4x3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2" autoAdjust="0"/>
    <p:restoredTop sz="88409" autoAdjust="0"/>
  </p:normalViewPr>
  <p:slideViewPr>
    <p:cSldViewPr snapToGrid="0">
      <p:cViewPr varScale="1">
        <p:scale>
          <a:sx n="67" d="100"/>
          <a:sy n="67" d="100"/>
        </p:scale>
        <p:origin x="1259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6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9E251-76EA-4886-8F4A-86C45A7BAAA9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C237-EDB0-4A28-9115-64E6C452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6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⑴ 访问顶点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⑵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的未被访问的邻接点中选取一个顶点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出发进行深度优先遍历；</a:t>
            </a:r>
          </a:p>
          <a:p>
            <a:pPr algn="l" eaLnBrk="0" hangingPunct="0">
              <a:spcBef>
                <a:spcPct val="500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⑶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重复上述两步，直至图中所有和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有路径相通的顶点都被访问到。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2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⑴ 访问顶点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⑵ 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依次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的各个未被访问的邻接点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2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2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12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2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⑶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分别从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2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2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，…，</a:t>
            </a:r>
            <a:r>
              <a:rPr lang="en-US" altLang="zh-CN" sz="12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2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出发依次访问它们未被访问的邻接点，并使“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被访问顶点的邻接点”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于“后被访问顶点的邻接点”被访问。直至图中所有与顶点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有路径相通的顶点都被访问到。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1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当</a:t>
            </a:r>
            <a:r>
              <a:rPr lang="en-US" altLang="zh-CN" sz="1200" dirty="0"/>
              <a:t>n=6,r=3 </a:t>
            </a:r>
            <a:r>
              <a:rPr lang="zh-CN" altLang="en-US" sz="1200" dirty="0"/>
              <a:t>时，</a:t>
            </a:r>
            <a:r>
              <a:rPr lang="en-US" altLang="zh-CN" sz="1200" dirty="0"/>
              <a:t>S(6,3)= _____________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8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-13649" y="1094055"/>
            <a:ext cx="9157649" cy="770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48000">
                <a:schemeClr val="accent2">
                  <a:lumMod val="5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0" hasCustomPrompt="1"/>
          </p:nvPr>
        </p:nvSpPr>
        <p:spPr>
          <a:xfrm>
            <a:off x="819150" y="171450"/>
            <a:ext cx="7505700" cy="88741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编辑标题</a:t>
            </a:r>
          </a:p>
        </p:txBody>
      </p:sp>
    </p:spTree>
    <p:extLst>
      <p:ext uri="{BB962C8B-B14F-4D97-AF65-F5344CB8AC3E}">
        <p14:creationId xmlns:p14="http://schemas.microsoft.com/office/powerpoint/2010/main" val="12504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6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5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9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5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7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0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41DA-EC31-43FA-BE52-1D73878A73B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2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2ZsJgSE-p17VxI-ObMe7Mg" TargetMode="External"/><Relationship Id="rId2" Type="http://schemas.openxmlformats.org/officeDocument/2006/relationships/hyperlink" Target="http://120.132.18.213:9062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2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平行四边形 2"/>
          <p:cNvSpPr/>
          <p:nvPr/>
        </p:nvSpPr>
        <p:spPr>
          <a:xfrm>
            <a:off x="-1555902" y="3458172"/>
            <a:ext cx="5957248" cy="2048003"/>
          </a:xfrm>
          <a:prstGeom prst="parallelogram">
            <a:avLst>
              <a:gd name="adj" fmla="val 74663"/>
            </a:avLst>
          </a:prstGeom>
          <a:solidFill>
            <a:schemeClr val="bg1">
              <a:lumMod val="95000"/>
              <a:alpha val="2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261448" y="3370474"/>
            <a:ext cx="38827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  <a:sym typeface="+mn-lt"/>
              </a:rPr>
              <a:t>初赛专题</a:t>
            </a:r>
            <a:endParaRPr lang="en-US" altLang="zh-CN" sz="6600" b="1" dirty="0">
              <a:ln w="66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6600" b="1" dirty="0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  <a:sym typeface="+mn-lt"/>
              </a:rPr>
              <a:t>集训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8365" y="185701"/>
            <a:ext cx="2661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CS150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983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子图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06375" y="1982788"/>
            <a:ext cx="8670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子图：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若图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G'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V'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E'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V'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E'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则称图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G'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的子图。</a:t>
            </a:r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3567113" y="4495800"/>
            <a:ext cx="898525" cy="304800"/>
          </a:xfrm>
          <a:prstGeom prst="rightArrow">
            <a:avLst>
              <a:gd name="adj1" fmla="val 50000"/>
              <a:gd name="adj2" fmla="val 73698"/>
            </a:avLst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677863" y="3516313"/>
            <a:ext cx="2555875" cy="2259012"/>
            <a:chOff x="884" y="1307"/>
            <a:chExt cx="1610" cy="1423"/>
          </a:xfrm>
        </p:grpSpPr>
        <p:sp>
          <p:nvSpPr>
            <p:cNvPr id="6" name="Freeform 90"/>
            <p:cNvSpPr>
              <a:spLocks/>
            </p:cNvSpPr>
            <p:nvPr/>
          </p:nvSpPr>
          <p:spPr bwMode="auto">
            <a:xfrm>
              <a:off x="1779" y="1548"/>
              <a:ext cx="416" cy="419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grpSp>
          <p:nvGrpSpPr>
            <p:cNvPr id="7" name="Group 91"/>
            <p:cNvGrpSpPr>
              <a:grpSpLocks/>
            </p:cNvGrpSpPr>
            <p:nvPr/>
          </p:nvGrpSpPr>
          <p:grpSpPr bwMode="auto">
            <a:xfrm>
              <a:off x="931" y="1307"/>
              <a:ext cx="1563" cy="377"/>
              <a:chOff x="220" y="942"/>
              <a:chExt cx="1563" cy="377"/>
            </a:xfrm>
          </p:grpSpPr>
          <p:sp>
            <p:nvSpPr>
              <p:cNvPr id="18" name="Oval 92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 Box 93"/>
              <p:cNvSpPr txBox="1">
                <a:spLocks noChangeArrowheads="1"/>
              </p:cNvSpPr>
              <p:nvPr/>
            </p:nvSpPr>
            <p:spPr bwMode="auto">
              <a:xfrm>
                <a:off x="262" y="944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Line 94"/>
              <p:cNvSpPr>
                <a:spLocks noChangeShapeType="1"/>
              </p:cNvSpPr>
              <p:nvPr/>
            </p:nvSpPr>
            <p:spPr bwMode="auto">
              <a:xfrm>
                <a:off x="516" y="1104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21" name="Oval 95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 Box 96"/>
              <p:cNvSpPr txBox="1">
                <a:spLocks noChangeArrowheads="1"/>
              </p:cNvSpPr>
              <p:nvPr/>
            </p:nvSpPr>
            <p:spPr bwMode="auto">
              <a:xfrm>
                <a:off x="1491" y="942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Freeform 97"/>
            <p:cNvSpPr>
              <a:spLocks/>
            </p:cNvSpPr>
            <p:nvPr/>
          </p:nvSpPr>
          <p:spPr bwMode="auto">
            <a:xfrm>
              <a:off x="1150" y="2131"/>
              <a:ext cx="360" cy="35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" name="Line 98"/>
            <p:cNvSpPr>
              <a:spLocks noChangeShapeType="1"/>
            </p:cNvSpPr>
            <p:nvPr/>
          </p:nvSpPr>
          <p:spPr bwMode="auto">
            <a:xfrm>
              <a:off x="2322" y="1638"/>
              <a:ext cx="0" cy="7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" name="Line 99"/>
            <p:cNvSpPr>
              <a:spLocks noChangeShapeType="1"/>
            </p:cNvSpPr>
            <p:nvPr/>
          </p:nvSpPr>
          <p:spPr bwMode="auto">
            <a:xfrm>
              <a:off x="1805" y="2141"/>
              <a:ext cx="405" cy="3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" name="Line 100"/>
            <p:cNvSpPr>
              <a:spLocks noChangeShapeType="1"/>
            </p:cNvSpPr>
            <p:nvPr/>
          </p:nvSpPr>
          <p:spPr bwMode="auto">
            <a:xfrm>
              <a:off x="1021" y="1642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2" name="Oval 101"/>
            <p:cNvSpPr>
              <a:spLocks noChangeArrowheads="1"/>
            </p:cNvSpPr>
            <p:nvPr/>
          </p:nvSpPr>
          <p:spPr bwMode="auto">
            <a:xfrm>
              <a:off x="1511" y="191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3" name="Text Box 102"/>
            <p:cNvSpPr txBox="1">
              <a:spLocks noChangeArrowheads="1"/>
            </p:cNvSpPr>
            <p:nvPr/>
          </p:nvSpPr>
          <p:spPr bwMode="auto">
            <a:xfrm>
              <a:off x="1553" y="188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Oval 103"/>
            <p:cNvSpPr>
              <a:spLocks noChangeArrowheads="1"/>
            </p:cNvSpPr>
            <p:nvPr/>
          </p:nvSpPr>
          <p:spPr bwMode="auto">
            <a:xfrm>
              <a:off x="884" y="2386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5" name="Text Box 104"/>
            <p:cNvSpPr txBox="1">
              <a:spLocks noChangeArrowheads="1"/>
            </p:cNvSpPr>
            <p:nvPr/>
          </p:nvSpPr>
          <p:spPr bwMode="auto">
            <a:xfrm>
              <a:off x="926" y="2355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105"/>
            <p:cNvSpPr>
              <a:spLocks noChangeArrowheads="1"/>
            </p:cNvSpPr>
            <p:nvPr/>
          </p:nvSpPr>
          <p:spPr bwMode="auto">
            <a:xfrm>
              <a:off x="2160" y="2384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7" name="Text Box 106"/>
            <p:cNvSpPr txBox="1">
              <a:spLocks noChangeArrowheads="1"/>
            </p:cNvSpPr>
            <p:nvPr/>
          </p:nvSpPr>
          <p:spPr bwMode="auto">
            <a:xfrm>
              <a:off x="2202" y="235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109"/>
          <p:cNvGrpSpPr>
            <a:grpSpLocks/>
          </p:cNvGrpSpPr>
          <p:nvPr/>
        </p:nvGrpSpPr>
        <p:grpSpPr bwMode="auto">
          <a:xfrm>
            <a:off x="4899025" y="3302000"/>
            <a:ext cx="2481263" cy="598488"/>
            <a:chOff x="220" y="942"/>
            <a:chExt cx="1563" cy="377"/>
          </a:xfrm>
        </p:grpSpPr>
        <p:sp>
          <p:nvSpPr>
            <p:cNvPr id="24" name="Oval 110"/>
            <p:cNvSpPr>
              <a:spLocks noChangeArrowheads="1"/>
            </p:cNvSpPr>
            <p:nvPr/>
          </p:nvSpPr>
          <p:spPr bwMode="auto">
            <a:xfrm>
              <a:off x="220" y="975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5" name="Text Box 111"/>
            <p:cNvSpPr txBox="1">
              <a:spLocks noChangeArrowheads="1"/>
            </p:cNvSpPr>
            <p:nvPr/>
          </p:nvSpPr>
          <p:spPr bwMode="auto">
            <a:xfrm>
              <a:off x="262" y="94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112"/>
            <p:cNvSpPr>
              <a:spLocks noChangeShapeType="1"/>
            </p:cNvSpPr>
            <p:nvPr/>
          </p:nvSpPr>
          <p:spPr bwMode="auto">
            <a:xfrm>
              <a:off x="516" y="1104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" name="Oval 113"/>
            <p:cNvSpPr>
              <a:spLocks noChangeArrowheads="1"/>
            </p:cNvSpPr>
            <p:nvPr/>
          </p:nvSpPr>
          <p:spPr bwMode="auto">
            <a:xfrm>
              <a:off x="1449" y="973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8" name="Text Box 114"/>
            <p:cNvSpPr txBox="1">
              <a:spLocks noChangeArrowheads="1"/>
            </p:cNvSpPr>
            <p:nvPr/>
          </p:nvSpPr>
          <p:spPr bwMode="auto">
            <a:xfrm>
              <a:off x="1491" y="942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161"/>
          <p:cNvGrpSpPr>
            <a:grpSpLocks/>
          </p:cNvGrpSpPr>
          <p:nvPr/>
        </p:nvGrpSpPr>
        <p:grpSpPr bwMode="auto">
          <a:xfrm>
            <a:off x="6305550" y="4924425"/>
            <a:ext cx="2317750" cy="1335088"/>
            <a:chOff x="3943" y="3256"/>
            <a:chExt cx="1460" cy="841"/>
          </a:xfrm>
        </p:grpSpPr>
        <p:sp>
          <p:nvSpPr>
            <p:cNvPr id="30" name="Freeform 151"/>
            <p:cNvSpPr>
              <a:spLocks/>
            </p:cNvSpPr>
            <p:nvPr/>
          </p:nvSpPr>
          <p:spPr bwMode="auto">
            <a:xfrm>
              <a:off x="4169" y="3500"/>
              <a:ext cx="360" cy="35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1" name="Line 153"/>
            <p:cNvSpPr>
              <a:spLocks noChangeShapeType="1"/>
            </p:cNvSpPr>
            <p:nvPr/>
          </p:nvSpPr>
          <p:spPr bwMode="auto">
            <a:xfrm>
              <a:off x="4804" y="3510"/>
              <a:ext cx="367" cy="3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" name="Oval 155"/>
            <p:cNvSpPr>
              <a:spLocks noChangeArrowheads="1"/>
            </p:cNvSpPr>
            <p:nvPr/>
          </p:nvSpPr>
          <p:spPr bwMode="auto">
            <a:xfrm>
              <a:off x="4510" y="3287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33" name="Text Box 156"/>
            <p:cNvSpPr txBox="1">
              <a:spLocks noChangeArrowheads="1"/>
            </p:cNvSpPr>
            <p:nvPr/>
          </p:nvSpPr>
          <p:spPr bwMode="auto">
            <a:xfrm>
              <a:off x="4552" y="3256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157"/>
            <p:cNvSpPr>
              <a:spLocks noChangeArrowheads="1"/>
            </p:cNvSpPr>
            <p:nvPr/>
          </p:nvSpPr>
          <p:spPr bwMode="auto">
            <a:xfrm>
              <a:off x="3943" y="3745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35" name="Text Box 158"/>
            <p:cNvSpPr txBox="1">
              <a:spLocks noChangeArrowheads="1"/>
            </p:cNvSpPr>
            <p:nvPr/>
          </p:nvSpPr>
          <p:spPr bwMode="auto">
            <a:xfrm>
              <a:off x="3985" y="371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159"/>
            <p:cNvSpPr>
              <a:spLocks noChangeArrowheads="1"/>
            </p:cNvSpPr>
            <p:nvPr/>
          </p:nvSpPr>
          <p:spPr bwMode="auto">
            <a:xfrm>
              <a:off x="5069" y="3753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37" name="Text Box 160"/>
            <p:cNvSpPr txBox="1">
              <a:spLocks noChangeArrowheads="1"/>
            </p:cNvSpPr>
            <p:nvPr/>
          </p:nvSpPr>
          <p:spPr bwMode="auto">
            <a:xfrm>
              <a:off x="5111" y="3722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Group 181"/>
          <p:cNvGrpSpPr>
            <a:grpSpLocks/>
          </p:cNvGrpSpPr>
          <p:nvPr/>
        </p:nvGrpSpPr>
        <p:grpSpPr bwMode="auto">
          <a:xfrm>
            <a:off x="4854575" y="4008438"/>
            <a:ext cx="1525588" cy="2255837"/>
            <a:chOff x="2127" y="3455"/>
            <a:chExt cx="961" cy="1421"/>
          </a:xfrm>
        </p:grpSpPr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2630" y="377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Oval 166"/>
            <p:cNvSpPr>
              <a:spLocks noChangeArrowheads="1"/>
            </p:cNvSpPr>
            <p:nvPr/>
          </p:nvSpPr>
          <p:spPr bwMode="auto">
            <a:xfrm>
              <a:off x="2174" y="3486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41" name="Text Box 167"/>
            <p:cNvSpPr txBox="1">
              <a:spLocks noChangeArrowheads="1"/>
            </p:cNvSpPr>
            <p:nvPr/>
          </p:nvSpPr>
          <p:spPr bwMode="auto">
            <a:xfrm>
              <a:off x="2216" y="3455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Freeform 171"/>
            <p:cNvSpPr>
              <a:spLocks/>
            </p:cNvSpPr>
            <p:nvPr/>
          </p:nvSpPr>
          <p:spPr bwMode="auto">
            <a:xfrm>
              <a:off x="2393" y="4277"/>
              <a:ext cx="360" cy="35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3" name="Line 174"/>
            <p:cNvSpPr>
              <a:spLocks noChangeShapeType="1"/>
            </p:cNvSpPr>
            <p:nvPr/>
          </p:nvSpPr>
          <p:spPr bwMode="auto">
            <a:xfrm>
              <a:off x="2264" y="3788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Oval 175"/>
            <p:cNvSpPr>
              <a:spLocks noChangeArrowheads="1"/>
            </p:cNvSpPr>
            <p:nvPr/>
          </p:nvSpPr>
          <p:spPr bwMode="auto">
            <a:xfrm>
              <a:off x="2754" y="4064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45" name="Text Box 176"/>
            <p:cNvSpPr txBox="1">
              <a:spLocks noChangeArrowheads="1"/>
            </p:cNvSpPr>
            <p:nvPr/>
          </p:nvSpPr>
          <p:spPr bwMode="auto">
            <a:xfrm>
              <a:off x="2796" y="403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177"/>
            <p:cNvSpPr>
              <a:spLocks noChangeArrowheads="1"/>
            </p:cNvSpPr>
            <p:nvPr/>
          </p:nvSpPr>
          <p:spPr bwMode="auto">
            <a:xfrm>
              <a:off x="2127" y="4532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47" name="Text Box 178"/>
            <p:cNvSpPr txBox="1">
              <a:spLocks noChangeArrowheads="1"/>
            </p:cNvSpPr>
            <p:nvPr/>
          </p:nvSpPr>
          <p:spPr bwMode="auto">
            <a:xfrm>
              <a:off x="2169" y="4501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45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连通图、连通分量</a:t>
            </a:r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296843" y="1261253"/>
            <a:ext cx="84883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连通图：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在无向图中，如果从一个顶点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到另一个顶点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有路径，则称顶点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是连通的。如果图中任意两个顶点都是连通的，则称该图是连通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图。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连通分量：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非连通图的极大连通子图称为连通分量。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1" name="Line 72"/>
          <p:cNvSpPr>
            <a:spLocks noChangeShapeType="1"/>
          </p:cNvSpPr>
          <p:nvPr/>
        </p:nvSpPr>
        <p:spPr bwMode="auto">
          <a:xfrm>
            <a:off x="821487" y="5891448"/>
            <a:ext cx="17859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grpSp>
        <p:nvGrpSpPr>
          <p:cNvPr id="12" name="Group 113"/>
          <p:cNvGrpSpPr>
            <a:grpSpLocks/>
          </p:cNvGrpSpPr>
          <p:nvPr/>
        </p:nvGrpSpPr>
        <p:grpSpPr bwMode="auto">
          <a:xfrm>
            <a:off x="3644063" y="3757275"/>
            <a:ext cx="1905000" cy="823913"/>
            <a:chOff x="2414" y="1437"/>
            <a:chExt cx="1200" cy="519"/>
          </a:xfrm>
        </p:grpSpPr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 rot="-803060">
              <a:off x="2414" y="1437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/>
              <a:r>
                <a:rPr lang="zh-CN" altLang="en-US" sz="240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连通分量1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4" name="AutoShape 41"/>
            <p:cNvSpPr>
              <a:spLocks noChangeArrowheads="1"/>
            </p:cNvSpPr>
            <p:nvPr/>
          </p:nvSpPr>
          <p:spPr bwMode="auto">
            <a:xfrm rot="-754919">
              <a:off x="2587" y="1783"/>
              <a:ext cx="881" cy="173"/>
            </a:xfrm>
            <a:prstGeom prst="rightArrow">
              <a:avLst>
                <a:gd name="adj1" fmla="val 50000"/>
                <a:gd name="adj2" fmla="val 127312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Oval 57"/>
          <p:cNvSpPr>
            <a:spLocks noChangeArrowheads="1"/>
          </p:cNvSpPr>
          <p:nvPr/>
        </p:nvSpPr>
        <p:spPr bwMode="auto">
          <a:xfrm>
            <a:off x="383337" y="3721335"/>
            <a:ext cx="503238" cy="5032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16" name="Text Box 58"/>
          <p:cNvSpPr txBox="1">
            <a:spLocks noChangeArrowheads="1"/>
          </p:cNvSpPr>
          <p:nvPr/>
        </p:nvSpPr>
        <p:spPr bwMode="auto">
          <a:xfrm>
            <a:off x="450012" y="3672123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just" eaLnBrk="0" hangingPunct="0"/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59"/>
          <p:cNvSpPr>
            <a:spLocks noChangeShapeType="1"/>
          </p:cNvSpPr>
          <p:nvPr/>
        </p:nvSpPr>
        <p:spPr bwMode="auto">
          <a:xfrm>
            <a:off x="853237" y="3926123"/>
            <a:ext cx="17859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18" name="Oval 60"/>
          <p:cNvSpPr>
            <a:spLocks noChangeArrowheads="1"/>
          </p:cNvSpPr>
          <p:nvPr/>
        </p:nvSpPr>
        <p:spPr bwMode="auto">
          <a:xfrm>
            <a:off x="2604250" y="3718160"/>
            <a:ext cx="503237" cy="5032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19" name="Text Box 61"/>
          <p:cNvSpPr txBox="1">
            <a:spLocks noChangeArrowheads="1"/>
          </p:cNvSpPr>
          <p:nvPr/>
        </p:nvSpPr>
        <p:spPr bwMode="auto">
          <a:xfrm>
            <a:off x="2670925" y="366894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just" eaLnBrk="0" hangingPunct="0"/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Line 63"/>
          <p:cNvSpPr>
            <a:spLocks noChangeShapeType="1"/>
          </p:cNvSpPr>
          <p:nvPr/>
        </p:nvSpPr>
        <p:spPr bwMode="auto">
          <a:xfrm>
            <a:off x="2845550" y="4224573"/>
            <a:ext cx="0" cy="14335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21" name="Line 65"/>
          <p:cNvSpPr>
            <a:spLocks noChangeShapeType="1"/>
          </p:cNvSpPr>
          <p:nvPr/>
        </p:nvSpPr>
        <p:spPr bwMode="auto">
          <a:xfrm>
            <a:off x="586537" y="4216635"/>
            <a:ext cx="0" cy="1404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22" name="Oval 66"/>
          <p:cNvSpPr>
            <a:spLocks noChangeArrowheads="1"/>
          </p:cNvSpPr>
          <p:nvPr/>
        </p:nvSpPr>
        <p:spPr bwMode="auto">
          <a:xfrm>
            <a:off x="951662" y="4272198"/>
            <a:ext cx="503238" cy="5032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23" name="Text Box 67"/>
          <p:cNvSpPr txBox="1">
            <a:spLocks noChangeArrowheads="1"/>
          </p:cNvSpPr>
          <p:nvPr/>
        </p:nvSpPr>
        <p:spPr bwMode="auto">
          <a:xfrm>
            <a:off x="1018337" y="422298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just" eaLnBrk="0" hangingPunct="0"/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Oval 68"/>
          <p:cNvSpPr>
            <a:spLocks noChangeArrowheads="1"/>
          </p:cNvSpPr>
          <p:nvPr/>
        </p:nvSpPr>
        <p:spPr bwMode="auto">
          <a:xfrm>
            <a:off x="324600" y="5624748"/>
            <a:ext cx="503237" cy="5032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25" name="Text Box 69"/>
          <p:cNvSpPr txBox="1">
            <a:spLocks noChangeArrowheads="1"/>
          </p:cNvSpPr>
          <p:nvPr/>
        </p:nvSpPr>
        <p:spPr bwMode="auto">
          <a:xfrm>
            <a:off x="391275" y="557553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just" eaLnBrk="0" hangingPunct="0"/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Oval 70"/>
          <p:cNvSpPr>
            <a:spLocks noChangeArrowheads="1"/>
          </p:cNvSpPr>
          <p:nvPr/>
        </p:nvSpPr>
        <p:spPr bwMode="auto">
          <a:xfrm>
            <a:off x="2588375" y="5621573"/>
            <a:ext cx="503237" cy="5032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27" name="Text Box 71"/>
          <p:cNvSpPr txBox="1">
            <a:spLocks noChangeArrowheads="1"/>
          </p:cNvSpPr>
          <p:nvPr/>
        </p:nvSpPr>
        <p:spPr bwMode="auto">
          <a:xfrm>
            <a:off x="2655050" y="5572360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just" eaLnBrk="0" hangingPunct="0"/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Oval 73"/>
          <p:cNvSpPr>
            <a:spLocks noChangeArrowheads="1"/>
          </p:cNvSpPr>
          <p:nvPr/>
        </p:nvSpPr>
        <p:spPr bwMode="auto">
          <a:xfrm>
            <a:off x="1943850" y="4272198"/>
            <a:ext cx="503237" cy="5032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29" name="Text Box 74"/>
          <p:cNvSpPr txBox="1">
            <a:spLocks noChangeArrowheads="1"/>
          </p:cNvSpPr>
          <p:nvPr/>
        </p:nvSpPr>
        <p:spPr bwMode="auto">
          <a:xfrm>
            <a:off x="2010525" y="4222985"/>
            <a:ext cx="4635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just" eaLnBrk="0" hangingPunct="0"/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Oval 75"/>
          <p:cNvSpPr>
            <a:spLocks noChangeArrowheads="1"/>
          </p:cNvSpPr>
          <p:nvPr/>
        </p:nvSpPr>
        <p:spPr bwMode="auto">
          <a:xfrm>
            <a:off x="1426325" y="5064360"/>
            <a:ext cx="503237" cy="5032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31" name="Text Box 76"/>
          <p:cNvSpPr txBox="1">
            <a:spLocks noChangeArrowheads="1"/>
          </p:cNvSpPr>
          <p:nvPr/>
        </p:nvSpPr>
        <p:spPr bwMode="auto">
          <a:xfrm>
            <a:off x="1493000" y="5015148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just" eaLnBrk="0" hangingPunct="0"/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Line 77"/>
          <p:cNvSpPr>
            <a:spLocks noChangeShapeType="1"/>
          </p:cNvSpPr>
          <p:nvPr/>
        </p:nvSpPr>
        <p:spPr bwMode="auto">
          <a:xfrm flipV="1">
            <a:off x="1448550" y="4519848"/>
            <a:ext cx="504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33" name="Line 78"/>
          <p:cNvSpPr>
            <a:spLocks noChangeShapeType="1"/>
          </p:cNvSpPr>
          <p:nvPr/>
        </p:nvSpPr>
        <p:spPr bwMode="auto">
          <a:xfrm>
            <a:off x="1204075" y="4750035"/>
            <a:ext cx="277812" cy="4111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34" name="Line 79"/>
          <p:cNvSpPr>
            <a:spLocks noChangeShapeType="1"/>
          </p:cNvSpPr>
          <p:nvPr/>
        </p:nvSpPr>
        <p:spPr bwMode="auto">
          <a:xfrm flipH="1">
            <a:off x="1847012" y="4764323"/>
            <a:ext cx="255588" cy="3952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grpSp>
        <p:nvGrpSpPr>
          <p:cNvPr id="35" name="Group 114"/>
          <p:cNvGrpSpPr>
            <a:grpSpLocks/>
          </p:cNvGrpSpPr>
          <p:nvPr/>
        </p:nvGrpSpPr>
        <p:grpSpPr bwMode="auto">
          <a:xfrm>
            <a:off x="5833253" y="2396961"/>
            <a:ext cx="2809875" cy="2501900"/>
            <a:chOff x="3664" y="916"/>
            <a:chExt cx="1770" cy="1576"/>
          </a:xfrm>
        </p:grpSpPr>
        <p:sp>
          <p:nvSpPr>
            <p:cNvPr id="36" name="Line 80"/>
            <p:cNvSpPr>
              <a:spLocks noChangeShapeType="1"/>
            </p:cNvSpPr>
            <p:nvPr/>
          </p:nvSpPr>
          <p:spPr bwMode="auto">
            <a:xfrm>
              <a:off x="3977" y="2316"/>
              <a:ext cx="11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7" name="Oval 81"/>
            <p:cNvSpPr>
              <a:spLocks noChangeArrowheads="1"/>
            </p:cNvSpPr>
            <p:nvPr/>
          </p:nvSpPr>
          <p:spPr bwMode="auto">
            <a:xfrm>
              <a:off x="3701" y="949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38" name="Text Box 82"/>
            <p:cNvSpPr txBox="1">
              <a:spLocks noChangeArrowheads="1"/>
            </p:cNvSpPr>
            <p:nvPr/>
          </p:nvSpPr>
          <p:spPr bwMode="auto">
            <a:xfrm>
              <a:off x="3743" y="918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83"/>
            <p:cNvSpPr>
              <a:spLocks noChangeShapeType="1"/>
            </p:cNvSpPr>
            <p:nvPr/>
          </p:nvSpPr>
          <p:spPr bwMode="auto">
            <a:xfrm>
              <a:off x="3997" y="1078"/>
              <a:ext cx="11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0" name="Oval 84"/>
            <p:cNvSpPr>
              <a:spLocks noChangeArrowheads="1"/>
            </p:cNvSpPr>
            <p:nvPr/>
          </p:nvSpPr>
          <p:spPr bwMode="auto">
            <a:xfrm>
              <a:off x="5100" y="947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5142" y="916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86"/>
            <p:cNvSpPr>
              <a:spLocks noChangeShapeType="1"/>
            </p:cNvSpPr>
            <p:nvPr/>
          </p:nvSpPr>
          <p:spPr bwMode="auto">
            <a:xfrm>
              <a:off x="5252" y="1266"/>
              <a:ext cx="0" cy="9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3" name="Line 87"/>
            <p:cNvSpPr>
              <a:spLocks noChangeShapeType="1"/>
            </p:cNvSpPr>
            <p:nvPr/>
          </p:nvSpPr>
          <p:spPr bwMode="auto">
            <a:xfrm>
              <a:off x="3829" y="1261"/>
              <a:ext cx="0" cy="8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Oval 90"/>
            <p:cNvSpPr>
              <a:spLocks noChangeArrowheads="1"/>
            </p:cNvSpPr>
            <p:nvPr/>
          </p:nvSpPr>
          <p:spPr bwMode="auto">
            <a:xfrm>
              <a:off x="3664" y="21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45" name="Text Box 91"/>
            <p:cNvSpPr txBox="1">
              <a:spLocks noChangeArrowheads="1"/>
            </p:cNvSpPr>
            <p:nvPr/>
          </p:nvSpPr>
          <p:spPr bwMode="auto">
            <a:xfrm>
              <a:off x="3706" y="21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92"/>
            <p:cNvSpPr>
              <a:spLocks noChangeArrowheads="1"/>
            </p:cNvSpPr>
            <p:nvPr/>
          </p:nvSpPr>
          <p:spPr bwMode="auto">
            <a:xfrm>
              <a:off x="5090" y="2146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47" name="Text Box 93"/>
            <p:cNvSpPr txBox="1">
              <a:spLocks noChangeArrowheads="1"/>
            </p:cNvSpPr>
            <p:nvPr/>
          </p:nvSpPr>
          <p:spPr bwMode="auto">
            <a:xfrm>
              <a:off x="5132" y="2115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117"/>
          <p:cNvGrpSpPr>
            <a:grpSpLocks/>
          </p:cNvGrpSpPr>
          <p:nvPr/>
        </p:nvGrpSpPr>
        <p:grpSpPr bwMode="auto">
          <a:xfrm>
            <a:off x="6357350" y="5214774"/>
            <a:ext cx="1522413" cy="1387475"/>
            <a:chOff x="3626" y="2928"/>
            <a:chExt cx="959" cy="874"/>
          </a:xfrm>
        </p:grpSpPr>
        <p:sp>
          <p:nvSpPr>
            <p:cNvPr id="49" name="Oval 102"/>
            <p:cNvSpPr>
              <a:spLocks noChangeArrowheads="1"/>
            </p:cNvSpPr>
            <p:nvPr/>
          </p:nvSpPr>
          <p:spPr bwMode="auto">
            <a:xfrm>
              <a:off x="3626" y="2959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50" name="Text Box 103"/>
            <p:cNvSpPr txBox="1">
              <a:spLocks noChangeArrowheads="1"/>
            </p:cNvSpPr>
            <p:nvPr/>
          </p:nvSpPr>
          <p:spPr bwMode="auto">
            <a:xfrm>
              <a:off x="3668" y="2928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Oval 104"/>
            <p:cNvSpPr>
              <a:spLocks noChangeArrowheads="1"/>
            </p:cNvSpPr>
            <p:nvPr/>
          </p:nvSpPr>
          <p:spPr bwMode="auto">
            <a:xfrm>
              <a:off x="4251" y="2959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52" name="Text Box 105"/>
            <p:cNvSpPr txBox="1">
              <a:spLocks noChangeArrowheads="1"/>
            </p:cNvSpPr>
            <p:nvPr/>
          </p:nvSpPr>
          <p:spPr bwMode="auto">
            <a:xfrm>
              <a:off x="4293" y="2928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Oval 106"/>
            <p:cNvSpPr>
              <a:spLocks noChangeArrowheads="1"/>
            </p:cNvSpPr>
            <p:nvPr/>
          </p:nvSpPr>
          <p:spPr bwMode="auto">
            <a:xfrm>
              <a:off x="3925" y="345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54" name="Text Box 107"/>
            <p:cNvSpPr txBox="1">
              <a:spLocks noChangeArrowheads="1"/>
            </p:cNvSpPr>
            <p:nvPr/>
          </p:nvSpPr>
          <p:spPr bwMode="auto">
            <a:xfrm>
              <a:off x="3967" y="342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V="1">
              <a:off x="3939" y="3115"/>
              <a:ext cx="3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6" name="Line 109"/>
            <p:cNvSpPr>
              <a:spLocks noChangeShapeType="1"/>
            </p:cNvSpPr>
            <p:nvPr/>
          </p:nvSpPr>
          <p:spPr bwMode="auto">
            <a:xfrm>
              <a:off x="3785" y="3260"/>
              <a:ext cx="175" cy="2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7" name="Line 110"/>
            <p:cNvSpPr>
              <a:spLocks noChangeShapeType="1"/>
            </p:cNvSpPr>
            <p:nvPr/>
          </p:nvSpPr>
          <p:spPr bwMode="auto">
            <a:xfrm flipH="1">
              <a:off x="4190" y="3269"/>
              <a:ext cx="161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58" name="Group 116"/>
          <p:cNvGrpSpPr>
            <a:grpSpLocks/>
          </p:cNvGrpSpPr>
          <p:nvPr/>
        </p:nvGrpSpPr>
        <p:grpSpPr bwMode="auto">
          <a:xfrm>
            <a:off x="3685201" y="5539418"/>
            <a:ext cx="1981200" cy="765175"/>
            <a:chOff x="2376" y="2610"/>
            <a:chExt cx="1248" cy="482"/>
          </a:xfrm>
        </p:grpSpPr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 rot="1343712">
              <a:off x="2376" y="2804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连通分量2</a:t>
              </a:r>
            </a:p>
          </p:txBody>
        </p:sp>
        <p:sp>
          <p:nvSpPr>
            <p:cNvPr id="60" name="AutoShape 112"/>
            <p:cNvSpPr>
              <a:spLocks noChangeArrowheads="1"/>
            </p:cNvSpPr>
            <p:nvPr/>
          </p:nvSpPr>
          <p:spPr bwMode="auto">
            <a:xfrm rot="1409094">
              <a:off x="2549" y="2610"/>
              <a:ext cx="881" cy="173"/>
            </a:xfrm>
            <a:prstGeom prst="rightArrow">
              <a:avLst>
                <a:gd name="adj1" fmla="val 50000"/>
                <a:gd name="adj2" fmla="val 127312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544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强连通图、强连通分量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46434" y="1263279"/>
            <a:ext cx="8504238" cy="189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强连通图：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在有向图中，对图中任意一对顶点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若从顶点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和从顶点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均有路径，则称该有向图是强连通图。</a:t>
            </a: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强连通分量：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非强连通图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的极大强连通子图。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7" name="Freeform 37"/>
          <p:cNvSpPr>
            <a:spLocks/>
          </p:cNvSpPr>
          <p:nvPr/>
        </p:nvSpPr>
        <p:spPr bwMode="auto">
          <a:xfrm>
            <a:off x="1530350" y="4151009"/>
            <a:ext cx="1431925" cy="1588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8" name="Oval 38"/>
          <p:cNvSpPr>
            <a:spLocks noChangeArrowheads="1"/>
          </p:cNvSpPr>
          <p:nvPr/>
        </p:nvSpPr>
        <p:spPr bwMode="auto">
          <a:xfrm>
            <a:off x="1031875" y="3912884"/>
            <a:ext cx="503238" cy="5032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1098550" y="3863672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just" eaLnBrk="0" hangingPunct="0"/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val 40"/>
          <p:cNvSpPr>
            <a:spLocks noChangeArrowheads="1"/>
          </p:cNvSpPr>
          <p:nvPr/>
        </p:nvSpPr>
        <p:spPr bwMode="auto">
          <a:xfrm>
            <a:off x="2965450" y="3925584"/>
            <a:ext cx="503238" cy="5032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3032125" y="3876372"/>
            <a:ext cx="463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just" eaLnBrk="0" hangingPunct="0"/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1023938" y="4309759"/>
            <a:ext cx="2457450" cy="1889125"/>
            <a:chOff x="224" y="2886"/>
            <a:chExt cx="1548" cy="1190"/>
          </a:xfrm>
        </p:grpSpPr>
        <p:sp>
          <p:nvSpPr>
            <p:cNvPr id="13" name="Line 43"/>
            <p:cNvSpPr>
              <a:spLocks noChangeShapeType="1"/>
            </p:cNvSpPr>
            <p:nvPr/>
          </p:nvSpPr>
          <p:spPr bwMode="auto">
            <a:xfrm flipH="1">
              <a:off x="386" y="2951"/>
              <a:ext cx="0" cy="8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23" y="3901"/>
              <a:ext cx="929" cy="1"/>
            </a:xfrm>
            <a:custGeom>
              <a:avLst/>
              <a:gdLst>
                <a:gd name="T0" fmla="*/ 0 w 901"/>
                <a:gd name="T1" fmla="*/ 0 h 5"/>
                <a:gd name="T2" fmla="*/ 901 w 901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5">
                  <a:moveTo>
                    <a:pt x="0" y="0"/>
                  </a:moveTo>
                  <a:lnTo>
                    <a:pt x="901" y="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 flipH="1" flipV="1">
              <a:off x="504" y="2886"/>
              <a:ext cx="987" cy="8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" name="Oval 46"/>
            <p:cNvSpPr>
              <a:spLocks noChangeArrowheads="1"/>
            </p:cNvSpPr>
            <p:nvPr/>
          </p:nvSpPr>
          <p:spPr bwMode="auto">
            <a:xfrm>
              <a:off x="224" y="3732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266" y="3701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Oval 48"/>
            <p:cNvSpPr>
              <a:spLocks noChangeArrowheads="1"/>
            </p:cNvSpPr>
            <p:nvPr/>
          </p:nvSpPr>
          <p:spPr bwMode="auto">
            <a:xfrm>
              <a:off x="1438" y="3730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1480" y="3699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91"/>
          <p:cNvGrpSpPr>
            <a:grpSpLocks/>
          </p:cNvGrpSpPr>
          <p:nvPr/>
        </p:nvGrpSpPr>
        <p:grpSpPr bwMode="auto">
          <a:xfrm>
            <a:off x="4289425" y="3760484"/>
            <a:ext cx="1905000" cy="801688"/>
            <a:chOff x="2414" y="1658"/>
            <a:chExt cx="1200" cy="505"/>
          </a:xfrm>
        </p:grpSpPr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 rot="-803060">
              <a:off x="2414" y="1658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/>
              <a:r>
                <a:rPr lang="zh-CN" altLang="en-US" sz="240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强连通分量1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2" name="AutoShape 52"/>
            <p:cNvSpPr>
              <a:spLocks noChangeArrowheads="1"/>
            </p:cNvSpPr>
            <p:nvPr/>
          </p:nvSpPr>
          <p:spPr bwMode="auto">
            <a:xfrm rot="-794421">
              <a:off x="2585" y="1998"/>
              <a:ext cx="932" cy="165"/>
            </a:xfrm>
            <a:prstGeom prst="rightArrow">
              <a:avLst>
                <a:gd name="adj1" fmla="val 50000"/>
                <a:gd name="adj2" fmla="val 141212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93"/>
          <p:cNvGrpSpPr>
            <a:grpSpLocks/>
          </p:cNvGrpSpPr>
          <p:nvPr/>
        </p:nvGrpSpPr>
        <p:grpSpPr bwMode="auto">
          <a:xfrm>
            <a:off x="4183063" y="5638497"/>
            <a:ext cx="1981200" cy="749300"/>
            <a:chOff x="2347" y="2841"/>
            <a:chExt cx="1248" cy="472"/>
          </a:xfrm>
        </p:grpSpPr>
        <p:sp>
          <p:nvSpPr>
            <p:cNvPr id="24" name="Text Box 77"/>
            <p:cNvSpPr txBox="1">
              <a:spLocks noChangeArrowheads="1"/>
            </p:cNvSpPr>
            <p:nvPr/>
          </p:nvSpPr>
          <p:spPr bwMode="auto">
            <a:xfrm rot="1343712">
              <a:off x="2347" y="3025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强连通分量2</a:t>
              </a:r>
            </a:p>
          </p:txBody>
        </p:sp>
        <p:sp>
          <p:nvSpPr>
            <p:cNvPr id="25" name="AutoShape 78"/>
            <p:cNvSpPr>
              <a:spLocks noChangeArrowheads="1"/>
            </p:cNvSpPr>
            <p:nvPr/>
          </p:nvSpPr>
          <p:spPr bwMode="auto">
            <a:xfrm rot="1409094">
              <a:off x="2568" y="2841"/>
              <a:ext cx="881" cy="173"/>
            </a:xfrm>
            <a:prstGeom prst="rightArrow">
              <a:avLst>
                <a:gd name="adj1" fmla="val 50000"/>
                <a:gd name="adj2" fmla="val 127312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434138" y="2887359"/>
            <a:ext cx="2457450" cy="2335213"/>
            <a:chOff x="3765" y="1108"/>
            <a:chExt cx="1548" cy="1471"/>
          </a:xfrm>
        </p:grpSpPr>
        <p:sp>
          <p:nvSpPr>
            <p:cNvPr id="27" name="Oval 79"/>
            <p:cNvSpPr>
              <a:spLocks noChangeArrowheads="1"/>
            </p:cNvSpPr>
            <p:nvPr/>
          </p:nvSpPr>
          <p:spPr bwMode="auto">
            <a:xfrm>
              <a:off x="3770" y="1139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3812" y="1108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9" name="Group 81"/>
            <p:cNvGrpSpPr>
              <a:grpSpLocks/>
            </p:cNvGrpSpPr>
            <p:nvPr/>
          </p:nvGrpSpPr>
          <p:grpSpPr bwMode="auto">
            <a:xfrm>
              <a:off x="3765" y="1389"/>
              <a:ext cx="1548" cy="1190"/>
              <a:chOff x="224" y="2886"/>
              <a:chExt cx="1548" cy="1190"/>
            </a:xfrm>
          </p:grpSpPr>
          <p:sp>
            <p:nvSpPr>
              <p:cNvPr id="30" name="Line 82"/>
              <p:cNvSpPr>
                <a:spLocks noChangeShapeType="1"/>
              </p:cNvSpPr>
              <p:nvPr/>
            </p:nvSpPr>
            <p:spPr bwMode="auto">
              <a:xfrm flipH="1">
                <a:off x="386" y="2951"/>
                <a:ext cx="0" cy="8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31" name="Freeform 83"/>
              <p:cNvSpPr>
                <a:spLocks/>
              </p:cNvSpPr>
              <p:nvPr/>
            </p:nvSpPr>
            <p:spPr bwMode="auto">
              <a:xfrm>
                <a:off x="523" y="3901"/>
                <a:ext cx="929" cy="1"/>
              </a:xfrm>
              <a:custGeom>
                <a:avLst/>
                <a:gdLst>
                  <a:gd name="T0" fmla="*/ 0 w 901"/>
                  <a:gd name="T1" fmla="*/ 0 h 5"/>
                  <a:gd name="T2" fmla="*/ 901 w 901"/>
                  <a:gd name="T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1" h="5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32" name="Line 84"/>
              <p:cNvSpPr>
                <a:spLocks noChangeShapeType="1"/>
              </p:cNvSpPr>
              <p:nvPr/>
            </p:nvSpPr>
            <p:spPr bwMode="auto">
              <a:xfrm flipH="1" flipV="1">
                <a:off x="504" y="2886"/>
                <a:ext cx="987" cy="8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33" name="Oval 85"/>
              <p:cNvSpPr>
                <a:spLocks noChangeArrowheads="1"/>
              </p:cNvSpPr>
              <p:nvPr/>
            </p:nvSpPr>
            <p:spPr bwMode="auto">
              <a:xfrm>
                <a:off x="224" y="3732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 Box 86"/>
              <p:cNvSpPr txBox="1">
                <a:spLocks noChangeArrowheads="1"/>
              </p:cNvSpPr>
              <p:nvPr/>
            </p:nvSpPr>
            <p:spPr bwMode="auto">
              <a:xfrm>
                <a:off x="266" y="3701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87"/>
              <p:cNvSpPr>
                <a:spLocks noChangeArrowheads="1"/>
              </p:cNvSpPr>
              <p:nvPr/>
            </p:nvSpPr>
            <p:spPr bwMode="auto">
              <a:xfrm>
                <a:off x="1438" y="3730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Box 88"/>
              <p:cNvSpPr txBox="1">
                <a:spLocks noChangeArrowheads="1"/>
              </p:cNvSpPr>
              <p:nvPr/>
            </p:nvSpPr>
            <p:spPr bwMode="auto">
              <a:xfrm>
                <a:off x="1480" y="3699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7" name="Group 94"/>
          <p:cNvGrpSpPr>
            <a:grpSpLocks/>
          </p:cNvGrpSpPr>
          <p:nvPr/>
        </p:nvGrpSpPr>
        <p:grpSpPr bwMode="auto">
          <a:xfrm>
            <a:off x="7339013" y="5933772"/>
            <a:ext cx="530225" cy="595312"/>
            <a:chOff x="3721" y="3017"/>
            <a:chExt cx="334" cy="375"/>
          </a:xfrm>
        </p:grpSpPr>
        <p:sp>
          <p:nvSpPr>
            <p:cNvPr id="38" name="Oval 8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39" name="Text Box 9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22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深度优先遍历</a:t>
            </a:r>
          </a:p>
        </p:txBody>
      </p:sp>
      <p:sp>
        <p:nvSpPr>
          <p:cNvPr id="125" name="Line 4"/>
          <p:cNvSpPr>
            <a:spLocks noChangeShapeType="1"/>
          </p:cNvSpPr>
          <p:nvPr/>
        </p:nvSpPr>
        <p:spPr bwMode="auto">
          <a:xfrm flipH="1" flipV="1">
            <a:off x="2828925" y="4730750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6" name="Line 5"/>
          <p:cNvSpPr>
            <a:spLocks noChangeShapeType="1"/>
          </p:cNvSpPr>
          <p:nvPr/>
        </p:nvSpPr>
        <p:spPr bwMode="auto">
          <a:xfrm>
            <a:off x="4338638" y="2613025"/>
            <a:ext cx="1309687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7" name="Line 6"/>
          <p:cNvSpPr>
            <a:spLocks noChangeShapeType="1"/>
          </p:cNvSpPr>
          <p:nvPr/>
        </p:nvSpPr>
        <p:spPr bwMode="auto">
          <a:xfrm flipH="1">
            <a:off x="2630488" y="2582863"/>
            <a:ext cx="1371600" cy="188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8" name="Freeform 7"/>
          <p:cNvSpPr>
            <a:spLocks/>
          </p:cNvSpPr>
          <p:nvPr/>
        </p:nvSpPr>
        <p:spPr bwMode="auto">
          <a:xfrm>
            <a:off x="519113" y="3468688"/>
            <a:ext cx="1122362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 cmpd="sng">
            <a:solidFill>
              <a:srgbClr val="000099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Freeform 8"/>
          <p:cNvSpPr>
            <a:spLocks/>
          </p:cNvSpPr>
          <p:nvPr/>
        </p:nvSpPr>
        <p:spPr bwMode="auto">
          <a:xfrm>
            <a:off x="511175" y="4275138"/>
            <a:ext cx="1057275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ysDot"/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Text Box 9"/>
          <p:cNvSpPr txBox="1">
            <a:spLocks noChangeArrowheads="1"/>
          </p:cNvSpPr>
          <p:nvPr/>
        </p:nvSpPr>
        <p:spPr bwMode="auto">
          <a:xfrm>
            <a:off x="352425" y="2989263"/>
            <a:ext cx="1600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深一层递归</a:t>
            </a:r>
          </a:p>
        </p:txBody>
      </p:sp>
      <p:sp>
        <p:nvSpPr>
          <p:cNvPr id="131" name="Text Box 10"/>
          <p:cNvSpPr txBox="1">
            <a:spLocks noChangeArrowheads="1"/>
          </p:cNvSpPr>
          <p:nvPr/>
        </p:nvSpPr>
        <p:spPr bwMode="auto">
          <a:xfrm>
            <a:off x="428625" y="3698875"/>
            <a:ext cx="152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递归返回</a:t>
            </a:r>
          </a:p>
        </p:txBody>
      </p:sp>
      <p:grpSp>
        <p:nvGrpSpPr>
          <p:cNvPr id="132" name="Group 15"/>
          <p:cNvGrpSpPr>
            <a:grpSpLocks/>
          </p:cNvGrpSpPr>
          <p:nvPr/>
        </p:nvGrpSpPr>
        <p:grpSpPr bwMode="auto">
          <a:xfrm>
            <a:off x="3932238" y="2128838"/>
            <a:ext cx="530225" cy="595312"/>
            <a:chOff x="3721" y="3017"/>
            <a:chExt cx="334" cy="375"/>
          </a:xfrm>
        </p:grpSpPr>
        <p:sp>
          <p:nvSpPr>
            <p:cNvPr id="133" name="Oval 16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34" name="Text Box 17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5" name="Group 18"/>
          <p:cNvGrpSpPr>
            <a:grpSpLocks/>
          </p:cNvGrpSpPr>
          <p:nvPr/>
        </p:nvGrpSpPr>
        <p:grpSpPr bwMode="auto">
          <a:xfrm>
            <a:off x="4786313" y="3255963"/>
            <a:ext cx="530225" cy="595312"/>
            <a:chOff x="3721" y="3017"/>
            <a:chExt cx="334" cy="375"/>
          </a:xfrm>
        </p:grpSpPr>
        <p:sp>
          <p:nvSpPr>
            <p:cNvPr id="136" name="Oval 1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37" name="Text Box 2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Group 21"/>
          <p:cNvGrpSpPr>
            <a:grpSpLocks/>
          </p:cNvGrpSpPr>
          <p:nvPr/>
        </p:nvGrpSpPr>
        <p:grpSpPr bwMode="auto">
          <a:xfrm>
            <a:off x="3082925" y="3165475"/>
            <a:ext cx="530225" cy="595313"/>
            <a:chOff x="3721" y="3017"/>
            <a:chExt cx="334" cy="375"/>
          </a:xfrm>
        </p:grpSpPr>
        <p:sp>
          <p:nvSpPr>
            <p:cNvPr id="139" name="Oval 2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40" name="Text Box 2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1" name="Group 24"/>
          <p:cNvGrpSpPr>
            <a:grpSpLocks/>
          </p:cNvGrpSpPr>
          <p:nvPr/>
        </p:nvGrpSpPr>
        <p:grpSpPr bwMode="auto">
          <a:xfrm>
            <a:off x="2317750" y="4398963"/>
            <a:ext cx="530225" cy="595312"/>
            <a:chOff x="3721" y="3017"/>
            <a:chExt cx="334" cy="375"/>
          </a:xfrm>
        </p:grpSpPr>
        <p:sp>
          <p:nvSpPr>
            <p:cNvPr id="142" name="Oval 2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43" name="Text Box 2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4" name="Group 27"/>
          <p:cNvGrpSpPr>
            <a:grpSpLocks/>
          </p:cNvGrpSpPr>
          <p:nvPr/>
        </p:nvGrpSpPr>
        <p:grpSpPr bwMode="auto">
          <a:xfrm>
            <a:off x="3582988" y="4398963"/>
            <a:ext cx="530225" cy="595312"/>
            <a:chOff x="3721" y="3017"/>
            <a:chExt cx="334" cy="375"/>
          </a:xfrm>
        </p:grpSpPr>
        <p:sp>
          <p:nvSpPr>
            <p:cNvPr id="145" name="Oval 28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46" name="Text Box 29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7" name="Group 30"/>
          <p:cNvGrpSpPr>
            <a:grpSpLocks/>
          </p:cNvGrpSpPr>
          <p:nvPr/>
        </p:nvGrpSpPr>
        <p:grpSpPr bwMode="auto">
          <a:xfrm>
            <a:off x="4181475" y="4429125"/>
            <a:ext cx="530225" cy="595313"/>
            <a:chOff x="3721" y="3017"/>
            <a:chExt cx="334" cy="375"/>
          </a:xfrm>
        </p:grpSpPr>
        <p:sp>
          <p:nvSpPr>
            <p:cNvPr id="148" name="Oval 31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49" name="Text Box 32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0" name="Group 33"/>
          <p:cNvGrpSpPr>
            <a:grpSpLocks/>
          </p:cNvGrpSpPr>
          <p:nvPr/>
        </p:nvGrpSpPr>
        <p:grpSpPr bwMode="auto">
          <a:xfrm>
            <a:off x="5440363" y="4446588"/>
            <a:ext cx="530225" cy="595312"/>
            <a:chOff x="3721" y="3017"/>
            <a:chExt cx="334" cy="375"/>
          </a:xfrm>
        </p:grpSpPr>
        <p:sp>
          <p:nvSpPr>
            <p:cNvPr id="151" name="Oval 3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52" name="Text Box 3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" name="Group 36"/>
          <p:cNvGrpSpPr>
            <a:grpSpLocks/>
          </p:cNvGrpSpPr>
          <p:nvPr/>
        </p:nvGrpSpPr>
        <p:grpSpPr bwMode="auto">
          <a:xfrm>
            <a:off x="2957513" y="5603875"/>
            <a:ext cx="530225" cy="595313"/>
            <a:chOff x="3721" y="3017"/>
            <a:chExt cx="334" cy="375"/>
          </a:xfrm>
        </p:grpSpPr>
        <p:sp>
          <p:nvSpPr>
            <p:cNvPr id="154" name="Oval 3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55" name="Text Box 3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6" name="Line 39"/>
          <p:cNvSpPr>
            <a:spLocks noChangeShapeType="1"/>
          </p:cNvSpPr>
          <p:nvPr/>
        </p:nvSpPr>
        <p:spPr bwMode="auto">
          <a:xfrm>
            <a:off x="3440113" y="3695700"/>
            <a:ext cx="39528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" name="Line 40"/>
          <p:cNvSpPr>
            <a:spLocks noChangeShapeType="1"/>
          </p:cNvSpPr>
          <p:nvPr/>
        </p:nvSpPr>
        <p:spPr bwMode="auto">
          <a:xfrm flipH="1">
            <a:off x="4506913" y="3770313"/>
            <a:ext cx="411162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8" name="Line 41"/>
          <p:cNvSpPr>
            <a:spLocks noChangeShapeType="1"/>
          </p:cNvSpPr>
          <p:nvPr/>
        </p:nvSpPr>
        <p:spPr bwMode="auto">
          <a:xfrm flipH="1" flipV="1">
            <a:off x="4670425" y="4746625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9" name="Line 42"/>
          <p:cNvSpPr>
            <a:spLocks noChangeShapeType="1"/>
          </p:cNvSpPr>
          <p:nvPr/>
        </p:nvSpPr>
        <p:spPr bwMode="auto">
          <a:xfrm>
            <a:off x="2647950" y="4945063"/>
            <a:ext cx="395288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0" name="Rectangle 43"/>
          <p:cNvSpPr>
            <a:spLocks noChangeArrowheads="1"/>
          </p:cNvSpPr>
          <p:nvPr/>
        </p:nvSpPr>
        <p:spPr bwMode="auto">
          <a:xfrm>
            <a:off x="7115175" y="2538413"/>
            <a:ext cx="1355725" cy="26209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Text Box 44"/>
          <p:cNvSpPr txBox="1">
            <a:spLocks noChangeArrowheads="1"/>
          </p:cNvSpPr>
          <p:nvPr/>
        </p:nvSpPr>
        <p:spPr bwMode="auto">
          <a:xfrm>
            <a:off x="7129463" y="4635500"/>
            <a:ext cx="1309687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" name="Line 45"/>
          <p:cNvSpPr>
            <a:spLocks noChangeShapeType="1"/>
          </p:cNvSpPr>
          <p:nvPr/>
        </p:nvSpPr>
        <p:spPr bwMode="auto">
          <a:xfrm>
            <a:off x="7132638" y="2544763"/>
            <a:ext cx="0" cy="2620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" name="Line 46"/>
          <p:cNvSpPr>
            <a:spLocks noChangeShapeType="1"/>
          </p:cNvSpPr>
          <p:nvPr/>
        </p:nvSpPr>
        <p:spPr bwMode="auto">
          <a:xfrm>
            <a:off x="8442325" y="2559050"/>
            <a:ext cx="0" cy="2620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" name="Line 47"/>
          <p:cNvSpPr>
            <a:spLocks noChangeShapeType="1"/>
          </p:cNvSpPr>
          <p:nvPr/>
        </p:nvSpPr>
        <p:spPr bwMode="auto">
          <a:xfrm>
            <a:off x="7116763" y="5168900"/>
            <a:ext cx="1325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5" name="Line 48"/>
          <p:cNvSpPr>
            <a:spLocks noChangeShapeType="1"/>
          </p:cNvSpPr>
          <p:nvPr/>
        </p:nvSpPr>
        <p:spPr bwMode="auto">
          <a:xfrm>
            <a:off x="4024313" y="1808163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6" name="Text Box 49"/>
          <p:cNvSpPr txBox="1">
            <a:spLocks noChangeArrowheads="1"/>
          </p:cNvSpPr>
          <p:nvPr/>
        </p:nvSpPr>
        <p:spPr bwMode="auto">
          <a:xfrm>
            <a:off x="0" y="6135688"/>
            <a:ext cx="2179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遍历序列：</a:t>
            </a:r>
          </a:p>
        </p:txBody>
      </p:sp>
      <p:sp>
        <p:nvSpPr>
          <p:cNvPr id="167" name="Text Box 50"/>
          <p:cNvSpPr txBox="1">
            <a:spLocks noChangeArrowheads="1"/>
          </p:cNvSpPr>
          <p:nvPr/>
        </p:nvSpPr>
        <p:spPr bwMode="auto">
          <a:xfrm>
            <a:off x="1889125" y="618966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8" name="Text Box 51"/>
          <p:cNvSpPr txBox="1">
            <a:spLocks noChangeArrowheads="1"/>
          </p:cNvSpPr>
          <p:nvPr/>
        </p:nvSpPr>
        <p:spPr bwMode="auto">
          <a:xfrm>
            <a:off x="7129463" y="3051175"/>
            <a:ext cx="1309687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69" name="Line 52"/>
          <p:cNvSpPr>
            <a:spLocks noChangeShapeType="1"/>
          </p:cNvSpPr>
          <p:nvPr/>
        </p:nvSpPr>
        <p:spPr bwMode="auto">
          <a:xfrm flipH="1">
            <a:off x="3398838" y="2462213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0" name="Text Box 53"/>
          <p:cNvSpPr txBox="1">
            <a:spLocks noChangeArrowheads="1"/>
          </p:cNvSpPr>
          <p:nvPr/>
        </p:nvSpPr>
        <p:spPr bwMode="auto">
          <a:xfrm>
            <a:off x="2468563" y="6205538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1" name="Line 55"/>
          <p:cNvSpPr>
            <a:spLocks noChangeShapeType="1"/>
          </p:cNvSpPr>
          <p:nvPr/>
        </p:nvSpPr>
        <p:spPr bwMode="auto">
          <a:xfrm flipH="1">
            <a:off x="2560638" y="3635375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2" name="Text Box 56"/>
          <p:cNvSpPr txBox="1">
            <a:spLocks noChangeArrowheads="1"/>
          </p:cNvSpPr>
          <p:nvPr/>
        </p:nvSpPr>
        <p:spPr bwMode="auto">
          <a:xfrm>
            <a:off x="3032125" y="622141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3" name="Line 58"/>
          <p:cNvSpPr>
            <a:spLocks noChangeShapeType="1"/>
          </p:cNvSpPr>
          <p:nvPr/>
        </p:nvSpPr>
        <p:spPr bwMode="auto">
          <a:xfrm>
            <a:off x="2833688" y="4854575"/>
            <a:ext cx="701675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" name="Text Box 59"/>
          <p:cNvSpPr txBox="1">
            <a:spLocks noChangeArrowheads="1"/>
          </p:cNvSpPr>
          <p:nvPr/>
        </p:nvSpPr>
        <p:spPr bwMode="auto">
          <a:xfrm>
            <a:off x="3549650" y="6205538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5" name="Freeform 60"/>
          <p:cNvSpPr>
            <a:spLocks/>
          </p:cNvSpPr>
          <p:nvPr/>
        </p:nvSpPr>
        <p:spPr bwMode="auto">
          <a:xfrm flipH="1" flipV="1">
            <a:off x="2832100" y="4354513"/>
            <a:ext cx="681038" cy="225425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61"/>
          <p:cNvSpPr>
            <a:spLocks noChangeShapeType="1"/>
          </p:cNvSpPr>
          <p:nvPr/>
        </p:nvSpPr>
        <p:spPr bwMode="auto">
          <a:xfrm>
            <a:off x="2484438" y="5037138"/>
            <a:ext cx="379412" cy="7620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7" name="Text Box 62"/>
          <p:cNvSpPr txBox="1">
            <a:spLocks noChangeArrowheads="1"/>
          </p:cNvSpPr>
          <p:nvPr/>
        </p:nvSpPr>
        <p:spPr bwMode="auto">
          <a:xfrm>
            <a:off x="4006850" y="622141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8" name="Freeform 63"/>
          <p:cNvSpPr>
            <a:spLocks/>
          </p:cNvSpPr>
          <p:nvPr/>
        </p:nvSpPr>
        <p:spPr bwMode="auto">
          <a:xfrm rot="3754273" flipH="1" flipV="1">
            <a:off x="2742407" y="5085556"/>
            <a:ext cx="681038" cy="225425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Freeform 64"/>
          <p:cNvSpPr>
            <a:spLocks/>
          </p:cNvSpPr>
          <p:nvPr/>
        </p:nvSpPr>
        <p:spPr bwMode="auto">
          <a:xfrm rot="7501314" flipH="1" flipV="1">
            <a:off x="2776538" y="4076700"/>
            <a:ext cx="792162" cy="230188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" name="Freeform 65"/>
          <p:cNvSpPr>
            <a:spLocks/>
          </p:cNvSpPr>
          <p:nvPr/>
        </p:nvSpPr>
        <p:spPr bwMode="auto">
          <a:xfrm rot="7501314" flipH="1" flipV="1">
            <a:off x="3552825" y="2995613"/>
            <a:ext cx="792163" cy="2301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" name="Line 66"/>
          <p:cNvSpPr>
            <a:spLocks noChangeShapeType="1"/>
          </p:cNvSpPr>
          <p:nvPr/>
        </p:nvSpPr>
        <p:spPr bwMode="auto">
          <a:xfrm>
            <a:off x="4267200" y="2781300"/>
            <a:ext cx="411163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" name="Text Box 67"/>
          <p:cNvSpPr txBox="1">
            <a:spLocks noChangeArrowheads="1"/>
          </p:cNvSpPr>
          <p:nvPr/>
        </p:nvSpPr>
        <p:spPr bwMode="auto">
          <a:xfrm>
            <a:off x="4449763" y="6221413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3" name="Text Box 68"/>
          <p:cNvSpPr txBox="1">
            <a:spLocks noChangeArrowheads="1"/>
          </p:cNvSpPr>
          <p:nvPr/>
        </p:nvSpPr>
        <p:spPr bwMode="auto">
          <a:xfrm>
            <a:off x="7131050" y="4105275"/>
            <a:ext cx="1309688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84" name="Line 69"/>
          <p:cNvSpPr>
            <a:spLocks noChangeShapeType="1"/>
          </p:cNvSpPr>
          <p:nvPr/>
        </p:nvSpPr>
        <p:spPr bwMode="auto">
          <a:xfrm flipH="1">
            <a:off x="4359275" y="3727450"/>
            <a:ext cx="411163" cy="70167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" name="Text Box 70"/>
          <p:cNvSpPr txBox="1">
            <a:spLocks noChangeArrowheads="1"/>
          </p:cNvSpPr>
          <p:nvPr/>
        </p:nvSpPr>
        <p:spPr bwMode="auto">
          <a:xfrm>
            <a:off x="4922838" y="6221413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6" name="Text Box 71"/>
          <p:cNvSpPr txBox="1">
            <a:spLocks noChangeArrowheads="1"/>
          </p:cNvSpPr>
          <p:nvPr/>
        </p:nvSpPr>
        <p:spPr bwMode="auto">
          <a:xfrm>
            <a:off x="7131050" y="3571875"/>
            <a:ext cx="1309688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87" name="Line 72"/>
          <p:cNvSpPr>
            <a:spLocks noChangeShapeType="1"/>
          </p:cNvSpPr>
          <p:nvPr/>
        </p:nvSpPr>
        <p:spPr bwMode="auto">
          <a:xfrm>
            <a:off x="4692650" y="4899025"/>
            <a:ext cx="701675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" name="Text Box 73"/>
          <p:cNvSpPr txBox="1">
            <a:spLocks noChangeArrowheads="1"/>
          </p:cNvSpPr>
          <p:nvPr/>
        </p:nvSpPr>
        <p:spPr bwMode="auto">
          <a:xfrm>
            <a:off x="5456238" y="6221413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9" name="Freeform 74"/>
          <p:cNvSpPr>
            <a:spLocks/>
          </p:cNvSpPr>
          <p:nvPr/>
        </p:nvSpPr>
        <p:spPr bwMode="auto">
          <a:xfrm flipH="1" flipV="1">
            <a:off x="4676775" y="4368800"/>
            <a:ext cx="681038" cy="225425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" name="Freeform 75"/>
          <p:cNvSpPr>
            <a:spLocks/>
          </p:cNvSpPr>
          <p:nvPr/>
        </p:nvSpPr>
        <p:spPr bwMode="auto">
          <a:xfrm rot="7256851" flipH="1" flipV="1">
            <a:off x="4594225" y="4122738"/>
            <a:ext cx="725487" cy="223838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" name="Freeform 76"/>
          <p:cNvSpPr>
            <a:spLocks/>
          </p:cNvSpPr>
          <p:nvPr/>
        </p:nvSpPr>
        <p:spPr bwMode="auto">
          <a:xfrm rot="3512271" flipH="1" flipV="1">
            <a:off x="4479132" y="2663031"/>
            <a:ext cx="681038" cy="225425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" name="Freeform 77"/>
          <p:cNvSpPr>
            <a:spLocks/>
          </p:cNvSpPr>
          <p:nvPr/>
        </p:nvSpPr>
        <p:spPr bwMode="auto">
          <a:xfrm rot="5400000" flipH="1" flipV="1">
            <a:off x="4410075" y="1731963"/>
            <a:ext cx="325437" cy="465138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ysDot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21813" y="5653088"/>
            <a:ext cx="217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数据结构：栈</a:t>
            </a:r>
          </a:p>
        </p:txBody>
      </p:sp>
    </p:spTree>
    <p:extLst>
      <p:ext uri="{BB962C8B-B14F-4D97-AF65-F5344CB8AC3E}">
        <p14:creationId xmlns:p14="http://schemas.microsoft.com/office/powerpoint/2010/main" val="274360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广度优先遍历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H="1" flipV="1">
            <a:off x="1479550" y="4730750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989263" y="2613025"/>
            <a:ext cx="1309687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1281113" y="2582863"/>
            <a:ext cx="1371600" cy="188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582863" y="2128838"/>
            <a:ext cx="530225" cy="595312"/>
            <a:chOff x="3721" y="3017"/>
            <a:chExt cx="334" cy="375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3436938" y="3255963"/>
            <a:ext cx="530225" cy="595312"/>
            <a:chOff x="3721" y="3017"/>
            <a:chExt cx="334" cy="375"/>
          </a:xfrm>
        </p:grpSpPr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1733550" y="3165475"/>
            <a:ext cx="530225" cy="595313"/>
            <a:chOff x="3721" y="3017"/>
            <a:chExt cx="334" cy="375"/>
          </a:xfrm>
        </p:grpSpPr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968375" y="4398963"/>
            <a:ext cx="530225" cy="595312"/>
            <a:chOff x="3721" y="3017"/>
            <a:chExt cx="334" cy="375"/>
          </a:xfrm>
        </p:grpSpPr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2233613" y="4398963"/>
            <a:ext cx="530225" cy="595312"/>
            <a:chOff x="3721" y="3017"/>
            <a:chExt cx="334" cy="375"/>
          </a:xfrm>
        </p:grpSpPr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2832100" y="4429125"/>
            <a:ext cx="530225" cy="595313"/>
            <a:chOff x="3721" y="3017"/>
            <a:chExt cx="334" cy="375"/>
          </a:xfrm>
        </p:grpSpPr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Group 29"/>
          <p:cNvGrpSpPr>
            <a:grpSpLocks/>
          </p:cNvGrpSpPr>
          <p:nvPr/>
        </p:nvGrpSpPr>
        <p:grpSpPr bwMode="auto">
          <a:xfrm>
            <a:off x="4090988" y="4446588"/>
            <a:ext cx="530225" cy="595312"/>
            <a:chOff x="3721" y="3017"/>
            <a:chExt cx="334" cy="375"/>
          </a:xfrm>
        </p:grpSpPr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1608138" y="5603875"/>
            <a:ext cx="530225" cy="595313"/>
            <a:chOff x="3721" y="3017"/>
            <a:chExt cx="334" cy="375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2090738" y="3695700"/>
            <a:ext cx="39528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H="1">
            <a:off x="3157538" y="3770313"/>
            <a:ext cx="411162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H="1" flipV="1">
            <a:off x="3321050" y="4746625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1298575" y="4945063"/>
            <a:ext cx="395288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0" y="6135688"/>
            <a:ext cx="2179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遍历序列：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1889125" y="618966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2738438" y="1808163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H="1">
            <a:off x="2052638" y="2555875"/>
            <a:ext cx="411162" cy="563563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3165475" y="2586038"/>
            <a:ext cx="411163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2408238" y="6189663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2924175" y="6191250"/>
            <a:ext cx="5635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5235575" y="2803525"/>
            <a:ext cx="3430588" cy="6413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600" b="0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H="1">
            <a:off x="1198563" y="3744913"/>
            <a:ext cx="411162" cy="563562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V="1">
            <a:off x="5235575" y="2787650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3381375" y="6189663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236788" y="3713163"/>
            <a:ext cx="349250" cy="623887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3873500" y="6188075"/>
            <a:ext cx="5635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6737350" y="2897188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8" name="Line 54"/>
          <p:cNvSpPr>
            <a:spLocks noChangeShapeType="1"/>
          </p:cNvSpPr>
          <p:nvPr/>
        </p:nvSpPr>
        <p:spPr bwMode="auto">
          <a:xfrm flipH="1">
            <a:off x="3060700" y="3805238"/>
            <a:ext cx="317500" cy="54927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4352925" y="6188075"/>
            <a:ext cx="5635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178675" y="2897188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1" name="Line 57"/>
          <p:cNvSpPr>
            <a:spLocks noChangeShapeType="1"/>
          </p:cNvSpPr>
          <p:nvPr/>
        </p:nvSpPr>
        <p:spPr bwMode="auto">
          <a:xfrm>
            <a:off x="3990975" y="3805238"/>
            <a:ext cx="411163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4797425" y="6205538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3" name="Text Box 59"/>
          <p:cNvSpPr txBox="1">
            <a:spLocks noChangeArrowheads="1"/>
          </p:cNvSpPr>
          <p:nvPr/>
        </p:nvSpPr>
        <p:spPr bwMode="auto">
          <a:xfrm>
            <a:off x="7642225" y="2897188"/>
            <a:ext cx="5635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8104188" y="2895600"/>
            <a:ext cx="503237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5" name="Line 61"/>
          <p:cNvSpPr>
            <a:spLocks noChangeShapeType="1"/>
          </p:cNvSpPr>
          <p:nvPr/>
        </p:nvSpPr>
        <p:spPr bwMode="auto">
          <a:xfrm flipV="1">
            <a:off x="5235575" y="3443288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" name="Line 62"/>
          <p:cNvSpPr>
            <a:spLocks noChangeShapeType="1"/>
          </p:cNvSpPr>
          <p:nvPr/>
        </p:nvSpPr>
        <p:spPr bwMode="auto">
          <a:xfrm>
            <a:off x="1169988" y="5070475"/>
            <a:ext cx="319087" cy="623888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5287963" y="6205538"/>
            <a:ext cx="5635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8" name="Freeform 64"/>
          <p:cNvSpPr>
            <a:spLocks/>
          </p:cNvSpPr>
          <p:nvPr/>
        </p:nvSpPr>
        <p:spPr bwMode="auto">
          <a:xfrm>
            <a:off x="242888" y="4997450"/>
            <a:ext cx="4648200" cy="379413"/>
          </a:xfrm>
          <a:custGeom>
            <a:avLst/>
            <a:gdLst>
              <a:gd name="T0" fmla="*/ 0 w 1219"/>
              <a:gd name="T1" fmla="*/ 58 h 413"/>
              <a:gd name="T2" fmla="*/ 144 w 1219"/>
              <a:gd name="T3" fmla="*/ 250 h 413"/>
              <a:gd name="T4" fmla="*/ 365 w 1219"/>
              <a:gd name="T5" fmla="*/ 375 h 413"/>
              <a:gd name="T6" fmla="*/ 643 w 1219"/>
              <a:gd name="T7" fmla="*/ 413 h 413"/>
              <a:gd name="T8" fmla="*/ 903 w 1219"/>
              <a:gd name="T9" fmla="*/ 375 h 413"/>
              <a:gd name="T10" fmla="*/ 1047 w 1219"/>
              <a:gd name="T11" fmla="*/ 288 h 413"/>
              <a:gd name="T12" fmla="*/ 1181 w 1219"/>
              <a:gd name="T13" fmla="*/ 125 h 413"/>
              <a:gd name="T14" fmla="*/ 1219 w 1219"/>
              <a:gd name="T1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330275" y="3919012"/>
            <a:ext cx="233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数据结构：队列</a:t>
            </a:r>
          </a:p>
        </p:txBody>
      </p:sp>
    </p:spTree>
    <p:extLst>
      <p:ext uri="{BB962C8B-B14F-4D97-AF65-F5344CB8AC3E}">
        <p14:creationId xmlns:p14="http://schemas.microsoft.com/office/powerpoint/2010/main" val="197333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4146" y="1499681"/>
            <a:ext cx="8626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生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成树的代价：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 = (V, E)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是一个无向连通网，生成树上各边的权值之和称为该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生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成树的代价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3996" y="2672844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just" eaLnBrk="0" hangingPunct="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最小生成树：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在图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所有生成树中，代价最小的生成树称为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最小生成树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47663" y="4513263"/>
            <a:ext cx="8542337" cy="20002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最小生成树的概念可以应用到许多实际问题中。</a:t>
            </a: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例：在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个城市之间建造通信网络，至少要架设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条通信线路，而每两个城市之间架设通信线路的造价是不一样的，那么如何设计才能使得总造价最小？ </a:t>
            </a:r>
          </a:p>
        </p:txBody>
      </p:sp>
    </p:spTree>
    <p:extLst>
      <p:ext uri="{BB962C8B-B14F-4D97-AF65-F5344CB8AC3E}">
        <p14:creationId xmlns:p14="http://schemas.microsoft.com/office/powerpoint/2010/main" val="298253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最小生成树示例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9" t="738"/>
          <a:stretch/>
        </p:blipFill>
        <p:spPr>
          <a:xfrm>
            <a:off x="476655" y="1731522"/>
            <a:ext cx="8000266" cy="38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8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99691" y="1440031"/>
            <a:ext cx="7954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在网图中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，最短路径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是指两顶点之间经历的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边上权值之和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最短的路径。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53654" y="2457619"/>
            <a:ext cx="3808412" cy="3598862"/>
            <a:chOff x="2764" y="2053"/>
            <a:chExt cx="2399" cy="2267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764" y="2053"/>
              <a:ext cx="2399" cy="2132"/>
              <a:chOff x="220" y="1448"/>
              <a:chExt cx="2399" cy="2132"/>
            </a:xfrm>
          </p:grpSpPr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485" y="1674"/>
                <a:ext cx="818" cy="472"/>
              </a:xfrm>
              <a:custGeom>
                <a:avLst/>
                <a:gdLst>
                  <a:gd name="T0" fmla="*/ 0 w 735"/>
                  <a:gd name="T1" fmla="*/ 420 h 420"/>
                  <a:gd name="T2" fmla="*/ 735 w 735"/>
                  <a:gd name="T3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5" h="420">
                    <a:moveTo>
                      <a:pt x="0" y="420"/>
                    </a:moveTo>
                    <a:lnTo>
                      <a:pt x="735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985" y="3369"/>
                <a:ext cx="777" cy="1"/>
              </a:xfrm>
              <a:custGeom>
                <a:avLst/>
                <a:gdLst>
                  <a:gd name="T0" fmla="*/ 636 w 636"/>
                  <a:gd name="T1" fmla="*/ 7 h 7"/>
                  <a:gd name="T2" fmla="*/ 0 w 636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6" h="7">
                    <a:moveTo>
                      <a:pt x="636" y="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926" y="2289"/>
                <a:ext cx="1357" cy="947"/>
              </a:xfrm>
              <a:custGeom>
                <a:avLst/>
                <a:gdLst>
                  <a:gd name="T0" fmla="*/ 1170 w 1170"/>
                  <a:gd name="T1" fmla="*/ 0 h 840"/>
                  <a:gd name="T2" fmla="*/ 0 w 1170"/>
                  <a:gd name="T3" fmla="*/ 84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70" h="840">
                    <a:moveTo>
                      <a:pt x="1170" y="0"/>
                    </a:moveTo>
                    <a:lnTo>
                      <a:pt x="0" y="84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1590" y="1684"/>
                <a:ext cx="727" cy="464"/>
              </a:xfrm>
              <a:custGeom>
                <a:avLst/>
                <a:gdLst>
                  <a:gd name="T0" fmla="*/ 0 w 600"/>
                  <a:gd name="T1" fmla="*/ 0 h 430"/>
                  <a:gd name="T2" fmla="*/ 600 w 600"/>
                  <a:gd name="T3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430">
                    <a:moveTo>
                      <a:pt x="0" y="0"/>
                    </a:moveTo>
                    <a:lnTo>
                      <a:pt x="600" y="43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531" y="2299"/>
                <a:ext cx="1307" cy="960"/>
              </a:xfrm>
              <a:custGeom>
                <a:avLst/>
                <a:gdLst>
                  <a:gd name="T0" fmla="*/ 0 w 1110"/>
                  <a:gd name="T1" fmla="*/ 0 h 870"/>
                  <a:gd name="T2" fmla="*/ 1110 w 1110"/>
                  <a:gd name="T3" fmla="*/ 87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10" h="870">
                    <a:moveTo>
                      <a:pt x="0" y="0"/>
                    </a:moveTo>
                    <a:lnTo>
                      <a:pt x="1110" y="87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1992" y="2388"/>
                <a:ext cx="392" cy="881"/>
              </a:xfrm>
              <a:custGeom>
                <a:avLst/>
                <a:gdLst>
                  <a:gd name="T0" fmla="*/ 0 w 300"/>
                  <a:gd name="T1" fmla="*/ 825 h 825"/>
                  <a:gd name="T2" fmla="*/ 300 w 300"/>
                  <a:gd name="T3" fmla="*/ 0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825">
                    <a:moveTo>
                      <a:pt x="0" y="825"/>
                    </a:moveTo>
                    <a:lnTo>
                      <a:pt x="30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436" y="2387"/>
                <a:ext cx="364" cy="836"/>
              </a:xfrm>
              <a:custGeom>
                <a:avLst/>
                <a:gdLst>
                  <a:gd name="T0" fmla="*/ 0 w 309"/>
                  <a:gd name="T1" fmla="*/ 0 h 758"/>
                  <a:gd name="T2" fmla="*/ 309 w 309"/>
                  <a:gd name="T3" fmla="*/ 758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9" h="758">
                    <a:moveTo>
                      <a:pt x="0" y="0"/>
                    </a:moveTo>
                    <a:lnTo>
                      <a:pt x="309" y="758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304" y="1448"/>
                <a:ext cx="334" cy="375"/>
                <a:chOff x="3721" y="3017"/>
                <a:chExt cx="334" cy="375"/>
              </a:xfrm>
            </p:grpSpPr>
            <p:sp>
              <p:nvSpPr>
                <p:cNvPr id="33" name="Oval 15"/>
                <p:cNvSpPr>
                  <a:spLocks noChangeArrowheads="1"/>
                </p:cNvSpPr>
                <p:nvPr/>
              </p:nvSpPr>
              <p:spPr bwMode="auto">
                <a:xfrm>
                  <a:off x="3721" y="3048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763" y="3017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72000" tIns="540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en-US" altLang="zh-CN"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1" name="Group 17"/>
              <p:cNvGrpSpPr>
                <a:grpSpLocks/>
              </p:cNvGrpSpPr>
              <p:nvPr/>
            </p:nvGrpSpPr>
            <p:grpSpPr bwMode="auto">
              <a:xfrm>
                <a:off x="220" y="2063"/>
                <a:ext cx="334" cy="375"/>
                <a:chOff x="3721" y="3017"/>
                <a:chExt cx="334" cy="375"/>
              </a:xfrm>
            </p:grpSpPr>
            <p:sp>
              <p:nvSpPr>
                <p:cNvPr id="31" name="Oval 18"/>
                <p:cNvSpPr>
                  <a:spLocks noChangeArrowheads="1"/>
                </p:cNvSpPr>
                <p:nvPr/>
              </p:nvSpPr>
              <p:spPr bwMode="auto">
                <a:xfrm>
                  <a:off x="3721" y="3048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763" y="3017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72000" tIns="540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" name="Group 20"/>
              <p:cNvGrpSpPr>
                <a:grpSpLocks/>
              </p:cNvGrpSpPr>
              <p:nvPr/>
            </p:nvGrpSpPr>
            <p:grpSpPr bwMode="auto">
              <a:xfrm>
                <a:off x="672" y="3177"/>
                <a:ext cx="334" cy="375"/>
                <a:chOff x="3721" y="3017"/>
                <a:chExt cx="334" cy="375"/>
              </a:xfrm>
            </p:grpSpPr>
            <p:sp>
              <p:nvSpPr>
                <p:cNvPr id="29" name="Oval 21"/>
                <p:cNvSpPr>
                  <a:spLocks noChangeArrowheads="1"/>
                </p:cNvSpPr>
                <p:nvPr/>
              </p:nvSpPr>
              <p:spPr bwMode="auto">
                <a:xfrm>
                  <a:off x="3721" y="3048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763" y="3017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72000" tIns="540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</a:t>
                  </a:r>
                  <a:endParaRPr lang="en-US" altLang="zh-CN"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" name="Group 23"/>
              <p:cNvGrpSpPr>
                <a:grpSpLocks/>
              </p:cNvGrpSpPr>
              <p:nvPr/>
            </p:nvGrpSpPr>
            <p:grpSpPr bwMode="auto">
              <a:xfrm>
                <a:off x="1757" y="3205"/>
                <a:ext cx="334" cy="375"/>
                <a:chOff x="3721" y="3017"/>
                <a:chExt cx="334" cy="375"/>
              </a:xfrm>
            </p:grpSpPr>
            <p:sp>
              <p:nvSpPr>
                <p:cNvPr id="27" name="Oval 24"/>
                <p:cNvSpPr>
                  <a:spLocks noChangeArrowheads="1"/>
                </p:cNvSpPr>
                <p:nvPr/>
              </p:nvSpPr>
              <p:spPr bwMode="auto">
                <a:xfrm>
                  <a:off x="3721" y="3048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763" y="3017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72000" tIns="540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" name="Group 26"/>
              <p:cNvGrpSpPr>
                <a:grpSpLocks/>
              </p:cNvGrpSpPr>
              <p:nvPr/>
            </p:nvGrpSpPr>
            <p:grpSpPr bwMode="auto">
              <a:xfrm>
                <a:off x="2285" y="2053"/>
                <a:ext cx="334" cy="375"/>
                <a:chOff x="3721" y="3017"/>
                <a:chExt cx="334" cy="375"/>
              </a:xfrm>
            </p:grpSpPr>
            <p:sp>
              <p:nvSpPr>
                <p:cNvPr id="25" name="Oval 27"/>
                <p:cNvSpPr>
                  <a:spLocks noChangeArrowheads="1"/>
                </p:cNvSpPr>
                <p:nvPr/>
              </p:nvSpPr>
              <p:spPr bwMode="auto">
                <a:xfrm>
                  <a:off x="3721" y="3048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763" y="3017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72000" tIns="540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endParaRPr lang="en-US" altLang="zh-CN"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" name="Text Box 29"/>
            <p:cNvSpPr txBox="1">
              <a:spLocks noChangeArrowheads="1"/>
            </p:cNvSpPr>
            <p:nvPr/>
          </p:nvSpPr>
          <p:spPr bwMode="auto">
            <a:xfrm>
              <a:off x="3178" y="2265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4455" y="224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3380" y="2890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4234" y="2890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" name="Text Box 33"/>
            <p:cNvSpPr txBox="1">
              <a:spLocks noChangeArrowheads="1"/>
            </p:cNvSpPr>
            <p:nvPr/>
          </p:nvSpPr>
          <p:spPr bwMode="auto">
            <a:xfrm>
              <a:off x="2766" y="3294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4772" y="3341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3774" y="4032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60</a:t>
              </a:r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4641479" y="3208506"/>
            <a:ext cx="37496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  <a:p>
            <a:pPr algn="l">
              <a:spcBef>
                <a:spcPct val="2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</a:t>
            </a:r>
          </a:p>
          <a:p>
            <a:pPr algn="l">
              <a:spcBef>
                <a:spcPct val="2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 </a:t>
            </a:r>
          </a:p>
          <a:p>
            <a:pPr algn="l">
              <a:spcBef>
                <a:spcPct val="2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ABCE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4704979" y="4700756"/>
            <a:ext cx="1720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94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86168" y="1421995"/>
            <a:ext cx="8077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基本思想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：设置一个集合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存放已经找到最短路径的顶点，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的初始状态只包含源点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，对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，假设从源点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的有向边为最短路径。以后每求得一条最短路径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，就将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加入集合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中，并将路径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与原来的假设相比较，取路径长度较小者为最短路径。重复上述过程，直到集合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中全部顶点加入到集合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102130" y="3741333"/>
            <a:ext cx="6451600" cy="2247900"/>
            <a:chOff x="810" y="2648"/>
            <a:chExt cx="4064" cy="1334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191" y="2648"/>
              <a:ext cx="1683" cy="131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              集</a:t>
              </a:r>
              <a:endParaRPr lang="zh-CN" altLang="en-US" sz="2400">
                <a:solidFill>
                  <a:schemeClr val="tx1"/>
                </a:solidFill>
                <a:latin typeface="Angsana New" pitchFamily="18" charset="-34"/>
                <a:ea typeface="宋体" panose="02010600030101010101" pitchFamily="2" charset="-122"/>
                <a:cs typeface="Angsana New" pitchFamily="18" charset="-34"/>
              </a:endParaRPr>
            </a:p>
            <a:p>
              <a:pPr algn="just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              合</a:t>
              </a:r>
              <a:endParaRPr lang="zh-CN" altLang="en-US" sz="2400">
                <a:solidFill>
                  <a:schemeClr val="tx1"/>
                </a:solidFill>
                <a:latin typeface="Angsana New" pitchFamily="18" charset="-34"/>
                <a:ea typeface="宋体" panose="02010600030101010101" pitchFamily="2" charset="-122"/>
                <a:cs typeface="Angsana New" pitchFamily="18" charset="-34"/>
              </a:endParaRPr>
            </a:p>
            <a:p>
              <a:pPr algn="just"/>
              <a:r>
                <a:rPr lang="zh-CN" altLang="en-US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            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V</a:t>
              </a:r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ngsana New" pitchFamily="18" charset="-34"/>
                </a:rPr>
                <a:t>-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S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810" y="2659"/>
              <a:ext cx="1661" cy="132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/>
            <a:lstStyle/>
            <a:p>
              <a:pPr algn="just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集</a:t>
              </a:r>
            </a:p>
            <a:p>
              <a:pPr algn="just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合</a:t>
              </a:r>
              <a:endParaRPr lang="zh-CN" altLang="en-US" sz="2400">
                <a:solidFill>
                  <a:schemeClr val="tx1"/>
                </a:solidFill>
                <a:latin typeface="Angsana New" pitchFamily="18" charset="-34"/>
                <a:ea typeface="宋体" panose="02010600030101010101" pitchFamily="2" charset="-122"/>
                <a:cs typeface="Angsana New" pitchFamily="18" charset="-34"/>
              </a:endParaRPr>
            </a:p>
            <a:p>
              <a:pPr algn="just"/>
              <a:r>
                <a:rPr lang="zh-CN" altLang="en-US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S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053" y="2946"/>
              <a:ext cx="19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v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k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030" y="2981"/>
              <a:ext cx="227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613" y="3484"/>
              <a:ext cx="19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v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589" y="3503"/>
              <a:ext cx="228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508" y="3305"/>
              <a:ext cx="1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v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3485" y="3324"/>
              <a:ext cx="227" cy="2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729" y="3151"/>
              <a:ext cx="333" cy="359"/>
            </a:xfrm>
            <a:custGeom>
              <a:avLst/>
              <a:gdLst>
                <a:gd name="T0" fmla="*/ 6 w 368"/>
                <a:gd name="T1" fmla="*/ 428 h 428"/>
                <a:gd name="T2" fmla="*/ 38 w 368"/>
                <a:gd name="T3" fmla="*/ 211 h 428"/>
                <a:gd name="T4" fmla="*/ 234 w 368"/>
                <a:gd name="T5" fmla="*/ 145 h 428"/>
                <a:gd name="T6" fmla="*/ 368 w 368"/>
                <a:gd name="T7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428">
                  <a:moveTo>
                    <a:pt x="6" y="428"/>
                  </a:moveTo>
                  <a:cubicBezTo>
                    <a:pt x="11" y="392"/>
                    <a:pt x="0" y="258"/>
                    <a:pt x="38" y="211"/>
                  </a:cubicBezTo>
                  <a:cubicBezTo>
                    <a:pt x="77" y="163"/>
                    <a:pt x="201" y="201"/>
                    <a:pt x="234" y="145"/>
                  </a:cubicBezTo>
                  <a:cubicBezTo>
                    <a:pt x="268" y="90"/>
                    <a:pt x="340" y="30"/>
                    <a:pt x="368" y="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224" y="3103"/>
              <a:ext cx="1260" cy="2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807" y="3433"/>
              <a:ext cx="1690" cy="179"/>
            </a:xfrm>
            <a:custGeom>
              <a:avLst/>
              <a:gdLst>
                <a:gd name="T0" fmla="*/ 0 w 1865"/>
                <a:gd name="T1" fmla="*/ 211 h 213"/>
                <a:gd name="T2" fmla="*/ 356 w 1865"/>
                <a:gd name="T3" fmla="*/ 184 h 213"/>
                <a:gd name="T4" fmla="*/ 720 w 1865"/>
                <a:gd name="T5" fmla="*/ 38 h 213"/>
                <a:gd name="T6" fmla="*/ 1177 w 1865"/>
                <a:gd name="T7" fmla="*/ 118 h 213"/>
                <a:gd name="T8" fmla="*/ 1450 w 1865"/>
                <a:gd name="T9" fmla="*/ 96 h 213"/>
                <a:gd name="T10" fmla="*/ 1865 w 1865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5" h="213">
                  <a:moveTo>
                    <a:pt x="0" y="211"/>
                  </a:moveTo>
                  <a:cubicBezTo>
                    <a:pt x="59" y="208"/>
                    <a:pt x="236" y="213"/>
                    <a:pt x="356" y="184"/>
                  </a:cubicBezTo>
                  <a:cubicBezTo>
                    <a:pt x="479" y="181"/>
                    <a:pt x="615" y="49"/>
                    <a:pt x="720" y="38"/>
                  </a:cubicBezTo>
                  <a:cubicBezTo>
                    <a:pt x="825" y="27"/>
                    <a:pt x="1068" y="122"/>
                    <a:pt x="1177" y="118"/>
                  </a:cubicBezTo>
                  <a:cubicBezTo>
                    <a:pt x="1287" y="113"/>
                    <a:pt x="1303" y="115"/>
                    <a:pt x="1450" y="96"/>
                  </a:cubicBezTo>
                  <a:cubicBezTo>
                    <a:pt x="1701" y="65"/>
                    <a:pt x="1779" y="20"/>
                    <a:pt x="1865" y="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1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最短距离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7"/>
          <a:stretch/>
        </p:blipFill>
        <p:spPr>
          <a:xfrm>
            <a:off x="100940" y="1742861"/>
            <a:ext cx="8942119" cy="38722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9150" y="5931568"/>
            <a:ext cx="654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节点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12</a:t>
            </a:r>
            <a:r>
              <a:rPr lang="zh-CN" altLang="en-US" sz="2400" dirty="0"/>
              <a:t>的最短距离是</a:t>
            </a:r>
            <a:r>
              <a:rPr lang="en-US" altLang="zh-CN" sz="2400" dirty="0"/>
              <a:t>_____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47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2"/>
          <p:cNvSpPr txBox="1"/>
          <p:nvPr/>
        </p:nvSpPr>
        <p:spPr>
          <a:xfrm>
            <a:off x="-371422" y="1655274"/>
            <a:ext cx="973114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marL="180000" algn="ctr"/>
            <a:r>
              <a:rPr lang="en-US" altLang="zh-CN" sz="2400" dirty="0"/>
              <a:t>CS150 </a:t>
            </a:r>
            <a:r>
              <a:rPr lang="zh-CN" altLang="en-US" sz="2400" dirty="0"/>
              <a:t>初赛专题集训公布资料的固定网站</a:t>
            </a:r>
            <a:endParaRPr lang="en-US" altLang="zh-CN" sz="2400" dirty="0"/>
          </a:p>
          <a:p>
            <a:pPr marL="180000" algn="ctr"/>
            <a:r>
              <a:rPr lang="zh-CN" altLang="en-US" sz="2400" dirty="0"/>
              <a:t>请每次课前自行将资料下载到电脑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-371423" y="4707951"/>
            <a:ext cx="97311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>
            <a:defPPr>
              <a:defRPr lang="zh-CN"/>
            </a:defPPr>
            <a:lvl1pPr marL="180000">
              <a:defRPr sz="2400"/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快快编程地址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http://120.132.18.213:9062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请登陆网站提交作业 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71423" y="2782039"/>
            <a:ext cx="97311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hlinkClick r:id="rId3"/>
              </a:rPr>
              <a:t>https://pan.baidu.com/s/12ZsJgSE-p17VxI-ObMe7Mg</a:t>
            </a:r>
            <a:endParaRPr lang="en-US" altLang="zh-CN" sz="2400" dirty="0"/>
          </a:p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906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26" y="3267180"/>
            <a:ext cx="4085195" cy="295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1183" y="6216134"/>
            <a:ext cx="7428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运算符优先级，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同级的运算符不分高低，计算时按照从左到右运算。</a:t>
            </a:r>
            <a:endParaRPr kumimoji="0" lang="zh-CN" altLang="zh-CN" sz="400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07512"/>
              </p:ext>
            </p:extLst>
          </p:nvPr>
        </p:nvGraphicFramePr>
        <p:xfrm>
          <a:off x="351182" y="1231900"/>
          <a:ext cx="820915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78">
                  <a:extLst>
                    <a:ext uri="{9D8B030D-6E8A-4147-A177-3AD203B41FA5}">
                      <a16:colId xmlns:a16="http://schemas.microsoft.com/office/drawing/2014/main" val="1018056318"/>
                    </a:ext>
                  </a:extLst>
                </a:gridCol>
                <a:gridCol w="1328544">
                  <a:extLst>
                    <a:ext uri="{9D8B030D-6E8A-4147-A177-3AD203B41FA5}">
                      <a16:colId xmlns:a16="http://schemas.microsoft.com/office/drawing/2014/main" val="3715450993"/>
                    </a:ext>
                  </a:extLst>
                </a:gridCol>
                <a:gridCol w="900336">
                  <a:extLst>
                    <a:ext uri="{9D8B030D-6E8A-4147-A177-3AD203B41FA5}">
                      <a16:colId xmlns:a16="http://schemas.microsoft.com/office/drawing/2014/main" val="998769826"/>
                    </a:ext>
                  </a:extLst>
                </a:gridCol>
                <a:gridCol w="4435799">
                  <a:extLst>
                    <a:ext uri="{9D8B030D-6E8A-4147-A177-3AD203B41FA5}">
                      <a16:colId xmlns:a16="http://schemas.microsoft.com/office/drawing/2014/main" val="246301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逻辑运算符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英语表示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3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新宋体" panose="02010609030101010101" pitchFamily="49" charset="-122"/>
                        </a:rPr>
                        <a:t>非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¬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¬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¬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0=1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5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∧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∧</a:t>
                      </a:r>
                      <a:r>
                        <a:rPr lang="en-US" altLang="zh-CN" sz="2000" dirty="0"/>
                        <a:t>0=0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∧</a:t>
                      </a:r>
                      <a:r>
                        <a:rPr lang="en-US" altLang="zh-CN" sz="2000" dirty="0"/>
                        <a:t>1=1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∧</a:t>
                      </a:r>
                      <a:r>
                        <a:rPr lang="en-US" altLang="zh-CN" sz="2000" dirty="0"/>
                        <a:t>1=1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新宋体" panose="02010609030101010101" pitchFamily="49" charset="-122"/>
                        </a:rPr>
                        <a:t>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新宋体" panose="02010609030101010101" pitchFamily="49" charset="-122"/>
                        </a:rPr>
                        <a:t>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0=0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新宋体" panose="02010609030101010101" pitchFamily="49" charset="-122"/>
                        </a:rPr>
                        <a:t>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新宋体" panose="02010609030101010101" pitchFamily="49" charset="-122"/>
                        </a:rPr>
                        <a:t>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0=1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新宋体" panose="02010609030101010101" pitchFamily="49" charset="-122"/>
                        </a:rPr>
                        <a:t>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9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0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否定（非）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971800" y="3657600"/>
            <a:ext cx="990600" cy="16764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“非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”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895600" y="29718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95600" y="54102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191000" y="2971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971800" y="3581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76600" y="3048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4958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6600" y="3886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276600" y="4572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572000" y="3886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72000" y="4495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203575" y="2276475"/>
            <a:ext cx="296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的真值表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90600" y="5562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宋体" panose="02010600030101010101" pitchFamily="2" charset="-122"/>
              </a:rPr>
              <a:t>所有可能的取值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2133600" y="4724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合取（与）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612417" y="3156625"/>
            <a:ext cx="1752600" cy="23622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63092" y="4740950"/>
            <a:ext cx="5181600" cy="533400"/>
          </a:xfrm>
          <a:prstGeom prst="rect">
            <a:avLst/>
          </a:prstGeom>
          <a:noFill/>
          <a:ln w="19050">
            <a:solidFill>
              <a:srgbClr val="2009C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32817" y="1708825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并且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61617" y="254702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61617" y="551882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637817" y="3156625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542817" y="2547025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942617" y="26232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     q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942617" y="3385225"/>
            <a:ext cx="14478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47617" y="26232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000017" y="3385225"/>
            <a:ext cx="609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2817" y="5595025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所有可能的取值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647217" y="483302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371617" y="2651800"/>
            <a:ext cx="2383277" cy="1015663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均为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343042" y="3710663"/>
            <a:ext cx="673100" cy="958850"/>
          </a:xfrm>
          <a:prstGeom prst="line">
            <a:avLst/>
          </a:prstGeom>
          <a:noFill/>
          <a:ln w="19050">
            <a:solidFill>
              <a:srgbClr val="2009CD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17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析取（或）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47813" y="3573463"/>
            <a:ext cx="51816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" y="19812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或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  <a:endParaRPr kumimoji="1" lang="zh-CN" altLang="en-US" sz="2400" b="1" i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590800" y="2819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590800" y="5791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667000" y="3429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0" y="2819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971800" y="2895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     q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971800" y="3657600"/>
            <a:ext cx="14478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1800" b="1">
                <a:sym typeface="Symbol" panose="05050102010706020507" pitchFamily="18" charset="2"/>
              </a:rPr>
              <a:t>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029200" y="3657600"/>
            <a:ext cx="609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6019800" y="1515437"/>
            <a:ext cx="2305050" cy="1015663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均为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6300788" y="2590800"/>
            <a:ext cx="557212" cy="9826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29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永真式、矛盾式与可能式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719263"/>
            <a:ext cx="8229600" cy="2573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永真式：总是真的，无论其中出现的命题变元如何取值。比如：</a:t>
            </a:r>
            <a:r>
              <a:rPr lang="en-US" altLang="zh-CN" sz="2400" i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i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kumimoji="1" lang="en-US" altLang="zh-CN" sz="2400" i="1" dirty="0">
              <a:solidFill>
                <a:srgbClr val="2009CD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矛盾式：</a:t>
            </a:r>
            <a:r>
              <a:rPr lang="zh-CN" altLang="en-US" sz="2400" dirty="0">
                <a:latin typeface="Times New Roman" panose="02020603050405020304" pitchFamily="18" charset="0"/>
              </a:rPr>
              <a:t>总是假的，无论其中出现的命题变元如何取值。比如：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zh-CN" altLang="en-US" sz="2400" dirty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可能式：既不是永真式又不是矛盾式。</a:t>
            </a:r>
            <a:r>
              <a:rPr lang="zh-CN" altLang="en-US" sz="2400" dirty="0">
                <a:latin typeface="Times New Roman" panose="02020603050405020304" pitchFamily="18" charset="0"/>
              </a:rPr>
              <a:t>比如： 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" name="组合 30"/>
          <p:cNvGrpSpPr>
            <a:grpSpLocks/>
          </p:cNvGrpSpPr>
          <p:nvPr/>
        </p:nvGrpSpPr>
        <p:grpSpPr bwMode="auto">
          <a:xfrm>
            <a:off x="2339975" y="4437063"/>
            <a:ext cx="4608513" cy="1744662"/>
            <a:chOff x="3059832" y="4276204"/>
            <a:chExt cx="4608512" cy="174508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48732" y="4293096"/>
              <a:ext cx="4464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59832" y="6021288"/>
              <a:ext cx="4608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139952" y="4293096"/>
              <a:ext cx="0" cy="1728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131840" y="4869160"/>
              <a:ext cx="4464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491880" y="4293096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355976" y="4348212"/>
              <a:ext cx="72427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¬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11" name="组合 15"/>
            <p:cNvGrpSpPr>
              <a:grpSpLocks/>
            </p:cNvGrpSpPr>
            <p:nvPr/>
          </p:nvGrpSpPr>
          <p:grpSpPr bwMode="auto">
            <a:xfrm>
              <a:off x="4538092" y="4949676"/>
              <a:ext cx="648072" cy="1007864"/>
              <a:chOff x="4499992" y="5038576"/>
              <a:chExt cx="914400" cy="1007864"/>
            </a:xfrm>
          </p:grpSpPr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38576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4499992" y="55892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2" name="组合 16"/>
            <p:cNvGrpSpPr>
              <a:grpSpLocks/>
            </p:cNvGrpSpPr>
            <p:nvPr/>
          </p:nvGrpSpPr>
          <p:grpSpPr bwMode="auto">
            <a:xfrm>
              <a:off x="3483372" y="4941168"/>
              <a:ext cx="648072" cy="995164"/>
              <a:chOff x="4499992" y="5013176"/>
              <a:chExt cx="914400" cy="995164"/>
            </a:xfrm>
          </p:grpSpPr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13176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4511996" y="55511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292080" y="4293096"/>
              <a:ext cx="0" cy="1728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6444208" y="4276204"/>
              <a:ext cx="0" cy="1728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5364088" y="4365104"/>
              <a:ext cx="10081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2009CD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>
                  <a:solidFill>
                    <a:srgbClr val="2009CD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sz="2400" b="1">
                  <a:solidFill>
                    <a:srgbClr val="2009CD"/>
                  </a:solidFill>
                  <a:latin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¬</a:t>
              </a:r>
              <a:r>
                <a:rPr lang="en-US" altLang="zh-CN" sz="2400" b="1" i="1">
                  <a:solidFill>
                    <a:srgbClr val="2009CD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kumimoji="1"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6516216" y="4365104"/>
              <a:ext cx="10081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¬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" name="组合 24"/>
            <p:cNvGrpSpPr>
              <a:grpSpLocks/>
            </p:cNvGrpSpPr>
            <p:nvPr/>
          </p:nvGrpSpPr>
          <p:grpSpPr bwMode="auto">
            <a:xfrm>
              <a:off x="5580112" y="4928468"/>
              <a:ext cx="504056" cy="1020564"/>
              <a:chOff x="4499992" y="5000476"/>
              <a:chExt cx="711200" cy="1020564"/>
            </a:xfrm>
          </p:grpSpPr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00476"/>
                <a:ext cx="711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2009CD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4499992" y="55638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2009CD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6660232" y="4911576"/>
              <a:ext cx="648072" cy="1033264"/>
              <a:chOff x="4499992" y="5013176"/>
              <a:chExt cx="914400" cy="1033264"/>
            </a:xfrm>
          </p:grpSpPr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13176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4499992" y="55892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等值公式</a:t>
            </a:r>
          </a:p>
        </p:txBody>
      </p:sp>
      <p:sp>
        <p:nvSpPr>
          <p:cNvPr id="3" name="矩形 2"/>
          <p:cNvSpPr/>
          <p:nvPr/>
        </p:nvSpPr>
        <p:spPr>
          <a:xfrm>
            <a:off x="1040859" y="1396556"/>
            <a:ext cx="6721813" cy="499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双重否定律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zh-CN" dirty="0"/>
              <a:t>P = 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结合律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(</a:t>
            </a:r>
            <a:r>
              <a:rPr lang="en-US" altLang="zh-CN" dirty="0"/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Q) 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R = 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(Q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(P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Q) 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R = P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(Q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3. </a:t>
            </a:r>
            <a:r>
              <a:rPr lang="zh-CN" altLang="en-US" dirty="0">
                <a:latin typeface="Times New Roman" panose="02020603050405020304" pitchFamily="18" charset="0"/>
              </a:rPr>
              <a:t>交换律</a:t>
            </a:r>
            <a:endParaRPr lang="zh-CN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/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Q = Q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P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Q = Q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P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/>
              <a:t> Q = Q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/>
              <a:t> 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分配律</a:t>
            </a:r>
            <a:endParaRPr lang="zh-CN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/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(Q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R) = (P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Q)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(P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P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(Q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R) = (P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Q)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(P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zh-CN" altLang="en-US" dirty="0"/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吸收律</a:t>
            </a:r>
            <a:endParaRPr lang="zh-CN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/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(P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Q) = 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P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(P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Q) = 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6. </a:t>
            </a:r>
            <a:r>
              <a:rPr lang="zh-CN" altLang="en-US" dirty="0">
                <a:latin typeface="Times New Roman" panose="02020603050405020304" pitchFamily="18" charset="0"/>
              </a:rPr>
              <a:t>摩根律</a:t>
            </a:r>
            <a:endParaRPr lang="zh-CN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dirty="0"/>
              <a:t>(</a:t>
            </a:r>
            <a:r>
              <a:rPr lang="en-US" altLang="zh-CN" dirty="0"/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/>
              <a:t>Q) 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/>
              <a:t>(P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/>
              <a:t>Q) 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70060" y="6079788"/>
            <a:ext cx="241246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自学，帮助做题</a:t>
            </a:r>
          </a:p>
        </p:txBody>
      </p:sp>
    </p:spTree>
    <p:extLst>
      <p:ext uri="{BB962C8B-B14F-4D97-AF65-F5344CB8AC3E}">
        <p14:creationId xmlns:p14="http://schemas.microsoft.com/office/powerpoint/2010/main" val="75478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矩形 2"/>
          <p:cNvSpPr/>
          <p:nvPr/>
        </p:nvSpPr>
        <p:spPr>
          <a:xfrm>
            <a:off x="204281" y="1296968"/>
            <a:ext cx="8521430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A=True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B=False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C=True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D=False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，以下逻辑运算表达式真的有（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¬A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 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¬A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 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 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¬B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        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D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¬C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281" y="3318489"/>
            <a:ext cx="852143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A</a:t>
            </a:r>
            <a:r>
              <a:rPr lang="zh-CN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选项：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¬A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），（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=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假，（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¬A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）中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 =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假，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¬A=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假，所以（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¬A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=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假。于是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选项可以简写为：假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（假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∨假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=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假。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4281" y="4970679"/>
            <a:ext cx="852143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B</a:t>
            </a:r>
            <a:r>
              <a:rPr lang="zh-CN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选项：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¬A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 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¬B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，如果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¬B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是假那么就可以不去看前面的（（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¬A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 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），可惜的是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¬B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是真，那么就要看（（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¬A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 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），发现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是真，所以不看（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¬A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 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），于是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选项可以简写为：（？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真）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真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真。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979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矩形 2"/>
          <p:cNvSpPr/>
          <p:nvPr/>
        </p:nvSpPr>
        <p:spPr>
          <a:xfrm>
            <a:off x="204281" y="1296968"/>
            <a:ext cx="8521430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A=True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B=False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C=True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D=False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，以下逻辑运算表达式真的有（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¬A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 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¬A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 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 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¬B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        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D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pitchFamily="49" charset="-122"/>
              </a:rPr>
              <a:t>∨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¬C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281" y="3318489"/>
            <a:ext cx="852143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C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选项：（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B∨C∨D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）∨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D∧A 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D∧A=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假，所以不得不看前面部分（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B∨C∨D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），只要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BCD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有一个是真，那么（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B∨C∨D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）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真，而容易发现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C=true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。所以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C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选项可以简写为：真 ∨ 假 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= 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真。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4281" y="5116594"/>
            <a:ext cx="852143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D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选项：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A ∧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（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D ∨¬C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）∧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B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，我们很容易发现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D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选项的特殊结构为 ？∧？∧？，三个？有一个是假，那么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D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为假，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A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和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B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不用计算便可看出，所以先发现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B=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假，所以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D=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新宋体" panose="02010609030101010101" pitchFamily="49" charset="-122"/>
              </a:rPr>
              <a:t>假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08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kern="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问题求解题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09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加法原理和乘法原理</a:t>
            </a:r>
          </a:p>
        </p:txBody>
      </p:sp>
      <p:sp>
        <p:nvSpPr>
          <p:cNvPr id="3" name="矩形 2"/>
          <p:cNvSpPr/>
          <p:nvPr/>
        </p:nvSpPr>
        <p:spPr>
          <a:xfrm>
            <a:off x="222584" y="1318465"/>
            <a:ext cx="8698832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加法原理</a:t>
            </a:r>
            <a:endParaRPr lang="en-US" altLang="zh-CN" sz="2400" dirty="0"/>
          </a:p>
          <a:p>
            <a:r>
              <a:rPr lang="zh-CN" altLang="en-US" sz="2400" dirty="0"/>
              <a:t>做一件事情</a:t>
            </a:r>
            <a:r>
              <a:rPr lang="en-US" altLang="zh-CN" sz="2400" dirty="0"/>
              <a:t>,</a:t>
            </a:r>
            <a:r>
              <a:rPr lang="zh-CN" altLang="en-US" sz="2400" dirty="0"/>
              <a:t>完成它有</a:t>
            </a:r>
            <a:r>
              <a:rPr lang="en-US" altLang="zh-CN" sz="2400" dirty="0"/>
              <a:t>N</a:t>
            </a:r>
            <a:r>
              <a:rPr lang="zh-CN" altLang="en-US" sz="2400" dirty="0"/>
              <a:t>类办法，在第一类办法中有</a:t>
            </a:r>
            <a:r>
              <a:rPr lang="en-US" altLang="zh-CN" sz="2400" dirty="0"/>
              <a:t>M1</a:t>
            </a:r>
            <a:r>
              <a:rPr lang="zh-CN" altLang="en-US" sz="2400" dirty="0"/>
              <a:t>种不同的方法，在第二类办法中有</a:t>
            </a:r>
            <a:r>
              <a:rPr lang="en-US" altLang="zh-CN" sz="2400" dirty="0"/>
              <a:t>M2</a:t>
            </a:r>
            <a:r>
              <a:rPr lang="zh-CN" altLang="en-US" sz="2400" dirty="0"/>
              <a:t>种不同的方法</a:t>
            </a:r>
            <a:r>
              <a:rPr lang="en-US" altLang="zh-CN" sz="2400" dirty="0"/>
              <a:t>,……,</a:t>
            </a:r>
          </a:p>
          <a:p>
            <a:r>
              <a:rPr lang="zh-CN" altLang="en-US" sz="2400" dirty="0"/>
              <a:t>在第</a:t>
            </a:r>
            <a:r>
              <a:rPr lang="en-US" altLang="zh-CN" sz="2400" dirty="0"/>
              <a:t>M</a:t>
            </a:r>
            <a:r>
              <a:rPr lang="zh-CN" altLang="en-US" sz="2400" dirty="0"/>
              <a:t>类办法中有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种不同的方法</a:t>
            </a:r>
            <a:r>
              <a:rPr lang="en-US" altLang="zh-CN" sz="2400" dirty="0"/>
              <a:t>,</a:t>
            </a:r>
          </a:p>
          <a:p>
            <a:r>
              <a:rPr lang="zh-CN" altLang="en-US" sz="2400" dirty="0"/>
              <a:t>那么完成这件事情共有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+……+M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种不同的方法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22584" y="3793785"/>
            <a:ext cx="8698832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乘法原理</a:t>
            </a:r>
            <a:endParaRPr lang="en-US" altLang="zh-CN" sz="2400" dirty="0"/>
          </a:p>
          <a:p>
            <a:r>
              <a:rPr lang="zh-CN" altLang="en-US" sz="2400" dirty="0"/>
              <a:t>做一件事</a:t>
            </a:r>
            <a:r>
              <a:rPr lang="en-US" altLang="zh-CN" sz="2400" dirty="0"/>
              <a:t>,</a:t>
            </a:r>
            <a:r>
              <a:rPr lang="zh-CN" altLang="en-US" sz="2400" dirty="0"/>
              <a:t>完成它需要分成</a:t>
            </a:r>
            <a:r>
              <a:rPr lang="en-US" altLang="zh-CN" sz="2400" dirty="0"/>
              <a:t>n</a:t>
            </a:r>
            <a:r>
              <a:rPr lang="zh-CN" altLang="en-US" sz="2400" dirty="0"/>
              <a:t>个步骤，做第一 步有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种不同的方法，做第二步有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不同的方法</a:t>
            </a:r>
            <a:r>
              <a:rPr lang="en-US" altLang="zh-CN" sz="2400" dirty="0"/>
              <a:t>,……,</a:t>
            </a:r>
            <a:br>
              <a:rPr lang="en-US" altLang="zh-CN" sz="2400" dirty="0"/>
            </a:br>
            <a:r>
              <a:rPr lang="zh-CN" altLang="en-US" sz="2400" dirty="0"/>
              <a:t>做第</a:t>
            </a:r>
            <a:r>
              <a:rPr lang="en-US" altLang="zh-CN" sz="2400" dirty="0"/>
              <a:t>n</a:t>
            </a:r>
            <a:r>
              <a:rPr lang="zh-CN" altLang="en-US" sz="2400" dirty="0"/>
              <a:t>步有</a:t>
            </a:r>
            <a:r>
              <a:rPr lang="en-US" altLang="zh-CN" sz="2400" dirty="0" err="1"/>
              <a:t>m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不同的方法</a:t>
            </a:r>
            <a:r>
              <a:rPr lang="en-US" altLang="zh-CN" sz="2400" dirty="0"/>
              <a:t>.</a:t>
            </a:r>
            <a:br>
              <a:rPr lang="en-US" altLang="zh-CN" sz="2400" dirty="0"/>
            </a:br>
            <a:r>
              <a:rPr lang="zh-CN" altLang="en-US" sz="2400" dirty="0"/>
              <a:t>那么完成这件事共有 </a:t>
            </a:r>
            <a:r>
              <a:rPr lang="en-US" altLang="zh-CN" sz="2400" dirty="0"/>
              <a:t>N=m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*m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*m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…*</a:t>
            </a:r>
            <a:r>
              <a:rPr lang="en-US" altLang="zh-CN" sz="2400" dirty="0" err="1"/>
              <a:t>m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种不同的方法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253045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83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矩形 3"/>
          <p:cNvSpPr/>
          <p:nvPr/>
        </p:nvSpPr>
        <p:spPr>
          <a:xfrm>
            <a:off x="117308" y="1355103"/>
            <a:ext cx="8909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4×4</a:t>
            </a:r>
            <a:r>
              <a:rPr lang="zh-CN" altLang="en-US" sz="2400" dirty="0"/>
              <a:t>的棋盘，要把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四个不同的棋子放在棋盘的方格中，并使每行每列只能出现一个棋子。共有</a:t>
            </a:r>
            <a:r>
              <a:rPr lang="en-US" altLang="zh-CN" sz="2400" dirty="0"/>
              <a:t>____</a:t>
            </a:r>
            <a:r>
              <a:rPr lang="zh-CN" altLang="en-US" sz="2400" dirty="0"/>
              <a:t>种不同的放法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19" y="2006529"/>
            <a:ext cx="2725785" cy="28207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8599" y="4827241"/>
            <a:ext cx="86507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分四步，第一步放棋子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，故有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16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种不同方法；第二步放棋子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，还剩下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9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个方格可以放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有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9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种</a:t>
            </a:r>
            <a:r>
              <a:rPr lang="zh-CN" altLang="en-US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放法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；第三步放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，还有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4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个方格可以放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；最后放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D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，再只剩下一个方格放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D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了</a:t>
            </a:r>
            <a:r>
              <a:rPr lang="zh-CN" altLang="en-US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。</a:t>
            </a:r>
            <a:r>
              <a:rPr lang="zh-CN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共有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kern="100" dirty="0">
                <a:latin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100" dirty="0">
                <a:cs typeface="Times New Roman" panose="02020603050405020304" pitchFamily="18" charset="0"/>
              </a:rPr>
              <a:t>16</a:t>
            </a:r>
            <a:r>
              <a:rPr lang="en-US" altLang="zh-CN" sz="2400" kern="100" dirty="0">
                <a:ea typeface="新宋体" panose="02010609030101010101" pitchFamily="49" charset="-122"/>
                <a:cs typeface="Times New Roman" panose="02020603050405020304" pitchFamily="18" charset="0"/>
              </a:rPr>
              <a:t>*9*4*1</a:t>
            </a:r>
            <a:r>
              <a:rPr lang="zh-CN" altLang="zh-CN" sz="2400" kern="100" dirty="0">
                <a:ea typeface="新宋体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dirty="0">
                <a:ea typeface="新宋体" panose="02010609030101010101" pitchFamily="49" charset="-122"/>
                <a:cs typeface="Times New Roman" panose="02020603050405020304" pitchFamily="18" charset="0"/>
              </a:rPr>
              <a:t>576</a:t>
            </a:r>
            <a:r>
              <a:rPr lang="zh-CN" altLang="zh-CN" sz="2400" kern="100" dirty="0">
                <a:ea typeface="新宋体" panose="02010609030101010101" pitchFamily="49" charset="-122"/>
                <a:cs typeface="Times New Roman" panose="02020603050405020304" pitchFamily="18" charset="0"/>
              </a:rPr>
              <a:t>（种）不同放法。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04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5" y="2063954"/>
            <a:ext cx="3189561" cy="2136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1819" y="1232957"/>
            <a:ext cx="8013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从左下角走到右上角，规定每次只能向右或向上移动，共计有</a:t>
            </a:r>
            <a:r>
              <a:rPr lang="en-US" altLang="zh-CN" sz="2400" dirty="0"/>
              <a:t>____</a:t>
            </a:r>
            <a:r>
              <a:rPr lang="zh-CN" altLang="en-US" sz="2400" dirty="0"/>
              <a:t>种不同的走法？</a:t>
            </a:r>
          </a:p>
        </p:txBody>
      </p:sp>
      <p:sp>
        <p:nvSpPr>
          <p:cNvPr id="6" name="矩形 5"/>
          <p:cNvSpPr/>
          <p:nvPr/>
        </p:nvSpPr>
        <p:spPr>
          <a:xfrm>
            <a:off x="246647" y="4616072"/>
            <a:ext cx="8650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棋盘为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m</a:t>
            </a:r>
            <a:r>
              <a:rPr lang="zh-CN" altLang="en-US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列，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行，只要向右走一步，再向上走一步，总能经过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m</a:t>
            </a:r>
            <a:r>
              <a:rPr lang="zh-CN" altLang="en-US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步向右和</a:t>
            </a:r>
            <a:r>
              <a:rPr lang="en-US" altLang="zh-CN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步向上，到达终点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00301" y="5677901"/>
                <a:ext cx="791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1" y="5677901"/>
                <a:ext cx="791114" cy="369332"/>
              </a:xfrm>
              <a:prstGeom prst="rect">
                <a:avLst/>
              </a:prstGeom>
              <a:blipFill>
                <a:blip r:embed="rId3"/>
                <a:stretch>
                  <a:fillRect l="-8462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排列与组合</a:t>
            </a:r>
          </a:p>
        </p:txBody>
      </p:sp>
      <p:sp>
        <p:nvSpPr>
          <p:cNvPr id="4" name="矩形 3"/>
          <p:cNvSpPr/>
          <p:nvPr/>
        </p:nvSpPr>
        <p:spPr>
          <a:xfrm>
            <a:off x="192504" y="1824336"/>
            <a:ext cx="8530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从</a:t>
            </a:r>
            <a:r>
              <a:rPr lang="en-US" altLang="zh-CN" sz="2400" dirty="0"/>
              <a:t>n</a:t>
            </a:r>
            <a:r>
              <a:rPr lang="zh-CN" altLang="en-US" sz="2400" dirty="0"/>
              <a:t>个不同元素中，任取</a:t>
            </a:r>
            <a:r>
              <a:rPr lang="en-US" altLang="zh-CN" sz="2400" dirty="0"/>
              <a:t>m</a:t>
            </a:r>
            <a:r>
              <a:rPr lang="zh-CN" altLang="en-US" sz="2400" dirty="0"/>
              <a:t>个元素，按照一定的顺序排成一列，叫做从</a:t>
            </a:r>
            <a:r>
              <a:rPr lang="en-US" altLang="zh-CN" sz="2400" dirty="0"/>
              <a:t>n</a:t>
            </a:r>
            <a:r>
              <a:rPr lang="zh-CN" altLang="en-US" sz="2400" dirty="0"/>
              <a:t>个不同元素中取出</a:t>
            </a:r>
            <a:r>
              <a:rPr lang="en-US" altLang="zh-CN" sz="2400" dirty="0"/>
              <a:t>m</a:t>
            </a:r>
            <a:r>
              <a:rPr lang="zh-CN" altLang="en-US" sz="2400" dirty="0"/>
              <a:t>个元素的一个排列。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0475" y="1275348"/>
            <a:ext cx="192505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排列的定义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956678" y="3420806"/>
          <a:ext cx="6490869" cy="141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公式" r:id="rId4" imgW="2463480" imgH="711000" progId="Equation.3">
                  <p:embed/>
                </p:oleObj>
              </mc:Choice>
              <mc:Fallback>
                <p:oleObj name="公式" r:id="rId4" imgW="2463480" imgH="7110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678" y="3420806"/>
                        <a:ext cx="6490869" cy="14111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2503" y="2807237"/>
            <a:ext cx="275523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排列的计算公式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2503" y="4983842"/>
            <a:ext cx="275523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全排列</a:t>
            </a:r>
          </a:p>
        </p:txBody>
      </p:sp>
      <p:sp>
        <p:nvSpPr>
          <p:cNvPr id="9" name="矩形 8"/>
          <p:cNvSpPr/>
          <p:nvPr/>
        </p:nvSpPr>
        <p:spPr>
          <a:xfrm>
            <a:off x="517359" y="5597411"/>
            <a:ext cx="526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个不同的元素排成一排，排列方法有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186866" y="6075695"/>
          <a:ext cx="6048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6" imgW="203040" imgH="241200" progId="Equation.DSMT4">
                  <p:embed/>
                </p:oleObj>
              </mc:Choice>
              <mc:Fallback>
                <p:oleObj name="Equation" r:id="rId6" imgW="203040" imgH="2412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866" y="6075695"/>
                        <a:ext cx="6048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63128" y="6147133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=n*(n-1)*(n-2)*…*2*1=n!</a:t>
            </a:r>
          </a:p>
        </p:txBody>
      </p:sp>
    </p:spTree>
    <p:extLst>
      <p:ext uri="{BB962C8B-B14F-4D97-AF65-F5344CB8AC3E}">
        <p14:creationId xmlns:p14="http://schemas.microsoft.com/office/powerpoint/2010/main" val="872624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排列与组合</a:t>
            </a:r>
          </a:p>
        </p:txBody>
      </p:sp>
      <p:sp>
        <p:nvSpPr>
          <p:cNvPr id="3" name="矩形 2"/>
          <p:cNvSpPr/>
          <p:nvPr/>
        </p:nvSpPr>
        <p:spPr>
          <a:xfrm>
            <a:off x="180475" y="1805372"/>
            <a:ext cx="8734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从</a:t>
            </a:r>
            <a:r>
              <a:rPr lang="en-US" altLang="zh-CN" sz="2400" dirty="0"/>
              <a:t>n</a:t>
            </a:r>
            <a:r>
              <a:rPr lang="zh-CN" altLang="en-US" sz="2400" dirty="0"/>
              <a:t>个不同元素中，任取</a:t>
            </a:r>
            <a:r>
              <a:rPr lang="en-US" altLang="zh-CN" sz="2400" dirty="0"/>
              <a:t>m</a:t>
            </a:r>
            <a:r>
              <a:rPr lang="zh-CN" altLang="en-US" sz="2400" dirty="0"/>
              <a:t>个元素并成一组，叫做从</a:t>
            </a:r>
            <a:r>
              <a:rPr lang="en-US" altLang="zh-CN" sz="2400" dirty="0"/>
              <a:t>n</a:t>
            </a:r>
            <a:r>
              <a:rPr lang="zh-CN" altLang="en-US" sz="2400" dirty="0"/>
              <a:t>个不同元素中取出</a:t>
            </a:r>
            <a:r>
              <a:rPr lang="en-US" altLang="zh-CN" sz="2400" dirty="0"/>
              <a:t>m</a:t>
            </a:r>
            <a:r>
              <a:rPr lang="zh-CN" altLang="en-US" sz="2400" dirty="0"/>
              <a:t>个元素的一个组合。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0475" y="1275348"/>
            <a:ext cx="192505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组合的定义</a:t>
            </a: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1143001" y="3382879"/>
          <a:ext cx="6234113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2527200" imgH="914400" progId="Equation.3">
                  <p:embed/>
                </p:oleObj>
              </mc:Choice>
              <mc:Fallback>
                <p:oleObj name="Equation" r:id="rId3" imgW="2527200" imgH="91440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3382879"/>
                        <a:ext cx="6234113" cy="15541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2503" y="2807237"/>
            <a:ext cx="275523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组合的计算公式</a:t>
            </a:r>
          </a:p>
        </p:txBody>
      </p:sp>
    </p:spTree>
    <p:extLst>
      <p:ext uri="{BB962C8B-B14F-4D97-AF65-F5344CB8AC3E}">
        <p14:creationId xmlns:p14="http://schemas.microsoft.com/office/powerpoint/2010/main" val="14810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矩形 3"/>
          <p:cNvSpPr/>
          <p:nvPr/>
        </p:nvSpPr>
        <p:spPr>
          <a:xfrm>
            <a:off x="202532" y="1319008"/>
            <a:ext cx="8193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学校师生合影，共</a:t>
            </a:r>
            <a:r>
              <a:rPr lang="en-US" altLang="zh-CN" sz="2400" dirty="0"/>
              <a:t>8</a:t>
            </a:r>
            <a:r>
              <a:rPr lang="zh-CN" altLang="en-US" sz="2400" dirty="0"/>
              <a:t>个学生，</a:t>
            </a:r>
            <a:r>
              <a:rPr lang="en-US" altLang="zh-CN" sz="2400" dirty="0"/>
              <a:t>4</a:t>
            </a:r>
            <a:r>
              <a:rPr lang="zh-CN" altLang="en-US" sz="2400" dirty="0"/>
              <a:t>个老师，要求老师在学生中间，且老师互不相邻，共有</a:t>
            </a:r>
            <a:r>
              <a:rPr lang="en-US" altLang="zh-CN" sz="2400" dirty="0"/>
              <a:t>____</a:t>
            </a:r>
            <a:r>
              <a:rPr lang="zh-CN" altLang="en-US" sz="2400" dirty="0"/>
              <a:t>种不同的合影方式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14500" y="2875547"/>
                <a:ext cx="4654543" cy="379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=40320∗</m:t>
                      </m:r>
                      <m:r>
                        <m:rPr>
                          <m:nor/>
                        </m:rPr>
                        <a:rPr lang="en-US" altLang="zh-CN" sz="2400" dirty="0"/>
                        <m:t>840=33868800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2875547"/>
                <a:ext cx="4654543" cy="379335"/>
              </a:xfrm>
              <a:prstGeom prst="rect">
                <a:avLst/>
              </a:prstGeom>
              <a:blipFill>
                <a:blip r:embed="rId2"/>
                <a:stretch>
                  <a:fillRect l="-916" r="-1178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09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5"/>
              <p:cNvSpPr txBox="1">
                <a:spLocks noChangeArrowheads="1"/>
              </p:cNvSpPr>
              <p:nvPr/>
            </p:nvSpPr>
            <p:spPr bwMode="auto">
              <a:xfrm>
                <a:off x="304800" y="1628775"/>
                <a:ext cx="8458200" cy="127688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+mn-ea"/>
                  </a:rPr>
                  <a:t>先排学生共有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种排法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然后把老师插入学生之间的空档，共有</a:t>
                </a:r>
                <a:r>
                  <a:rPr kumimoji="1" lang="en-US" altLang="zh-CN" sz="2400" dirty="0">
                    <a:latin typeface="+mn-ea"/>
                  </a:rPr>
                  <a:t>7</a:t>
                </a:r>
                <a:r>
                  <a:rPr kumimoji="1" lang="zh-CN" altLang="en-US" sz="2400" dirty="0">
                    <a:latin typeface="+mn-ea"/>
                  </a:rPr>
                  <a:t>个空档可插，选其中的</a:t>
                </a:r>
                <a:r>
                  <a:rPr kumimoji="1" lang="en-US" altLang="zh-CN" sz="2400" dirty="0">
                    <a:latin typeface="+mn-ea"/>
                  </a:rPr>
                  <a:t>4</a:t>
                </a:r>
                <a:r>
                  <a:rPr kumimoji="1" lang="zh-CN" altLang="en-US" sz="2400" dirty="0">
                    <a:latin typeface="+mn-ea"/>
                  </a:rPr>
                  <a:t>个空档，共有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种选法。根据乘法原理，共有的不同坐法为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种。</a:t>
                </a:r>
                <a:endParaRPr kumimoji="1"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628775"/>
                <a:ext cx="8458200" cy="1276888"/>
              </a:xfrm>
              <a:prstGeom prst="rect">
                <a:avLst/>
              </a:prstGeom>
              <a:blipFill>
                <a:blip r:embed="rId2"/>
                <a:stretch>
                  <a:fillRect l="-1007" t="-1887" b="-61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04800" y="3853814"/>
            <a:ext cx="838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插入法</a:t>
            </a:r>
            <a:r>
              <a:rPr kumimoji="1" lang="en-US" altLang="zh-CN" sz="2400" dirty="0">
                <a:latin typeface="+mn-ea"/>
              </a:rPr>
              <a:t>:</a:t>
            </a:r>
            <a:r>
              <a:rPr kumimoji="1" lang="zh-CN" altLang="en-US" sz="2400" dirty="0">
                <a:latin typeface="+mn-ea"/>
              </a:rPr>
              <a:t>对于某两个元素或者几个元素要求不相邻的问题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可以用插入法</a:t>
            </a:r>
            <a:r>
              <a:rPr kumimoji="1" lang="en-US" altLang="zh-CN" sz="2400" dirty="0">
                <a:latin typeface="+mn-ea"/>
              </a:rPr>
              <a:t>.</a:t>
            </a:r>
            <a:r>
              <a:rPr kumimoji="1" lang="zh-CN" altLang="en-US" sz="2400" dirty="0">
                <a:latin typeface="+mn-ea"/>
              </a:rPr>
              <a:t>即先排好没有限制条件的元素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然后将有限制条件的元素按要求插入排好元素的空档之中即可</a:t>
            </a:r>
            <a:r>
              <a:rPr kumimoji="1" lang="en-US" altLang="zh-CN" sz="2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613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矩形 3"/>
          <p:cNvSpPr/>
          <p:nvPr/>
        </p:nvSpPr>
        <p:spPr>
          <a:xfrm>
            <a:off x="156410" y="1371600"/>
            <a:ext cx="8674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5</a:t>
            </a:r>
            <a:r>
              <a:rPr lang="zh-CN" altLang="en-US" sz="2400" dirty="0"/>
              <a:t>个男生</a:t>
            </a:r>
            <a:r>
              <a:rPr lang="en-US" altLang="zh-CN" sz="2400" dirty="0"/>
              <a:t>3</a:t>
            </a:r>
            <a:r>
              <a:rPr lang="zh-CN" altLang="en-US" sz="2400" dirty="0"/>
              <a:t>个女生排成一排</a:t>
            </a:r>
            <a:r>
              <a:rPr lang="en-US" altLang="zh-CN" sz="2400" dirty="0"/>
              <a:t>,3</a:t>
            </a:r>
            <a:r>
              <a:rPr lang="zh-CN" altLang="en-US" sz="2400" dirty="0"/>
              <a:t>个女生要排在一起</a:t>
            </a:r>
            <a:r>
              <a:rPr lang="en-US" altLang="zh-CN" sz="2400" dirty="0"/>
              <a:t>,</a:t>
            </a:r>
            <a:r>
              <a:rPr lang="zh-CN" altLang="en-US" sz="2400" dirty="0"/>
              <a:t>有</a:t>
            </a:r>
            <a:r>
              <a:rPr lang="en-US" altLang="zh-CN" sz="2400" dirty="0"/>
              <a:t>____</a:t>
            </a:r>
            <a:r>
              <a:rPr lang="zh-CN" altLang="en-US" sz="2400" dirty="0"/>
              <a:t>种不同的排法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364206" y="3068053"/>
                <a:ext cx="3498202" cy="378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=720∗6=4320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06" y="3068053"/>
                <a:ext cx="3498202" cy="378950"/>
              </a:xfrm>
              <a:prstGeom prst="rect">
                <a:avLst/>
              </a:prstGeom>
              <a:blipFill>
                <a:blip r:embed="rId2"/>
                <a:stretch>
                  <a:fillRect l="-1394" r="-1394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64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"/>
              <p:cNvSpPr txBox="1">
                <a:spLocks noChangeArrowheads="1"/>
              </p:cNvSpPr>
              <p:nvPr/>
            </p:nvSpPr>
            <p:spPr bwMode="auto">
              <a:xfrm>
                <a:off x="323850" y="1484313"/>
                <a:ext cx="8610600" cy="121956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+mn-ea"/>
                  </a:rPr>
                  <a:t>因为女生要排在一起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所以可以将</a:t>
                </a:r>
                <a:r>
                  <a:rPr kumimoji="1" lang="en-US" altLang="zh-CN" sz="2400" dirty="0">
                    <a:latin typeface="+mn-ea"/>
                  </a:rPr>
                  <a:t>3</a:t>
                </a:r>
                <a:r>
                  <a:rPr kumimoji="1" lang="zh-CN" altLang="en-US" sz="2400" dirty="0">
                    <a:latin typeface="+mn-ea"/>
                  </a:rPr>
                  <a:t>个女生看成是一个人，与</a:t>
                </a:r>
                <a:r>
                  <a:rPr kumimoji="1" lang="en-US" altLang="zh-CN" sz="2400" dirty="0">
                    <a:latin typeface="+mn-ea"/>
                  </a:rPr>
                  <a:t>5</a:t>
                </a:r>
                <a:r>
                  <a:rPr kumimoji="1" lang="zh-CN" altLang="en-US" sz="2400" dirty="0">
                    <a:latin typeface="+mn-ea"/>
                  </a:rPr>
                  <a:t>个男生作全排列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种排法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其中女生内部也有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种排法，根据乘法原理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种不同的排法。</a:t>
                </a:r>
                <a:endParaRPr kumimoji="1"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484313"/>
                <a:ext cx="8610600" cy="1219565"/>
              </a:xfrm>
              <a:prstGeom prst="rect">
                <a:avLst/>
              </a:prstGeom>
              <a:blipFill>
                <a:blip r:embed="rId2"/>
                <a:stretch>
                  <a:fillRect l="-989" t="-3448" b="-88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3849" y="3942035"/>
            <a:ext cx="8601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捆绑法</a:t>
            </a:r>
            <a:r>
              <a:rPr kumimoji="1" lang="en-US" altLang="zh-CN" sz="2400" dirty="0">
                <a:latin typeface="+mn-ea"/>
              </a:rPr>
              <a:t>:</a:t>
            </a:r>
            <a:r>
              <a:rPr kumimoji="1" lang="zh-CN" altLang="en-US" sz="2400" dirty="0">
                <a:latin typeface="+mn-ea"/>
              </a:rPr>
              <a:t>要求某几个元素必须排在一起的问题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可以用捆绑法来解决问题</a:t>
            </a:r>
            <a:r>
              <a:rPr kumimoji="1" lang="en-US" altLang="zh-CN" sz="2400" dirty="0">
                <a:latin typeface="+mn-ea"/>
              </a:rPr>
              <a:t>.</a:t>
            </a:r>
            <a:r>
              <a:rPr kumimoji="1" lang="zh-CN" altLang="en-US" sz="2400" dirty="0">
                <a:latin typeface="+mn-ea"/>
              </a:rPr>
              <a:t>即将需要相邻的元素合并为一个元素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再与其它元素一起作排列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同时要注意合并元素内部也可以作排列</a:t>
            </a:r>
            <a:r>
              <a:rPr kumimoji="1" lang="en-US" altLang="zh-CN" sz="2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7893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矩形 3"/>
          <p:cNvSpPr/>
          <p:nvPr/>
        </p:nvSpPr>
        <p:spPr>
          <a:xfrm>
            <a:off x="475247" y="1463385"/>
            <a:ext cx="8193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袋中有不同年份生产的</a:t>
            </a:r>
            <a:r>
              <a:rPr lang="en-US" altLang="zh-CN" sz="2400" dirty="0"/>
              <a:t>5</a:t>
            </a:r>
            <a:r>
              <a:rPr lang="zh-CN" altLang="en-US" sz="2400" dirty="0"/>
              <a:t>分硬币</a:t>
            </a:r>
            <a:r>
              <a:rPr lang="en-US" altLang="zh-CN" sz="2400" dirty="0"/>
              <a:t>23</a:t>
            </a:r>
            <a:r>
              <a:rPr lang="zh-CN" altLang="en-US" sz="2400" dirty="0"/>
              <a:t>个</a:t>
            </a:r>
            <a:r>
              <a:rPr lang="en-US" altLang="zh-CN" sz="2400" dirty="0"/>
              <a:t>,</a:t>
            </a:r>
            <a:r>
              <a:rPr lang="zh-CN" altLang="en-US" sz="2400" dirty="0"/>
              <a:t>不同年份生产的</a:t>
            </a:r>
            <a:r>
              <a:rPr lang="en-US" altLang="zh-CN" sz="2400" dirty="0"/>
              <a:t>1</a:t>
            </a:r>
            <a:r>
              <a:rPr lang="zh-CN" altLang="en-US" sz="2400" dirty="0"/>
              <a:t>角硬币</a:t>
            </a:r>
            <a:r>
              <a:rPr lang="en-US" altLang="zh-CN" sz="2400" dirty="0"/>
              <a:t>10</a:t>
            </a:r>
            <a:r>
              <a:rPr lang="zh-CN" altLang="en-US" sz="2400" dirty="0"/>
              <a:t>个</a:t>
            </a:r>
            <a:r>
              <a:rPr lang="en-US" altLang="zh-CN" sz="2400" dirty="0"/>
              <a:t>,</a:t>
            </a:r>
            <a:r>
              <a:rPr lang="zh-CN" altLang="en-US" sz="2400" dirty="0"/>
              <a:t>如果从袋中取出</a:t>
            </a:r>
            <a:r>
              <a:rPr lang="en-US" altLang="zh-CN" sz="2400" dirty="0"/>
              <a:t>2</a:t>
            </a:r>
            <a:r>
              <a:rPr lang="zh-CN" altLang="en-US" sz="2400" dirty="0"/>
              <a:t>元钱</a:t>
            </a:r>
            <a:r>
              <a:rPr lang="en-US" altLang="zh-CN" sz="2400" dirty="0"/>
              <a:t>,</a:t>
            </a:r>
            <a:r>
              <a:rPr lang="zh-CN" altLang="en-US" sz="2400" dirty="0"/>
              <a:t>有</a:t>
            </a:r>
            <a:r>
              <a:rPr lang="en-US" altLang="zh-CN" sz="2400" dirty="0"/>
              <a:t>____</a:t>
            </a:r>
            <a:r>
              <a:rPr lang="zh-CN" altLang="en-US" sz="2400" dirty="0"/>
              <a:t>种取法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87479" y="3080084"/>
                <a:ext cx="4795735" cy="37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=1771+230=2001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79" y="3080084"/>
                <a:ext cx="4795735" cy="378052"/>
              </a:xfrm>
              <a:prstGeom prst="rect">
                <a:avLst/>
              </a:prstGeom>
              <a:blipFill>
                <a:blip r:embed="rId2"/>
                <a:stretch>
                  <a:fillRect l="-762" r="-1017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1"/>
              <p:cNvSpPr txBox="1">
                <a:spLocks noChangeArrowheads="1"/>
              </p:cNvSpPr>
              <p:nvPr/>
            </p:nvSpPr>
            <p:spPr bwMode="auto">
              <a:xfrm>
                <a:off x="395923" y="3203938"/>
                <a:ext cx="8362950" cy="1578381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+mn-ea"/>
                  </a:rPr>
                  <a:t>把所有的硬币全部取出来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将得到                     </a:t>
                </a:r>
                <a:r>
                  <a:rPr kumimoji="1" lang="en-US" altLang="zh-CN" sz="2400" dirty="0">
                    <a:latin typeface="+mn-ea"/>
                  </a:rPr>
                  <a:t>0.05×23+0.10×10=2.15</a:t>
                </a:r>
                <a:r>
                  <a:rPr kumimoji="1" lang="zh-CN" altLang="en-US" sz="2400" dirty="0">
                    <a:latin typeface="+mn-ea"/>
                  </a:rPr>
                  <a:t>元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所以比</a:t>
                </a:r>
                <a:r>
                  <a:rPr kumimoji="1" lang="en-US" altLang="zh-CN" sz="2400" dirty="0">
                    <a:latin typeface="+mn-ea"/>
                  </a:rPr>
                  <a:t>2</a:t>
                </a:r>
                <a:r>
                  <a:rPr kumimoji="1" lang="zh-CN" altLang="en-US" sz="2400" dirty="0">
                    <a:latin typeface="+mn-ea"/>
                  </a:rPr>
                  <a:t>元多</a:t>
                </a:r>
                <a:r>
                  <a:rPr kumimoji="1" lang="en-US" altLang="zh-CN" sz="2400" dirty="0">
                    <a:latin typeface="+mn-ea"/>
                  </a:rPr>
                  <a:t>0.15</a:t>
                </a:r>
                <a:r>
                  <a:rPr kumimoji="1" lang="zh-CN" altLang="en-US" sz="2400" dirty="0">
                    <a:latin typeface="+mn-ea"/>
                  </a:rPr>
                  <a:t>元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所以剩下</a:t>
                </a:r>
                <a:r>
                  <a:rPr kumimoji="1" lang="en-US" altLang="zh-CN" sz="2400" dirty="0">
                    <a:latin typeface="+mn-ea"/>
                  </a:rPr>
                  <a:t>0.15</a:t>
                </a:r>
                <a:r>
                  <a:rPr kumimoji="1" lang="zh-CN" altLang="en-US" sz="2400" dirty="0">
                    <a:latin typeface="+mn-ea"/>
                  </a:rPr>
                  <a:t>元即剩下</a:t>
                </a:r>
                <a:r>
                  <a:rPr kumimoji="1" lang="en-US" altLang="zh-CN" sz="2400" dirty="0">
                    <a:latin typeface="+mn-ea"/>
                  </a:rPr>
                  <a:t>3</a:t>
                </a:r>
                <a:r>
                  <a:rPr kumimoji="1" lang="zh-CN" altLang="en-US" sz="2400" dirty="0">
                    <a:latin typeface="+mn-ea"/>
                  </a:rPr>
                  <a:t>个</a:t>
                </a:r>
                <a:r>
                  <a:rPr kumimoji="1" lang="en-US" altLang="zh-CN" sz="2400" dirty="0">
                    <a:latin typeface="+mn-ea"/>
                  </a:rPr>
                  <a:t>5</a:t>
                </a:r>
                <a:r>
                  <a:rPr kumimoji="1" lang="zh-CN" altLang="en-US" sz="2400" dirty="0">
                    <a:latin typeface="+mn-ea"/>
                  </a:rPr>
                  <a:t>分或</a:t>
                </a:r>
                <a:r>
                  <a:rPr kumimoji="1" lang="en-US" altLang="zh-CN" sz="2400" dirty="0">
                    <a:latin typeface="+mn-ea"/>
                  </a:rPr>
                  <a:t>1</a:t>
                </a:r>
                <a:r>
                  <a:rPr kumimoji="1" lang="zh-CN" altLang="en-US" sz="2400" dirty="0">
                    <a:latin typeface="+mn-ea"/>
                  </a:rPr>
                  <a:t>个</a:t>
                </a:r>
                <a:r>
                  <a:rPr kumimoji="1" lang="en-US" altLang="zh-CN" sz="2400" dirty="0">
                    <a:latin typeface="+mn-ea"/>
                  </a:rPr>
                  <a:t>5</a:t>
                </a:r>
                <a:r>
                  <a:rPr kumimoji="1" lang="zh-CN" altLang="en-US" sz="2400" dirty="0">
                    <a:latin typeface="+mn-ea"/>
                  </a:rPr>
                  <a:t>分与</a:t>
                </a:r>
                <a:r>
                  <a:rPr kumimoji="1" lang="en-US" altLang="zh-CN" sz="2400" dirty="0">
                    <a:latin typeface="+mn-ea"/>
                  </a:rPr>
                  <a:t>1</a:t>
                </a:r>
                <a:r>
                  <a:rPr kumimoji="1" lang="zh-CN" altLang="en-US" sz="2400" dirty="0">
                    <a:latin typeface="+mn-ea"/>
                  </a:rPr>
                  <a:t>个</a:t>
                </a:r>
                <a:r>
                  <a:rPr kumimoji="1" lang="en-US" altLang="zh-CN" sz="2400" dirty="0">
                    <a:latin typeface="+mn-ea"/>
                  </a:rPr>
                  <a:t>1</a:t>
                </a:r>
                <a:r>
                  <a:rPr kumimoji="1" lang="zh-CN" altLang="en-US" sz="2400" dirty="0">
                    <a:latin typeface="+mn-ea"/>
                  </a:rPr>
                  <a:t>角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所以共有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kumimoji="1" lang="en-US" altLang="zh-CN" sz="2400" dirty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种取法</a:t>
                </a:r>
                <a:r>
                  <a:rPr kumimoji="1" lang="en-US" altLang="zh-CN" sz="240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23" y="3203938"/>
                <a:ext cx="8362950" cy="1578381"/>
              </a:xfrm>
              <a:prstGeom prst="rect">
                <a:avLst/>
              </a:prstGeom>
              <a:blipFill>
                <a:blip r:embed="rId2"/>
                <a:stretch>
                  <a:fillRect l="-1092" t="-2682" b="-728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95923" y="5325869"/>
            <a:ext cx="8343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剩余法</a:t>
            </a:r>
            <a:r>
              <a:rPr kumimoji="1" lang="en-US" altLang="zh-CN" sz="2400" dirty="0">
                <a:latin typeface="+mn-ea"/>
              </a:rPr>
              <a:t>:</a:t>
            </a:r>
            <a:r>
              <a:rPr kumimoji="1" lang="zh-CN" altLang="en-US" sz="2400" dirty="0">
                <a:latin typeface="+mn-ea"/>
              </a:rPr>
              <a:t>在组合问题中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有多少取法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就有多少种剩法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他们是一一对应的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因此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当求取法困难时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可转化为求剩法</a:t>
            </a:r>
            <a:r>
              <a:rPr kumimoji="1" lang="en-US" altLang="zh-CN" sz="2400" dirty="0">
                <a:latin typeface="+mn-ea"/>
              </a:rPr>
              <a:t>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76873" y="1451338"/>
            <a:ext cx="83820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+mn-ea"/>
              </a:rPr>
              <a:t>此题是一个组合问题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若是直接考虑取钱的问题的话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情况比较多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也显得比较凌乱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难以理出头绪来</a:t>
            </a:r>
            <a:r>
              <a:rPr kumimoji="1" lang="en-US" altLang="zh-CN" sz="2400" dirty="0">
                <a:latin typeface="+mn-ea"/>
              </a:rPr>
              <a:t>.</a:t>
            </a:r>
            <a:r>
              <a:rPr kumimoji="1" lang="zh-CN" altLang="en-US" sz="2400" dirty="0">
                <a:latin typeface="+mn-ea"/>
              </a:rPr>
              <a:t>但是如果根据组合数性质考虑剩余问题的话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就会很容易解决问题。</a:t>
            </a:r>
            <a:endParaRPr kumimoji="1"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33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图的定义</a:t>
            </a:r>
          </a:p>
        </p:txBody>
      </p:sp>
      <p:sp>
        <p:nvSpPr>
          <p:cNvPr id="3" name="Text Box 1029"/>
          <p:cNvSpPr txBox="1">
            <a:spLocks noChangeArrowheads="1"/>
          </p:cNvSpPr>
          <p:nvPr/>
        </p:nvSpPr>
        <p:spPr bwMode="auto">
          <a:xfrm>
            <a:off x="502444" y="1414192"/>
            <a:ext cx="8139112" cy="23083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图是由</a:t>
            </a:r>
            <a:r>
              <a:rPr lang="zh-CN" altLang="en-US" sz="2400" dirty="0">
                <a:latin typeface="+mn-ea"/>
              </a:rPr>
              <a:t>顶点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有穷非空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集合和顶点之间</a:t>
            </a:r>
            <a:r>
              <a:rPr lang="zh-CN" altLang="en-US" sz="2400" dirty="0">
                <a:latin typeface="+mn-ea"/>
              </a:rPr>
              <a:t>边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的集合组成，通常表示为：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+mj-lt"/>
              </a:rPr>
              <a:t>                           G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=(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其中：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表示一个图，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是图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中顶点的集合，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是图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中顶点之间边的集合。 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02444" y="4610910"/>
            <a:ext cx="4431354" cy="1779115"/>
            <a:chOff x="624" y="720"/>
            <a:chExt cx="4704" cy="2448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997" y="1391"/>
              <a:ext cx="1228" cy="1027"/>
            </a:xfrm>
            <a:custGeom>
              <a:avLst/>
              <a:gdLst>
                <a:gd name="T0" fmla="*/ 25 w 1228"/>
                <a:gd name="T1" fmla="*/ 289 h 1027"/>
                <a:gd name="T2" fmla="*/ 108 w 1228"/>
                <a:gd name="T3" fmla="*/ 541 h 1027"/>
                <a:gd name="T4" fmla="*/ 182 w 1228"/>
                <a:gd name="T5" fmla="*/ 595 h 1027"/>
                <a:gd name="T6" fmla="*/ 284 w 1228"/>
                <a:gd name="T7" fmla="*/ 685 h 1027"/>
                <a:gd name="T8" fmla="*/ 367 w 1228"/>
                <a:gd name="T9" fmla="*/ 748 h 1027"/>
                <a:gd name="T10" fmla="*/ 432 w 1228"/>
                <a:gd name="T11" fmla="*/ 793 h 1027"/>
                <a:gd name="T12" fmla="*/ 525 w 1228"/>
                <a:gd name="T13" fmla="*/ 802 h 1027"/>
                <a:gd name="T14" fmla="*/ 895 w 1228"/>
                <a:gd name="T15" fmla="*/ 982 h 1027"/>
                <a:gd name="T16" fmla="*/ 969 w 1228"/>
                <a:gd name="T17" fmla="*/ 1009 h 1027"/>
                <a:gd name="T18" fmla="*/ 1080 w 1228"/>
                <a:gd name="T19" fmla="*/ 1027 h 1027"/>
                <a:gd name="T20" fmla="*/ 1145 w 1228"/>
                <a:gd name="T21" fmla="*/ 1018 h 1027"/>
                <a:gd name="T22" fmla="*/ 1191 w 1228"/>
                <a:gd name="T23" fmla="*/ 919 h 1027"/>
                <a:gd name="T24" fmla="*/ 1228 w 1228"/>
                <a:gd name="T25" fmla="*/ 433 h 1027"/>
                <a:gd name="T26" fmla="*/ 1209 w 1228"/>
                <a:gd name="T27" fmla="*/ 298 h 1027"/>
                <a:gd name="T28" fmla="*/ 969 w 1228"/>
                <a:gd name="T29" fmla="*/ 226 h 1027"/>
                <a:gd name="T30" fmla="*/ 793 w 1228"/>
                <a:gd name="T31" fmla="*/ 226 h 1027"/>
                <a:gd name="T32" fmla="*/ 534 w 1228"/>
                <a:gd name="T33" fmla="*/ 118 h 1027"/>
                <a:gd name="T34" fmla="*/ 357 w 1228"/>
                <a:gd name="T35" fmla="*/ 1 h 1027"/>
                <a:gd name="T36" fmla="*/ 241 w 1228"/>
                <a:gd name="T37" fmla="*/ 39 h 1027"/>
                <a:gd name="T38" fmla="*/ 165 w 1228"/>
                <a:gd name="T39" fmla="*/ 135 h 1027"/>
                <a:gd name="T40" fmla="*/ 52 w 1228"/>
                <a:gd name="T41" fmla="*/ 244 h 1027"/>
                <a:gd name="T42" fmla="*/ 25 w 1228"/>
                <a:gd name="T43" fmla="*/ 289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8" h="1027">
                  <a:moveTo>
                    <a:pt x="25" y="289"/>
                  </a:moveTo>
                  <a:cubicBezTo>
                    <a:pt x="44" y="460"/>
                    <a:pt x="19" y="441"/>
                    <a:pt x="108" y="541"/>
                  </a:cubicBezTo>
                  <a:cubicBezTo>
                    <a:pt x="155" y="594"/>
                    <a:pt x="111" y="567"/>
                    <a:pt x="182" y="595"/>
                  </a:cubicBezTo>
                  <a:cubicBezTo>
                    <a:pt x="210" y="635"/>
                    <a:pt x="237" y="670"/>
                    <a:pt x="284" y="685"/>
                  </a:cubicBezTo>
                  <a:cubicBezTo>
                    <a:pt x="308" y="719"/>
                    <a:pt x="335" y="722"/>
                    <a:pt x="367" y="748"/>
                  </a:cubicBezTo>
                  <a:cubicBezTo>
                    <a:pt x="394" y="769"/>
                    <a:pt x="395" y="785"/>
                    <a:pt x="432" y="793"/>
                  </a:cubicBezTo>
                  <a:cubicBezTo>
                    <a:pt x="462" y="799"/>
                    <a:pt x="494" y="799"/>
                    <a:pt x="525" y="802"/>
                  </a:cubicBezTo>
                  <a:cubicBezTo>
                    <a:pt x="648" y="862"/>
                    <a:pt x="763" y="939"/>
                    <a:pt x="895" y="982"/>
                  </a:cubicBezTo>
                  <a:cubicBezTo>
                    <a:pt x="904" y="985"/>
                    <a:pt x="952" y="1006"/>
                    <a:pt x="969" y="1009"/>
                  </a:cubicBezTo>
                  <a:cubicBezTo>
                    <a:pt x="1006" y="1016"/>
                    <a:pt x="1080" y="1027"/>
                    <a:pt x="1080" y="1027"/>
                  </a:cubicBezTo>
                  <a:cubicBezTo>
                    <a:pt x="1101" y="1024"/>
                    <a:pt x="1125" y="1027"/>
                    <a:pt x="1145" y="1018"/>
                  </a:cubicBezTo>
                  <a:cubicBezTo>
                    <a:pt x="1178" y="1002"/>
                    <a:pt x="1181" y="948"/>
                    <a:pt x="1191" y="919"/>
                  </a:cubicBezTo>
                  <a:cubicBezTo>
                    <a:pt x="1185" y="769"/>
                    <a:pt x="1136" y="567"/>
                    <a:pt x="1228" y="433"/>
                  </a:cubicBezTo>
                  <a:cubicBezTo>
                    <a:pt x="1222" y="388"/>
                    <a:pt x="1220" y="342"/>
                    <a:pt x="1209" y="298"/>
                  </a:cubicBezTo>
                  <a:cubicBezTo>
                    <a:pt x="1192" y="222"/>
                    <a:pt x="996" y="228"/>
                    <a:pt x="969" y="226"/>
                  </a:cubicBezTo>
                  <a:cubicBezTo>
                    <a:pt x="903" y="205"/>
                    <a:pt x="856" y="211"/>
                    <a:pt x="793" y="226"/>
                  </a:cubicBezTo>
                  <a:cubicBezTo>
                    <a:pt x="698" y="208"/>
                    <a:pt x="604" y="186"/>
                    <a:pt x="534" y="118"/>
                  </a:cubicBezTo>
                  <a:cubicBezTo>
                    <a:pt x="457" y="94"/>
                    <a:pt x="400" y="0"/>
                    <a:pt x="357" y="1"/>
                  </a:cubicBezTo>
                  <a:cubicBezTo>
                    <a:pt x="340" y="18"/>
                    <a:pt x="258" y="22"/>
                    <a:pt x="241" y="39"/>
                  </a:cubicBezTo>
                  <a:cubicBezTo>
                    <a:pt x="216" y="63"/>
                    <a:pt x="202" y="123"/>
                    <a:pt x="165" y="135"/>
                  </a:cubicBezTo>
                  <a:cubicBezTo>
                    <a:pt x="110" y="153"/>
                    <a:pt x="101" y="212"/>
                    <a:pt x="52" y="244"/>
                  </a:cubicBezTo>
                  <a:cubicBezTo>
                    <a:pt x="13" y="302"/>
                    <a:pt x="0" y="313"/>
                    <a:pt x="25" y="289"/>
                  </a:cubicBezTo>
                  <a:close/>
                </a:path>
              </a:pathLst>
            </a:custGeom>
            <a:gradFill rotWithShape="0">
              <a:gsLst>
                <a:gs pos="0">
                  <a:srgbClr val="99FF66"/>
                </a:gs>
                <a:gs pos="100000">
                  <a:srgbClr val="33CC33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624" y="720"/>
              <a:ext cx="4210" cy="888"/>
            </a:xfrm>
            <a:custGeom>
              <a:avLst/>
              <a:gdLst>
                <a:gd name="T0" fmla="*/ 0 w 3405"/>
                <a:gd name="T1" fmla="*/ 696 h 696"/>
                <a:gd name="T2" fmla="*/ 54 w 3405"/>
                <a:gd name="T3" fmla="*/ 615 h 696"/>
                <a:gd name="T4" fmla="*/ 99 w 3405"/>
                <a:gd name="T5" fmla="*/ 570 h 696"/>
                <a:gd name="T6" fmla="*/ 252 w 3405"/>
                <a:gd name="T7" fmla="*/ 453 h 696"/>
                <a:gd name="T8" fmla="*/ 387 w 3405"/>
                <a:gd name="T9" fmla="*/ 372 h 696"/>
                <a:gd name="T10" fmla="*/ 414 w 3405"/>
                <a:gd name="T11" fmla="*/ 354 h 696"/>
                <a:gd name="T12" fmla="*/ 441 w 3405"/>
                <a:gd name="T13" fmla="*/ 336 h 696"/>
                <a:gd name="T14" fmla="*/ 549 w 3405"/>
                <a:gd name="T15" fmla="*/ 273 h 696"/>
                <a:gd name="T16" fmla="*/ 747 w 3405"/>
                <a:gd name="T17" fmla="*/ 219 h 696"/>
                <a:gd name="T18" fmla="*/ 1026 w 3405"/>
                <a:gd name="T19" fmla="*/ 228 h 696"/>
                <a:gd name="T20" fmla="*/ 1152 w 3405"/>
                <a:gd name="T21" fmla="*/ 264 h 696"/>
                <a:gd name="T22" fmla="*/ 1503 w 3405"/>
                <a:gd name="T23" fmla="*/ 345 h 696"/>
                <a:gd name="T24" fmla="*/ 1620 w 3405"/>
                <a:gd name="T25" fmla="*/ 381 h 696"/>
                <a:gd name="T26" fmla="*/ 1647 w 3405"/>
                <a:gd name="T27" fmla="*/ 399 h 696"/>
                <a:gd name="T28" fmla="*/ 1773 w 3405"/>
                <a:gd name="T29" fmla="*/ 417 h 696"/>
                <a:gd name="T30" fmla="*/ 1962 w 3405"/>
                <a:gd name="T31" fmla="*/ 453 h 696"/>
                <a:gd name="T32" fmla="*/ 2142 w 3405"/>
                <a:gd name="T33" fmla="*/ 444 h 696"/>
                <a:gd name="T34" fmla="*/ 2250 w 3405"/>
                <a:gd name="T35" fmla="*/ 408 h 696"/>
                <a:gd name="T36" fmla="*/ 2304 w 3405"/>
                <a:gd name="T37" fmla="*/ 399 h 696"/>
                <a:gd name="T38" fmla="*/ 2385 w 3405"/>
                <a:gd name="T39" fmla="*/ 363 h 696"/>
                <a:gd name="T40" fmla="*/ 2547 w 3405"/>
                <a:gd name="T41" fmla="*/ 318 h 696"/>
                <a:gd name="T42" fmla="*/ 2655 w 3405"/>
                <a:gd name="T43" fmla="*/ 273 h 696"/>
                <a:gd name="T44" fmla="*/ 2745 w 3405"/>
                <a:gd name="T45" fmla="*/ 228 h 696"/>
                <a:gd name="T46" fmla="*/ 2916 w 3405"/>
                <a:gd name="T47" fmla="*/ 129 h 696"/>
                <a:gd name="T48" fmla="*/ 3231 w 3405"/>
                <a:gd name="T49" fmla="*/ 66 h 696"/>
                <a:gd name="T50" fmla="*/ 3402 w 3405"/>
                <a:gd name="T51" fmla="*/ 6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05" h="696">
                  <a:moveTo>
                    <a:pt x="0" y="696"/>
                  </a:moveTo>
                  <a:cubicBezTo>
                    <a:pt x="10" y="654"/>
                    <a:pt x="18" y="639"/>
                    <a:pt x="54" y="615"/>
                  </a:cubicBezTo>
                  <a:cubicBezTo>
                    <a:pt x="91" y="559"/>
                    <a:pt x="50" y="614"/>
                    <a:pt x="99" y="570"/>
                  </a:cubicBezTo>
                  <a:cubicBezTo>
                    <a:pt x="163" y="513"/>
                    <a:pt x="170" y="469"/>
                    <a:pt x="252" y="453"/>
                  </a:cubicBezTo>
                  <a:cubicBezTo>
                    <a:pt x="298" y="422"/>
                    <a:pt x="341" y="403"/>
                    <a:pt x="387" y="372"/>
                  </a:cubicBezTo>
                  <a:cubicBezTo>
                    <a:pt x="396" y="366"/>
                    <a:pt x="405" y="360"/>
                    <a:pt x="414" y="354"/>
                  </a:cubicBezTo>
                  <a:cubicBezTo>
                    <a:pt x="423" y="348"/>
                    <a:pt x="441" y="336"/>
                    <a:pt x="441" y="336"/>
                  </a:cubicBezTo>
                  <a:cubicBezTo>
                    <a:pt x="466" y="298"/>
                    <a:pt x="506" y="286"/>
                    <a:pt x="549" y="273"/>
                  </a:cubicBezTo>
                  <a:cubicBezTo>
                    <a:pt x="616" y="253"/>
                    <a:pt x="678" y="231"/>
                    <a:pt x="747" y="219"/>
                  </a:cubicBezTo>
                  <a:cubicBezTo>
                    <a:pt x="840" y="222"/>
                    <a:pt x="933" y="223"/>
                    <a:pt x="1026" y="228"/>
                  </a:cubicBezTo>
                  <a:cubicBezTo>
                    <a:pt x="1068" y="230"/>
                    <a:pt x="1112" y="257"/>
                    <a:pt x="1152" y="264"/>
                  </a:cubicBezTo>
                  <a:cubicBezTo>
                    <a:pt x="1271" y="284"/>
                    <a:pt x="1384" y="328"/>
                    <a:pt x="1503" y="345"/>
                  </a:cubicBezTo>
                  <a:cubicBezTo>
                    <a:pt x="1538" y="357"/>
                    <a:pt x="1590" y="361"/>
                    <a:pt x="1620" y="381"/>
                  </a:cubicBezTo>
                  <a:cubicBezTo>
                    <a:pt x="1629" y="387"/>
                    <a:pt x="1637" y="396"/>
                    <a:pt x="1647" y="399"/>
                  </a:cubicBezTo>
                  <a:cubicBezTo>
                    <a:pt x="1663" y="404"/>
                    <a:pt x="1764" y="416"/>
                    <a:pt x="1773" y="417"/>
                  </a:cubicBezTo>
                  <a:cubicBezTo>
                    <a:pt x="1844" y="428"/>
                    <a:pt x="1887" y="446"/>
                    <a:pt x="1962" y="453"/>
                  </a:cubicBezTo>
                  <a:cubicBezTo>
                    <a:pt x="2022" y="450"/>
                    <a:pt x="2082" y="451"/>
                    <a:pt x="2142" y="444"/>
                  </a:cubicBezTo>
                  <a:cubicBezTo>
                    <a:pt x="2174" y="440"/>
                    <a:pt x="2218" y="419"/>
                    <a:pt x="2250" y="408"/>
                  </a:cubicBezTo>
                  <a:cubicBezTo>
                    <a:pt x="2267" y="402"/>
                    <a:pt x="2286" y="403"/>
                    <a:pt x="2304" y="399"/>
                  </a:cubicBezTo>
                  <a:cubicBezTo>
                    <a:pt x="2335" y="392"/>
                    <a:pt x="2355" y="371"/>
                    <a:pt x="2385" y="363"/>
                  </a:cubicBezTo>
                  <a:cubicBezTo>
                    <a:pt x="2437" y="349"/>
                    <a:pt x="2497" y="339"/>
                    <a:pt x="2547" y="318"/>
                  </a:cubicBezTo>
                  <a:cubicBezTo>
                    <a:pt x="2672" y="266"/>
                    <a:pt x="2574" y="293"/>
                    <a:pt x="2655" y="273"/>
                  </a:cubicBezTo>
                  <a:cubicBezTo>
                    <a:pt x="2684" y="253"/>
                    <a:pt x="2715" y="246"/>
                    <a:pt x="2745" y="228"/>
                  </a:cubicBezTo>
                  <a:cubicBezTo>
                    <a:pt x="2801" y="194"/>
                    <a:pt x="2856" y="156"/>
                    <a:pt x="2916" y="129"/>
                  </a:cubicBezTo>
                  <a:cubicBezTo>
                    <a:pt x="3015" y="85"/>
                    <a:pt x="3125" y="72"/>
                    <a:pt x="3231" y="66"/>
                  </a:cubicBezTo>
                  <a:cubicBezTo>
                    <a:pt x="3405" y="56"/>
                    <a:pt x="3402" y="0"/>
                    <a:pt x="3402" y="66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17" y="2319"/>
              <a:ext cx="4611" cy="603"/>
            </a:xfrm>
            <a:custGeom>
              <a:avLst/>
              <a:gdLst>
                <a:gd name="T0" fmla="*/ 0 w 3753"/>
                <a:gd name="T1" fmla="*/ 189 h 603"/>
                <a:gd name="T2" fmla="*/ 45 w 3753"/>
                <a:gd name="T3" fmla="*/ 243 h 603"/>
                <a:gd name="T4" fmla="*/ 54 w 3753"/>
                <a:gd name="T5" fmla="*/ 270 h 603"/>
                <a:gd name="T6" fmla="*/ 252 w 3753"/>
                <a:gd name="T7" fmla="*/ 396 h 603"/>
                <a:gd name="T8" fmla="*/ 369 w 3753"/>
                <a:gd name="T9" fmla="*/ 423 h 603"/>
                <a:gd name="T10" fmla="*/ 423 w 3753"/>
                <a:gd name="T11" fmla="*/ 432 h 603"/>
                <a:gd name="T12" fmla="*/ 612 w 3753"/>
                <a:gd name="T13" fmla="*/ 531 h 603"/>
                <a:gd name="T14" fmla="*/ 729 w 3753"/>
                <a:gd name="T15" fmla="*/ 549 h 603"/>
                <a:gd name="T16" fmla="*/ 972 w 3753"/>
                <a:gd name="T17" fmla="*/ 603 h 603"/>
                <a:gd name="T18" fmla="*/ 1350 w 3753"/>
                <a:gd name="T19" fmla="*/ 594 h 603"/>
                <a:gd name="T20" fmla="*/ 1620 w 3753"/>
                <a:gd name="T21" fmla="*/ 522 h 603"/>
                <a:gd name="T22" fmla="*/ 1791 w 3753"/>
                <a:gd name="T23" fmla="*/ 459 h 603"/>
                <a:gd name="T24" fmla="*/ 1926 w 3753"/>
                <a:gd name="T25" fmla="*/ 414 h 603"/>
                <a:gd name="T26" fmla="*/ 2196 w 3753"/>
                <a:gd name="T27" fmla="*/ 315 h 603"/>
                <a:gd name="T28" fmla="*/ 2367 w 3753"/>
                <a:gd name="T29" fmla="*/ 234 h 603"/>
                <a:gd name="T30" fmla="*/ 2529 w 3753"/>
                <a:gd name="T31" fmla="*/ 153 h 603"/>
                <a:gd name="T32" fmla="*/ 2574 w 3753"/>
                <a:gd name="T33" fmla="*/ 117 h 603"/>
                <a:gd name="T34" fmla="*/ 2601 w 3753"/>
                <a:gd name="T35" fmla="*/ 90 h 603"/>
                <a:gd name="T36" fmla="*/ 2655 w 3753"/>
                <a:gd name="T37" fmla="*/ 63 h 603"/>
                <a:gd name="T38" fmla="*/ 2682 w 3753"/>
                <a:gd name="T39" fmla="*/ 36 h 603"/>
                <a:gd name="T40" fmla="*/ 2736 w 3753"/>
                <a:gd name="T41" fmla="*/ 0 h 603"/>
                <a:gd name="T42" fmla="*/ 2889 w 3753"/>
                <a:gd name="T43" fmla="*/ 9 h 603"/>
                <a:gd name="T44" fmla="*/ 3051 w 3753"/>
                <a:gd name="T45" fmla="*/ 81 h 603"/>
                <a:gd name="T46" fmla="*/ 3231 w 3753"/>
                <a:gd name="T47" fmla="*/ 126 h 603"/>
                <a:gd name="T48" fmla="*/ 3600 w 3753"/>
                <a:gd name="T49" fmla="*/ 117 h 603"/>
                <a:gd name="T50" fmla="*/ 3753 w 3753"/>
                <a:gd name="T51" fmla="*/ 45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3" h="603">
                  <a:moveTo>
                    <a:pt x="0" y="189"/>
                  </a:moveTo>
                  <a:cubicBezTo>
                    <a:pt x="20" y="209"/>
                    <a:pt x="32" y="218"/>
                    <a:pt x="45" y="243"/>
                  </a:cubicBezTo>
                  <a:cubicBezTo>
                    <a:pt x="49" y="251"/>
                    <a:pt x="47" y="263"/>
                    <a:pt x="54" y="270"/>
                  </a:cubicBezTo>
                  <a:cubicBezTo>
                    <a:pt x="116" y="332"/>
                    <a:pt x="184" y="351"/>
                    <a:pt x="252" y="396"/>
                  </a:cubicBezTo>
                  <a:cubicBezTo>
                    <a:pt x="310" y="377"/>
                    <a:pt x="321" y="407"/>
                    <a:pt x="369" y="423"/>
                  </a:cubicBezTo>
                  <a:cubicBezTo>
                    <a:pt x="386" y="429"/>
                    <a:pt x="405" y="429"/>
                    <a:pt x="423" y="432"/>
                  </a:cubicBezTo>
                  <a:cubicBezTo>
                    <a:pt x="479" y="474"/>
                    <a:pt x="544" y="513"/>
                    <a:pt x="612" y="531"/>
                  </a:cubicBezTo>
                  <a:cubicBezTo>
                    <a:pt x="650" y="541"/>
                    <a:pt x="691" y="539"/>
                    <a:pt x="729" y="549"/>
                  </a:cubicBezTo>
                  <a:cubicBezTo>
                    <a:pt x="810" y="569"/>
                    <a:pt x="889" y="591"/>
                    <a:pt x="972" y="603"/>
                  </a:cubicBezTo>
                  <a:cubicBezTo>
                    <a:pt x="1098" y="600"/>
                    <a:pt x="1224" y="600"/>
                    <a:pt x="1350" y="594"/>
                  </a:cubicBezTo>
                  <a:cubicBezTo>
                    <a:pt x="1440" y="590"/>
                    <a:pt x="1532" y="537"/>
                    <a:pt x="1620" y="522"/>
                  </a:cubicBezTo>
                  <a:cubicBezTo>
                    <a:pt x="1670" y="489"/>
                    <a:pt x="1733" y="474"/>
                    <a:pt x="1791" y="459"/>
                  </a:cubicBezTo>
                  <a:cubicBezTo>
                    <a:pt x="1833" y="431"/>
                    <a:pt x="1884" y="442"/>
                    <a:pt x="1926" y="414"/>
                  </a:cubicBezTo>
                  <a:cubicBezTo>
                    <a:pt x="2007" y="360"/>
                    <a:pt x="2103" y="343"/>
                    <a:pt x="2196" y="315"/>
                  </a:cubicBezTo>
                  <a:cubicBezTo>
                    <a:pt x="2259" y="296"/>
                    <a:pt x="2310" y="263"/>
                    <a:pt x="2367" y="234"/>
                  </a:cubicBezTo>
                  <a:cubicBezTo>
                    <a:pt x="2421" y="207"/>
                    <a:pt x="2479" y="187"/>
                    <a:pt x="2529" y="153"/>
                  </a:cubicBezTo>
                  <a:cubicBezTo>
                    <a:pt x="2569" y="93"/>
                    <a:pt x="2522" y="152"/>
                    <a:pt x="2574" y="117"/>
                  </a:cubicBezTo>
                  <a:cubicBezTo>
                    <a:pt x="2585" y="110"/>
                    <a:pt x="2590" y="97"/>
                    <a:pt x="2601" y="90"/>
                  </a:cubicBezTo>
                  <a:cubicBezTo>
                    <a:pt x="2682" y="36"/>
                    <a:pt x="2570" y="134"/>
                    <a:pt x="2655" y="63"/>
                  </a:cubicBezTo>
                  <a:cubicBezTo>
                    <a:pt x="2665" y="55"/>
                    <a:pt x="2672" y="44"/>
                    <a:pt x="2682" y="36"/>
                  </a:cubicBezTo>
                  <a:cubicBezTo>
                    <a:pt x="2699" y="23"/>
                    <a:pt x="2736" y="0"/>
                    <a:pt x="2736" y="0"/>
                  </a:cubicBezTo>
                  <a:cubicBezTo>
                    <a:pt x="2787" y="3"/>
                    <a:pt x="2838" y="2"/>
                    <a:pt x="2889" y="9"/>
                  </a:cubicBezTo>
                  <a:cubicBezTo>
                    <a:pt x="2951" y="17"/>
                    <a:pt x="2997" y="57"/>
                    <a:pt x="3051" y="81"/>
                  </a:cubicBezTo>
                  <a:cubicBezTo>
                    <a:pt x="3108" y="106"/>
                    <a:pt x="3170" y="116"/>
                    <a:pt x="3231" y="126"/>
                  </a:cubicBezTo>
                  <a:cubicBezTo>
                    <a:pt x="3354" y="123"/>
                    <a:pt x="3477" y="125"/>
                    <a:pt x="3600" y="117"/>
                  </a:cubicBezTo>
                  <a:cubicBezTo>
                    <a:pt x="3652" y="114"/>
                    <a:pt x="3707" y="68"/>
                    <a:pt x="3753" y="45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372" y="1221"/>
              <a:ext cx="1460" cy="936"/>
            </a:xfrm>
            <a:custGeom>
              <a:avLst/>
              <a:gdLst>
                <a:gd name="T0" fmla="*/ 495 w 1420"/>
                <a:gd name="T1" fmla="*/ 72 h 936"/>
                <a:gd name="T2" fmla="*/ 171 w 1420"/>
                <a:gd name="T3" fmla="*/ 180 h 936"/>
                <a:gd name="T4" fmla="*/ 135 w 1420"/>
                <a:gd name="T5" fmla="*/ 243 h 936"/>
                <a:gd name="T6" fmla="*/ 108 w 1420"/>
                <a:gd name="T7" fmla="*/ 315 h 936"/>
                <a:gd name="T8" fmla="*/ 72 w 1420"/>
                <a:gd name="T9" fmla="*/ 369 h 936"/>
                <a:gd name="T10" fmla="*/ 45 w 1420"/>
                <a:gd name="T11" fmla="*/ 396 h 936"/>
                <a:gd name="T12" fmla="*/ 27 w 1420"/>
                <a:gd name="T13" fmla="*/ 432 h 936"/>
                <a:gd name="T14" fmla="*/ 0 w 1420"/>
                <a:gd name="T15" fmla="*/ 468 h 936"/>
                <a:gd name="T16" fmla="*/ 9 w 1420"/>
                <a:gd name="T17" fmla="*/ 522 h 936"/>
                <a:gd name="T18" fmla="*/ 36 w 1420"/>
                <a:gd name="T19" fmla="*/ 549 h 936"/>
                <a:gd name="T20" fmla="*/ 99 w 1420"/>
                <a:gd name="T21" fmla="*/ 630 h 936"/>
                <a:gd name="T22" fmla="*/ 117 w 1420"/>
                <a:gd name="T23" fmla="*/ 666 h 936"/>
                <a:gd name="T24" fmla="*/ 162 w 1420"/>
                <a:gd name="T25" fmla="*/ 684 h 936"/>
                <a:gd name="T26" fmla="*/ 747 w 1420"/>
                <a:gd name="T27" fmla="*/ 783 h 936"/>
                <a:gd name="T28" fmla="*/ 819 w 1420"/>
                <a:gd name="T29" fmla="*/ 873 h 936"/>
                <a:gd name="T30" fmla="*/ 855 w 1420"/>
                <a:gd name="T31" fmla="*/ 891 h 936"/>
                <a:gd name="T32" fmla="*/ 945 w 1420"/>
                <a:gd name="T33" fmla="*/ 936 h 936"/>
                <a:gd name="T34" fmla="*/ 1179 w 1420"/>
                <a:gd name="T35" fmla="*/ 747 h 936"/>
                <a:gd name="T36" fmla="*/ 1269 w 1420"/>
                <a:gd name="T37" fmla="*/ 540 h 936"/>
                <a:gd name="T38" fmla="*/ 1314 w 1420"/>
                <a:gd name="T39" fmla="*/ 387 h 936"/>
                <a:gd name="T40" fmla="*/ 1395 w 1420"/>
                <a:gd name="T41" fmla="*/ 162 h 936"/>
                <a:gd name="T42" fmla="*/ 1332 w 1420"/>
                <a:gd name="T43" fmla="*/ 0 h 936"/>
                <a:gd name="T44" fmla="*/ 1008 w 1420"/>
                <a:gd name="T45" fmla="*/ 9 h 936"/>
                <a:gd name="T46" fmla="*/ 828 w 1420"/>
                <a:gd name="T47" fmla="*/ 45 h 936"/>
                <a:gd name="T48" fmla="*/ 711 w 1420"/>
                <a:gd name="T49" fmla="*/ 45 h 936"/>
                <a:gd name="T50" fmla="*/ 657 w 1420"/>
                <a:gd name="T51" fmla="*/ 27 h 936"/>
                <a:gd name="T52" fmla="*/ 630 w 1420"/>
                <a:gd name="T53" fmla="*/ 18 h 936"/>
                <a:gd name="T54" fmla="*/ 522 w 1420"/>
                <a:gd name="T55" fmla="*/ 27 h 936"/>
                <a:gd name="T56" fmla="*/ 495 w 1420"/>
                <a:gd name="T57" fmla="*/ 45 h 936"/>
                <a:gd name="T58" fmla="*/ 495 w 1420"/>
                <a:gd name="T59" fmla="*/ 72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0" h="936">
                  <a:moveTo>
                    <a:pt x="495" y="72"/>
                  </a:moveTo>
                  <a:cubicBezTo>
                    <a:pt x="388" y="90"/>
                    <a:pt x="251" y="100"/>
                    <a:pt x="171" y="180"/>
                  </a:cubicBezTo>
                  <a:cubicBezTo>
                    <a:pt x="150" y="263"/>
                    <a:pt x="180" y="172"/>
                    <a:pt x="135" y="243"/>
                  </a:cubicBezTo>
                  <a:cubicBezTo>
                    <a:pt x="66" y="353"/>
                    <a:pt x="150" y="240"/>
                    <a:pt x="108" y="315"/>
                  </a:cubicBezTo>
                  <a:cubicBezTo>
                    <a:pt x="97" y="334"/>
                    <a:pt x="87" y="354"/>
                    <a:pt x="72" y="369"/>
                  </a:cubicBezTo>
                  <a:cubicBezTo>
                    <a:pt x="63" y="378"/>
                    <a:pt x="52" y="386"/>
                    <a:pt x="45" y="396"/>
                  </a:cubicBezTo>
                  <a:cubicBezTo>
                    <a:pt x="37" y="407"/>
                    <a:pt x="34" y="421"/>
                    <a:pt x="27" y="432"/>
                  </a:cubicBezTo>
                  <a:cubicBezTo>
                    <a:pt x="19" y="445"/>
                    <a:pt x="9" y="456"/>
                    <a:pt x="0" y="468"/>
                  </a:cubicBezTo>
                  <a:cubicBezTo>
                    <a:pt x="3" y="486"/>
                    <a:pt x="2" y="505"/>
                    <a:pt x="9" y="522"/>
                  </a:cubicBezTo>
                  <a:cubicBezTo>
                    <a:pt x="14" y="534"/>
                    <a:pt x="28" y="539"/>
                    <a:pt x="36" y="549"/>
                  </a:cubicBezTo>
                  <a:cubicBezTo>
                    <a:pt x="57" y="576"/>
                    <a:pt x="79" y="602"/>
                    <a:pt x="99" y="630"/>
                  </a:cubicBezTo>
                  <a:cubicBezTo>
                    <a:pt x="107" y="641"/>
                    <a:pt x="107" y="657"/>
                    <a:pt x="117" y="666"/>
                  </a:cubicBezTo>
                  <a:cubicBezTo>
                    <a:pt x="129" y="677"/>
                    <a:pt x="147" y="678"/>
                    <a:pt x="162" y="684"/>
                  </a:cubicBezTo>
                  <a:cubicBezTo>
                    <a:pt x="295" y="817"/>
                    <a:pt x="614" y="780"/>
                    <a:pt x="747" y="783"/>
                  </a:cubicBezTo>
                  <a:cubicBezTo>
                    <a:pt x="773" y="809"/>
                    <a:pt x="792" y="849"/>
                    <a:pt x="819" y="873"/>
                  </a:cubicBezTo>
                  <a:cubicBezTo>
                    <a:pt x="829" y="882"/>
                    <a:pt x="844" y="883"/>
                    <a:pt x="855" y="891"/>
                  </a:cubicBezTo>
                  <a:cubicBezTo>
                    <a:pt x="902" y="924"/>
                    <a:pt x="885" y="921"/>
                    <a:pt x="945" y="936"/>
                  </a:cubicBezTo>
                  <a:cubicBezTo>
                    <a:pt x="1055" y="914"/>
                    <a:pt x="1106" y="820"/>
                    <a:pt x="1179" y="747"/>
                  </a:cubicBezTo>
                  <a:cubicBezTo>
                    <a:pt x="1198" y="673"/>
                    <a:pt x="1240" y="611"/>
                    <a:pt x="1269" y="540"/>
                  </a:cubicBezTo>
                  <a:cubicBezTo>
                    <a:pt x="1289" y="491"/>
                    <a:pt x="1304" y="439"/>
                    <a:pt x="1314" y="387"/>
                  </a:cubicBezTo>
                  <a:cubicBezTo>
                    <a:pt x="1325" y="206"/>
                    <a:pt x="1298" y="259"/>
                    <a:pt x="1395" y="162"/>
                  </a:cubicBezTo>
                  <a:cubicBezTo>
                    <a:pt x="1420" y="87"/>
                    <a:pt x="1410" y="20"/>
                    <a:pt x="1332" y="0"/>
                  </a:cubicBezTo>
                  <a:cubicBezTo>
                    <a:pt x="1224" y="3"/>
                    <a:pt x="1116" y="4"/>
                    <a:pt x="1008" y="9"/>
                  </a:cubicBezTo>
                  <a:cubicBezTo>
                    <a:pt x="947" y="12"/>
                    <a:pt x="889" y="36"/>
                    <a:pt x="828" y="45"/>
                  </a:cubicBezTo>
                  <a:cubicBezTo>
                    <a:pt x="778" y="62"/>
                    <a:pt x="794" y="61"/>
                    <a:pt x="711" y="45"/>
                  </a:cubicBezTo>
                  <a:cubicBezTo>
                    <a:pt x="692" y="42"/>
                    <a:pt x="675" y="33"/>
                    <a:pt x="657" y="27"/>
                  </a:cubicBezTo>
                  <a:cubicBezTo>
                    <a:pt x="648" y="24"/>
                    <a:pt x="630" y="18"/>
                    <a:pt x="630" y="18"/>
                  </a:cubicBezTo>
                  <a:cubicBezTo>
                    <a:pt x="594" y="21"/>
                    <a:pt x="557" y="20"/>
                    <a:pt x="522" y="27"/>
                  </a:cubicBezTo>
                  <a:cubicBezTo>
                    <a:pt x="511" y="29"/>
                    <a:pt x="497" y="34"/>
                    <a:pt x="495" y="45"/>
                  </a:cubicBezTo>
                  <a:cubicBezTo>
                    <a:pt x="489" y="77"/>
                    <a:pt x="539" y="72"/>
                    <a:pt x="495" y="72"/>
                  </a:cubicBezTo>
                  <a:close/>
                </a:path>
              </a:pathLst>
            </a:custGeom>
            <a:gradFill rotWithShape="0">
              <a:gsLst>
                <a:gs pos="0">
                  <a:srgbClr val="66FF33"/>
                </a:gs>
                <a:gs pos="100000">
                  <a:srgbClr val="99FF33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248" y="864"/>
              <a:ext cx="192" cy="864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76" y="2112"/>
              <a:ext cx="192" cy="105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844" y="1848"/>
              <a:ext cx="240" cy="1027"/>
            </a:xfrm>
            <a:prstGeom prst="parallelogram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 rot="-466482">
              <a:off x="2064" y="1728"/>
              <a:ext cx="1536" cy="2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 rot="1397983">
              <a:off x="1066" y="1962"/>
              <a:ext cx="227" cy="992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 rot="1141474">
              <a:off x="1859" y="828"/>
              <a:ext cx="227" cy="992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 rot="9600000">
              <a:off x="3730" y="771"/>
              <a:ext cx="199" cy="744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6033596" y="4115914"/>
            <a:ext cx="2303744" cy="2455146"/>
            <a:chOff x="565" y="1480"/>
            <a:chExt cx="2362" cy="2244"/>
          </a:xfrm>
        </p:grpSpPr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612" y="1480"/>
              <a:ext cx="346" cy="31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5400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C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Angsana New" pitchFamily="18" charset="-34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613" y="2436"/>
              <a:ext cx="346" cy="31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5400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A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Angsana New" pitchFamily="18" charset="-34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626" y="3406"/>
              <a:ext cx="345" cy="31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5400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D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Angsana New" pitchFamily="18" charset="-34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581" y="2436"/>
              <a:ext cx="346" cy="31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5400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itchFamily="18" charset="-34"/>
                </a:rPr>
                <a:t>B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Angsana New" pitchFamily="18" charset="-34"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970" y="1639"/>
              <a:ext cx="1662" cy="8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54000"/>
            <a:lstStyle/>
            <a:p>
              <a:endParaRPr lang="zh-CN" altLang="en-US" sz="1100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958" y="2608"/>
              <a:ext cx="16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54000"/>
            <a:lstStyle/>
            <a:p>
              <a:endParaRPr lang="zh-CN" altLang="en-US" sz="1100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958" y="2729"/>
              <a:ext cx="1686" cy="8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54000"/>
            <a:lstStyle/>
            <a:p>
              <a:endParaRPr lang="zh-CN" altLang="en-US" sz="11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565" y="1774"/>
              <a:ext cx="138" cy="675"/>
            </a:xfrm>
            <a:custGeom>
              <a:avLst/>
              <a:gdLst>
                <a:gd name="T0" fmla="*/ 93 w 113"/>
                <a:gd name="T1" fmla="*/ 0 h 600"/>
                <a:gd name="T2" fmla="*/ 3 w 113"/>
                <a:gd name="T3" fmla="*/ 310 h 600"/>
                <a:gd name="T4" fmla="*/ 113 w 113"/>
                <a:gd name="T5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600">
                  <a:moveTo>
                    <a:pt x="93" y="0"/>
                  </a:moveTo>
                  <a:cubicBezTo>
                    <a:pt x="78" y="52"/>
                    <a:pt x="0" y="210"/>
                    <a:pt x="3" y="310"/>
                  </a:cubicBezTo>
                  <a:cubicBezTo>
                    <a:pt x="3" y="402"/>
                    <a:pt x="90" y="540"/>
                    <a:pt x="113" y="60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54000"/>
            <a:lstStyle/>
            <a:p>
              <a:endParaRPr lang="zh-CN" altLang="en-US" sz="1100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886" y="1774"/>
              <a:ext cx="122" cy="686"/>
            </a:xfrm>
            <a:custGeom>
              <a:avLst/>
              <a:gdLst>
                <a:gd name="T0" fmla="*/ 1 w 100"/>
                <a:gd name="T1" fmla="*/ 0 h 610"/>
                <a:gd name="T2" fmla="*/ 100 w 100"/>
                <a:gd name="T3" fmla="*/ 300 h 610"/>
                <a:gd name="T4" fmla="*/ 0 w 100"/>
                <a:gd name="T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610">
                  <a:moveTo>
                    <a:pt x="1" y="0"/>
                  </a:moveTo>
                  <a:cubicBezTo>
                    <a:pt x="17" y="50"/>
                    <a:pt x="100" y="198"/>
                    <a:pt x="100" y="300"/>
                  </a:cubicBezTo>
                  <a:cubicBezTo>
                    <a:pt x="100" y="395"/>
                    <a:pt x="21" y="546"/>
                    <a:pt x="0" y="61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54000"/>
            <a:lstStyle/>
            <a:p>
              <a:endParaRPr lang="zh-CN" altLang="en-US" sz="1100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578" y="2742"/>
              <a:ext cx="138" cy="675"/>
            </a:xfrm>
            <a:custGeom>
              <a:avLst/>
              <a:gdLst>
                <a:gd name="T0" fmla="*/ 93 w 113"/>
                <a:gd name="T1" fmla="*/ 0 h 600"/>
                <a:gd name="T2" fmla="*/ 3 w 113"/>
                <a:gd name="T3" fmla="*/ 310 h 600"/>
                <a:gd name="T4" fmla="*/ 113 w 113"/>
                <a:gd name="T5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600">
                  <a:moveTo>
                    <a:pt x="93" y="0"/>
                  </a:moveTo>
                  <a:cubicBezTo>
                    <a:pt x="78" y="52"/>
                    <a:pt x="0" y="210"/>
                    <a:pt x="3" y="310"/>
                  </a:cubicBezTo>
                  <a:cubicBezTo>
                    <a:pt x="3" y="402"/>
                    <a:pt x="90" y="540"/>
                    <a:pt x="113" y="60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54000"/>
            <a:lstStyle/>
            <a:p>
              <a:endParaRPr lang="zh-CN" altLang="en-US" sz="1100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899" y="2742"/>
              <a:ext cx="123" cy="686"/>
            </a:xfrm>
            <a:custGeom>
              <a:avLst/>
              <a:gdLst>
                <a:gd name="T0" fmla="*/ 1 w 100"/>
                <a:gd name="T1" fmla="*/ 0 h 610"/>
                <a:gd name="T2" fmla="*/ 100 w 100"/>
                <a:gd name="T3" fmla="*/ 300 h 610"/>
                <a:gd name="T4" fmla="*/ 0 w 100"/>
                <a:gd name="T5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610">
                  <a:moveTo>
                    <a:pt x="1" y="0"/>
                  </a:moveTo>
                  <a:cubicBezTo>
                    <a:pt x="17" y="50"/>
                    <a:pt x="100" y="198"/>
                    <a:pt x="100" y="300"/>
                  </a:cubicBezTo>
                  <a:cubicBezTo>
                    <a:pt x="100" y="395"/>
                    <a:pt x="21" y="546"/>
                    <a:pt x="0" y="61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54000"/>
            <a:lstStyle/>
            <a:p>
              <a:endParaRPr lang="zh-CN" altLang="en-US" sz="1100"/>
            </a:p>
          </p:txBody>
        </p:sp>
      </p:grpSp>
      <p:sp>
        <p:nvSpPr>
          <p:cNvPr id="29" name="右箭头 28"/>
          <p:cNvSpPr/>
          <p:nvPr/>
        </p:nvSpPr>
        <p:spPr>
          <a:xfrm>
            <a:off x="4899184" y="5204441"/>
            <a:ext cx="734987" cy="4508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zh-CN" altLang="en-US" sz="2400" dirty="0">
              <a:latin typeface="FZKT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1182178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矩形 3"/>
          <p:cNvSpPr/>
          <p:nvPr/>
        </p:nvSpPr>
        <p:spPr>
          <a:xfrm>
            <a:off x="445168" y="1445477"/>
            <a:ext cx="8470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学校安排考试科目</a:t>
            </a:r>
            <a:r>
              <a:rPr lang="en-US" altLang="zh-CN" sz="2400" dirty="0"/>
              <a:t>5</a:t>
            </a:r>
            <a:r>
              <a:rPr lang="zh-CN" altLang="en-US" sz="2400" dirty="0"/>
              <a:t>门</a:t>
            </a:r>
            <a:r>
              <a:rPr lang="en-US" altLang="zh-CN" sz="2400" dirty="0"/>
              <a:t>,</a:t>
            </a:r>
            <a:r>
              <a:rPr lang="zh-CN" altLang="en-US" sz="2400" dirty="0"/>
              <a:t>语文要在数学之前考</a:t>
            </a:r>
            <a:r>
              <a:rPr lang="en-US" altLang="zh-CN" sz="2400" dirty="0"/>
              <a:t>,</a:t>
            </a:r>
            <a:r>
              <a:rPr lang="zh-CN" altLang="en-US" sz="2400" dirty="0"/>
              <a:t>有</a:t>
            </a:r>
            <a:r>
              <a:rPr lang="en-US" altLang="zh-CN" sz="2400" dirty="0"/>
              <a:t>____</a:t>
            </a:r>
            <a:r>
              <a:rPr lang="zh-CN" altLang="en-US" sz="2400" dirty="0"/>
              <a:t>种不同的安排顺序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87479" y="3080084"/>
                <a:ext cx="298742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∗120=60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79" y="3080084"/>
                <a:ext cx="2987421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1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8"/>
              <p:cNvSpPr txBox="1">
                <a:spLocks noChangeArrowheads="1"/>
              </p:cNvSpPr>
              <p:nvPr/>
            </p:nvSpPr>
            <p:spPr bwMode="auto">
              <a:xfrm>
                <a:off x="211636" y="3580931"/>
                <a:ext cx="8686800" cy="137268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latin typeface="+mn-ea"/>
                  </a:rPr>
                  <a:t>不加任何限制条件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整个排法有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</a:t>
                </a:r>
                <a:r>
                  <a:rPr kumimoji="1" lang="en-US" altLang="zh-CN" sz="2400" dirty="0">
                    <a:latin typeface="+mn-ea"/>
                  </a:rPr>
                  <a:t>,“</a:t>
                </a:r>
                <a:r>
                  <a:rPr kumimoji="1" lang="zh-CN" altLang="en-US" sz="2400" dirty="0">
                    <a:latin typeface="+mn-ea"/>
                  </a:rPr>
                  <a:t>语文安排在数学之前考”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与“数学安排在语文之前考”的排法是相等的</a:t>
                </a:r>
                <a:r>
                  <a:rPr kumimoji="1" lang="en-US" altLang="zh-CN" sz="2400" dirty="0">
                    <a:latin typeface="+mn-ea"/>
                  </a:rPr>
                  <a:t>,</a:t>
                </a:r>
                <a:r>
                  <a:rPr kumimoji="1" lang="zh-CN" altLang="en-US" sz="2400" dirty="0">
                    <a:latin typeface="+mn-ea"/>
                  </a:rPr>
                  <a:t>所以语文安排在数学之前考的排法共有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种。</a:t>
                </a:r>
                <a:endParaRPr kumimoji="1"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636" y="3580931"/>
                <a:ext cx="8686800" cy="1372683"/>
              </a:xfrm>
              <a:prstGeom prst="rect">
                <a:avLst/>
              </a:prstGeom>
              <a:blipFill>
                <a:blip r:embed="rId2"/>
                <a:stretch>
                  <a:fillRect l="-1051" t="-2193" r="-2102" b="-21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22761" y="5501277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对等法</a:t>
            </a:r>
            <a:r>
              <a:rPr kumimoji="1" lang="en-US" altLang="zh-CN" sz="2400" dirty="0">
                <a:latin typeface="+mn-ea"/>
              </a:rPr>
              <a:t>:</a:t>
            </a:r>
            <a:r>
              <a:rPr kumimoji="1" lang="zh-CN" altLang="en-US" sz="2400" dirty="0">
                <a:latin typeface="+mn-ea"/>
              </a:rPr>
              <a:t>在有些题目中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它的限制条件的肯定与否定是对等的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各占全体的二分之一</a:t>
            </a:r>
            <a:r>
              <a:rPr kumimoji="1" lang="en-US" altLang="zh-CN" sz="2400" dirty="0">
                <a:latin typeface="+mn-ea"/>
              </a:rPr>
              <a:t>.</a:t>
            </a:r>
            <a:r>
              <a:rPr kumimoji="1" lang="zh-CN" altLang="en-US" sz="2400" dirty="0">
                <a:latin typeface="+mn-ea"/>
              </a:rPr>
              <a:t>在求解中只要求出全体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就可以得到所求</a:t>
            </a:r>
            <a:r>
              <a:rPr kumimoji="1" lang="en-US" altLang="zh-CN" sz="2400" dirty="0">
                <a:latin typeface="+mn-ea"/>
              </a:rPr>
              <a:t>.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1636" y="1535067"/>
            <a:ext cx="8686800" cy="156966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+mn-ea"/>
              </a:rPr>
              <a:t>对于任何一个排列问题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就其中的两个元素来讲的话，他们的排列顺序只有两种情况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并且在整个排列中，他们出现的机会是均等的，因此要求其中的某一种情况，能够得到全体，那么问题就可以解决了，并且也避免了问题的复杂性。</a:t>
            </a:r>
            <a:endParaRPr kumimoji="1"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501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矩形 2"/>
          <p:cNvSpPr/>
          <p:nvPr/>
        </p:nvSpPr>
        <p:spPr>
          <a:xfrm>
            <a:off x="210552" y="1391198"/>
            <a:ext cx="8722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某个班级共有</a:t>
            </a:r>
            <a:r>
              <a:rPr lang="en-US" altLang="zh-CN" sz="2400" dirty="0"/>
              <a:t>43</a:t>
            </a:r>
            <a:r>
              <a:rPr lang="zh-CN" altLang="en-US" sz="2400" dirty="0"/>
              <a:t>位同学</a:t>
            </a:r>
            <a:r>
              <a:rPr lang="en-US" altLang="zh-CN" sz="2400" dirty="0"/>
              <a:t>,</a:t>
            </a:r>
            <a:r>
              <a:rPr lang="zh-CN" altLang="en-US" sz="2400" dirty="0"/>
              <a:t>从中任抽</a:t>
            </a:r>
            <a:r>
              <a:rPr lang="en-US" altLang="zh-CN" sz="2400" dirty="0"/>
              <a:t>5</a:t>
            </a:r>
            <a:r>
              <a:rPr lang="zh-CN" altLang="en-US" sz="2400" dirty="0"/>
              <a:t>人</a:t>
            </a:r>
            <a:r>
              <a:rPr lang="en-US" altLang="zh-CN" sz="2400" dirty="0"/>
              <a:t>,</a:t>
            </a:r>
            <a:r>
              <a:rPr lang="zh-CN" altLang="en-US" sz="2400" dirty="0"/>
              <a:t>正、副班长、体育委员至少有一人在内的抽法有</a:t>
            </a:r>
            <a:r>
              <a:rPr lang="en-US" altLang="zh-CN" sz="2400" dirty="0"/>
              <a:t>____</a:t>
            </a:r>
            <a:r>
              <a:rPr lang="zh-CN" altLang="en-US" sz="2400" dirty="0"/>
              <a:t>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46058" y="3260557"/>
                <a:ext cx="5553508" cy="384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=962598−658008=304590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58" y="3260557"/>
                <a:ext cx="5553508" cy="3842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8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9"/>
              <p:cNvSpPr txBox="1">
                <a:spLocks noChangeArrowheads="1"/>
              </p:cNvSpPr>
              <p:nvPr/>
            </p:nvSpPr>
            <p:spPr bwMode="auto">
              <a:xfrm>
                <a:off x="235087" y="3442774"/>
                <a:ext cx="8458200" cy="124405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latin typeface="+mn-ea"/>
                  </a:rPr>
                  <a:t>43</a:t>
                </a:r>
                <a:r>
                  <a:rPr kumimoji="1" lang="zh-CN" altLang="en-US" sz="2400" dirty="0">
                    <a:latin typeface="+mn-ea"/>
                  </a:rPr>
                  <a:t>人中任抽</a:t>
                </a:r>
                <a:r>
                  <a:rPr kumimoji="1" lang="en-US" altLang="zh-CN" sz="2400" dirty="0">
                    <a:latin typeface="+mn-ea"/>
                  </a:rPr>
                  <a:t>5</a:t>
                </a:r>
                <a:r>
                  <a:rPr kumimoji="1" lang="zh-CN" altLang="en-US" sz="2400" dirty="0">
                    <a:latin typeface="+mn-ea"/>
                  </a:rPr>
                  <a:t>人的方法有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种，正副班长，团支部书记都不在内的抽法有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种，所以正副班长，团支部书记至少有</a:t>
                </a:r>
                <a:r>
                  <a:rPr kumimoji="1" lang="en-US" altLang="zh-CN" sz="2400" dirty="0">
                    <a:latin typeface="+mn-ea"/>
                  </a:rPr>
                  <a:t>1</a:t>
                </a:r>
                <a:r>
                  <a:rPr kumimoji="1" lang="zh-CN" altLang="en-US" sz="2400" dirty="0">
                    <a:latin typeface="+mn-ea"/>
                  </a:rPr>
                  <a:t>人在内的抽法有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kumimoji="1" lang="en-US" altLang="zh-CN" sz="2400" dirty="0">
                    <a:latin typeface="+mn-ea"/>
                  </a:rPr>
                  <a:t>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40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kumimoji="1" lang="zh-CN" altLang="en-US" sz="2400" dirty="0">
                    <a:latin typeface="+mn-ea"/>
                  </a:rPr>
                  <a:t>种。</a:t>
                </a:r>
                <a:endParaRPr kumimoji="1"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087" y="3442774"/>
                <a:ext cx="8458200" cy="1244059"/>
              </a:xfrm>
              <a:prstGeom prst="rect">
                <a:avLst/>
              </a:prstGeom>
              <a:blipFill>
                <a:blip r:embed="rId2"/>
                <a:stretch>
                  <a:fillRect l="-1080" t="-2427" r="-432" b="-92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35087" y="5246914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排异法</a:t>
            </a:r>
            <a:r>
              <a:rPr kumimoji="1" lang="en-US" altLang="zh-CN" sz="2400" dirty="0">
                <a:latin typeface="+mn-ea"/>
              </a:rPr>
              <a:t>:</a:t>
            </a:r>
            <a:r>
              <a:rPr kumimoji="1" lang="zh-CN" altLang="en-US" sz="2400" dirty="0">
                <a:latin typeface="+mn-ea"/>
              </a:rPr>
              <a:t>有些问题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正面直接考虑比较复杂，而它的反面往往比较简捷，可以先求出它的反面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再从整体中排除。</a:t>
            </a:r>
            <a:endParaRPr kumimoji="1" lang="en-US" altLang="zh-CN" sz="2400" dirty="0">
              <a:latin typeface="+mn-ea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35087" y="1346064"/>
            <a:ext cx="8458200" cy="156966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+mn-ea"/>
              </a:rPr>
              <a:t>此题若是直接去考虑的话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就要将问题分成好几种情况，这样解题的话</a:t>
            </a:r>
            <a:r>
              <a:rPr kumimoji="1" lang="en-US" altLang="zh-CN" sz="2400" dirty="0">
                <a:latin typeface="+mn-ea"/>
              </a:rPr>
              <a:t>,</a:t>
            </a:r>
            <a:r>
              <a:rPr kumimoji="1" lang="zh-CN" altLang="en-US" sz="2400" dirty="0">
                <a:latin typeface="+mn-ea"/>
              </a:rPr>
              <a:t>容易造成各种情况遗漏或者重复的情况。而如果从此问题相反的方面去考虑的话，不但容易理解，而且在计算中也是非常的简便</a:t>
            </a:r>
            <a:r>
              <a:rPr kumimoji="1" lang="en-US" altLang="zh-CN" sz="2400" dirty="0">
                <a:latin typeface="+mn-ea"/>
              </a:rPr>
              <a:t>.</a:t>
            </a:r>
            <a:r>
              <a:rPr kumimoji="1" lang="zh-CN" altLang="en-US" sz="2400" dirty="0">
                <a:latin typeface="+mn-ea"/>
              </a:rPr>
              <a:t>这样就可以简化计算过程。</a:t>
            </a:r>
            <a:endParaRPr kumimoji="1"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5526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圆周排列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12194" y="1471928"/>
            <a:ext cx="8424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从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个不同的元素中取</a:t>
            </a:r>
            <a:r>
              <a:rPr lang="en-US" altLang="zh-CN" sz="2400" dirty="0">
                <a:latin typeface="宋体" panose="02010600030101010101" pitchFamily="2" charset="-122"/>
              </a:rPr>
              <a:t>r</a:t>
            </a:r>
            <a:r>
              <a:rPr lang="zh-CN" altLang="en-US" sz="2400" dirty="0">
                <a:latin typeface="宋体" panose="02010600030101010101" pitchFamily="2" charset="-122"/>
              </a:rPr>
              <a:t>个沿一圆周排列，排列的方案：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810669" y="2298415"/>
            <a:ext cx="1204912" cy="719138"/>
            <a:chOff x="1395" y="1253"/>
            <a:chExt cx="759" cy="453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1395" y="1253"/>
            <a:ext cx="357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Equation" r:id="rId3" imgW="190440" imgH="241200" progId="Equation.DSMT4">
                    <p:embed/>
                  </p:oleObj>
                </mc:Choice>
                <mc:Fallback>
                  <p:oleObj name="Equation" r:id="rId3" imgW="190440" imgH="241200" progId="Equation.DSMT4">
                    <p:embed/>
                    <p:pic>
                      <p:nvPicPr>
                        <p:cNvPr id="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1253"/>
                          <a:ext cx="357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701" y="1253"/>
              <a:ext cx="4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latin typeface="宋体" panose="02010600030101010101" pitchFamily="2" charset="-122"/>
                </a:rPr>
                <a:t>/r</a:t>
              </a:r>
            </a:p>
          </p:txBody>
        </p:sp>
      </p:grp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44763" y="3665896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个元素的圆周排列：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344988" y="4749856"/>
            <a:ext cx="3908425" cy="719138"/>
            <a:chOff x="2344988" y="5233402"/>
            <a:chExt cx="3908425" cy="719138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2344988" y="5233402"/>
              <a:ext cx="1223963" cy="719138"/>
              <a:chOff x="1383" y="1253"/>
              <a:chExt cx="771" cy="453"/>
            </a:xfrm>
          </p:grpSpPr>
          <p:graphicFrame>
            <p:nvGraphicFramePr>
              <p:cNvPr id="9" name="Object 11"/>
              <p:cNvGraphicFramePr>
                <a:graphicFrameLocks noChangeAspect="1"/>
              </p:cNvGraphicFramePr>
              <p:nvPr/>
            </p:nvGraphicFramePr>
            <p:xfrm>
              <a:off x="1383" y="1253"/>
              <a:ext cx="381" cy="4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5" name="Equation" r:id="rId5" imgW="203040" imgH="241200" progId="Equation.DSMT4">
                      <p:embed/>
                    </p:oleObj>
                  </mc:Choice>
                  <mc:Fallback>
                    <p:oleObj name="Equation" r:id="rId5" imgW="203040" imgH="241200" progId="Equation.DSMT4">
                      <p:embed/>
                      <p:pic>
                        <p:nvPicPr>
                          <p:cNvPr id="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1253"/>
                            <a:ext cx="381" cy="4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 Box 12"/>
              <p:cNvSpPr txBox="1">
                <a:spLocks noChangeArrowheads="1"/>
              </p:cNvSpPr>
              <p:nvPr/>
            </p:nvSpPr>
            <p:spPr bwMode="auto">
              <a:xfrm>
                <a:off x="1701" y="1253"/>
                <a:ext cx="4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latin typeface="宋体" panose="02010600030101010101" pitchFamily="2" charset="-122"/>
                  </a:rPr>
                  <a:t>/n</a:t>
                </a:r>
              </a:p>
            </p:txBody>
          </p:sp>
        </p:grp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516563" y="5306427"/>
              <a:ext cx="27368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宋体" panose="02010600030101010101" pitchFamily="2" charset="-122"/>
                </a:rPr>
                <a:t>=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（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n-1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）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355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错排</a:t>
            </a:r>
          </a:p>
        </p:txBody>
      </p:sp>
      <p:sp>
        <p:nvSpPr>
          <p:cNvPr id="3" name="矩形 2"/>
          <p:cNvSpPr/>
          <p:nvPr/>
        </p:nvSpPr>
        <p:spPr>
          <a:xfrm>
            <a:off x="300447" y="5468083"/>
            <a:ext cx="8379822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递推方程：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f(n)=(n-1)*(f(n-1)+f(n-2))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边界条件：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f(1)=0;f(2)=1;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446" y="1362953"/>
            <a:ext cx="837982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有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…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n </a:t>
            </a:r>
            <a:r>
              <a:rPr lang="zh-CN" altLang="en-US" sz="2400" dirty="0">
                <a:latin typeface="宋体" panose="02010600030101010101" pitchFamily="2" charset="-122"/>
              </a:rPr>
              <a:t>个数字，求</a:t>
            </a:r>
            <a:r>
              <a:rPr lang="en-US" altLang="zh-CN" sz="2400" dirty="0" err="1">
                <a:latin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不在第</a:t>
            </a:r>
            <a:r>
              <a:rPr lang="en-US" altLang="zh-CN" sz="2400" dirty="0" err="1">
                <a:latin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个位置的排列方式有多少种？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00446" y="2498040"/>
            <a:ext cx="8360229" cy="24929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</a:rPr>
              <a:t>f(n)</a:t>
            </a:r>
            <a:r>
              <a:rPr lang="zh-CN" altLang="en-US" sz="2400" dirty="0">
                <a:latin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个不同元素的错排方案。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① 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不动，把另外的</a:t>
            </a:r>
            <a:r>
              <a:rPr lang="en-US" altLang="zh-CN" sz="2400" dirty="0">
                <a:latin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</a:rPr>
              <a:t>个数错排，方案是：</a:t>
            </a:r>
            <a:r>
              <a:rPr lang="en-US" altLang="zh-CN" sz="2400" dirty="0">
                <a:latin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</a:rPr>
              <a:t>），然后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和另外的</a:t>
            </a:r>
            <a:r>
              <a:rPr lang="en-US" altLang="zh-CN" sz="2400" dirty="0">
                <a:latin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</a:rPr>
              <a:t>个每一个交换，共有</a:t>
            </a:r>
            <a:r>
              <a:rPr lang="en-US" altLang="zh-CN" sz="2400" dirty="0">
                <a:latin typeface="宋体" panose="02010600030101010101" pitchFamily="2" charset="-122"/>
              </a:rPr>
              <a:t>(n-1)*f(n-1)</a:t>
            </a:r>
            <a:r>
              <a:rPr lang="zh-CN" altLang="en-US" sz="2400" dirty="0">
                <a:latin typeface="宋体" panose="02010600030101010101" pitchFamily="2" charset="-122"/>
              </a:rPr>
              <a:t>种方案。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② 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和其他的</a:t>
            </a:r>
            <a:r>
              <a:rPr lang="en-US" altLang="zh-CN" sz="2400" dirty="0">
                <a:latin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</a:rPr>
              <a:t>个之一交换，其余的</a:t>
            </a:r>
            <a:r>
              <a:rPr lang="en-US" altLang="zh-CN" sz="2400" dirty="0">
                <a:latin typeface="宋体" panose="02010600030101010101" pitchFamily="2" charset="-122"/>
              </a:rPr>
              <a:t>n-2</a:t>
            </a:r>
            <a:r>
              <a:rPr lang="zh-CN" altLang="en-US" sz="2400" dirty="0">
                <a:latin typeface="宋体" panose="02010600030101010101" pitchFamily="2" charset="-122"/>
              </a:rPr>
              <a:t>个错排，共有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</a:rPr>
              <a:t>）*</a:t>
            </a:r>
            <a:r>
              <a:rPr lang="en-US" altLang="zh-CN" sz="2400" dirty="0">
                <a:latin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n-2</a:t>
            </a:r>
            <a:r>
              <a:rPr lang="zh-CN" altLang="en-US" sz="2400" dirty="0">
                <a:latin typeface="宋体" panose="02010600030101010101" pitchFamily="2" charset="-122"/>
              </a:rPr>
              <a:t>）种方案。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3499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5326" y="1359568"/>
            <a:ext cx="8434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</a:t>
            </a:r>
            <a:r>
              <a:rPr lang="zh-CN" altLang="en-US" sz="2400" dirty="0"/>
              <a:t>名男生和</a:t>
            </a:r>
            <a:r>
              <a:rPr lang="en-US" altLang="zh-CN" sz="2400" dirty="0"/>
              <a:t>5</a:t>
            </a:r>
            <a:r>
              <a:rPr lang="zh-CN" altLang="en-US" sz="2400" dirty="0"/>
              <a:t>名女生围绕圆桌就坐，为了活跃气氛，男生和女生间隔而坐，每个男生左右两边都是女生，每个女生两边都是男生，共有</a:t>
            </a:r>
            <a:r>
              <a:rPr lang="en-US" altLang="zh-CN" sz="2400" dirty="0"/>
              <a:t>_____</a:t>
            </a:r>
            <a:r>
              <a:rPr lang="zh-CN" altLang="en-US" sz="2400" dirty="0"/>
              <a:t>种不同的就坐方案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11542" y="3260557"/>
                <a:ext cx="36681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=24∗120=2880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42" y="3260557"/>
                <a:ext cx="3668120" cy="75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52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矩形 2"/>
          <p:cNvSpPr/>
          <p:nvPr/>
        </p:nvSpPr>
        <p:spPr>
          <a:xfrm>
            <a:off x="288758" y="1275347"/>
            <a:ext cx="86266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在书架上放有编号为</a:t>
            </a:r>
            <a:r>
              <a:rPr lang="en-US" altLang="zh-CN" sz="2400" dirty="0"/>
              <a:t>1 </a:t>
            </a:r>
            <a:r>
              <a:rPr lang="zh-CN" altLang="en-US" sz="2400" dirty="0"/>
              <a:t>，</a:t>
            </a:r>
            <a:r>
              <a:rPr lang="en-US" altLang="zh-CN" sz="2400" dirty="0"/>
              <a:t>2 </a:t>
            </a:r>
            <a:r>
              <a:rPr lang="zh-CN" altLang="en-US" sz="2400" dirty="0"/>
              <a:t>，</a:t>
            </a:r>
            <a:r>
              <a:rPr lang="en-US" altLang="zh-CN" sz="2400" dirty="0"/>
              <a:t>… 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的</a:t>
            </a:r>
            <a:r>
              <a:rPr lang="en-US" altLang="zh-CN" sz="2400" dirty="0"/>
              <a:t>n</a:t>
            </a:r>
            <a:r>
              <a:rPr lang="zh-CN" altLang="en-US" sz="2400" dirty="0"/>
              <a:t>本书。现将</a:t>
            </a:r>
            <a:r>
              <a:rPr lang="en-US" altLang="zh-CN" sz="2400" dirty="0"/>
              <a:t>n</a:t>
            </a:r>
            <a:r>
              <a:rPr lang="zh-CN" altLang="en-US" sz="2400" dirty="0"/>
              <a:t>本书全部取下然后再放回去，当放回去时要求每本书都不能放在原来的位置上。例如：</a:t>
            </a:r>
            <a:r>
              <a:rPr lang="en-US" altLang="zh-CN" sz="2400" dirty="0"/>
              <a:t>n = 3</a:t>
            </a:r>
            <a:r>
              <a:rPr lang="zh-CN" altLang="en-US" sz="2400" dirty="0"/>
              <a:t>时：</a:t>
            </a:r>
          </a:p>
          <a:p>
            <a:r>
              <a:rPr lang="zh-CN" altLang="en-US" sz="2400" dirty="0"/>
              <a:t>原来位置为：</a:t>
            </a:r>
            <a:r>
              <a:rPr lang="en-US" altLang="zh-CN" sz="2400" dirty="0"/>
              <a:t>1  2  3</a:t>
            </a:r>
          </a:p>
          <a:p>
            <a:r>
              <a:rPr lang="zh-CN" altLang="en-US" sz="2400" dirty="0"/>
              <a:t>放回去时只能为：</a:t>
            </a:r>
            <a:r>
              <a:rPr lang="en-US" altLang="zh-CN" sz="2400" dirty="0"/>
              <a:t>3  1  2  </a:t>
            </a:r>
            <a:r>
              <a:rPr lang="zh-CN" altLang="en-US" sz="2400" dirty="0"/>
              <a:t>或  </a:t>
            </a:r>
            <a:r>
              <a:rPr lang="en-US" altLang="zh-CN" sz="2400" dirty="0"/>
              <a:t>2  3  1  </a:t>
            </a:r>
            <a:r>
              <a:rPr lang="zh-CN" altLang="en-US" sz="2400" dirty="0"/>
              <a:t>这两种</a:t>
            </a:r>
          </a:p>
          <a:p>
            <a:r>
              <a:rPr lang="zh-CN" altLang="en-US" sz="2400" dirty="0"/>
              <a:t>求当</a:t>
            </a:r>
            <a:r>
              <a:rPr lang="en-US" altLang="zh-CN" sz="2400" dirty="0"/>
              <a:t>n = 5</a:t>
            </a:r>
            <a:r>
              <a:rPr lang="zh-CN" altLang="en-US" sz="2400" dirty="0"/>
              <a:t>时满足以上条件的放法共有多少种？（不用列出每种放法）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29487" y="4205581"/>
            <a:ext cx="3246658" cy="2018287"/>
            <a:chOff x="1329487" y="4205581"/>
            <a:chExt cx="3246658" cy="2018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329489" y="4205581"/>
                  <a:ext cx="3110595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489" y="4205581"/>
                  <a:ext cx="3110595" cy="4168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329489" y="4747002"/>
                  <a:ext cx="12593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489" y="4747002"/>
                  <a:ext cx="125938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246" r="-4831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329488" y="5240910"/>
                  <a:ext cx="12593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488" y="5240910"/>
                  <a:ext cx="12593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246" r="-4831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329487" y="5854536"/>
                  <a:ext cx="32466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=4∗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9+2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=44</m:t>
                        </m:r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487" y="5854536"/>
                  <a:ext cx="324665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627" r="-1689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48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递推</a:t>
            </a:r>
          </a:p>
        </p:txBody>
      </p:sp>
      <p:sp>
        <p:nvSpPr>
          <p:cNvPr id="4" name="矩形 3"/>
          <p:cNvSpPr/>
          <p:nvPr/>
        </p:nvSpPr>
        <p:spPr>
          <a:xfrm>
            <a:off x="59155" y="1258851"/>
            <a:ext cx="8880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把从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/>
              <a:t>标号的</a:t>
            </a:r>
            <a:r>
              <a:rPr lang="en-US" altLang="zh-CN" sz="2400" dirty="0"/>
              <a:t>n</a:t>
            </a:r>
            <a:r>
              <a:rPr lang="zh-CN" altLang="en-US" sz="2400" dirty="0"/>
              <a:t>个球放到</a:t>
            </a:r>
            <a:r>
              <a:rPr lang="en-US" altLang="zh-CN" sz="2400" dirty="0"/>
              <a:t>m</a:t>
            </a:r>
            <a:r>
              <a:rPr lang="zh-CN" altLang="en-US" sz="2400" dirty="0"/>
              <a:t>个无区别的盒子里，要求每个盒子里至少有一个小球，问不同的放法数量。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7413" y="2274514"/>
            <a:ext cx="86837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(1)n</a:t>
            </a:r>
            <a:r>
              <a:rPr lang="zh-CN" altLang="en-US" sz="2400" dirty="0"/>
              <a:t>独自占一个盒子；那么剩下的球只能放在</a:t>
            </a:r>
            <a:r>
              <a:rPr lang="en-US" altLang="zh-CN" sz="2400" dirty="0"/>
              <a:t>m-1</a:t>
            </a:r>
            <a:r>
              <a:rPr lang="zh-CN" altLang="en-US" sz="2400" dirty="0"/>
              <a:t>个盒子中，方案数为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59768" y="2874678"/>
            <a:ext cx="21055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S(n-1,m-1)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1977" y="3511157"/>
            <a:ext cx="87800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(2) n</a:t>
            </a:r>
            <a:r>
              <a:rPr lang="zh-CN" altLang="en-US" sz="2400" dirty="0"/>
              <a:t>与别的球共占一个盒子；那么可以事先将</a:t>
            </a:r>
            <a:r>
              <a:rPr lang="en-US" altLang="zh-CN" sz="2400" dirty="0"/>
              <a:t>1, 2,… n-1</a:t>
            </a:r>
            <a:r>
              <a:rPr lang="zh-CN" altLang="en-US" sz="2400" dirty="0"/>
              <a:t>这</a:t>
            </a:r>
            <a:r>
              <a:rPr lang="en-US" altLang="zh-CN" sz="2400" dirty="0"/>
              <a:t>n-1</a:t>
            </a:r>
            <a:r>
              <a:rPr lang="zh-CN" altLang="en-US" sz="2400" dirty="0"/>
              <a:t>个球放入</a:t>
            </a:r>
            <a:r>
              <a:rPr lang="en-US" altLang="zh-CN" sz="2400" dirty="0"/>
              <a:t>m</a:t>
            </a:r>
            <a:r>
              <a:rPr lang="zh-CN" altLang="en-US" sz="2400" dirty="0"/>
              <a:t>个盒子中，然后再将球</a:t>
            </a:r>
            <a:r>
              <a:rPr lang="en-US" altLang="zh-CN" sz="2400" dirty="0"/>
              <a:t>n</a:t>
            </a:r>
            <a:r>
              <a:rPr lang="zh-CN" altLang="en-US" sz="2400" dirty="0"/>
              <a:t>可以放入其中一个盒子中，方案数为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59768" y="4526819"/>
            <a:ext cx="48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m*S(n-1,m) </a:t>
            </a:r>
          </a:p>
        </p:txBody>
      </p:sp>
      <p:sp>
        <p:nvSpPr>
          <p:cNvPr id="9" name="矩形 8"/>
          <p:cNvSpPr/>
          <p:nvPr/>
        </p:nvSpPr>
        <p:spPr>
          <a:xfrm>
            <a:off x="302794" y="5333701"/>
            <a:ext cx="8659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)=m*S(n-1,m)+S(n-1,m-1)   (n&gt;1,m&gt;1)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边界条件：</a:t>
            </a:r>
            <a:r>
              <a:rPr lang="en-US" altLang="zh-CN" sz="2400" dirty="0"/>
              <a:t>S (n,1)=1</a:t>
            </a:r>
            <a:r>
              <a:rPr lang="zh-CN" altLang="en-US" sz="2400" dirty="0"/>
              <a:t>；</a:t>
            </a:r>
            <a:r>
              <a:rPr lang="en-US" altLang="zh-CN" sz="2400" dirty="0"/>
              <a:t>S(</a:t>
            </a:r>
            <a:r>
              <a:rPr lang="en-US" altLang="zh-CN" sz="2400" dirty="0" err="1"/>
              <a:t>n,n</a:t>
            </a:r>
            <a:r>
              <a:rPr lang="en-US" altLang="zh-CN" sz="2400" dirty="0"/>
              <a:t>)=1</a:t>
            </a:r>
            <a:r>
              <a:rPr lang="zh-CN" altLang="en-US" sz="2400" dirty="0"/>
              <a:t>；</a:t>
            </a:r>
            <a:r>
              <a:rPr lang="en-US" altLang="zh-CN" sz="2400" dirty="0"/>
              <a:t>S(</a:t>
            </a:r>
            <a:r>
              <a:rPr lang="en-US" altLang="zh-CN" sz="2400" dirty="0" err="1"/>
              <a:t>n,k</a:t>
            </a:r>
            <a:r>
              <a:rPr lang="en-US" altLang="zh-CN" sz="2400" dirty="0"/>
              <a:t>)=0  (k&gt;n)</a:t>
            </a:r>
          </a:p>
        </p:txBody>
      </p:sp>
    </p:spTree>
    <p:extLst>
      <p:ext uri="{BB962C8B-B14F-4D97-AF65-F5344CB8AC3E}">
        <p14:creationId xmlns:p14="http://schemas.microsoft.com/office/powerpoint/2010/main" val="390730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矩形 2"/>
          <p:cNvSpPr/>
          <p:nvPr/>
        </p:nvSpPr>
        <p:spPr>
          <a:xfrm>
            <a:off x="336884" y="1336103"/>
            <a:ext cx="84702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给定</a:t>
            </a:r>
            <a:r>
              <a:rPr lang="en-US" altLang="zh-CN" sz="2400" dirty="0"/>
              <a:t>n </a:t>
            </a:r>
            <a:r>
              <a:rPr lang="zh-CN" altLang="en-US" sz="2400" dirty="0"/>
              <a:t>个有标号的球，标号依次为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。将这</a:t>
            </a:r>
            <a:r>
              <a:rPr lang="en-US" altLang="zh-CN" sz="2400" dirty="0"/>
              <a:t>n </a:t>
            </a:r>
            <a:r>
              <a:rPr lang="zh-CN" altLang="en-US" sz="2400" dirty="0"/>
              <a:t>个球放入</a:t>
            </a:r>
            <a:r>
              <a:rPr lang="en-US" altLang="zh-CN" sz="2400" dirty="0"/>
              <a:t>r </a:t>
            </a:r>
            <a:r>
              <a:rPr lang="zh-CN" altLang="en-US" sz="2400" dirty="0"/>
              <a:t>个相同的盒子里，不允许有空盒，其不同放置方法的总数记为</a:t>
            </a:r>
            <a:r>
              <a:rPr lang="en-US" altLang="zh-CN" sz="2400" dirty="0"/>
              <a:t>S(</a:t>
            </a:r>
            <a:r>
              <a:rPr lang="en-US" altLang="zh-CN" sz="2400" dirty="0" err="1"/>
              <a:t>n,r</a:t>
            </a:r>
            <a:r>
              <a:rPr lang="en-US" altLang="zh-CN" sz="2400" dirty="0"/>
              <a:t>)</a:t>
            </a:r>
            <a:r>
              <a:rPr lang="zh-CN" altLang="en-US" sz="2400" dirty="0"/>
              <a:t>。例如，</a:t>
            </a:r>
            <a:r>
              <a:rPr lang="en-US" altLang="zh-CN" sz="2400" dirty="0"/>
              <a:t>S(4,2)=7</a:t>
            </a:r>
            <a:r>
              <a:rPr lang="zh-CN" altLang="en-US" sz="2400" dirty="0"/>
              <a:t>，这</a:t>
            </a:r>
            <a:r>
              <a:rPr lang="en-US" altLang="zh-CN" sz="2400" dirty="0"/>
              <a:t>7 </a:t>
            </a:r>
            <a:r>
              <a:rPr lang="zh-CN" altLang="en-US" sz="2400" dirty="0"/>
              <a:t>种不同的放置方法依次为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/>
              <a:t>{(1),(234)},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/>
              <a:t>{(2),(134)},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/>
              <a:t>{(3),(124)},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/>
              <a:t>{(4),(123)},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/>
              <a:t>{(12),(34)},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/>
              <a:t>{(13),(24)},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/>
              <a:t>{(14),(23)}</a:t>
            </a:r>
          </a:p>
        </p:txBody>
      </p:sp>
    </p:spTree>
    <p:extLst>
      <p:ext uri="{BB962C8B-B14F-4D97-AF65-F5344CB8AC3E}">
        <p14:creationId xmlns:p14="http://schemas.microsoft.com/office/powerpoint/2010/main" val="12310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图的分类</a:t>
            </a:r>
          </a:p>
        </p:txBody>
      </p:sp>
      <p:sp>
        <p:nvSpPr>
          <p:cNvPr id="3" name="Text Box 58"/>
          <p:cNvSpPr txBox="1">
            <a:spLocks noChangeArrowheads="1"/>
          </p:cNvSpPr>
          <p:nvPr/>
        </p:nvSpPr>
        <p:spPr bwMode="auto">
          <a:xfrm>
            <a:off x="2968625" y="2606675"/>
            <a:ext cx="563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+mj-lt"/>
              </a:rPr>
              <a:t>如果图的任意两个顶点之间的边都是无向边，则称该图为</a:t>
            </a:r>
            <a:r>
              <a:rPr lang="zh-CN" altLang="en-US" sz="2400">
                <a:solidFill>
                  <a:srgbClr val="FF0000"/>
                </a:solidFill>
                <a:latin typeface="+mj-lt"/>
              </a:rPr>
              <a:t>无向图</a:t>
            </a:r>
            <a:r>
              <a:rPr lang="zh-CN" altLang="en-US" sz="2400">
                <a:solidFill>
                  <a:schemeClr val="tx1"/>
                </a:solidFill>
                <a:latin typeface="+mj-lt"/>
              </a:rPr>
              <a:t>。</a:t>
            </a:r>
          </a:p>
        </p:txBody>
      </p:sp>
      <p:sp>
        <p:nvSpPr>
          <p:cNvPr id="4" name="Text Box 60"/>
          <p:cNvSpPr txBox="1">
            <a:spLocks noChangeArrowheads="1"/>
          </p:cNvSpPr>
          <p:nvPr/>
        </p:nvSpPr>
        <p:spPr bwMode="auto">
          <a:xfrm>
            <a:off x="3048000" y="1524000"/>
            <a:ext cx="556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+mj-lt"/>
              </a:rPr>
              <a:t>若顶点</a:t>
            </a:r>
            <a:r>
              <a:rPr lang="en-US" altLang="zh-CN" sz="2400" i="1">
                <a:solidFill>
                  <a:schemeClr val="tx1"/>
                </a:solidFill>
                <a:latin typeface="+mj-lt"/>
              </a:rPr>
              <a:t>v</a:t>
            </a:r>
            <a:r>
              <a:rPr lang="en-US" altLang="zh-CN" sz="2400" i="1" baseline="-30000">
                <a:solidFill>
                  <a:schemeClr val="tx1"/>
                </a:solidFill>
                <a:latin typeface="+mj-lt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+mj-lt"/>
              </a:rPr>
              <a:t>和</a:t>
            </a:r>
            <a:r>
              <a:rPr lang="en-US" altLang="zh-CN" sz="2400" i="1">
                <a:solidFill>
                  <a:schemeClr val="tx1"/>
                </a:solidFill>
                <a:latin typeface="+mj-lt"/>
              </a:rPr>
              <a:t>v</a:t>
            </a:r>
            <a:r>
              <a:rPr lang="en-US" altLang="zh-CN" sz="2400" i="1" baseline="-30000">
                <a:solidFill>
                  <a:schemeClr val="tx1"/>
                </a:solidFill>
                <a:latin typeface="+mj-lt"/>
              </a:rPr>
              <a:t>j</a:t>
            </a:r>
            <a:r>
              <a:rPr lang="zh-CN" altLang="en-US" sz="2400">
                <a:solidFill>
                  <a:schemeClr val="tx1"/>
                </a:solidFill>
                <a:latin typeface="+mj-lt"/>
              </a:rPr>
              <a:t>之间的边没有方向，则称这条边为</a:t>
            </a:r>
            <a:r>
              <a:rPr lang="zh-CN" altLang="en-US" sz="2400">
                <a:solidFill>
                  <a:srgbClr val="FF0000"/>
                </a:solidFill>
                <a:latin typeface="+mj-lt"/>
              </a:rPr>
              <a:t>无向边</a:t>
            </a:r>
            <a:r>
              <a:rPr lang="zh-CN" altLang="en-US" sz="2400">
                <a:solidFill>
                  <a:schemeClr val="tx1"/>
                </a:solidFill>
                <a:latin typeface="+mj-lt"/>
              </a:rPr>
              <a:t>，表示为</a:t>
            </a:r>
            <a:r>
              <a:rPr lang="en-US" altLang="zh-CN" sz="240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+mj-lt"/>
              </a:rPr>
              <a:t>v</a:t>
            </a:r>
            <a:r>
              <a:rPr lang="en-US" altLang="zh-CN" sz="2400" i="1" baseline="-30000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zh-CN" sz="2400">
                <a:solidFill>
                  <a:schemeClr val="tx1"/>
                </a:solidFill>
                <a:latin typeface="+mj-lt"/>
              </a:rPr>
              <a:t>,</a:t>
            </a:r>
            <a:r>
              <a:rPr lang="en-US" altLang="zh-CN" sz="2400" i="1">
                <a:solidFill>
                  <a:schemeClr val="tx1"/>
                </a:solidFill>
                <a:latin typeface="+mj-lt"/>
              </a:rPr>
              <a:t>v</a:t>
            </a:r>
            <a:r>
              <a:rPr lang="en-US" altLang="zh-CN" sz="2400" i="1" baseline="-30000">
                <a:solidFill>
                  <a:schemeClr val="tx1"/>
                </a:solidFill>
                <a:latin typeface="+mj-lt"/>
              </a:rPr>
              <a:t>j</a:t>
            </a:r>
            <a:r>
              <a:rPr lang="en-US" altLang="zh-CN" sz="2400">
                <a:solidFill>
                  <a:schemeClr val="tx1"/>
                </a:solidFill>
                <a:latin typeface="+mj-lt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+mj-lt"/>
              </a:rPr>
              <a:t>。</a:t>
            </a:r>
          </a:p>
        </p:txBody>
      </p:sp>
      <p:sp>
        <p:nvSpPr>
          <p:cNvPr id="5" name="Text Box 61"/>
          <p:cNvSpPr txBox="1">
            <a:spLocks noChangeArrowheads="1"/>
          </p:cNvSpPr>
          <p:nvPr/>
        </p:nvSpPr>
        <p:spPr bwMode="auto">
          <a:xfrm>
            <a:off x="3048000" y="4224946"/>
            <a:ext cx="563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若从顶点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+mj-lt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到</a:t>
            </a:r>
            <a:r>
              <a:rPr lang="en-US" altLang="zh-CN" sz="2400" i="1" dirty="0" err="1">
                <a:solidFill>
                  <a:schemeClr val="tx1"/>
                </a:solidFill>
                <a:latin typeface="+mj-lt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+mj-lt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的边有方向，则称这条边为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有向边</a:t>
            </a: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，表示为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+mj-lt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zh-CN" sz="2400" dirty="0" err="1">
                <a:solidFill>
                  <a:schemeClr val="tx1"/>
                </a:solidFill>
                <a:latin typeface="+mj-lt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+mj-lt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+mj-lt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 Box 62"/>
          <p:cNvSpPr txBox="1">
            <a:spLocks noChangeArrowheads="1"/>
          </p:cNvSpPr>
          <p:nvPr/>
        </p:nvSpPr>
        <p:spPr bwMode="auto">
          <a:xfrm>
            <a:off x="3162300" y="5278437"/>
            <a:ext cx="5410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如果图的任意两个顶点之间的边都是有向边，则称该图为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有向图</a:t>
            </a:r>
            <a:r>
              <a:rPr lang="zh-CN" altLang="en-US" sz="2400" dirty="0">
                <a:solidFill>
                  <a:schemeClr val="tx1"/>
                </a:solidFill>
                <a:latin typeface="+mj-lt"/>
              </a:rPr>
              <a:t>。</a:t>
            </a: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349250" y="1495425"/>
            <a:ext cx="2481263" cy="598488"/>
            <a:chOff x="220" y="942"/>
            <a:chExt cx="1563" cy="37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0" y="975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62" y="94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516" y="1104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" name="Oval 69"/>
            <p:cNvSpPr>
              <a:spLocks noChangeArrowheads="1"/>
            </p:cNvSpPr>
            <p:nvPr/>
          </p:nvSpPr>
          <p:spPr bwMode="auto">
            <a:xfrm>
              <a:off x="1449" y="973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2" name="Text Box 70"/>
            <p:cNvSpPr txBox="1">
              <a:spLocks noChangeArrowheads="1"/>
            </p:cNvSpPr>
            <p:nvPr/>
          </p:nvSpPr>
          <p:spPr bwMode="auto">
            <a:xfrm>
              <a:off x="1491" y="942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274638" y="1878013"/>
            <a:ext cx="2555875" cy="1876425"/>
            <a:chOff x="173" y="1183"/>
            <a:chExt cx="1610" cy="1182"/>
          </a:xfrm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439" y="1766"/>
              <a:ext cx="360" cy="35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611" y="1273"/>
              <a:ext cx="0" cy="7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1068" y="1183"/>
              <a:ext cx="416" cy="419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094" y="1776"/>
              <a:ext cx="405" cy="3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10" y="1277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9" name="Oval 71"/>
            <p:cNvSpPr>
              <a:spLocks noChangeArrowheads="1"/>
            </p:cNvSpPr>
            <p:nvPr/>
          </p:nvSpPr>
          <p:spPr bwMode="auto">
            <a:xfrm>
              <a:off x="800" y="1553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0" name="Text Box 72"/>
            <p:cNvSpPr txBox="1">
              <a:spLocks noChangeArrowheads="1"/>
            </p:cNvSpPr>
            <p:nvPr/>
          </p:nvSpPr>
          <p:spPr bwMode="auto">
            <a:xfrm>
              <a:off x="842" y="1522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73"/>
            <p:cNvSpPr>
              <a:spLocks noChangeArrowheads="1"/>
            </p:cNvSpPr>
            <p:nvPr/>
          </p:nvSpPr>
          <p:spPr bwMode="auto">
            <a:xfrm>
              <a:off x="173" y="202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2" name="Text Box 74"/>
            <p:cNvSpPr txBox="1">
              <a:spLocks noChangeArrowheads="1"/>
            </p:cNvSpPr>
            <p:nvPr/>
          </p:nvSpPr>
          <p:spPr bwMode="auto">
            <a:xfrm>
              <a:off x="215" y="1990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75"/>
            <p:cNvSpPr>
              <a:spLocks noChangeArrowheads="1"/>
            </p:cNvSpPr>
            <p:nvPr/>
          </p:nvSpPr>
          <p:spPr bwMode="auto">
            <a:xfrm>
              <a:off x="1449" y="2019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4" name="Text Box 76"/>
            <p:cNvSpPr txBox="1">
              <a:spLocks noChangeArrowheads="1"/>
            </p:cNvSpPr>
            <p:nvPr/>
          </p:nvSpPr>
          <p:spPr bwMode="auto">
            <a:xfrm>
              <a:off x="1491" y="1988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363538" y="4135438"/>
            <a:ext cx="2463800" cy="608012"/>
            <a:chOff x="229" y="2605"/>
            <a:chExt cx="1552" cy="383"/>
          </a:xfrm>
        </p:grpSpPr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543" y="2786"/>
              <a:ext cx="902" cy="1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" name="Oval 78"/>
            <p:cNvSpPr>
              <a:spLocks noChangeArrowheads="1"/>
            </p:cNvSpPr>
            <p:nvPr/>
          </p:nvSpPr>
          <p:spPr bwMode="auto">
            <a:xfrm>
              <a:off x="229" y="2636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271" y="2605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80"/>
            <p:cNvSpPr>
              <a:spLocks noChangeArrowheads="1"/>
            </p:cNvSpPr>
            <p:nvPr/>
          </p:nvSpPr>
          <p:spPr bwMode="auto">
            <a:xfrm>
              <a:off x="1447" y="2644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30" name="Text Box 81"/>
            <p:cNvSpPr txBox="1">
              <a:spLocks noChangeArrowheads="1"/>
            </p:cNvSpPr>
            <p:nvPr/>
          </p:nvSpPr>
          <p:spPr bwMode="auto">
            <a:xfrm>
              <a:off x="1489" y="261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Group 89"/>
          <p:cNvGrpSpPr>
            <a:grpSpLocks/>
          </p:cNvGrpSpPr>
          <p:nvPr/>
        </p:nvGrpSpPr>
        <p:grpSpPr bwMode="auto">
          <a:xfrm>
            <a:off x="355600" y="4581525"/>
            <a:ext cx="2457450" cy="1889125"/>
            <a:chOff x="224" y="2886"/>
            <a:chExt cx="1548" cy="1190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386" y="2951"/>
              <a:ext cx="0" cy="8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523" y="3901"/>
              <a:ext cx="929" cy="1"/>
            </a:xfrm>
            <a:custGeom>
              <a:avLst/>
              <a:gdLst>
                <a:gd name="T0" fmla="*/ 0 w 901"/>
                <a:gd name="T1" fmla="*/ 0 h 5"/>
                <a:gd name="T2" fmla="*/ 901 w 901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5">
                  <a:moveTo>
                    <a:pt x="0" y="0"/>
                  </a:moveTo>
                  <a:lnTo>
                    <a:pt x="901" y="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 flipV="1">
              <a:off x="504" y="2886"/>
              <a:ext cx="987" cy="8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5" name="Oval 82"/>
            <p:cNvSpPr>
              <a:spLocks noChangeArrowheads="1"/>
            </p:cNvSpPr>
            <p:nvPr/>
          </p:nvSpPr>
          <p:spPr bwMode="auto">
            <a:xfrm>
              <a:off x="224" y="3732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36" name="Text Box 83"/>
            <p:cNvSpPr txBox="1">
              <a:spLocks noChangeArrowheads="1"/>
            </p:cNvSpPr>
            <p:nvPr/>
          </p:nvSpPr>
          <p:spPr bwMode="auto">
            <a:xfrm>
              <a:off x="266" y="3701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Oval 84"/>
            <p:cNvSpPr>
              <a:spLocks noChangeArrowheads="1"/>
            </p:cNvSpPr>
            <p:nvPr/>
          </p:nvSpPr>
          <p:spPr bwMode="auto">
            <a:xfrm>
              <a:off x="1438" y="3730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38" name="Text Box 85"/>
            <p:cNvSpPr txBox="1">
              <a:spLocks noChangeArrowheads="1"/>
            </p:cNvSpPr>
            <p:nvPr/>
          </p:nvSpPr>
          <p:spPr bwMode="auto">
            <a:xfrm>
              <a:off x="1480" y="3699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171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递推</a:t>
            </a:r>
          </a:p>
        </p:txBody>
      </p:sp>
      <p:sp>
        <p:nvSpPr>
          <p:cNvPr id="4" name="矩形 3"/>
          <p:cNvSpPr/>
          <p:nvPr/>
        </p:nvSpPr>
        <p:spPr>
          <a:xfrm>
            <a:off x="156411" y="1239253"/>
            <a:ext cx="87950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将整数</a:t>
            </a:r>
            <a:r>
              <a:rPr lang="en-US" altLang="zh-CN" sz="2400" dirty="0"/>
              <a:t>n</a:t>
            </a:r>
            <a:r>
              <a:rPr lang="zh-CN" altLang="en-US" sz="2400" dirty="0"/>
              <a:t>分成</a:t>
            </a:r>
            <a:r>
              <a:rPr lang="en-US" altLang="zh-CN" sz="2400" dirty="0"/>
              <a:t>k</a:t>
            </a:r>
            <a:r>
              <a:rPr lang="zh-CN" altLang="en-US" sz="2400" dirty="0"/>
              <a:t>份，且每份不能为空，任意两种分法不能相同</a:t>
            </a:r>
            <a:r>
              <a:rPr lang="en-US" altLang="zh-CN" sz="2400" dirty="0"/>
              <a:t>(</a:t>
            </a:r>
            <a:r>
              <a:rPr lang="zh-CN" altLang="en-US" sz="2400" dirty="0"/>
              <a:t>不考虑顺序</a:t>
            </a:r>
            <a:r>
              <a:rPr lang="en-US" altLang="zh-CN" sz="2400" dirty="0"/>
              <a:t>)</a:t>
            </a:r>
            <a:r>
              <a:rPr lang="zh-CN" altLang="en-US" sz="2400" dirty="0"/>
              <a:t>，问有多少种不同的分法。</a:t>
            </a:r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n=7</a:t>
            </a:r>
            <a:r>
              <a:rPr lang="zh-CN" altLang="en-US" sz="2400" dirty="0"/>
              <a:t>，</a:t>
            </a:r>
            <a:r>
              <a:rPr lang="en-US" altLang="zh-CN" sz="2400" dirty="0"/>
              <a:t>k=3</a:t>
            </a:r>
            <a:r>
              <a:rPr lang="zh-CN" altLang="en-US" sz="2400" dirty="0"/>
              <a:t>，下面三种分法被认为是相同的。</a:t>
            </a:r>
            <a:br>
              <a:rPr lang="zh-CN" altLang="en-US" sz="2400" dirty="0"/>
            </a:b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5; 1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1; 5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1;</a:t>
            </a:r>
            <a:br>
              <a:rPr lang="en-US" altLang="zh-CN" sz="2400" dirty="0"/>
            </a:br>
            <a:r>
              <a:rPr lang="zh-CN" altLang="en-US" sz="2400" dirty="0"/>
              <a:t>共计</a:t>
            </a:r>
            <a:r>
              <a:rPr lang="en-US" altLang="zh-CN" sz="2400" dirty="0"/>
              <a:t>4</a:t>
            </a:r>
            <a:r>
              <a:rPr lang="zh-CN" altLang="en-US" sz="2400" dirty="0"/>
              <a:t>分法</a:t>
            </a:r>
            <a:r>
              <a:rPr lang="en-US" altLang="zh-CN" sz="2400" dirty="0"/>
              <a:t> (1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5; 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4; 1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3; 2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3;)</a:t>
            </a:r>
          </a:p>
          <a:p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64695" y="3315161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用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表示将整数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分成</a:t>
            </a:r>
            <a:r>
              <a:rPr lang="en-US" altLang="zh-CN" sz="2400" dirty="0"/>
              <a:t>j</a:t>
            </a:r>
            <a:r>
              <a:rPr lang="zh-CN" altLang="en-US" sz="2400" dirty="0"/>
              <a:t>分的分法，可以划分为两类：</a:t>
            </a:r>
          </a:p>
          <a:p>
            <a:r>
              <a:rPr lang="en-US" altLang="zh-CN" sz="2400" dirty="0"/>
              <a:t>(1)j</a:t>
            </a:r>
            <a:r>
              <a:rPr lang="zh-CN" altLang="en-US" sz="2400" dirty="0"/>
              <a:t>分中不包含</a:t>
            </a:r>
            <a:r>
              <a:rPr lang="en-US" altLang="zh-CN" sz="2400" dirty="0"/>
              <a:t>1</a:t>
            </a:r>
            <a:r>
              <a:rPr lang="zh-CN" altLang="en-US" sz="2400" dirty="0"/>
              <a:t>的分法，为保证每份都</a:t>
            </a:r>
            <a:r>
              <a:rPr lang="en-US" altLang="zh-CN" sz="2400" dirty="0"/>
              <a:t>&gt;=2</a:t>
            </a:r>
            <a:r>
              <a:rPr lang="zh-CN" altLang="en-US" sz="2400" dirty="0"/>
              <a:t>，可以先那出</a:t>
            </a:r>
            <a:r>
              <a:rPr lang="en-US" altLang="zh-CN" sz="2400" dirty="0"/>
              <a:t>j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分到每一份，然后再把剩下的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-j</a:t>
            </a:r>
            <a:r>
              <a:rPr lang="zh-CN" altLang="en-US" sz="2400" dirty="0"/>
              <a:t>分成</a:t>
            </a:r>
            <a:r>
              <a:rPr lang="en-US" altLang="zh-CN" sz="2400" dirty="0"/>
              <a:t>j</a:t>
            </a:r>
            <a:r>
              <a:rPr lang="zh-CN" altLang="en-US" sz="2400" dirty="0"/>
              <a:t>份即可，分法有：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-j, j)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(2) j</a:t>
            </a:r>
            <a:r>
              <a:rPr lang="zh-CN" altLang="en-US" sz="2400" dirty="0"/>
              <a:t>份中至少有一份为</a:t>
            </a:r>
            <a:r>
              <a:rPr lang="en-US" altLang="zh-CN" sz="2400" dirty="0"/>
              <a:t>1</a:t>
            </a:r>
            <a:r>
              <a:rPr lang="zh-CN" altLang="en-US" sz="2400" dirty="0"/>
              <a:t>的分法，可以先那出一个</a:t>
            </a:r>
            <a:r>
              <a:rPr lang="en-US" altLang="zh-CN" sz="2400" dirty="0"/>
              <a:t>1</a:t>
            </a:r>
            <a:r>
              <a:rPr lang="zh-CN" altLang="en-US" sz="2400" dirty="0"/>
              <a:t>作为单独的</a:t>
            </a:r>
            <a:r>
              <a:rPr lang="en-US" altLang="zh-CN" sz="2400" dirty="0"/>
              <a:t>1</a:t>
            </a:r>
            <a:r>
              <a:rPr lang="zh-CN" altLang="en-US" sz="2400" dirty="0"/>
              <a:t>份，剩下的</a:t>
            </a:r>
            <a:r>
              <a:rPr lang="en-US" altLang="zh-CN" sz="2400" dirty="0"/>
              <a:t>i-1</a:t>
            </a:r>
            <a:r>
              <a:rPr lang="zh-CN" altLang="en-US" sz="2400" dirty="0"/>
              <a:t>再分成</a:t>
            </a:r>
            <a:r>
              <a:rPr lang="en-US" altLang="zh-CN" sz="2400" dirty="0"/>
              <a:t>j-1</a:t>
            </a:r>
            <a:r>
              <a:rPr lang="zh-CN" altLang="en-US" sz="2400" dirty="0"/>
              <a:t>份即可，分法有：</a:t>
            </a:r>
            <a:r>
              <a:rPr lang="en-US" altLang="zh-CN" sz="2400" dirty="0"/>
              <a:t>f(i-1, j-1)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j)= 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-j, j)+ f(i-1, j-1)</a:t>
            </a:r>
          </a:p>
          <a:p>
            <a:r>
              <a:rPr lang="zh-CN" altLang="en-US" sz="2400" dirty="0"/>
              <a:t>边界条件：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=1</a:t>
            </a:r>
            <a:r>
              <a:rPr lang="zh-CN" altLang="en-US" sz="2400" dirty="0"/>
              <a:t>，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j</a:t>
            </a:r>
            <a:r>
              <a:rPr lang="zh-CN" altLang="en-US" sz="2400" dirty="0"/>
              <a:t>）</a:t>
            </a:r>
            <a:r>
              <a:rPr lang="en-US" altLang="zh-CN" sz="2400" dirty="0"/>
              <a:t>=0</a:t>
            </a:r>
            <a:r>
              <a:rPr lang="zh-CN" altLang="en-US" sz="2400" dirty="0"/>
              <a:t>，（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&lt;j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2967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顶点的度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86399" y="1426121"/>
            <a:ext cx="8571199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顶点的度：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在无向图中，顶点</a:t>
            </a:r>
            <a:r>
              <a:rPr lang="en-US" altLang="zh-CN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度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是指依附于该顶点的边数，记为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TD (v)</a:t>
            </a:r>
            <a:r>
              <a:rPr lang="en-US" altLang="zh-CN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。</a:t>
            </a: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883443" y="2957572"/>
            <a:ext cx="7377112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在具有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个顶点、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条边的无向图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中，各顶点的度之和与边数之和的关系</a:t>
            </a:r>
            <a:endParaRPr lang="zh-CN" altLang="en-US" sz="2000" b="0" dirty="0">
              <a:solidFill>
                <a:schemeClr val="tx1"/>
              </a:solidFill>
              <a:latin typeface="+mj-lt"/>
              <a:ea typeface="锐字逼格锐线粗体简2.0" panose="02010604000000000000" pitchFamily="2" charset="-122"/>
            </a:endParaRPr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713229" y="4454340"/>
            <a:ext cx="3530600" cy="1454150"/>
            <a:chOff x="553" y="1611"/>
            <a:chExt cx="2224" cy="916"/>
          </a:xfrm>
          <a:noFill/>
        </p:grpSpPr>
        <p:sp>
          <p:nvSpPr>
            <p:cNvPr id="7" name="AutoShape 45"/>
            <p:cNvSpPr>
              <a:spLocks noChangeAspect="1" noChangeArrowheads="1" noTextEdit="1"/>
            </p:cNvSpPr>
            <p:nvPr/>
          </p:nvSpPr>
          <p:spPr bwMode="auto">
            <a:xfrm>
              <a:off x="553" y="1611"/>
              <a:ext cx="2224" cy="9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797" y="1771"/>
              <a:ext cx="320" cy="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6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9" name="Rectangle 47"/>
            <p:cNvSpPr>
              <a:spLocks noChangeArrowheads="1"/>
            </p:cNvSpPr>
            <p:nvPr/>
          </p:nvSpPr>
          <p:spPr bwMode="auto">
            <a:xfrm>
              <a:off x="890" y="2239"/>
              <a:ext cx="123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2171" y="1855"/>
              <a:ext cx="163" cy="3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7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" name="Rectangle 49"/>
            <p:cNvSpPr>
              <a:spLocks noChangeArrowheads="1"/>
            </p:cNvSpPr>
            <p:nvPr/>
          </p:nvSpPr>
          <p:spPr bwMode="auto">
            <a:xfrm>
              <a:off x="916" y="1611"/>
              <a:ext cx="125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/>
            </a:p>
          </p:txBody>
        </p:sp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799" y="2258"/>
              <a:ext cx="62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/>
            </a:p>
          </p:txBody>
        </p:sp>
        <p:sp>
          <p:nvSpPr>
            <p:cNvPr id="13" name="Rectangle 51"/>
            <p:cNvSpPr>
              <a:spLocks noChangeArrowheads="1"/>
            </p:cNvSpPr>
            <p:nvPr/>
          </p:nvSpPr>
          <p:spPr bwMode="auto">
            <a:xfrm>
              <a:off x="1820" y="2082"/>
              <a:ext cx="49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14" name="Rectangle 52"/>
            <p:cNvSpPr>
              <a:spLocks noChangeArrowheads="1"/>
            </p:cNvSpPr>
            <p:nvPr/>
          </p:nvSpPr>
          <p:spPr bwMode="auto">
            <a:xfrm>
              <a:off x="2585" y="1890"/>
              <a:ext cx="131" cy="3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15" name="Rectangle 53"/>
            <p:cNvSpPr>
              <a:spLocks noChangeArrowheads="1"/>
            </p:cNvSpPr>
            <p:nvPr/>
          </p:nvSpPr>
          <p:spPr bwMode="auto">
            <a:xfrm>
              <a:off x="1707" y="1890"/>
              <a:ext cx="131" cy="3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16" name="Rectangle 54"/>
            <p:cNvSpPr>
              <a:spLocks noChangeArrowheads="1"/>
            </p:cNvSpPr>
            <p:nvPr/>
          </p:nvSpPr>
          <p:spPr bwMode="auto">
            <a:xfrm>
              <a:off x="1140" y="1890"/>
              <a:ext cx="395" cy="3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7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TD</a:t>
              </a:r>
              <a:endParaRPr lang="en-US" altLang="zh-CN" dirty="0"/>
            </a:p>
          </p:txBody>
        </p:sp>
        <p:sp>
          <p:nvSpPr>
            <p:cNvPr id="17" name="Rectangle 55"/>
            <p:cNvSpPr>
              <a:spLocks noChangeArrowheads="1"/>
            </p:cNvSpPr>
            <p:nvPr/>
          </p:nvSpPr>
          <p:spPr bwMode="auto">
            <a:xfrm>
              <a:off x="1002" y="2257"/>
              <a:ext cx="112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/>
            </a:p>
          </p:txBody>
        </p:sp>
        <p:sp>
          <p:nvSpPr>
            <p:cNvPr id="18" name="Rectangle 56"/>
            <p:cNvSpPr>
              <a:spLocks noChangeArrowheads="1"/>
            </p:cNvSpPr>
            <p:nvPr/>
          </p:nvSpPr>
          <p:spPr bwMode="auto">
            <a:xfrm>
              <a:off x="2409" y="1890"/>
              <a:ext cx="148" cy="3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7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/>
            </a:p>
          </p:txBody>
        </p:sp>
        <p:sp>
          <p:nvSpPr>
            <p:cNvPr id="19" name="Rectangle 57"/>
            <p:cNvSpPr>
              <a:spLocks noChangeArrowheads="1"/>
            </p:cNvSpPr>
            <p:nvPr/>
          </p:nvSpPr>
          <p:spPr bwMode="auto">
            <a:xfrm>
              <a:off x="1960" y="1890"/>
              <a:ext cx="99" cy="3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7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20" name="Rectangle 58"/>
            <p:cNvSpPr>
              <a:spLocks noChangeArrowheads="1"/>
            </p:cNvSpPr>
            <p:nvPr/>
          </p:nvSpPr>
          <p:spPr bwMode="auto">
            <a:xfrm>
              <a:off x="1582" y="1890"/>
              <a:ext cx="99" cy="3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7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5675753" y="4170177"/>
            <a:ext cx="2555875" cy="2259013"/>
            <a:chOff x="3333" y="1606"/>
            <a:chExt cx="1610" cy="1423"/>
          </a:xfrm>
        </p:grpSpPr>
        <p:grpSp>
          <p:nvGrpSpPr>
            <p:cNvPr id="22" name="Group 61"/>
            <p:cNvGrpSpPr>
              <a:grpSpLocks/>
            </p:cNvGrpSpPr>
            <p:nvPr/>
          </p:nvGrpSpPr>
          <p:grpSpPr bwMode="auto">
            <a:xfrm>
              <a:off x="3380" y="1606"/>
              <a:ext cx="1563" cy="377"/>
              <a:chOff x="220" y="942"/>
              <a:chExt cx="1563" cy="377"/>
            </a:xfrm>
          </p:grpSpPr>
          <p:sp>
            <p:nvSpPr>
              <p:cNvPr id="35" name="Oval 62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Box 63"/>
              <p:cNvSpPr txBox="1">
                <a:spLocks noChangeArrowheads="1"/>
              </p:cNvSpPr>
              <p:nvPr/>
            </p:nvSpPr>
            <p:spPr bwMode="auto">
              <a:xfrm>
                <a:off x="262" y="944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Line 64"/>
              <p:cNvSpPr>
                <a:spLocks noChangeShapeType="1"/>
              </p:cNvSpPr>
              <p:nvPr/>
            </p:nvSpPr>
            <p:spPr bwMode="auto">
              <a:xfrm>
                <a:off x="516" y="1104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38" name="Oval 65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 Box 66"/>
              <p:cNvSpPr txBox="1">
                <a:spLocks noChangeArrowheads="1"/>
              </p:cNvSpPr>
              <p:nvPr/>
            </p:nvSpPr>
            <p:spPr bwMode="auto">
              <a:xfrm>
                <a:off x="1491" y="942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Group 67"/>
            <p:cNvGrpSpPr>
              <a:grpSpLocks/>
            </p:cNvGrpSpPr>
            <p:nvPr/>
          </p:nvGrpSpPr>
          <p:grpSpPr bwMode="auto">
            <a:xfrm>
              <a:off x="3333" y="1847"/>
              <a:ext cx="1610" cy="1182"/>
              <a:chOff x="173" y="1183"/>
              <a:chExt cx="1610" cy="1182"/>
            </a:xfrm>
          </p:grpSpPr>
          <p:sp>
            <p:nvSpPr>
              <p:cNvPr id="24" name="Freeform 68"/>
              <p:cNvSpPr>
                <a:spLocks/>
              </p:cNvSpPr>
              <p:nvPr/>
            </p:nvSpPr>
            <p:spPr bwMode="auto">
              <a:xfrm>
                <a:off x="439" y="1766"/>
                <a:ext cx="360" cy="355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25" name="Line 69"/>
              <p:cNvSpPr>
                <a:spLocks noChangeShapeType="1"/>
              </p:cNvSpPr>
              <p:nvPr/>
            </p:nvSpPr>
            <p:spPr bwMode="auto">
              <a:xfrm>
                <a:off x="1611" y="1273"/>
                <a:ext cx="0" cy="7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26" name="Freeform 70"/>
              <p:cNvSpPr>
                <a:spLocks/>
              </p:cNvSpPr>
              <p:nvPr/>
            </p:nvSpPr>
            <p:spPr bwMode="auto">
              <a:xfrm>
                <a:off x="1068" y="1183"/>
                <a:ext cx="416" cy="419"/>
              </a:xfrm>
              <a:custGeom>
                <a:avLst/>
                <a:gdLst>
                  <a:gd name="T0" fmla="*/ 375 w 375"/>
                  <a:gd name="T1" fmla="*/ 0 h 375"/>
                  <a:gd name="T2" fmla="*/ 0 w 375"/>
                  <a:gd name="T3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5" h="375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27" name="Line 71"/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405" cy="3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28" name="Line 72"/>
              <p:cNvSpPr>
                <a:spLocks noChangeShapeType="1"/>
              </p:cNvSpPr>
              <p:nvPr/>
            </p:nvSpPr>
            <p:spPr bwMode="auto">
              <a:xfrm>
                <a:off x="310" y="1277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29" name="Oval 73"/>
              <p:cNvSpPr>
                <a:spLocks noChangeArrowheads="1"/>
              </p:cNvSpPr>
              <p:nvPr/>
            </p:nvSpPr>
            <p:spPr bwMode="auto">
              <a:xfrm>
                <a:off x="800" y="155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 Box 74"/>
              <p:cNvSpPr txBox="1">
                <a:spLocks noChangeArrowheads="1"/>
              </p:cNvSpPr>
              <p:nvPr/>
            </p:nvSpPr>
            <p:spPr bwMode="auto">
              <a:xfrm>
                <a:off x="842" y="1522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Oval 75"/>
              <p:cNvSpPr>
                <a:spLocks noChangeArrowheads="1"/>
              </p:cNvSpPr>
              <p:nvPr/>
            </p:nvSpPr>
            <p:spPr bwMode="auto">
              <a:xfrm>
                <a:off x="173" y="2021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 Box 76"/>
              <p:cNvSpPr txBox="1">
                <a:spLocks noChangeArrowheads="1"/>
              </p:cNvSpPr>
              <p:nvPr/>
            </p:nvSpPr>
            <p:spPr bwMode="auto">
              <a:xfrm>
                <a:off x="215" y="199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Oval 77"/>
              <p:cNvSpPr>
                <a:spLocks noChangeArrowheads="1"/>
              </p:cNvSpPr>
              <p:nvPr/>
            </p:nvSpPr>
            <p:spPr bwMode="auto">
              <a:xfrm>
                <a:off x="1449" y="2019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 Box 78"/>
              <p:cNvSpPr txBox="1">
                <a:spLocks noChangeArrowheads="1"/>
              </p:cNvSpPr>
              <p:nvPr/>
            </p:nvSpPr>
            <p:spPr bwMode="auto">
              <a:xfrm>
                <a:off x="1491" y="1988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407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顶点的度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183695" y="1270743"/>
            <a:ext cx="8504237" cy="18158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顶点的入度：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在有向图中，顶点</a:t>
            </a:r>
            <a:r>
              <a:rPr lang="en-US" altLang="zh-CN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入度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是指以该顶点为弧头的弧的数目，记为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 (v)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锐字逼格锐线粗体简2.0" panose="02010604000000000000" pitchFamily="2" charset="-122"/>
              <a:ea typeface="锐字逼格锐线粗体简2.0" panose="02010604000000000000" pitchFamily="2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顶点的出度：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在有向图中，顶点</a:t>
            </a:r>
            <a:r>
              <a:rPr lang="en-US" altLang="zh-CN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出度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是指以该顶点为弧尾的弧的数目，记为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OD (v)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锐字逼格锐线粗体简2.0" panose="02010604000000000000" pitchFamily="2" charset="-122"/>
              <a:ea typeface="锐字逼格锐线粗体简2.0" panose="02010604000000000000" pitchFamily="2" charset="-122"/>
            </a:endParaRPr>
          </a:p>
        </p:txBody>
      </p:sp>
      <p:grpSp>
        <p:nvGrpSpPr>
          <p:cNvPr id="41" name="Group 72"/>
          <p:cNvGrpSpPr>
            <a:grpSpLocks/>
          </p:cNvGrpSpPr>
          <p:nvPr/>
        </p:nvGrpSpPr>
        <p:grpSpPr bwMode="auto">
          <a:xfrm>
            <a:off x="5993522" y="4287248"/>
            <a:ext cx="2471737" cy="2335213"/>
            <a:chOff x="3191" y="1300"/>
            <a:chExt cx="1557" cy="1471"/>
          </a:xfrm>
        </p:grpSpPr>
        <p:grpSp>
          <p:nvGrpSpPr>
            <p:cNvPr id="42" name="Group 4"/>
            <p:cNvGrpSpPr>
              <a:grpSpLocks/>
            </p:cNvGrpSpPr>
            <p:nvPr/>
          </p:nvGrpSpPr>
          <p:grpSpPr bwMode="auto">
            <a:xfrm>
              <a:off x="3196" y="1300"/>
              <a:ext cx="1552" cy="383"/>
              <a:chOff x="229" y="2605"/>
              <a:chExt cx="1552" cy="383"/>
            </a:xfrm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543" y="2786"/>
                <a:ext cx="902" cy="1"/>
              </a:xfrm>
              <a:custGeom>
                <a:avLst/>
                <a:gdLst>
                  <a:gd name="T0" fmla="*/ 0 w 901"/>
                  <a:gd name="T1" fmla="*/ 7 h 7"/>
                  <a:gd name="T2" fmla="*/ 901 w 901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1" h="7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229" y="2636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 Box 7"/>
              <p:cNvSpPr txBox="1">
                <a:spLocks noChangeArrowheads="1"/>
              </p:cNvSpPr>
              <p:nvPr/>
            </p:nvSpPr>
            <p:spPr bwMode="auto">
              <a:xfrm>
                <a:off x="271" y="26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1447" y="2644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 Box 9"/>
              <p:cNvSpPr txBox="1">
                <a:spLocks noChangeArrowheads="1"/>
              </p:cNvSpPr>
              <p:nvPr/>
            </p:nvSpPr>
            <p:spPr bwMode="auto">
              <a:xfrm>
                <a:off x="1489" y="2613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3" name="Group 10"/>
            <p:cNvGrpSpPr>
              <a:grpSpLocks/>
            </p:cNvGrpSpPr>
            <p:nvPr/>
          </p:nvGrpSpPr>
          <p:grpSpPr bwMode="auto">
            <a:xfrm>
              <a:off x="3191" y="1581"/>
              <a:ext cx="1548" cy="1190"/>
              <a:chOff x="224" y="2886"/>
              <a:chExt cx="1548" cy="1190"/>
            </a:xfrm>
          </p:grpSpPr>
          <p:sp>
            <p:nvSpPr>
              <p:cNvPr id="44" name="Line 11"/>
              <p:cNvSpPr>
                <a:spLocks noChangeShapeType="1"/>
              </p:cNvSpPr>
              <p:nvPr/>
            </p:nvSpPr>
            <p:spPr bwMode="auto">
              <a:xfrm flipH="1">
                <a:off x="386" y="2951"/>
                <a:ext cx="0" cy="8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523" y="3901"/>
                <a:ext cx="929" cy="1"/>
              </a:xfrm>
              <a:custGeom>
                <a:avLst/>
                <a:gdLst>
                  <a:gd name="T0" fmla="*/ 0 w 901"/>
                  <a:gd name="T1" fmla="*/ 0 h 5"/>
                  <a:gd name="T2" fmla="*/ 901 w 901"/>
                  <a:gd name="T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1" h="5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 flipH="1" flipV="1">
                <a:off x="504" y="2886"/>
                <a:ext cx="987" cy="8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47" name="Oval 14"/>
              <p:cNvSpPr>
                <a:spLocks noChangeArrowheads="1"/>
              </p:cNvSpPr>
              <p:nvPr/>
            </p:nvSpPr>
            <p:spPr bwMode="auto">
              <a:xfrm>
                <a:off x="224" y="3732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 Box 15"/>
              <p:cNvSpPr txBox="1">
                <a:spLocks noChangeArrowheads="1"/>
              </p:cNvSpPr>
              <p:nvPr/>
            </p:nvSpPr>
            <p:spPr bwMode="auto">
              <a:xfrm>
                <a:off x="266" y="3701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Oval 16"/>
              <p:cNvSpPr>
                <a:spLocks noChangeArrowheads="1"/>
              </p:cNvSpPr>
              <p:nvPr/>
            </p:nvSpPr>
            <p:spPr bwMode="auto">
              <a:xfrm>
                <a:off x="1438" y="3730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 Box 17"/>
              <p:cNvSpPr txBox="1">
                <a:spLocks noChangeArrowheads="1"/>
              </p:cNvSpPr>
              <p:nvPr/>
            </p:nvSpPr>
            <p:spPr bwMode="auto">
              <a:xfrm>
                <a:off x="1480" y="3699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624596" y="3362371"/>
            <a:ext cx="7377113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在具有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个顶点、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条边的有向图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锐字逼格锐线粗体简2.0" panose="02010604000000000000" pitchFamily="2" charset="-122"/>
              </a:rPr>
              <a:t>中，各顶点的入度之和与各顶点的出度之和的关系？与边数之和的关系？</a:t>
            </a:r>
            <a:endParaRPr lang="zh-CN" altLang="en-US" sz="2000" b="0" dirty="0">
              <a:solidFill>
                <a:schemeClr val="tx1"/>
              </a:solidFill>
              <a:latin typeface="+mj-lt"/>
              <a:ea typeface="锐字逼格锐线粗体简2.0" panose="02010604000000000000" pitchFamily="2" charset="-122"/>
            </a:endParaRPr>
          </a:p>
        </p:txBody>
      </p:sp>
      <p:grpSp>
        <p:nvGrpSpPr>
          <p:cNvPr id="59" name="Group 71"/>
          <p:cNvGrpSpPr>
            <a:grpSpLocks/>
          </p:cNvGrpSpPr>
          <p:nvPr/>
        </p:nvGrpSpPr>
        <p:grpSpPr bwMode="auto">
          <a:xfrm>
            <a:off x="627773" y="4754767"/>
            <a:ext cx="4697412" cy="1436688"/>
            <a:chOff x="292" y="1678"/>
            <a:chExt cx="2959" cy="905"/>
          </a:xfrm>
          <a:noFill/>
        </p:grpSpPr>
        <p:sp>
          <p:nvSpPr>
            <p:cNvPr id="60" name="AutoShape 45"/>
            <p:cNvSpPr>
              <a:spLocks noChangeAspect="1" noChangeArrowheads="1" noTextEdit="1"/>
            </p:cNvSpPr>
            <p:nvPr/>
          </p:nvSpPr>
          <p:spPr bwMode="auto">
            <a:xfrm>
              <a:off x="292" y="1678"/>
              <a:ext cx="2959" cy="9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47"/>
            <p:cNvSpPr>
              <a:spLocks noChangeArrowheads="1"/>
            </p:cNvSpPr>
            <p:nvPr/>
          </p:nvSpPr>
          <p:spPr bwMode="auto">
            <a:xfrm>
              <a:off x="3076" y="1969"/>
              <a:ext cx="12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dirty="0"/>
            </a:p>
          </p:txBody>
        </p:sp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>
              <a:off x="2510" y="1969"/>
              <a:ext cx="12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63" name="Rectangle 49"/>
            <p:cNvSpPr>
              <a:spLocks noChangeArrowheads="1"/>
            </p:cNvSpPr>
            <p:nvPr/>
          </p:nvSpPr>
          <p:spPr bwMode="auto">
            <a:xfrm>
              <a:off x="2015" y="1969"/>
              <a:ext cx="392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OD</a:t>
              </a:r>
              <a:endParaRPr lang="en-US" altLang="zh-CN"/>
            </a:p>
          </p:txBody>
        </p:sp>
        <p:sp>
          <p:nvSpPr>
            <p:cNvPr id="64" name="Rectangle 50"/>
            <p:cNvSpPr>
              <a:spLocks noChangeArrowheads="1"/>
            </p:cNvSpPr>
            <p:nvPr/>
          </p:nvSpPr>
          <p:spPr bwMode="auto">
            <a:xfrm>
              <a:off x="1121" y="1969"/>
              <a:ext cx="12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65" name="Rectangle 51"/>
            <p:cNvSpPr>
              <a:spLocks noChangeArrowheads="1"/>
            </p:cNvSpPr>
            <p:nvPr/>
          </p:nvSpPr>
          <p:spPr bwMode="auto">
            <a:xfrm>
              <a:off x="724" y="1969"/>
              <a:ext cx="302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/>
            </a:p>
          </p:txBody>
        </p:sp>
        <p:sp>
          <p:nvSpPr>
            <p:cNvPr id="66" name="Rectangle 53"/>
            <p:cNvSpPr>
              <a:spLocks noChangeArrowheads="1"/>
            </p:cNvSpPr>
            <p:nvPr/>
          </p:nvSpPr>
          <p:spPr bwMode="auto">
            <a:xfrm>
              <a:off x="1750" y="2294"/>
              <a:ext cx="62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/>
            </a:p>
          </p:txBody>
        </p:sp>
        <p:sp>
          <p:nvSpPr>
            <p:cNvPr id="67" name="Rectangle 54"/>
            <p:cNvSpPr>
              <a:spLocks noChangeArrowheads="1"/>
            </p:cNvSpPr>
            <p:nvPr/>
          </p:nvSpPr>
          <p:spPr bwMode="auto">
            <a:xfrm>
              <a:off x="2606" y="2140"/>
              <a:ext cx="44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400" y="2294"/>
              <a:ext cx="62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/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1217" y="2140"/>
              <a:ext cx="44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2894" y="1937"/>
              <a:ext cx="149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1505" y="1937"/>
              <a:ext cx="149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1725" y="1872"/>
              <a:ext cx="297" cy="4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2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378" y="1873"/>
              <a:ext cx="297" cy="4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2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1816" y="2276"/>
              <a:ext cx="123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467" y="2276"/>
              <a:ext cx="123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76" name="Rectangle 64"/>
            <p:cNvSpPr>
              <a:spLocks noChangeArrowheads="1"/>
            </p:cNvSpPr>
            <p:nvPr/>
          </p:nvSpPr>
          <p:spPr bwMode="auto">
            <a:xfrm>
              <a:off x="1920" y="2293"/>
              <a:ext cx="112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/>
            </a:p>
          </p:txBody>
        </p:sp>
        <p:sp>
          <p:nvSpPr>
            <p:cNvPr id="77" name="Rectangle 65"/>
            <p:cNvSpPr>
              <a:spLocks noChangeArrowheads="1"/>
            </p:cNvSpPr>
            <p:nvPr/>
          </p:nvSpPr>
          <p:spPr bwMode="auto">
            <a:xfrm>
              <a:off x="560" y="2293"/>
              <a:ext cx="112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2709" y="1969"/>
              <a:ext cx="9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2415" y="1969"/>
              <a:ext cx="9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1320" y="1969"/>
              <a:ext cx="9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81" name="Rectangle 69"/>
            <p:cNvSpPr>
              <a:spLocks noChangeArrowheads="1"/>
            </p:cNvSpPr>
            <p:nvPr/>
          </p:nvSpPr>
          <p:spPr bwMode="auto">
            <a:xfrm>
              <a:off x="1025" y="1969"/>
              <a:ext cx="9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82" name="Rectangle 55"/>
            <p:cNvSpPr>
              <a:spLocks noChangeArrowheads="1"/>
            </p:cNvSpPr>
            <p:nvPr/>
          </p:nvSpPr>
          <p:spPr bwMode="auto">
            <a:xfrm>
              <a:off x="470" y="1695"/>
              <a:ext cx="125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/>
            </a:p>
          </p:txBody>
        </p:sp>
        <p:sp>
          <p:nvSpPr>
            <p:cNvPr id="83" name="Rectangle 52"/>
            <p:cNvSpPr>
              <a:spLocks noChangeArrowheads="1"/>
            </p:cNvSpPr>
            <p:nvPr/>
          </p:nvSpPr>
          <p:spPr bwMode="auto">
            <a:xfrm>
              <a:off x="1844" y="1686"/>
              <a:ext cx="125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/>
            </a:p>
          </p:txBody>
        </p:sp>
      </p:grpSp>
    </p:spTree>
    <p:extLst>
      <p:ext uri="{BB962C8B-B14F-4D97-AF65-F5344CB8AC3E}">
        <p14:creationId xmlns:p14="http://schemas.microsoft.com/office/powerpoint/2010/main" val="164511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完全图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5545" y="4364541"/>
            <a:ext cx="3977076" cy="15696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无向完全图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：在无向图中，如果任意两个顶点之间都存在边，则称该图为无向完全图。</a:t>
            </a:r>
            <a:endParaRPr lang="en-US" altLang="zh-CN" sz="2400" dirty="0">
              <a:solidFill>
                <a:schemeClr val="tx1"/>
              </a:solidFill>
              <a:latin typeface="锐字逼格锐线粗体简2.0" panose="02010604000000000000" pitchFamily="2" charset="-122"/>
              <a:ea typeface="锐字逼格锐线粗体简2.0" panose="02010604000000000000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842763" y="4364541"/>
            <a:ext cx="3966367" cy="15696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有向完全图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：在有向图中，如果任意两个顶点之间都存在方向相反的两条弧，则称该图为有向完全图。  </a:t>
            </a:r>
          </a:p>
        </p:txBody>
      </p: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5508322" y="1561306"/>
            <a:ext cx="2481262" cy="2263775"/>
            <a:chOff x="3281" y="2602"/>
            <a:chExt cx="1563" cy="1426"/>
          </a:xfrm>
        </p:grpSpPr>
        <p:sp>
          <p:nvSpPr>
            <p:cNvPr id="6" name="Freeform 63"/>
            <p:cNvSpPr>
              <a:spLocks/>
            </p:cNvSpPr>
            <p:nvPr/>
          </p:nvSpPr>
          <p:spPr bwMode="auto">
            <a:xfrm>
              <a:off x="4169" y="2938"/>
              <a:ext cx="522" cy="871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" name="Freeform 53"/>
            <p:cNvSpPr>
              <a:spLocks/>
            </p:cNvSpPr>
            <p:nvPr/>
          </p:nvSpPr>
          <p:spPr bwMode="auto">
            <a:xfrm>
              <a:off x="4111" y="2902"/>
              <a:ext cx="494" cy="812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3281" y="2635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9" name="Text Box 46"/>
            <p:cNvSpPr txBox="1">
              <a:spLocks noChangeArrowheads="1"/>
            </p:cNvSpPr>
            <p:nvPr/>
          </p:nvSpPr>
          <p:spPr bwMode="auto">
            <a:xfrm>
              <a:off x="3323" y="260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48"/>
            <p:cNvSpPr>
              <a:spLocks noChangeArrowheads="1"/>
            </p:cNvSpPr>
            <p:nvPr/>
          </p:nvSpPr>
          <p:spPr bwMode="auto">
            <a:xfrm>
              <a:off x="4510" y="2633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1" name="Text Box 49"/>
            <p:cNvSpPr txBox="1">
              <a:spLocks noChangeArrowheads="1"/>
            </p:cNvSpPr>
            <p:nvPr/>
          </p:nvSpPr>
          <p:spPr bwMode="auto">
            <a:xfrm>
              <a:off x="4552" y="2602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Oval 56"/>
            <p:cNvSpPr>
              <a:spLocks noChangeArrowheads="1"/>
            </p:cNvSpPr>
            <p:nvPr/>
          </p:nvSpPr>
          <p:spPr bwMode="auto">
            <a:xfrm>
              <a:off x="3884" y="3684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3" name="Text Box 57"/>
            <p:cNvSpPr txBox="1">
              <a:spLocks noChangeArrowheads="1"/>
            </p:cNvSpPr>
            <p:nvPr/>
          </p:nvSpPr>
          <p:spPr bwMode="auto">
            <a:xfrm>
              <a:off x="3926" y="365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64"/>
            <p:cNvSpPr>
              <a:spLocks/>
            </p:cNvSpPr>
            <p:nvPr/>
          </p:nvSpPr>
          <p:spPr bwMode="auto">
            <a:xfrm flipH="1">
              <a:off x="3422" y="2949"/>
              <a:ext cx="438" cy="851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" name="Freeform 65"/>
            <p:cNvSpPr>
              <a:spLocks/>
            </p:cNvSpPr>
            <p:nvPr/>
          </p:nvSpPr>
          <p:spPr bwMode="auto">
            <a:xfrm flipH="1">
              <a:off x="3520" y="2935"/>
              <a:ext cx="410" cy="794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" name="Freeform 66"/>
            <p:cNvSpPr>
              <a:spLocks/>
            </p:cNvSpPr>
            <p:nvPr/>
          </p:nvSpPr>
          <p:spPr bwMode="auto">
            <a:xfrm flipH="1">
              <a:off x="3595" y="2846"/>
              <a:ext cx="952" cy="1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" name="Freeform 67"/>
            <p:cNvSpPr>
              <a:spLocks/>
            </p:cNvSpPr>
            <p:nvPr/>
          </p:nvSpPr>
          <p:spPr bwMode="auto">
            <a:xfrm flipH="1">
              <a:off x="3558" y="2742"/>
              <a:ext cx="952" cy="1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8" name="Group 90"/>
          <p:cNvGrpSpPr>
            <a:grpSpLocks/>
          </p:cNvGrpSpPr>
          <p:nvPr/>
        </p:nvGrpSpPr>
        <p:grpSpPr bwMode="auto">
          <a:xfrm>
            <a:off x="800202" y="1499016"/>
            <a:ext cx="2555875" cy="2259013"/>
            <a:chOff x="768" y="2564"/>
            <a:chExt cx="1610" cy="1423"/>
          </a:xfrm>
        </p:grpSpPr>
        <p:sp>
          <p:nvSpPr>
            <p:cNvPr id="19" name="Freeform 78"/>
            <p:cNvSpPr>
              <a:spLocks/>
            </p:cNvSpPr>
            <p:nvPr/>
          </p:nvSpPr>
          <p:spPr bwMode="auto">
            <a:xfrm>
              <a:off x="1048" y="2805"/>
              <a:ext cx="1031" cy="928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0" name="Oval 70"/>
            <p:cNvSpPr>
              <a:spLocks noChangeArrowheads="1"/>
            </p:cNvSpPr>
            <p:nvPr/>
          </p:nvSpPr>
          <p:spPr bwMode="auto">
            <a:xfrm>
              <a:off x="815" y="2597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1" name="Text Box 71"/>
            <p:cNvSpPr txBox="1">
              <a:spLocks noChangeArrowheads="1"/>
            </p:cNvSpPr>
            <p:nvPr/>
          </p:nvSpPr>
          <p:spPr bwMode="auto">
            <a:xfrm>
              <a:off x="857" y="2566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1111" y="2726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2044" y="2595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4" name="Text Box 74"/>
            <p:cNvSpPr txBox="1">
              <a:spLocks noChangeArrowheads="1"/>
            </p:cNvSpPr>
            <p:nvPr/>
          </p:nvSpPr>
          <p:spPr bwMode="auto">
            <a:xfrm>
              <a:off x="2086" y="256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>
              <a:off x="2206" y="2895"/>
              <a:ext cx="0" cy="7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" name="Line 79"/>
            <p:cNvSpPr>
              <a:spLocks noChangeShapeType="1"/>
            </p:cNvSpPr>
            <p:nvPr/>
          </p:nvSpPr>
          <p:spPr bwMode="auto">
            <a:xfrm>
              <a:off x="1074" y="2851"/>
              <a:ext cx="1020" cy="8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" name="Line 80"/>
            <p:cNvSpPr>
              <a:spLocks noChangeShapeType="1"/>
            </p:cNvSpPr>
            <p:nvPr/>
          </p:nvSpPr>
          <p:spPr bwMode="auto">
            <a:xfrm>
              <a:off x="905" y="2899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" name="Oval 83"/>
            <p:cNvSpPr>
              <a:spLocks noChangeArrowheads="1"/>
            </p:cNvSpPr>
            <p:nvPr/>
          </p:nvSpPr>
          <p:spPr bwMode="auto">
            <a:xfrm>
              <a:off x="768" y="3643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9" name="Text Box 84"/>
            <p:cNvSpPr txBox="1">
              <a:spLocks noChangeArrowheads="1"/>
            </p:cNvSpPr>
            <p:nvPr/>
          </p:nvSpPr>
          <p:spPr bwMode="auto">
            <a:xfrm>
              <a:off x="810" y="3612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85"/>
            <p:cNvSpPr>
              <a:spLocks noChangeArrowheads="1"/>
            </p:cNvSpPr>
            <p:nvPr/>
          </p:nvSpPr>
          <p:spPr bwMode="auto">
            <a:xfrm>
              <a:off x="2044" y="364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31" name="Text Box 86"/>
            <p:cNvSpPr txBox="1">
              <a:spLocks noChangeArrowheads="1"/>
            </p:cNvSpPr>
            <p:nvPr/>
          </p:nvSpPr>
          <p:spPr bwMode="auto">
            <a:xfrm>
              <a:off x="2086" y="3610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87"/>
            <p:cNvSpPr>
              <a:spLocks noChangeShapeType="1"/>
            </p:cNvSpPr>
            <p:nvPr/>
          </p:nvSpPr>
          <p:spPr bwMode="auto">
            <a:xfrm>
              <a:off x="1091" y="3849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08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7758" y="1350963"/>
            <a:ext cx="68580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含有</a:t>
            </a:r>
            <a:r>
              <a:rPr lang="en-US" altLang="zh-CN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个顶点的无向完全图有多少条边？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含有</a:t>
            </a:r>
            <a:r>
              <a:rPr lang="en-US" altLang="zh-CN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个顶点的有向完全图有多少条弧？</a:t>
            </a:r>
            <a:r>
              <a:rPr lang="zh-CN" altLang="en-US" sz="2400" dirty="0">
                <a:solidFill>
                  <a:srgbClr val="FF0000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 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46125" y="5349875"/>
            <a:ext cx="77851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含有</a:t>
            </a:r>
            <a:r>
              <a:rPr lang="en-US" altLang="zh-CN" sz="2400" i="1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个顶点的无向完全图有</a:t>
            </a:r>
            <a:r>
              <a:rPr lang="en-US" altLang="zh-CN" sz="2400" i="1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×(</a:t>
            </a:r>
            <a:r>
              <a:rPr lang="en-US" altLang="zh-CN" sz="2400" i="1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-1)/2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条边。 </a:t>
            </a:r>
          </a:p>
          <a:p>
            <a:pPr algn="l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含有</a:t>
            </a:r>
            <a:r>
              <a:rPr lang="en-US" altLang="zh-CN" sz="2400" i="1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个顶点的有向完全图有</a:t>
            </a:r>
            <a:r>
              <a:rPr lang="en-US" altLang="zh-CN" sz="2400" i="1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×(</a:t>
            </a:r>
            <a:r>
              <a:rPr lang="en-US" altLang="zh-CN" sz="2400" i="1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</a:rPr>
              <a:t>条边。 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549400" y="2630488"/>
            <a:ext cx="2555875" cy="2259012"/>
            <a:chOff x="768" y="2564"/>
            <a:chExt cx="1610" cy="1423"/>
          </a:xfrm>
        </p:grpSpPr>
        <p:sp>
          <p:nvSpPr>
            <p:cNvPr id="7" name="Freeform 38"/>
            <p:cNvSpPr>
              <a:spLocks/>
            </p:cNvSpPr>
            <p:nvPr/>
          </p:nvSpPr>
          <p:spPr bwMode="auto">
            <a:xfrm>
              <a:off x="1048" y="2805"/>
              <a:ext cx="1031" cy="928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" name="Oval 39"/>
            <p:cNvSpPr>
              <a:spLocks noChangeArrowheads="1"/>
            </p:cNvSpPr>
            <p:nvPr/>
          </p:nvSpPr>
          <p:spPr bwMode="auto">
            <a:xfrm>
              <a:off x="815" y="2597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9" name="Text Box 40"/>
            <p:cNvSpPr txBox="1">
              <a:spLocks noChangeArrowheads="1"/>
            </p:cNvSpPr>
            <p:nvPr/>
          </p:nvSpPr>
          <p:spPr bwMode="auto">
            <a:xfrm>
              <a:off x="857" y="2566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1111" y="2726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" name="Oval 42"/>
            <p:cNvSpPr>
              <a:spLocks noChangeArrowheads="1"/>
            </p:cNvSpPr>
            <p:nvPr/>
          </p:nvSpPr>
          <p:spPr bwMode="auto">
            <a:xfrm>
              <a:off x="2044" y="2595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2086" y="256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>
              <a:off x="2206" y="2895"/>
              <a:ext cx="0" cy="7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" name="Line 45"/>
            <p:cNvSpPr>
              <a:spLocks noChangeShapeType="1"/>
            </p:cNvSpPr>
            <p:nvPr/>
          </p:nvSpPr>
          <p:spPr bwMode="auto">
            <a:xfrm>
              <a:off x="1074" y="2851"/>
              <a:ext cx="1020" cy="8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905" y="2899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" name="Oval 47"/>
            <p:cNvSpPr>
              <a:spLocks noChangeArrowheads="1"/>
            </p:cNvSpPr>
            <p:nvPr/>
          </p:nvSpPr>
          <p:spPr bwMode="auto">
            <a:xfrm>
              <a:off x="768" y="3643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810" y="3612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Oval 49"/>
            <p:cNvSpPr>
              <a:spLocks noChangeArrowheads="1"/>
            </p:cNvSpPr>
            <p:nvPr/>
          </p:nvSpPr>
          <p:spPr bwMode="auto">
            <a:xfrm>
              <a:off x="2044" y="364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auto">
            <a:xfrm>
              <a:off x="2086" y="3610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1091" y="3849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21" name="Group 52"/>
          <p:cNvGrpSpPr>
            <a:grpSpLocks/>
          </p:cNvGrpSpPr>
          <p:nvPr/>
        </p:nvGrpSpPr>
        <p:grpSpPr bwMode="auto">
          <a:xfrm>
            <a:off x="5208588" y="2736850"/>
            <a:ext cx="2481262" cy="2263775"/>
            <a:chOff x="3281" y="2602"/>
            <a:chExt cx="1563" cy="1426"/>
          </a:xfrm>
        </p:grpSpPr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4169" y="2938"/>
              <a:ext cx="522" cy="871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4111" y="2902"/>
              <a:ext cx="494" cy="812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4" name="Oval 55"/>
            <p:cNvSpPr>
              <a:spLocks noChangeArrowheads="1"/>
            </p:cNvSpPr>
            <p:nvPr/>
          </p:nvSpPr>
          <p:spPr bwMode="auto">
            <a:xfrm>
              <a:off x="3281" y="2635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3323" y="260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57"/>
            <p:cNvSpPr>
              <a:spLocks noChangeArrowheads="1"/>
            </p:cNvSpPr>
            <p:nvPr/>
          </p:nvSpPr>
          <p:spPr bwMode="auto">
            <a:xfrm>
              <a:off x="4510" y="2633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7" name="Text Box 58"/>
            <p:cNvSpPr txBox="1">
              <a:spLocks noChangeArrowheads="1"/>
            </p:cNvSpPr>
            <p:nvPr/>
          </p:nvSpPr>
          <p:spPr bwMode="auto">
            <a:xfrm>
              <a:off x="4552" y="2602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59"/>
            <p:cNvSpPr>
              <a:spLocks noChangeArrowheads="1"/>
            </p:cNvSpPr>
            <p:nvPr/>
          </p:nvSpPr>
          <p:spPr bwMode="auto">
            <a:xfrm>
              <a:off x="3884" y="3684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 b="0">
                <a:solidFill>
                  <a:schemeClr val="bg1"/>
                </a:solidFill>
              </a:endParaRPr>
            </a:p>
          </p:txBody>
        </p:sp>
        <p:sp>
          <p:nvSpPr>
            <p:cNvPr id="29" name="Text Box 60"/>
            <p:cNvSpPr txBox="1">
              <a:spLocks noChangeArrowheads="1"/>
            </p:cNvSpPr>
            <p:nvPr/>
          </p:nvSpPr>
          <p:spPr bwMode="auto">
            <a:xfrm>
              <a:off x="3926" y="365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 flipH="1">
              <a:off x="3422" y="2949"/>
              <a:ext cx="438" cy="851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auto">
            <a:xfrm flipH="1">
              <a:off x="3520" y="2935"/>
              <a:ext cx="410" cy="794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auto">
            <a:xfrm flipH="1">
              <a:off x="3595" y="2846"/>
              <a:ext cx="952" cy="1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3" name="Freeform 64"/>
            <p:cNvSpPr>
              <a:spLocks/>
            </p:cNvSpPr>
            <p:nvPr/>
          </p:nvSpPr>
          <p:spPr bwMode="auto">
            <a:xfrm flipH="1">
              <a:off x="3558" y="2742"/>
              <a:ext cx="952" cy="1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379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锐字逼格锐线粗体简2.0"/>
        <a:cs typeface=""/>
      </a:majorFont>
      <a:minorFont>
        <a:latin typeface="Arial" panose="020F0502020204030204"/>
        <a:ea typeface="锐字逼格锐线粗体简2.0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>
        <a:spAutoFit/>
      </a:bodyPr>
      <a:lstStyle>
        <a:defPPr algn="ctr">
          <a:defRPr sz="2400" dirty="0" smtClean="0">
            <a:latin typeface="FZKTJW--GB1-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课件模板.potm" id="{42F0ACE7-DB64-4A8B-BC19-1FE12F18BE1E}" vid="{872F97A8-B400-42D2-A6D2-3E21956178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3436</TotalTime>
  <Words>4192</Words>
  <Application>Microsoft Office PowerPoint</Application>
  <PresentationFormat>全屏显示(4:3)</PresentationFormat>
  <Paragraphs>467</Paragraphs>
  <Slides>50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7" baseType="lpstr">
      <vt:lpstr>FZKTJW--GB1-0</vt:lpstr>
      <vt:lpstr>等线</vt:lpstr>
      <vt:lpstr>楷体_GB2312</vt:lpstr>
      <vt:lpstr>隶书</vt:lpstr>
      <vt:lpstr>锐字逼格锐线粗体简2.0</vt:lpstr>
      <vt:lpstr>宋体</vt:lpstr>
      <vt:lpstr>新宋体</vt:lpstr>
      <vt:lpstr>Angsana New</vt:lpstr>
      <vt:lpstr>Arial</vt:lpstr>
      <vt:lpstr>Cambria Math</vt:lpstr>
      <vt:lpstr>Consolas</vt:lpstr>
      <vt:lpstr>Symbol</vt:lpstr>
      <vt:lpstr>Times New Roman</vt:lpstr>
      <vt:lpstr>Wingdings</vt:lpstr>
      <vt:lpstr>Office 主题​​</vt:lpstr>
      <vt:lpstr>公式</vt:lpstr>
      <vt:lpstr>Equation</vt:lpstr>
      <vt:lpstr>PowerPoint 演示文稿</vt:lpstr>
      <vt:lpstr>PowerPoint 演示文稿</vt:lpstr>
      <vt:lpstr>图论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问题求解题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zhen2yu@outlook.com</dc:creator>
  <cp:lastModifiedBy>jing qian</cp:lastModifiedBy>
  <cp:revision>268</cp:revision>
  <dcterms:created xsi:type="dcterms:W3CDTF">2017-05-30T06:15:36Z</dcterms:created>
  <dcterms:modified xsi:type="dcterms:W3CDTF">2018-10-12T13:54:05Z</dcterms:modified>
</cp:coreProperties>
</file>