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515" r:id="rId3"/>
    <p:sldId id="481" r:id="rId4"/>
    <p:sldId id="485" r:id="rId5"/>
    <p:sldId id="488" r:id="rId6"/>
    <p:sldId id="482" r:id="rId7"/>
    <p:sldId id="503" r:id="rId8"/>
    <p:sldId id="486" r:id="rId9"/>
    <p:sldId id="504" r:id="rId10"/>
    <p:sldId id="487" r:id="rId11"/>
    <p:sldId id="505" r:id="rId12"/>
    <p:sldId id="492" r:id="rId13"/>
    <p:sldId id="506" r:id="rId14"/>
    <p:sldId id="502" r:id="rId15"/>
    <p:sldId id="507" r:id="rId16"/>
    <p:sldId id="490" r:id="rId17"/>
    <p:sldId id="489" r:id="rId18"/>
    <p:sldId id="493" r:id="rId19"/>
    <p:sldId id="494" r:id="rId20"/>
    <p:sldId id="497" r:id="rId21"/>
    <p:sldId id="508" r:id="rId22"/>
    <p:sldId id="498" r:id="rId23"/>
    <p:sldId id="511" r:id="rId24"/>
    <p:sldId id="496" r:id="rId25"/>
    <p:sldId id="509" r:id="rId26"/>
    <p:sldId id="499" r:id="rId27"/>
    <p:sldId id="510" r:id="rId28"/>
    <p:sldId id="514" r:id="rId29"/>
    <p:sldId id="491" r:id="rId30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88112" autoAdjust="0"/>
  </p:normalViewPr>
  <p:slideViewPr>
    <p:cSldViewPr snapToGrid="0">
      <p:cViewPr varScale="1">
        <p:scale>
          <a:sx n="97" d="100"/>
          <a:sy n="97" d="100"/>
        </p:scale>
        <p:origin x="19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6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9E251-76EA-4886-8F4A-86C45A7BAAA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C237-EDB0-4A28-9115-64E6C452C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9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1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 3 =&gt; 1 3</a:t>
            </a:r>
          </a:p>
          <a:p>
            <a:r>
              <a:rPr lang="en-US" altLang="zh-CN" dirty="0" smtClean="0"/>
              <a:t>2017 1014 =&gt; 2017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3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3+5=8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9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Ans</a:t>
            </a:r>
            <a:r>
              <a:rPr lang="en-US" altLang="zh-CN" baseline="0" dirty="0" smtClean="0"/>
              <a:t> = 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5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3,2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8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6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9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99 101 111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237-EDB0-4A28-9115-64E6C452C9B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-13649" y="1094055"/>
            <a:ext cx="9157649" cy="770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5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0" hasCustomPrompt="1"/>
          </p:nvPr>
        </p:nvSpPr>
        <p:spPr>
          <a:xfrm>
            <a:off x="819150" y="171450"/>
            <a:ext cx="7505700" cy="88741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4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6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9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7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41DA-EC31-43FA-BE52-1D73878A73BB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2ED6-D01E-4926-B42F-C89725A78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2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2ZsJgSE-p17VxI-ObMe7Mg" TargetMode="External"/><Relationship Id="rId2" Type="http://schemas.openxmlformats.org/officeDocument/2006/relationships/hyperlink" Target="http://120.132.18.213:906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2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平行四边形 2"/>
          <p:cNvSpPr/>
          <p:nvPr/>
        </p:nvSpPr>
        <p:spPr>
          <a:xfrm>
            <a:off x="-1555902" y="3458172"/>
            <a:ext cx="5957248" cy="2048003"/>
          </a:xfrm>
          <a:prstGeom prst="parallelogram">
            <a:avLst>
              <a:gd name="adj" fmla="val 74663"/>
            </a:avLst>
          </a:prstGeom>
          <a:solidFill>
            <a:schemeClr val="bg1">
              <a:lumMod val="95000"/>
              <a:alpha val="2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61448" y="3370474"/>
            <a:ext cx="38827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初赛专题</a:t>
            </a:r>
            <a:endParaRPr lang="en-US" altLang="zh-CN" sz="6600" b="1" dirty="0" smtClean="0">
              <a:ln w="66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6600" b="1" dirty="0" smtClean="0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集训</a:t>
            </a:r>
            <a:endParaRPr lang="zh-CN" altLang="en-US" sz="6600" b="1" dirty="0">
              <a:ln w="66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8365" y="185701"/>
            <a:ext cx="2661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cs typeface="+mn-ea"/>
                <a:sym typeface="+mn-lt"/>
              </a:rPr>
              <a:t>CS150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98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201401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52" y="1225066"/>
            <a:ext cx="6210300" cy="3305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9071" y="6176819"/>
            <a:ext cx="55058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19071" y="5548951"/>
            <a:ext cx="55058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2 3 4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05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关键变量、控制结构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56" y="1293160"/>
            <a:ext cx="4651848" cy="247575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48150"/>
              </p:ext>
            </p:extLst>
          </p:nvPr>
        </p:nvGraphicFramePr>
        <p:xfrm>
          <a:off x="515565" y="3989761"/>
          <a:ext cx="806423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3257">
                  <a:extLst>
                    <a:ext uri="{9D8B030D-6E8A-4147-A177-3AD203B41FA5}">
                      <a16:colId xmlns:a16="http://schemas.microsoft.com/office/drawing/2014/main" val="569061850"/>
                    </a:ext>
                  </a:extLst>
                </a:gridCol>
                <a:gridCol w="1240195">
                  <a:extLst>
                    <a:ext uri="{9D8B030D-6E8A-4147-A177-3AD203B41FA5}">
                      <a16:colId xmlns:a16="http://schemas.microsoft.com/office/drawing/2014/main" val="4085325370"/>
                    </a:ext>
                  </a:extLst>
                </a:gridCol>
                <a:gridCol w="1240195">
                  <a:extLst>
                    <a:ext uri="{9D8B030D-6E8A-4147-A177-3AD203B41FA5}">
                      <a16:colId xmlns:a16="http://schemas.microsoft.com/office/drawing/2014/main" val="1508851358"/>
                    </a:ext>
                  </a:extLst>
                </a:gridCol>
                <a:gridCol w="1240195">
                  <a:extLst>
                    <a:ext uri="{9D8B030D-6E8A-4147-A177-3AD203B41FA5}">
                      <a16:colId xmlns:a16="http://schemas.microsoft.com/office/drawing/2014/main" val="250838739"/>
                    </a:ext>
                  </a:extLst>
                </a:gridCol>
                <a:gridCol w="1240195">
                  <a:extLst>
                    <a:ext uri="{9D8B030D-6E8A-4147-A177-3AD203B41FA5}">
                      <a16:colId xmlns:a16="http://schemas.microsoft.com/office/drawing/2014/main" val="1079581040"/>
                    </a:ext>
                  </a:extLst>
                </a:gridCol>
                <a:gridCol w="1240195">
                  <a:extLst>
                    <a:ext uri="{9D8B030D-6E8A-4147-A177-3AD203B41FA5}">
                      <a16:colId xmlns:a16="http://schemas.microsoft.com/office/drawing/2014/main" val="3970129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执行顺序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ans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未初始化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3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3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7294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82118" y="2470581"/>
            <a:ext cx="349223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282118" y="1842713"/>
            <a:ext cx="349223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2 3 4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3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201502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19071" y="6176819"/>
            <a:ext cx="55058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1629586" y="1264595"/>
            <a:ext cx="5695340" cy="46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07728"/>
              </p:ext>
            </p:extLst>
          </p:nvPr>
        </p:nvGraphicFramePr>
        <p:xfrm>
          <a:off x="515565" y="3989761"/>
          <a:ext cx="7908586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9386">
                  <a:extLst>
                    <a:ext uri="{9D8B030D-6E8A-4147-A177-3AD203B41FA5}">
                      <a16:colId xmlns:a16="http://schemas.microsoft.com/office/drawing/2014/main" val="569061850"/>
                    </a:ext>
                  </a:extLst>
                </a:gridCol>
                <a:gridCol w="1437300">
                  <a:extLst>
                    <a:ext uri="{9D8B030D-6E8A-4147-A177-3AD203B41FA5}">
                      <a16:colId xmlns:a16="http://schemas.microsoft.com/office/drawing/2014/main" val="4085325370"/>
                    </a:ext>
                  </a:extLst>
                </a:gridCol>
                <a:gridCol w="1437300">
                  <a:extLst>
                    <a:ext uri="{9D8B030D-6E8A-4147-A177-3AD203B41FA5}">
                      <a16:colId xmlns:a16="http://schemas.microsoft.com/office/drawing/2014/main" val="1508851358"/>
                    </a:ext>
                  </a:extLst>
                </a:gridCol>
                <a:gridCol w="1437300">
                  <a:extLst>
                    <a:ext uri="{9D8B030D-6E8A-4147-A177-3AD203B41FA5}">
                      <a16:colId xmlns:a16="http://schemas.microsoft.com/office/drawing/2014/main" val="250838739"/>
                    </a:ext>
                  </a:extLst>
                </a:gridCol>
                <a:gridCol w="1437300">
                  <a:extLst>
                    <a:ext uri="{9D8B030D-6E8A-4147-A177-3AD203B41FA5}">
                      <a16:colId xmlns:a16="http://schemas.microsoft.com/office/drawing/2014/main" val="107958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执行顺序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e.a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e.b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e.c.x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e.c.y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3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3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72945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81"/>
          <a:stretch/>
        </p:blipFill>
        <p:spPr>
          <a:xfrm>
            <a:off x="428015" y="87549"/>
            <a:ext cx="4547334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201504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271891"/>
            <a:ext cx="4953000" cy="480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9071" y="6176819"/>
            <a:ext cx="55058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05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35" y="75389"/>
            <a:ext cx="3692457" cy="357884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73203"/>
              </p:ext>
            </p:extLst>
          </p:nvPr>
        </p:nvGraphicFramePr>
        <p:xfrm>
          <a:off x="924127" y="3488862"/>
          <a:ext cx="7908586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9386">
                  <a:extLst>
                    <a:ext uri="{9D8B030D-6E8A-4147-A177-3AD203B41FA5}">
                      <a16:colId xmlns:a16="http://schemas.microsoft.com/office/drawing/2014/main" val="569061850"/>
                    </a:ext>
                  </a:extLst>
                </a:gridCol>
                <a:gridCol w="1437300">
                  <a:extLst>
                    <a:ext uri="{9D8B030D-6E8A-4147-A177-3AD203B41FA5}">
                      <a16:colId xmlns:a16="http://schemas.microsoft.com/office/drawing/2014/main" val="4085325370"/>
                    </a:ext>
                  </a:extLst>
                </a:gridCol>
                <a:gridCol w="1437300">
                  <a:extLst>
                    <a:ext uri="{9D8B030D-6E8A-4147-A177-3AD203B41FA5}">
                      <a16:colId xmlns:a16="http://schemas.microsoft.com/office/drawing/2014/main" val="1508851358"/>
                    </a:ext>
                  </a:extLst>
                </a:gridCol>
                <a:gridCol w="1437300">
                  <a:extLst>
                    <a:ext uri="{9D8B030D-6E8A-4147-A177-3AD203B41FA5}">
                      <a16:colId xmlns:a16="http://schemas.microsoft.com/office/drawing/2014/main" val="250838739"/>
                    </a:ext>
                  </a:extLst>
                </a:gridCol>
                <a:gridCol w="1437300">
                  <a:extLst>
                    <a:ext uri="{9D8B030D-6E8A-4147-A177-3AD203B41FA5}">
                      <a16:colId xmlns:a16="http://schemas.microsoft.com/office/drawing/2014/main" val="1079581040"/>
                    </a:ext>
                  </a:extLst>
                </a:gridCol>
              </a:tblGrid>
              <a:tr h="38640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执行顺序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5176"/>
                  </a:ext>
                </a:extLst>
              </a:tr>
              <a:tr h="386407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31121"/>
                  </a:ext>
                </a:extLst>
              </a:tr>
              <a:tr h="386407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‘A’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7686"/>
                  </a:ext>
                </a:extLst>
              </a:tr>
              <a:tr h="386407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‘A’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‘a’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8302"/>
                  </a:ext>
                </a:extLst>
              </a:tr>
              <a:tr h="386407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‘A’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‘a’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c1</a:t>
                      </a:r>
                      <a:r>
                        <a:rPr lang="zh-CN" altLang="en-US" sz="1800" dirty="0" smtClean="0"/>
                        <a:t>的地址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30175"/>
                  </a:ext>
                </a:extLst>
              </a:tr>
              <a:tr h="386407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‘A’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‘a’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c2</a:t>
                      </a:r>
                      <a:r>
                        <a:rPr lang="zh-CN" altLang="en-US" sz="1800" dirty="0" smtClean="0"/>
                        <a:t>的地址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72945"/>
                  </a:ext>
                </a:extLst>
              </a:tr>
              <a:tr h="386407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‘A’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‘b’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931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49224"/>
              </p:ext>
            </p:extLst>
          </p:nvPr>
        </p:nvGraphicFramePr>
        <p:xfrm>
          <a:off x="4494178" y="1338634"/>
          <a:ext cx="406616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7">
                  <a:extLst>
                    <a:ext uri="{9D8B030D-6E8A-4147-A177-3AD203B41FA5}">
                      <a16:colId xmlns:a16="http://schemas.microsoft.com/office/drawing/2014/main" val="2049368027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3186530196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132236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执行顺序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r>
                        <a:rPr lang="zh-CN" altLang="en-US" dirty="0" smtClean="0"/>
                        <a:t>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r>
                        <a:rPr lang="zh-CN" altLang="en-US" dirty="0" smtClean="0"/>
                        <a:t>的地址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3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r>
                        <a:rPr lang="zh-CN" altLang="en-US" dirty="0" smtClean="0"/>
                        <a:t>地址中变量数值</a:t>
                      </a:r>
                      <a:r>
                        <a:rPr lang="en-US" altLang="zh-CN" dirty="0" smtClean="0"/>
                        <a:t>+1</a:t>
                      </a:r>
                    </a:p>
                    <a:p>
                      <a:r>
                        <a:rPr lang="en-US" altLang="zh-CN" dirty="0" smtClean="0"/>
                        <a:t>‘b’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8924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642043" y="737083"/>
            <a:ext cx="159533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函数分析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37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201501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735"/>
          <a:stretch/>
        </p:blipFill>
        <p:spPr>
          <a:xfrm>
            <a:off x="1895981" y="1245140"/>
            <a:ext cx="4943475" cy="48315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9071" y="6176819"/>
            <a:ext cx="55058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15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37040"/>
              </p:ext>
            </p:extLst>
          </p:nvPr>
        </p:nvGraphicFramePr>
        <p:xfrm>
          <a:off x="990192" y="5628947"/>
          <a:ext cx="7198470" cy="9304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5494">
                  <a:extLst>
                    <a:ext uri="{9D8B030D-6E8A-4147-A177-3AD203B41FA5}">
                      <a16:colId xmlns:a16="http://schemas.microsoft.com/office/drawing/2014/main" val="569061850"/>
                    </a:ext>
                  </a:extLst>
                </a:gridCol>
                <a:gridCol w="1308244">
                  <a:extLst>
                    <a:ext uri="{9D8B030D-6E8A-4147-A177-3AD203B41FA5}">
                      <a16:colId xmlns:a16="http://schemas.microsoft.com/office/drawing/2014/main" val="4085325370"/>
                    </a:ext>
                  </a:extLst>
                </a:gridCol>
                <a:gridCol w="1308244">
                  <a:extLst>
                    <a:ext uri="{9D8B030D-6E8A-4147-A177-3AD203B41FA5}">
                      <a16:colId xmlns:a16="http://schemas.microsoft.com/office/drawing/2014/main" val="1508851358"/>
                    </a:ext>
                  </a:extLst>
                </a:gridCol>
                <a:gridCol w="1308244">
                  <a:extLst>
                    <a:ext uri="{9D8B030D-6E8A-4147-A177-3AD203B41FA5}">
                      <a16:colId xmlns:a16="http://schemas.microsoft.com/office/drawing/2014/main" val="1262011345"/>
                    </a:ext>
                  </a:extLst>
                </a:gridCol>
                <a:gridCol w="1308244">
                  <a:extLst>
                    <a:ext uri="{9D8B030D-6E8A-4147-A177-3AD203B41FA5}">
                      <a16:colId xmlns:a16="http://schemas.microsoft.com/office/drawing/2014/main" val="250838739"/>
                    </a:ext>
                  </a:extLst>
                </a:gridCol>
              </a:tblGrid>
              <a:tr h="4732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条件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真值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5176"/>
                  </a:ext>
                </a:extLst>
              </a:tr>
              <a:tr h="38947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a&gt;b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1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2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3</a:t>
                      </a:r>
                      <a:endParaRPr lang="zh-CN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3112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735"/>
          <a:stretch/>
        </p:blipFill>
        <p:spPr>
          <a:xfrm>
            <a:off x="1155562" y="1237040"/>
            <a:ext cx="4311383" cy="42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2"/>
          <p:cNvSpPr txBox="1"/>
          <p:nvPr/>
        </p:nvSpPr>
        <p:spPr>
          <a:xfrm>
            <a:off x="-371422" y="1655274"/>
            <a:ext cx="973114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marL="180000" algn="ctr"/>
            <a:r>
              <a:rPr lang="en-US" altLang="zh-CN" sz="2400" dirty="0" smtClean="0"/>
              <a:t>CS150 </a:t>
            </a:r>
            <a:r>
              <a:rPr lang="zh-CN" altLang="en-US" sz="2400" dirty="0" smtClean="0"/>
              <a:t>初赛专题集训公布</a:t>
            </a:r>
            <a:r>
              <a:rPr lang="zh-CN" altLang="en-US" sz="2400" dirty="0"/>
              <a:t>资料的固定网站</a:t>
            </a:r>
            <a:endParaRPr lang="en-US" altLang="zh-CN" sz="2400" dirty="0"/>
          </a:p>
          <a:p>
            <a:pPr marL="180000" algn="ctr"/>
            <a:r>
              <a:rPr lang="zh-CN" altLang="en-US" sz="2400" dirty="0"/>
              <a:t>请每次课前自行将资料下载到</a:t>
            </a:r>
            <a:r>
              <a:rPr lang="zh-CN" altLang="en-US" sz="2400" dirty="0" smtClean="0"/>
              <a:t>电脑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-371423" y="4707951"/>
            <a:ext cx="97311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marL="180000">
              <a:defRPr sz="2400"/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快快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编程地址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http://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120.132.18.213:9062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请登陆网站提交作业 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71423" y="2782039"/>
            <a:ext cx="97311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hlinkClick r:id="rId3"/>
              </a:rPr>
              <a:t>https</a:t>
            </a:r>
            <a:r>
              <a:rPr lang="en-US" altLang="zh-CN" sz="2400">
                <a:hlinkClick r:id="rId3"/>
              </a:rPr>
              <a:t>://</a:t>
            </a:r>
            <a:r>
              <a:rPr lang="en-US" altLang="zh-CN" sz="2400" smtClean="0">
                <a:hlinkClick r:id="rId3"/>
              </a:rPr>
              <a:t>pan.baidu.com/s/12ZsJgSE-p17VxI-ObMe7Mg</a:t>
            </a:r>
            <a:endParaRPr lang="en-US" altLang="zh-CN" sz="2400" smtClean="0"/>
          </a:p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8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201101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56" y="1326048"/>
            <a:ext cx="4796647" cy="5408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12859" y="6006273"/>
            <a:ext cx="30155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612859" y="5378405"/>
            <a:ext cx="30155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10 20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47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8" y="1324742"/>
            <a:ext cx="4196239" cy="47319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5626" y="1324742"/>
            <a:ext cx="359860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找出循环变量，</a:t>
            </a:r>
            <a:r>
              <a:rPr lang="en-US" altLang="zh-CN" sz="2400" dirty="0" err="1" smtClean="0"/>
              <a:t>i</a:t>
            </a:r>
            <a:endParaRPr lang="en-US" altLang="zh-CN" sz="2400" dirty="0" smtClean="0"/>
          </a:p>
          <a:p>
            <a:r>
              <a:rPr lang="zh-CN" altLang="en-US" sz="2400" dirty="0" smtClean="0"/>
              <a:t>循环条件，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&lt;=m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29638"/>
              </p:ext>
            </p:extLst>
          </p:nvPr>
        </p:nvGraphicFramePr>
        <p:xfrm>
          <a:off x="4606759" y="2621673"/>
          <a:ext cx="4214495" cy="54864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518676653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696037948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82280965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3497110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668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73494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45626" y="2221563"/>
            <a:ext cx="3267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进入循环前变量的取值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4694"/>
              </p:ext>
            </p:extLst>
          </p:nvPr>
        </p:nvGraphicFramePr>
        <p:xfrm>
          <a:off x="4945626" y="3398029"/>
          <a:ext cx="3161030" cy="32918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533099227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838020693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977538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循环轮次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ans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244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05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74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480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677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037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35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58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95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010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879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33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0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201202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860" y="1490156"/>
            <a:ext cx="4814280" cy="38645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86433" y="6183008"/>
            <a:ext cx="478967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86433" y="5555140"/>
            <a:ext cx="478967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18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32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25045"/>
              </p:ext>
            </p:extLst>
          </p:nvPr>
        </p:nvGraphicFramePr>
        <p:xfrm>
          <a:off x="217375" y="1293979"/>
          <a:ext cx="3273078" cy="82296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636539">
                  <a:extLst>
                    <a:ext uri="{9D8B030D-6E8A-4147-A177-3AD203B41FA5}">
                      <a16:colId xmlns:a16="http://schemas.microsoft.com/office/drawing/2014/main" val="1954188709"/>
                    </a:ext>
                  </a:extLst>
                </a:gridCol>
                <a:gridCol w="1636539">
                  <a:extLst>
                    <a:ext uri="{9D8B030D-6E8A-4147-A177-3AD203B41FA5}">
                      <a16:colId xmlns:a16="http://schemas.microsoft.com/office/drawing/2014/main" val="2918803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含义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59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输入数值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034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公约数个数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42279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83427"/>
              </p:ext>
            </p:extLst>
          </p:nvPr>
        </p:nvGraphicFramePr>
        <p:xfrm>
          <a:off x="3766819" y="1293979"/>
          <a:ext cx="5267960" cy="52120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14929849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564856792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3010953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循环轮次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96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24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941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419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186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46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294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23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863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025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762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223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45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390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25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17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286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37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852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201002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14" y="1297629"/>
            <a:ext cx="4505325" cy="5391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12859" y="6006273"/>
            <a:ext cx="30155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612859" y="5378405"/>
            <a:ext cx="30155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90 120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50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6080"/>
              </p:ext>
            </p:extLst>
          </p:nvPr>
        </p:nvGraphicFramePr>
        <p:xfrm>
          <a:off x="1603724" y="1252686"/>
          <a:ext cx="5267960" cy="12192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218135">
                  <a:extLst>
                    <a:ext uri="{9D8B030D-6E8A-4147-A177-3AD203B41FA5}">
                      <a16:colId xmlns:a16="http://schemas.microsoft.com/office/drawing/2014/main" val="579818739"/>
                    </a:ext>
                  </a:extLst>
                </a:gridCol>
                <a:gridCol w="4049825">
                  <a:extLst>
                    <a:ext uri="{9D8B030D-6E8A-4147-A177-3AD203B41FA5}">
                      <a16:colId xmlns:a16="http://schemas.microsoft.com/office/drawing/2014/main" val="185127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含义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764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第一个输入，循环变量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zh-CN" sz="2000" kern="100" dirty="0">
                          <a:effectLst/>
                        </a:rPr>
                        <a:t>的下限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81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第二个输入，循环变量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zh-CN" sz="2000" kern="100" dirty="0">
                          <a:effectLst/>
                        </a:rPr>
                        <a:t>的上限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20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循环变量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29413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48232"/>
              </p:ext>
            </p:extLst>
          </p:nvPr>
        </p:nvGraphicFramePr>
        <p:xfrm>
          <a:off x="1220262" y="3032693"/>
          <a:ext cx="6547220" cy="33528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36805">
                  <a:extLst>
                    <a:ext uri="{9D8B030D-6E8A-4147-A177-3AD203B41FA5}">
                      <a16:colId xmlns:a16="http://schemas.microsoft.com/office/drawing/2014/main" val="3934364122"/>
                    </a:ext>
                  </a:extLst>
                </a:gridCol>
                <a:gridCol w="1636805">
                  <a:extLst>
                    <a:ext uri="{9D8B030D-6E8A-4147-A177-3AD203B41FA5}">
                      <a16:colId xmlns:a16="http://schemas.microsoft.com/office/drawing/2014/main" val="3695066846"/>
                    </a:ext>
                  </a:extLst>
                </a:gridCol>
                <a:gridCol w="1636805">
                  <a:extLst>
                    <a:ext uri="{9D8B030D-6E8A-4147-A177-3AD203B41FA5}">
                      <a16:colId xmlns:a16="http://schemas.microsoft.com/office/drawing/2014/main" val="3360730825"/>
                    </a:ext>
                  </a:extLst>
                </a:gridCol>
                <a:gridCol w="1636805">
                  <a:extLst>
                    <a:ext uri="{9D8B030D-6E8A-4147-A177-3AD203B41FA5}">
                      <a16:colId xmlns:a16="http://schemas.microsoft.com/office/drawing/2014/main" val="3170123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循环轮次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rSum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i==rSum(i)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2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042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88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89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27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3630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83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621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72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484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false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58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201302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31" y="1225066"/>
            <a:ext cx="5540234" cy="40494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86433" y="6183008"/>
            <a:ext cx="478967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86433" y="5555140"/>
            <a:ext cx="478967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1 100 15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8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99556"/>
              </p:ext>
            </p:extLst>
          </p:nvPr>
        </p:nvGraphicFramePr>
        <p:xfrm>
          <a:off x="327526" y="1511029"/>
          <a:ext cx="3133428" cy="6096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853449">
                  <a:extLst>
                    <a:ext uri="{9D8B030D-6E8A-4147-A177-3AD203B41FA5}">
                      <a16:colId xmlns:a16="http://schemas.microsoft.com/office/drawing/2014/main" val="436916241"/>
                    </a:ext>
                  </a:extLst>
                </a:gridCol>
                <a:gridCol w="2279979">
                  <a:extLst>
                    <a:ext uri="{9D8B030D-6E8A-4147-A177-3AD203B41FA5}">
                      <a16:colId xmlns:a16="http://schemas.microsoft.com/office/drawing/2014/main" val="3017135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计数变量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97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遍历数字的变量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05801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74974"/>
              </p:ext>
            </p:extLst>
          </p:nvPr>
        </p:nvGraphicFramePr>
        <p:xfrm>
          <a:off x="327526" y="3642294"/>
          <a:ext cx="3133428" cy="6096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783711">
                  <a:extLst>
                    <a:ext uri="{9D8B030D-6E8A-4147-A177-3AD203B41FA5}">
                      <a16:colId xmlns:a16="http://schemas.microsoft.com/office/drawing/2014/main" val="1144550647"/>
                    </a:ext>
                  </a:extLst>
                </a:gridCol>
                <a:gridCol w="783239">
                  <a:extLst>
                    <a:ext uri="{9D8B030D-6E8A-4147-A177-3AD203B41FA5}">
                      <a16:colId xmlns:a16="http://schemas.microsoft.com/office/drawing/2014/main" val="1352834161"/>
                    </a:ext>
                  </a:extLst>
                </a:gridCol>
                <a:gridCol w="783239">
                  <a:extLst>
                    <a:ext uri="{9D8B030D-6E8A-4147-A177-3AD203B41FA5}">
                      <a16:colId xmlns:a16="http://schemas.microsoft.com/office/drawing/2014/main" val="2456370967"/>
                    </a:ext>
                  </a:extLst>
                </a:gridCol>
                <a:gridCol w="783239">
                  <a:extLst>
                    <a:ext uri="{9D8B030D-6E8A-4147-A177-3AD203B41FA5}">
                      <a16:colId xmlns:a16="http://schemas.microsoft.com/office/drawing/2014/main" val="1325250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515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5884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13657"/>
              </p:ext>
            </p:extLst>
          </p:nvPr>
        </p:nvGraphicFramePr>
        <p:xfrm>
          <a:off x="3910175" y="1393042"/>
          <a:ext cx="4820010" cy="48996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91092">
                  <a:extLst>
                    <a:ext uri="{9D8B030D-6E8A-4147-A177-3AD203B41FA5}">
                      <a16:colId xmlns:a16="http://schemas.microsoft.com/office/drawing/2014/main" val="923113884"/>
                    </a:ext>
                  </a:extLst>
                </a:gridCol>
                <a:gridCol w="1176306">
                  <a:extLst>
                    <a:ext uri="{9D8B030D-6E8A-4147-A177-3AD203B41FA5}">
                      <a16:colId xmlns:a16="http://schemas.microsoft.com/office/drawing/2014/main" val="3136971476"/>
                    </a:ext>
                  </a:extLst>
                </a:gridCol>
                <a:gridCol w="1176306">
                  <a:extLst>
                    <a:ext uri="{9D8B030D-6E8A-4147-A177-3AD203B41FA5}">
                      <a16:colId xmlns:a16="http://schemas.microsoft.com/office/drawing/2014/main" val="1069439937"/>
                    </a:ext>
                  </a:extLst>
                </a:gridCol>
                <a:gridCol w="1176306">
                  <a:extLst>
                    <a:ext uri="{9D8B030D-6E8A-4147-A177-3AD203B41FA5}">
                      <a16:colId xmlns:a16="http://schemas.microsoft.com/office/drawing/2014/main" val="222982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循环轮次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i%u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735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801834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extLst>
                  <a:ext uri="{0D108BD9-81ED-4DB2-BD59-A6C34878D82A}">
                    <a16:rowId xmlns:a16="http://schemas.microsoft.com/office/drawing/2014/main" val="255229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375315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extLst>
                  <a:ext uri="{0D108BD9-81ED-4DB2-BD59-A6C34878D82A}">
                    <a16:rowId xmlns:a16="http://schemas.microsoft.com/office/drawing/2014/main" val="329360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3105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extLst>
                  <a:ext uri="{0D108BD9-81ED-4DB2-BD59-A6C34878D82A}">
                    <a16:rowId xmlns:a16="http://schemas.microsoft.com/office/drawing/2014/main" val="1478807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81257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extLst>
                  <a:ext uri="{0D108BD9-81ED-4DB2-BD59-A6C34878D82A}">
                    <a16:rowId xmlns:a16="http://schemas.microsoft.com/office/drawing/2014/main" val="609358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86623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extLst>
                  <a:ext uri="{0D108BD9-81ED-4DB2-BD59-A6C34878D82A}">
                    <a16:rowId xmlns:a16="http://schemas.microsoft.com/office/drawing/2014/main" val="708159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82733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extLst>
                  <a:ext uri="{0D108BD9-81ED-4DB2-BD59-A6C34878D82A}">
                    <a16:rowId xmlns:a16="http://schemas.microsoft.com/office/drawing/2014/main" val="347385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42721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……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extLst>
                  <a:ext uri="{0D108BD9-81ED-4DB2-BD59-A6C34878D82A}">
                    <a16:rowId xmlns:a16="http://schemas.microsoft.com/office/drawing/2014/main" val="52130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16128" y="171450"/>
            <a:ext cx="3408721" cy="887413"/>
          </a:xfrm>
        </p:spPr>
        <p:txBody>
          <a:bodyPr/>
          <a:lstStyle/>
          <a:p>
            <a:r>
              <a:rPr lang="en-US" altLang="zh-CN" dirty="0" smtClean="0"/>
              <a:t>201704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9" y="127974"/>
            <a:ext cx="4850813" cy="6730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52188" y="2741718"/>
            <a:ext cx="309544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652188" y="2113850"/>
            <a:ext cx="309544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4 3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52188" y="5209615"/>
            <a:ext cx="309544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652188" y="4581747"/>
            <a:ext cx="309544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2017 1014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46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3115" y="1575881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阅读程序写结果严禁手工录入程序，运行计算结果。要自己模拟比赛环境，利用草稿纸手算结果。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请将作业打印（如有条件）或在电脑上使用文本文件填写，老师上课前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天发答案，家长按照答案批改督促。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请在表格和括号空白处填入答案。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请在老师发答案前独立完成！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程序控制结构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4943" y="1980383"/>
            <a:ext cx="5233481" cy="79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 smtClean="0"/>
              <a:t>顺序结构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4943" y="3693903"/>
            <a:ext cx="5233481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 smtClean="0"/>
              <a:t>选择结构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94943" y="5118342"/>
            <a:ext cx="5233481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 smtClean="0"/>
              <a:t>循环结构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217922" y="1641944"/>
            <a:ext cx="437744" cy="1468877"/>
            <a:chOff x="7042825" y="1682885"/>
            <a:chExt cx="437744" cy="1468877"/>
          </a:xfrm>
        </p:grpSpPr>
        <p:sp>
          <p:nvSpPr>
            <p:cNvPr id="7" name="椭圆 6"/>
            <p:cNvSpPr/>
            <p:nvPr/>
          </p:nvSpPr>
          <p:spPr>
            <a:xfrm>
              <a:off x="7042825" y="1860784"/>
              <a:ext cx="437744" cy="315323"/>
            </a:xfrm>
            <a:prstGeom prst="ellipse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dirty="0" smtClean="0">
                <a:latin typeface="FZKTJW--GB1-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042825" y="2229477"/>
              <a:ext cx="437744" cy="315323"/>
            </a:xfrm>
            <a:prstGeom prst="ellipse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dirty="0" smtClean="0">
                <a:latin typeface="FZKTJW--GB1-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042825" y="2598170"/>
              <a:ext cx="437744" cy="315323"/>
            </a:xfrm>
            <a:prstGeom prst="ellipse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dirty="0" smtClean="0">
                <a:latin typeface="FZKTJW--GB1-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7261697" y="1682885"/>
              <a:ext cx="0" cy="14688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887183" y="3475801"/>
            <a:ext cx="1099222" cy="792000"/>
            <a:chOff x="6887183" y="3293353"/>
            <a:chExt cx="1099222" cy="79200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7436794" y="3293353"/>
              <a:ext cx="0" cy="396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6887183" y="3689353"/>
              <a:ext cx="549611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436794" y="3689353"/>
              <a:ext cx="549611" cy="3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999846" y="4948104"/>
            <a:ext cx="873896" cy="999095"/>
            <a:chOff x="7052553" y="4993143"/>
            <a:chExt cx="873896" cy="999095"/>
          </a:xfrm>
        </p:grpSpPr>
        <p:sp>
          <p:nvSpPr>
            <p:cNvPr id="22" name="椭圆 21"/>
            <p:cNvSpPr/>
            <p:nvPr/>
          </p:nvSpPr>
          <p:spPr>
            <a:xfrm>
              <a:off x="7052553" y="5118342"/>
              <a:ext cx="873896" cy="873896"/>
            </a:xfrm>
            <a:prstGeom prst="ellipse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dirty="0" smtClean="0">
                <a:latin typeface="FZKTJW--GB1-0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7340936" y="4993143"/>
              <a:ext cx="191715" cy="273907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latin typeface="FZKTJW--GB1-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7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阅读程序步骤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7358" y="1984443"/>
            <a:ext cx="78092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1.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通读程序，找出程序中的关键变量和程序控制结构。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2.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查明变量的作用，即使不理解程序，也要猜测变量的作用。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3.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列出表格，标记变量的数值，按照控制结构，模拟运行程序，跟踪变量的数值变化。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4.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严格按照输出的格式写出结果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5.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如果是题目中有函数，还需要分析函数的返回值和参数。</a:t>
            </a:r>
          </a:p>
        </p:txBody>
      </p:sp>
    </p:spTree>
    <p:extLst>
      <p:ext uri="{BB962C8B-B14F-4D97-AF65-F5344CB8AC3E}">
        <p14:creationId xmlns:p14="http://schemas.microsoft.com/office/powerpoint/2010/main" val="34552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顺序结构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71" y="1282089"/>
            <a:ext cx="4312494" cy="4043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9071" y="6176819"/>
            <a:ext cx="55058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19071" y="5548951"/>
            <a:ext cx="55058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1 2 5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35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关键变量、控制结构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15565" y="1249596"/>
            <a:ext cx="2869660" cy="2690753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61904"/>
              </p:ext>
            </p:extLst>
          </p:nvPr>
        </p:nvGraphicFramePr>
        <p:xfrm>
          <a:off x="515565" y="3989761"/>
          <a:ext cx="7626488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7242">
                  <a:extLst>
                    <a:ext uri="{9D8B030D-6E8A-4147-A177-3AD203B41FA5}">
                      <a16:colId xmlns:a16="http://schemas.microsoft.com/office/drawing/2014/main" val="569061850"/>
                    </a:ext>
                  </a:extLst>
                </a:gridCol>
                <a:gridCol w="1016541">
                  <a:extLst>
                    <a:ext uri="{9D8B030D-6E8A-4147-A177-3AD203B41FA5}">
                      <a16:colId xmlns:a16="http://schemas.microsoft.com/office/drawing/2014/main" val="4085325370"/>
                    </a:ext>
                  </a:extLst>
                </a:gridCol>
                <a:gridCol w="1016541">
                  <a:extLst>
                    <a:ext uri="{9D8B030D-6E8A-4147-A177-3AD203B41FA5}">
                      <a16:colId xmlns:a16="http://schemas.microsoft.com/office/drawing/2014/main" val="1508851358"/>
                    </a:ext>
                  </a:extLst>
                </a:gridCol>
                <a:gridCol w="1016541">
                  <a:extLst>
                    <a:ext uri="{9D8B030D-6E8A-4147-A177-3AD203B41FA5}">
                      <a16:colId xmlns:a16="http://schemas.microsoft.com/office/drawing/2014/main" val="250838739"/>
                    </a:ext>
                  </a:extLst>
                </a:gridCol>
                <a:gridCol w="1016541">
                  <a:extLst>
                    <a:ext uri="{9D8B030D-6E8A-4147-A177-3AD203B41FA5}">
                      <a16:colId xmlns:a16="http://schemas.microsoft.com/office/drawing/2014/main" val="1079581040"/>
                    </a:ext>
                  </a:extLst>
                </a:gridCol>
                <a:gridCol w="1016541">
                  <a:extLst>
                    <a:ext uri="{9D8B030D-6E8A-4147-A177-3AD203B41FA5}">
                      <a16:colId xmlns:a16="http://schemas.microsoft.com/office/drawing/2014/main" val="3970129443"/>
                    </a:ext>
                  </a:extLst>
                </a:gridCol>
                <a:gridCol w="1016541">
                  <a:extLst>
                    <a:ext uri="{9D8B030D-6E8A-4147-A177-3AD203B41FA5}">
                      <a16:colId xmlns:a16="http://schemas.microsoft.com/office/drawing/2014/main" val="276635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执行顺序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</a:rPr>
                        <a:t>ans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3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2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3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7294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85225" y="2879143"/>
            <a:ext cx="493962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385225" y="2251275"/>
            <a:ext cx="493962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1 2 5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4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201301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017"/>
          <a:stretch/>
        </p:blipFill>
        <p:spPr>
          <a:xfrm>
            <a:off x="1819071" y="1575881"/>
            <a:ext cx="6248400" cy="25456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9071" y="6176819"/>
            <a:ext cx="55058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19071" y="5548951"/>
            <a:ext cx="55058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3 5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5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关键变量、控制结构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81596"/>
              </p:ext>
            </p:extLst>
          </p:nvPr>
        </p:nvGraphicFramePr>
        <p:xfrm>
          <a:off x="1969849" y="4932756"/>
          <a:ext cx="5116751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4889">
                  <a:extLst>
                    <a:ext uri="{9D8B030D-6E8A-4147-A177-3AD203B41FA5}">
                      <a16:colId xmlns:a16="http://schemas.microsoft.com/office/drawing/2014/main" val="569061850"/>
                    </a:ext>
                  </a:extLst>
                </a:gridCol>
                <a:gridCol w="1460931">
                  <a:extLst>
                    <a:ext uri="{9D8B030D-6E8A-4147-A177-3AD203B41FA5}">
                      <a16:colId xmlns:a16="http://schemas.microsoft.com/office/drawing/2014/main" val="4085325370"/>
                    </a:ext>
                  </a:extLst>
                </a:gridCol>
                <a:gridCol w="1460931">
                  <a:extLst>
                    <a:ext uri="{9D8B030D-6E8A-4147-A177-3AD203B41FA5}">
                      <a16:colId xmlns:a16="http://schemas.microsoft.com/office/drawing/2014/main" val="150885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执行顺序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未初始化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未初始化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3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7686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017"/>
          <a:stretch/>
        </p:blipFill>
        <p:spPr>
          <a:xfrm>
            <a:off x="389105" y="1491772"/>
            <a:ext cx="7207008" cy="29361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5582" y="2498179"/>
            <a:ext cx="314203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515582" y="1870311"/>
            <a:ext cx="314203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3 5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8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锐字逼格锐线粗体简2.0"/>
        <a:cs typeface=""/>
      </a:majorFont>
      <a:minorFont>
        <a:latin typeface="Arial" panose="020F0502020204030204"/>
        <a:ea typeface="锐字逼格锐线粗体简2.0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>
        <a:spAutoFit/>
      </a:bodyPr>
      <a:lstStyle>
        <a:defPPr algn="ctr">
          <a:defRPr sz="2400" dirty="0" smtClean="0">
            <a:latin typeface="FZKTJW--GB1-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课件模板.potm" id="{42F0ACE7-DB64-4A8B-BC19-1FE12F18BE1E}" vid="{872F97A8-B400-42D2-A6D2-3E21956178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3564</TotalTime>
  <Words>798</Words>
  <Application>Microsoft Office PowerPoint</Application>
  <PresentationFormat>全屏显示(4:3)</PresentationFormat>
  <Paragraphs>528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FZKTJW--GB1-0</vt:lpstr>
      <vt:lpstr>等线</vt:lpstr>
      <vt:lpstr>锐字逼格锐线粗体简2.0</vt:lpstr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选择结构</vt:lpstr>
      <vt:lpstr>PowerPoint 演示文稿</vt:lpstr>
      <vt:lpstr>PowerPoint 演示文稿</vt:lpstr>
      <vt:lpstr>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zhen2yu@outlook.com</dc:creator>
  <cp:lastModifiedBy>Yu Zhenyu</cp:lastModifiedBy>
  <cp:revision>296</cp:revision>
  <dcterms:created xsi:type="dcterms:W3CDTF">2017-05-30T06:15:36Z</dcterms:created>
  <dcterms:modified xsi:type="dcterms:W3CDTF">2018-08-12T08:15:50Z</dcterms:modified>
</cp:coreProperties>
</file>