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01" r:id="rId3"/>
    <p:sldId id="336" r:id="rId4"/>
    <p:sldId id="337" r:id="rId5"/>
    <p:sldId id="312" r:id="rId6"/>
    <p:sldId id="318" r:id="rId7"/>
    <p:sldId id="326" r:id="rId8"/>
    <p:sldId id="327" r:id="rId9"/>
    <p:sldId id="319" r:id="rId10"/>
    <p:sldId id="320" r:id="rId11"/>
    <p:sldId id="321" r:id="rId12"/>
    <p:sldId id="322" r:id="rId13"/>
    <p:sldId id="315" r:id="rId14"/>
    <p:sldId id="316" r:id="rId15"/>
    <p:sldId id="323" r:id="rId16"/>
    <p:sldId id="324" r:id="rId17"/>
    <p:sldId id="340" r:id="rId18"/>
    <p:sldId id="257" r:id="rId19"/>
    <p:sldId id="270" r:id="rId20"/>
    <p:sldId id="300" r:id="rId21"/>
    <p:sldId id="305" r:id="rId22"/>
    <p:sldId id="306" r:id="rId23"/>
    <p:sldId id="268" r:id="rId24"/>
    <p:sldId id="277" r:id="rId25"/>
    <p:sldId id="286" r:id="rId26"/>
    <p:sldId id="287" r:id="rId27"/>
    <p:sldId id="303" r:id="rId28"/>
    <p:sldId id="304" r:id="rId29"/>
    <p:sldId id="291" r:id="rId30"/>
    <p:sldId id="293" r:id="rId31"/>
    <p:sldId id="338" r:id="rId32"/>
    <p:sldId id="339" r:id="rId33"/>
    <p:sldId id="309" r:id="rId34"/>
    <p:sldId id="307" r:id="rId35"/>
    <p:sldId id="308" r:id="rId36"/>
    <p:sldId id="341" r:id="rId37"/>
    <p:sldId id="328" r:id="rId38"/>
    <p:sldId id="329" r:id="rId39"/>
    <p:sldId id="330" r:id="rId40"/>
    <p:sldId id="331" r:id="rId41"/>
    <p:sldId id="332" r:id="rId42"/>
    <p:sldId id="333" r:id="rId43"/>
    <p:sldId id="334" r:id="rId44"/>
    <p:sldId id="33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46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39699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37314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C678E-E52A-4136-BF63-E0F525134461}"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102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34911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57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74548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833744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6331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3972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41434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157585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33619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14707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242368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76485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8B4E212-7C35-4592-8E1E-E2C8245231A3}" type="datetimeFigureOut">
              <a:rPr lang="zh-CN" altLang="en-US" smtClean="0"/>
              <a:t>2019/8/8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84244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B4E212-7C35-4592-8E1E-E2C8245231A3}" type="datetimeFigureOut">
              <a:rPr lang="zh-CN" altLang="en-US" smtClean="0"/>
              <a:t>2019/8/8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0C678E-E52A-4136-BF63-E0F525134461}" type="slidenum">
              <a:rPr lang="zh-CN" altLang="en-US" smtClean="0"/>
              <a:t>‹#›</a:t>
            </a:fld>
            <a:endParaRPr lang="zh-CN" altLang="en-US"/>
          </a:p>
        </p:txBody>
      </p:sp>
    </p:spTree>
    <p:extLst>
      <p:ext uri="{BB962C8B-B14F-4D97-AF65-F5344CB8AC3E}">
        <p14:creationId xmlns:p14="http://schemas.microsoft.com/office/powerpoint/2010/main" val="5478076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图论</a:t>
            </a:r>
            <a:r>
              <a:rPr lang="en-US" altLang="zh-CN" dirty="0" smtClean="0"/>
              <a:t>1</a:t>
            </a:r>
            <a:endParaRPr lang="zh-CN" altLang="en-US" dirty="0"/>
          </a:p>
        </p:txBody>
      </p:sp>
      <p:sp>
        <p:nvSpPr>
          <p:cNvPr id="3" name="副标题 2"/>
          <p:cNvSpPr>
            <a:spLocks noGrp="1"/>
          </p:cNvSpPr>
          <p:nvPr>
            <p:ph type="subTitle" idx="1"/>
          </p:nvPr>
        </p:nvSpPr>
        <p:spPr/>
        <p:txBody>
          <a:bodyPr/>
          <a:lstStyle/>
          <a:p>
            <a:pPr algn="r"/>
            <a:r>
              <a:rPr lang="en-US" altLang="zh-CN" dirty="0" smtClean="0"/>
              <a:t>By Anson</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7044" y="-212652"/>
            <a:ext cx="4507478" cy="2255453"/>
          </a:xfrm>
          <a:prstGeom prst="rect">
            <a:avLst/>
          </a:prstGeom>
        </p:spPr>
      </p:pic>
    </p:spTree>
    <p:extLst>
      <p:ext uri="{BB962C8B-B14F-4D97-AF65-F5344CB8AC3E}">
        <p14:creationId xmlns:p14="http://schemas.microsoft.com/office/powerpoint/2010/main" val="3239827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[BZOJ4886] </a:t>
            </a:r>
            <a:r>
              <a:rPr lang="zh-CN" altLang="en-US" dirty="0"/>
              <a:t>叠塔游戏</a:t>
            </a:r>
            <a:r>
              <a:rPr lang="en-US" altLang="zh-CN" b="1" dirty="0"/>
              <a:t/>
            </a:r>
            <a:br>
              <a:rPr lang="en-US" altLang="zh-CN" b="1"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给你一些卡，每张卡有长和宽，你需要将它们叠成一个塔，使得下层</a:t>
                </a:r>
                <a:r>
                  <a:rPr lang="en-US" altLang="zh-CN" dirty="0"/>
                  <a:t>	</a:t>
                </a:r>
                <a:r>
                  <a:rPr lang="en-US" altLang="zh-CN" dirty="0" smtClean="0"/>
                  <a:t>				</a:t>
                </a:r>
                <a:r>
                  <a:rPr lang="zh-CN" altLang="en-US" dirty="0" smtClean="0"/>
                  <a:t>宽度大于上层。允许旋转。最大化塔的高度。</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
        <p:nvSpPr>
          <p:cNvPr id="4" name="矩形 3"/>
          <p:cNvSpPr/>
          <p:nvPr/>
        </p:nvSpPr>
        <p:spPr>
          <a:xfrm>
            <a:off x="9453074" y="3936023"/>
            <a:ext cx="2051538" cy="78544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091981" y="1846385"/>
            <a:ext cx="773723" cy="1623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矩形 5"/>
          <p:cNvSpPr/>
          <p:nvPr/>
        </p:nvSpPr>
        <p:spPr>
          <a:xfrm>
            <a:off x="9746151" y="3443654"/>
            <a:ext cx="1465384" cy="4923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6586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[BZOJ4886] </a:t>
            </a:r>
            <a:r>
              <a:rPr lang="zh-CN" altLang="en-US" dirty="0"/>
              <a:t>叠塔游戏</a:t>
            </a:r>
            <a:r>
              <a:rPr lang="en-US" altLang="zh-CN" b="1" dirty="0"/>
              <a:t/>
            </a:r>
            <a:br>
              <a:rPr lang="en-US" altLang="zh-CN" b="1" dirty="0"/>
            </a:br>
            <a:endParaRPr lang="zh-CN" altLang="en-US" dirty="0"/>
          </a:p>
        </p:txBody>
      </p:sp>
      <p:sp>
        <p:nvSpPr>
          <p:cNvPr id="3" name="内容占位符 2"/>
          <p:cNvSpPr>
            <a:spLocks noGrp="1"/>
          </p:cNvSpPr>
          <p:nvPr>
            <p:ph idx="1"/>
          </p:nvPr>
        </p:nvSpPr>
        <p:spPr/>
        <p:txBody>
          <a:bodyPr/>
          <a:lstStyle/>
          <a:p>
            <a:r>
              <a:rPr lang="zh-CN" altLang="en-US" dirty="0" smtClean="0"/>
              <a:t>题目转化为在满足宽度互不相同的情况下最大化长度之和。</a:t>
            </a:r>
            <a:endParaRPr lang="en-US" altLang="zh-CN" dirty="0" smtClean="0"/>
          </a:p>
          <a:p>
            <a:endParaRPr lang="en-US" altLang="zh-CN" dirty="0"/>
          </a:p>
          <a:p>
            <a:r>
              <a:rPr lang="zh-CN" altLang="en-US" dirty="0" smtClean="0"/>
              <a:t>将一个长 </a:t>
            </a:r>
            <a:r>
              <a:rPr lang="en-US" altLang="zh-CN" dirty="0" smtClean="0"/>
              <a:t>a </a:t>
            </a:r>
            <a:r>
              <a:rPr lang="zh-CN" altLang="en-US" dirty="0" smtClean="0"/>
              <a:t>宽 </a:t>
            </a:r>
            <a:r>
              <a:rPr lang="en-US" altLang="zh-CN" dirty="0" smtClean="0"/>
              <a:t>b </a:t>
            </a:r>
            <a:r>
              <a:rPr lang="zh-CN" altLang="en-US" dirty="0" smtClean="0"/>
              <a:t>的卡看做一条连接 </a:t>
            </a:r>
            <a:r>
              <a:rPr lang="en-US" altLang="zh-CN" dirty="0" err="1" smtClean="0"/>
              <a:t>a,b</a:t>
            </a:r>
            <a:r>
              <a:rPr lang="en-US" altLang="zh-CN" dirty="0" smtClean="0"/>
              <a:t> </a:t>
            </a:r>
            <a:r>
              <a:rPr lang="zh-CN" altLang="en-US" dirty="0" smtClean="0"/>
              <a:t>的双向边，将“旋转”看做边定向，题目转化为求一种定向方式使得所有点入度最多为 </a:t>
            </a:r>
            <a:r>
              <a:rPr lang="en-US" altLang="zh-CN" dirty="0" smtClean="0"/>
              <a:t>1 </a:t>
            </a:r>
            <a:r>
              <a:rPr lang="zh-CN" altLang="en-US" dirty="0" smtClean="0"/>
              <a:t>且所有边的出点的权值和最大。</a:t>
            </a:r>
            <a:endParaRPr lang="en-US" altLang="zh-CN" dirty="0" smtClean="0"/>
          </a:p>
          <a:p>
            <a:endParaRPr lang="en-US" altLang="zh-CN" dirty="0"/>
          </a:p>
          <a:p>
            <a:r>
              <a:rPr lang="zh-CN" altLang="en-US" dirty="0" smtClean="0"/>
              <a:t>对于图中的连通块，若是一棵树，则将权值最大的点当做根即可。否则，连通块一定是环套树。此时方案唯一，直接加上贡献即可。</a:t>
            </a:r>
            <a:endParaRPr lang="en-US" altLang="zh-CN" dirty="0" smtClean="0"/>
          </a:p>
        </p:txBody>
      </p:sp>
    </p:spTree>
    <p:extLst>
      <p:ext uri="{BB962C8B-B14F-4D97-AF65-F5344CB8AC3E}">
        <p14:creationId xmlns:p14="http://schemas.microsoft.com/office/powerpoint/2010/main" val="1897350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a:t>
            </a:r>
            <a:endParaRPr lang="zh-CN" altLang="en-US" dirty="0"/>
          </a:p>
        </p:txBody>
      </p:sp>
      <p:sp>
        <p:nvSpPr>
          <p:cNvPr id="3" name="内容占位符 2"/>
          <p:cNvSpPr>
            <a:spLocks noGrp="1"/>
          </p:cNvSpPr>
          <p:nvPr>
            <p:ph idx="1"/>
          </p:nvPr>
        </p:nvSpPr>
        <p:spPr/>
        <p:txBody>
          <a:bodyPr/>
          <a:lstStyle/>
          <a:p>
            <a:r>
              <a:rPr lang="zh-CN" altLang="en-US" dirty="0"/>
              <a:t>之前我们提到，对于边数较多的稠密图，应考虑使用 </a:t>
            </a:r>
            <a:r>
              <a:rPr lang="en-US" altLang="zh-CN" dirty="0"/>
              <a:t>prim </a:t>
            </a:r>
            <a:r>
              <a:rPr lang="zh-CN" altLang="en-US" dirty="0"/>
              <a:t>算法。但对于 </a:t>
            </a:r>
            <a:r>
              <a:rPr lang="en-US" altLang="zh-CN" dirty="0"/>
              <a:t>n=100000  </a:t>
            </a:r>
            <a:r>
              <a:rPr lang="zh-CN" altLang="en-US" dirty="0"/>
              <a:t>的稠密图，</a:t>
            </a:r>
            <a:r>
              <a:rPr lang="en-US" altLang="zh-CN" dirty="0"/>
              <a:t>prim </a:t>
            </a:r>
            <a:r>
              <a:rPr lang="zh-CN" altLang="en-US" dirty="0"/>
              <a:t>也无济于事。这时，我们就该考虑使用一些方法（如等价替换、删除无用边）缩减边的规模，或使用数据结构优化 </a:t>
            </a:r>
            <a:r>
              <a:rPr lang="en-US" altLang="zh-CN" dirty="0" err="1"/>
              <a:t>kruskal</a:t>
            </a:r>
            <a:r>
              <a:rPr lang="en-US" altLang="zh-CN" dirty="0"/>
              <a:t> </a:t>
            </a:r>
            <a:r>
              <a:rPr lang="zh-CN" altLang="en-US" dirty="0"/>
              <a:t>的过程。对于一些实在没有思路的题，也可以考虑试试 </a:t>
            </a:r>
            <a:r>
              <a:rPr lang="en-US" altLang="zh-CN" dirty="0" err="1"/>
              <a:t>boruvka</a:t>
            </a:r>
            <a:r>
              <a:rPr lang="en-US" altLang="zh-CN" dirty="0"/>
              <a:t> </a:t>
            </a:r>
            <a:r>
              <a:rPr lang="zh-CN" altLang="en-US" dirty="0"/>
              <a:t>算法。</a:t>
            </a:r>
          </a:p>
          <a:p>
            <a:endParaRPr lang="zh-CN" altLang="en-US" dirty="0"/>
          </a:p>
        </p:txBody>
      </p:sp>
    </p:spTree>
    <p:extLst>
      <p:ext uri="{BB962C8B-B14F-4D97-AF65-F5344CB8AC3E}">
        <p14:creationId xmlns:p14="http://schemas.microsoft.com/office/powerpoint/2010/main" val="4249604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Atcoder2134 Zigzag MST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对一张 </a:t>
                </a:r>
                <a:r>
                  <a:rPr lang="en-US" altLang="zh-CN" dirty="0"/>
                  <a:t>n </a:t>
                </a:r>
                <a:r>
                  <a:rPr lang="zh-CN" altLang="en-US" dirty="0"/>
                  <a:t>个点的图</a:t>
                </a:r>
                <a:r>
                  <a:rPr lang="zh-CN" altLang="en-US" dirty="0" smtClean="0"/>
                  <a:t>做 </a:t>
                </a:r>
                <a:r>
                  <a:rPr lang="en-US" altLang="zh-CN" dirty="0" smtClean="0"/>
                  <a:t>Q </a:t>
                </a:r>
                <a:r>
                  <a:rPr lang="zh-CN" altLang="en-US" dirty="0" smtClean="0"/>
                  <a:t>次</a:t>
                </a:r>
                <a:r>
                  <a:rPr lang="zh-CN" altLang="en-US" dirty="0"/>
                  <a:t>加边操作，每次给定 </a:t>
                </a:r>
                <a:r>
                  <a:rPr lang="en-US" altLang="zh-CN" dirty="0" smtClean="0"/>
                  <a:t>(</a:t>
                </a:r>
                <a:r>
                  <a:rPr lang="en-US" altLang="zh-CN" dirty="0" err="1" smtClean="0"/>
                  <a:t>x,y,z</a:t>
                </a:r>
                <a:r>
                  <a:rPr lang="en-US" altLang="zh-CN" dirty="0"/>
                  <a:t>)</a:t>
                </a:r>
                <a:r>
                  <a:rPr lang="zh-CN" altLang="en-US" dirty="0" smtClean="0"/>
                  <a:t>，</a:t>
                </a:r>
                <a:r>
                  <a:rPr lang="zh-CN" altLang="en-US" dirty="0"/>
                  <a:t>然后按顺序连边</a:t>
                </a:r>
                <a:r>
                  <a:rPr lang="en-US" altLang="zh-CN" dirty="0" smtClean="0"/>
                  <a:t>(</a:t>
                </a:r>
                <a:r>
                  <a:rPr lang="en-US" altLang="zh-CN" dirty="0" err="1" smtClean="0"/>
                  <a:t>x,y,z</a:t>
                </a:r>
                <a:r>
                  <a:rPr lang="en-US" altLang="zh-CN" dirty="0" smtClean="0"/>
                  <a:t>),(y,x+1,z+1),(x+1,y+1,z+2</a:t>
                </a:r>
                <a:r>
                  <a:rPr lang="en-US" altLang="zh-CN" dirty="0"/>
                  <a:t>)</a:t>
                </a:r>
                <a:r>
                  <a:rPr lang="zh-CN" altLang="en-US" dirty="0"/>
                  <a:t>等等，求给定图的最小生成树</a:t>
                </a:r>
                <a:r>
                  <a:rPr lang="zh-CN" altLang="en-US" dirty="0" smtClean="0"/>
                  <a:t>。</a:t>
                </a:r>
                <a:r>
                  <a:rPr lang="zh-CN" altLang="en-US" dirty="0"/>
                  <a:t>每次连</a:t>
                </a:r>
                <a:r>
                  <a:rPr lang="zh-CN" altLang="en-US" dirty="0" smtClean="0"/>
                  <a:t>边时将编号对 </a:t>
                </a:r>
                <a:r>
                  <a:rPr lang="en-US" altLang="zh-CN" dirty="0" smtClean="0"/>
                  <a:t>n </a:t>
                </a:r>
                <a:r>
                  <a:rPr lang="zh-CN" altLang="en-US" dirty="0" smtClean="0"/>
                  <a:t>取模。</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≤200000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3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1195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Atcoder2134 Zigzag MST</a:t>
            </a:r>
            <a:endParaRPr lang="zh-CN" altLang="en-US" dirty="0"/>
          </a:p>
        </p:txBody>
      </p:sp>
      <p:sp>
        <p:nvSpPr>
          <p:cNvPr id="3" name="内容占位符 2"/>
          <p:cNvSpPr>
            <a:spLocks noGrp="1"/>
          </p:cNvSpPr>
          <p:nvPr>
            <p:ph idx="1"/>
          </p:nvPr>
        </p:nvSpPr>
        <p:spPr/>
        <p:txBody>
          <a:bodyPr/>
          <a:lstStyle/>
          <a:p>
            <a:r>
              <a:rPr lang="zh-CN" altLang="en-US" dirty="0" smtClean="0"/>
              <a:t>考虑等价替换。对于一次加边操作，由于 </a:t>
            </a:r>
            <a:r>
              <a:rPr lang="en-US" altLang="zh-CN" dirty="0" smtClean="0"/>
              <a:t>(</a:t>
            </a:r>
            <a:r>
              <a:rPr lang="en-US" altLang="zh-CN" dirty="0" err="1" smtClean="0"/>
              <a:t>x,y</a:t>
            </a:r>
            <a:r>
              <a:rPr lang="en-US" altLang="zh-CN" dirty="0" smtClean="0"/>
              <a:t>) </a:t>
            </a:r>
            <a:r>
              <a:rPr lang="zh-CN" altLang="en-US" dirty="0" smtClean="0"/>
              <a:t>的权值比 </a:t>
            </a:r>
            <a:r>
              <a:rPr lang="en-US" altLang="zh-CN" dirty="0" smtClean="0"/>
              <a:t>(y,x+1) </a:t>
            </a:r>
            <a:r>
              <a:rPr lang="zh-CN" altLang="en-US" dirty="0" smtClean="0"/>
              <a:t>的权值小，考虑 </a:t>
            </a:r>
            <a:r>
              <a:rPr lang="en-US" altLang="zh-CN" dirty="0" err="1" smtClean="0"/>
              <a:t>kruskal</a:t>
            </a:r>
            <a:r>
              <a:rPr lang="en-US" altLang="zh-CN" dirty="0" smtClean="0"/>
              <a:t> </a:t>
            </a:r>
            <a:r>
              <a:rPr lang="zh-CN" altLang="en-US" dirty="0" smtClean="0"/>
              <a:t>的过程，在考虑边 </a:t>
            </a:r>
            <a:r>
              <a:rPr lang="en-US" altLang="zh-CN" dirty="0" smtClean="0"/>
              <a:t>(y,x+1,z+1) </a:t>
            </a:r>
            <a:r>
              <a:rPr lang="zh-CN" altLang="en-US" dirty="0" smtClean="0"/>
              <a:t>的时候，</a:t>
            </a:r>
            <a:r>
              <a:rPr lang="en-US" altLang="zh-CN" dirty="0" err="1" smtClean="0"/>
              <a:t>x,y</a:t>
            </a:r>
            <a:r>
              <a:rPr lang="en-US" altLang="zh-CN" dirty="0" smtClean="0"/>
              <a:t> </a:t>
            </a:r>
            <a:r>
              <a:rPr lang="zh-CN" altLang="en-US" dirty="0" smtClean="0"/>
              <a:t>一定已在一个连通块里。于是，我们可以将 </a:t>
            </a:r>
            <a:r>
              <a:rPr lang="en-US" altLang="zh-CN" dirty="0" smtClean="0"/>
              <a:t>(y,x+1,z+1) </a:t>
            </a:r>
            <a:r>
              <a:rPr lang="zh-CN" altLang="en-US" dirty="0" smtClean="0"/>
              <a:t>等价替换为 </a:t>
            </a:r>
            <a:r>
              <a:rPr lang="en-US" altLang="zh-CN" dirty="0" smtClean="0"/>
              <a:t>(x,x+1,z+1)</a:t>
            </a:r>
            <a:r>
              <a:rPr lang="zh-CN" altLang="en-US" dirty="0" smtClean="0"/>
              <a:t>。同理，</a:t>
            </a:r>
            <a:r>
              <a:rPr lang="en-US" altLang="zh-CN" dirty="0" smtClean="0"/>
              <a:t>(x+1,y+1,z+2) </a:t>
            </a:r>
            <a:r>
              <a:rPr lang="zh-CN" altLang="en-US" dirty="0" smtClean="0"/>
              <a:t>可替换为 </a:t>
            </a:r>
            <a:r>
              <a:rPr lang="en-US" altLang="zh-CN" dirty="0" smtClean="0"/>
              <a:t>(y,y+1,z+2)</a:t>
            </a:r>
            <a:r>
              <a:rPr lang="zh-CN" altLang="en-US" dirty="0" smtClean="0"/>
              <a:t>。如果我们把所有点放到一个环上，我们只需在环上连两个圈就能完成一次加边操作。可以通过类似前缀最小值的操作优化这个过程。</a:t>
            </a:r>
            <a:endParaRPr lang="en-US" altLang="zh-CN" dirty="0" smtClean="0"/>
          </a:p>
          <a:p>
            <a:endParaRPr lang="en-US" altLang="zh-CN" dirty="0"/>
          </a:p>
          <a:p>
            <a:r>
              <a:rPr lang="zh-CN" altLang="en-US" dirty="0" smtClean="0"/>
              <a:t>最终，对于环上的边，我们只需保留最小的 </a:t>
            </a:r>
            <a:r>
              <a:rPr lang="en-US" altLang="zh-CN" dirty="0" smtClean="0"/>
              <a:t>n </a:t>
            </a:r>
            <a:r>
              <a:rPr lang="zh-CN" altLang="en-US" dirty="0" smtClean="0"/>
              <a:t>条。总边数降到了 </a:t>
            </a:r>
            <a:r>
              <a:rPr lang="en-US" altLang="zh-CN" dirty="0" err="1" smtClean="0"/>
              <a:t>n+Q</a:t>
            </a:r>
            <a:r>
              <a:rPr lang="zh-CN" altLang="en-US" dirty="0"/>
              <a:t> </a:t>
            </a:r>
            <a:r>
              <a:rPr lang="zh-CN" altLang="en-US" dirty="0" smtClean="0"/>
              <a:t>级别。再跑一个 </a:t>
            </a:r>
            <a:r>
              <a:rPr lang="en-US" altLang="zh-CN" dirty="0" err="1" smtClean="0"/>
              <a:t>kruskal</a:t>
            </a:r>
            <a:r>
              <a:rPr lang="en-US" altLang="zh-CN" dirty="0" smtClean="0"/>
              <a:t> </a:t>
            </a:r>
            <a:r>
              <a:rPr lang="zh-CN" altLang="en-US" dirty="0" smtClean="0"/>
              <a:t>即可。</a:t>
            </a:r>
            <a:endParaRPr lang="zh-CN" altLang="en-US" dirty="0"/>
          </a:p>
        </p:txBody>
      </p:sp>
    </p:spTree>
    <p:extLst>
      <p:ext uri="{BB962C8B-B14F-4D97-AF65-F5344CB8AC3E}">
        <p14:creationId xmlns:p14="http://schemas.microsoft.com/office/powerpoint/2010/main" val="687967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位运算最小生成树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有 </a:t>
                </a:r>
                <a:r>
                  <a:rPr lang="en-US" altLang="zh-CN" dirty="0" smtClean="0"/>
                  <a:t>n </a:t>
                </a:r>
                <a:r>
                  <a:rPr lang="zh-CN" altLang="en-US" dirty="0" smtClean="0"/>
                  <a:t>个点，每个点有点权，点两两相连，</a:t>
                </a:r>
                <a:r>
                  <a:rPr lang="en-US" altLang="zh-CN" dirty="0" smtClean="0"/>
                  <a:t>x</a:t>
                </a:r>
                <a:r>
                  <a:rPr lang="zh-CN" altLang="en-US" dirty="0" smtClean="0"/>
                  <a:t>、</a:t>
                </a:r>
                <a:r>
                  <a:rPr lang="en-US" altLang="zh-CN" dirty="0" smtClean="0"/>
                  <a:t>y </a:t>
                </a:r>
                <a:r>
                  <a:rPr lang="zh-CN" altLang="en-US" dirty="0" smtClean="0"/>
                  <a:t>间的边权为 </a:t>
                </a:r>
                <a:r>
                  <a:rPr lang="en-US" altLang="zh-CN" dirty="0" smtClean="0"/>
                  <a:t>(x op y) </a:t>
                </a:r>
                <a:r>
                  <a:rPr lang="zh-CN" altLang="en-US" dirty="0" smtClean="0"/>
                  <a:t>（</a:t>
                </a:r>
                <a:r>
                  <a:rPr lang="en-US" altLang="zh-CN" dirty="0" smtClean="0"/>
                  <a:t>op </a:t>
                </a:r>
                <a:r>
                  <a:rPr lang="zh-CN" altLang="en-US" dirty="0" smtClean="0"/>
                  <a:t>为三种位运算中的一种）。求最小生成树。</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3091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通用解法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运用 </a:t>
                </a:r>
                <a:r>
                  <a:rPr lang="en-US" altLang="zh-CN" dirty="0" err="1" smtClean="0"/>
                  <a:t>boruvka</a:t>
                </a:r>
                <a:r>
                  <a:rPr lang="en-US" altLang="zh-CN" dirty="0" smtClean="0"/>
                  <a:t> </a:t>
                </a:r>
                <a:r>
                  <a:rPr lang="zh-CN" altLang="en-US" dirty="0" smtClean="0"/>
                  <a:t>算法，我们可以得到一个比较通用的解决这类问题的算法。</a:t>
                </a:r>
                <a:endParaRPr lang="en-US" altLang="zh-CN" dirty="0" smtClean="0"/>
              </a:p>
              <a:p>
                <a:endParaRPr lang="en-US" altLang="zh-CN" dirty="0"/>
              </a:p>
              <a:p>
                <a:r>
                  <a:rPr lang="zh-CN" altLang="en-US" dirty="0" smtClean="0"/>
                  <a:t>将当前的所有连通块排成一排，先从左往右依次枚举连通块，并求出其与左侧所有连通块的最小连边。然后将连通块中所有点加入 </a:t>
                </a:r>
                <a:r>
                  <a:rPr lang="en-US" altLang="zh-CN" dirty="0" err="1" smtClean="0"/>
                  <a:t>trie</a:t>
                </a:r>
                <a:r>
                  <a:rPr lang="en-US" altLang="zh-CN" dirty="0" smtClean="0"/>
                  <a:t> </a:t>
                </a:r>
                <a:r>
                  <a:rPr lang="zh-CN" altLang="en-US" dirty="0" smtClean="0"/>
                  <a:t>树。再从右往左扫一遍，就能找到每个连通块的最小出边了。</a:t>
                </a:r>
                <a:endParaRPr lang="en-US" altLang="zh-CN" dirty="0" smtClean="0"/>
              </a:p>
              <a:p>
                <a:endParaRPr lang="en-US" altLang="zh-CN" dirty="0"/>
              </a:p>
              <a:p>
                <a:r>
                  <a:rPr lang="zh-CN" altLang="en-US" dirty="0" smtClean="0"/>
                  <a:t>时间复杂度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𝑛𝑙𝑜𝑛𝑔</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1548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kruskal</a:t>
            </a:r>
            <a:r>
              <a:rPr lang="en-US" altLang="zh-CN" dirty="0" smtClean="0"/>
              <a:t> </a:t>
            </a:r>
            <a:r>
              <a:rPr lang="zh-CN" altLang="en-US" dirty="0" smtClean="0"/>
              <a:t>重构树</a:t>
            </a:r>
            <a:endParaRPr lang="zh-CN" altLang="en-US" dirty="0"/>
          </a:p>
        </p:txBody>
      </p:sp>
      <p:sp>
        <p:nvSpPr>
          <p:cNvPr id="3" name="内容占位符 2"/>
          <p:cNvSpPr>
            <a:spLocks noGrp="1"/>
          </p:cNvSpPr>
          <p:nvPr>
            <p:ph idx="1"/>
          </p:nvPr>
        </p:nvSpPr>
        <p:spPr/>
        <p:txBody>
          <a:bodyPr/>
          <a:lstStyle/>
          <a:p>
            <a:r>
              <a:rPr lang="zh-CN" altLang="en-US" dirty="0" smtClean="0"/>
              <a:t>一种非常神奇的算法，能在线地解决很多有限制边权 最大</a:t>
            </a:r>
            <a:r>
              <a:rPr lang="en-US" altLang="zh-CN" dirty="0" smtClean="0"/>
              <a:t>/</a:t>
            </a:r>
            <a:r>
              <a:rPr lang="zh-CN" altLang="en-US" dirty="0" smtClean="0"/>
              <a:t>最小 值的问题。</a:t>
            </a:r>
            <a:endParaRPr lang="en-US" altLang="zh-CN" dirty="0" smtClean="0"/>
          </a:p>
          <a:p>
            <a:endParaRPr lang="en-US" altLang="zh-CN" dirty="0"/>
          </a:p>
          <a:p>
            <a:r>
              <a:rPr lang="zh-CN" altLang="en-US" dirty="0" smtClean="0"/>
              <a:t>注意重构树后点数翻倍，记得开大数组</a:t>
            </a:r>
            <a:r>
              <a:rPr lang="zh-CN" altLang="en-US" dirty="0" smtClean="0"/>
              <a:t>。</a:t>
            </a:r>
            <a:endParaRPr lang="en-US" altLang="zh-CN" dirty="0" smtClean="0"/>
          </a:p>
          <a:p>
            <a:endParaRPr lang="en-US" altLang="zh-CN" dirty="0"/>
          </a:p>
          <a:p>
            <a:r>
              <a:rPr lang="zh-CN" altLang="en-US" dirty="0" smtClean="0"/>
              <a:t>从 </a:t>
            </a:r>
            <a:r>
              <a:rPr lang="en-US" altLang="zh-CN" dirty="0" smtClean="0"/>
              <a:t>x </a:t>
            </a:r>
            <a:r>
              <a:rPr lang="zh-CN" altLang="en-US" dirty="0" smtClean="0"/>
              <a:t>出发，只经过边权不超过  </a:t>
            </a:r>
            <a:r>
              <a:rPr lang="en-US" altLang="zh-CN" dirty="0" smtClean="0"/>
              <a:t>z </a:t>
            </a:r>
            <a:r>
              <a:rPr lang="zh-CN" altLang="en-US" dirty="0" smtClean="0"/>
              <a:t>的点所能到达的权值最大</a:t>
            </a:r>
            <a:r>
              <a:rPr lang="zh-CN" altLang="en-US" smtClean="0"/>
              <a:t>的点</a:t>
            </a:r>
            <a:endParaRPr lang="zh-CN" altLang="en-US" dirty="0"/>
          </a:p>
        </p:txBody>
      </p:sp>
    </p:spTree>
    <p:extLst>
      <p:ext uri="{BB962C8B-B14F-4D97-AF65-F5344CB8AC3E}">
        <p14:creationId xmlns:p14="http://schemas.microsoft.com/office/powerpoint/2010/main" val="3690069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最短路</a:t>
            </a:r>
            <a:endParaRPr lang="zh-CN" altLang="en-US" dirty="0"/>
          </a:p>
        </p:txBody>
      </p:sp>
      <p:sp>
        <p:nvSpPr>
          <p:cNvPr id="3" name="内容占位符 2"/>
          <p:cNvSpPr>
            <a:spLocks noGrp="1"/>
          </p:cNvSpPr>
          <p:nvPr>
            <p:ph idx="1"/>
          </p:nvPr>
        </p:nvSpPr>
        <p:spPr/>
        <p:txBody>
          <a:bodyPr/>
          <a:lstStyle/>
          <a:p>
            <a:r>
              <a:rPr lang="zh-CN" altLang="en-US" dirty="0" smtClean="0"/>
              <a:t>一个从普及组到</a:t>
            </a:r>
            <a:r>
              <a:rPr lang="en-US" altLang="zh-CN" dirty="0" smtClean="0"/>
              <a:t> CTSC </a:t>
            </a:r>
            <a:r>
              <a:rPr lang="zh-CN" altLang="en-US" dirty="0" smtClean="0"/>
              <a:t>都有出现的知识点</a:t>
            </a:r>
            <a:endParaRPr lang="en-US" altLang="zh-CN" dirty="0" smtClean="0"/>
          </a:p>
          <a:p>
            <a:endParaRPr lang="en-US" altLang="zh-CN" dirty="0" smtClean="0"/>
          </a:p>
          <a:p>
            <a:r>
              <a:rPr lang="zh-CN" altLang="en-US" dirty="0" smtClean="0"/>
              <a:t>主要算法有 </a:t>
            </a:r>
            <a:r>
              <a:rPr lang="en-US" altLang="zh-CN" dirty="0" err="1" smtClean="0"/>
              <a:t>floyd</a:t>
            </a:r>
            <a:r>
              <a:rPr lang="zh-CN" altLang="en-US" dirty="0" smtClean="0"/>
              <a:t>、</a:t>
            </a:r>
            <a:r>
              <a:rPr lang="en-US" altLang="zh-CN" dirty="0" err="1" smtClean="0"/>
              <a:t>spfa</a:t>
            </a:r>
            <a:r>
              <a:rPr lang="zh-CN" altLang="en-US" dirty="0" smtClean="0"/>
              <a:t>、</a:t>
            </a:r>
            <a:r>
              <a:rPr lang="en-US" altLang="zh-CN" dirty="0" err="1" smtClean="0"/>
              <a:t>dijkstra</a:t>
            </a:r>
            <a:endParaRPr lang="en-US" altLang="zh-CN" dirty="0" smtClean="0"/>
          </a:p>
          <a:p>
            <a:endParaRPr lang="en-US" altLang="zh-CN" dirty="0" smtClean="0"/>
          </a:p>
          <a:p>
            <a:r>
              <a:rPr lang="en-US" altLang="zh-CN" dirty="0" err="1" smtClean="0"/>
              <a:t>noip</a:t>
            </a:r>
            <a:r>
              <a:rPr lang="en-US" altLang="zh-CN" dirty="0" smtClean="0"/>
              <a:t> </a:t>
            </a:r>
            <a:r>
              <a:rPr lang="zh-CN" altLang="en-US" dirty="0" smtClean="0"/>
              <a:t>中的最短路题往往会配合一些其他的算法出现，灵活运用非常重要</a:t>
            </a:r>
            <a:endParaRPr lang="en-US" altLang="zh-CN" dirty="0"/>
          </a:p>
        </p:txBody>
      </p:sp>
    </p:spTree>
    <p:extLst>
      <p:ext uri="{BB962C8B-B14F-4D97-AF65-F5344CB8AC3E}">
        <p14:creationId xmlns:p14="http://schemas.microsoft.com/office/powerpoint/2010/main" val="842073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约定</a:t>
            </a:r>
            <a:endParaRPr lang="zh-CN" altLang="en-US" dirty="0"/>
          </a:p>
        </p:txBody>
      </p:sp>
      <p:sp>
        <p:nvSpPr>
          <p:cNvPr id="3" name="内容占位符 2"/>
          <p:cNvSpPr>
            <a:spLocks noGrp="1"/>
          </p:cNvSpPr>
          <p:nvPr>
            <p:ph idx="1"/>
          </p:nvPr>
        </p:nvSpPr>
        <p:spPr/>
        <p:txBody>
          <a:bodyPr/>
          <a:lstStyle/>
          <a:p>
            <a:r>
              <a:rPr lang="zh-CN" altLang="en-US" dirty="0" smtClean="0"/>
              <a:t>单源最短路算法中常提到一个词：松弛。你可以将“松弛 </a:t>
            </a:r>
            <a:r>
              <a:rPr lang="en-US" altLang="zh-CN" dirty="0" err="1" smtClean="0"/>
              <a:t>i</a:t>
            </a:r>
            <a:r>
              <a:rPr lang="zh-CN" altLang="en-US" dirty="0" smtClean="0"/>
              <a:t>”理解为“更新源点到 </a:t>
            </a:r>
            <a:r>
              <a:rPr lang="en-US" altLang="zh-CN" dirty="0" err="1" smtClean="0"/>
              <a:t>i</a:t>
            </a:r>
            <a:r>
              <a:rPr lang="en-US" altLang="zh-CN" dirty="0" smtClean="0"/>
              <a:t> </a:t>
            </a:r>
            <a:r>
              <a:rPr lang="zh-CN" altLang="en-US" dirty="0" smtClean="0"/>
              <a:t>的最短路”。“通过 </a:t>
            </a:r>
            <a:r>
              <a:rPr lang="en-US" altLang="zh-CN" dirty="0" err="1" smtClean="0"/>
              <a:t>i</a:t>
            </a:r>
            <a:r>
              <a:rPr lang="en-US" altLang="zh-CN" dirty="0" smtClean="0"/>
              <a:t> </a:t>
            </a:r>
            <a:r>
              <a:rPr lang="zh-CN" altLang="en-US" dirty="0" smtClean="0"/>
              <a:t>松弛 </a:t>
            </a:r>
            <a:r>
              <a:rPr lang="en-US" altLang="zh-CN" dirty="0" smtClean="0"/>
              <a:t>j</a:t>
            </a:r>
            <a:r>
              <a:rPr lang="zh-CN" altLang="en-US" dirty="0" smtClean="0"/>
              <a:t>”指的则是“用源点到</a:t>
            </a:r>
            <a:r>
              <a:rPr lang="en-US" altLang="zh-CN" dirty="0"/>
              <a:t> </a:t>
            </a:r>
            <a:r>
              <a:rPr lang="en-US" altLang="zh-CN" dirty="0" err="1" smtClean="0"/>
              <a:t>i</a:t>
            </a:r>
            <a:r>
              <a:rPr lang="en-US" altLang="zh-CN" dirty="0" smtClean="0"/>
              <a:t> </a:t>
            </a:r>
            <a:r>
              <a:rPr lang="zh-CN" altLang="en-US" dirty="0" smtClean="0"/>
              <a:t>再到 </a:t>
            </a:r>
            <a:r>
              <a:rPr lang="en-US" altLang="zh-CN" dirty="0" smtClean="0"/>
              <a:t>j </a:t>
            </a:r>
            <a:r>
              <a:rPr lang="zh-CN" altLang="en-US" dirty="0" smtClean="0"/>
              <a:t>这条路径更新点 </a:t>
            </a:r>
            <a:r>
              <a:rPr lang="en-US" altLang="zh-CN" dirty="0" smtClean="0"/>
              <a:t>j </a:t>
            </a:r>
            <a:r>
              <a:rPr lang="zh-CN" altLang="en-US" dirty="0" smtClean="0"/>
              <a:t>当前的最短路”。</a:t>
            </a:r>
            <a:endParaRPr lang="en-US" altLang="zh-CN" dirty="0" smtClean="0"/>
          </a:p>
          <a:p>
            <a:endParaRPr lang="en-US" altLang="zh-CN" dirty="0"/>
          </a:p>
          <a:p>
            <a:r>
              <a:rPr lang="en-US" altLang="zh-CN" dirty="0" smtClean="0"/>
              <a:t>s[</a:t>
            </a:r>
            <a:r>
              <a:rPr lang="en-US" altLang="zh-CN" dirty="0" err="1" smtClean="0"/>
              <a:t>i</a:t>
            </a:r>
            <a:r>
              <a:rPr lang="en-US" altLang="zh-CN" dirty="0" smtClean="0"/>
              <a:t>][j] </a:t>
            </a:r>
            <a:r>
              <a:rPr lang="zh-CN" altLang="en-US" dirty="0" smtClean="0"/>
              <a:t>表示 </a:t>
            </a:r>
            <a:r>
              <a:rPr lang="en-US" altLang="zh-CN" dirty="0" err="1" smtClean="0"/>
              <a:t>i</a:t>
            </a:r>
            <a:r>
              <a:rPr lang="en-US" altLang="zh-CN" dirty="0" smtClean="0"/>
              <a:t> </a:t>
            </a:r>
            <a:r>
              <a:rPr lang="zh-CN" altLang="en-US" dirty="0" smtClean="0"/>
              <a:t>到 </a:t>
            </a:r>
            <a:r>
              <a:rPr lang="en-US" altLang="zh-CN" dirty="0" smtClean="0"/>
              <a:t>j </a:t>
            </a:r>
            <a:r>
              <a:rPr lang="zh-CN" altLang="en-US" dirty="0" smtClean="0"/>
              <a:t>的边权，</a:t>
            </a:r>
            <a:r>
              <a:rPr lang="en-US" altLang="zh-CN" dirty="0" smtClean="0"/>
              <a:t>dis[</a:t>
            </a:r>
            <a:r>
              <a:rPr lang="en-US" altLang="zh-CN" dirty="0" err="1" smtClean="0"/>
              <a:t>i</a:t>
            </a:r>
            <a:r>
              <a:rPr lang="en-US" altLang="zh-CN" dirty="0" smtClean="0"/>
              <a:t>] </a:t>
            </a:r>
            <a:r>
              <a:rPr lang="zh-CN" altLang="en-US" dirty="0" smtClean="0"/>
              <a:t>表示点 </a:t>
            </a:r>
            <a:r>
              <a:rPr lang="en-US" altLang="zh-CN" dirty="0" err="1" smtClean="0"/>
              <a:t>i</a:t>
            </a:r>
            <a:r>
              <a:rPr lang="en-US" altLang="zh-CN" dirty="0" smtClean="0"/>
              <a:t> </a:t>
            </a:r>
            <a:r>
              <a:rPr lang="zh-CN" altLang="en-US" dirty="0" smtClean="0"/>
              <a:t>当前到源点的最短路的上界，</a:t>
            </a:r>
            <a:r>
              <a:rPr lang="en-US" altLang="zh-CN" dirty="0" smtClean="0"/>
              <a:t>(</a:t>
            </a:r>
            <a:r>
              <a:rPr lang="en-US" altLang="zh-CN" dirty="0" err="1" smtClean="0"/>
              <a:t>x,y,z</a:t>
            </a:r>
            <a:r>
              <a:rPr lang="en-US" altLang="zh-CN" dirty="0" smtClean="0"/>
              <a:t>) </a:t>
            </a:r>
            <a:r>
              <a:rPr lang="zh-CN" altLang="en-US" dirty="0" smtClean="0"/>
              <a:t>表示一条从 </a:t>
            </a:r>
            <a:r>
              <a:rPr lang="en-US" altLang="zh-CN" dirty="0" smtClean="0"/>
              <a:t>x </a:t>
            </a:r>
            <a:r>
              <a:rPr lang="zh-CN" altLang="en-US" dirty="0" smtClean="0"/>
              <a:t>连到 </a:t>
            </a:r>
            <a:r>
              <a:rPr lang="en-US" altLang="zh-CN" dirty="0" smtClean="0"/>
              <a:t>y</a:t>
            </a:r>
            <a:r>
              <a:rPr lang="zh-CN" altLang="en-US" dirty="0" smtClean="0"/>
              <a:t>，边权为 </a:t>
            </a:r>
            <a:r>
              <a:rPr lang="en-US" altLang="zh-CN" dirty="0" smtClean="0"/>
              <a:t>z </a:t>
            </a:r>
            <a:r>
              <a:rPr lang="zh-CN" altLang="en-US" dirty="0" smtClean="0"/>
              <a:t>的边。</a:t>
            </a:r>
            <a:endParaRPr lang="zh-CN" altLang="en-US" dirty="0"/>
          </a:p>
        </p:txBody>
      </p:sp>
    </p:spTree>
    <p:extLst>
      <p:ext uri="{BB962C8B-B14F-4D97-AF65-F5344CB8AC3E}">
        <p14:creationId xmlns:p14="http://schemas.microsoft.com/office/powerpoint/2010/main" val="1059395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生成树</a:t>
            </a:r>
            <a:endParaRPr lang="zh-CN" altLang="en-US" dirty="0"/>
          </a:p>
        </p:txBody>
      </p:sp>
      <p:sp>
        <p:nvSpPr>
          <p:cNvPr id="3" name="内容占位符 2"/>
          <p:cNvSpPr>
            <a:spLocks noGrp="1"/>
          </p:cNvSpPr>
          <p:nvPr>
            <p:ph idx="1"/>
          </p:nvPr>
        </p:nvSpPr>
        <p:spPr/>
        <p:txBody>
          <a:bodyPr/>
          <a:lstStyle/>
          <a:p>
            <a:r>
              <a:rPr lang="zh-CN" altLang="en-US" dirty="0"/>
              <a:t>图论</a:t>
            </a:r>
            <a:r>
              <a:rPr lang="zh-CN" altLang="en-US" dirty="0" smtClean="0"/>
              <a:t>中较为基础却非常重要的一个模块。</a:t>
            </a:r>
            <a:endParaRPr lang="en-US" altLang="zh-CN" dirty="0" smtClean="0"/>
          </a:p>
          <a:p>
            <a:endParaRPr lang="en-US" altLang="zh-CN" dirty="0"/>
          </a:p>
          <a:p>
            <a:r>
              <a:rPr lang="zh-CN" altLang="en-US" dirty="0" smtClean="0"/>
              <a:t>一定要熟练掌握 最小</a:t>
            </a:r>
            <a:r>
              <a:rPr lang="en-US" altLang="zh-CN" dirty="0" smtClean="0"/>
              <a:t>/</a:t>
            </a:r>
            <a:r>
              <a:rPr lang="zh-CN" altLang="en-US" dirty="0" smtClean="0"/>
              <a:t>最大 生成树的相关性质。</a:t>
            </a:r>
            <a:endParaRPr lang="en-US" altLang="zh-CN" dirty="0" smtClean="0"/>
          </a:p>
        </p:txBody>
      </p:sp>
    </p:spTree>
    <p:extLst>
      <p:ext uri="{BB962C8B-B14F-4D97-AF65-F5344CB8AC3E}">
        <p14:creationId xmlns:p14="http://schemas.microsoft.com/office/powerpoint/2010/main" val="3556250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关于算法</a:t>
            </a:r>
            <a:endParaRPr lang="zh-CN" altLang="en-US" dirty="0"/>
          </a:p>
        </p:txBody>
      </p:sp>
      <p:sp>
        <p:nvSpPr>
          <p:cNvPr id="3" name="内容占位符 2"/>
          <p:cNvSpPr>
            <a:spLocks noGrp="1"/>
          </p:cNvSpPr>
          <p:nvPr>
            <p:ph idx="1"/>
          </p:nvPr>
        </p:nvSpPr>
        <p:spPr/>
        <p:txBody>
          <a:bodyPr/>
          <a:lstStyle/>
          <a:p>
            <a:r>
              <a:rPr lang="zh-CN" altLang="en-US" dirty="0" smtClean="0"/>
              <a:t>对于单源正权最短路，请不要使用 </a:t>
            </a:r>
            <a:r>
              <a:rPr lang="en-US" altLang="zh-CN" dirty="0" smtClean="0"/>
              <a:t>SPFA </a:t>
            </a:r>
            <a:r>
              <a:rPr lang="zh-CN" altLang="en-US" dirty="0" smtClean="0"/>
              <a:t>算法。</a:t>
            </a:r>
            <a:endParaRPr lang="en-US" altLang="zh-CN" dirty="0" smtClean="0"/>
          </a:p>
          <a:p>
            <a:endParaRPr lang="en-US" altLang="zh-CN" dirty="0"/>
          </a:p>
          <a:p>
            <a:r>
              <a:rPr lang="en-US" altLang="zh-CN" dirty="0" smtClean="0"/>
              <a:t>Floyd </a:t>
            </a:r>
            <a:r>
              <a:rPr lang="zh-CN" altLang="en-US" dirty="0" smtClean="0"/>
              <a:t>的本质是一个 </a:t>
            </a:r>
            <a:r>
              <a:rPr lang="en-US" altLang="zh-CN" dirty="0" smtClean="0"/>
              <a:t>DP</a:t>
            </a:r>
            <a:r>
              <a:rPr lang="zh-CN" altLang="en-US" dirty="0" smtClean="0"/>
              <a:t>，注意转移的顺序。</a:t>
            </a:r>
            <a:endParaRPr lang="en-US" altLang="zh-CN" dirty="0" smtClean="0"/>
          </a:p>
          <a:p>
            <a:endParaRPr lang="en-US" altLang="zh-CN" dirty="0"/>
          </a:p>
          <a:p>
            <a:r>
              <a:rPr lang="en-US" altLang="zh-CN" dirty="0" err="1" smtClean="0"/>
              <a:t>dijkstra</a:t>
            </a:r>
            <a:r>
              <a:rPr lang="en-US" altLang="zh-CN" dirty="0" smtClean="0"/>
              <a:t> </a:t>
            </a:r>
            <a:r>
              <a:rPr lang="zh-CN" altLang="en-US" dirty="0" smtClean="0"/>
              <a:t>的正确性类似 </a:t>
            </a:r>
            <a:r>
              <a:rPr lang="en-US" altLang="zh-CN" dirty="0" smtClean="0"/>
              <a:t>DP </a:t>
            </a:r>
            <a:r>
              <a:rPr lang="zh-CN" altLang="en-US" dirty="0" smtClean="0"/>
              <a:t>中的“无后向性”。可以看成一个类似拓扑排序的东西。</a:t>
            </a:r>
            <a:endParaRPr lang="en-US" altLang="zh-CN" dirty="0" smtClean="0"/>
          </a:p>
        </p:txBody>
      </p:sp>
    </p:spTree>
    <p:extLst>
      <p:ext uri="{BB962C8B-B14F-4D97-AF65-F5344CB8AC3E}">
        <p14:creationId xmlns:p14="http://schemas.microsoft.com/office/powerpoint/2010/main" val="330491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给你一张 </a:t>
                </a:r>
                <a:r>
                  <a:rPr lang="en-US" altLang="zh-CN" dirty="0" smtClean="0"/>
                  <a:t>n </a:t>
                </a:r>
                <a:r>
                  <a:rPr lang="zh-CN" altLang="en-US" dirty="0" smtClean="0"/>
                  <a:t>个点的无向正权图，求图上的最小简单环。</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m:t>
                    </m:r>
                  </m:oMath>
                </a14:m>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739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最小环</a:t>
            </a:r>
            <a:endParaRPr lang="zh-CN" altLang="en-US" dirty="0"/>
          </a:p>
        </p:txBody>
      </p:sp>
      <p:sp>
        <p:nvSpPr>
          <p:cNvPr id="3" name="内容占位符 2"/>
          <p:cNvSpPr>
            <a:spLocks noGrp="1"/>
          </p:cNvSpPr>
          <p:nvPr>
            <p:ph idx="1"/>
          </p:nvPr>
        </p:nvSpPr>
        <p:spPr>
          <a:xfrm>
            <a:off x="2589212" y="2133600"/>
            <a:ext cx="8915400" cy="4886036"/>
          </a:xfrm>
        </p:spPr>
        <p:txBody>
          <a:bodyPr>
            <a:normAutofit/>
          </a:bodyPr>
          <a:lstStyle/>
          <a:p>
            <a:r>
              <a:rPr lang="zh-CN" altLang="en-US" dirty="0" smtClean="0"/>
              <a:t>考虑在 </a:t>
            </a:r>
            <a:r>
              <a:rPr lang="en-US" altLang="zh-CN" dirty="0" smtClean="0"/>
              <a:t>Floyd </a:t>
            </a:r>
            <a:r>
              <a:rPr lang="zh-CN" altLang="en-US" dirty="0" smtClean="0"/>
              <a:t>的基础上改进。我们在枚举到第 </a:t>
            </a:r>
            <a:r>
              <a:rPr lang="en-US" altLang="zh-CN" dirty="0" err="1" smtClean="0"/>
              <a:t>i</a:t>
            </a:r>
            <a:r>
              <a:rPr lang="en-US" altLang="zh-CN" dirty="0" smtClean="0"/>
              <a:t> </a:t>
            </a:r>
            <a:r>
              <a:rPr lang="zh-CN" altLang="en-US" dirty="0" smtClean="0"/>
              <a:t>个点的时候，已经算出了只经过编号小于 </a:t>
            </a:r>
            <a:r>
              <a:rPr lang="en-US" altLang="zh-CN" dirty="0" err="1" smtClean="0"/>
              <a:t>i</a:t>
            </a:r>
            <a:r>
              <a:rPr lang="en-US" altLang="zh-CN" dirty="0" smtClean="0"/>
              <a:t> </a:t>
            </a:r>
            <a:r>
              <a:rPr lang="zh-CN" altLang="en-US" dirty="0" smtClean="0"/>
              <a:t>的点的所有最短路。</a:t>
            </a:r>
            <a:endParaRPr lang="en-US" altLang="zh-CN" dirty="0" smtClean="0"/>
          </a:p>
          <a:p>
            <a:endParaRPr lang="en-US" altLang="zh-CN" dirty="0"/>
          </a:p>
          <a:p>
            <a:r>
              <a:rPr lang="zh-CN" altLang="en-US" dirty="0" smtClean="0"/>
              <a:t>只需在用 </a:t>
            </a:r>
            <a:r>
              <a:rPr lang="en-US" altLang="zh-CN" dirty="0" err="1" smtClean="0"/>
              <a:t>i</a:t>
            </a:r>
            <a:r>
              <a:rPr lang="en-US" altLang="zh-CN" dirty="0" smtClean="0"/>
              <a:t> </a:t>
            </a:r>
            <a:r>
              <a:rPr lang="zh-CN" altLang="en-US" dirty="0" smtClean="0"/>
              <a:t>更新最短路之前加</a:t>
            </a:r>
            <a:r>
              <a:rPr lang="zh-CN" altLang="en-US" dirty="0"/>
              <a:t>一步</a:t>
            </a:r>
            <a:r>
              <a:rPr lang="zh-CN" altLang="en-US" dirty="0" smtClean="0"/>
              <a:t>：枚举两个编号小于 </a:t>
            </a:r>
            <a:r>
              <a:rPr lang="en-US" altLang="zh-CN" dirty="0" err="1" smtClean="0"/>
              <a:t>i</a:t>
            </a:r>
            <a:r>
              <a:rPr lang="en-US" altLang="zh-CN" dirty="0" smtClean="0"/>
              <a:t> </a:t>
            </a:r>
            <a:r>
              <a:rPr lang="zh-CN" altLang="en-US" dirty="0" smtClean="0"/>
              <a:t>的点 </a:t>
            </a:r>
            <a:r>
              <a:rPr lang="en-US" altLang="zh-CN" dirty="0" err="1" smtClean="0"/>
              <a:t>a,b</a:t>
            </a:r>
            <a:r>
              <a:rPr lang="zh-CN" altLang="en-US" dirty="0" smtClean="0"/>
              <a:t>，即可枚举出一个这样的环：</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思考：有向图怎么做？</a:t>
            </a:r>
            <a:endParaRPr lang="zh-CN" altLang="en-US" dirty="0"/>
          </a:p>
        </p:txBody>
      </p:sp>
      <p:sp>
        <p:nvSpPr>
          <p:cNvPr id="4" name="椭圆 3"/>
          <p:cNvSpPr/>
          <p:nvPr/>
        </p:nvSpPr>
        <p:spPr>
          <a:xfrm>
            <a:off x="4294907" y="4722171"/>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a:t>
            </a:r>
            <a:endParaRPr lang="zh-CN" altLang="en-US" dirty="0"/>
          </a:p>
        </p:txBody>
      </p:sp>
      <p:sp>
        <p:nvSpPr>
          <p:cNvPr id="5" name="椭圆 4"/>
          <p:cNvSpPr/>
          <p:nvPr/>
        </p:nvSpPr>
        <p:spPr>
          <a:xfrm>
            <a:off x="5370943" y="3632363"/>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i</a:t>
            </a:r>
            <a:endParaRPr lang="zh-CN" altLang="en-US" dirty="0"/>
          </a:p>
        </p:txBody>
      </p:sp>
      <p:sp>
        <p:nvSpPr>
          <p:cNvPr id="6" name="椭圆 5"/>
          <p:cNvSpPr/>
          <p:nvPr/>
        </p:nvSpPr>
        <p:spPr>
          <a:xfrm>
            <a:off x="6299938" y="4722171"/>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b</a:t>
            </a:r>
            <a:endParaRPr lang="zh-CN" altLang="en-US" dirty="0"/>
          </a:p>
        </p:txBody>
      </p:sp>
      <p:sp>
        <p:nvSpPr>
          <p:cNvPr id="8" name="环形箭头 7"/>
          <p:cNvSpPr/>
          <p:nvPr/>
        </p:nvSpPr>
        <p:spPr>
          <a:xfrm rot="2746241">
            <a:off x="5704698" y="3823525"/>
            <a:ext cx="1191491" cy="923636"/>
          </a:xfrm>
          <a:prstGeom prst="circular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9" name="环形箭头 8"/>
          <p:cNvSpPr/>
          <p:nvPr/>
        </p:nvSpPr>
        <p:spPr>
          <a:xfrm rot="18750415">
            <a:off x="4221812" y="3825730"/>
            <a:ext cx="1191491" cy="923636"/>
          </a:xfrm>
          <a:prstGeom prst="circular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10" name="环形箭头 9"/>
          <p:cNvSpPr/>
          <p:nvPr/>
        </p:nvSpPr>
        <p:spPr>
          <a:xfrm rot="10800000">
            <a:off x="4621350" y="4956767"/>
            <a:ext cx="1844104" cy="1050492"/>
          </a:xfrm>
          <a:prstGeom prst="circular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11" name="文本框 10"/>
          <p:cNvSpPr txBox="1"/>
          <p:nvPr/>
        </p:nvSpPr>
        <p:spPr>
          <a:xfrm>
            <a:off x="4519482" y="5978116"/>
            <a:ext cx="2242922" cy="369332"/>
          </a:xfrm>
          <a:prstGeom prst="rect">
            <a:avLst/>
          </a:prstGeom>
          <a:noFill/>
        </p:spPr>
        <p:txBody>
          <a:bodyPr wrap="none" rtlCol="0">
            <a:spAutoFit/>
          </a:bodyPr>
          <a:lstStyle/>
          <a:p>
            <a:r>
              <a:rPr lang="en-US" altLang="zh-CN" dirty="0" err="1" smtClean="0"/>
              <a:t>a,b</a:t>
            </a:r>
            <a:r>
              <a:rPr lang="en-US" altLang="zh-CN" dirty="0" smtClean="0"/>
              <a:t> </a:t>
            </a:r>
            <a:r>
              <a:rPr lang="zh-CN" altLang="en-US" dirty="0" smtClean="0"/>
              <a:t>间当前的最短路</a:t>
            </a:r>
            <a:endParaRPr lang="zh-CN" altLang="en-US" dirty="0"/>
          </a:p>
        </p:txBody>
      </p:sp>
    </p:spTree>
    <p:extLst>
      <p:ext uri="{BB962C8B-B14F-4D97-AF65-F5344CB8AC3E}">
        <p14:creationId xmlns:p14="http://schemas.microsoft.com/office/powerpoint/2010/main" val="2901146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最短路树</a:t>
            </a:r>
            <a:endParaRPr lang="zh-CN" altLang="en-US" dirty="0"/>
          </a:p>
        </p:txBody>
      </p:sp>
      <p:sp>
        <p:nvSpPr>
          <p:cNvPr id="3" name="内容占位符 2"/>
          <p:cNvSpPr>
            <a:spLocks noGrp="1"/>
          </p:cNvSpPr>
          <p:nvPr>
            <p:ph idx="1"/>
          </p:nvPr>
        </p:nvSpPr>
        <p:spPr/>
        <p:txBody>
          <a:bodyPr/>
          <a:lstStyle/>
          <a:p>
            <a:r>
              <a:rPr lang="zh-CN" altLang="en-US" dirty="0" smtClean="0"/>
              <a:t>对于一张 </a:t>
            </a:r>
            <a:r>
              <a:rPr lang="en-US" altLang="zh-CN" dirty="0" smtClean="0"/>
              <a:t>n </a:t>
            </a:r>
            <a:r>
              <a:rPr lang="zh-CN" altLang="en-US" dirty="0" smtClean="0"/>
              <a:t>个点 </a:t>
            </a:r>
            <a:r>
              <a:rPr lang="en-US" altLang="zh-CN" dirty="0" smtClean="0"/>
              <a:t>m </a:t>
            </a:r>
            <a:r>
              <a:rPr lang="zh-CN" altLang="en-US" dirty="0" smtClean="0"/>
              <a:t>条边的连通图，删去尽量多的边使得每个点到源点的最短路不变，最终得到的图就是这张图以其源点为根的一张最短路树。</a:t>
            </a:r>
            <a:endParaRPr lang="en-US" altLang="zh-CN" dirty="0" smtClean="0"/>
          </a:p>
          <a:p>
            <a:endParaRPr lang="en-US" altLang="zh-CN" dirty="0"/>
          </a:p>
          <a:p>
            <a:r>
              <a:rPr lang="zh-CN" altLang="en-US" dirty="0" smtClean="0"/>
              <a:t>考场上可能会结合数据结构出现。</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851575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建图</a:t>
            </a:r>
            <a:endParaRPr lang="zh-CN" altLang="en-US" dirty="0"/>
          </a:p>
        </p:txBody>
      </p:sp>
      <p:sp>
        <p:nvSpPr>
          <p:cNvPr id="3" name="内容占位符 2"/>
          <p:cNvSpPr>
            <a:spLocks noGrp="1"/>
          </p:cNvSpPr>
          <p:nvPr>
            <p:ph idx="1"/>
          </p:nvPr>
        </p:nvSpPr>
        <p:spPr/>
        <p:txBody>
          <a:bodyPr/>
          <a:lstStyle/>
          <a:p>
            <a:r>
              <a:rPr lang="zh-CN" altLang="en-US" dirty="0" smtClean="0"/>
              <a:t>纯最短路题的难度往往体现在建图上。这类题目一般都是要你通过一些技巧来减小点或边（其实一般都是边）的规模。</a:t>
            </a:r>
            <a:endParaRPr lang="en-US" altLang="zh-CN" dirty="0" smtClean="0"/>
          </a:p>
          <a:p>
            <a:endParaRPr lang="en-US" altLang="zh-CN" dirty="0"/>
          </a:p>
          <a:p>
            <a:r>
              <a:rPr lang="zh-CN" altLang="en-US" dirty="0" smtClean="0"/>
              <a:t>常见的思路有：删去不可能的边、利用一些技巧优化连边（如前缀连边、数据结构优化）、等价替换。</a:t>
            </a:r>
            <a:endParaRPr lang="zh-CN" altLang="en-US" dirty="0"/>
          </a:p>
        </p:txBody>
      </p:sp>
    </p:spTree>
    <p:extLst>
      <p:ext uri="{BB962C8B-B14F-4D97-AF65-F5344CB8AC3E}">
        <p14:creationId xmlns:p14="http://schemas.microsoft.com/office/powerpoint/2010/main" val="614902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P4366 </a:t>
            </a:r>
            <a:r>
              <a:rPr lang="zh-CN" altLang="en-US" dirty="0" smtClean="0"/>
              <a:t>最短路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给你一张 </a:t>
                </a:r>
                <a:r>
                  <a:rPr lang="en-US" altLang="zh-CN" dirty="0" smtClean="0"/>
                  <a:t>n </a:t>
                </a:r>
                <a:r>
                  <a:rPr lang="zh-CN" altLang="en-US" dirty="0" smtClean="0"/>
                  <a:t>个点 </a:t>
                </a:r>
                <a:r>
                  <a:rPr lang="en-US" altLang="zh-CN" dirty="0" smtClean="0"/>
                  <a:t>m </a:t>
                </a:r>
                <a:r>
                  <a:rPr lang="zh-CN" altLang="en-US" dirty="0" smtClean="0"/>
                  <a:t>条边的有向带权图。每次你可以沿着一条边走，或消耗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zh-CN" altLang="en-US" dirty="0" smtClean="0"/>
                  <a:t> 的代价从 </a:t>
                </a:r>
                <a:r>
                  <a:rPr lang="en-US" altLang="zh-CN" dirty="0" err="1" smtClean="0"/>
                  <a:t>i</a:t>
                </a:r>
                <a:r>
                  <a:rPr lang="en-US" altLang="zh-CN" dirty="0" smtClean="0"/>
                  <a:t> </a:t>
                </a:r>
                <a:r>
                  <a:rPr lang="zh-CN" altLang="en-US" dirty="0" smtClean="0"/>
                  <a:t>移动到 </a:t>
                </a:r>
                <a:r>
                  <a:rPr lang="en-US" altLang="zh-CN" dirty="0" smtClean="0"/>
                  <a:t>j</a:t>
                </a:r>
                <a:r>
                  <a:rPr lang="zh-CN" altLang="en-US" dirty="0" smtClean="0"/>
                  <a:t>。</a:t>
                </a:r>
                <a:r>
                  <a:rPr lang="zh-CN" altLang="en-US" dirty="0"/>
                  <a:t>求 </a:t>
                </a:r>
                <a:r>
                  <a:rPr lang="en-US" altLang="zh-CN" dirty="0"/>
                  <a:t>A </a:t>
                </a:r>
                <a:r>
                  <a:rPr lang="zh-CN" altLang="en-US" dirty="0"/>
                  <a:t>到 </a:t>
                </a:r>
                <a:r>
                  <a:rPr lang="en-US" altLang="zh-CN" dirty="0"/>
                  <a:t>B </a:t>
                </a:r>
                <a:r>
                  <a:rPr lang="zh-CN" altLang="en-US" dirty="0"/>
                  <a:t>的最</a:t>
                </a:r>
                <a:r>
                  <a:rPr lang="zh-CN" altLang="en-US" dirty="0" smtClean="0"/>
                  <a:t>短路。</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≤500000,</m:t>
                    </m:r>
                    <m:r>
                      <a:rPr lang="en-US" altLang="zh-CN" b="0" i="1" smtClean="0">
                        <a:latin typeface="Cambria Math" panose="02040503050406030204" pitchFamily="18" charset="0"/>
                      </a:rPr>
                      <m:t>𝐶</m:t>
                    </m:r>
                    <m:r>
                      <a:rPr lang="en-US" altLang="zh-CN" b="0" i="1" smtClean="0">
                        <a:latin typeface="Cambria Math" panose="02040503050406030204" pitchFamily="18" charset="0"/>
                      </a:rPr>
                      <m:t>≤100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9307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P4366 </a:t>
            </a:r>
            <a:r>
              <a:rPr lang="zh-CN" altLang="en-US" dirty="0" smtClean="0"/>
              <a:t>最短路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直接连边的复杂度是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smtClean="0"/>
                  <a:t> 的。考虑优化第二类边。</a:t>
                </a:r>
                <a:endParaRPr lang="en-US" altLang="zh-CN" dirty="0" smtClean="0"/>
              </a:p>
              <a:p>
                <a:endParaRPr lang="en-US" altLang="zh-CN" dirty="0"/>
              </a:p>
              <a:p>
                <a:r>
                  <a:rPr lang="zh-CN" altLang="en-US" dirty="0" smtClean="0"/>
                  <a:t>注意到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𝑥𝑜𝑟</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smtClean="0"/>
                  <a:t>。也就是说，</a:t>
                </a:r>
                <a:r>
                  <a:rPr lang="en-US" altLang="zh-CN" dirty="0" err="1" smtClean="0"/>
                  <a:t>i</a:t>
                </a:r>
                <a:r>
                  <a:rPr lang="en-US" altLang="zh-CN" dirty="0" smtClean="0"/>
                  <a:t> </a:t>
                </a:r>
                <a:r>
                  <a:rPr lang="zh-CN" altLang="en-US" dirty="0" smtClean="0"/>
                  <a:t>瞬移到 </a:t>
                </a:r>
                <a:r>
                  <a:rPr lang="en-US" altLang="zh-CN" dirty="0" smtClean="0"/>
                  <a:t>j</a:t>
                </a:r>
                <a:r>
                  <a:rPr lang="zh-CN" altLang="en-US" dirty="0" smtClean="0"/>
                  <a:t>，可以看成是分成若干次，每次瞬移到一个与当前标记在二进制上只相差一位的地方。这样一来，第二类边的数目就被降低到 </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r>
                      <a:rPr lang="en-US" altLang="zh-CN" b="0" i="1" smtClean="0">
                        <a:latin typeface="Cambria Math" panose="02040503050406030204" pitchFamily="18" charset="0"/>
                      </a:rPr>
                      <m:t>𝑛𝑙𝑜𝑔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oMath>
                </a14:m>
                <a:r>
                  <a:rPr lang="zh-CN" altLang="en-US" dirty="0" smtClean="0"/>
                  <a:t> 级别了。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6342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BZOJ4152 The Captain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给定平面上 </a:t>
                </a:r>
                <a:r>
                  <a:rPr lang="en-US" altLang="zh-CN" dirty="0" smtClean="0"/>
                  <a:t>n </a:t>
                </a:r>
                <a:r>
                  <a:rPr lang="zh-CN" altLang="en-US" dirty="0" smtClean="0"/>
                  <a:t>个点，定义 </a:t>
                </a:r>
                <a:r>
                  <a:rPr lang="en-US" altLang="zh-CN" dirty="0" smtClean="0"/>
                  <a:t>(</a:t>
                </a:r>
                <a:r>
                  <a:rPr lang="en-US" altLang="zh-CN" dirty="0" err="1" smtClean="0"/>
                  <a:t>x,y</a:t>
                </a:r>
                <a:r>
                  <a:rPr lang="en-US" altLang="zh-CN" dirty="0" smtClean="0"/>
                  <a:t>) </a:t>
                </a:r>
                <a:r>
                  <a:rPr lang="zh-CN" altLang="en-US" dirty="0" smtClean="0"/>
                  <a:t>到 </a:t>
                </a:r>
                <a:r>
                  <a:rPr lang="en-US" altLang="zh-CN" dirty="0" smtClean="0"/>
                  <a:t>(</a:t>
                </a:r>
                <a:r>
                  <a:rPr lang="en-US" altLang="zh-CN" dirty="0" err="1" smtClean="0"/>
                  <a:t>a,b</a:t>
                </a:r>
                <a:r>
                  <a:rPr lang="en-US" altLang="zh-CN" dirty="0" smtClean="0"/>
                  <a:t>) </a:t>
                </a:r>
                <a:r>
                  <a:rPr lang="zh-CN" altLang="en-US" dirty="0" smtClean="0"/>
                  <a:t>的距离为 </a:t>
                </a:r>
                <a14:m>
                  <m:oMath xmlns:m="http://schemas.openxmlformats.org/officeDocument/2006/math">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oMath>
                </a14:m>
                <a:r>
                  <a:rPr lang="zh-CN" altLang="en-US" dirty="0" smtClean="0"/>
                  <a:t>，求从 </a:t>
                </a:r>
                <a:r>
                  <a:rPr lang="en-US" altLang="zh-CN" dirty="0" smtClean="0"/>
                  <a:t>1 </a:t>
                </a:r>
                <a:r>
                  <a:rPr lang="zh-CN" altLang="en-US" dirty="0" smtClean="0"/>
                  <a:t>号点走到 </a:t>
                </a:r>
                <a:r>
                  <a:rPr lang="en-US" altLang="zh-CN" dirty="0" smtClean="0"/>
                  <a:t>n </a:t>
                </a:r>
                <a:r>
                  <a:rPr lang="zh-CN" altLang="en-US" dirty="0" smtClean="0"/>
                  <a:t>号点的最小距离。</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7899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BZOJ4152 The Captain</a:t>
            </a:r>
            <a:endParaRPr lang="zh-CN" altLang="en-US" dirty="0"/>
          </a:p>
        </p:txBody>
      </p:sp>
      <p:sp>
        <p:nvSpPr>
          <p:cNvPr id="3" name="内容占位符 2"/>
          <p:cNvSpPr>
            <a:spLocks noGrp="1"/>
          </p:cNvSpPr>
          <p:nvPr>
            <p:ph idx="1"/>
          </p:nvPr>
        </p:nvSpPr>
        <p:spPr/>
        <p:txBody>
          <a:bodyPr/>
          <a:lstStyle/>
          <a:p>
            <a:r>
              <a:rPr lang="zh-CN" altLang="en-US" dirty="0" smtClean="0"/>
              <a:t>直接将所有点分别按照横坐标和纵坐标排序，连接相邻点即可。</a:t>
            </a:r>
            <a:endParaRPr lang="en-US" altLang="zh-CN" dirty="0" smtClean="0"/>
          </a:p>
        </p:txBody>
      </p:sp>
    </p:spTree>
    <p:extLst>
      <p:ext uri="{BB962C8B-B14F-4D97-AF65-F5344CB8AC3E}">
        <p14:creationId xmlns:p14="http://schemas.microsoft.com/office/powerpoint/2010/main" val="3037841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P1979 </a:t>
            </a:r>
            <a:r>
              <a:rPr lang="zh-CN" altLang="en-US" dirty="0" smtClean="0"/>
              <a:t>华容道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给你一个</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smtClean="0"/>
                  <a:t> 的网格，每个不是障碍的格子上都有一个棋子。有 </a:t>
                </a:r>
                <a:r>
                  <a:rPr lang="en-US" altLang="zh-CN" dirty="0" smtClean="0"/>
                  <a:t>Q </a:t>
                </a:r>
                <a:r>
                  <a:rPr lang="zh-CN" altLang="en-US" dirty="0" smtClean="0"/>
                  <a:t>次相互独立的操作。每次操作指定三个格子，将第一个格子上的棋子拿走，然后你需要通过一些操作将第二个格子上的棋子（为了方便，我们将其染成黑色）移动到第三个格子上。每次操作可以将空格边上的棋子和空格交换位置（见演示）。问最小操作次数。</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≤30,</m:t>
                    </m:r>
                    <m:r>
                      <a:rPr lang="en-US" altLang="zh-CN" b="0" i="1" smtClean="0">
                        <a:latin typeface="Cambria Math" panose="02040503050406030204" pitchFamily="18" charset="0"/>
                      </a:rPr>
                      <m:t>𝑄</m:t>
                    </m:r>
                    <m:r>
                      <a:rPr lang="en-US" altLang="zh-CN" b="0" i="1" smtClean="0">
                        <a:latin typeface="Cambria Math" panose="02040503050406030204" pitchFamily="18" charset="0"/>
                      </a:rPr>
                      <m:t>≤500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13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2715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BZOJ1016 </a:t>
            </a:r>
            <a:r>
              <a:rPr lang="zh-CN" altLang="en-US" dirty="0" smtClean="0"/>
              <a:t>最小生成树计数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给定一张 </a:t>
                </a:r>
                <a:r>
                  <a:rPr lang="en-US" altLang="zh-CN" dirty="0" smtClean="0"/>
                  <a:t>n </a:t>
                </a:r>
                <a:r>
                  <a:rPr lang="zh-CN" altLang="en-US" dirty="0" smtClean="0"/>
                  <a:t>个点 </a:t>
                </a:r>
                <a:r>
                  <a:rPr lang="en-US" altLang="zh-CN" dirty="0" smtClean="0"/>
                  <a:t>m </a:t>
                </a:r>
                <a:r>
                  <a:rPr lang="zh-CN" altLang="en-US" dirty="0" smtClean="0"/>
                  <a:t>条边的无向图，求最小生成树个数。答案对 </a:t>
                </a:r>
                <a:r>
                  <a:rPr lang="en-US" altLang="zh-CN" dirty="0" smtClean="0"/>
                  <a:t>31011 </a:t>
                </a:r>
                <a:r>
                  <a:rPr lang="zh-CN" altLang="en-US" dirty="0" smtClean="0"/>
                  <a:t>取模。任意边权的边不超过 </a:t>
                </a:r>
                <a:r>
                  <a:rPr lang="en-US" altLang="zh-CN" dirty="0" smtClean="0"/>
                  <a:t>10 </a:t>
                </a:r>
                <a:r>
                  <a:rPr lang="zh-CN" altLang="en-US" dirty="0" smtClean="0"/>
                  <a:t>条。</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m:t>
                    </m:r>
                  </m:oMath>
                </a14:m>
                <a:endParaRPr lang="en-US" altLang="zh-CN" dirty="0" smtClean="0"/>
              </a:p>
              <a:p>
                <a:endParaRPr lang="en-US" altLang="zh-CN" dirty="0"/>
              </a:p>
              <a:p>
                <a:r>
                  <a:rPr lang="en-US" altLang="zh-CN" dirty="0" smtClean="0"/>
                  <a:t> </a:t>
                </a:r>
                <a:r>
                  <a:rPr lang="zh-CN" altLang="en-US" dirty="0" smtClean="0"/>
                  <a:t>同一张图的不同的最小生成树的每一种边权的边数目相同</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4897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洛谷</a:t>
            </a:r>
            <a:r>
              <a:rPr lang="en-US" altLang="zh-CN" dirty="0" smtClean="0"/>
              <a:t>P1979 </a:t>
            </a:r>
            <a:r>
              <a:rPr lang="zh-CN" altLang="en-US" dirty="0" smtClean="0"/>
              <a:t>华容道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一个显然的建图方式是将一组分别表示空格与黑棋位置的坐标作为图中的一个点。但这样的话总点数是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4</m:t>
                        </m:r>
                      </m:sup>
                    </m:sSup>
                  </m:oMath>
                </a14:m>
                <a:r>
                  <a:rPr lang="zh-CN" altLang="en-US" dirty="0" smtClean="0"/>
                  <a:t> 级别的。</a:t>
                </a:r>
                <a:endParaRPr lang="en-US" altLang="zh-CN" dirty="0" smtClean="0"/>
              </a:p>
              <a:p>
                <a:endParaRPr lang="en-US" altLang="zh-CN" dirty="0"/>
              </a:p>
              <a:p>
                <a:r>
                  <a:rPr lang="zh-CN" altLang="en-US" dirty="0" smtClean="0"/>
                  <a:t>但分析之后可以发现，只有空格在黑棋边上时，才能改变黑棋的位置。于是，我们可以预处理数组 </a:t>
                </a:r>
                <a:r>
                  <a:rPr lang="en-US" altLang="zh-CN" dirty="0" smtClean="0"/>
                  <a:t>f[</a:t>
                </a:r>
                <a:r>
                  <a:rPr lang="en-US" altLang="zh-CN" dirty="0" err="1" smtClean="0"/>
                  <a:t>i</a:t>
                </a:r>
                <a:r>
                  <a:rPr lang="en-US" altLang="zh-CN" dirty="0" smtClean="0"/>
                  <a:t>][j][p][q]</a:t>
                </a:r>
                <a:r>
                  <a:rPr lang="zh-CN" altLang="en-US" dirty="0" smtClean="0"/>
                  <a:t>，表示当黑棋在 </a:t>
                </a:r>
                <a:r>
                  <a:rPr lang="en-US" altLang="zh-CN" dirty="0" smtClean="0"/>
                  <a:t>(</a:t>
                </a:r>
                <a:r>
                  <a:rPr lang="en-US" altLang="zh-CN" dirty="0" err="1" smtClean="0"/>
                  <a:t>i,j</a:t>
                </a:r>
                <a:r>
                  <a:rPr lang="en-US" altLang="zh-CN" dirty="0" smtClean="0"/>
                  <a:t>) </a:t>
                </a:r>
                <a:r>
                  <a:rPr lang="zh-CN" altLang="en-US" dirty="0" smtClean="0"/>
                  <a:t>时，把空格从黑棋的 </a:t>
                </a:r>
                <a:r>
                  <a:rPr lang="en-US" altLang="zh-CN" dirty="0" smtClean="0"/>
                  <a:t>p </a:t>
                </a:r>
                <a:r>
                  <a:rPr lang="zh-CN" altLang="en-US" dirty="0" smtClean="0"/>
                  <a:t>侧移动到 </a:t>
                </a:r>
                <a:r>
                  <a:rPr lang="en-US" altLang="zh-CN" dirty="0" smtClean="0"/>
                  <a:t>q </a:t>
                </a:r>
                <a:r>
                  <a:rPr lang="zh-CN" altLang="en-US" dirty="0" smtClean="0"/>
                  <a:t>侧的最小代价。最后建图时，图上的每个节点对应黑棋的位置以及空格相对黑棋的方位即可。图中的点数缩小到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smtClean="0"/>
                  <a:t> 级别。</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806" r="-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6371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BZOJ4289 TAX</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给出一个 </a:t>
                </a:r>
                <a:r>
                  <a:rPr lang="en-US" altLang="zh-CN" dirty="0" smtClean="0"/>
                  <a:t>n </a:t>
                </a:r>
                <a:r>
                  <a:rPr lang="zh-CN" altLang="en-US" dirty="0" smtClean="0"/>
                  <a:t>个点</a:t>
                </a:r>
                <a:r>
                  <a:rPr lang="en-US" altLang="zh-CN" dirty="0" smtClean="0"/>
                  <a:t> m </a:t>
                </a:r>
                <a:r>
                  <a:rPr lang="zh-CN" altLang="en-US" dirty="0" smtClean="0"/>
                  <a:t>条</a:t>
                </a:r>
                <a:r>
                  <a:rPr lang="zh-CN" altLang="en-US" dirty="0"/>
                  <a:t>边的无向图，经过一个点的代价是进入和离开这个点的两条边的边权的较大值，求从</a:t>
                </a:r>
                <a:r>
                  <a:rPr lang="zh-CN" altLang="en-US" dirty="0" smtClean="0"/>
                  <a:t>起点</a:t>
                </a:r>
                <a:r>
                  <a:rPr lang="en-US" altLang="zh-CN" dirty="0"/>
                  <a:t> </a:t>
                </a:r>
                <a:r>
                  <a:rPr lang="en-US" altLang="zh-CN" dirty="0" smtClean="0"/>
                  <a:t>1 </a:t>
                </a:r>
                <a:r>
                  <a:rPr lang="zh-CN" altLang="en-US" dirty="0" smtClean="0"/>
                  <a:t>到点</a:t>
                </a:r>
                <a:r>
                  <a:rPr lang="en-US" altLang="zh-CN" dirty="0" smtClean="0"/>
                  <a:t> n </a:t>
                </a:r>
                <a:r>
                  <a:rPr lang="zh-CN" altLang="en-US" dirty="0" smtClean="0"/>
                  <a:t>的</a:t>
                </a:r>
                <a:r>
                  <a:rPr lang="zh-CN" altLang="en-US" dirty="0"/>
                  <a:t>最小代价。起点的代价是离开起点的边的边权，终点的代价是进入终点的边的</a:t>
                </a:r>
                <a:r>
                  <a:rPr lang="zh-CN" altLang="en-US" dirty="0" smtClean="0"/>
                  <a:t>边权。</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≤200000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098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BZOJ4289 TAX</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直接建图是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smtClean="0"/>
                  <a:t> 级别的。考虑优化。</a:t>
                </a:r>
                <a:endParaRPr lang="en-US" altLang="zh-CN" dirty="0" smtClean="0"/>
              </a:p>
              <a:p>
                <a:endParaRPr lang="en-US" altLang="zh-CN" dirty="0"/>
              </a:p>
              <a:p>
                <a:r>
                  <a:rPr lang="zh-CN" altLang="en-US" dirty="0" smtClean="0"/>
                  <a:t>对于图中的每个点，对于其所有出点各建一个代表并从小到大排序。然后，对于相邻两点 </a:t>
                </a:r>
                <a:r>
                  <a:rPr lang="en-US" altLang="zh-CN" dirty="0" err="1" smtClean="0"/>
                  <a:t>x,y</a:t>
                </a:r>
                <a:r>
                  <a:rPr lang="zh-CN" altLang="en-US" dirty="0" smtClean="0"/>
                  <a:t>，连边 </a:t>
                </a:r>
                <a:r>
                  <a:rPr lang="en-US" altLang="zh-CN" dirty="0" smtClean="0"/>
                  <a:t>(</a:t>
                </a:r>
                <a:r>
                  <a:rPr lang="en-US" altLang="zh-CN" dirty="0" err="1" smtClean="0"/>
                  <a:t>x,y,y</a:t>
                </a:r>
                <a:r>
                  <a:rPr lang="en-US" altLang="zh-CN" dirty="0" smtClean="0"/>
                  <a:t>-x),(y,x,0)</a:t>
                </a:r>
                <a:r>
                  <a:rPr lang="zh-CN" altLang="en-US" dirty="0" smtClean="0"/>
                  <a:t>。原点 </a:t>
                </a:r>
                <a:r>
                  <a:rPr lang="en-US" altLang="zh-CN" dirty="0" smtClean="0"/>
                  <a:t>x’ </a:t>
                </a:r>
                <a:r>
                  <a:rPr lang="zh-CN" altLang="en-US" dirty="0" smtClean="0"/>
                  <a:t>与 </a:t>
                </a:r>
                <a:r>
                  <a:rPr lang="en-US" altLang="zh-CN" dirty="0" smtClean="0"/>
                  <a:t>x </a:t>
                </a:r>
                <a:r>
                  <a:rPr lang="zh-CN" altLang="en-US" dirty="0" smtClean="0"/>
                  <a:t>连边 </a:t>
                </a:r>
                <a:r>
                  <a:rPr lang="en-US" altLang="zh-CN" dirty="0" smtClean="0"/>
                  <a:t>(x’,</a:t>
                </a:r>
                <a:r>
                  <a:rPr lang="en-US" altLang="zh-CN" dirty="0" err="1" smtClean="0"/>
                  <a:t>x,x</a:t>
                </a:r>
                <a:r>
                  <a:rPr lang="en-US" altLang="zh-CN" dirty="0" smtClean="0"/>
                  <a:t>),(x,x’,0)</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7820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进阶运用</a:t>
            </a:r>
            <a:endParaRPr lang="zh-CN" altLang="en-US" dirty="0"/>
          </a:p>
        </p:txBody>
      </p:sp>
      <p:sp>
        <p:nvSpPr>
          <p:cNvPr id="3" name="内容占位符 2"/>
          <p:cNvSpPr>
            <a:spLocks noGrp="1"/>
          </p:cNvSpPr>
          <p:nvPr>
            <p:ph idx="1"/>
          </p:nvPr>
        </p:nvSpPr>
        <p:spPr/>
        <p:txBody>
          <a:bodyPr/>
          <a:lstStyle/>
          <a:p>
            <a:r>
              <a:rPr lang="zh-CN" altLang="en-US" dirty="0" smtClean="0"/>
              <a:t>之前提过 </a:t>
            </a:r>
            <a:r>
              <a:rPr lang="en-US" altLang="zh-CN" dirty="0" err="1" smtClean="0"/>
              <a:t>dijkstra</a:t>
            </a:r>
            <a:r>
              <a:rPr lang="en-US" altLang="zh-CN" dirty="0" smtClean="0"/>
              <a:t> </a:t>
            </a:r>
            <a:r>
              <a:rPr lang="zh-CN" altLang="en-US" dirty="0" smtClean="0"/>
              <a:t>的正确性来源于其“无后向性”的特点。反过来，如果我们可以将题目定义的一些奇怪的“代价”转化为“无后向性”的转移，就能使用 </a:t>
            </a:r>
            <a:r>
              <a:rPr lang="en-US" altLang="zh-CN" dirty="0" err="1" smtClean="0"/>
              <a:t>dijkstra</a:t>
            </a:r>
            <a:r>
              <a:rPr lang="en-US" altLang="zh-CN" dirty="0" smtClean="0"/>
              <a:t> </a:t>
            </a:r>
            <a:r>
              <a:rPr lang="zh-CN" altLang="en-US" dirty="0" smtClean="0"/>
              <a:t>解决问题了。</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664030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[BZOJ5197] Gambling Guide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给定</a:t>
                </a:r>
                <a:r>
                  <a:rPr lang="zh-CN" altLang="en-US" dirty="0"/>
                  <a:t>一</a:t>
                </a:r>
                <a:r>
                  <a:rPr lang="zh-CN" altLang="en-US" dirty="0" smtClean="0"/>
                  <a:t>张 </a:t>
                </a:r>
                <a:r>
                  <a:rPr lang="en-US" altLang="zh-CN" dirty="0" smtClean="0"/>
                  <a:t>n </a:t>
                </a:r>
                <a:r>
                  <a:rPr lang="zh-CN" altLang="en-US" dirty="0" smtClean="0"/>
                  <a:t>个</a:t>
                </a:r>
                <a:r>
                  <a:rPr lang="zh-CN" altLang="en-US" dirty="0"/>
                  <a:t>点，</a:t>
                </a:r>
                <a:r>
                  <a:rPr lang="en-US" altLang="zh-CN" dirty="0" smtClean="0"/>
                  <a:t>m </a:t>
                </a:r>
                <a:r>
                  <a:rPr lang="zh-CN" altLang="en-US" dirty="0" smtClean="0"/>
                  <a:t>条</a:t>
                </a:r>
                <a:r>
                  <a:rPr lang="zh-CN" altLang="en-US" dirty="0"/>
                  <a:t>双向边的无向图</a:t>
                </a:r>
                <a:r>
                  <a:rPr lang="zh-CN" altLang="en-US" dirty="0" smtClean="0"/>
                  <a:t>。你</a:t>
                </a:r>
                <a:r>
                  <a:rPr lang="zh-CN" altLang="en-US" dirty="0"/>
                  <a:t>要</a:t>
                </a:r>
                <a:r>
                  <a:rPr lang="zh-CN" altLang="en-US" dirty="0" smtClean="0"/>
                  <a:t>从 </a:t>
                </a:r>
                <a:r>
                  <a:rPr lang="en-US" altLang="zh-CN" dirty="0" smtClean="0"/>
                  <a:t>1 </a:t>
                </a:r>
                <a:r>
                  <a:rPr lang="zh-CN" altLang="en-US" dirty="0" smtClean="0"/>
                  <a:t>号</a:t>
                </a:r>
                <a:r>
                  <a:rPr lang="zh-CN" altLang="en-US" dirty="0"/>
                  <a:t>点</a:t>
                </a:r>
                <a:r>
                  <a:rPr lang="zh-CN" altLang="en-US" dirty="0" smtClean="0"/>
                  <a:t>走到 </a:t>
                </a:r>
                <a:r>
                  <a:rPr lang="en-US" altLang="zh-CN" dirty="0" smtClean="0"/>
                  <a:t>n </a:t>
                </a:r>
                <a:r>
                  <a:rPr lang="zh-CN" altLang="en-US" dirty="0" smtClean="0"/>
                  <a:t>号</a:t>
                </a:r>
                <a:r>
                  <a:rPr lang="zh-CN" altLang="en-US" dirty="0"/>
                  <a:t>点。当你</a:t>
                </a:r>
                <a:r>
                  <a:rPr lang="zh-CN" altLang="en-US" dirty="0" smtClean="0"/>
                  <a:t>位于 </a:t>
                </a:r>
                <a:r>
                  <a:rPr lang="en-US" altLang="zh-CN" dirty="0" smtClean="0"/>
                  <a:t>x </a:t>
                </a:r>
                <a:r>
                  <a:rPr lang="zh-CN" altLang="en-US" dirty="0" smtClean="0"/>
                  <a:t>点</a:t>
                </a:r>
                <a:r>
                  <a:rPr lang="zh-CN" altLang="en-US" dirty="0"/>
                  <a:t>时，你需要</a:t>
                </a:r>
                <a:r>
                  <a:rPr lang="zh-CN" altLang="en-US" dirty="0" smtClean="0"/>
                  <a:t>花 </a:t>
                </a:r>
                <a:r>
                  <a:rPr lang="en-US" altLang="zh-CN" dirty="0" smtClean="0"/>
                  <a:t>1 </a:t>
                </a:r>
                <a:r>
                  <a:rPr lang="zh-CN" altLang="en-US" dirty="0" smtClean="0"/>
                  <a:t>元</a:t>
                </a:r>
                <a:r>
                  <a:rPr lang="zh-CN" altLang="en-US" dirty="0"/>
                  <a:t>钱，等概率随机地买到</a:t>
                </a:r>
                <a:r>
                  <a:rPr lang="zh-CN" altLang="en-US" dirty="0" smtClean="0"/>
                  <a:t>与 </a:t>
                </a:r>
                <a:r>
                  <a:rPr lang="en-US" altLang="zh-CN" dirty="0" smtClean="0"/>
                  <a:t>x </a:t>
                </a:r>
                <a:r>
                  <a:rPr lang="zh-CN" altLang="en-US" dirty="0" smtClean="0"/>
                  <a:t>相邻</a:t>
                </a:r>
                <a:r>
                  <a:rPr lang="zh-CN" altLang="en-US" dirty="0"/>
                  <a:t>的一个点的票，只有通过票才能走到其它点</a:t>
                </a:r>
                <a:r>
                  <a:rPr lang="zh-CN" altLang="en-US" dirty="0" smtClean="0"/>
                  <a:t>。每当</a:t>
                </a:r>
                <a:r>
                  <a:rPr lang="zh-CN" altLang="en-US" dirty="0"/>
                  <a:t>完成一次交易时，你可以选择直接使用那张票，也可以选择扔掉那张票然后再</a:t>
                </a:r>
                <a:r>
                  <a:rPr lang="zh-CN" altLang="en-US" dirty="0" smtClean="0"/>
                  <a:t>花 </a:t>
                </a:r>
                <a:r>
                  <a:rPr lang="en-US" altLang="zh-CN" dirty="0" smtClean="0"/>
                  <a:t>1 </a:t>
                </a:r>
                <a:r>
                  <a:rPr lang="zh-CN" altLang="en-US" dirty="0" smtClean="0"/>
                  <a:t>元</a:t>
                </a:r>
                <a:r>
                  <a:rPr lang="zh-CN" altLang="en-US" dirty="0"/>
                  <a:t>钱随机买另一张票。注意你可以无限次扔票</a:t>
                </a:r>
                <a:r>
                  <a:rPr lang="zh-CN" altLang="en-US" dirty="0" smtClean="0"/>
                  <a:t>。</a:t>
                </a:r>
                <a:endParaRPr lang="en-US" altLang="zh-CN" dirty="0" smtClean="0"/>
              </a:p>
              <a:p>
                <a:endParaRPr lang="zh-CN" altLang="en-US" dirty="0"/>
              </a:p>
              <a:p>
                <a:r>
                  <a:rPr lang="zh-CN" altLang="en-US" dirty="0"/>
                  <a:t>请使用最佳的策略，使得期望花的钱数最少</a:t>
                </a:r>
                <a:r>
                  <a:rPr lang="zh-CN" altLang="en-US" dirty="0" smtClean="0"/>
                  <a:t>。</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≤300000</m:t>
                    </m:r>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1941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[BZOJ5197] Gambling Guide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设</a:t>
                </a:r>
                <a:r>
                  <a:rPr lang="en-US" altLang="zh-CN" dirty="0"/>
                  <a:t> </a:t>
                </a:r>
                <a:r>
                  <a:rPr lang="en-US" altLang="zh-CN" dirty="0" smtClean="0"/>
                  <a:t>f[</a:t>
                </a:r>
                <a:r>
                  <a:rPr lang="en-US" altLang="zh-CN" dirty="0" err="1" smtClean="0"/>
                  <a:t>i</a:t>
                </a:r>
                <a:r>
                  <a:rPr lang="en-US" altLang="zh-CN" dirty="0" smtClean="0"/>
                  <a:t>] </a:t>
                </a:r>
                <a:r>
                  <a:rPr lang="zh-CN" altLang="en-US" dirty="0" smtClean="0"/>
                  <a:t>表示 </a:t>
                </a:r>
                <a:r>
                  <a:rPr lang="en-US" altLang="zh-CN" dirty="0"/>
                  <a:t>i</a:t>
                </a:r>
                <a:r>
                  <a:rPr lang="en-US" altLang="zh-CN" dirty="0" smtClean="0"/>
                  <a:t> </a:t>
                </a:r>
                <a:r>
                  <a:rPr lang="zh-CN" altLang="en-US" dirty="0" smtClean="0"/>
                  <a:t>到终点的期望步数，则：</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=0,</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sub>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e>
                                </m:d>
                              </m:e>
                            </m:func>
                            <m:r>
                              <a:rPr lang="en-US" altLang="zh-CN" b="0" i="1" smtClean="0">
                                <a:latin typeface="Cambria Math" panose="02040503050406030204" pitchFamily="18" charset="0"/>
                              </a:rPr>
                              <m:t>+1</m:t>
                            </m:r>
                          </m:e>
                        </m:nary>
                      </m:num>
                      <m:den>
                        <m:r>
                          <a:rPr lang="en-US" altLang="zh-CN" b="0" i="1" smtClean="0">
                            <a:latin typeface="Cambria Math" panose="02040503050406030204" pitchFamily="18" charset="0"/>
                          </a:rPr>
                          <m:t>𝑑𝑢</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en>
                    </m:f>
                  </m:oMath>
                </a14:m>
                <a:r>
                  <a:rPr lang="zh-CN" altLang="en-US" dirty="0" smtClean="0"/>
                  <a:t>。</a:t>
                </a:r>
                <a:endParaRPr lang="en-US" altLang="zh-CN" dirty="0" smtClean="0"/>
              </a:p>
              <a:p>
                <a:endParaRPr lang="en-US" altLang="zh-CN" dirty="0"/>
              </a:p>
              <a:p>
                <a:r>
                  <a:rPr lang="zh-CN" altLang="en-US" dirty="0" smtClean="0"/>
                  <a:t>考虑 </a:t>
                </a:r>
                <a:r>
                  <a:rPr lang="en-US" altLang="zh-CN" dirty="0" err="1" smtClean="0"/>
                  <a:t>dijkstra</a:t>
                </a:r>
                <a:r>
                  <a:rPr lang="zh-CN" altLang="en-US" dirty="0" smtClean="0"/>
                  <a:t>。初始时设所有其它点的 </a:t>
                </a:r>
                <a:r>
                  <a:rPr lang="en-US" altLang="zh-CN" dirty="0" smtClean="0"/>
                  <a:t>f </a:t>
                </a:r>
                <a:r>
                  <a:rPr lang="zh-CN" altLang="en-US" dirty="0" smtClean="0"/>
                  <a:t>为 </a:t>
                </a:r>
                <a:r>
                  <a:rPr lang="en-US" altLang="zh-CN" dirty="0" err="1" smtClean="0"/>
                  <a:t>inf</a:t>
                </a:r>
                <a:r>
                  <a:rPr lang="zh-CN" altLang="en-US" dirty="0" smtClean="0"/>
                  <a:t>，每次选取 </a:t>
                </a:r>
                <a:r>
                  <a:rPr lang="en-US" altLang="zh-CN" dirty="0" smtClean="0"/>
                  <a:t>f </a:t>
                </a:r>
                <a:r>
                  <a:rPr lang="zh-CN" altLang="en-US" dirty="0" smtClean="0"/>
                  <a:t>最小的一个点。如果用它更新其它还未被更新的点，显然它将是式子中较小的一部分。同时，我们可以再化简一下式子，得到 </a:t>
                </a:r>
                <a14:m>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d>
                              <m:dPr>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𝑦</m:t>
                                </m:r>
                              </m:e>
                            </m:d>
                            <m:r>
                              <m:rPr>
                                <m:brk m:alnAt="7"/>
                              </m:rPr>
                              <a:rPr lang="en-US" altLang="zh-CN" b="0" i="1" smtClean="0">
                                <a:latin typeface="Cambria Math" panose="02040503050406030204" pitchFamily="18" charset="0"/>
                              </a:rPr>
                              <m:t>&lt;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e>
                        </m:nary>
                        <m:r>
                          <a:rPr lang="en-US" altLang="zh-CN" b="0" i="1" smtClean="0">
                            <a:latin typeface="Cambria Math" panose="02040503050406030204" pitchFamily="18" charset="0"/>
                          </a:rPr>
                          <m:t>+     </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nary>
                          <m:naryPr>
                            <m:chr m:val="∑"/>
                            <m:supHide m:val="on"/>
                            <m:ctrlPr>
                              <a:rPr lang="en-US" altLang="zh-CN" i="1" smtClean="0">
                                <a:latin typeface="Cambria Math" panose="02040503050406030204" pitchFamily="18" charset="0"/>
                              </a:rPr>
                            </m:ctrlPr>
                          </m:naryPr>
                          <m:sub>
                            <m:d>
                              <m:dPr>
                                <m:ctrlPr>
                                  <a:rPr lang="en-US" altLang="zh-CN" i="1">
                                    <a:latin typeface="Cambria Math" panose="02040503050406030204" pitchFamily="18" charset="0"/>
                                  </a:rPr>
                                </m:ctrlPr>
                              </m:dPr>
                              <m:e>
                                <m:r>
                                  <m:rPr>
                                    <m:brk m:alnAt="7"/>
                                  </m:rP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m:rPr>
                                <m:brk m:alnAt="7"/>
                              </m:rPr>
                              <a:rPr lang="en-US" altLang="zh-CN" i="1">
                                <a:latin typeface="Cambria Math" panose="02040503050406030204" pitchFamily="18" charset="0"/>
                              </a:rPr>
                              <m:t>,</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m:rPr>
                                    <m:brk m:alnAt="7"/>
                                  </m:rPr>
                                  <a:rPr lang="en-US" altLang="zh-CN" i="1">
                                    <a:latin typeface="Cambria Math" panose="02040503050406030204" pitchFamily="18" charset="0"/>
                                  </a:rPr>
                                  <m:t>𝑦</m:t>
                                </m:r>
                              </m:e>
                            </m:d>
                            <m:r>
                              <m:rPr>
                                <m:brk m:alnAt="7"/>
                              </m:rPr>
                              <a:rPr lang="en-US" altLang="zh-CN" i="1">
                                <a:latin typeface="Cambria Math" panose="02040503050406030204" pitchFamily="18" charset="0"/>
                              </a:rPr>
                              <m:t>&lt;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ub>
                          <m:sup/>
                          <m:e>
                            <m:r>
                              <a:rPr lang="en-US" altLang="zh-CN" b="0" i="1" smtClean="0">
                                <a:latin typeface="Cambria Math" panose="02040503050406030204" pitchFamily="18" charset="0"/>
                              </a:rPr>
                              <m:t>1</m:t>
                            </m:r>
                          </m:e>
                        </m:nary>
                      </m:den>
                    </m:f>
                  </m:oMath>
                </a14:m>
                <a:r>
                  <a:rPr lang="zh-CN" altLang="en-US" dirty="0" smtClean="0"/>
                  <a:t>。然后就可以</a:t>
                </a:r>
                <a:r>
                  <a:rPr lang="zh-CN" altLang="en-US" smtClean="0"/>
                  <a:t>愉快地计算答案了。</a:t>
                </a:r>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r="-30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6852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tips</a:t>
            </a:r>
            <a:endParaRPr lang="zh-CN" altLang="en-US" dirty="0"/>
          </a:p>
        </p:txBody>
      </p:sp>
      <p:sp>
        <p:nvSpPr>
          <p:cNvPr id="3" name="内容占位符 2"/>
          <p:cNvSpPr>
            <a:spLocks noGrp="1"/>
          </p:cNvSpPr>
          <p:nvPr>
            <p:ph idx="1"/>
          </p:nvPr>
        </p:nvSpPr>
        <p:spPr/>
        <p:txBody>
          <a:bodyPr/>
          <a:lstStyle/>
          <a:p>
            <a:r>
              <a:rPr lang="zh-CN" altLang="en-US" dirty="0" smtClean="0"/>
              <a:t>上一题用到的的将原式“解方程”的 </a:t>
            </a:r>
            <a:r>
              <a:rPr lang="en-US" altLang="zh-CN" dirty="0" smtClean="0"/>
              <a:t>trick </a:t>
            </a:r>
            <a:r>
              <a:rPr lang="zh-CN" altLang="en-US" dirty="0" smtClean="0"/>
              <a:t>是一种在与概率相关的题中非常常见的手段。大家在以后碰到概率相关的题，如果不能直接写出关系式，不妨先列</a:t>
            </a:r>
            <a:r>
              <a:rPr lang="zh-CN" altLang="en-US" smtClean="0"/>
              <a:t>一个显然的等式</a:t>
            </a:r>
            <a:r>
              <a:rPr lang="zh-CN" altLang="en-US" dirty="0" smtClean="0"/>
              <a:t>来试着解出变量间的关系。</a:t>
            </a:r>
            <a:endParaRPr lang="zh-CN" altLang="en-US" dirty="0"/>
          </a:p>
        </p:txBody>
      </p:sp>
    </p:spTree>
    <p:extLst>
      <p:ext uri="{BB962C8B-B14F-4D97-AF65-F5344CB8AC3E}">
        <p14:creationId xmlns:p14="http://schemas.microsoft.com/office/powerpoint/2010/main" val="806313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一些其他技巧</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372289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三元环计数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给你一张 </a:t>
                </a:r>
                <a:r>
                  <a:rPr lang="en-US" altLang="zh-CN" dirty="0" smtClean="0"/>
                  <a:t>n </a:t>
                </a:r>
                <a:r>
                  <a:rPr lang="zh-CN" altLang="en-US" dirty="0" smtClean="0"/>
                  <a:t>个点 </a:t>
                </a:r>
                <a:r>
                  <a:rPr lang="en-US" altLang="zh-CN" dirty="0" smtClean="0"/>
                  <a:t>m </a:t>
                </a:r>
                <a:r>
                  <a:rPr lang="zh-CN" altLang="en-US" dirty="0" smtClean="0"/>
                  <a:t>条边的无向图，求图中的三元环的数目。</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2509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三元环计数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考虑化无向边为有向边：对于每一条边，我们设其为从度数较小的点指向度数较大的点。可以发现所有点的出度不超过 </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𝑚</m:t>
                        </m:r>
                      </m:e>
                    </m:rad>
                    <m:r>
                      <a:rPr lang="zh-CN" altLang="en-US" i="1">
                        <a:latin typeface="Cambria Math" panose="02040503050406030204" pitchFamily="18" charset="0"/>
                      </a:rPr>
                      <m:t>。</m:t>
                    </m:r>
                  </m:oMath>
                </a14:m>
                <a:endParaRPr lang="en-US" altLang="zh-CN" dirty="0" smtClean="0"/>
              </a:p>
              <a:p>
                <a:endParaRPr lang="en-US" altLang="zh-CN" dirty="0"/>
              </a:p>
              <a:p>
                <a:r>
                  <a:rPr lang="zh-CN" altLang="en-US" dirty="0" smtClean="0"/>
                  <a:t>接下来就好做了：枚举一条边，在枚举两端点的所有出边，判断是否存在都能到达的点即可。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258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BZOJ1016 </a:t>
            </a:r>
            <a:r>
              <a:rPr lang="zh-CN" altLang="en-US" dirty="0" smtClean="0"/>
              <a:t>最小生成树计数</a:t>
            </a:r>
            <a:endParaRPr lang="zh-CN" altLang="en-US" dirty="0"/>
          </a:p>
        </p:txBody>
      </p:sp>
      <p:sp>
        <p:nvSpPr>
          <p:cNvPr id="3" name="内容占位符 2"/>
          <p:cNvSpPr>
            <a:spLocks noGrp="1"/>
          </p:cNvSpPr>
          <p:nvPr>
            <p:ph idx="1"/>
          </p:nvPr>
        </p:nvSpPr>
        <p:spPr/>
        <p:txBody>
          <a:bodyPr/>
          <a:lstStyle/>
          <a:p>
            <a:r>
              <a:rPr lang="zh-CN" altLang="en-US" dirty="0" smtClean="0"/>
              <a:t>不同最小生成树中任意边权的边数目相同，且加入不超过任意权值的边后连通性一样。</a:t>
            </a:r>
            <a:endParaRPr lang="en-US" altLang="zh-CN" dirty="0" smtClean="0"/>
          </a:p>
          <a:p>
            <a:endParaRPr lang="en-US" altLang="zh-CN" dirty="0"/>
          </a:p>
          <a:p>
            <a:r>
              <a:rPr lang="zh-CN" altLang="en-US" dirty="0" smtClean="0"/>
              <a:t>问题转化为对于每一种权值，有多少组边能出现在最小生成树中。由于相同权值的边不超过</a:t>
            </a:r>
            <a:r>
              <a:rPr lang="en-US" altLang="zh-CN" dirty="0"/>
              <a:t> </a:t>
            </a:r>
            <a:r>
              <a:rPr lang="en-US" altLang="zh-CN" dirty="0" smtClean="0"/>
              <a:t>10 </a:t>
            </a:r>
            <a:r>
              <a:rPr lang="zh-CN" altLang="en-US" dirty="0" smtClean="0"/>
              <a:t>条，直接暴力枚举所有边集即可。</a:t>
            </a:r>
            <a:endParaRPr lang="zh-CN" altLang="en-US" dirty="0"/>
          </a:p>
        </p:txBody>
      </p:sp>
    </p:spTree>
    <p:extLst>
      <p:ext uri="{BB962C8B-B14F-4D97-AF65-F5344CB8AC3E}">
        <p14:creationId xmlns:p14="http://schemas.microsoft.com/office/powerpoint/2010/main" val="5559729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差分约束</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这东西其实没什么技巧。。。思想就是用一条边 </a:t>
                </a:r>
                <a:r>
                  <a:rPr lang="en-US" altLang="zh-CN" dirty="0" smtClean="0"/>
                  <a:t>(</a:t>
                </a:r>
                <a:r>
                  <a:rPr lang="en-US" altLang="zh-CN" dirty="0" err="1" smtClean="0"/>
                  <a:t>x,y,z</a:t>
                </a:r>
                <a:r>
                  <a:rPr lang="en-US" altLang="zh-CN" dirty="0" smtClean="0"/>
                  <a:t>) </a:t>
                </a:r>
                <a:r>
                  <a:rPr lang="zh-CN" altLang="en-US" dirty="0" smtClean="0"/>
                  <a:t>来表示形如 </a:t>
                </a:r>
                <a14:m>
                  <m:oMath xmlns:m="http://schemas.openxmlformats.org/officeDocument/2006/math">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oMath>
                </a14:m>
                <a:r>
                  <a:rPr lang="en-US" altLang="zh-CN" dirty="0" smtClean="0"/>
                  <a:t> </a:t>
                </a:r>
                <a:r>
                  <a:rPr lang="zh-CN" altLang="en-US" dirty="0" smtClean="0"/>
                  <a:t>的限制条件。</a:t>
                </a:r>
                <a:endParaRPr lang="en-US" altLang="zh-CN" dirty="0" smtClean="0"/>
              </a:p>
              <a:p>
                <a:endParaRPr lang="en-US" altLang="zh-CN" dirty="0"/>
              </a:p>
              <a:p>
                <a:r>
                  <a:rPr lang="zh-CN" altLang="en-US" dirty="0" smtClean="0"/>
                  <a:t>因为连出的图可能有负权，故无法用 </a:t>
                </a:r>
                <a:r>
                  <a:rPr lang="en-US" altLang="zh-CN" dirty="0" err="1" smtClean="0"/>
                  <a:t>dijkstra</a:t>
                </a:r>
                <a:r>
                  <a:rPr lang="en-US" altLang="zh-CN" dirty="0" smtClean="0"/>
                  <a:t> </a:t>
                </a:r>
                <a:r>
                  <a:rPr lang="zh-CN" altLang="en-US" dirty="0" smtClean="0"/>
                  <a:t>解决。一种比较高效的算法是在 </a:t>
                </a:r>
                <a:r>
                  <a:rPr lang="en-US" altLang="zh-CN" dirty="0" err="1" smtClean="0"/>
                  <a:t>spfa</a:t>
                </a:r>
                <a:r>
                  <a:rPr lang="en-US" altLang="zh-CN" dirty="0" smtClean="0"/>
                  <a:t> </a:t>
                </a:r>
                <a:r>
                  <a:rPr lang="zh-CN" altLang="en-US" dirty="0" smtClean="0"/>
                  <a:t>维护 </a:t>
                </a:r>
                <a:r>
                  <a:rPr lang="en-US" altLang="zh-CN" dirty="0"/>
                  <a:t>dis </a:t>
                </a:r>
                <a:r>
                  <a:rPr lang="zh-CN" altLang="en-US" dirty="0"/>
                  <a:t>的同时维护初值为</a:t>
                </a:r>
                <a:r>
                  <a:rPr lang="en-US" altLang="zh-CN" dirty="0"/>
                  <a:t> 1 </a:t>
                </a:r>
                <a:r>
                  <a:rPr lang="zh-CN" altLang="en-US" dirty="0"/>
                  <a:t>的数组 </a:t>
                </a:r>
                <a:r>
                  <a:rPr lang="en-US" altLang="zh-CN" dirty="0"/>
                  <a:t>f</a:t>
                </a:r>
                <a:r>
                  <a:rPr lang="zh-CN" altLang="en-US" dirty="0"/>
                  <a:t>。每次点 </a:t>
                </a:r>
                <a:r>
                  <a:rPr lang="en-US" altLang="zh-CN" dirty="0"/>
                  <a:t>x </a:t>
                </a:r>
                <a:r>
                  <a:rPr lang="zh-CN" altLang="en-US" dirty="0"/>
                  <a:t>被 </a:t>
                </a:r>
                <a:r>
                  <a:rPr lang="en-US" altLang="zh-CN" dirty="0"/>
                  <a:t>y </a:t>
                </a:r>
                <a:r>
                  <a:rPr lang="zh-CN" altLang="en-US" dirty="0"/>
                  <a:t>松弛的时候，将 </a:t>
                </a:r>
                <a:r>
                  <a:rPr lang="en-US" altLang="zh-CN" dirty="0"/>
                  <a:t>f[x] </a:t>
                </a:r>
                <a:r>
                  <a:rPr lang="zh-CN" altLang="en-US" dirty="0"/>
                  <a:t>设置为 </a:t>
                </a:r>
                <a:r>
                  <a:rPr lang="en-US" altLang="zh-CN" dirty="0"/>
                  <a:t>f[y]+1</a:t>
                </a:r>
                <a:r>
                  <a:rPr lang="zh-CN" altLang="en-US" dirty="0"/>
                  <a:t>。如果 </a:t>
                </a:r>
                <a:r>
                  <a:rPr lang="en-US" altLang="zh-CN" dirty="0"/>
                  <a:t>f[x] </a:t>
                </a:r>
                <a:r>
                  <a:rPr lang="zh-CN" altLang="en-US" dirty="0"/>
                  <a:t>的值超过 </a:t>
                </a:r>
                <a:r>
                  <a:rPr lang="en-US" altLang="zh-CN" dirty="0"/>
                  <a:t>n</a:t>
                </a:r>
                <a:r>
                  <a:rPr lang="zh-CN" altLang="en-US" dirty="0"/>
                  <a:t>，则存在负环</a:t>
                </a:r>
                <a:r>
                  <a:rPr lang="zh-CN" altLang="en-US" dirty="0" smtClean="0"/>
                  <a:t>。</a:t>
                </a:r>
                <a:endParaRPr lang="en-US" altLang="zh-CN" dirty="0"/>
              </a:p>
              <a:p>
                <a:endParaRPr lang="en-US" altLang="zh-CN" dirty="0" smtClean="0"/>
              </a:p>
              <a:p>
                <a:r>
                  <a:rPr lang="zh-CN" altLang="en-US" dirty="0"/>
                  <a:t>复杂</a:t>
                </a:r>
                <a:r>
                  <a:rPr lang="zh-CN" altLang="en-US" dirty="0" smtClean="0"/>
                  <a:t>度允许情况下也可以使用 </a:t>
                </a:r>
                <a:r>
                  <a:rPr lang="en-US" altLang="zh-CN" dirty="0" smtClean="0"/>
                  <a:t>Floyd </a:t>
                </a:r>
                <a:r>
                  <a:rPr lang="zh-CN" altLang="en-US" dirty="0" smtClean="0"/>
                  <a:t>判断有无负环。</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8407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牛客 </a:t>
            </a:r>
            <a:r>
              <a:rPr lang="en-US" altLang="zh-CN" dirty="0" err="1" smtClean="0"/>
              <a:t>Wannafly</a:t>
            </a:r>
            <a:r>
              <a:rPr lang="en-US" altLang="zh-CN" dirty="0" smtClean="0"/>
              <a:t> 9E </a:t>
            </a:r>
            <a:r>
              <a:rPr lang="zh-CN" altLang="en-US" smtClean="0"/>
              <a:t>组一组</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有一个长度为</a:t>
                </a:r>
                <a:r>
                  <a:rPr lang="en-US" altLang="zh-CN" dirty="0" smtClean="0"/>
                  <a:t> n </a:t>
                </a:r>
                <a:r>
                  <a:rPr lang="zh-CN" altLang="en-US" dirty="0" smtClean="0"/>
                  <a:t>的数列 </a:t>
                </a:r>
                <a:r>
                  <a:rPr lang="en-US" altLang="zh-CN" dirty="0" smtClean="0"/>
                  <a:t>A</a:t>
                </a:r>
                <a:r>
                  <a:rPr lang="zh-CN" altLang="en-US" dirty="0" smtClean="0"/>
                  <a:t>，</a:t>
                </a:r>
                <a:r>
                  <a:rPr lang="en-US" altLang="zh-CN" dirty="0" smtClean="0"/>
                  <a:t>m </a:t>
                </a:r>
                <a:r>
                  <a:rPr lang="zh-CN" altLang="en-US" dirty="0" smtClean="0"/>
                  <a:t>条限制条件，条件有两种：</a:t>
                </a:r>
                <a:endParaRPr lang="en-US" altLang="zh-CN" dirty="0" smtClean="0"/>
              </a:p>
              <a:p>
                <a:pPr lvl="1"/>
                <a:r>
                  <a:rPr lang="en-US" altLang="zh-CN" dirty="0" smtClean="0"/>
                  <a:t>1.</a:t>
                </a:r>
                <a:r>
                  <a:rPr lang="zh-CN" altLang="en-US" dirty="0" smtClean="0"/>
                  <a:t>对于区间 </a:t>
                </a:r>
                <a:r>
                  <a:rPr lang="en-US" altLang="zh-CN" dirty="0" smtClean="0"/>
                  <a:t>[</a:t>
                </a:r>
                <a:r>
                  <a:rPr lang="en-US" altLang="zh-CN" dirty="0" err="1" smtClean="0"/>
                  <a:t>l,r</a:t>
                </a:r>
                <a:r>
                  <a:rPr lang="en-US" altLang="zh-CN" dirty="0" smtClean="0"/>
                  <a:t>]</a:t>
                </a:r>
                <a:r>
                  <a:rPr lang="zh-CN" altLang="en-US" dirty="0" smtClean="0"/>
                  <a:t>，其区间元素按位或等于 </a:t>
                </a:r>
                <a:r>
                  <a:rPr lang="en-US" altLang="zh-CN" dirty="0" smtClean="0"/>
                  <a:t>x</a:t>
                </a:r>
                <a:endParaRPr lang="en-US" altLang="zh-CN" dirty="0"/>
              </a:p>
              <a:p>
                <a:pPr lvl="1"/>
                <a:r>
                  <a:rPr lang="en-US" altLang="zh-CN" dirty="0" smtClean="0"/>
                  <a:t>2.</a:t>
                </a:r>
                <a:r>
                  <a:rPr lang="zh-CN" altLang="en-US" dirty="0" smtClean="0"/>
                  <a:t>对于区间 </a:t>
                </a:r>
                <a:r>
                  <a:rPr lang="en-US" altLang="zh-CN" dirty="0" smtClean="0"/>
                  <a:t>[</a:t>
                </a:r>
                <a:r>
                  <a:rPr lang="en-US" altLang="zh-CN" dirty="0" err="1" smtClean="0"/>
                  <a:t>l,r</a:t>
                </a:r>
                <a:r>
                  <a:rPr lang="en-US" altLang="zh-CN" dirty="0" smtClean="0"/>
                  <a:t>]</a:t>
                </a:r>
                <a:r>
                  <a:rPr lang="zh-CN" altLang="en-US" dirty="0" smtClean="0"/>
                  <a:t>，其区间元素按位与等于 </a:t>
                </a:r>
                <a:r>
                  <a:rPr lang="en-US" altLang="zh-CN" dirty="0" smtClean="0"/>
                  <a:t>x</a:t>
                </a:r>
              </a:p>
              <a:p>
                <a:pPr marL="57150" indent="0">
                  <a:buNone/>
                </a:pPr>
                <a:endParaRPr lang="en-US" altLang="zh-CN" dirty="0" smtClean="0"/>
              </a:p>
              <a:p>
                <a:pPr indent="-285750"/>
                <a:r>
                  <a:rPr lang="zh-CN" altLang="en-US" dirty="0" smtClean="0"/>
                  <a:t>求数列 </a:t>
                </a:r>
                <a:r>
                  <a:rPr lang="en-US" altLang="zh-CN" dirty="0" smtClean="0"/>
                  <a:t>A</a:t>
                </a:r>
                <a:r>
                  <a:rPr lang="zh-CN" altLang="en-US" dirty="0" smtClean="0"/>
                  <a:t>。</a:t>
                </a:r>
                <a:endParaRPr lang="en-US" altLang="zh-CN" dirty="0" smtClean="0"/>
              </a:p>
              <a:p>
                <a:pPr indent="-285750"/>
                <a:endParaRPr lang="en-US" altLang="zh-CN" dirty="0"/>
              </a:p>
              <a:p>
                <a:pPr indent="-285750"/>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20</m:t>
                        </m:r>
                      </m:sup>
                    </m:sSup>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12342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牛客 </a:t>
            </a:r>
            <a:r>
              <a:rPr lang="en-US" altLang="zh-CN" dirty="0" err="1" smtClean="0"/>
              <a:t>Wannafly</a:t>
            </a:r>
            <a:r>
              <a:rPr lang="en-US" altLang="zh-CN" dirty="0" smtClean="0"/>
              <a:t> 9E </a:t>
            </a:r>
            <a:r>
              <a:rPr lang="zh-CN" altLang="en-US" smtClean="0"/>
              <a:t>组一组</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trike="sngStrike" dirty="0" smtClean="0"/>
                  <a:t>（总感觉这题跑差分约束复杂度不太对）</a:t>
                </a:r>
                <a:endParaRPr lang="en-US" altLang="zh-CN" strike="sngStrike" dirty="0" smtClean="0"/>
              </a:p>
              <a:p>
                <a:endParaRPr lang="en-US" altLang="zh-CN" dirty="0" smtClean="0"/>
              </a:p>
              <a:p>
                <a:r>
                  <a:rPr lang="zh-CN" altLang="en-US" dirty="0" smtClean="0"/>
                  <a:t>由于位运算的位无关性，我们可以把每个二进制位分开考虑。设 </a:t>
                </a:r>
                <a:r>
                  <a:rPr lang="en-US" altLang="zh-CN" dirty="0" smtClean="0"/>
                  <a:t>s[</a:t>
                </a:r>
                <a:r>
                  <a:rPr lang="en-US" altLang="zh-CN" dirty="0" err="1" smtClean="0"/>
                  <a:t>i</a:t>
                </a:r>
                <a:r>
                  <a:rPr lang="en-US" altLang="zh-CN" dirty="0" smtClean="0"/>
                  <a:t>] </a:t>
                </a:r>
                <a:r>
                  <a:rPr lang="zh-CN" altLang="en-US" dirty="0" smtClean="0"/>
                  <a:t>表示前 </a:t>
                </a:r>
                <a:r>
                  <a:rPr lang="en-US" altLang="zh-CN" dirty="0" smtClean="0"/>
                  <a:t>I </a:t>
                </a:r>
                <a:r>
                  <a:rPr lang="zh-CN" altLang="en-US" dirty="0" smtClean="0"/>
                  <a:t>个数中</a:t>
                </a:r>
                <a:r>
                  <a:rPr lang="en-US" altLang="zh-CN" dirty="0" smtClean="0"/>
                  <a:t>1 </a:t>
                </a:r>
                <a:r>
                  <a:rPr lang="zh-CN" altLang="en-US" dirty="0" smtClean="0"/>
                  <a:t>的个数，冷静分析一下可以发现四种限制都是可以化成 </a:t>
                </a:r>
                <a14:m>
                  <m:oMath xmlns:m="http://schemas.openxmlformats.org/officeDocument/2006/math">
                    <m:r>
                      <a:rPr lang="en-US" altLang="zh-CN" b="0" i="1" smtClean="0">
                        <a:latin typeface="Cambria Math" panose="02040503050406030204" pitchFamily="18" charset="0"/>
                      </a:rPr>
                      <m:t>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oMath>
                </a14:m>
                <a:r>
                  <a:rPr lang="zh-CN" altLang="en-US" dirty="0" smtClean="0"/>
                  <a:t> 的形式的（等于可以转化为 </a:t>
                </a:r>
                <a14:m>
                  <m:oMath xmlns:m="http://schemas.openxmlformats.org/officeDocument/2006/math">
                    <m:r>
                      <a:rPr lang="en-US" altLang="zh-CN" b="0" i="1" smtClean="0">
                        <a:latin typeface="Cambria Math" panose="02040503050406030204" pitchFamily="18" charset="0"/>
                      </a:rPr>
                      <m:t>≤</m:t>
                    </m:r>
                  </m:oMath>
                </a14:m>
                <a:r>
                  <a:rPr lang="zh-CN" altLang="en-US" dirty="0" smtClean="0"/>
                  <a:t> 且 </a:t>
                </a:r>
                <a14:m>
                  <m:oMath xmlns:m="http://schemas.openxmlformats.org/officeDocument/2006/math">
                    <m:r>
                      <a:rPr lang="en-US" altLang="zh-CN" b="0" i="1" smtClean="0">
                        <a:latin typeface="Cambria Math" panose="02040503050406030204" pitchFamily="18" charset="0"/>
                      </a:rPr>
                      <m:t>≥</m:t>
                    </m:r>
                  </m:oMath>
                </a14:m>
                <a:r>
                  <a:rPr lang="zh-CN" altLang="en-US" dirty="0" smtClean="0"/>
                  <a:t>）。直接</a:t>
                </a:r>
                <a:r>
                  <a:rPr lang="zh-CN" altLang="en-US" dirty="0"/>
                  <a:t>建</a:t>
                </a:r>
                <a:r>
                  <a:rPr lang="zh-CN" altLang="en-US" dirty="0" smtClean="0"/>
                  <a:t>图后跑</a:t>
                </a:r>
                <a:r>
                  <a:rPr lang="en-US" altLang="zh-CN" dirty="0"/>
                  <a:t> </a:t>
                </a:r>
                <a:r>
                  <a:rPr lang="en-US" altLang="zh-CN" dirty="0" err="1" smtClean="0"/>
                  <a:t>spfa</a:t>
                </a:r>
                <a:r>
                  <a:rPr lang="en-US" altLang="zh-CN" dirty="0" smtClean="0"/>
                  <a:t> </a:t>
                </a:r>
                <a:r>
                  <a:rPr lang="zh-CN" altLang="en-US" dirty="0" smtClean="0"/>
                  <a:t>即可。</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0794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同余类最短路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考虑这样一个问题：有这样一个等式：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a14:m>
                <a:r>
                  <a:rPr lang="zh-CN" altLang="en-US" dirty="0" smtClean="0"/>
                  <a:t>，其中 </a:t>
                </a:r>
                <a:r>
                  <a:rPr lang="en-US" altLang="zh-CN" dirty="0" smtClean="0"/>
                  <a:t>a </a:t>
                </a:r>
                <a:r>
                  <a:rPr lang="zh-CN" altLang="en-US" dirty="0" smtClean="0"/>
                  <a:t>是常数，</a:t>
                </a:r>
                <a:r>
                  <a:rPr lang="en-US" altLang="zh-CN" dirty="0" smtClean="0"/>
                  <a:t>x </a:t>
                </a:r>
                <a:r>
                  <a:rPr lang="zh-CN" altLang="en-US" dirty="0" smtClean="0"/>
                  <a:t>是任意非负整数。求最大的 </a:t>
                </a:r>
                <a:r>
                  <a:rPr lang="en-US" altLang="zh-CN" dirty="0" smtClean="0"/>
                  <a:t>K </a:t>
                </a:r>
                <a:r>
                  <a:rPr lang="zh-CN" altLang="en-US" dirty="0" smtClean="0"/>
                  <a:t>使得不存在一组 </a:t>
                </a:r>
                <a:r>
                  <a:rPr lang="en-US" altLang="zh-CN" dirty="0" smtClean="0"/>
                  <a:t>x </a:t>
                </a:r>
                <a:r>
                  <a:rPr lang="zh-CN" altLang="en-US" dirty="0" smtClean="0"/>
                  <a:t>能使得等式成立。</a:t>
                </a:r>
                <a:endParaRPr lang="en-US" altLang="zh-CN" dirty="0" smtClean="0"/>
              </a:p>
              <a:p>
                <a:endParaRPr lang="en-US" altLang="zh-CN" dirty="0"/>
              </a:p>
              <a:p>
                <a:r>
                  <a:rPr lang="zh-CN" altLang="en-US" dirty="0" smtClean="0"/>
                  <a:t>考虑去除 </a:t>
                </a:r>
                <a:r>
                  <a:rPr lang="en-US" altLang="zh-CN" dirty="0" smtClean="0"/>
                  <a:t>a </a:t>
                </a:r>
                <a:r>
                  <a:rPr lang="zh-CN" altLang="en-US" dirty="0" smtClean="0"/>
                  <a:t>数组中的最小值 </a:t>
                </a:r>
                <a:r>
                  <a:rPr lang="en-US" altLang="zh-CN" dirty="0" smtClean="0"/>
                  <a:t>c</a:t>
                </a:r>
                <a:r>
                  <a:rPr lang="zh-CN" altLang="en-US" dirty="0" smtClean="0"/>
                  <a:t>。对于剩下的部分，如果 </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smtClean="0"/>
                  <a:t> 时存在合法解，则 </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zh-CN" altLang="en-US" i="1">
                        <a:latin typeface="Cambria Math" panose="02040503050406030204" pitchFamily="18" charset="0"/>
                      </a:rPr>
                      <m:t>为</m:t>
                    </m:r>
                    <m:r>
                      <a:rPr lang="zh-CN" altLang="en-US" i="1" smtClean="0">
                        <a:latin typeface="Cambria Math" panose="02040503050406030204" pitchFamily="18" charset="0"/>
                      </a:rPr>
                      <m:t>非负整数</m:t>
                    </m:r>
                    <m:r>
                      <a:rPr lang="en-US" altLang="zh-CN" b="0" i="1" smtClean="0">
                        <a:latin typeface="Cambria Math" panose="02040503050406030204" pitchFamily="18" charset="0"/>
                      </a:rPr>
                      <m:t>)</m:t>
                    </m:r>
                  </m:oMath>
                </a14:m>
                <a:r>
                  <a:rPr lang="zh-CN" altLang="en-US" dirty="0" smtClean="0"/>
                  <a:t> 时，必然存在合法解。于是，对于 </a:t>
                </a:r>
                <a:r>
                  <a:rPr lang="en-US" altLang="zh-CN" dirty="0" smtClean="0"/>
                  <a:t>0 </a:t>
                </a:r>
                <a:r>
                  <a:rPr lang="zh-CN" altLang="en-US" dirty="0" smtClean="0"/>
                  <a:t>到 </a:t>
                </a:r>
                <a:r>
                  <a:rPr lang="en-US" altLang="zh-CN" dirty="0" smtClean="0"/>
                  <a:t>c-1 </a:t>
                </a:r>
                <a:r>
                  <a:rPr lang="zh-CN" altLang="en-US" dirty="0" smtClean="0"/>
                  <a:t>中的每个数，我们只需对每个数 </a:t>
                </a:r>
                <a:r>
                  <a:rPr lang="en-US" altLang="zh-CN" dirty="0" err="1" smtClean="0"/>
                  <a:t>i</a:t>
                </a:r>
                <a:r>
                  <a:rPr lang="en-US" altLang="zh-CN" dirty="0" smtClean="0"/>
                  <a:t> </a:t>
                </a:r>
                <a:r>
                  <a:rPr lang="zh-CN" altLang="en-US" dirty="0" smtClean="0"/>
                  <a:t>找到</a:t>
                </a:r>
                <a:r>
                  <a:rPr lang="zh-CN" altLang="en-US" dirty="0"/>
                  <a:t>存在合法解</a:t>
                </a:r>
                <a:r>
                  <a:rPr lang="zh-CN" altLang="en-US" dirty="0" smtClean="0"/>
                  <a:t>的最小的满足</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𝑘</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𝑖</m:t>
                    </m:r>
                  </m:oMath>
                </a14:m>
                <a:r>
                  <a:rPr lang="zh-CN" altLang="en-US" dirty="0" smtClean="0"/>
                  <a:t> 的 </a:t>
                </a:r>
                <a:r>
                  <a:rPr lang="en-US" altLang="zh-CN" dirty="0" smtClean="0"/>
                  <a:t>k</a:t>
                </a:r>
                <a:r>
                  <a:rPr lang="zh-CN" altLang="en-US" dirty="0" smtClean="0"/>
                  <a:t> 即可。</a:t>
                </a:r>
                <a:endParaRPr lang="en-US" altLang="zh-CN" dirty="0" smtClean="0"/>
              </a:p>
              <a:p>
                <a:endParaRPr lang="en-US" altLang="zh-CN" dirty="0"/>
              </a:p>
              <a:p>
                <a:r>
                  <a:rPr lang="zh-CN" altLang="en-US" dirty="0" smtClean="0"/>
                  <a:t>将转移（某个 </a:t>
                </a:r>
                <a:r>
                  <a:rPr lang="en-US" altLang="zh-CN" dirty="0" smtClean="0"/>
                  <a:t>a </a:t>
                </a:r>
                <a:r>
                  <a:rPr lang="zh-CN" altLang="en-US" dirty="0" smtClean="0"/>
                  <a:t>加一）转化为图上的边，跑最短路即可。</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50929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冷静分析可以发现裸同余类最短路的复杂度是在一个由 </a:t>
                </a:r>
                <a:r>
                  <a:rPr lang="en-US" altLang="zh-CN" dirty="0" smtClean="0"/>
                  <a:t>c </a:t>
                </a:r>
                <a:r>
                  <a:rPr lang="zh-CN" altLang="en-US" dirty="0" smtClean="0"/>
                  <a:t>个点和 </a:t>
                </a:r>
                <a:r>
                  <a:rPr lang="en-US" altLang="zh-CN" dirty="0" smtClean="0"/>
                  <a:t>n*c </a:t>
                </a:r>
                <a:r>
                  <a:rPr lang="zh-CN" altLang="en-US" dirty="0" smtClean="0"/>
                  <a:t>条边组成的图上跑最短路的复杂度。但是这题有一个性质：每个点的出边在某种意义上都是一样的。</a:t>
                </a:r>
                <a:endParaRPr lang="en-US" altLang="zh-CN" dirty="0" smtClean="0"/>
              </a:p>
              <a:p>
                <a:endParaRPr lang="en-US" altLang="zh-CN" dirty="0"/>
              </a:p>
              <a:p>
                <a:r>
                  <a:rPr lang="zh-CN" altLang="en-US" dirty="0" smtClean="0"/>
                  <a:t>考虑这样做：依次考虑所有 </a:t>
                </a:r>
                <a:r>
                  <a:rPr lang="en-US" altLang="zh-CN" dirty="0" smtClean="0"/>
                  <a:t>a</a:t>
                </a:r>
                <a:r>
                  <a:rPr lang="zh-CN" altLang="en-US" dirty="0" smtClean="0"/>
                  <a:t>，对于任意下标 </a:t>
                </a:r>
                <a:r>
                  <a:rPr lang="en-US" altLang="zh-CN" dirty="0" smtClean="0"/>
                  <a:t>x</a:t>
                </a:r>
                <a:r>
                  <a:rPr lang="zh-CN" altLang="en-US" dirty="0" smtClean="0"/>
                  <a:t>，通过每次 </a:t>
                </a:r>
                <a:r>
                  <a:rPr lang="en-US" altLang="zh-CN" dirty="0" smtClean="0"/>
                  <a:t>+a </a:t>
                </a:r>
                <a:r>
                  <a:rPr lang="zh-CN" altLang="en-US" dirty="0" smtClean="0"/>
                  <a:t>所能到达的下标构成若干个大小相同的环。对于每个环分别更新即可。复杂度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7287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boruvka</a:t>
            </a:r>
            <a:r>
              <a:rPr lang="en-US" altLang="zh-CN" dirty="0" smtClean="0"/>
              <a:t> </a:t>
            </a:r>
            <a:r>
              <a:rPr lang="zh-CN" altLang="en-US" dirty="0" smtClean="0"/>
              <a:t>算法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一种比较冷门也比较复杂的算法。。。然而这个算法在历史上出现得比 </a:t>
                </a:r>
                <a:r>
                  <a:rPr lang="en-US" altLang="zh-CN" dirty="0" err="1"/>
                  <a:t>kruskal</a:t>
                </a:r>
                <a:r>
                  <a:rPr lang="en-US" altLang="zh-CN" dirty="0"/>
                  <a:t> </a:t>
                </a:r>
                <a:r>
                  <a:rPr lang="zh-CN" altLang="en-US" dirty="0"/>
                  <a:t>和 </a:t>
                </a:r>
                <a:r>
                  <a:rPr lang="en-US" altLang="zh-CN" dirty="0"/>
                  <a:t>prim </a:t>
                </a:r>
                <a:r>
                  <a:rPr lang="zh-CN" altLang="en-US" dirty="0"/>
                  <a:t>都早（甚至比电脑还早 </a:t>
                </a:r>
                <a:r>
                  <a:rPr lang="en-US" altLang="zh-CN" dirty="0"/>
                  <a:t>XD</a:t>
                </a:r>
                <a:r>
                  <a:rPr lang="zh-CN" altLang="en-US" dirty="0"/>
                  <a:t>）。。。</a:t>
                </a:r>
                <a:endParaRPr lang="en-US" altLang="zh-CN" dirty="0"/>
              </a:p>
              <a:p>
                <a:endParaRPr lang="en-US" altLang="zh-CN" dirty="0"/>
              </a:p>
              <a:p>
                <a:r>
                  <a:rPr lang="zh-CN" altLang="en-US" dirty="0"/>
                  <a:t>大致思路是这样的：设当前的图分为 </a:t>
                </a:r>
                <a:r>
                  <a:rPr lang="en-US" altLang="zh-CN" dirty="0"/>
                  <a:t>A,B,C… </a:t>
                </a:r>
                <a:r>
                  <a:rPr lang="zh-CN" altLang="en-US" dirty="0"/>
                  <a:t>等连通块（初始时每个点就是一个连通块），对于每个连通块，找一条从这个连通块连出去的最短边。然后将每个连通块的对应边同时加入图中。重复以上步骤若干次（最多 </a:t>
                </a:r>
                <a14:m>
                  <m:oMath xmlns:m="http://schemas.openxmlformats.org/officeDocument/2006/math">
                    <m:r>
                      <m:rPr>
                        <m:sty m:val="p"/>
                      </m:rPr>
                      <a:rPr lang="en-US" altLang="zh-CN">
                        <a:latin typeface="Cambria Math" panose="02040503050406030204" pitchFamily="18" charset="0"/>
                      </a:rPr>
                      <m:t>log</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en-US" dirty="0"/>
                  <a:t> 次）即可。</a:t>
                </a:r>
                <a:endParaRPr lang="en-US" altLang="zh-CN" dirty="0"/>
              </a:p>
              <a:p>
                <a:endParaRPr lang="en-US" altLang="zh-CN" dirty="0"/>
              </a:p>
              <a:p>
                <a:r>
                  <a:rPr lang="zh-CN" altLang="en-US" dirty="0"/>
                  <a:t>这种算法的优势在于：“找一条从这个连通块连出去的最短边”这一步很灵活。对于一些边权和点相关的、边数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oMath>
                </a14:m>
                <a:r>
                  <a:rPr lang="zh-CN" altLang="en-US" dirty="0"/>
                  <a:t> 的题，往往可以用这种方法加上某种数据结构来写一个比较暴力但复杂度也不是那么高的算法（然而一般都不是正解）。。。</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633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模型构建</a:t>
            </a:r>
            <a:endParaRPr lang="zh-CN" altLang="en-US" dirty="0"/>
          </a:p>
        </p:txBody>
      </p:sp>
      <p:sp>
        <p:nvSpPr>
          <p:cNvPr id="3" name="内容占位符 2"/>
          <p:cNvSpPr>
            <a:spLocks noGrp="1"/>
          </p:cNvSpPr>
          <p:nvPr>
            <p:ph idx="1"/>
          </p:nvPr>
        </p:nvSpPr>
        <p:spPr/>
        <p:txBody>
          <a:bodyPr/>
          <a:lstStyle/>
          <a:p>
            <a:r>
              <a:rPr lang="zh-CN" altLang="en-US" dirty="0" smtClean="0"/>
              <a:t>由于算法本身的难度不高，最小生成树题的难度往往体现在“建图”上。</a:t>
            </a:r>
            <a:endParaRPr lang="en-US" altLang="zh-CN" dirty="0" smtClean="0"/>
          </a:p>
          <a:p>
            <a:endParaRPr lang="en-US" altLang="zh-CN" dirty="0"/>
          </a:p>
          <a:p>
            <a:r>
              <a:rPr lang="zh-CN" altLang="en-US" dirty="0" smtClean="0"/>
              <a:t>常见的思路有：点权化边权、行列间连边（网格图）等等。</a:t>
            </a:r>
            <a:endParaRPr lang="zh-CN" altLang="en-US" dirty="0"/>
          </a:p>
        </p:txBody>
      </p:sp>
    </p:spTree>
    <p:extLst>
      <p:ext uri="{BB962C8B-B14F-4D97-AF65-F5344CB8AC3E}">
        <p14:creationId xmlns:p14="http://schemas.microsoft.com/office/powerpoint/2010/main" val="4406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一道忘记来源的题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有 </a:t>
                </a:r>
                <a:r>
                  <a:rPr lang="en-US" altLang="zh-CN" dirty="0" smtClean="0"/>
                  <a:t>n </a:t>
                </a:r>
                <a:r>
                  <a:rPr lang="zh-CN" altLang="en-US" dirty="0" smtClean="0"/>
                  <a:t>个盒子，</a:t>
                </a:r>
                <a:r>
                  <a:rPr lang="en-US" altLang="zh-CN" dirty="0" smtClean="0"/>
                  <a:t>m </a:t>
                </a:r>
                <a:r>
                  <a:rPr lang="zh-CN" altLang="en-US" dirty="0" smtClean="0"/>
                  <a:t>个球，每个球可以放到某两个盒子中的一个，问最少有多少盒子中有奇数个球。</a:t>
                </a:r>
                <a:endParaRPr lang="en-US" altLang="zh-CN" dirty="0" smtClean="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≤100000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479" t="-1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3974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一道忘记来源的题</a:t>
            </a:r>
            <a:endParaRPr lang="zh-CN" altLang="en-US" dirty="0"/>
          </a:p>
        </p:txBody>
      </p:sp>
      <p:sp>
        <p:nvSpPr>
          <p:cNvPr id="3" name="内容占位符 2"/>
          <p:cNvSpPr>
            <a:spLocks noGrp="1"/>
          </p:cNvSpPr>
          <p:nvPr>
            <p:ph idx="1"/>
          </p:nvPr>
        </p:nvSpPr>
        <p:spPr/>
        <p:txBody>
          <a:bodyPr/>
          <a:lstStyle/>
          <a:p>
            <a:r>
              <a:rPr lang="zh-CN" altLang="en-US" dirty="0" smtClean="0"/>
              <a:t>将盒子看成点，球看成边，对于每一个连通块，一定有方法使得最多一个盒子内有奇数个球。</a:t>
            </a:r>
            <a:endParaRPr lang="en-US" altLang="zh-CN" dirty="0" smtClean="0"/>
          </a:p>
          <a:p>
            <a:endParaRPr lang="en-US" altLang="zh-CN" dirty="0"/>
          </a:p>
          <a:p>
            <a:r>
              <a:rPr lang="zh-CN" altLang="en-US" dirty="0" smtClean="0"/>
              <a:t>不妨这样想：先随便放。对于连通块内两个包含奇数个球的盒子，我们将两者间任意路径上的所有球放入相反的盒子即可将这两个盒子内的球变为奇数个，同时不改变其他盒子的奇偶性。</a:t>
            </a:r>
            <a:endParaRPr lang="zh-CN" altLang="en-US" dirty="0"/>
          </a:p>
        </p:txBody>
      </p:sp>
    </p:spTree>
    <p:extLst>
      <p:ext uri="{BB962C8B-B14F-4D97-AF65-F5344CB8AC3E}">
        <p14:creationId xmlns:p14="http://schemas.microsoft.com/office/powerpoint/2010/main" val="1405403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一个非常经典的模型</a:t>
            </a:r>
            <a:endParaRPr lang="zh-CN" altLang="en-US" dirty="0"/>
          </a:p>
        </p:txBody>
      </p:sp>
      <p:sp>
        <p:nvSpPr>
          <p:cNvPr id="3" name="内容占位符 2"/>
          <p:cNvSpPr>
            <a:spLocks noGrp="1"/>
          </p:cNvSpPr>
          <p:nvPr>
            <p:ph idx="1"/>
          </p:nvPr>
        </p:nvSpPr>
        <p:spPr/>
        <p:txBody>
          <a:bodyPr/>
          <a:lstStyle/>
          <a:p>
            <a:r>
              <a:rPr lang="zh-CN" altLang="en-US" dirty="0" smtClean="0"/>
              <a:t>对于很多与“匹配”相关的问题，经常会用到 最小</a:t>
            </a:r>
            <a:r>
              <a:rPr lang="en-US" altLang="zh-CN" dirty="0" smtClean="0"/>
              <a:t>/</a:t>
            </a:r>
            <a:r>
              <a:rPr lang="zh-CN" altLang="en-US" dirty="0" smtClean="0"/>
              <a:t>最大 基环森林。其特点是所有连通块的点数与边数相同，且都能找到至少一组匹配使得能给每个点能不重不漏地分配一条出边。</a:t>
            </a:r>
            <a:endParaRPr lang="en-US" altLang="zh-CN" dirty="0" smtClean="0"/>
          </a:p>
          <a:p>
            <a:endParaRPr lang="en-US" altLang="zh-CN" dirty="0"/>
          </a:p>
          <a:p>
            <a:r>
              <a:rPr lang="zh-CN" altLang="en-US" dirty="0" smtClean="0"/>
              <a:t>这玩意在 </a:t>
            </a:r>
            <a:r>
              <a:rPr lang="en-US" altLang="zh-CN" dirty="0" err="1" smtClean="0"/>
              <a:t>kruskal</a:t>
            </a:r>
            <a:r>
              <a:rPr lang="en-US" altLang="zh-CN" dirty="0" smtClean="0"/>
              <a:t> </a:t>
            </a:r>
            <a:r>
              <a:rPr lang="zh-CN" altLang="en-US" dirty="0" smtClean="0"/>
              <a:t>的基础上稍微改一下就能算出来。。。</a:t>
            </a:r>
            <a:endParaRPr lang="zh-CN" altLang="en-US" dirty="0"/>
          </a:p>
        </p:txBody>
      </p:sp>
    </p:spTree>
    <p:extLst>
      <p:ext uri="{BB962C8B-B14F-4D97-AF65-F5344CB8AC3E}">
        <p14:creationId xmlns:p14="http://schemas.microsoft.com/office/powerpoint/2010/main" val="4087238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1444</TotalTime>
  <Words>2571</Words>
  <Application>Microsoft Office PowerPoint</Application>
  <PresentationFormat>宽屏</PresentationFormat>
  <Paragraphs>198</Paragraphs>
  <Slides>44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幼圆</vt:lpstr>
      <vt:lpstr>Arial</vt:lpstr>
      <vt:lpstr>Cambria Math</vt:lpstr>
      <vt:lpstr>Century Gothic</vt:lpstr>
      <vt:lpstr>Wingdings 3</vt:lpstr>
      <vt:lpstr>丝状</vt:lpstr>
      <vt:lpstr>图论1</vt:lpstr>
      <vt:lpstr>生成树</vt:lpstr>
      <vt:lpstr>BZOJ1016 最小生成树计数</vt:lpstr>
      <vt:lpstr>BZOJ1016 最小生成树计数</vt:lpstr>
      <vt:lpstr>boruvka 算法</vt:lpstr>
      <vt:lpstr>模型构建</vt:lpstr>
      <vt:lpstr>一道忘记来源的题</vt:lpstr>
      <vt:lpstr>一道忘记来源的题</vt:lpstr>
      <vt:lpstr>一个非常经典的模型</vt:lpstr>
      <vt:lpstr>[BZOJ4886] 叠塔游戏 </vt:lpstr>
      <vt:lpstr>[BZOJ4886] 叠塔游戏 </vt:lpstr>
      <vt:lpstr>优化</vt:lpstr>
      <vt:lpstr>Atcoder2134 Zigzag MST</vt:lpstr>
      <vt:lpstr>Atcoder2134 Zigzag MST</vt:lpstr>
      <vt:lpstr>位运算最小生成树</vt:lpstr>
      <vt:lpstr>通用解法</vt:lpstr>
      <vt:lpstr>kruskal 重构树</vt:lpstr>
      <vt:lpstr>最短路</vt:lpstr>
      <vt:lpstr>约定</vt:lpstr>
      <vt:lpstr>关于算法</vt:lpstr>
      <vt:lpstr>最小环</vt:lpstr>
      <vt:lpstr>最小环</vt:lpstr>
      <vt:lpstr>最短路树</vt:lpstr>
      <vt:lpstr>建图</vt:lpstr>
      <vt:lpstr>洛谷P4366 最短路</vt:lpstr>
      <vt:lpstr>洛谷P4366 最短路</vt:lpstr>
      <vt:lpstr>BZOJ4152 The Captain</vt:lpstr>
      <vt:lpstr>BZOJ4152 The Captain</vt:lpstr>
      <vt:lpstr>洛谷P1979 华容道</vt:lpstr>
      <vt:lpstr>洛谷P1979 华容道</vt:lpstr>
      <vt:lpstr>BZOJ4289 TAX</vt:lpstr>
      <vt:lpstr>BZOJ4289 TAX</vt:lpstr>
      <vt:lpstr>进阶运用</vt:lpstr>
      <vt:lpstr>[BZOJ5197] Gambling Guide</vt:lpstr>
      <vt:lpstr>[BZOJ5197] Gambling Guide</vt:lpstr>
      <vt:lpstr>tips</vt:lpstr>
      <vt:lpstr>一些其他技巧</vt:lpstr>
      <vt:lpstr>三元环计数</vt:lpstr>
      <vt:lpstr>三元环计数</vt:lpstr>
      <vt:lpstr>差分约束</vt:lpstr>
      <vt:lpstr>牛客 Wannafly 9E 组一组</vt:lpstr>
      <vt:lpstr>牛客 Wannafly 9E 组一组</vt:lpstr>
      <vt:lpstr>同余类最短路</vt:lpstr>
      <vt:lpstr>优化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最短路</dc:title>
  <dc:creator>Anson _</dc:creator>
  <cp:lastModifiedBy>Anson _</cp:lastModifiedBy>
  <cp:revision>66</cp:revision>
  <dcterms:created xsi:type="dcterms:W3CDTF">2019-05-28T06:57:59Z</dcterms:created>
  <dcterms:modified xsi:type="dcterms:W3CDTF">2019-08-08T12:32:13Z</dcterms:modified>
</cp:coreProperties>
</file>