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83"/>
  </p:notesMasterIdLst>
  <p:sldIdLst>
    <p:sldId id="256" r:id="rId2"/>
    <p:sldId id="257" r:id="rId3"/>
    <p:sldId id="393" r:id="rId4"/>
    <p:sldId id="394" r:id="rId5"/>
    <p:sldId id="395" r:id="rId6"/>
    <p:sldId id="396" r:id="rId7"/>
    <p:sldId id="397" r:id="rId8"/>
    <p:sldId id="402" r:id="rId9"/>
    <p:sldId id="399" r:id="rId10"/>
    <p:sldId id="401" r:id="rId11"/>
    <p:sldId id="311" r:id="rId12"/>
    <p:sldId id="309" r:id="rId13"/>
    <p:sldId id="310" r:id="rId14"/>
    <p:sldId id="312" r:id="rId15"/>
    <p:sldId id="313" r:id="rId16"/>
    <p:sldId id="314" r:id="rId17"/>
    <p:sldId id="315" r:id="rId18"/>
    <p:sldId id="316" r:id="rId19"/>
    <p:sldId id="325" r:id="rId20"/>
    <p:sldId id="327" r:id="rId21"/>
    <p:sldId id="328" r:id="rId22"/>
    <p:sldId id="329" r:id="rId23"/>
    <p:sldId id="330" r:id="rId24"/>
    <p:sldId id="331" r:id="rId25"/>
    <p:sldId id="332" r:id="rId26"/>
    <p:sldId id="391" r:id="rId27"/>
    <p:sldId id="333" r:id="rId28"/>
    <p:sldId id="389" r:id="rId29"/>
    <p:sldId id="390" r:id="rId30"/>
    <p:sldId id="334" r:id="rId31"/>
    <p:sldId id="335" r:id="rId32"/>
    <p:sldId id="336" r:id="rId33"/>
    <p:sldId id="337" r:id="rId34"/>
    <p:sldId id="404" r:id="rId35"/>
    <p:sldId id="343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87" r:id="rId50"/>
    <p:sldId id="358" r:id="rId51"/>
    <p:sldId id="359" r:id="rId52"/>
    <p:sldId id="364" r:id="rId53"/>
    <p:sldId id="360" r:id="rId54"/>
    <p:sldId id="361" r:id="rId55"/>
    <p:sldId id="388" r:id="rId56"/>
    <p:sldId id="362" r:id="rId57"/>
    <p:sldId id="363" r:id="rId58"/>
    <p:sldId id="365" r:id="rId59"/>
    <p:sldId id="366" r:id="rId60"/>
    <p:sldId id="367" r:id="rId61"/>
    <p:sldId id="368" r:id="rId62"/>
    <p:sldId id="369" r:id="rId63"/>
    <p:sldId id="370" r:id="rId64"/>
    <p:sldId id="392" r:id="rId65"/>
    <p:sldId id="371" r:id="rId66"/>
    <p:sldId id="372" r:id="rId67"/>
    <p:sldId id="373" r:id="rId68"/>
    <p:sldId id="374" r:id="rId69"/>
    <p:sldId id="375" r:id="rId70"/>
    <p:sldId id="376" r:id="rId71"/>
    <p:sldId id="377" r:id="rId72"/>
    <p:sldId id="378" r:id="rId73"/>
    <p:sldId id="381" r:id="rId74"/>
    <p:sldId id="379" r:id="rId75"/>
    <p:sldId id="380" r:id="rId76"/>
    <p:sldId id="382" r:id="rId77"/>
    <p:sldId id="383" r:id="rId78"/>
    <p:sldId id="384" r:id="rId79"/>
    <p:sldId id="385" r:id="rId80"/>
    <p:sldId id="301" r:id="rId81"/>
    <p:sldId id="302" r:id="rId8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EC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9" autoAdjust="0"/>
    <p:restoredTop sz="97974" autoAdjust="0"/>
  </p:normalViewPr>
  <p:slideViewPr>
    <p:cSldViewPr>
      <p:cViewPr varScale="1">
        <p:scale>
          <a:sx n="162" d="100"/>
          <a:sy n="162" d="100"/>
        </p:scale>
        <p:origin x="16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C4BA4B5-2ABB-4692-BD99-A8E147BE1A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401753E-46CD-4569-9C45-F7F8BEB8CE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286A8B9-4614-4DBC-A8B6-EF394634D4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F4A3A47D-98F4-4C35-9405-8D8A467C59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6CA95FED-9027-4C9F-900A-653926E89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8578F0E-FBD0-41B4-978F-E54652CAD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918236-0DC0-4A90-BA06-F830455C4667}" type="slidenum">
              <a:rPr lang="en-US" altLang="zh-CN" sz="1200" b="0"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5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92E3E8-9286-4B59-8D52-F9D33204D2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54D28-C6D2-4AFD-A2FC-AEEC74E3AE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05C78-877D-46E7-A4FE-832295305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B23A1-D328-4355-AB22-0E0847A270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60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58354-4230-452B-A01D-7FA6264A8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7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F81D3-B6F2-42CA-8CBB-3EF2F9BD5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85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DDCE7-3212-4E36-A4A3-A240E5A2A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87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10E27-1A8B-49E7-BB25-6A277F2F8F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74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660C-8E99-434A-9BD4-40EC29E8C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41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53A2A-A384-4DBC-A510-4E6C22C78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25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5988A-5F89-4DC9-98B1-FE05C0E31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35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BE97-33DB-40AC-869D-58FE540F45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67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8CC09-2776-4618-A9A1-9FF32DB661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35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1B200-7E78-4751-958F-800EF07890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43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F9E24-CE12-4B08-940D-623C918E77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35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52E07-C675-4355-A990-27B926139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58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0E5E6C3-236A-41B7-A75C-47699B2B90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D31416B-F11D-4DA0-8F99-38ED5AD009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99FD360C-D037-4518-BE16-89D1AECDE0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5CD70F0-D06E-4DBA-B4AE-61247E2BE8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第二讲  数据类型、运算符与表达式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7010400" cy="1600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z="2400" dirty="0" smtClean="0"/>
              <a:t>清华大学  自动化系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sz="2400" dirty="0" smtClean="0"/>
              <a:t>刘连臣</a:t>
            </a:r>
          </a:p>
          <a:p>
            <a:pPr algn="ctr"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algn="ctr" eaLnBrk="1" hangingPunct="1">
              <a:lnSpc>
                <a:spcPct val="80000"/>
              </a:lnSpc>
            </a:pPr>
            <a:fld id="{8372E90C-8C49-4AEE-ACD9-5C726748AD68}" type="datetime2">
              <a:rPr lang="zh-CN" altLang="en-US" sz="2400" smtClean="0"/>
              <a:pPr algn="ctr" eaLnBrk="1" hangingPunct="1">
                <a:lnSpc>
                  <a:spcPct val="80000"/>
                </a:lnSpc>
              </a:pPr>
              <a:t>2023年9月12日</a:t>
            </a:fld>
            <a:endParaRPr lang="zh-CN" altLang="en-US" sz="2400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455613"/>
            <a:ext cx="2573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计算机语言与程序设计</a:t>
            </a:r>
            <a:r>
              <a:rPr lang="zh-CN" altLang="en-US" sz="1800" b="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137E7C-0D17-4284-95FD-3AF23F0CAEB3}" type="slidenum">
              <a:rPr lang="en-US" altLang="zh-CN" sz="1200" b="0"/>
              <a:pPr eaLnBrk="1" hangingPunct="1"/>
              <a:t>9</a:t>
            </a:fld>
            <a:endParaRPr lang="en-US" altLang="zh-CN" sz="1200" b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41388" y="1652588"/>
            <a:ext cx="7065962" cy="3071812"/>
            <a:chOff x="593" y="317"/>
            <a:chExt cx="4451" cy="2283"/>
          </a:xfrm>
        </p:grpSpPr>
        <p:sp>
          <p:nvSpPr>
            <p:cNvPr id="15367" name="Rectangle 3"/>
            <p:cNvSpPr>
              <a:spLocks noChangeArrowheads="1"/>
            </p:cNvSpPr>
            <p:nvPr/>
          </p:nvSpPr>
          <p:spPr bwMode="auto">
            <a:xfrm>
              <a:off x="599" y="556"/>
              <a:ext cx="4445" cy="20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8" name="Text Box 4"/>
            <p:cNvSpPr txBox="1">
              <a:spLocks noChangeArrowheads="1"/>
            </p:cNvSpPr>
            <p:nvPr/>
          </p:nvSpPr>
          <p:spPr bwMode="auto">
            <a:xfrm>
              <a:off x="1663" y="606"/>
              <a:ext cx="3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0">
                  <a:latin typeface="Arial" panose="020B0604020202020204" pitchFamily="34" charset="0"/>
                </a:rPr>
                <a:t>原码</a:t>
              </a:r>
            </a:p>
          </p:txBody>
        </p:sp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2986" y="606"/>
              <a:ext cx="3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0">
                  <a:latin typeface="Arial" panose="020B0604020202020204" pitchFamily="34" charset="0"/>
                </a:rPr>
                <a:t>反码</a:t>
              </a:r>
            </a:p>
          </p:txBody>
        </p:sp>
        <p:sp>
          <p:nvSpPr>
            <p:cNvPr id="15370" name="Text Box 6"/>
            <p:cNvSpPr txBox="1">
              <a:spLocks noChangeArrowheads="1"/>
            </p:cNvSpPr>
            <p:nvPr/>
          </p:nvSpPr>
          <p:spPr bwMode="auto">
            <a:xfrm>
              <a:off x="4198" y="606"/>
              <a:ext cx="3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 b="0">
                  <a:latin typeface="Arial" panose="020B0604020202020204" pitchFamily="34" charset="0"/>
                </a:rPr>
                <a:t>补码</a:t>
              </a:r>
            </a:p>
          </p:txBody>
        </p:sp>
        <p:sp>
          <p:nvSpPr>
            <p:cNvPr id="15371" name="Line 7"/>
            <p:cNvSpPr>
              <a:spLocks noChangeShapeType="1"/>
            </p:cNvSpPr>
            <p:nvPr/>
          </p:nvSpPr>
          <p:spPr bwMode="auto">
            <a:xfrm>
              <a:off x="599" y="823"/>
              <a:ext cx="444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Text Box 8"/>
            <p:cNvSpPr txBox="1">
              <a:spLocks noChangeArrowheads="1"/>
            </p:cNvSpPr>
            <p:nvPr/>
          </p:nvSpPr>
          <p:spPr bwMode="auto">
            <a:xfrm>
              <a:off x="630" y="854"/>
              <a:ext cx="2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 dirty="0" smtClean="0">
                  <a:latin typeface="Arial" panose="020B0604020202020204" pitchFamily="34" charset="0"/>
                </a:rPr>
                <a:t>+7</a:t>
              </a:r>
              <a:endParaRPr kumimoji="1"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5373" name="Text Box 9"/>
            <p:cNvSpPr txBox="1">
              <a:spLocks noChangeArrowheads="1"/>
            </p:cNvSpPr>
            <p:nvPr/>
          </p:nvSpPr>
          <p:spPr bwMode="auto">
            <a:xfrm>
              <a:off x="1441" y="854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>
                  <a:latin typeface="Arial" panose="020B0604020202020204" pitchFamily="34" charset="0"/>
                </a:rPr>
                <a:t>00000111</a:t>
              </a:r>
            </a:p>
          </p:txBody>
        </p:sp>
        <p:sp>
          <p:nvSpPr>
            <p:cNvPr id="15374" name="Text Box 10"/>
            <p:cNvSpPr txBox="1">
              <a:spLocks noChangeArrowheads="1"/>
            </p:cNvSpPr>
            <p:nvPr/>
          </p:nvSpPr>
          <p:spPr bwMode="auto">
            <a:xfrm>
              <a:off x="2626" y="854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>
                  <a:latin typeface="Arial" panose="020B0604020202020204" pitchFamily="34" charset="0"/>
                </a:rPr>
                <a:t>00000111</a:t>
              </a:r>
            </a:p>
          </p:txBody>
        </p:sp>
        <p:sp>
          <p:nvSpPr>
            <p:cNvPr id="15375" name="Text Box 11"/>
            <p:cNvSpPr txBox="1">
              <a:spLocks noChangeArrowheads="1"/>
            </p:cNvSpPr>
            <p:nvPr/>
          </p:nvSpPr>
          <p:spPr bwMode="auto">
            <a:xfrm>
              <a:off x="3938" y="854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>
                  <a:latin typeface="Arial" panose="020B0604020202020204" pitchFamily="34" charset="0"/>
                </a:rPr>
                <a:t>00000111</a:t>
              </a:r>
            </a:p>
          </p:txBody>
        </p:sp>
        <p:sp>
          <p:nvSpPr>
            <p:cNvPr id="15376" name="Line 12"/>
            <p:cNvSpPr>
              <a:spLocks noChangeShapeType="1"/>
            </p:cNvSpPr>
            <p:nvPr/>
          </p:nvSpPr>
          <p:spPr bwMode="auto">
            <a:xfrm>
              <a:off x="1299" y="556"/>
              <a:ext cx="0" cy="2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3"/>
            <p:cNvSpPr>
              <a:spLocks noChangeShapeType="1"/>
            </p:cNvSpPr>
            <p:nvPr/>
          </p:nvSpPr>
          <p:spPr bwMode="auto">
            <a:xfrm>
              <a:off x="2544" y="556"/>
              <a:ext cx="0" cy="2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4"/>
            <p:cNvSpPr>
              <a:spLocks noChangeShapeType="1"/>
            </p:cNvSpPr>
            <p:nvPr/>
          </p:nvSpPr>
          <p:spPr bwMode="auto">
            <a:xfrm>
              <a:off x="3755" y="556"/>
              <a:ext cx="0" cy="2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15"/>
            <p:cNvSpPr>
              <a:spLocks noChangeShapeType="1"/>
            </p:cNvSpPr>
            <p:nvPr/>
          </p:nvSpPr>
          <p:spPr bwMode="auto">
            <a:xfrm>
              <a:off x="599" y="1089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Text Box 16"/>
            <p:cNvSpPr txBox="1">
              <a:spLocks noChangeArrowheads="1"/>
            </p:cNvSpPr>
            <p:nvPr/>
          </p:nvSpPr>
          <p:spPr bwMode="auto">
            <a:xfrm>
              <a:off x="626" y="1161"/>
              <a:ext cx="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 dirty="0" smtClean="0">
                  <a:latin typeface="Arial" panose="020B0604020202020204" pitchFamily="34" charset="0"/>
                </a:rPr>
                <a:t>-7</a:t>
              </a:r>
              <a:endParaRPr kumimoji="1"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5381" name="Text Box 17"/>
            <p:cNvSpPr txBox="1">
              <a:spLocks noChangeArrowheads="1"/>
            </p:cNvSpPr>
            <p:nvPr/>
          </p:nvSpPr>
          <p:spPr bwMode="auto">
            <a:xfrm>
              <a:off x="1437" y="1161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kumimoji="1" lang="en-US" altLang="zh-CN" sz="1600" b="0">
                  <a:latin typeface="Arial" panose="020B0604020202020204" pitchFamily="34" charset="0"/>
                </a:rPr>
                <a:t>0000111</a:t>
              </a:r>
            </a:p>
          </p:txBody>
        </p:sp>
        <p:sp>
          <p:nvSpPr>
            <p:cNvPr id="15382" name="Text Box 18"/>
            <p:cNvSpPr txBox="1">
              <a:spLocks noChangeArrowheads="1"/>
            </p:cNvSpPr>
            <p:nvPr/>
          </p:nvSpPr>
          <p:spPr bwMode="auto">
            <a:xfrm>
              <a:off x="2622" y="1161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kumimoji="1" lang="en-US" altLang="zh-CN" sz="1600" b="0">
                  <a:latin typeface="Arial" panose="020B0604020202020204" pitchFamily="34" charset="0"/>
                </a:rPr>
                <a:t>1111000</a:t>
              </a:r>
            </a:p>
          </p:txBody>
        </p:sp>
        <p:sp>
          <p:nvSpPr>
            <p:cNvPr id="15383" name="Text Box 19"/>
            <p:cNvSpPr txBox="1">
              <a:spLocks noChangeArrowheads="1"/>
            </p:cNvSpPr>
            <p:nvPr/>
          </p:nvSpPr>
          <p:spPr bwMode="auto">
            <a:xfrm>
              <a:off x="3934" y="1161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kumimoji="1" lang="en-US" altLang="zh-CN" sz="1600" b="0">
                  <a:latin typeface="Arial" panose="020B0604020202020204" pitchFamily="34" charset="0"/>
                </a:rPr>
                <a:t>1111001</a:t>
              </a:r>
            </a:p>
          </p:txBody>
        </p:sp>
        <p:sp>
          <p:nvSpPr>
            <p:cNvPr id="15384" name="Line 20"/>
            <p:cNvSpPr>
              <a:spLocks noChangeShapeType="1"/>
            </p:cNvSpPr>
            <p:nvPr/>
          </p:nvSpPr>
          <p:spPr bwMode="auto">
            <a:xfrm>
              <a:off x="599" y="1356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Text Box 21"/>
            <p:cNvSpPr txBox="1">
              <a:spLocks noChangeArrowheads="1"/>
            </p:cNvSpPr>
            <p:nvPr/>
          </p:nvSpPr>
          <p:spPr bwMode="auto">
            <a:xfrm>
              <a:off x="604" y="1406"/>
              <a:ext cx="2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 dirty="0" smtClean="0">
                  <a:latin typeface="Arial" panose="020B0604020202020204" pitchFamily="34" charset="0"/>
                </a:rPr>
                <a:t>+0</a:t>
              </a:r>
              <a:endParaRPr kumimoji="1"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5386" name="Text Box 22"/>
            <p:cNvSpPr txBox="1">
              <a:spLocks noChangeArrowheads="1"/>
            </p:cNvSpPr>
            <p:nvPr/>
          </p:nvSpPr>
          <p:spPr bwMode="auto">
            <a:xfrm>
              <a:off x="1415" y="1406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>
                  <a:latin typeface="Arial" panose="020B0604020202020204" pitchFamily="34" charset="0"/>
                </a:rPr>
                <a:t>00000000</a:t>
              </a:r>
            </a:p>
          </p:txBody>
        </p:sp>
        <p:sp>
          <p:nvSpPr>
            <p:cNvPr id="15387" name="Text Box 23"/>
            <p:cNvSpPr txBox="1">
              <a:spLocks noChangeArrowheads="1"/>
            </p:cNvSpPr>
            <p:nvPr/>
          </p:nvSpPr>
          <p:spPr bwMode="auto">
            <a:xfrm>
              <a:off x="2600" y="1406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>
                  <a:latin typeface="Arial" panose="020B0604020202020204" pitchFamily="34" charset="0"/>
                </a:rPr>
                <a:t>00000000</a:t>
              </a:r>
            </a:p>
          </p:txBody>
        </p:sp>
        <p:sp>
          <p:nvSpPr>
            <p:cNvPr id="15388" name="Text Box 24"/>
            <p:cNvSpPr txBox="1">
              <a:spLocks noChangeArrowheads="1"/>
            </p:cNvSpPr>
            <p:nvPr/>
          </p:nvSpPr>
          <p:spPr bwMode="auto">
            <a:xfrm>
              <a:off x="3912" y="1406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>
                  <a:latin typeface="Arial" panose="020B0604020202020204" pitchFamily="34" charset="0"/>
                </a:rPr>
                <a:t>00000000</a:t>
              </a:r>
            </a:p>
          </p:txBody>
        </p:sp>
        <p:sp>
          <p:nvSpPr>
            <p:cNvPr id="15389" name="Line 25"/>
            <p:cNvSpPr>
              <a:spLocks noChangeShapeType="1"/>
            </p:cNvSpPr>
            <p:nvPr/>
          </p:nvSpPr>
          <p:spPr bwMode="auto">
            <a:xfrm>
              <a:off x="599" y="1623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Text Box 26"/>
            <p:cNvSpPr txBox="1">
              <a:spLocks noChangeArrowheads="1"/>
            </p:cNvSpPr>
            <p:nvPr/>
          </p:nvSpPr>
          <p:spPr bwMode="auto">
            <a:xfrm>
              <a:off x="593" y="1694"/>
              <a:ext cx="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 dirty="0" smtClean="0">
                  <a:latin typeface="Arial" panose="020B0604020202020204" pitchFamily="34" charset="0"/>
                </a:rPr>
                <a:t>-0</a:t>
              </a:r>
              <a:endParaRPr kumimoji="1"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5391" name="Text Box 27"/>
            <p:cNvSpPr txBox="1">
              <a:spLocks noChangeArrowheads="1"/>
            </p:cNvSpPr>
            <p:nvPr/>
          </p:nvSpPr>
          <p:spPr bwMode="auto">
            <a:xfrm>
              <a:off x="1404" y="1694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>
                  <a:latin typeface="Arial" panose="020B0604020202020204" pitchFamily="34" charset="0"/>
                </a:rPr>
                <a:t>10000000</a:t>
              </a:r>
            </a:p>
          </p:txBody>
        </p:sp>
        <p:sp>
          <p:nvSpPr>
            <p:cNvPr id="15392" name="Text Box 28"/>
            <p:cNvSpPr txBox="1">
              <a:spLocks noChangeArrowheads="1"/>
            </p:cNvSpPr>
            <p:nvPr/>
          </p:nvSpPr>
          <p:spPr bwMode="auto">
            <a:xfrm>
              <a:off x="2589" y="1694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>
                  <a:latin typeface="Arial" panose="020B0604020202020204" pitchFamily="34" charset="0"/>
                </a:rPr>
                <a:t>11111111</a:t>
              </a:r>
            </a:p>
          </p:txBody>
        </p:sp>
        <p:sp>
          <p:nvSpPr>
            <p:cNvPr id="15393" name="Text Box 29"/>
            <p:cNvSpPr txBox="1">
              <a:spLocks noChangeArrowheads="1"/>
            </p:cNvSpPr>
            <p:nvPr/>
          </p:nvSpPr>
          <p:spPr bwMode="auto">
            <a:xfrm>
              <a:off x="3901" y="1694"/>
              <a:ext cx="6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>
                  <a:latin typeface="Arial" panose="020B0604020202020204" pitchFamily="34" charset="0"/>
                </a:rPr>
                <a:t>00000000</a:t>
              </a:r>
            </a:p>
          </p:txBody>
        </p:sp>
        <p:sp>
          <p:nvSpPr>
            <p:cNvPr id="15394" name="Line 30"/>
            <p:cNvSpPr>
              <a:spLocks noChangeShapeType="1"/>
            </p:cNvSpPr>
            <p:nvPr/>
          </p:nvSpPr>
          <p:spPr bwMode="auto">
            <a:xfrm>
              <a:off x="599" y="1901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Text Box 31"/>
            <p:cNvSpPr txBox="1">
              <a:spLocks noChangeArrowheads="1"/>
            </p:cNvSpPr>
            <p:nvPr/>
          </p:nvSpPr>
          <p:spPr bwMode="auto">
            <a:xfrm>
              <a:off x="629" y="2162"/>
              <a:ext cx="50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200" b="0">
                  <a:latin typeface="Arial" panose="020B0604020202020204" pitchFamily="34" charset="0"/>
                </a:rPr>
                <a:t>数的范围</a:t>
              </a:r>
              <a:endParaRPr kumimoji="1" lang="zh-CN" altLang="en-US" sz="1600" b="0">
                <a:latin typeface="Arial" panose="020B0604020202020204" pitchFamily="34" charset="0"/>
              </a:endParaRPr>
            </a:p>
          </p:txBody>
        </p:sp>
        <p:sp>
          <p:nvSpPr>
            <p:cNvPr id="15396" name="Text Box 32"/>
            <p:cNvSpPr txBox="1">
              <a:spLocks noChangeArrowheads="1"/>
            </p:cNvSpPr>
            <p:nvPr/>
          </p:nvSpPr>
          <p:spPr bwMode="auto">
            <a:xfrm>
              <a:off x="1374" y="1981"/>
              <a:ext cx="821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 dirty="0">
                  <a:latin typeface="Arial" panose="020B0604020202020204" pitchFamily="34" charset="0"/>
                </a:rPr>
                <a:t>01111111~</a:t>
              </a:r>
            </a:p>
            <a:p>
              <a:pPr eaLnBrk="1" hangingPunct="1"/>
              <a:r>
                <a:rPr kumimoji="1" lang="en-US" altLang="zh-CN" sz="1600" b="0" dirty="0">
                  <a:latin typeface="Arial" panose="020B0604020202020204" pitchFamily="34" charset="0"/>
                </a:rPr>
                <a:t>11111111</a:t>
              </a:r>
            </a:p>
            <a:p>
              <a:pPr eaLnBrk="1" hangingPunct="1"/>
              <a:r>
                <a:rPr kumimoji="1" lang="en-US" altLang="zh-CN" sz="1600" b="0" dirty="0" smtClean="0">
                  <a:latin typeface="Arial" panose="020B0604020202020204" pitchFamily="34" charset="0"/>
                </a:rPr>
                <a:t>(-127~+127</a:t>
              </a:r>
              <a:r>
                <a:rPr kumimoji="1" lang="en-US" altLang="zh-CN" sz="1600" b="0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5397" name="Text Box 33"/>
            <p:cNvSpPr txBox="1">
              <a:spLocks noChangeArrowheads="1"/>
            </p:cNvSpPr>
            <p:nvPr/>
          </p:nvSpPr>
          <p:spPr bwMode="auto">
            <a:xfrm>
              <a:off x="2603" y="1976"/>
              <a:ext cx="821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 dirty="0">
                  <a:latin typeface="Arial" panose="020B0604020202020204" pitchFamily="34" charset="0"/>
                </a:rPr>
                <a:t>01111111~</a:t>
              </a:r>
            </a:p>
            <a:p>
              <a:pPr eaLnBrk="1" hangingPunct="1"/>
              <a:r>
                <a:rPr kumimoji="1" lang="en-US" altLang="zh-CN" sz="1600" b="0" dirty="0">
                  <a:latin typeface="Arial" panose="020B0604020202020204" pitchFamily="34" charset="0"/>
                </a:rPr>
                <a:t>10000000</a:t>
              </a:r>
            </a:p>
            <a:p>
              <a:pPr eaLnBrk="1" hangingPunct="1"/>
              <a:r>
                <a:rPr kumimoji="1" lang="en-US" altLang="zh-CN" sz="1600" b="0" dirty="0" smtClean="0">
                  <a:latin typeface="Arial" panose="020B0604020202020204" pitchFamily="34" charset="0"/>
                </a:rPr>
                <a:t>(-127~+127</a:t>
              </a:r>
              <a:r>
                <a:rPr kumimoji="1" lang="en-US" altLang="zh-CN" sz="1600" b="0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5398" name="Text Box 34"/>
            <p:cNvSpPr txBox="1">
              <a:spLocks noChangeArrowheads="1"/>
            </p:cNvSpPr>
            <p:nvPr/>
          </p:nvSpPr>
          <p:spPr bwMode="auto">
            <a:xfrm>
              <a:off x="3914" y="1953"/>
              <a:ext cx="82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b="0" dirty="0">
                  <a:latin typeface="Arial" panose="020B0604020202020204" pitchFamily="34" charset="0"/>
                </a:rPr>
                <a:t>01111111~</a:t>
              </a:r>
            </a:p>
            <a:p>
              <a:pPr eaLnBrk="1" hangingPunct="1"/>
              <a:r>
                <a:rPr kumimoji="1" lang="en-US" altLang="zh-CN" sz="1600" b="0" dirty="0">
                  <a:latin typeface="Arial" panose="020B0604020202020204" pitchFamily="34" charset="0"/>
                </a:rPr>
                <a:t>10000000</a:t>
              </a:r>
            </a:p>
            <a:p>
              <a:pPr eaLnBrk="1" hangingPunct="1"/>
              <a:r>
                <a:rPr kumimoji="1" lang="en-US" altLang="zh-CN" sz="1600" b="0" dirty="0" smtClean="0">
                  <a:latin typeface="Arial" panose="020B0604020202020204" pitchFamily="34" charset="0"/>
                </a:rPr>
                <a:t>(-128~+127</a:t>
              </a:r>
              <a:r>
                <a:rPr kumimoji="1" lang="en-US" altLang="zh-CN" sz="1600" b="0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5399" name="Text Box 35"/>
            <p:cNvSpPr txBox="1">
              <a:spLocks noChangeArrowheads="1"/>
            </p:cNvSpPr>
            <p:nvPr/>
          </p:nvSpPr>
          <p:spPr bwMode="auto">
            <a:xfrm>
              <a:off x="1975" y="317"/>
              <a:ext cx="11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dirty="0" smtClean="0">
                  <a:latin typeface="Arial" panose="020B0604020202020204" pitchFamily="34" charset="0"/>
                </a:rPr>
                <a:t>(</a:t>
              </a:r>
              <a:r>
                <a:rPr kumimoji="1" lang="zh-CN" altLang="en-US" sz="1600" dirty="0" smtClean="0">
                  <a:latin typeface="Arial" panose="020B0604020202020204" pitchFamily="34" charset="0"/>
                </a:rPr>
                <a:t>用</a:t>
              </a:r>
              <a:r>
                <a:rPr kumimoji="1" lang="zh-CN" altLang="en-US" sz="1600" dirty="0">
                  <a:latin typeface="Arial" panose="020B0604020202020204" pitchFamily="34" charset="0"/>
                </a:rPr>
                <a:t>一字节表示</a:t>
              </a:r>
              <a:r>
                <a:rPr kumimoji="1" lang="zh-CN" altLang="en-US" sz="1600" dirty="0" smtClean="0">
                  <a:latin typeface="Arial" panose="020B0604020202020204" pitchFamily="34" charset="0"/>
                </a:rPr>
                <a:t>数</a:t>
              </a:r>
              <a:r>
                <a:rPr kumimoji="1" lang="en-US" altLang="zh-CN" sz="1600" dirty="0" smtClean="0">
                  <a:latin typeface="Arial" panose="020B0604020202020204" pitchFamily="34" charset="0"/>
                </a:rPr>
                <a:t>)</a:t>
              </a:r>
              <a:endParaRPr kumimoji="1" lang="zh-CN" altLang="en-US" sz="1600" dirty="0">
                <a:latin typeface="Arial" panose="020B0604020202020204" pitchFamily="34" charset="0"/>
              </a:endParaRPr>
            </a:p>
          </p:txBody>
        </p:sp>
      </p:grpSp>
      <p:sp>
        <p:nvSpPr>
          <p:cNvPr id="130084" name="Rectangle 36"/>
          <p:cNvSpPr>
            <a:spLocks noChangeArrowheads="1"/>
          </p:cNvSpPr>
          <p:nvPr/>
        </p:nvSpPr>
        <p:spPr bwMode="auto">
          <a:xfrm>
            <a:off x="0" y="4876800"/>
            <a:ext cx="91440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1900" b="0" dirty="0"/>
              <a:t>负数补码转换成十进制数：最高位</a:t>
            </a:r>
            <a:r>
              <a:rPr lang="zh-CN" altLang="en-US" sz="1900" b="0"/>
              <a:t>不</a:t>
            </a:r>
            <a:r>
              <a:rPr lang="zh-CN" altLang="en-US" sz="1900" b="0" smtClean="0"/>
              <a:t>动，其余</a:t>
            </a:r>
            <a:r>
              <a:rPr lang="zh-CN" altLang="en-US" sz="1900" b="0" dirty="0"/>
              <a:t>位取反加</a:t>
            </a:r>
            <a:r>
              <a:rPr lang="en-US" altLang="zh-CN" sz="1900" b="0" dirty="0"/>
              <a:t>1</a:t>
            </a:r>
          </a:p>
        </p:txBody>
      </p:sp>
      <p:sp>
        <p:nvSpPr>
          <p:cNvPr id="130085" name="Text Box 37"/>
          <p:cNvSpPr txBox="1">
            <a:spLocks noChangeArrowheads="1"/>
          </p:cNvSpPr>
          <p:nvPr/>
        </p:nvSpPr>
        <p:spPr bwMode="auto">
          <a:xfrm>
            <a:off x="1219200" y="5334000"/>
            <a:ext cx="2362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b="0" dirty="0">
                <a:latin typeface="Arial" panose="020B0604020202020204" pitchFamily="34" charset="0"/>
              </a:rPr>
              <a:t>例  补码：</a:t>
            </a:r>
            <a:r>
              <a:rPr kumimoji="1" lang="en-US" altLang="zh-CN" sz="1600" b="0" dirty="0">
                <a:latin typeface="Arial" panose="020B0604020202020204" pitchFamily="34" charset="0"/>
              </a:rPr>
              <a:t>11111001</a:t>
            </a:r>
          </a:p>
          <a:p>
            <a:pPr eaLnBrk="1" hangingPunct="1"/>
            <a:r>
              <a:rPr kumimoji="1" lang="en-US" altLang="zh-CN" sz="1600" b="0" dirty="0">
                <a:latin typeface="Arial" panose="020B0604020202020204" pitchFamily="34" charset="0"/>
              </a:rPr>
              <a:t>      </a:t>
            </a:r>
            <a:r>
              <a:rPr kumimoji="1" lang="zh-CN" altLang="en-US" sz="1600" b="0" dirty="0">
                <a:latin typeface="Arial" panose="020B0604020202020204" pitchFamily="34" charset="0"/>
              </a:rPr>
              <a:t>取反：</a:t>
            </a:r>
            <a:r>
              <a:rPr kumimoji="1" lang="en-US" altLang="zh-CN" sz="1600" b="0" dirty="0">
                <a:latin typeface="Arial" panose="020B0604020202020204" pitchFamily="34" charset="0"/>
              </a:rPr>
              <a:t>10000110</a:t>
            </a:r>
          </a:p>
          <a:p>
            <a:pPr eaLnBrk="1" hangingPunct="1"/>
            <a:r>
              <a:rPr kumimoji="1" lang="en-US" altLang="zh-CN" sz="1600" b="0" dirty="0">
                <a:latin typeface="Arial" panose="020B0604020202020204" pitchFamily="34" charset="0"/>
              </a:rPr>
              <a:t>      </a:t>
            </a:r>
            <a:r>
              <a:rPr kumimoji="1" lang="zh-CN" altLang="en-US" sz="1600" b="0" dirty="0">
                <a:latin typeface="Arial" panose="020B0604020202020204" pitchFamily="34" charset="0"/>
              </a:rPr>
              <a:t>加</a:t>
            </a:r>
            <a:r>
              <a:rPr kumimoji="1" lang="en-US" altLang="zh-CN" sz="1600" b="0" dirty="0">
                <a:latin typeface="Arial" panose="020B0604020202020204" pitchFamily="34" charset="0"/>
              </a:rPr>
              <a:t>1</a:t>
            </a:r>
            <a:r>
              <a:rPr kumimoji="1" lang="zh-CN" altLang="en-US" sz="1600" b="0" dirty="0">
                <a:latin typeface="Arial" panose="020B0604020202020204" pitchFamily="34" charset="0"/>
              </a:rPr>
              <a:t>：  </a:t>
            </a:r>
            <a:r>
              <a:rPr kumimoji="1" lang="en-US" altLang="zh-CN" sz="1600" b="0" dirty="0" smtClean="0">
                <a:latin typeface="Arial" panose="020B0604020202020204" pitchFamily="34" charset="0"/>
              </a:rPr>
              <a:t>10000111=-7</a:t>
            </a:r>
            <a:endParaRPr kumimoji="1"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15366" name="Rectangle 48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0" dirty="0" smtClean="0">
                <a:solidFill>
                  <a:srgbClr val="0000FF"/>
                </a:solidFill>
              </a:rPr>
              <a:t>2.0</a:t>
            </a:r>
            <a:r>
              <a:rPr lang="en-US" altLang="zh-CN" sz="3800" b="0" dirty="0" smtClean="0">
                <a:solidFill>
                  <a:schemeClr val="accent1"/>
                </a:solidFill>
              </a:rPr>
              <a:t> </a:t>
            </a:r>
            <a:r>
              <a:rPr lang="zh-CN" altLang="en-US" sz="3800" b="0" dirty="0">
                <a:solidFill>
                  <a:schemeClr val="tx2"/>
                </a:solidFill>
              </a:rPr>
              <a:t>预备知识</a:t>
            </a:r>
          </a:p>
        </p:txBody>
      </p:sp>
    </p:spTree>
    <p:extLst>
      <p:ext uri="{BB962C8B-B14F-4D97-AF65-F5344CB8AC3E}">
        <p14:creationId xmlns:p14="http://schemas.microsoft.com/office/powerpoint/2010/main" val="1832137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0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4" grpId="0" build="p" autoUpdateAnimBg="0"/>
      <p:bldP spid="13008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FE9F31-6398-41AF-B3BD-80FABD8278F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/>
              <a:t>2.1 C</a:t>
            </a:r>
            <a:r>
              <a:rPr lang="zh-CN" altLang="en-US" sz="3400" dirty="0" smtClean="0"/>
              <a:t>语言的数据类型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eaLnBrk="1" hangingPunct="1"/>
            <a:r>
              <a:rPr lang="zh-CN" altLang="en-US" sz="2600" dirty="0" smtClean="0"/>
              <a:t>计算机算法处理的对象是</a:t>
            </a:r>
            <a:r>
              <a:rPr lang="zh-CN" altLang="en-US" sz="2600" dirty="0" smtClean="0">
                <a:solidFill>
                  <a:schemeClr val="accent2"/>
                </a:solidFill>
              </a:rPr>
              <a:t>数据</a:t>
            </a:r>
          </a:p>
          <a:p>
            <a:pPr eaLnBrk="1" hangingPunct="1"/>
            <a:r>
              <a:rPr lang="zh-CN" altLang="en-US" sz="2600" dirty="0" smtClean="0">
                <a:solidFill>
                  <a:schemeClr val="accent2"/>
                </a:solidFill>
              </a:rPr>
              <a:t>数据是以某种特定的形式存在的</a:t>
            </a:r>
          </a:p>
          <a:p>
            <a:pPr eaLnBrk="1" hangingPunct="1"/>
            <a:r>
              <a:rPr lang="zh-CN" altLang="en-US" sz="2600" dirty="0" smtClean="0">
                <a:solidFill>
                  <a:schemeClr val="accent2"/>
                </a:solidFill>
              </a:rPr>
              <a:t>数据结构</a:t>
            </a:r>
            <a:r>
              <a:rPr lang="zh-CN" altLang="en-US" sz="2600" dirty="0" smtClean="0"/>
              <a:t>是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有</a:t>
            </a:r>
            <a:r>
              <a:rPr lang="zh-CN" altLang="en-US" sz="2600" dirty="0" smtClean="0"/>
              <a:t>一定关系</a:t>
            </a:r>
            <a:r>
              <a:rPr lang="zh-CN" altLang="en-US" sz="2600" dirty="0" smtClean="0"/>
              <a:t>的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数据</a:t>
            </a:r>
            <a:r>
              <a:rPr lang="zh-CN" altLang="en-US" sz="2600" dirty="0" smtClean="0"/>
              <a:t>的组织形式</a:t>
            </a:r>
          </a:p>
          <a:p>
            <a:pPr eaLnBrk="1" hangingPunct="1"/>
            <a:endParaRPr lang="zh-CN" altLang="en-US" sz="2600" dirty="0" smtClean="0"/>
          </a:p>
          <a:p>
            <a:pPr eaLnBrk="1" hangingPunct="1"/>
            <a:r>
              <a:rPr lang="zh-CN" altLang="en-US" sz="2600" dirty="0" smtClean="0"/>
              <a:t>数据分为</a:t>
            </a:r>
            <a:r>
              <a:rPr lang="zh-CN" altLang="en-US" sz="2600" dirty="0" smtClean="0">
                <a:solidFill>
                  <a:schemeClr val="accent2"/>
                </a:solidFill>
              </a:rPr>
              <a:t>常量</a:t>
            </a:r>
            <a:r>
              <a:rPr lang="zh-CN" altLang="en-US" sz="2600" dirty="0" smtClean="0"/>
              <a:t>与</a:t>
            </a:r>
            <a:r>
              <a:rPr lang="zh-CN" altLang="en-US" sz="2600" dirty="0" smtClean="0">
                <a:solidFill>
                  <a:schemeClr val="accent2"/>
                </a:solidFill>
              </a:rPr>
              <a:t>变量</a:t>
            </a:r>
            <a:r>
              <a:rPr lang="zh-CN" altLang="en-US" sz="2600" dirty="0" smtClean="0"/>
              <a:t>两大类</a:t>
            </a:r>
          </a:p>
          <a:p>
            <a:pPr eaLnBrk="1" hangingPunct="1"/>
            <a:r>
              <a:rPr lang="zh-CN" altLang="en-US" sz="2600" dirty="0" smtClean="0"/>
              <a:t>数据</a:t>
            </a:r>
            <a:r>
              <a:rPr lang="zh-CN" altLang="en-US" sz="2600" dirty="0" smtClean="0">
                <a:solidFill>
                  <a:schemeClr val="accent2"/>
                </a:solidFill>
              </a:rPr>
              <a:t>必须指定数据类型</a:t>
            </a:r>
          </a:p>
          <a:p>
            <a:pPr eaLnBrk="1" hangingPunct="1"/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158BDC-5063-49B1-AFEA-455A1F1EFF8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/>
              <a:t>2.1 C</a:t>
            </a:r>
            <a:r>
              <a:rPr lang="zh-CN" altLang="en-US" sz="3400" dirty="0" smtClean="0"/>
              <a:t>语言的数据类型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accent2"/>
                </a:solidFill>
              </a:rPr>
              <a:t>C</a:t>
            </a:r>
            <a:r>
              <a:rPr lang="zh-CN" altLang="en-US" sz="2800" b="1" smtClean="0">
                <a:solidFill>
                  <a:schemeClr val="accent2"/>
                </a:solidFill>
              </a:rPr>
              <a:t>语言提供了以下一些数据类型</a:t>
            </a:r>
          </a:p>
          <a:p>
            <a:pPr eaLnBrk="1" hangingPunct="1"/>
            <a:endParaRPr lang="zh-CN" altLang="en-US" sz="2800" b="1" smtClean="0">
              <a:solidFill>
                <a:schemeClr val="accent2"/>
              </a:solidFill>
            </a:endParaRPr>
          </a:p>
          <a:p>
            <a:pPr eaLnBrk="1" hangingPunct="1"/>
            <a:endParaRPr lang="en-US" altLang="zh-CN" sz="2800" b="1" smtClean="0">
              <a:solidFill>
                <a:schemeClr val="accent2"/>
              </a:solidFill>
            </a:endParaRPr>
          </a:p>
        </p:txBody>
      </p:sp>
      <p:grpSp>
        <p:nvGrpSpPr>
          <p:cNvPr id="8197" name="Group 22"/>
          <p:cNvGrpSpPr>
            <a:grpSpLocks/>
          </p:cNvGrpSpPr>
          <p:nvPr/>
        </p:nvGrpSpPr>
        <p:grpSpPr bwMode="auto">
          <a:xfrm>
            <a:off x="50800" y="2403475"/>
            <a:ext cx="8482013" cy="3719922"/>
            <a:chOff x="303" y="1062"/>
            <a:chExt cx="4785" cy="2877"/>
          </a:xfrm>
        </p:grpSpPr>
        <p:sp>
          <p:nvSpPr>
            <p:cNvPr id="82967" name="Text Box 23">
              <a:extLst>
                <a:ext uri="{FF2B5EF4-FFF2-40B4-BE49-F238E27FC236}">
                  <a16:creationId xmlns:a16="http://schemas.microsoft.com/office/drawing/2014/main" id="{8A00B374-5968-4541-AC61-78DA26CB6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" y="2429"/>
              <a:ext cx="907" cy="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数据类型</a:t>
              </a:r>
            </a:p>
          </p:txBody>
        </p:sp>
        <p:sp>
          <p:nvSpPr>
            <p:cNvPr id="82968" name="Text Box 24">
              <a:extLst>
                <a:ext uri="{FF2B5EF4-FFF2-40B4-BE49-F238E27FC236}">
                  <a16:creationId xmlns:a16="http://schemas.microsoft.com/office/drawing/2014/main" id="{061FB74F-112D-4FB6-9496-4388C81A8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2476"/>
              <a:ext cx="906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构造类型</a:t>
              </a:r>
            </a:p>
          </p:txBody>
        </p:sp>
        <p:sp>
          <p:nvSpPr>
            <p:cNvPr id="82969" name="Text Box 25">
              <a:extLst>
                <a:ext uri="{FF2B5EF4-FFF2-40B4-BE49-F238E27FC236}">
                  <a16:creationId xmlns:a16="http://schemas.microsoft.com/office/drawing/2014/main" id="{065AB0C8-BF26-4660-9D62-A4BD2381F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3080"/>
              <a:ext cx="906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指针类型</a:t>
              </a:r>
            </a:p>
          </p:txBody>
        </p:sp>
        <p:sp>
          <p:nvSpPr>
            <p:cNvPr id="82970" name="Text Box 26">
              <a:extLst>
                <a:ext uri="{FF2B5EF4-FFF2-40B4-BE49-F238E27FC236}">
                  <a16:creationId xmlns:a16="http://schemas.microsoft.com/office/drawing/2014/main" id="{1EC16A87-8D85-48E5-8339-9FC55EE35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3534"/>
              <a:ext cx="231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kumimoji="1"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空</a:t>
              </a:r>
              <a:r>
                <a:rPr kumimoji="1" lang="zh-CN" alt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类型</a:t>
              </a:r>
              <a:r>
                <a:rPr kumimoji="1" lang="en-US" altLang="zh-CN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  <a:r>
                <a:rPr kumimoji="1" lang="zh-CN" alt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无</a:t>
              </a:r>
              <a:r>
                <a:rPr kumimoji="1"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值</a:t>
              </a:r>
              <a:r>
                <a:rPr kumimoji="1" lang="zh-CN" alt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类型</a:t>
              </a:r>
              <a:r>
                <a:rPr kumimoji="1" lang="en-US" altLang="zh-CN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)</a:t>
              </a:r>
              <a:r>
                <a:rPr kumimoji="1" lang="zh-CN" alt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void</a:t>
              </a:r>
            </a:p>
          </p:txBody>
        </p:sp>
        <p:sp>
          <p:nvSpPr>
            <p:cNvPr id="8202" name="AutoShape 27"/>
            <p:cNvSpPr>
              <a:spLocks/>
            </p:cNvSpPr>
            <p:nvPr/>
          </p:nvSpPr>
          <p:spPr bwMode="auto">
            <a:xfrm>
              <a:off x="1296" y="1521"/>
              <a:ext cx="240" cy="2208"/>
            </a:xfrm>
            <a:prstGeom prst="leftBrace">
              <a:avLst>
                <a:gd name="adj1" fmla="val 7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200" b="0"/>
            </a:p>
          </p:txBody>
        </p:sp>
        <p:grpSp>
          <p:nvGrpSpPr>
            <p:cNvPr id="8203" name="Group 28"/>
            <p:cNvGrpSpPr>
              <a:grpSpLocks/>
            </p:cNvGrpSpPr>
            <p:nvPr/>
          </p:nvGrpSpPr>
          <p:grpSpPr bwMode="auto">
            <a:xfrm>
              <a:off x="2544" y="2070"/>
              <a:ext cx="1390" cy="1316"/>
              <a:chOff x="2544" y="1882"/>
              <a:chExt cx="1390" cy="1316"/>
            </a:xfrm>
          </p:grpSpPr>
          <p:sp>
            <p:nvSpPr>
              <p:cNvPr id="82973" name="Text Box 29">
                <a:extLst>
                  <a:ext uri="{FF2B5EF4-FFF2-40B4-BE49-F238E27FC236}">
                    <a16:creationId xmlns:a16="http://schemas.microsoft.com/office/drawing/2014/main" id="{923413B2-B702-4250-8A9E-B60F270D0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2891"/>
                <a:ext cx="1106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buClr>
                    <a:srgbClr val="CC99FF"/>
                  </a:buClr>
                  <a:buFont typeface="Monotype Sorts" pitchFamily="2" charset="2"/>
                  <a:buNone/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枚举类型  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enum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82974" name="Text Box 30">
                <a:extLst>
                  <a:ext uri="{FF2B5EF4-FFF2-40B4-BE49-F238E27FC236}">
                    <a16:creationId xmlns:a16="http://schemas.microsoft.com/office/drawing/2014/main" id="{21B4D377-7320-406D-9382-4D4D28FA8A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1882"/>
                <a:ext cx="676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buClr>
                    <a:srgbClr val="CC99FF"/>
                  </a:buClr>
                  <a:buFont typeface="Monotype Sorts" pitchFamily="2" charset="2"/>
                  <a:buNone/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数组类型</a:t>
                </a:r>
              </a:p>
            </p:txBody>
          </p:sp>
          <p:sp>
            <p:nvSpPr>
              <p:cNvPr id="82975" name="Text Box 31">
                <a:extLst>
                  <a:ext uri="{FF2B5EF4-FFF2-40B4-BE49-F238E27FC236}">
                    <a16:creationId xmlns:a16="http://schemas.microsoft.com/office/drawing/2014/main" id="{E39E4095-0F0A-4286-AFEB-8BBC0F9D9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2218"/>
                <a:ext cx="1249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buClr>
                    <a:srgbClr val="CC99FF"/>
                  </a:buClr>
                  <a:buFont typeface="Monotype Sorts" pitchFamily="2" charset="2"/>
                  <a:buNone/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结构类型  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struct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82976" name="Text Box 32">
                <a:extLst>
                  <a:ext uri="{FF2B5EF4-FFF2-40B4-BE49-F238E27FC236}">
                    <a16:creationId xmlns:a16="http://schemas.microsoft.com/office/drawing/2014/main" id="{1C3DA395-8FD6-4948-8485-D14FE20ACF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7" y="2554"/>
                <a:ext cx="117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buClr>
                    <a:srgbClr val="CC99FF"/>
                  </a:buClr>
                  <a:buFont typeface="Monotype Sorts" pitchFamily="2" charset="2"/>
                  <a:buNone/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联合类型</a:t>
                </a: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  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union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8218" name="AutoShape 33"/>
              <p:cNvSpPr>
                <a:spLocks/>
              </p:cNvSpPr>
              <p:nvPr/>
            </p:nvSpPr>
            <p:spPr bwMode="auto">
              <a:xfrm>
                <a:off x="2544" y="2016"/>
                <a:ext cx="192" cy="96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</p:grpSp>
        <p:grpSp>
          <p:nvGrpSpPr>
            <p:cNvPr id="8204" name="Group 34"/>
            <p:cNvGrpSpPr>
              <a:grpSpLocks/>
            </p:cNvGrpSpPr>
            <p:nvPr/>
          </p:nvGrpSpPr>
          <p:grpSpPr bwMode="auto">
            <a:xfrm>
              <a:off x="1455" y="1062"/>
              <a:ext cx="2196" cy="982"/>
              <a:chOff x="1455" y="874"/>
              <a:chExt cx="2196" cy="982"/>
            </a:xfrm>
          </p:grpSpPr>
          <p:sp>
            <p:nvSpPr>
              <p:cNvPr id="82979" name="Text Box 35">
                <a:extLst>
                  <a:ext uri="{FF2B5EF4-FFF2-40B4-BE49-F238E27FC236}">
                    <a16:creationId xmlns:a16="http://schemas.microsoft.com/office/drawing/2014/main" id="{C39B588B-0589-4229-96B3-7226E41FB9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5" y="1136"/>
                <a:ext cx="90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buClr>
                    <a:srgbClr val="CC99FF"/>
                  </a:buClr>
                  <a:buFont typeface="Monotype Sorts" pitchFamily="2" charset="2"/>
                  <a:buNone/>
                  <a:defRPr/>
                </a:pPr>
                <a:r>
                  <a:rPr kumimoji="1" lang="zh-CN" altLang="en-US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基本类型</a:t>
                </a:r>
              </a:p>
            </p:txBody>
          </p:sp>
          <p:sp>
            <p:nvSpPr>
              <p:cNvPr id="82980" name="Text Box 36">
                <a:extLst>
                  <a:ext uri="{FF2B5EF4-FFF2-40B4-BE49-F238E27FC236}">
                    <a16:creationId xmlns:a16="http://schemas.microsoft.com/office/drawing/2014/main" id="{FA7111BD-AD54-4463-B0ED-C955899A5D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7" y="874"/>
                <a:ext cx="892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buClr>
                    <a:srgbClr val="CC99FF"/>
                  </a:buClr>
                  <a:buFont typeface="Monotype Sorts" pitchFamily="2" charset="2"/>
                  <a:buNone/>
                  <a:defRPr/>
                </a:pPr>
                <a:r>
                  <a:rPr kumimoji="1" lang="zh-CN" altLang="en-US" sz="2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整型    </a:t>
                </a:r>
                <a:r>
                  <a:rPr kumimoji="1" lang="en-US" altLang="zh-CN" sz="2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int</a:t>
                </a:r>
                <a:endParaRPr kumimoji="1"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82981" name="Text Box 37">
                <a:extLst>
                  <a:ext uri="{FF2B5EF4-FFF2-40B4-BE49-F238E27FC236}">
                    <a16:creationId xmlns:a16="http://schemas.microsoft.com/office/drawing/2014/main" id="{8B240D2A-B22C-4F4A-88AE-1F3F452B9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210"/>
                <a:ext cx="963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buClr>
                    <a:srgbClr val="CC99FF"/>
                  </a:buClr>
                  <a:buFont typeface="Monotype Sorts" pitchFamily="2" charset="2"/>
                  <a:buNone/>
                  <a:defRPr/>
                </a:pPr>
                <a:r>
                  <a:rPr kumimoji="1" lang="zh-CN" altLang="en-US" sz="2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字符型  </a:t>
                </a:r>
                <a:r>
                  <a:rPr kumimoji="1" lang="en-US" altLang="zh-CN" sz="2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char</a:t>
                </a:r>
              </a:p>
            </p:txBody>
          </p:sp>
          <p:sp>
            <p:nvSpPr>
              <p:cNvPr id="82982" name="Text Box 38">
                <a:extLst>
                  <a:ext uri="{FF2B5EF4-FFF2-40B4-BE49-F238E27FC236}">
                    <a16:creationId xmlns:a16="http://schemas.microsoft.com/office/drawing/2014/main" id="{1079D936-5C1F-4D08-9F8F-78E9B3338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2" y="1547"/>
                <a:ext cx="928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buClr>
                    <a:srgbClr val="CC99FF"/>
                  </a:buClr>
                  <a:buFont typeface="Monotype Sorts" pitchFamily="2" charset="2"/>
                  <a:buNone/>
                  <a:defRPr/>
                </a:pPr>
                <a:r>
                  <a:rPr kumimoji="1" lang="zh-CN" altLang="en-US" sz="2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实</a:t>
                </a:r>
                <a:r>
                  <a:rPr kumimoji="1" lang="zh-CN" altLang="en-US" sz="2000" dirty="0" smtClean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型</a:t>
                </a:r>
                <a:r>
                  <a:rPr kumimoji="1" lang="en-US" altLang="zh-CN" sz="2000" dirty="0" smtClean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(</a:t>
                </a:r>
                <a:r>
                  <a:rPr kumimoji="1" lang="zh-CN" altLang="en-US" sz="2000" dirty="0" smtClean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浮点型</a:t>
                </a:r>
                <a:r>
                  <a:rPr kumimoji="1" lang="en-US" altLang="zh-CN" sz="2000" dirty="0" smtClean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)</a:t>
                </a:r>
                <a:endParaRPr kumimoji="1"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8213" name="AutoShape 39"/>
              <p:cNvSpPr>
                <a:spLocks/>
              </p:cNvSpPr>
              <p:nvPr/>
            </p:nvSpPr>
            <p:spPr bwMode="auto">
              <a:xfrm>
                <a:off x="2544" y="960"/>
                <a:ext cx="192" cy="720"/>
              </a:xfrm>
              <a:prstGeom prst="leftBrace">
                <a:avLst>
                  <a:gd name="adj1" fmla="val 31250"/>
                  <a:gd name="adj2" fmla="val 50000"/>
                </a:avLst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</p:grpSp>
        <p:grpSp>
          <p:nvGrpSpPr>
            <p:cNvPr id="8205" name="Group 40"/>
            <p:cNvGrpSpPr>
              <a:grpSpLocks/>
            </p:cNvGrpSpPr>
            <p:nvPr/>
          </p:nvGrpSpPr>
          <p:grpSpPr bwMode="auto">
            <a:xfrm>
              <a:off x="4080" y="1427"/>
              <a:ext cx="1008" cy="1096"/>
              <a:chOff x="4080" y="1239"/>
              <a:chExt cx="1008" cy="1096"/>
            </a:xfrm>
          </p:grpSpPr>
          <p:sp>
            <p:nvSpPr>
              <p:cNvPr id="82985" name="Text Box 41">
                <a:extLst>
                  <a:ext uri="{FF2B5EF4-FFF2-40B4-BE49-F238E27FC236}">
                    <a16:creationId xmlns:a16="http://schemas.microsoft.com/office/drawing/2014/main" id="{7AEE4C99-F3E1-40EF-A521-ECDEECD92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" y="1239"/>
                <a:ext cx="821" cy="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Clr>
                    <a:srgbClr val="CC99FF"/>
                  </a:buClr>
                  <a:buFont typeface="Monotype Sorts" pitchFamily="2" charset="2"/>
                  <a:buNone/>
                  <a:defRPr/>
                </a:pPr>
                <a:r>
                  <a:rPr kumimoji="1" lang="zh-CN" altLang="en-US" sz="2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单精度实型</a:t>
                </a:r>
              </a:p>
              <a:p>
                <a:pPr eaLnBrk="1" hangingPunct="1">
                  <a:lnSpc>
                    <a:spcPct val="80000"/>
                  </a:lnSpc>
                  <a:buClr>
                    <a:srgbClr val="CC99FF"/>
                  </a:buClr>
                  <a:buFont typeface="Monotype Sorts" pitchFamily="2" charset="2"/>
                  <a:buNone/>
                  <a:defRPr/>
                </a:pPr>
                <a:r>
                  <a:rPr kumimoji="1" lang="zh-CN" altLang="en-US" sz="2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     </a:t>
                </a:r>
                <a:r>
                  <a:rPr kumimoji="1" lang="en-US" altLang="zh-CN" sz="2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float</a:t>
                </a:r>
              </a:p>
            </p:txBody>
          </p:sp>
          <p:sp>
            <p:nvSpPr>
              <p:cNvPr id="82986" name="Text Box 42">
                <a:extLst>
                  <a:ext uri="{FF2B5EF4-FFF2-40B4-BE49-F238E27FC236}">
                    <a16:creationId xmlns:a16="http://schemas.microsoft.com/office/drawing/2014/main" id="{C108B844-217F-433B-AED0-A8C576D489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" y="1862"/>
                <a:ext cx="821" cy="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Clr>
                    <a:srgbClr val="CC99FF"/>
                  </a:buClr>
                  <a:buFont typeface="Monotype Sorts" pitchFamily="2" charset="2"/>
                  <a:buNone/>
                  <a:defRPr/>
                </a:pPr>
                <a:r>
                  <a:rPr kumimoji="1" lang="zh-CN" altLang="en-US" sz="2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双精度实型</a:t>
                </a:r>
              </a:p>
              <a:p>
                <a:pPr eaLnBrk="1" hangingPunct="1">
                  <a:lnSpc>
                    <a:spcPct val="80000"/>
                  </a:lnSpc>
                  <a:buClr>
                    <a:srgbClr val="CC99FF"/>
                  </a:buClr>
                  <a:buFont typeface="Monotype Sorts" pitchFamily="2" charset="2"/>
                  <a:buNone/>
                  <a:defRPr/>
                </a:pPr>
                <a:r>
                  <a:rPr kumimoji="1" lang="zh-CN" altLang="zh-CN" sz="2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</a:t>
                </a:r>
                <a:r>
                  <a:rPr kumimoji="1" lang="en-US" altLang="zh-CN" sz="2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double</a:t>
                </a:r>
              </a:p>
            </p:txBody>
          </p:sp>
          <p:sp>
            <p:nvSpPr>
              <p:cNvPr id="8208" name="AutoShape 43"/>
              <p:cNvSpPr>
                <a:spLocks/>
              </p:cNvSpPr>
              <p:nvPr/>
            </p:nvSpPr>
            <p:spPr bwMode="auto">
              <a:xfrm>
                <a:off x="4080" y="1333"/>
                <a:ext cx="192" cy="672"/>
              </a:xfrm>
              <a:prstGeom prst="leftBrace">
                <a:avLst>
                  <a:gd name="adj1" fmla="val 21211"/>
                  <a:gd name="adj2" fmla="val 50000"/>
                </a:avLst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29F15D-2676-4A60-A49F-BEB128B860D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 </a:t>
            </a:r>
            <a:r>
              <a:rPr lang="zh-CN" altLang="en-US" dirty="0" smtClean="0"/>
              <a:t>常量与变量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46113" y="1752600"/>
            <a:ext cx="8040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900" dirty="0" smtClean="0"/>
              <a:t>2.2.1  </a:t>
            </a:r>
            <a:r>
              <a:rPr lang="zh-CN" altLang="en-US" sz="2900" dirty="0"/>
              <a:t>常量和符号常量</a:t>
            </a:r>
            <a:endParaRPr lang="zh-CN" altLang="en-US" sz="2900" b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在程序运行</a:t>
            </a:r>
            <a:r>
              <a:rPr lang="zh-CN" altLang="en-US" sz="2500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过程</a:t>
            </a:r>
            <a:r>
              <a:rPr lang="zh-CN" altLang="en-US" sz="25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sz="25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5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zh-CN" altLang="en-US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值不能被改变的量称为常量</a:t>
            </a:r>
          </a:p>
          <a:p>
            <a:pPr eaLnBrk="1" hangingPunct="1"/>
            <a:r>
              <a:rPr lang="zh-CN" altLang="en-US" sz="25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常量区分为不同的类型：</a:t>
            </a:r>
          </a:p>
        </p:txBody>
      </p:sp>
      <p:sp>
        <p:nvSpPr>
          <p:cNvPr id="113669" name="AutoShape 5"/>
          <p:cNvSpPr>
            <a:spLocks/>
          </p:cNvSpPr>
          <p:nvPr/>
        </p:nvSpPr>
        <p:spPr bwMode="auto">
          <a:xfrm>
            <a:off x="769938" y="3938588"/>
            <a:ext cx="631825" cy="1784350"/>
          </a:xfrm>
          <a:prstGeom prst="leftBrace">
            <a:avLst>
              <a:gd name="adj1" fmla="val 23534"/>
              <a:gd name="adj2" fmla="val 5000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/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1562100" y="3714750"/>
            <a:ext cx="64389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整型 </a:t>
            </a:r>
            <a:r>
              <a:rPr kumimoji="1" lang="en-US" altLang="zh-CN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kumimoji="1" lang="zh-CN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125</a:t>
            </a:r>
            <a:r>
              <a:rPr kumimoji="1" lang="zh-CN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-100</a:t>
            </a:r>
            <a:r>
              <a:rPr kumimoji="1" lang="zh-CN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endParaRPr kumimoji="1" lang="en-US" altLang="zh-CN" sz="2800" b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实型 </a:t>
            </a:r>
            <a:r>
              <a:rPr kumimoji="1" lang="en-US" altLang="zh-CN" sz="28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3.14 </a:t>
            </a:r>
            <a:r>
              <a:rPr kumimoji="1" lang="zh-CN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kumimoji="1" lang="en-US" altLang="zh-CN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0.125</a:t>
            </a:r>
            <a:r>
              <a:rPr kumimoji="1" lang="zh-CN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-3.789</a:t>
            </a:r>
            <a:endParaRPr kumimoji="1" lang="en-US" altLang="zh-CN" sz="2800" b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字符型 </a:t>
            </a:r>
            <a:r>
              <a:rPr kumimoji="1" lang="en-US" altLang="zh-CN" sz="2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kumimoji="1" lang="en-US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en-US" sz="2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kumimoji="1" lang="en-US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   </a:t>
            </a:r>
            <a:r>
              <a:rPr kumimoji="1" lang="en-US" altLang="en-US" sz="2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kumimoji="1" lang="en-US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en-US" sz="2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kumimoji="1" lang="zh-CN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kumimoji="1" lang="en-US" altLang="zh-CN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endParaRPr kumimoji="1" lang="en-US" altLang="zh-CN" sz="2800" b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字符串 </a:t>
            </a:r>
            <a:r>
              <a:rPr kumimoji="1" lang="en-US" altLang="zh-CN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kumimoji="1" lang="en-US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a",   "</a:t>
            </a:r>
            <a:r>
              <a:rPr kumimoji="1" lang="en-US" altLang="zh-CN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b"</a:t>
            </a:r>
            <a:r>
              <a:rPr kumimoji="1" lang="zh-CN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en-US" sz="28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"1232" </a:t>
            </a:r>
            <a:endParaRPr kumimoji="1" lang="en-US" altLang="zh-CN" sz="2800" b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62000" y="3665538"/>
            <a:ext cx="7239000" cy="1852612"/>
            <a:chOff x="581" y="2534"/>
            <a:chExt cx="4219" cy="1167"/>
          </a:xfrm>
        </p:grpSpPr>
        <p:sp>
          <p:nvSpPr>
            <p:cNvPr id="9224" name="AutoShape 7"/>
            <p:cNvSpPr>
              <a:spLocks/>
            </p:cNvSpPr>
            <p:nvPr/>
          </p:nvSpPr>
          <p:spPr bwMode="auto">
            <a:xfrm>
              <a:off x="581" y="2577"/>
              <a:ext cx="398" cy="1124"/>
            </a:xfrm>
            <a:prstGeom prst="leftBrace">
              <a:avLst>
                <a:gd name="adj1" fmla="val 23534"/>
                <a:gd name="adj2" fmla="val 5000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/>
            </a:p>
          </p:txBody>
        </p:sp>
        <p:sp>
          <p:nvSpPr>
            <p:cNvPr id="9225" name="Text Box 8"/>
            <p:cNvSpPr txBox="1">
              <a:spLocks noChangeArrowheads="1"/>
            </p:cNvSpPr>
            <p:nvPr/>
          </p:nvSpPr>
          <p:spPr bwMode="auto">
            <a:xfrm>
              <a:off x="1080" y="2534"/>
              <a:ext cx="3720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字面常量</a:t>
              </a:r>
              <a:r>
                <a:rPr kumimoji="1" lang="zh-CN" altLang="en-US" sz="2800" b="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 或 </a:t>
              </a:r>
              <a:r>
                <a:rPr kumimoji="1" lang="zh-CN" altLang="en-US" sz="280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直接常量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符号常量</a:t>
              </a:r>
              <a:r>
                <a:rPr kumimoji="1" lang="zh-CN" altLang="en-US" sz="2800" b="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000" b="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用一个标识符代表一个常量的符号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             </a:t>
              </a:r>
              <a:r>
                <a:rPr kumimoji="1" lang="en-US" altLang="zh-CN" sz="2000" b="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#define</a:t>
              </a:r>
              <a:r>
                <a:rPr kumimoji="1" lang="zh-CN" altLang="en-US" sz="2000" b="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命令来定义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             一般</a:t>
              </a:r>
              <a:r>
                <a:rPr kumimoji="1" lang="zh-CN" altLang="en-US" sz="2000" b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用</a:t>
              </a:r>
              <a:r>
                <a:rPr kumimoji="1" lang="zh-CN" altLang="en-US" sz="2000" b="0" smtClean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大写字母，含义清楚，容易</a:t>
              </a:r>
              <a:r>
                <a:rPr kumimoji="1" lang="zh-CN" altLang="en-US" sz="2000" b="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修改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utoUpdateAnimBg="0"/>
      <p:bldP spid="113669" grpId="0" animBg="1"/>
      <p:bldP spid="113669" grpId="1" animBg="1"/>
      <p:bldP spid="113670" grpId="0" autoUpdateAnimBg="0"/>
      <p:bldP spid="11367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6AE10E-2FA2-42A6-8C22-9D2E29B0F81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524000"/>
            <a:ext cx="8001000" cy="1216025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9388" y="1695450"/>
            <a:ext cx="8820150" cy="4897438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1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1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2.1 </a:t>
            </a:r>
            <a:r>
              <a:rPr lang="zh-CN" altLang="en-US" sz="21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>符号常量的使用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#define  PRICE  30</a:t>
            </a:r>
            <a:b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#include  "</a:t>
            </a:r>
            <a:r>
              <a:rPr lang="en-US" altLang="zh-CN" sz="21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stdafx.h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"</a:t>
            </a:r>
            <a:b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100" dirty="0" err="1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 _</a:t>
            </a:r>
            <a:r>
              <a:rPr lang="en-US" altLang="zh-CN" sz="2100" dirty="0" err="1">
                <a:solidFill>
                  <a:schemeClr val="bg1"/>
                </a:solidFill>
                <a:latin typeface="宋体" panose="02010600030101010101" pitchFamily="2" charset="-122"/>
              </a:rPr>
              <a:t>tmain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 (......)</a:t>
            </a:r>
            <a:b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   {</a:t>
            </a:r>
            <a:b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100" dirty="0" err="1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1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num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, total;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1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num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=10;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total=</a:t>
            </a:r>
            <a:r>
              <a:rPr lang="en-US" altLang="zh-CN" sz="21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num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* 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PRICE;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1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("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total=%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d\</a:t>
            </a:r>
            <a:r>
              <a:rPr lang="en-US" altLang="zh-CN" sz="21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n",total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);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</a:rPr>
              <a:t>    }</a:t>
            </a:r>
            <a:endParaRPr lang="en-US" altLang="zh-CN" sz="3800" dirty="0">
              <a:solidFill>
                <a:schemeClr val="tx2"/>
              </a:solidFill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822825" y="1624013"/>
            <a:ext cx="4321175" cy="647700"/>
          </a:xfrm>
          <a:prstGeom prst="rect">
            <a:avLst/>
          </a:prstGeom>
          <a:solidFill>
            <a:srgbClr val="336600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1700" u="sng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  <a:r>
              <a:rPr lang="zh-CN" altLang="en-US" sz="1700" u="sng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7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total=300</a:t>
            </a:r>
            <a:endParaRPr lang="en-US" altLang="zh-CN" sz="17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9B8BCB90-D606-4035-9E49-60E4EAAD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584825"/>
            <a:ext cx="7164387" cy="11207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469900" indent="-469900"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7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 </a:t>
            </a:r>
            <a:r>
              <a:rPr lang="zh-CN" altLang="en-US" sz="1700" b="0" dirty="0">
                <a:latin typeface="宋体" pitchFamily="2" charset="-122"/>
              </a:rPr>
              <a:t> </a:t>
            </a:r>
            <a:r>
              <a:rPr lang="zh-CN" altLang="en-US" sz="3000" b="0" dirty="0"/>
              <a:t> </a:t>
            </a:r>
            <a:r>
              <a:rPr lang="zh-CN" altLang="en-US" sz="1700" b="0" dirty="0">
                <a:latin typeface="宋体" pitchFamily="2" charset="-122"/>
              </a:rPr>
              <a:t>程序中用</a:t>
            </a:r>
            <a:r>
              <a:rPr lang="en-US" altLang="zh-CN" sz="1700" b="0" dirty="0">
                <a:latin typeface="宋体" pitchFamily="2" charset="-122"/>
              </a:rPr>
              <a:t>#define</a:t>
            </a:r>
            <a:r>
              <a:rPr lang="zh-CN" altLang="en-US" sz="1700" b="0" dirty="0">
                <a:latin typeface="宋体" pitchFamily="2" charset="-122"/>
              </a:rPr>
              <a:t>命令行定义</a:t>
            </a:r>
            <a:r>
              <a:rPr lang="en-US" altLang="zh-CN" sz="1700" b="0" dirty="0">
                <a:latin typeface="宋体" pitchFamily="2" charset="-122"/>
              </a:rPr>
              <a:t>PRICE</a:t>
            </a:r>
            <a:r>
              <a:rPr lang="zh-CN" altLang="en-US" sz="1700" b="0" dirty="0">
                <a:latin typeface="宋体" pitchFamily="2" charset="-122"/>
              </a:rPr>
              <a:t>代表</a:t>
            </a:r>
            <a:r>
              <a:rPr lang="zh-CN" altLang="en-US" sz="1700" b="0">
                <a:latin typeface="宋体" pitchFamily="2" charset="-122"/>
              </a:rPr>
              <a:t>常量</a:t>
            </a:r>
            <a:r>
              <a:rPr lang="en-US" altLang="zh-CN" sz="1700" b="0" smtClean="0">
                <a:latin typeface="宋体" pitchFamily="2" charset="-122"/>
              </a:rPr>
              <a:t>30,</a:t>
            </a:r>
            <a:r>
              <a:rPr lang="zh-CN" altLang="en-US" sz="1700" b="0" smtClean="0">
                <a:latin typeface="宋体" pitchFamily="2" charset="-122"/>
              </a:rPr>
              <a:t>此后</a:t>
            </a:r>
            <a:r>
              <a:rPr lang="zh-CN" altLang="en-US" sz="1700" b="0" dirty="0">
                <a:latin typeface="宋体" pitchFamily="2" charset="-122"/>
              </a:rPr>
              <a:t>凡在本文件中出现的</a:t>
            </a:r>
            <a:r>
              <a:rPr lang="en-US" altLang="zh-CN" sz="1700" b="0" dirty="0">
                <a:latin typeface="宋体" pitchFamily="2" charset="-122"/>
              </a:rPr>
              <a:t>PRICE</a:t>
            </a:r>
            <a:r>
              <a:rPr lang="zh-CN" altLang="en-US" sz="1700" b="0" dirty="0">
                <a:latin typeface="宋体" pitchFamily="2" charset="-122"/>
              </a:rPr>
              <a:t>都</a:t>
            </a:r>
            <a:r>
              <a:rPr lang="zh-CN" altLang="en-US" sz="1700" b="0">
                <a:latin typeface="宋体" pitchFamily="2" charset="-122"/>
              </a:rPr>
              <a:t>代表</a:t>
            </a:r>
            <a:r>
              <a:rPr lang="en-US" altLang="zh-CN" sz="1700" b="0" smtClean="0">
                <a:latin typeface="宋体" pitchFamily="2" charset="-122"/>
              </a:rPr>
              <a:t>30,</a:t>
            </a:r>
            <a:r>
              <a:rPr lang="zh-CN" altLang="en-US" sz="1700" b="0" smtClean="0">
                <a:latin typeface="宋体" pitchFamily="2" charset="-122"/>
              </a:rPr>
              <a:t>可以</a:t>
            </a:r>
            <a:r>
              <a:rPr lang="zh-CN" altLang="en-US" sz="1700" b="0" dirty="0">
                <a:latin typeface="宋体" pitchFamily="2" charset="-122"/>
              </a:rPr>
              <a:t>和常量一样进行运算</a:t>
            </a:r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8F3AB3FE-0D00-4B32-8CF1-3BBED5822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76538"/>
            <a:ext cx="6019800" cy="11509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7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r>
              <a:rPr lang="zh-CN" altLang="en-US" sz="1700" b="0" dirty="0">
                <a:latin typeface="宋体" pitchFamily="2" charset="-122"/>
              </a:rPr>
              <a:t>如再用赋值语句给</a:t>
            </a:r>
            <a:r>
              <a:rPr lang="en-US" altLang="zh-CN" sz="1700" b="0" dirty="0">
                <a:latin typeface="宋体" pitchFamily="2" charset="-122"/>
              </a:rPr>
              <a:t>PRICE</a:t>
            </a:r>
            <a:r>
              <a:rPr lang="zh-CN" altLang="en-US" sz="1700" b="0" dirty="0">
                <a:latin typeface="宋体" pitchFamily="2" charset="-122"/>
              </a:rPr>
              <a:t>赋值是错的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700" b="0" dirty="0">
                <a:latin typeface="宋体" pitchFamily="2" charset="-122"/>
              </a:rPr>
              <a:t>  </a:t>
            </a:r>
            <a:r>
              <a:rPr lang="en-US" altLang="zh-CN" sz="1700" b="0" dirty="0" smtClean="0">
                <a:latin typeface="宋体" pitchFamily="2" charset="-122"/>
              </a:rPr>
              <a:t>PRICE=40;   </a:t>
            </a:r>
            <a:r>
              <a:rPr lang="en-US" altLang="zh-CN" sz="1500" b="0">
                <a:solidFill>
                  <a:srgbClr val="008000"/>
                </a:solidFill>
                <a:latin typeface="宋体" pitchFamily="2" charset="-122"/>
              </a:rPr>
              <a:t>/* </a:t>
            </a:r>
            <a:r>
              <a:rPr lang="zh-CN" altLang="en-US" sz="1500" b="0" smtClean="0">
                <a:solidFill>
                  <a:srgbClr val="008000"/>
                </a:solidFill>
                <a:latin typeface="宋体" pitchFamily="2" charset="-122"/>
              </a:rPr>
              <a:t>错误，不能</a:t>
            </a:r>
            <a:r>
              <a:rPr lang="zh-CN" altLang="en-US" sz="1500" b="0" dirty="0">
                <a:solidFill>
                  <a:srgbClr val="008000"/>
                </a:solidFill>
                <a:latin typeface="宋体" pitchFamily="2" charset="-122"/>
              </a:rPr>
              <a:t>给符号常量赋值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800" b="0" dirty="0" smtClean="0">
                <a:solidFill>
                  <a:schemeClr val="tx2"/>
                </a:solidFill>
              </a:rPr>
              <a:t>2.2 </a:t>
            </a:r>
            <a:r>
              <a:rPr lang="zh-CN" altLang="en-US" sz="3800" b="0" dirty="0">
                <a:solidFill>
                  <a:schemeClr val="tx2"/>
                </a:solidFill>
              </a:rPr>
              <a:t>常量与变量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nimBg="1"/>
      <p:bldP spid="116742" grpId="0" animBg="1"/>
      <p:bldP spid="1167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EB8531-0DB6-4418-86EE-C022520D4D7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 </a:t>
            </a:r>
            <a:r>
              <a:rPr lang="zh-CN" altLang="en-US" dirty="0" smtClean="0"/>
              <a:t>常量与变量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900" b="1" dirty="0" smtClean="0"/>
              <a:t>2.2.2</a:t>
            </a:r>
            <a:r>
              <a:rPr lang="zh-CN" altLang="en-US" sz="2900" b="1" dirty="0" smtClean="0"/>
              <a:t>　变量</a:t>
            </a:r>
            <a:endParaRPr lang="zh-CN" altLang="en-US" sz="29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10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变量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代表内存中具有特定属性的一</a:t>
            </a:r>
            <a:r>
              <a:rPr lang="zh-CN" altLang="en-US" sz="21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个存储单元，它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用来</a:t>
            </a:r>
            <a:r>
              <a:rPr lang="zh-CN" altLang="en-US" sz="21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存放数据，这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就是变量</a:t>
            </a:r>
            <a:r>
              <a:rPr lang="zh-CN" altLang="en-US" sz="21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的值，在程序运行期间，这些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值是可以改变的。</a:t>
            </a:r>
          </a:p>
          <a:p>
            <a:pPr eaLnBrk="1" hangingPunct="1"/>
            <a:endParaRPr lang="zh-CN" altLang="en-US" sz="21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变量名实际上是一个以一个名字对应代表一</a:t>
            </a:r>
            <a:r>
              <a:rPr lang="zh-CN" altLang="en-US" sz="210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个地址，在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对程序编译连接时由编译系统给每一个变量名分配对应的内存地址。从变量</a:t>
            </a:r>
            <a:r>
              <a:rPr lang="zh-CN" altLang="en-US" sz="210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中取值，实际上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是通过变量名找到相应的</a:t>
            </a:r>
            <a:r>
              <a:rPr lang="zh-CN" altLang="en-US" sz="210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内存地址，从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该存储单元中读取数据。</a:t>
            </a:r>
          </a:p>
          <a:p>
            <a:pPr eaLnBrk="1" hangingPunct="1"/>
            <a:endParaRPr lang="zh-CN" altLang="en-US" sz="21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5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变量名与变量值的区别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4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95813" y="4343400"/>
            <a:ext cx="3024187" cy="1828800"/>
            <a:chOff x="3560" y="2387"/>
            <a:chExt cx="1905" cy="1315"/>
          </a:xfrm>
        </p:grpSpPr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3560" y="2387"/>
              <a:ext cx="1905" cy="13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/>
            <a:lstStyle>
              <a:lvl1pPr marL="469900" indent="-46990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zh-CN" sz="1700" b="0"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zh-CN" sz="1700" b="0"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zh-CN" sz="1700" b="0"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zh-CN" sz="1700" b="0"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zh-CN" sz="1700" b="0"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zh-CN" sz="1700" b="0"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zh-CN" sz="1700" b="0"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zh-CN" sz="1700" b="0"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zh-CN" sz="1700" b="0"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US" altLang="zh-CN" sz="1700" b="0">
                <a:latin typeface="宋体" panose="02010600030101010101" pitchFamily="2" charset="-122"/>
              </a:endParaRPr>
            </a:p>
          </p:txBody>
        </p:sp>
        <p:pic>
          <p:nvPicPr>
            <p:cNvPr id="11271" name="Picture 6" descr="c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2478"/>
              <a:ext cx="1452" cy="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171386-EACF-4E05-9B10-952094973AD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 </a:t>
            </a:r>
            <a:r>
              <a:rPr lang="zh-CN" altLang="en-US" dirty="0" smtClean="0"/>
              <a:t>常量与变量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900" b="1" u="sng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变量命名的规定：</a:t>
            </a:r>
            <a:r>
              <a:rPr lang="zh-CN" altLang="en-US" sz="2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Ｃ语言规定标识符只能由</a:t>
            </a:r>
            <a:r>
              <a:rPr lang="zh-CN" altLang="en-US" sz="290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字母</a:t>
            </a:r>
            <a:r>
              <a:rPr lang="zh-CN" altLang="en-US" sz="2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90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数字</a:t>
            </a:r>
            <a:r>
              <a:rPr lang="zh-CN" altLang="en-US" sz="2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90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下划线</a:t>
            </a:r>
            <a:r>
              <a:rPr lang="zh-CN" altLang="en-US" sz="2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三种字符组成，且</a:t>
            </a:r>
            <a:r>
              <a:rPr lang="zh-CN" altLang="en-US" sz="290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第一个字符必须为字母或下划线</a:t>
            </a:r>
            <a:r>
              <a:rPr lang="zh-CN" altLang="en-US" sz="2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4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solidFill>
                  <a:srgbClr val="663300"/>
                </a:solidFill>
                <a:ea typeface="楷体_GB2312" pitchFamily="49" charset="-122"/>
              </a:rPr>
              <a:t>   </a:t>
            </a:r>
            <a:r>
              <a:rPr lang="zh-CN" altLang="en-US" sz="2500" b="1" dirty="0" smtClean="0">
                <a:solidFill>
                  <a:srgbClr val="CC0000"/>
                </a:solidFill>
              </a:rPr>
              <a:t>例：</a:t>
            </a:r>
            <a:r>
              <a:rPr lang="en-US" altLang="zh-CN" sz="2100" dirty="0" smtClean="0">
                <a:ea typeface="楷体_GB2312" pitchFamily="49" charset="-122"/>
              </a:rPr>
              <a:t>sum</a:t>
            </a:r>
            <a:r>
              <a:rPr lang="zh-CN" altLang="en-US" sz="2100" dirty="0" smtClean="0">
                <a:ea typeface="楷体_GB2312" pitchFamily="49" charset="-122"/>
              </a:rPr>
              <a:t>，</a:t>
            </a:r>
            <a:r>
              <a:rPr lang="en-US" altLang="zh-CN" sz="2100" dirty="0" smtClean="0">
                <a:ea typeface="楷体_GB2312" pitchFamily="49" charset="-122"/>
              </a:rPr>
              <a:t>_total, month, </a:t>
            </a:r>
            <a:r>
              <a:rPr lang="en-US" altLang="zh-CN" sz="2100" dirty="0" err="1" smtClean="0">
                <a:ea typeface="楷体_GB2312" pitchFamily="49" charset="-122"/>
              </a:rPr>
              <a:t>Student_name</a:t>
            </a:r>
            <a:endParaRPr lang="en-US" altLang="zh-CN" sz="2100" dirty="0" smtClean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100" dirty="0" smtClean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>
                <a:ea typeface="楷体_GB2312" pitchFamily="49" charset="-122"/>
              </a:rPr>
              <a:t>          </a:t>
            </a:r>
            <a:r>
              <a:rPr lang="en-US" altLang="zh-CN" sz="2100" dirty="0" smtClean="0">
                <a:ea typeface="楷体_GB2312" pitchFamily="49" charset="-122"/>
              </a:rPr>
              <a:t>lotus_1_2_3</a:t>
            </a:r>
            <a:r>
              <a:rPr lang="zh-CN" altLang="en-US" sz="2100" dirty="0" smtClean="0">
                <a:ea typeface="楷体_GB2312" pitchFamily="49" charset="-122"/>
              </a:rPr>
              <a:t>，</a:t>
            </a:r>
            <a:r>
              <a:rPr lang="en-US" altLang="zh-CN" sz="2100" dirty="0" smtClean="0">
                <a:ea typeface="楷体_GB2312" pitchFamily="49" charset="-122"/>
              </a:rPr>
              <a:t>BASIC, </a:t>
            </a:r>
            <a:r>
              <a:rPr lang="en-US" altLang="zh-CN" sz="2100" dirty="0" err="1" smtClean="0">
                <a:ea typeface="楷体_GB2312" pitchFamily="49" charset="-122"/>
              </a:rPr>
              <a:t>li_ling</a:t>
            </a:r>
            <a:endParaRPr lang="en-US" altLang="zh-CN" sz="2100" dirty="0" smtClean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>
                <a:ea typeface="楷体_GB2312" pitchFamily="49" charset="-122"/>
              </a:rPr>
              <a:t>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>
                <a:ea typeface="楷体_GB2312" pitchFamily="49" charset="-122"/>
              </a:rPr>
              <a:t>          </a:t>
            </a:r>
            <a:r>
              <a:rPr lang="en-US" altLang="zh-CN" sz="2100" dirty="0" err="1" smtClean="0">
                <a:ea typeface="楷体_GB2312" pitchFamily="49" charset="-122"/>
              </a:rPr>
              <a:t>M.D.John</a:t>
            </a:r>
            <a:r>
              <a:rPr lang="en-US" altLang="zh-CN" sz="2100" dirty="0" smtClean="0">
                <a:ea typeface="楷体_GB2312" pitchFamily="49" charset="-122"/>
              </a:rPr>
              <a:t>, </a:t>
            </a:r>
            <a:r>
              <a:rPr lang="zh-CN" altLang="en-US" sz="2100" dirty="0" smtClean="0">
                <a:ea typeface="楷体_GB2312" pitchFamily="49" charset="-122"/>
              </a:rPr>
              <a:t>￥</a:t>
            </a:r>
            <a:r>
              <a:rPr lang="en-US" altLang="zh-CN" sz="2100" dirty="0" smtClean="0">
                <a:ea typeface="楷体_GB2312" pitchFamily="49" charset="-122"/>
              </a:rPr>
              <a:t>123,3D64,a&gt;b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100" dirty="0" smtClean="0">
                <a:ea typeface="楷体_GB2312" pitchFamily="49" charset="-122"/>
              </a:rPr>
              <a:t>auto, </a:t>
            </a:r>
            <a:r>
              <a:rPr lang="en-US" altLang="zh-CN" sz="2100" dirty="0" err="1" smtClean="0">
                <a:ea typeface="楷体_GB2312" pitchFamily="49" charset="-122"/>
              </a:rPr>
              <a:t>switch,break</a:t>
            </a:r>
            <a:endParaRPr lang="en-US" altLang="zh-CN" sz="2100" dirty="0" smtClean="0">
              <a:ea typeface="楷体_GB2312" pitchFamily="49" charset="-122"/>
            </a:endParaRPr>
          </a:p>
          <a:p>
            <a:pPr eaLnBrk="1" hangingPunct="1"/>
            <a:endParaRPr lang="en-US" altLang="zh-CN" sz="3800" dirty="0" smtClean="0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705600" y="3397250"/>
            <a:ext cx="765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36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4800">
                <a:solidFill>
                  <a:schemeClr val="accent2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kumimoji="1" lang="en-US" altLang="zh-CN" sz="4800">
              <a:solidFill>
                <a:schemeClr val="accent2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5715000" y="4083050"/>
            <a:ext cx="765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36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4800">
                <a:solidFill>
                  <a:schemeClr val="accent2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kumimoji="1" lang="en-US" altLang="zh-CN" sz="4800">
              <a:solidFill>
                <a:schemeClr val="accent2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5486400" y="4692650"/>
            <a:ext cx="83661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5400">
                <a:solidFill>
                  <a:srgbClr val="FF0066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</a:t>
            </a:r>
            <a:r>
              <a:rPr kumimoji="1" lang="zh-CN" altLang="zh-CN" sz="6600">
                <a:solidFill>
                  <a:srgbClr val="FF3399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endParaRPr kumimoji="1" lang="en-US" altLang="zh-CN" sz="6600">
              <a:solidFill>
                <a:srgbClr val="FF3399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6550" y="5378450"/>
            <a:ext cx="24066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5400">
                <a:solidFill>
                  <a:srgbClr val="FF0066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</a:t>
            </a:r>
            <a:r>
              <a:rPr kumimoji="1" lang="en-US" altLang="zh-CN" sz="5400">
                <a:solidFill>
                  <a:srgbClr val="FF0066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kumimoji="1" lang="zh-CN" altLang="en-US" sz="3600">
                <a:solidFill>
                  <a:srgbClr val="FF0066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保留字</a:t>
            </a:r>
            <a:r>
              <a:rPr kumimoji="1" lang="zh-CN" altLang="zh-CN" sz="6600">
                <a:solidFill>
                  <a:srgbClr val="FF3399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endParaRPr kumimoji="1" lang="en-US" altLang="zh-CN" sz="6600">
              <a:solidFill>
                <a:srgbClr val="FF3399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90" grpId="0" autoUpdateAnimBg="0"/>
      <p:bldP spid="118791" grpId="0" autoUpdateAnimBg="0"/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C15D40-87CC-4065-99A8-C307E2AC763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 </a:t>
            </a:r>
            <a:r>
              <a:rPr lang="zh-CN" altLang="en-US" dirty="0" smtClean="0"/>
              <a:t>常量与变量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C6713D4-CB78-4D77-9DA3-2293299FA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注意：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100" b="1" u="sng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defRPr/>
            </a:pP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编译系统将大写字母和小写字母认为是两个不同的字符。 </a:t>
            </a:r>
          </a:p>
          <a:p>
            <a:pPr eaLnBrk="1" hangingPunct="1">
              <a:defRPr/>
            </a:pPr>
            <a:endParaRPr lang="zh-CN" altLang="en-US" sz="21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1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建议变量名的长度最好不要超过</a:t>
            </a:r>
            <a:r>
              <a:rPr lang="en-US" altLang="zh-CN" sz="21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1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个字符。</a:t>
            </a:r>
          </a:p>
          <a:p>
            <a:pPr eaLnBrk="1" hangingPunct="1">
              <a:defRPr/>
            </a:pPr>
            <a:endParaRPr lang="zh-CN" altLang="en-US" sz="2100" dirty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在选择变量名和其它标识符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时，应</a:t>
            </a: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做到</a:t>
            </a:r>
            <a:r>
              <a:rPr lang="en-US" altLang="zh-CN" sz="2100" dirty="0" smtClean="0">
                <a:solidFill>
                  <a:srgbClr val="000099"/>
                </a:solidFill>
                <a:latin typeface="Arial"/>
                <a:ea typeface="楷体_GB2312" pitchFamily="49" charset="-122"/>
              </a:rPr>
              <a:t>"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见</a:t>
            </a: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名知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意</a:t>
            </a:r>
            <a:r>
              <a:rPr lang="en-US" altLang="zh-CN" sz="2100" dirty="0" smtClean="0">
                <a:solidFill>
                  <a:srgbClr val="000099"/>
                </a:solidFill>
                <a:latin typeface="Arial"/>
                <a:ea typeface="楷体_GB2312" pitchFamily="49" charset="-122"/>
              </a:rPr>
              <a:t>"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选有含意的英文单词  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缩写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作</a:t>
            </a: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标识符。</a:t>
            </a:r>
          </a:p>
          <a:p>
            <a:pPr eaLnBrk="1" hangingPunct="1">
              <a:defRPr/>
            </a:pPr>
            <a:endParaRPr lang="zh-CN" altLang="en-US" sz="21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1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要求对所有用到的变量作强制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定义，也就是</a:t>
            </a:r>
            <a:r>
              <a:rPr lang="en-US" altLang="zh-CN" sz="2100" dirty="0" smtClean="0">
                <a:solidFill>
                  <a:srgbClr val="663300"/>
                </a:solidFill>
                <a:latin typeface="Arial"/>
                <a:ea typeface="楷体_GB2312" pitchFamily="49" charset="-122"/>
              </a:rPr>
              <a:t>"</a:t>
            </a:r>
            <a:r>
              <a:rPr lang="zh-CN" altLang="en-US" sz="21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先定义，后使用</a:t>
            </a:r>
            <a:r>
              <a:rPr lang="en-US" altLang="zh-CN" sz="2100" dirty="0" smtClean="0">
                <a:solidFill>
                  <a:srgbClr val="663300"/>
                </a:solidFill>
                <a:latin typeface="Arial"/>
                <a:ea typeface="楷体_GB2312" pitchFamily="49" charset="-122"/>
              </a:rPr>
              <a:t>"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1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eaLnBrk="1" hangingPunct="1">
              <a:defRPr/>
            </a:pPr>
            <a:r>
              <a:rPr lang="zh-CN" altLang="en-US" sz="19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保证名称正确、便于分配存储空间、检查运算的合法性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A8ECD9-70BA-4FC3-A038-057570B6A76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 </a:t>
            </a:r>
            <a:r>
              <a:rPr lang="zh-CN" altLang="en-US" dirty="0" smtClean="0"/>
              <a:t>整型数据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 dirty="0" smtClean="0"/>
              <a:t>2.3.1</a:t>
            </a:r>
            <a:r>
              <a:rPr lang="zh-CN" altLang="en-US" sz="2500" b="1" dirty="0" smtClean="0"/>
              <a:t>整型常量的表示方法</a:t>
            </a:r>
            <a:r>
              <a:rPr lang="zh-CN" altLang="en-US" dirty="0" smtClean="0"/>
              <a:t> </a:t>
            </a:r>
            <a:endParaRPr lang="zh-CN" altLang="en-US" sz="19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7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整型常量即整常数。在Ｃ语言中，整常数可用以下三种形式表示：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9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(1)</a:t>
            </a: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十进制整数。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zh-CN" altLang="en-US" sz="1700" b="1" dirty="0" smtClean="0">
                <a:solidFill>
                  <a:srgbClr val="CC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如：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123, -456</a:t>
            </a: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。 可以记作：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(123)</a:t>
            </a:r>
            <a:r>
              <a:rPr lang="en-US" altLang="zh-CN" sz="13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3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 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(-456)</a:t>
            </a:r>
            <a:r>
              <a:rPr lang="en-US" altLang="zh-CN" sz="13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1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 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(4)</a:t>
            </a:r>
            <a:r>
              <a:rPr lang="en-US" altLang="zh-CN" sz="11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endParaRPr lang="en-US" altLang="zh-CN" sz="13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3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(2)</a:t>
            </a: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八进制整数。以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开头的数是八进制数。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zh-CN" altLang="en-US" sz="1700" b="1" dirty="0" smtClean="0">
                <a:solidFill>
                  <a:srgbClr val="CC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如：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0123</a:t>
            </a: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表示八进制数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123</a:t>
            </a: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，等于十进制数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83,-011</a:t>
            </a: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表示八进制数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-11,</a:t>
            </a: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即十进制数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-9</a:t>
            </a: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。可以记作： 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(123)</a:t>
            </a:r>
            <a:r>
              <a:rPr lang="en-US" altLang="zh-CN" sz="13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zh-CN" altLang="en-US" sz="13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 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(-11)</a:t>
            </a:r>
            <a:r>
              <a:rPr lang="en-US" altLang="zh-CN" sz="13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7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(3)</a:t>
            </a:r>
            <a:r>
              <a:rPr lang="zh-CN" altLang="en-US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十六进制整数。以</a:t>
            </a:r>
            <a:r>
              <a:rPr lang="en-US" altLang="zh-CN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0x</a:t>
            </a:r>
            <a:r>
              <a:rPr lang="zh-CN" altLang="en-US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开头</a:t>
            </a:r>
            <a:r>
              <a:rPr lang="zh-CN" altLang="en-US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的数是</a:t>
            </a:r>
            <a:r>
              <a:rPr lang="en-US" altLang="zh-CN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16</a:t>
            </a:r>
            <a:r>
              <a:rPr lang="zh-CN" altLang="en-US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进制数。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700" b="1" dirty="0" smtClean="0">
                <a:solidFill>
                  <a:srgbClr val="CC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如：</a:t>
            </a:r>
            <a:r>
              <a:rPr lang="en-US" altLang="zh-CN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0x123</a:t>
            </a:r>
            <a:r>
              <a:rPr lang="zh-CN" altLang="en-US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，代表</a:t>
            </a:r>
            <a:r>
              <a:rPr lang="en-US" altLang="zh-CN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16</a:t>
            </a:r>
            <a:r>
              <a:rPr lang="zh-CN" altLang="en-US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进制数</a:t>
            </a:r>
            <a:r>
              <a:rPr lang="en-US" altLang="zh-CN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123,</a:t>
            </a:r>
            <a:r>
              <a:rPr lang="zh-CN" altLang="en-US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等于十进制数 </a:t>
            </a:r>
            <a:r>
              <a:rPr lang="en-US" altLang="zh-CN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291</a:t>
            </a:r>
            <a:r>
              <a:rPr lang="zh-CN" altLang="en-US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 </a:t>
            </a:r>
            <a:r>
              <a:rPr lang="en-US" altLang="zh-CN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0x12</a:t>
            </a:r>
            <a:r>
              <a:rPr lang="zh-CN" altLang="en-US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等于十进制数</a:t>
            </a:r>
            <a:r>
              <a:rPr lang="en-US" altLang="zh-CN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-18</a:t>
            </a:r>
            <a:r>
              <a:rPr lang="zh-CN" altLang="en-US" sz="1700" b="1" dirty="0" smtClean="0">
                <a:solidFill>
                  <a:srgbClr val="66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  </a:t>
            </a:r>
            <a:r>
              <a:rPr lang="zh-CN" altLang="en-US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可以记作： 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(123)</a:t>
            </a:r>
            <a:r>
              <a:rPr lang="en-US" altLang="zh-CN" sz="13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16</a:t>
            </a:r>
            <a:r>
              <a:rPr lang="zh-CN" altLang="en-US" sz="13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 </a:t>
            </a:r>
            <a:r>
              <a:rPr lang="en-US" altLang="zh-CN" sz="17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(-12)</a:t>
            </a:r>
            <a:r>
              <a:rPr lang="en-US" altLang="zh-CN" sz="13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06D513-218A-4A3F-B1A0-9334B41057D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 smtClean="0"/>
          </a:p>
        </p:txBody>
      </p:sp>
      <p:sp>
        <p:nvSpPr>
          <p:cNvPr id="15363" name="Rectangle 1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 </a:t>
            </a:r>
            <a:r>
              <a:rPr lang="zh-CN" altLang="en-US" dirty="0" smtClean="0"/>
              <a:t>整型数据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043862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1" dirty="0" smtClean="0"/>
              <a:t>2.3.2 </a:t>
            </a:r>
            <a:r>
              <a:rPr lang="zh-CN" altLang="en-US" sz="2100" b="1" dirty="0" smtClean="0"/>
              <a:t>整型变量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整型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数据在内存中的存放形式</a:t>
            </a:r>
          </a:p>
          <a:p>
            <a:pPr lvl="1" eaLnBrk="1" hangingPunct="1"/>
            <a:r>
              <a:rPr lang="zh-CN" altLang="en-US" sz="17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数据在内存中是以二进制形式存放的。</a:t>
            </a:r>
          </a:p>
          <a:p>
            <a:pPr lvl="1" eaLnBrk="1" hangingPunct="1"/>
            <a:r>
              <a:rPr lang="zh-CN" altLang="en-US" sz="17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数值是以补码</a:t>
            </a:r>
            <a:r>
              <a:rPr lang="en-US" altLang="zh-CN" sz="17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(complement) </a:t>
            </a:r>
            <a:r>
              <a:rPr lang="zh-CN" altLang="en-US" sz="17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表示的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1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1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900" dirty="0" err="1" smtClean="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900" dirty="0" err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;      /* 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定义为整型变量 *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1900" dirty="0" err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=10;       /* 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给</a:t>
            </a:r>
            <a:r>
              <a:rPr lang="en-US" altLang="zh-CN" sz="1900" dirty="0" err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赋以整数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10 */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VS2012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则分配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个字节存储</a:t>
            </a:r>
            <a:r>
              <a:rPr lang="en-US" altLang="zh-CN" sz="2100" dirty="0" err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(32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系统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19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1481" name="Group 409">
            <a:extLst>
              <a:ext uri="{FF2B5EF4-FFF2-40B4-BE49-F238E27FC236}">
                <a16:creationId xmlns:a16="http://schemas.microsoft.com/office/drawing/2014/main" id="{4FEF5B31-97DB-4577-8429-BEEB06E13B00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45720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977220560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98993209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755014522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320302737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131285009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665119923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3804986539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3408497556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91233"/>
                  </a:ext>
                </a:extLst>
              </a:tr>
            </a:tbl>
          </a:graphicData>
        </a:graphic>
      </p:graphicFrame>
      <p:graphicFrame>
        <p:nvGraphicFramePr>
          <p:cNvPr id="131256" name="Group 184">
            <a:extLst>
              <a:ext uri="{FF2B5EF4-FFF2-40B4-BE49-F238E27FC236}">
                <a16:creationId xmlns:a16="http://schemas.microsoft.com/office/drawing/2014/main" id="{B8578645-0758-474B-9020-6856352D30BF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45720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45948311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1440303162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91966651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35672054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4152861377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325859407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2220218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62361281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967334"/>
                  </a:ext>
                </a:extLst>
              </a:tr>
            </a:tbl>
          </a:graphicData>
        </a:graphic>
      </p:graphicFrame>
      <p:graphicFrame>
        <p:nvGraphicFramePr>
          <p:cNvPr id="131276" name="Group 204">
            <a:extLst>
              <a:ext uri="{FF2B5EF4-FFF2-40B4-BE49-F238E27FC236}">
                <a16:creationId xmlns:a16="http://schemas.microsoft.com/office/drawing/2014/main" id="{0A2B5B46-B982-4B64-AF2B-90CE7F58C673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720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3682381975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194874383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76005459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3541796130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342622883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151886494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4242770263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145452192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769873"/>
                  </a:ext>
                </a:extLst>
              </a:tr>
            </a:tbl>
          </a:graphicData>
        </a:graphic>
      </p:graphicFrame>
      <p:graphicFrame>
        <p:nvGraphicFramePr>
          <p:cNvPr id="131296" name="Group 224">
            <a:extLst>
              <a:ext uri="{FF2B5EF4-FFF2-40B4-BE49-F238E27FC236}">
                <a16:creationId xmlns:a16="http://schemas.microsoft.com/office/drawing/2014/main" id="{8821B526-7A90-45B0-A91A-C8D3DAFE4FDC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5720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1970942710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611694526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15095976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572105345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811149872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202205538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4252673910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19501488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128707"/>
                  </a:ext>
                </a:extLst>
              </a:tr>
            </a:tbl>
          </a:graphicData>
        </a:graphic>
      </p:graphicFrame>
      <p:sp>
        <p:nvSpPr>
          <p:cNvPr id="131320" name="Rectangle 248"/>
          <p:cNvSpPr>
            <a:spLocks noChangeArrowheads="1"/>
          </p:cNvSpPr>
          <p:nvPr/>
        </p:nvSpPr>
        <p:spPr bwMode="auto">
          <a:xfrm>
            <a:off x="5410200" y="3519488"/>
            <a:ext cx="375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1800" dirty="0" smtClean="0">
                <a:solidFill>
                  <a:schemeClr val="accent2"/>
                </a:solidFill>
              </a:rPr>
              <a:t>=-10;   </a:t>
            </a:r>
            <a:r>
              <a:rPr lang="en-US" altLang="zh-CN" sz="1800" dirty="0">
                <a:solidFill>
                  <a:schemeClr val="accent2"/>
                </a:solidFill>
              </a:rPr>
              <a:t>/* </a:t>
            </a:r>
            <a:r>
              <a:rPr lang="zh-CN" altLang="en-US" sz="1800" dirty="0">
                <a:solidFill>
                  <a:schemeClr val="accent2"/>
                </a:solidFill>
              </a:rPr>
              <a:t>给</a:t>
            </a:r>
            <a:r>
              <a:rPr lang="en-US" altLang="zh-CN" sz="1800" dirty="0" err="1">
                <a:solidFill>
                  <a:schemeClr val="accent2"/>
                </a:solidFill>
              </a:rPr>
              <a:t>i</a:t>
            </a:r>
            <a:r>
              <a:rPr lang="zh-CN" altLang="en-US" sz="1800" dirty="0">
                <a:solidFill>
                  <a:schemeClr val="accent2"/>
                </a:solidFill>
              </a:rPr>
              <a:t>赋以</a:t>
            </a:r>
            <a:r>
              <a:rPr lang="zh-CN" altLang="en-US" sz="1800" dirty="0" smtClean="0">
                <a:solidFill>
                  <a:schemeClr val="accent2"/>
                </a:solidFill>
              </a:rPr>
              <a:t>整数</a:t>
            </a:r>
            <a:r>
              <a:rPr lang="en-US" altLang="zh-CN" sz="1800" dirty="0" smtClean="0">
                <a:solidFill>
                  <a:schemeClr val="accent2"/>
                </a:solidFill>
              </a:rPr>
              <a:t>-10 </a:t>
            </a:r>
            <a:r>
              <a:rPr lang="en-US" altLang="zh-CN" sz="1800" dirty="0">
                <a:solidFill>
                  <a:schemeClr val="accent2"/>
                </a:solidFill>
              </a:rPr>
              <a:t>*/ </a:t>
            </a:r>
          </a:p>
        </p:txBody>
      </p:sp>
      <p:graphicFrame>
        <p:nvGraphicFramePr>
          <p:cNvPr id="131484" name="Group 412">
            <a:extLst>
              <a:ext uri="{FF2B5EF4-FFF2-40B4-BE49-F238E27FC236}">
                <a16:creationId xmlns:a16="http://schemas.microsoft.com/office/drawing/2014/main" id="{C90FE609-C738-47FD-9CB2-FFE49DED74C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51308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3013346883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388045325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49364005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3629080002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199583903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35635887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631516412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263212280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455314"/>
                  </a:ext>
                </a:extLst>
              </a:tr>
            </a:tbl>
          </a:graphicData>
        </a:graphic>
      </p:graphicFrame>
      <p:graphicFrame>
        <p:nvGraphicFramePr>
          <p:cNvPr id="131421" name="Group 349">
            <a:extLst>
              <a:ext uri="{FF2B5EF4-FFF2-40B4-BE49-F238E27FC236}">
                <a16:creationId xmlns:a16="http://schemas.microsoft.com/office/drawing/2014/main" id="{3DE1F42F-DE71-4624-9FB0-0B0B64D71194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51308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1239797602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35725937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890016973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3752172398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08061512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016036163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3774683100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811241239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896542"/>
                  </a:ext>
                </a:extLst>
              </a:tr>
            </a:tbl>
          </a:graphicData>
        </a:graphic>
      </p:graphicFrame>
      <p:graphicFrame>
        <p:nvGraphicFramePr>
          <p:cNvPr id="131441" name="Group 369">
            <a:extLst>
              <a:ext uri="{FF2B5EF4-FFF2-40B4-BE49-F238E27FC236}">
                <a16:creationId xmlns:a16="http://schemas.microsoft.com/office/drawing/2014/main" id="{9CB3A42D-2EBE-4D67-90A7-D0F028D6CD3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1308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1076877517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188027989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087802980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488607079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346126895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847654834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630716627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859945319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5155"/>
                  </a:ext>
                </a:extLst>
              </a:tr>
            </a:tbl>
          </a:graphicData>
        </a:graphic>
      </p:graphicFrame>
      <p:graphicFrame>
        <p:nvGraphicFramePr>
          <p:cNvPr id="131461" name="Group 389">
            <a:extLst>
              <a:ext uri="{FF2B5EF4-FFF2-40B4-BE49-F238E27FC236}">
                <a16:creationId xmlns:a16="http://schemas.microsoft.com/office/drawing/2014/main" id="{10E91317-9C71-42A6-8A5B-C97368DFE31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1308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2883564345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1077526847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421601766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64821271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01931225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800945023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14669848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268781859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314336"/>
                  </a:ext>
                </a:extLst>
              </a:tr>
            </a:tbl>
          </a:graphicData>
        </a:graphic>
      </p:graphicFrame>
      <p:graphicFrame>
        <p:nvGraphicFramePr>
          <p:cNvPr id="131565" name="Group 493">
            <a:extLst>
              <a:ext uri="{FF2B5EF4-FFF2-40B4-BE49-F238E27FC236}">
                <a16:creationId xmlns:a16="http://schemas.microsoft.com/office/drawing/2014/main" id="{0EA71E0F-B478-4EA4-BF8C-273BFA3C8D7F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57404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1260097336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405556071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821403701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543313507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160166246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81686968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721236084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130285176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048401"/>
                  </a:ext>
                </a:extLst>
              </a:tr>
            </a:tbl>
          </a:graphicData>
        </a:graphic>
      </p:graphicFrame>
      <p:graphicFrame>
        <p:nvGraphicFramePr>
          <p:cNvPr id="131585" name="Group 513">
            <a:extLst>
              <a:ext uri="{FF2B5EF4-FFF2-40B4-BE49-F238E27FC236}">
                <a16:creationId xmlns:a16="http://schemas.microsoft.com/office/drawing/2014/main" id="{7FE3A214-E2CD-4C34-9C53-BD53B9F5D11D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57404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3316551520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7642622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68638925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451159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106668397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027987891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325605638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28759218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764750"/>
                  </a:ext>
                </a:extLst>
              </a:tr>
            </a:tbl>
          </a:graphicData>
        </a:graphic>
      </p:graphicFrame>
      <p:graphicFrame>
        <p:nvGraphicFramePr>
          <p:cNvPr id="131605" name="Group 533">
            <a:extLst>
              <a:ext uri="{FF2B5EF4-FFF2-40B4-BE49-F238E27FC236}">
                <a16:creationId xmlns:a16="http://schemas.microsoft.com/office/drawing/2014/main" id="{7CD16B7E-09EE-4580-A1DC-3380A65E6B1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7404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1254884481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90090736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786702589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4032789290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40528918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752566666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612713406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16810993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87855"/>
                  </a:ext>
                </a:extLst>
              </a:tr>
            </a:tbl>
          </a:graphicData>
        </a:graphic>
      </p:graphicFrame>
      <p:graphicFrame>
        <p:nvGraphicFramePr>
          <p:cNvPr id="131625" name="Group 553">
            <a:extLst>
              <a:ext uri="{FF2B5EF4-FFF2-40B4-BE49-F238E27FC236}">
                <a16:creationId xmlns:a16="http://schemas.microsoft.com/office/drawing/2014/main" id="{93082978-F2F9-4D05-BAD8-C6EBDFF017EC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7404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3375205522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570639806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00248482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344618816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707706366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79691070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58573670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10851495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60958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59744-42B9-4F18-9B9E-AD2D4DF167D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zh-CN" altLang="en-US" sz="2600" dirty="0" smtClean="0">
                <a:solidFill>
                  <a:schemeClr val="accent2"/>
                </a:solidFill>
              </a:rPr>
              <a:t>目标：</a:t>
            </a:r>
            <a:r>
              <a:rPr lang="zh-CN" altLang="en-US" sz="2600" dirty="0" smtClean="0"/>
              <a:t>掌握基本的</a:t>
            </a:r>
            <a:r>
              <a:rPr lang="zh-CN" altLang="en-US" sz="2600" dirty="0"/>
              <a:t>数</a:t>
            </a:r>
            <a:r>
              <a:rPr lang="zh-CN" altLang="en-US" sz="2600" dirty="0" smtClean="0"/>
              <a:t>据</a:t>
            </a:r>
            <a:r>
              <a:rPr lang="zh-CN" altLang="en-US" sz="2600" b="1" dirty="0" smtClean="0">
                <a:solidFill>
                  <a:schemeClr val="accent2"/>
                </a:solidFill>
              </a:rPr>
              <a:t>描述</a:t>
            </a:r>
            <a:r>
              <a:rPr lang="zh-CN" altLang="en-US" sz="2600" b="1" dirty="0" smtClean="0">
                <a:solidFill>
                  <a:schemeClr val="accent2"/>
                </a:solidFill>
              </a:rPr>
              <a:t>规则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数据类型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和</a:t>
            </a:r>
            <a:r>
              <a:rPr lang="zh-CN" altLang="en-US" sz="2600" dirty="0" smtClean="0"/>
              <a:t>数据</a:t>
            </a:r>
            <a:r>
              <a:rPr lang="zh-CN" altLang="en-US" sz="2600" b="1" dirty="0" smtClean="0">
                <a:solidFill>
                  <a:schemeClr val="accent2"/>
                </a:solidFill>
              </a:rPr>
              <a:t>操作</a:t>
            </a:r>
            <a:r>
              <a:rPr lang="zh-CN" altLang="en-US" sz="2600" b="1" dirty="0" smtClean="0">
                <a:solidFill>
                  <a:schemeClr val="accent2"/>
                </a:solidFill>
              </a:rPr>
              <a:t>规则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运算符</a:t>
            </a:r>
            <a:r>
              <a:rPr lang="zh-CN" altLang="en-US" sz="2600" dirty="0" smtClean="0"/>
              <a:t>与</a:t>
            </a:r>
            <a:r>
              <a:rPr lang="zh-CN" altLang="en-US" sz="2600" dirty="0" smtClean="0"/>
              <a:t>表达式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  <a:p>
            <a:pPr marL="571500" indent="-571500" eaLnBrk="1" hangingPunct="1"/>
            <a:endParaRPr lang="zh-CN" altLang="en-US" sz="2600" dirty="0" smtClean="0"/>
          </a:p>
          <a:p>
            <a:pPr marL="571500" indent="-571500" eaLnBrk="1" hangingPunct="1"/>
            <a:endParaRPr lang="zh-CN" altLang="en-US" sz="2600" dirty="0" smtClean="0"/>
          </a:p>
          <a:p>
            <a:pPr marL="571500" indent="-571500" eaLnBrk="1" hangingPunct="1"/>
            <a:r>
              <a:rPr lang="zh-CN" altLang="en-US" sz="2600" dirty="0" smtClean="0">
                <a:solidFill>
                  <a:schemeClr val="accent2"/>
                </a:solidFill>
              </a:rPr>
              <a:t>提纲</a:t>
            </a:r>
          </a:p>
          <a:p>
            <a:pPr marL="966788" lvl="1" indent="-495300" eaLnBrk="1" hangingPunct="1"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2.1</a:t>
            </a:r>
            <a:r>
              <a:rPr lang="zh-CN" altLang="en-US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语言的数据类型</a:t>
            </a:r>
          </a:p>
          <a:p>
            <a:pPr marL="966788" lvl="1" indent="-4953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.2</a:t>
            </a:r>
            <a:r>
              <a:rPr lang="zh-CN" altLang="en-US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、常量与变量</a:t>
            </a:r>
          </a:p>
          <a:p>
            <a:pPr marL="966788" lvl="1" indent="-4953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.3</a:t>
            </a:r>
            <a:r>
              <a:rPr lang="zh-CN" altLang="en-US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、整型数据</a:t>
            </a:r>
          </a:p>
          <a:p>
            <a:pPr marL="966788" lvl="1" indent="-4953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.4</a:t>
            </a:r>
            <a:r>
              <a:rPr lang="zh-CN" altLang="en-US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、浮点型数据</a:t>
            </a:r>
          </a:p>
          <a:p>
            <a:pPr marL="966788" lvl="1" indent="-4953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.5</a:t>
            </a:r>
            <a:r>
              <a:rPr lang="zh-CN" altLang="en-US" sz="2000" b="1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、字符型数据</a:t>
            </a:r>
          </a:p>
          <a:p>
            <a:pPr marL="966788" lvl="1" indent="-495300" eaLnBrk="1" hangingPunct="1"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008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886200" y="4038600"/>
            <a:ext cx="4572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.6</a:t>
            </a:r>
            <a:r>
              <a:rPr lang="zh-CN" altLang="en-US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、变量赋初值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.7</a:t>
            </a:r>
            <a:r>
              <a:rPr lang="zh-CN" altLang="en-US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、各类数值型数据间的混合运算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.8</a:t>
            </a:r>
            <a:r>
              <a:rPr lang="zh-CN" altLang="en-US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、算术运算符和算术表达式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.9</a:t>
            </a:r>
            <a:r>
              <a:rPr lang="zh-CN" altLang="en-US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、赋值运算符和赋值表达式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.10</a:t>
            </a:r>
            <a:r>
              <a:rPr lang="zh-CN" altLang="en-US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、逗号运算符和逗号表达式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3F75B1-D5F5-4888-9A02-03DCF06D598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 </a:t>
            </a:r>
            <a:r>
              <a:rPr lang="zh-CN" altLang="en-US" dirty="0" smtClean="0"/>
              <a:t>整型数据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整型</a:t>
            </a:r>
            <a:r>
              <a:rPr lang="zh-CN" altLang="en-US" sz="2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变量的分类</a:t>
            </a:r>
            <a:endParaRPr lang="zh-CN" altLang="en-US" dirty="0" smtClean="0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1036638" y="3567113"/>
            <a:ext cx="94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i="1">
                <a:latin typeface="Arial" panose="020B0604020202020204" pitchFamily="34" charset="0"/>
              </a:rPr>
              <a:t>共六种</a:t>
            </a:r>
            <a:endParaRPr kumimoji="1" lang="zh-CN" altLang="en-US" sz="1600" b="0">
              <a:latin typeface="Arial" panose="020B0604020202020204" pitchFamily="34" charset="0"/>
            </a:endParaRPr>
          </a:p>
        </p:txBody>
      </p:sp>
      <p:sp>
        <p:nvSpPr>
          <p:cNvPr id="140293" name="AutoShape 5"/>
          <p:cNvSpPr>
            <a:spLocks/>
          </p:cNvSpPr>
          <p:nvPr/>
        </p:nvSpPr>
        <p:spPr bwMode="auto">
          <a:xfrm>
            <a:off x="2247900" y="2743200"/>
            <a:ext cx="457200" cy="2209800"/>
          </a:xfrm>
          <a:prstGeom prst="leftBrace">
            <a:avLst>
              <a:gd name="adj1" fmla="val 3553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2536825" y="2692400"/>
            <a:ext cx="23145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有符号基本整型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有符号短整型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有符号长整型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无符号基本整型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无符号短整型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无符号长整型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4905375" y="2700338"/>
            <a:ext cx="40322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996633"/>
                </a:solidFill>
                <a:latin typeface="Times New Roman" panose="02020603050405020304" pitchFamily="18" charset="0"/>
                <a:ea typeface="楷体_GB2312" pitchFamily="49" charset="-122"/>
              </a:rPr>
              <a:t>(signed)int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996633"/>
                </a:solidFill>
                <a:latin typeface="Times New Roman" panose="02020603050405020304" pitchFamily="18" charset="0"/>
                <a:ea typeface="楷体_GB2312" pitchFamily="49" charset="-122"/>
              </a:rPr>
              <a:t>(signed)short (int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996633"/>
                </a:solidFill>
                <a:latin typeface="Times New Roman" panose="02020603050405020304" pitchFamily="18" charset="0"/>
                <a:ea typeface="楷体_GB2312" pitchFamily="49" charset="-122"/>
              </a:rPr>
              <a:t>(signed) long (int)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unsigned int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unsigned short (int)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unsigned long (int)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50825" y="5492750"/>
            <a:ext cx="849788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700" b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700" u="sng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sz="1700" b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括号表示其中的内容是可选的</a:t>
            </a:r>
            <a:r>
              <a:rPr lang="en-US" altLang="zh-CN" sz="1700" b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  <p:bldP spid="140293" grpId="0" animBg="1"/>
      <p:bldP spid="140294" grpId="0" autoUpdateAnimBg="0"/>
      <p:bldP spid="140295" grpId="0" autoUpdateAnimBg="0"/>
      <p:bldP spid="14029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9687A-4068-476B-B088-894E9ED87DE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 smtClean="0"/>
          </a:p>
        </p:txBody>
      </p:sp>
      <p:sp>
        <p:nvSpPr>
          <p:cNvPr id="17411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 </a:t>
            </a:r>
            <a:r>
              <a:rPr lang="zh-CN" altLang="en-US" dirty="0" smtClean="0"/>
              <a:t>整型数据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7662" cy="76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b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整数类型的有关数据：</a:t>
            </a:r>
          </a:p>
        </p:txBody>
      </p:sp>
      <p:graphicFrame>
        <p:nvGraphicFramePr>
          <p:cNvPr id="141428" name="Group 116">
            <a:extLst>
              <a:ext uri="{FF2B5EF4-FFF2-40B4-BE49-F238E27FC236}">
                <a16:creationId xmlns:a16="http://schemas.microsoft.com/office/drawing/2014/main" id="{C9894061-80DD-4851-9842-4944F110094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0" y="2362200"/>
          <a:ext cx="9144000" cy="3365500"/>
        </p:xfrm>
        <a:graphic>
          <a:graphicData uri="http://schemas.openxmlformats.org/drawingml/2006/table">
            <a:tbl>
              <a:tblPr/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类型说明符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数的范围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基本型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字节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/32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1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31 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1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-2147483648 </a:t>
                      </a:r>
                      <a:r>
                        <a:rPr kumimoji="0" lang="zh-CN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2147483647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无符号基本型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unsigned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字节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/32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1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1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) /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  <a:r>
                        <a:rPr kumimoji="0" lang="zh-CN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4294967295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短整型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字节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1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15 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1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-32768 </a:t>
                      </a:r>
                      <a:r>
                        <a:rPr kumimoji="0" lang="zh-CN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32767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无符号短整型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unsigned  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字节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1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1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)  /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  <a:r>
                        <a:rPr kumimoji="0" lang="zh-CN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长整型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字节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/32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1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31 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1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-2147483648 </a:t>
                      </a:r>
                      <a:r>
                        <a:rPr kumimoji="0" lang="zh-CN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2147483647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无符号长整型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unsigned 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字节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/32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1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1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) /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  <a:r>
                        <a:rPr kumimoji="0" lang="zh-CN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4294967295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1429" name="Rectangle 117"/>
          <p:cNvSpPr>
            <a:spLocks noChangeArrowheads="1"/>
          </p:cNvSpPr>
          <p:nvPr/>
        </p:nvSpPr>
        <p:spPr bwMode="auto">
          <a:xfrm>
            <a:off x="-152400" y="5791200"/>
            <a:ext cx="84978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700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17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VS2012</a:t>
            </a:r>
            <a:r>
              <a:rPr lang="zh-CN" altLang="en-US" sz="17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环境</a:t>
            </a:r>
            <a:r>
              <a:rPr lang="zh-CN" altLang="en-US" sz="17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下的整数类型</a:t>
            </a:r>
            <a:r>
              <a:rPr lang="en-US" altLang="zh-CN" sz="17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2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1C6789-11AA-4D57-BDA0-8D61B7320DD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 </a:t>
            </a:r>
            <a:r>
              <a:rPr lang="zh-CN" altLang="en-US" dirty="0" smtClean="0"/>
              <a:t>整型数据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0010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/>
              <a:t>基本型</a:t>
            </a:r>
            <a:r>
              <a:rPr lang="en-US" altLang="zh-CN" sz="2600" smtClean="0"/>
              <a:t>(int)</a:t>
            </a:r>
            <a:r>
              <a:rPr lang="zh-CN" altLang="en-US" sz="2600" smtClean="0"/>
              <a:t>的最大值</a:t>
            </a:r>
          </a:p>
        </p:txBody>
      </p:sp>
      <p:graphicFrame>
        <p:nvGraphicFramePr>
          <p:cNvPr id="143364" name="Group 4">
            <a:extLst>
              <a:ext uri="{FF2B5EF4-FFF2-40B4-BE49-F238E27FC236}">
                <a16:creationId xmlns:a16="http://schemas.microsoft.com/office/drawing/2014/main" id="{056FB547-F545-4166-BA11-591BB2B4DF4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25146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3774163333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58636637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91980427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388087075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318068396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8494253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3337574931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142437530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281423"/>
                  </a:ext>
                </a:extLst>
              </a:tr>
            </a:tbl>
          </a:graphicData>
        </a:graphic>
      </p:graphicFrame>
      <p:graphicFrame>
        <p:nvGraphicFramePr>
          <p:cNvPr id="143384" name="Group 24">
            <a:extLst>
              <a:ext uri="{FF2B5EF4-FFF2-40B4-BE49-F238E27FC236}">
                <a16:creationId xmlns:a16="http://schemas.microsoft.com/office/drawing/2014/main" id="{04513135-0AC7-4136-A635-0501A16F9FDA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5146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2887379016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10608408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431218699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444521258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44182348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04866298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4079440780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1552005599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593248"/>
                  </a:ext>
                </a:extLst>
              </a:tr>
            </a:tbl>
          </a:graphicData>
        </a:graphic>
      </p:graphicFrame>
      <p:graphicFrame>
        <p:nvGraphicFramePr>
          <p:cNvPr id="143404" name="Group 44">
            <a:extLst>
              <a:ext uri="{FF2B5EF4-FFF2-40B4-BE49-F238E27FC236}">
                <a16:creationId xmlns:a16="http://schemas.microsoft.com/office/drawing/2014/main" id="{3D8E37A1-EAEA-41F6-AB5C-BF596A72007C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25146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380168415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71172273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1164744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144977422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80272552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430772312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1056813092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90356687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80330"/>
                  </a:ext>
                </a:extLst>
              </a:tr>
            </a:tbl>
          </a:graphicData>
        </a:graphic>
      </p:graphicFrame>
      <p:graphicFrame>
        <p:nvGraphicFramePr>
          <p:cNvPr id="143424" name="Group 64">
            <a:extLst>
              <a:ext uri="{FF2B5EF4-FFF2-40B4-BE49-F238E27FC236}">
                <a16:creationId xmlns:a16="http://schemas.microsoft.com/office/drawing/2014/main" id="{7431667D-2DCF-415B-8C76-890A874789BC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25146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1191451056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4186115269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4228119414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412146126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131183268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476036795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784517680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19875148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73002"/>
                  </a:ext>
                </a:extLst>
              </a:tr>
            </a:tbl>
          </a:graphicData>
        </a:graphic>
      </p:graphicFrame>
      <p:graphicFrame>
        <p:nvGraphicFramePr>
          <p:cNvPr id="143444" name="Group 84">
            <a:extLst>
              <a:ext uri="{FF2B5EF4-FFF2-40B4-BE49-F238E27FC236}">
                <a16:creationId xmlns:a16="http://schemas.microsoft.com/office/drawing/2014/main" id="{24340F5E-2B0B-488A-9A75-891543F8D6CE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34798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1737401257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98976961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431054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267782665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33227928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61773141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1714060372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365695540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03708"/>
                  </a:ext>
                </a:extLst>
              </a:tr>
            </a:tbl>
          </a:graphicData>
        </a:graphic>
      </p:graphicFrame>
      <p:graphicFrame>
        <p:nvGraphicFramePr>
          <p:cNvPr id="143464" name="Group 104">
            <a:extLst>
              <a:ext uri="{FF2B5EF4-FFF2-40B4-BE49-F238E27FC236}">
                <a16:creationId xmlns:a16="http://schemas.microsoft.com/office/drawing/2014/main" id="{3BCDA16D-7F05-48F7-9AFE-EB7E026FD4A1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34798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1520492766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4214451037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702631719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6726828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148981338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950114601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36190531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533919937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249405"/>
                  </a:ext>
                </a:extLst>
              </a:tr>
            </a:tbl>
          </a:graphicData>
        </a:graphic>
      </p:graphicFrame>
      <p:graphicFrame>
        <p:nvGraphicFramePr>
          <p:cNvPr id="143484" name="Group 124">
            <a:extLst>
              <a:ext uri="{FF2B5EF4-FFF2-40B4-BE49-F238E27FC236}">
                <a16:creationId xmlns:a16="http://schemas.microsoft.com/office/drawing/2014/main" id="{D3D9B867-6ECC-45A9-B1A8-78BFC5B5D67B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34798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3820022425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35458745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3142929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1887172885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124943666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524120121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1303755010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64709948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152599"/>
                  </a:ext>
                </a:extLst>
              </a:tr>
            </a:tbl>
          </a:graphicData>
        </a:graphic>
      </p:graphicFrame>
      <p:graphicFrame>
        <p:nvGraphicFramePr>
          <p:cNvPr id="143504" name="Group 144">
            <a:extLst>
              <a:ext uri="{FF2B5EF4-FFF2-40B4-BE49-F238E27FC236}">
                <a16:creationId xmlns:a16="http://schemas.microsoft.com/office/drawing/2014/main" id="{31412FB0-5874-446E-B3BF-90E8EF88C83F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34798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394821234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371609747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544192575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8613101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302921325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507402595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23007607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512907840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450898"/>
                  </a:ext>
                </a:extLst>
              </a:tr>
            </a:tbl>
          </a:graphicData>
        </a:graphic>
      </p:graphicFrame>
      <p:sp>
        <p:nvSpPr>
          <p:cNvPr id="18597" name="Rectangle 164"/>
          <p:cNvSpPr>
            <a:spLocks noChangeArrowheads="1"/>
          </p:cNvSpPr>
          <p:nvPr/>
        </p:nvSpPr>
        <p:spPr bwMode="auto">
          <a:xfrm>
            <a:off x="76200" y="30480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b="0"/>
              <a:t>基本型</a:t>
            </a:r>
            <a:r>
              <a:rPr lang="en-US" altLang="zh-CN" sz="2600" b="0"/>
              <a:t>(int)</a:t>
            </a:r>
            <a:r>
              <a:rPr lang="zh-CN" altLang="en-US" sz="2600" b="0"/>
              <a:t>的最小值</a:t>
            </a:r>
          </a:p>
        </p:txBody>
      </p:sp>
      <p:graphicFrame>
        <p:nvGraphicFramePr>
          <p:cNvPr id="143768" name="Group 408">
            <a:extLst>
              <a:ext uri="{FF2B5EF4-FFF2-40B4-BE49-F238E27FC236}">
                <a16:creationId xmlns:a16="http://schemas.microsoft.com/office/drawing/2014/main" id="{D6DB7D95-D318-47D6-8741-95DCE2986AD0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45466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1012718811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408831903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718353417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4175782029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327324956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204960368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3226581346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15325293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22285"/>
                  </a:ext>
                </a:extLst>
              </a:tr>
            </a:tbl>
          </a:graphicData>
        </a:graphic>
      </p:graphicFrame>
      <p:graphicFrame>
        <p:nvGraphicFramePr>
          <p:cNvPr id="143625" name="Group 265">
            <a:extLst>
              <a:ext uri="{FF2B5EF4-FFF2-40B4-BE49-F238E27FC236}">
                <a16:creationId xmlns:a16="http://schemas.microsoft.com/office/drawing/2014/main" id="{AB98ACB6-C83B-4709-A2BE-313E4212014F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45466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1181757584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4225271633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38858082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91717285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74564664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68706750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857396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11113149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468222"/>
                  </a:ext>
                </a:extLst>
              </a:tr>
            </a:tbl>
          </a:graphicData>
        </a:graphic>
      </p:graphicFrame>
      <p:graphicFrame>
        <p:nvGraphicFramePr>
          <p:cNvPr id="143645" name="Group 285">
            <a:extLst>
              <a:ext uri="{FF2B5EF4-FFF2-40B4-BE49-F238E27FC236}">
                <a16:creationId xmlns:a16="http://schemas.microsoft.com/office/drawing/2014/main" id="{090D5CA5-6982-4C3F-BE39-2C7C0FAD0252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45466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3943766667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63142282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560847263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1617132029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8854813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56169388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35578563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977176757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22453"/>
                  </a:ext>
                </a:extLst>
              </a:tr>
            </a:tbl>
          </a:graphicData>
        </a:graphic>
      </p:graphicFrame>
      <p:graphicFrame>
        <p:nvGraphicFramePr>
          <p:cNvPr id="143665" name="Group 305">
            <a:extLst>
              <a:ext uri="{FF2B5EF4-FFF2-40B4-BE49-F238E27FC236}">
                <a16:creationId xmlns:a16="http://schemas.microsoft.com/office/drawing/2014/main" id="{DA4A0CEC-F890-40AC-897A-DA498ADED0EE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45466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491388644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835244065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644430511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04049039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180303484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110335219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64727557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422979034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734879"/>
                  </a:ext>
                </a:extLst>
              </a:tr>
            </a:tbl>
          </a:graphicData>
        </a:graphic>
      </p:graphicFrame>
      <p:sp>
        <p:nvSpPr>
          <p:cNvPr id="18678" name="Rectangle 325"/>
          <p:cNvSpPr>
            <a:spLocks noChangeArrowheads="1"/>
          </p:cNvSpPr>
          <p:nvPr/>
        </p:nvSpPr>
        <p:spPr bwMode="auto">
          <a:xfrm>
            <a:off x="76200" y="40386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b="0"/>
              <a:t>无符号基本型</a:t>
            </a:r>
            <a:r>
              <a:rPr lang="en-US" altLang="zh-CN" sz="2600" b="0"/>
              <a:t>(unsigned int)</a:t>
            </a:r>
            <a:r>
              <a:rPr lang="zh-CN" altLang="en-US" sz="2600" b="0"/>
              <a:t>的最大值</a:t>
            </a:r>
          </a:p>
        </p:txBody>
      </p:sp>
      <p:graphicFrame>
        <p:nvGraphicFramePr>
          <p:cNvPr id="143767" name="Group 407">
            <a:extLst>
              <a:ext uri="{FF2B5EF4-FFF2-40B4-BE49-F238E27FC236}">
                <a16:creationId xmlns:a16="http://schemas.microsoft.com/office/drawing/2014/main" id="{5170D38D-D90F-47B5-9256-659A9E37219D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5372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2451597215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1613961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14870160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4248360852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394668112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241456956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1095320064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4293895740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63487"/>
                  </a:ext>
                </a:extLst>
              </a:tr>
            </a:tbl>
          </a:graphicData>
        </a:graphic>
      </p:graphicFrame>
      <p:graphicFrame>
        <p:nvGraphicFramePr>
          <p:cNvPr id="143706" name="Group 346">
            <a:extLst>
              <a:ext uri="{FF2B5EF4-FFF2-40B4-BE49-F238E27FC236}">
                <a16:creationId xmlns:a16="http://schemas.microsoft.com/office/drawing/2014/main" id="{CDB75772-09A3-4B70-8DFC-EC48A5528109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55372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2772857267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411791561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4124813648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06360237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44021509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20296220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413927424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213862706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879403"/>
                  </a:ext>
                </a:extLst>
              </a:tr>
            </a:tbl>
          </a:graphicData>
        </a:graphic>
      </p:graphicFrame>
      <p:graphicFrame>
        <p:nvGraphicFramePr>
          <p:cNvPr id="143726" name="Group 366">
            <a:extLst>
              <a:ext uri="{FF2B5EF4-FFF2-40B4-BE49-F238E27FC236}">
                <a16:creationId xmlns:a16="http://schemas.microsoft.com/office/drawing/2014/main" id="{DF161841-1E67-49A3-B385-7E47AE111891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55372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2750118600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67508266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10423930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1861038058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155055054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188429627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411088870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177386663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77280"/>
                  </a:ext>
                </a:extLst>
              </a:tr>
            </a:tbl>
          </a:graphicData>
        </a:graphic>
      </p:graphicFrame>
      <p:graphicFrame>
        <p:nvGraphicFramePr>
          <p:cNvPr id="143746" name="Group 386">
            <a:extLst>
              <a:ext uri="{FF2B5EF4-FFF2-40B4-BE49-F238E27FC236}">
                <a16:creationId xmlns:a16="http://schemas.microsoft.com/office/drawing/2014/main" id="{B44FB11B-2FA3-4C32-8740-E20468E3691B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55372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1281283176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395050492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655608190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17166745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77369896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405855557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23280075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279877147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231040"/>
                  </a:ext>
                </a:extLst>
              </a:tr>
            </a:tbl>
          </a:graphicData>
        </a:graphic>
      </p:graphicFrame>
      <p:sp>
        <p:nvSpPr>
          <p:cNvPr id="18759" name="Rectangle 406"/>
          <p:cNvSpPr>
            <a:spLocks noChangeArrowheads="1"/>
          </p:cNvSpPr>
          <p:nvPr/>
        </p:nvSpPr>
        <p:spPr bwMode="auto">
          <a:xfrm>
            <a:off x="76200" y="50292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b="0"/>
              <a:t>无符号基本型</a:t>
            </a:r>
            <a:r>
              <a:rPr lang="en-US" altLang="zh-CN" sz="2600" b="0"/>
              <a:t>(unsigned int)</a:t>
            </a:r>
            <a:r>
              <a:rPr lang="zh-CN" altLang="en-US" sz="2600" b="0"/>
              <a:t>的最小值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3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3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3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BDBEB7-9A82-4C86-AD6E-F0B527426B6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 </a:t>
            </a:r>
            <a:r>
              <a:rPr lang="zh-CN" altLang="en-US" dirty="0" smtClean="0"/>
              <a:t>整型数据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整型变量的定义</a:t>
            </a:r>
            <a:r>
              <a:rPr lang="en-US" altLang="zh-CN" sz="2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9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Ｃ规定在程序中所有用到的变量都必须在程序中定义，即</a:t>
            </a:r>
            <a:r>
              <a:rPr lang="en-US" altLang="zh-CN" sz="2500" dirty="0" smtClean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5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强制类型定义</a:t>
            </a:r>
            <a:r>
              <a:rPr lang="en-US" altLang="zh-CN" sz="2500" dirty="0" smtClean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5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5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5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500" b="1" dirty="0" err="1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5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500" b="1" dirty="0" err="1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100" dirty="0" smtClean="0">
                <a:latin typeface="宋体" panose="02010600030101010101" pitchFamily="2" charset="-122"/>
              </a:rPr>
              <a:t>(</a:t>
            </a:r>
            <a:r>
              <a:rPr lang="zh-CN" altLang="en-US" sz="2100" dirty="0" smtClean="0">
                <a:latin typeface="宋体" panose="02010600030101010101" pitchFamily="2" charset="-122"/>
              </a:rPr>
              <a:t>指定</a:t>
            </a:r>
            <a:r>
              <a:rPr lang="zh-CN" altLang="en-US" sz="2100" dirty="0" smtClean="0">
                <a:latin typeface="宋体" panose="02010600030101010101" pitchFamily="2" charset="-122"/>
              </a:rPr>
              <a:t>变量</a:t>
            </a:r>
            <a:r>
              <a:rPr lang="en-US" altLang="zh-CN" sz="2100" dirty="0" smtClean="0">
                <a:latin typeface="宋体" panose="02010600030101010101" pitchFamily="2" charset="-122"/>
              </a:rPr>
              <a:t>a</a:t>
            </a:r>
            <a:r>
              <a:rPr lang="zh-CN" altLang="en-US" sz="2100" dirty="0" smtClean="0">
                <a:latin typeface="宋体" panose="02010600030101010101" pitchFamily="2" charset="-122"/>
              </a:rPr>
              <a:t>、</a:t>
            </a:r>
            <a:r>
              <a:rPr lang="en-US" altLang="zh-CN" sz="2100" dirty="0" smtClean="0">
                <a:latin typeface="宋体" panose="02010600030101010101" pitchFamily="2" charset="-122"/>
              </a:rPr>
              <a:t>b</a:t>
            </a:r>
            <a:r>
              <a:rPr lang="zh-CN" altLang="en-US" sz="2100" dirty="0" smtClean="0">
                <a:latin typeface="宋体" panose="02010600030101010101" pitchFamily="2" charset="-122"/>
              </a:rPr>
              <a:t>为</a:t>
            </a:r>
            <a:r>
              <a:rPr lang="zh-CN" altLang="en-US" sz="2100" dirty="0" smtClean="0">
                <a:latin typeface="宋体" panose="02010600030101010101" pitchFamily="2" charset="-122"/>
              </a:rPr>
              <a:t>整型</a:t>
            </a:r>
            <a:r>
              <a:rPr lang="en-US" altLang="zh-CN" sz="2100" dirty="0" smtClean="0">
                <a:latin typeface="宋体" panose="02010600030101010101" pitchFamily="2" charset="-122"/>
              </a:rPr>
              <a:t>)</a:t>
            </a:r>
            <a:endParaRPr lang="zh-CN" altLang="en-US" sz="2100" dirty="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latin typeface="宋体" panose="02010600030101010101" pitchFamily="2" charset="-122"/>
              </a:rPr>
              <a:t>     </a:t>
            </a:r>
            <a:r>
              <a:rPr lang="en-US" altLang="zh-CN" sz="25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unsigned short </a:t>
            </a:r>
            <a:r>
              <a:rPr lang="en-US" altLang="zh-CN" sz="2500" b="1" dirty="0" err="1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c,d</a:t>
            </a:r>
            <a:r>
              <a:rPr lang="en-US" altLang="zh-CN" sz="25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en-US" altLang="zh-CN" sz="2100" dirty="0" smtClean="0">
                <a:latin typeface="宋体" panose="02010600030101010101" pitchFamily="2" charset="-122"/>
              </a:rPr>
              <a:t>(</a:t>
            </a:r>
            <a:r>
              <a:rPr lang="zh-CN" altLang="en-US" sz="2100" dirty="0" smtClean="0">
                <a:latin typeface="宋体" panose="02010600030101010101" pitchFamily="2" charset="-122"/>
              </a:rPr>
              <a:t>指定</a:t>
            </a:r>
            <a:r>
              <a:rPr lang="zh-CN" altLang="en-US" sz="2100" dirty="0" smtClean="0">
                <a:latin typeface="宋体" panose="02010600030101010101" pitchFamily="2" charset="-122"/>
              </a:rPr>
              <a:t>变量ｃ、ｄ为无符号短</a:t>
            </a:r>
            <a:r>
              <a:rPr lang="zh-CN" altLang="en-US" sz="2100" dirty="0" smtClean="0">
                <a:latin typeface="宋体" panose="02010600030101010101" pitchFamily="2" charset="-122"/>
              </a:rPr>
              <a:t>整型</a:t>
            </a:r>
            <a:r>
              <a:rPr lang="en-US" altLang="zh-CN" sz="2100" dirty="0" smtClean="0">
                <a:latin typeface="宋体" panose="02010600030101010101" pitchFamily="2" charset="-122"/>
              </a:rPr>
              <a:t>)</a:t>
            </a:r>
            <a:endParaRPr lang="zh-CN" altLang="en-US" sz="2100" dirty="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latin typeface="宋体" panose="02010600030101010101" pitchFamily="2" charset="-122"/>
              </a:rPr>
              <a:t>     </a:t>
            </a:r>
            <a:r>
              <a:rPr lang="en-US" altLang="zh-CN" sz="25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long </a:t>
            </a:r>
            <a:r>
              <a:rPr lang="en-US" altLang="zh-CN" sz="2500" b="1" dirty="0" err="1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e,f</a:t>
            </a:r>
            <a:r>
              <a:rPr lang="en-US" altLang="zh-CN" sz="25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en-US" altLang="zh-CN" sz="2100" dirty="0" smtClean="0">
                <a:latin typeface="宋体" panose="02010600030101010101" pitchFamily="2" charset="-122"/>
              </a:rPr>
              <a:t>(</a:t>
            </a:r>
            <a:r>
              <a:rPr lang="zh-CN" altLang="en-US" sz="2100" dirty="0" smtClean="0">
                <a:latin typeface="宋体" panose="02010600030101010101" pitchFamily="2" charset="-122"/>
              </a:rPr>
              <a:t>指定变量ｅ、ｆ为长</a:t>
            </a:r>
            <a:r>
              <a:rPr lang="zh-CN" altLang="en-US" sz="2100" dirty="0" smtClean="0">
                <a:latin typeface="宋体" panose="02010600030101010101" pitchFamily="2" charset="-122"/>
              </a:rPr>
              <a:t>整型</a:t>
            </a:r>
            <a:r>
              <a:rPr lang="en-US" altLang="zh-CN" sz="2100" dirty="0" smtClean="0">
                <a:latin typeface="宋体" panose="02010600030101010101" pitchFamily="2" charset="-122"/>
              </a:rPr>
              <a:t>)</a:t>
            </a:r>
            <a:endParaRPr lang="zh-CN" altLang="en-US" sz="2100" dirty="0" smtClean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BC90EE-C874-427D-9A87-3F997B65702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 </a:t>
            </a:r>
            <a:r>
              <a:rPr lang="zh-CN" altLang="en-US" dirty="0" smtClean="0"/>
              <a:t>整型数据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79388" y="1676400"/>
            <a:ext cx="8820150" cy="44958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2.2 </a:t>
            </a:r>
            <a:r>
              <a:rPr lang="zh-CN" altLang="en-US" sz="24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>整型变量的定义与使用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#include  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stdafx.h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_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tmain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(...... )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  ｛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a,b,c,d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;      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/*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指定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ｃ、ｄ为整型变量*／</a:t>
            </a:r>
            <a:b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unsigned u;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     ／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指定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无符号整型变量*／</a:t>
            </a:r>
            <a:b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a=12;b=-24;u=10;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ｃ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a+u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ｄ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b+u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(″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a+u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=%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ｄ，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b+u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=%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ｄ＼ｎ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″,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ｃ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ｄ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);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｝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A3CF48E3-0A4E-42A3-A5B4-364D5D467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257800"/>
            <a:ext cx="7164387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469900" indent="-469900"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9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 </a:t>
            </a:r>
            <a:r>
              <a:rPr lang="zh-CN" altLang="en-US" sz="1900" b="0">
                <a:latin typeface="宋体" pitchFamily="2" charset="-122"/>
              </a:rPr>
              <a:t> </a:t>
            </a:r>
            <a:r>
              <a:rPr lang="zh-CN" altLang="en-US" sz="3400" b="0"/>
              <a:t> </a:t>
            </a:r>
            <a:r>
              <a:rPr lang="zh-CN" altLang="en-US" sz="1900" b="0">
                <a:latin typeface="宋体" pitchFamily="2" charset="-122"/>
              </a:rPr>
              <a:t>可以看到不同种类的整型数据可以进行算术运算 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4572000" y="1676400"/>
            <a:ext cx="4321175" cy="838200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1500" u="sng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  <a:r>
              <a:rPr lang="zh-CN" altLang="en-US" sz="1500" u="sng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5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a+u</a:t>
            </a:r>
            <a:r>
              <a:rPr lang="en-US" altLang="zh-CN" sz="15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=22</a:t>
            </a:r>
            <a:r>
              <a:rPr lang="zh-CN" altLang="en-US" sz="15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15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b+u</a:t>
            </a:r>
            <a:r>
              <a:rPr lang="en-US" altLang="zh-CN" sz="15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=-14</a:t>
            </a:r>
            <a:r>
              <a:rPr lang="zh-CN" altLang="en-US" sz="2600" b="0" dirty="0" smtClean="0"/>
              <a:t> </a:t>
            </a:r>
            <a:endParaRPr lang="zh-CN" altLang="en-US" sz="26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nimBg="1"/>
      <p:bldP spid="1454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CD215E-69ED-4DE6-8599-A1A0AECF16E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en-US" altLang="zh-CN" dirty="0" smtClean="0"/>
              <a:t>.3 </a:t>
            </a:r>
            <a:r>
              <a:rPr lang="zh-CN" altLang="en-US" dirty="0" smtClean="0"/>
              <a:t>整型数据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65100" y="1655816"/>
            <a:ext cx="8820150" cy="43434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b="0" u="sng" dirty="0">
              <a:solidFill>
                <a:srgbClr val="66FF3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b="0" u="sng" dirty="0">
              <a:solidFill>
                <a:srgbClr val="66FF3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b="0" u="sng" dirty="0">
              <a:solidFill>
                <a:srgbClr val="66FF3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b="0" u="sng" dirty="0">
              <a:solidFill>
                <a:srgbClr val="66FF3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0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.3 </a:t>
            </a:r>
            <a:r>
              <a:rPr lang="zh-CN" altLang="en-US" sz="20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0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</a:br>
            <a:endParaRPr lang="en-US" altLang="zh-CN" sz="2000" b="0" u="sng" dirty="0">
              <a:solidFill>
                <a:srgbClr val="66FF3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#include  "</a:t>
            </a: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stdafx.h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"</a:t>
            </a:r>
            <a:b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 _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</a:rPr>
              <a:t>tmain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 (...... )</a:t>
            </a:r>
            <a:b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; 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a=2147483647;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b=a+1;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("%</a:t>
            </a: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d,%d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\n",</a:t>
            </a: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);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}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270C1B28-9BBA-4E8F-BBA0-249A4F500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4975225"/>
            <a:ext cx="7164387" cy="15017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469900" indent="-469900"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9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r>
              <a:rPr lang="zh-CN" altLang="en-US" sz="1900" b="0" dirty="0">
                <a:latin typeface="宋体" pitchFamily="2" charset="-122"/>
              </a:rPr>
              <a:t>数值是以补码表示的。一个整型变量只能容纳</a:t>
            </a:r>
            <a:endParaRPr lang="en-US" altLang="zh-CN" sz="1900" b="0" dirty="0">
              <a:latin typeface="宋体" pitchFamily="2" charset="-122"/>
            </a:endParaRPr>
          </a:p>
          <a:p>
            <a:pPr marL="469900" indent="-469900"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-2147483648 </a:t>
            </a:r>
            <a:r>
              <a:rPr lang="zh-CN" altLang="en-US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～ </a:t>
            </a:r>
            <a:r>
              <a:rPr lang="en-US" altLang="zh-CN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2147483647</a:t>
            </a:r>
            <a:r>
              <a:rPr lang="zh-CN" altLang="en-US" sz="1900" b="0" dirty="0">
                <a:latin typeface="宋体" pitchFamily="2" charset="-122"/>
              </a:rPr>
              <a:t>范围内的</a:t>
            </a:r>
            <a:r>
              <a:rPr lang="zh-CN" altLang="en-US" sz="1900" b="0" dirty="0" smtClean="0">
                <a:latin typeface="宋体" pitchFamily="2" charset="-122"/>
              </a:rPr>
              <a:t>数，</a:t>
            </a:r>
            <a:endParaRPr lang="en-US" altLang="zh-CN" sz="1900" b="0" dirty="0">
              <a:latin typeface="宋体" pitchFamily="2" charset="-122"/>
            </a:endParaRPr>
          </a:p>
          <a:p>
            <a:pPr marL="469900" indent="-469900"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900" b="0" dirty="0">
                <a:latin typeface="宋体" pitchFamily="2" charset="-122"/>
              </a:rPr>
              <a:t>无法表示大于</a:t>
            </a:r>
            <a:r>
              <a:rPr lang="en-US" altLang="zh-CN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2147483647</a:t>
            </a:r>
            <a:r>
              <a:rPr lang="zh-CN" altLang="en-US" sz="1900" b="0" dirty="0">
                <a:latin typeface="宋体" pitchFamily="2" charset="-122"/>
              </a:rPr>
              <a:t>或</a:t>
            </a:r>
            <a:r>
              <a:rPr lang="zh-CN" altLang="en-US" sz="1900" b="0" dirty="0" smtClean="0">
                <a:latin typeface="宋体" pitchFamily="2" charset="-122"/>
              </a:rPr>
              <a:t>小于</a:t>
            </a:r>
            <a:r>
              <a:rPr lang="en-US" altLang="zh-CN" sz="1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-2147483648</a:t>
            </a:r>
            <a:r>
              <a:rPr lang="zh-CN" altLang="en-US" sz="1900" b="0" dirty="0">
                <a:latin typeface="宋体" pitchFamily="2" charset="-122"/>
              </a:rPr>
              <a:t>的数。</a:t>
            </a:r>
            <a:endParaRPr lang="en-US" altLang="zh-CN" sz="1900" b="0" dirty="0">
              <a:latin typeface="宋体" pitchFamily="2" charset="-122"/>
            </a:endParaRPr>
          </a:p>
          <a:p>
            <a:pPr marL="469900" indent="-469900"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900" b="0" dirty="0">
                <a:latin typeface="宋体" pitchFamily="2" charset="-122"/>
              </a:rPr>
              <a:t>遇此情况就</a:t>
            </a:r>
            <a:r>
              <a:rPr lang="zh-CN" altLang="en-US" sz="1900" b="0" dirty="0" smtClean="0">
                <a:latin typeface="宋体" pitchFamily="2" charset="-122"/>
              </a:rPr>
              <a:t>发生</a:t>
            </a:r>
            <a:r>
              <a:rPr lang="en-US" altLang="zh-CN" sz="1900" b="0" dirty="0" smtClean="0">
                <a:latin typeface="宋体" pitchFamily="2" charset="-122"/>
              </a:rPr>
              <a:t>"</a:t>
            </a:r>
            <a:r>
              <a:rPr lang="zh-CN" altLang="en-US" sz="1900" b="0" dirty="0" smtClean="0">
                <a:latin typeface="宋体" pitchFamily="2" charset="-122"/>
              </a:rPr>
              <a:t>溢出</a:t>
            </a:r>
            <a:r>
              <a:rPr lang="en-US" altLang="zh-CN" sz="1900" b="0" dirty="0" smtClean="0">
                <a:latin typeface="宋体" pitchFamily="2" charset="-122"/>
              </a:rPr>
              <a:t>"</a:t>
            </a:r>
            <a:r>
              <a:rPr lang="zh-CN" altLang="en-US" sz="1900" b="0" dirty="0" smtClean="0">
                <a:latin typeface="宋体" pitchFamily="2" charset="-122"/>
              </a:rPr>
              <a:t>。</a:t>
            </a:r>
            <a:endParaRPr lang="zh-CN" altLang="en-US" sz="1900" b="0" dirty="0">
              <a:latin typeface="宋体" pitchFamily="2" charset="-122"/>
            </a:endParaRP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4572000" y="1905000"/>
            <a:ext cx="4321175" cy="550863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1700" u="sng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  <a:r>
              <a:rPr lang="zh-CN" altLang="en-US" sz="1700" u="sng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17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2147483647,-2147483648</a:t>
            </a:r>
            <a:endParaRPr lang="en-US" altLang="zh-CN" sz="17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38200" y="1747838"/>
            <a:ext cx="249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>整型数据的溢出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  <p:bldP spid="146438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整型数据</a:t>
            </a: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79D141-FB2E-44BB-A6A3-748E0224E23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 smtClean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CF75F2F2-5E9F-4AC6-B4E5-981F756A9ECD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25146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2522093136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81123458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24048555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1265058476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417491383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668500866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3323968450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155024124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989461"/>
                  </a:ext>
                </a:extLst>
              </a:tr>
            </a:tbl>
          </a:graphicData>
        </a:graphic>
      </p:graphicFrame>
      <p:graphicFrame>
        <p:nvGraphicFramePr>
          <p:cNvPr id="6" name="Group 24">
            <a:extLst>
              <a:ext uri="{FF2B5EF4-FFF2-40B4-BE49-F238E27FC236}">
                <a16:creationId xmlns:a16="http://schemas.microsoft.com/office/drawing/2014/main" id="{60A4EF21-D604-4269-A16D-D52912EFB06D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5146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1704753986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191249761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639041993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3910692870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467467915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442980725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57451000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49038319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928703"/>
                  </a:ext>
                </a:extLst>
              </a:tr>
            </a:tbl>
          </a:graphicData>
        </a:graphic>
      </p:graphicFrame>
      <p:graphicFrame>
        <p:nvGraphicFramePr>
          <p:cNvPr id="7" name="Group 44">
            <a:extLst>
              <a:ext uri="{FF2B5EF4-FFF2-40B4-BE49-F238E27FC236}">
                <a16:creationId xmlns:a16="http://schemas.microsoft.com/office/drawing/2014/main" id="{F5EDC103-223A-4FF9-B0A3-E7CC7A71FF1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514600"/>
          <a:ext cx="2438400" cy="406400"/>
        </p:xfrm>
        <a:graphic>
          <a:graphicData uri="http://schemas.openxmlformats.org/drawingml/2006/table">
            <a:tbl>
              <a:tblPr/>
              <a:tblGrid>
                <a:gridCol w="303213">
                  <a:extLst>
                    <a:ext uri="{9D8B030D-6E8A-4147-A177-3AD203B41FA5}">
                      <a16:colId xmlns:a16="http://schemas.microsoft.com/office/drawing/2014/main" val="1080983240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34943229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8675750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60534512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11289182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64414127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444541345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3356380930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848202"/>
                  </a:ext>
                </a:extLst>
              </a:tr>
            </a:tbl>
          </a:graphicData>
        </a:graphic>
      </p:graphicFrame>
      <p:graphicFrame>
        <p:nvGraphicFramePr>
          <p:cNvPr id="8" name="Group 64">
            <a:extLst>
              <a:ext uri="{FF2B5EF4-FFF2-40B4-BE49-F238E27FC236}">
                <a16:creationId xmlns:a16="http://schemas.microsoft.com/office/drawing/2014/main" id="{E1F6A1F7-310E-478F-BBBB-DE5DD7F8060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5146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3952789642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1950854795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848386073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55483873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1692020256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4145023636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5408358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4551694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672446"/>
                  </a:ext>
                </a:extLst>
              </a:tr>
            </a:tbl>
          </a:graphicData>
        </a:graphic>
      </p:graphicFrame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CB9EB794-3338-4F4C-BA3E-5A72F364A921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40132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1243808510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97255742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198203698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445640912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55653484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762089343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3315265503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948957627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07917"/>
                  </a:ext>
                </a:extLst>
              </a:tr>
            </a:tbl>
          </a:graphicData>
        </a:graphic>
      </p:graphicFrame>
      <p:graphicFrame>
        <p:nvGraphicFramePr>
          <p:cNvPr id="10" name="Group 24">
            <a:extLst>
              <a:ext uri="{FF2B5EF4-FFF2-40B4-BE49-F238E27FC236}">
                <a16:creationId xmlns:a16="http://schemas.microsoft.com/office/drawing/2014/main" id="{A14D7854-080D-4E81-B06B-F29565C2AA4C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40132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2585872227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4072897805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875424599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84546657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992248037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304544780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380267615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013613767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572886"/>
                  </a:ext>
                </a:extLst>
              </a:tr>
            </a:tbl>
          </a:graphicData>
        </a:graphic>
      </p:graphicFrame>
      <p:graphicFrame>
        <p:nvGraphicFramePr>
          <p:cNvPr id="11" name="Group 44">
            <a:extLst>
              <a:ext uri="{FF2B5EF4-FFF2-40B4-BE49-F238E27FC236}">
                <a16:creationId xmlns:a16="http://schemas.microsoft.com/office/drawing/2014/main" id="{E5DA30BD-A471-4216-8FDD-D2782B694E48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13200"/>
          <a:ext cx="2438400" cy="406400"/>
        </p:xfrm>
        <a:graphic>
          <a:graphicData uri="http://schemas.openxmlformats.org/drawingml/2006/table">
            <a:tbl>
              <a:tblPr/>
              <a:tblGrid>
                <a:gridCol w="303213">
                  <a:extLst>
                    <a:ext uri="{9D8B030D-6E8A-4147-A177-3AD203B41FA5}">
                      <a16:colId xmlns:a16="http://schemas.microsoft.com/office/drawing/2014/main" val="114614525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63851234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655615473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5697683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346916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66595885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402672126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14777543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49491"/>
                  </a:ext>
                </a:extLst>
              </a:tr>
            </a:tbl>
          </a:graphicData>
        </a:graphic>
      </p:graphicFrame>
      <p:graphicFrame>
        <p:nvGraphicFramePr>
          <p:cNvPr id="12" name="Group 64">
            <a:extLst>
              <a:ext uri="{FF2B5EF4-FFF2-40B4-BE49-F238E27FC236}">
                <a16:creationId xmlns:a16="http://schemas.microsoft.com/office/drawing/2014/main" id="{64A9C169-C14C-4B81-B232-07A859E01D88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40132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2163656503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3754063209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4073136036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422928234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171402672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87923450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570107188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02114181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78321"/>
                  </a:ext>
                </a:extLst>
              </a:tr>
            </a:tbl>
          </a:graphicData>
        </a:graphic>
      </p:graphicFrame>
      <p:sp>
        <p:nvSpPr>
          <p:cNvPr id="22692" name="矩形 12"/>
          <p:cNvSpPr>
            <a:spLocks noChangeArrowheads="1"/>
          </p:cNvSpPr>
          <p:nvPr/>
        </p:nvSpPr>
        <p:spPr bwMode="auto">
          <a:xfrm>
            <a:off x="1588" y="1981200"/>
            <a:ext cx="777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smtClean="0"/>
              <a:t>a=</a:t>
            </a:r>
            <a:r>
              <a:rPr lang="en-US" altLang="zh-CN" sz="2800" smtClean="0">
                <a:latin typeface="宋体" panose="02010600030101010101" pitchFamily="2" charset="-122"/>
              </a:rPr>
              <a:t>2147483647</a:t>
            </a:r>
            <a:r>
              <a:rPr lang="zh-CN" altLang="en-US" sz="2800" smtClean="0">
                <a:latin typeface="宋体" panose="02010600030101010101" pitchFamily="2" charset="-122"/>
              </a:rPr>
              <a:t>，变量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对应的空间存储内容如下</a:t>
            </a:r>
            <a:endParaRPr lang="zh-CN" altLang="en-US" sz="2800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9050" y="3429000"/>
            <a:ext cx="798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smtClean="0"/>
              <a:t>b=a+1</a:t>
            </a:r>
            <a:r>
              <a:rPr lang="zh-CN" altLang="en-US" sz="2800" smtClean="0">
                <a:latin typeface="宋体" panose="02010600030101010101" pitchFamily="2" charset="-122"/>
              </a:rPr>
              <a:t>，变量</a:t>
            </a:r>
            <a:r>
              <a:rPr lang="en-US" altLang="zh-CN" sz="2800" dirty="0">
                <a:latin typeface="宋体" panose="02010600030101010101" pitchFamily="2" charset="-122"/>
              </a:rPr>
              <a:t>b</a:t>
            </a:r>
            <a:r>
              <a:rPr lang="zh-CN" altLang="en-US" sz="2800" dirty="0">
                <a:latin typeface="宋体" panose="02010600030101010101" pitchFamily="2" charset="-122"/>
              </a:rPr>
              <a:t>对应的空间存储内容如下</a:t>
            </a:r>
            <a:endParaRPr lang="zh-CN" altLang="en-US" sz="2800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45720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/>
              <a:t>b</a:t>
            </a:r>
            <a:r>
              <a:rPr lang="zh-CN" altLang="en-US" sz="2800" dirty="0"/>
              <a:t>的内容为：符号位为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，表示</a:t>
            </a:r>
            <a:r>
              <a:rPr lang="zh-CN" altLang="en-US" sz="2800" dirty="0"/>
              <a:t>为负数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/>
              <a:t>b</a:t>
            </a:r>
            <a:r>
              <a:rPr lang="zh-CN" altLang="en-US" sz="2800" dirty="0"/>
              <a:t>的绝对值为：补码</a:t>
            </a:r>
            <a:r>
              <a:rPr lang="zh-CN" altLang="en-US" sz="2800" dirty="0" smtClean="0"/>
              <a:t>表示，取</a:t>
            </a:r>
            <a:r>
              <a:rPr lang="zh-CN" altLang="en-US" sz="2800" dirty="0"/>
              <a:t>反加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，为</a:t>
            </a:r>
            <a:r>
              <a:rPr lang="en-US" altLang="zh-CN" sz="2800" dirty="0"/>
              <a:t>2</a:t>
            </a:r>
            <a:r>
              <a:rPr lang="zh-CN" altLang="en-US" sz="2800" dirty="0"/>
              <a:t>的</a:t>
            </a:r>
            <a:r>
              <a:rPr lang="en-US" altLang="zh-CN" sz="2800" dirty="0"/>
              <a:t>31</a:t>
            </a:r>
            <a:r>
              <a:rPr lang="zh-CN" altLang="en-US" sz="2800" dirty="0"/>
              <a:t>次方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/>
              <a:t>b</a:t>
            </a:r>
            <a:r>
              <a:rPr lang="zh-CN" altLang="en-US" sz="2800" dirty="0"/>
              <a:t>的值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-2147483648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0A6802-4F6A-4C4A-A05E-1954180FC71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 </a:t>
            </a:r>
            <a:r>
              <a:rPr lang="zh-CN" altLang="en-US" dirty="0" smtClean="0"/>
              <a:t>整型数据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900" b="1" dirty="0" smtClean="0"/>
              <a:t>2.3.3  </a:t>
            </a:r>
            <a:r>
              <a:rPr lang="zh-CN" altLang="en-US" sz="2900" b="1" dirty="0" smtClean="0"/>
              <a:t>整型常量的类型</a:t>
            </a:r>
            <a:endParaRPr lang="zh-CN" altLang="en-US" sz="29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1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CN" sz="21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VS2012</a:t>
            </a:r>
            <a:r>
              <a:rPr lang="zh-CN" altLang="en-US" sz="21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中的整数</a:t>
            </a:r>
            <a:r>
              <a:rPr lang="en-US" altLang="zh-CN" sz="21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100" b="1" dirty="0" err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1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1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sz="21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-2147483648</a:t>
            </a:r>
            <a:r>
              <a:rPr lang="zh-CN" altLang="en-US" sz="21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1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+2147483647</a:t>
            </a:r>
            <a:r>
              <a:rPr lang="zh-CN" altLang="en-US" sz="21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范围内 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endParaRPr lang="zh-CN" altLang="en-US" sz="21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一个整常量后面加一个字母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，认为是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unsigned </a:t>
            </a:r>
            <a:r>
              <a:rPr lang="en-US" altLang="zh-CN" sz="2100" b="1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型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如</a:t>
            </a:r>
            <a:r>
              <a:rPr lang="en-US" altLang="zh-CN" sz="2100" b="1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=12345u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，在内存中按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unsigned </a:t>
            </a:r>
            <a:r>
              <a:rPr lang="en-US" altLang="zh-CN" sz="2100" b="1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规定的方式存放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如写成 </a:t>
            </a:r>
            <a:r>
              <a:rPr lang="en-US" altLang="zh-CN" sz="2100" b="1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1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-12345u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altLang="en-US" sz="2100" b="1" i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先转换成其补码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，然后按无符号数存储。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1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在一个整型常量后面加一个字母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，则认为是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long </a:t>
            </a:r>
            <a:r>
              <a:rPr lang="en-US" altLang="zh-CN" sz="2100" b="1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型常量。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1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例如： </a:t>
            </a:r>
            <a:r>
              <a:rPr lang="en-US" altLang="zh-CN" sz="21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123l</a:t>
            </a:r>
            <a:r>
              <a:rPr lang="zh-CN" altLang="en-US" sz="21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1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432L</a:t>
            </a:r>
            <a:r>
              <a:rPr lang="zh-CN" altLang="en-US" sz="21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1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0L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用于函数调用中。如果函数的形参为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long </a:t>
            </a:r>
            <a:r>
              <a:rPr lang="en-US" altLang="zh-CN" sz="2100" b="1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型，则要求实参也为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long </a:t>
            </a:r>
            <a:r>
              <a:rPr lang="en-US" altLang="zh-CN" sz="2100" b="1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型。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1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整型数据</a:t>
            </a: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/>
              <a:t>#include  "</a:t>
            </a:r>
            <a:r>
              <a:rPr lang="en-US" altLang="zh-CN" sz="2400" dirty="0" err="1" smtClean="0"/>
              <a:t>stdafx.h</a:t>
            </a:r>
            <a:r>
              <a:rPr lang="en-US" altLang="zh-CN" sz="2400" dirty="0" smtClean="0"/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_</a:t>
            </a:r>
            <a:r>
              <a:rPr lang="en-US" altLang="zh-CN" sz="2400" dirty="0" err="1" smtClean="0"/>
              <a:t>tmain</a:t>
            </a:r>
            <a:r>
              <a:rPr lang="en-US" altLang="zh-CN" sz="2400" dirty="0" smtClean="0"/>
              <a:t> (......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=0-12345u;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=%d\n",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=%u\n",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/>
              <a:t>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i="1" dirty="0" smtClean="0">
                <a:solidFill>
                  <a:srgbClr val="FF0000"/>
                </a:solidFill>
              </a:rPr>
              <a:t>程序的执行结果是多少呢？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1F7FC1-44FE-437A-8F85-7E105116988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整型数据</a:t>
            </a: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8B70A2-194E-41BC-9EFF-143B9FBDC6C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 smtClean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A7DF3FA1-7EF8-4963-8973-A09F26151A0F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25146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4061791290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37392644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28740747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3476142141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3690445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72809542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713576860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3886967529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70681"/>
                  </a:ext>
                </a:extLst>
              </a:tr>
            </a:tbl>
          </a:graphicData>
        </a:graphic>
      </p:graphicFrame>
      <p:graphicFrame>
        <p:nvGraphicFramePr>
          <p:cNvPr id="6" name="Group 24">
            <a:extLst>
              <a:ext uri="{FF2B5EF4-FFF2-40B4-BE49-F238E27FC236}">
                <a16:creationId xmlns:a16="http://schemas.microsoft.com/office/drawing/2014/main" id="{C82CEAC7-4D12-49C1-BDE1-E52F25EC2BAF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5146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3816805621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409776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291319590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77872206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264402859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912806935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3394529425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52461573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007202"/>
                  </a:ext>
                </a:extLst>
              </a:tr>
            </a:tbl>
          </a:graphicData>
        </a:graphic>
      </p:graphicFrame>
      <p:graphicFrame>
        <p:nvGraphicFramePr>
          <p:cNvPr id="7" name="Group 44">
            <a:extLst>
              <a:ext uri="{FF2B5EF4-FFF2-40B4-BE49-F238E27FC236}">
                <a16:creationId xmlns:a16="http://schemas.microsoft.com/office/drawing/2014/main" id="{923C24C1-E661-4E26-9DD6-4E235A0B166B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514600"/>
          <a:ext cx="2438400" cy="406400"/>
        </p:xfrm>
        <a:graphic>
          <a:graphicData uri="http://schemas.openxmlformats.org/drawingml/2006/table">
            <a:tbl>
              <a:tblPr/>
              <a:tblGrid>
                <a:gridCol w="303213">
                  <a:extLst>
                    <a:ext uri="{9D8B030D-6E8A-4147-A177-3AD203B41FA5}">
                      <a16:colId xmlns:a16="http://schemas.microsoft.com/office/drawing/2014/main" val="1408501597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59207893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37099334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708204549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97698916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79175927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389062905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92298986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8258"/>
                  </a:ext>
                </a:extLst>
              </a:tr>
            </a:tbl>
          </a:graphicData>
        </a:graphic>
      </p:graphicFrame>
      <p:graphicFrame>
        <p:nvGraphicFramePr>
          <p:cNvPr id="8" name="Group 64">
            <a:extLst>
              <a:ext uri="{FF2B5EF4-FFF2-40B4-BE49-F238E27FC236}">
                <a16:creationId xmlns:a16="http://schemas.microsoft.com/office/drawing/2014/main" id="{A397053A-F135-41BF-89C1-DCC44C0BFC65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5146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2587686585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671107985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786434625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936914275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382051593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572254554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33821615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195655837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407108"/>
                  </a:ext>
                </a:extLst>
              </a:tr>
            </a:tbl>
          </a:graphicData>
        </a:graphic>
      </p:graphicFrame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9CCBEAD7-993D-432F-8E10-9FE4F5B96C27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37084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3572530515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131425809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66939793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1911558029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11550913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032807531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591445893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84101103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749496"/>
                  </a:ext>
                </a:extLst>
              </a:tr>
            </a:tbl>
          </a:graphicData>
        </a:graphic>
      </p:graphicFrame>
      <p:graphicFrame>
        <p:nvGraphicFramePr>
          <p:cNvPr id="10" name="Group 24">
            <a:extLst>
              <a:ext uri="{FF2B5EF4-FFF2-40B4-BE49-F238E27FC236}">
                <a16:creationId xmlns:a16="http://schemas.microsoft.com/office/drawing/2014/main" id="{9071FC08-613D-4CEF-A07D-5CB3B507E740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37084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712446791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243800556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333827398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473867588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96528091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230807330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28672785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131175312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762083"/>
                  </a:ext>
                </a:extLst>
              </a:tr>
            </a:tbl>
          </a:graphicData>
        </a:graphic>
      </p:graphicFrame>
      <p:graphicFrame>
        <p:nvGraphicFramePr>
          <p:cNvPr id="11" name="Group 44">
            <a:extLst>
              <a:ext uri="{FF2B5EF4-FFF2-40B4-BE49-F238E27FC236}">
                <a16:creationId xmlns:a16="http://schemas.microsoft.com/office/drawing/2014/main" id="{5D482F90-393A-454E-A7BB-C447CEB3C56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3708400"/>
          <a:ext cx="2438400" cy="406400"/>
        </p:xfrm>
        <a:graphic>
          <a:graphicData uri="http://schemas.openxmlformats.org/drawingml/2006/table">
            <a:tbl>
              <a:tblPr/>
              <a:tblGrid>
                <a:gridCol w="303213">
                  <a:extLst>
                    <a:ext uri="{9D8B030D-6E8A-4147-A177-3AD203B41FA5}">
                      <a16:colId xmlns:a16="http://schemas.microsoft.com/office/drawing/2014/main" val="2750754488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42904522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34341498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1322455327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4395107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78112030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74387482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424121808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86917"/>
                  </a:ext>
                </a:extLst>
              </a:tr>
            </a:tbl>
          </a:graphicData>
        </a:graphic>
      </p:graphicFrame>
      <p:graphicFrame>
        <p:nvGraphicFramePr>
          <p:cNvPr id="12" name="Group 64">
            <a:extLst>
              <a:ext uri="{FF2B5EF4-FFF2-40B4-BE49-F238E27FC236}">
                <a16:creationId xmlns:a16="http://schemas.microsoft.com/office/drawing/2014/main" id="{296C0B3B-30B0-425D-8A02-23C3C17CEEED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37084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1575920595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182690052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971187057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91529076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971302925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310151139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64443254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181320715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459661"/>
                  </a:ext>
                </a:extLst>
              </a:tr>
            </a:tbl>
          </a:graphicData>
        </a:graphic>
      </p:graphicFrame>
      <p:sp>
        <p:nvSpPr>
          <p:cNvPr id="25764" name="矩形 12"/>
          <p:cNvSpPr>
            <a:spLocks noChangeArrowheads="1"/>
          </p:cNvSpPr>
          <p:nvPr/>
        </p:nvSpPr>
        <p:spPr bwMode="auto">
          <a:xfrm>
            <a:off x="1588" y="1981200"/>
            <a:ext cx="3983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12345</a:t>
            </a:r>
            <a:r>
              <a:rPr lang="zh-CN" altLang="en-US" sz="2800"/>
              <a:t>的二进制表示是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9050" y="3176588"/>
            <a:ext cx="4781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/>
              <a:t>-12345</a:t>
            </a:r>
            <a:r>
              <a:rPr lang="zh-CN" altLang="en-US" sz="2800" dirty="0"/>
              <a:t>的补码表示是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03188" y="4648200"/>
            <a:ext cx="90408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上述二进制数按无符号整数的解释是：</a:t>
            </a:r>
            <a:r>
              <a:rPr lang="en-US" altLang="zh-CN" sz="2800" dirty="0"/>
              <a:t>4294954951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/>
              <a:t>按照有符号整数的解释是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-12345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45F7DF-F279-470A-A925-F08B7963FB4E}" type="slidenum">
              <a:rPr lang="en-US" altLang="zh-CN" sz="1200" b="0"/>
              <a:pPr eaLnBrk="1" hangingPunct="1"/>
              <a:t>2</a:t>
            </a:fld>
            <a:endParaRPr lang="en-US" altLang="zh-CN" sz="1200" b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283575" cy="4419600"/>
          </a:xfrm>
        </p:spPr>
        <p:txBody>
          <a:bodyPr/>
          <a:lstStyle/>
          <a:p>
            <a:pPr lvl="1" eaLnBrk="1" hangingPunct="1"/>
            <a:r>
              <a:rPr lang="zh-CN" altLang="en-US" sz="3000" dirty="0" smtClean="0">
                <a:latin typeface="隶书" panose="02010509060101010101" pitchFamily="49" charset="-122"/>
              </a:rPr>
              <a:t>计算机中数的表示及进制转换</a:t>
            </a:r>
          </a:p>
          <a:p>
            <a:pPr lvl="2" eaLnBrk="1" hangingPunct="1"/>
            <a:r>
              <a:rPr lang="zh-CN" altLang="en-US" sz="2800" dirty="0" smtClean="0">
                <a:latin typeface="隶书" panose="02010509060101010101" pitchFamily="49" charset="-122"/>
              </a:rPr>
              <a:t>数码、基与权</a:t>
            </a:r>
          </a:p>
          <a:p>
            <a:pPr lvl="3" eaLnBrk="1" hangingPunct="1"/>
            <a:r>
              <a:rPr lang="zh-CN" altLang="en-US" sz="2400" dirty="0" smtClean="0">
                <a:latin typeface="隶书" panose="02010509060101010101" pitchFamily="49" charset="-122"/>
              </a:rPr>
              <a:t>数码：表示数的符号</a:t>
            </a:r>
          </a:p>
          <a:p>
            <a:pPr lvl="3" eaLnBrk="1" hangingPunct="1"/>
            <a:r>
              <a:rPr lang="zh-CN" altLang="en-US" sz="2400" dirty="0" smtClean="0">
                <a:latin typeface="隶书" panose="02010509060101010101" pitchFamily="49" charset="-122"/>
              </a:rPr>
              <a:t>基：数码的个数</a:t>
            </a:r>
          </a:p>
          <a:p>
            <a:pPr lvl="3" eaLnBrk="1" hangingPunct="1"/>
            <a:r>
              <a:rPr lang="zh-CN" altLang="en-US" sz="2400" dirty="0" smtClean="0">
                <a:latin typeface="隶书" panose="02010509060101010101" pitchFamily="49" charset="-122"/>
              </a:rPr>
              <a:t>权：每一位所具有的值</a:t>
            </a:r>
          </a:p>
          <a:p>
            <a:pPr lvl="3" eaLnBrk="1" hangingPunct="1"/>
            <a:endParaRPr lang="zh-CN" altLang="en-US" sz="2400" dirty="0" smtClean="0">
              <a:latin typeface="隶书" panose="02010509060101010101" pitchFamily="49" charset="-122"/>
            </a:endParaRPr>
          </a:p>
          <a:p>
            <a:pPr lvl="2" eaLnBrk="1" hangingPunct="1"/>
            <a:r>
              <a:rPr lang="zh-CN" altLang="en-US" sz="2800" dirty="0" smtClean="0">
                <a:latin typeface="隶书" panose="02010509060101010101" pitchFamily="49" charset="-122"/>
              </a:rPr>
              <a:t>数制</a:t>
            </a:r>
            <a:endParaRPr lang="en-US" altLang="zh-CN" sz="2800" dirty="0" smtClean="0">
              <a:latin typeface="隶书" panose="02010509060101010101" pitchFamily="49" charset="-122"/>
            </a:endParaRPr>
          </a:p>
          <a:p>
            <a:pPr lvl="3" eaLnBrk="1" hangingPunct="1"/>
            <a:r>
              <a:rPr lang="zh-CN" altLang="en-US" sz="2500" dirty="0" smtClean="0"/>
              <a:t>二进制、八进制、十进制、十六进制的数码、基、权分别是什么？</a:t>
            </a:r>
          </a:p>
          <a:p>
            <a:pPr lvl="2" eaLnBrk="1" hangingPunct="1"/>
            <a:endParaRPr lang="zh-CN" altLang="en-US" sz="2800" dirty="0" smtClean="0">
              <a:latin typeface="隶书" panose="02010509060101010101" pitchFamily="49" charset="-122"/>
            </a:endParaRP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0" dirty="0" smtClean="0">
                <a:solidFill>
                  <a:srgbClr val="0000FF"/>
                </a:solidFill>
              </a:rPr>
              <a:t>2.0</a:t>
            </a:r>
            <a:r>
              <a:rPr lang="en-US" altLang="zh-CN" sz="3800" b="0" dirty="0" smtClean="0">
                <a:solidFill>
                  <a:schemeClr val="accent1"/>
                </a:solidFill>
              </a:rPr>
              <a:t> </a:t>
            </a:r>
            <a:r>
              <a:rPr lang="zh-CN" altLang="en-US" sz="3800" b="0" dirty="0">
                <a:solidFill>
                  <a:schemeClr val="tx2"/>
                </a:solidFill>
              </a:rPr>
              <a:t>预备知识</a:t>
            </a:r>
          </a:p>
        </p:txBody>
      </p:sp>
      <p:sp>
        <p:nvSpPr>
          <p:cNvPr id="2" name="矩形 1"/>
          <p:cNvSpPr/>
          <p:nvPr/>
        </p:nvSpPr>
        <p:spPr>
          <a:xfrm>
            <a:off x="5410200" y="2341506"/>
            <a:ext cx="3657600" cy="160043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400" dirty="0"/>
              <a:t>以十进制整数为</a:t>
            </a:r>
            <a:r>
              <a:rPr lang="zh-CN" altLang="en-US" sz="1400" dirty="0" smtClean="0"/>
              <a:t>例，</a:t>
            </a:r>
            <a:endParaRPr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数码分别为：0、1、2、3、4、5、6、7、8、9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基为：10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每位的权：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1</a:t>
            </a:r>
            <a:r>
              <a:rPr lang="en-US" altLang="zh-CN" sz="1400" dirty="0" smtClean="0"/>
              <a:t>0</a:t>
            </a:r>
            <a:r>
              <a:rPr lang="en-US" altLang="zh-CN" sz="1400" baseline="30000" dirty="0" smtClean="0"/>
              <a:t>0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、十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1</a:t>
            </a:r>
            <a:r>
              <a:rPr lang="en-US" altLang="zh-CN" sz="1400" dirty="0" smtClean="0"/>
              <a:t>0</a:t>
            </a:r>
            <a:r>
              <a:rPr lang="en-US" altLang="zh-CN" sz="1400" baseline="30000" dirty="0" smtClean="0"/>
              <a:t>1 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、百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1</a:t>
            </a:r>
            <a:r>
              <a:rPr lang="en-US" altLang="zh-CN" sz="1400" dirty="0" smtClean="0"/>
              <a:t>0</a:t>
            </a:r>
            <a:r>
              <a:rPr lang="en-US" altLang="zh-CN" sz="1400" baseline="30000" dirty="0" smtClean="0"/>
              <a:t>2 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、千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1</a:t>
            </a:r>
            <a:r>
              <a:rPr lang="en-US" altLang="zh-CN" sz="1400" dirty="0" smtClean="0"/>
              <a:t>0</a:t>
            </a:r>
            <a:r>
              <a:rPr lang="en-US" altLang="zh-CN" sz="1400" baseline="30000" dirty="0" smtClean="0"/>
              <a:t>3 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、万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1</a:t>
            </a:r>
            <a:r>
              <a:rPr lang="en-US" altLang="zh-CN" sz="1400" dirty="0" smtClean="0"/>
              <a:t>0</a:t>
            </a:r>
            <a:r>
              <a:rPr lang="en-US" altLang="zh-CN" sz="1400" baseline="30000" dirty="0" smtClean="0"/>
              <a:t>4 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、十万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1</a:t>
            </a:r>
            <a:r>
              <a:rPr lang="en-US" altLang="zh-CN" sz="1400" dirty="0" smtClean="0"/>
              <a:t>0</a:t>
            </a:r>
            <a:r>
              <a:rPr lang="en-US" altLang="zh-CN" sz="1400" baseline="30000" dirty="0" smtClean="0"/>
              <a:t>5 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、百万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1</a:t>
            </a:r>
            <a:r>
              <a:rPr lang="en-US" altLang="zh-CN" sz="1400" dirty="0" smtClean="0"/>
              <a:t>0</a:t>
            </a:r>
            <a:r>
              <a:rPr lang="en-US" altLang="zh-CN" sz="1400" baseline="30000" dirty="0" smtClean="0"/>
              <a:t>6 </a:t>
            </a:r>
            <a:r>
              <a:rPr lang="en-US" altLang="zh-CN" sz="1400" dirty="0" smtClean="0"/>
              <a:t>)…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6691939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5" autoUpdateAnimBg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8E0CD4-16D7-4909-A162-C7C9F20AC3B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2.4 </a:t>
            </a:r>
            <a:r>
              <a:rPr lang="zh-CN" altLang="en-US" dirty="0" smtClean="0"/>
              <a:t>浮点型数据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646113" y="1711325"/>
            <a:ext cx="849788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900" dirty="0" smtClean="0">
                <a:latin typeface="宋体" panose="02010600030101010101" pitchFamily="2" charset="-122"/>
              </a:rPr>
              <a:t>2.4.1</a:t>
            </a:r>
            <a:r>
              <a:rPr lang="zh-CN" altLang="en-US" sz="2900" dirty="0">
                <a:latin typeface="宋体" panose="02010600030101010101" pitchFamily="2" charset="-122"/>
              </a:rPr>
              <a:t>浮点型常量的表示方法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1905000" y="2738438"/>
            <a:ext cx="1100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两种表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示形式</a:t>
            </a:r>
            <a:endParaRPr kumimoji="1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8487" name="AutoShape 7"/>
          <p:cNvSpPr>
            <a:spLocks/>
          </p:cNvSpPr>
          <p:nvPr/>
        </p:nvSpPr>
        <p:spPr bwMode="auto">
          <a:xfrm>
            <a:off x="3276600" y="2686050"/>
            <a:ext cx="381000" cy="1068388"/>
          </a:xfrm>
          <a:prstGeom prst="leftBrace">
            <a:avLst>
              <a:gd name="adj1" fmla="val 233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3546475" y="2414588"/>
            <a:ext cx="89535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Arial" panose="020B0604020202020204" pitchFamily="34" charset="0"/>
              </a:rPr>
              <a:t>小数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Arial" panose="020B0604020202020204" pitchFamily="34" charset="0"/>
              </a:rPr>
              <a:t>指数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4749800" y="2513013"/>
            <a:ext cx="107791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latin typeface="宋体" panose="02010600030101010101" pitchFamily="2" charset="-122"/>
              </a:rPr>
              <a:t>0.123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 smtClean="0">
                <a:latin typeface="宋体" panose="02010600030101010101" pitchFamily="2" charset="-122"/>
              </a:rPr>
              <a:t>3</a:t>
            </a:r>
            <a:r>
              <a:rPr kumimoji="1" lang="en-US" altLang="en-US" sz="2800" dirty="0" smtClean="0">
                <a:latin typeface="宋体" panose="02010600030101010101" pitchFamily="2" charset="-122"/>
              </a:rPr>
              <a:t>e-3</a:t>
            </a:r>
            <a:endParaRPr kumimoji="1"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646113" y="4157663"/>
            <a:ext cx="84978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en-US" altLang="zh-CN" sz="1900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字母</a:t>
            </a:r>
            <a:r>
              <a:rPr lang="en-US" altLang="zh-CN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e(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E)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之前必须</a:t>
            </a:r>
            <a:r>
              <a:rPr lang="zh-CN" altLang="en-US" sz="1900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z="19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数字，且</a:t>
            </a:r>
            <a:r>
              <a:rPr lang="en-US" altLang="zh-CN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后面的指数必须为整数</a:t>
            </a:r>
          </a:p>
        </p:txBody>
      </p:sp>
      <p:sp>
        <p:nvSpPr>
          <p:cNvPr id="148491" name="Rectangle 11">
            <a:extLst>
              <a:ext uri="{FF2B5EF4-FFF2-40B4-BE49-F238E27FC236}">
                <a16:creationId xmlns:a16="http://schemas.microsoft.com/office/drawing/2014/main" id="{66A0AAFA-5EEC-4D35-A0EF-94907E665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4983163"/>
            <a:ext cx="63706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1e3</a:t>
            </a:r>
            <a:r>
              <a:rPr kumimoji="1"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kumimoji="1"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1.8e-3</a:t>
            </a:r>
            <a:r>
              <a:rPr kumimoji="1"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kumimoji="1"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-123e-6</a:t>
            </a:r>
            <a:r>
              <a:rPr kumimoji="1"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kumimoji="1"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0.1e-3</a:t>
            </a:r>
            <a:endParaRPr kumimoji="1"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lvl="1"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e3</a:t>
            </a:r>
            <a:r>
              <a:rPr kumimoji="1"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kumimoji="1"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2.1e3.5</a:t>
            </a:r>
            <a:r>
              <a:rPr kumimoji="1"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kumimoji="1"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.e3</a:t>
            </a:r>
            <a:r>
              <a:rPr kumimoji="1"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kumimoji="1"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e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1320800" y="4951413"/>
            <a:ext cx="7651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36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4800">
                <a:solidFill>
                  <a:schemeClr val="accent2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kumimoji="1" lang="en-US" altLang="zh-CN" sz="4800">
              <a:solidFill>
                <a:schemeClr val="accent2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1365250" y="5238750"/>
            <a:ext cx="8858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6000">
                <a:solidFill>
                  <a:srgbClr val="FF0066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</a:t>
            </a:r>
            <a:r>
              <a:rPr kumimoji="1" lang="zh-CN" altLang="zh-CN" sz="6600">
                <a:solidFill>
                  <a:srgbClr val="FF3399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endParaRPr kumimoji="1" lang="en-US" altLang="zh-CN" sz="6600">
              <a:solidFill>
                <a:srgbClr val="FF3399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nimBg="1"/>
      <p:bldP spid="148488" grpId="0" autoUpdateAnimBg="0"/>
      <p:bldP spid="148489" grpId="0" autoUpdateAnimBg="0"/>
      <p:bldP spid="148490" grpId="0" autoUpdateAnimBg="0"/>
      <p:bldP spid="148491" grpId="0" autoUpdateAnimBg="0"/>
      <p:bldP spid="148492" grpId="0" autoUpdateAnimBg="0"/>
      <p:bldP spid="14849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AF36EB-017C-4B83-9DFC-89AE1DD36E9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2.4 </a:t>
            </a:r>
            <a:r>
              <a:rPr lang="zh-CN" altLang="en-US" dirty="0" smtClean="0"/>
              <a:t>浮点型数据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规范化的指数形式：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9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在字母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e(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E)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之前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的小数部分中，小数点左边</a:t>
            </a:r>
            <a:r>
              <a:rPr lang="zh-CN" altLang="en-US" sz="19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应有一</a:t>
            </a:r>
            <a:r>
              <a:rPr lang="zh-CN" altLang="en-US" sz="19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19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9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zh-CN" altLang="en-US" sz="19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只能有一</a:t>
            </a:r>
            <a:r>
              <a:rPr lang="zh-CN" altLang="en-US" sz="19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19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零的数字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123.456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可以表示为：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123.456e0,  12.3456e1,   1.23456e2, 0.123456e3,  0.0123456e4, 0.00123456e5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其中的</a:t>
            </a:r>
            <a:r>
              <a:rPr lang="en-US" altLang="zh-CN" sz="2100" b="1" u="sng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1.23456e2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100" dirty="0" smtClean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1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规范化的指数形式</a:t>
            </a:r>
            <a:r>
              <a:rPr lang="en-US" altLang="zh-CN" sz="2100" dirty="0" smtClean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1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100" b="1" u="sng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0.123456e3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100" dirty="0" smtClean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1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标准化的指数形式</a:t>
            </a:r>
            <a:r>
              <a:rPr lang="en-US" altLang="zh-CN" sz="2100" dirty="0" smtClean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1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9A87F5-E92C-4C1A-A653-0D2054849B2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2.4 </a:t>
            </a:r>
            <a:r>
              <a:rPr lang="zh-CN" altLang="en-US" dirty="0" smtClean="0"/>
              <a:t>浮点型数据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500" b="1" dirty="0" smtClean="0"/>
              <a:t>2.4.2 </a:t>
            </a:r>
            <a:r>
              <a:rPr lang="zh-CN" altLang="en-US" sz="2500" b="1" dirty="0" smtClean="0"/>
              <a:t>浮点型变量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浮点型数据在内存中的存放形式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1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一个浮点型数据一般在内存中占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个字节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(32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与整型数据的存储方式不同，浮点型数据是按照指数形式存储的。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系统把一个浮点型数据分成小数部分和指数部分，分别存放。指数部分采用规范化的指数形式。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3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常用的浮点数存储格式：</a:t>
            </a:r>
            <a:r>
              <a:rPr lang="en-US" altLang="zh-CN" b="1" dirty="0" smtClean="0">
                <a:solidFill>
                  <a:schemeClr val="accent2"/>
                </a:solidFill>
              </a:rPr>
              <a:t>32-bit IEEE-754 floating-point format</a:t>
            </a:r>
            <a:r>
              <a:rPr lang="en-US" altLang="zh-CN" dirty="0" smtClean="0"/>
              <a:t> 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DBE1EE-E4A6-4F3C-8344-02508D75326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 smtClean="0"/>
          </a:p>
        </p:txBody>
      </p:sp>
      <p:sp>
        <p:nvSpPr>
          <p:cNvPr id="29699" name="Line 93"/>
          <p:cNvSpPr>
            <a:spLocks noChangeShapeType="1"/>
          </p:cNvSpPr>
          <p:nvPr/>
        </p:nvSpPr>
        <p:spPr bwMode="auto">
          <a:xfrm>
            <a:off x="2819400" y="5715000"/>
            <a:ext cx="6172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Line 91"/>
          <p:cNvSpPr>
            <a:spLocks noChangeShapeType="1"/>
          </p:cNvSpPr>
          <p:nvPr/>
        </p:nvSpPr>
        <p:spPr bwMode="auto">
          <a:xfrm>
            <a:off x="533400" y="5715000"/>
            <a:ext cx="21336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2.4 </a:t>
            </a:r>
            <a:r>
              <a:rPr lang="zh-CN" altLang="en-US" dirty="0" smtClean="0"/>
              <a:t>浮点型数据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eaLnBrk="1" hangingPunct="1"/>
            <a:r>
              <a:rPr lang="en-US" altLang="zh-CN" sz="2600" b="1" dirty="0" smtClean="0">
                <a:solidFill>
                  <a:schemeClr val="accent2"/>
                </a:solidFill>
              </a:rPr>
              <a:t>32-bit IEEE-754 floating-point format</a:t>
            </a:r>
            <a:endParaRPr lang="en-US" altLang="zh-CN" sz="2200" dirty="0" smtClean="0"/>
          </a:p>
          <a:p>
            <a:pPr eaLnBrk="1" hangingPunct="1"/>
            <a:r>
              <a:rPr lang="zh-CN" altLang="en-US" sz="2200" dirty="0" smtClean="0"/>
              <a:t>对于大小为</a:t>
            </a:r>
            <a:r>
              <a:rPr lang="en-US" altLang="zh-CN" sz="2200" dirty="0" smtClean="0"/>
              <a:t>32-bit</a:t>
            </a:r>
            <a:r>
              <a:rPr lang="zh-CN" altLang="en-US" sz="2200" dirty="0" smtClean="0"/>
              <a:t>的</a:t>
            </a:r>
            <a:r>
              <a:rPr lang="zh-CN" altLang="en-US" sz="2200" dirty="0" smtClean="0"/>
              <a:t>浮点数</a:t>
            </a:r>
            <a:r>
              <a:rPr lang="en-US" altLang="zh-CN" sz="2200" dirty="0" smtClean="0"/>
              <a:t>(32-bit</a:t>
            </a:r>
            <a:r>
              <a:rPr lang="zh-CN" altLang="en-US" sz="2200" dirty="0" smtClean="0"/>
              <a:t>为</a:t>
            </a:r>
            <a:r>
              <a:rPr lang="zh-CN" altLang="en-US" sz="2200" dirty="0" smtClean="0"/>
              <a:t>单精度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 </a:t>
            </a:r>
            <a:r>
              <a:rPr lang="zh-CN" altLang="en-US" sz="2200" dirty="0" smtClean="0"/>
              <a:t/>
            </a:r>
            <a:br>
              <a:rPr lang="zh-CN" altLang="en-US" sz="2200" dirty="0" smtClean="0"/>
            </a:br>
            <a:endParaRPr lang="zh-CN" altLang="en-US" sz="2200" dirty="0" smtClean="0"/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b="1" dirty="0" smtClean="0"/>
              <a:t>其第</a:t>
            </a:r>
            <a:r>
              <a:rPr lang="en-US" altLang="zh-CN" sz="2000" b="1" dirty="0" smtClean="0"/>
              <a:t>31 bit</a:t>
            </a:r>
            <a:r>
              <a:rPr lang="zh-CN" altLang="en-US" sz="2000" b="1" dirty="0" smtClean="0"/>
              <a:t>为符号位，为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则表示正数，反之为负数，其读数值用</a:t>
            </a:r>
            <a:r>
              <a:rPr lang="en-US" altLang="zh-CN" sz="2000" b="1" dirty="0" smtClean="0"/>
              <a:t>s</a:t>
            </a:r>
            <a:r>
              <a:rPr lang="zh-CN" altLang="en-US" sz="2000" b="1" dirty="0" smtClean="0"/>
              <a:t>表示</a:t>
            </a:r>
            <a:r>
              <a:rPr lang="en-US" altLang="zh-CN" sz="2000" b="1" dirty="0" smtClean="0"/>
              <a:t>;</a:t>
            </a:r>
            <a:r>
              <a:rPr lang="zh-CN" altLang="en-US" sz="2000" b="1" dirty="0" smtClean="0"/>
              <a:t> 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30</a:t>
            </a:r>
            <a:r>
              <a:rPr lang="zh-CN" altLang="en-US" sz="2000" b="1" dirty="0" smtClean="0"/>
              <a:t>～</a:t>
            </a:r>
            <a:r>
              <a:rPr lang="en-US" altLang="zh-CN" sz="2000" b="1" dirty="0" smtClean="0"/>
              <a:t>23 bit</a:t>
            </a:r>
            <a:r>
              <a:rPr lang="zh-CN" altLang="en-US" sz="2000" b="1" dirty="0" smtClean="0"/>
              <a:t>为幂数，其读数值用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表示</a:t>
            </a:r>
            <a:r>
              <a:rPr lang="en-US" altLang="zh-CN" sz="2000" b="1" dirty="0" smtClean="0"/>
              <a:t>;</a:t>
            </a:r>
            <a:r>
              <a:rPr lang="en-US" altLang="zh-CN" sz="2000" i="1" dirty="0" smtClean="0"/>
              <a:t>(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实际上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是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e+127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后的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e</a:t>
            </a:r>
            <a:r>
              <a:rPr lang="en-US" altLang="zh-CN" sz="2000" i="1" dirty="0" smtClean="0"/>
              <a:t>)</a:t>
            </a:r>
            <a:endParaRPr lang="zh-CN" altLang="en-US" sz="2000" i="1" dirty="0" smtClean="0"/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22</a:t>
            </a:r>
            <a:r>
              <a:rPr lang="zh-CN" altLang="en-US" sz="2000" b="1" dirty="0" smtClean="0"/>
              <a:t>～</a:t>
            </a:r>
            <a:r>
              <a:rPr lang="en-US" altLang="zh-CN" sz="2000" b="1" dirty="0" smtClean="0"/>
              <a:t>0 bit</a:t>
            </a:r>
            <a:r>
              <a:rPr lang="zh-CN" altLang="en-US" sz="2000" b="1" dirty="0" smtClean="0"/>
              <a:t>共</a:t>
            </a:r>
            <a:r>
              <a:rPr lang="en-US" altLang="zh-CN" sz="2000" b="1" dirty="0" smtClean="0"/>
              <a:t>23 bit</a:t>
            </a:r>
            <a:r>
              <a:rPr lang="zh-CN" altLang="en-US" sz="2000" b="1" dirty="0" smtClean="0"/>
              <a:t>作为系数，视为二进制纯小数，假定该小数的十进制值</a:t>
            </a:r>
            <a:r>
              <a:rPr lang="zh-CN" altLang="en-US" sz="2000" b="1" dirty="0" smtClean="0"/>
              <a:t>为</a:t>
            </a:r>
            <a:r>
              <a:rPr lang="en-US" altLang="zh-CN" sz="2000" b="1" dirty="0" smtClean="0"/>
              <a:t>x;</a:t>
            </a:r>
            <a:r>
              <a:rPr lang="zh-CN" altLang="en-US" sz="2000" dirty="0" smtClean="0"/>
              <a:t> </a:t>
            </a:r>
            <a:r>
              <a:rPr lang="en-US" altLang="zh-CN" sz="2000" i="1" dirty="0" smtClean="0"/>
              <a:t>(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x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为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小数点后的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部分</a:t>
            </a:r>
            <a:r>
              <a:rPr lang="en-US" altLang="zh-CN" sz="2000" i="1" dirty="0" smtClean="0"/>
              <a:t>)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AutoNum type="arabicPeriod"/>
            </a:pPr>
            <a:endParaRPr lang="en-US" altLang="zh-CN" sz="2200" dirty="0" smtClean="0"/>
          </a:p>
        </p:txBody>
      </p:sp>
      <p:graphicFrame>
        <p:nvGraphicFramePr>
          <p:cNvPr id="151646" name="Group 94">
            <a:extLst>
              <a:ext uri="{FF2B5EF4-FFF2-40B4-BE49-F238E27FC236}">
                <a16:creationId xmlns:a16="http://schemas.microsoft.com/office/drawing/2014/main" id="{8DCE1845-4479-4069-A79C-69FCE6C7B5D8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51054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647" name="Group 95">
            <a:extLst>
              <a:ext uri="{FF2B5EF4-FFF2-40B4-BE49-F238E27FC236}">
                <a16:creationId xmlns:a16="http://schemas.microsoft.com/office/drawing/2014/main" id="{80B2015F-FDB6-45DA-8105-E8ED31BB26C8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51054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637" name="Group 85">
            <a:extLst>
              <a:ext uri="{FF2B5EF4-FFF2-40B4-BE49-F238E27FC236}">
                <a16:creationId xmlns:a16="http://schemas.microsoft.com/office/drawing/2014/main" id="{751BD233-C883-47E0-8212-E0357F6D6BA3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51054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616" name="Group 64">
            <a:extLst>
              <a:ext uri="{FF2B5EF4-FFF2-40B4-BE49-F238E27FC236}">
                <a16:creationId xmlns:a16="http://schemas.microsoft.com/office/drawing/2014/main" id="{A704EE04-4C79-4961-AA96-4282602119FC}"/>
              </a:ext>
            </a:extLst>
          </p:cNvPr>
          <p:cNvGraphicFramePr>
            <a:graphicFrameLocks noGrp="1"/>
          </p:cNvGraphicFramePr>
          <p:nvPr/>
        </p:nvGraphicFramePr>
        <p:xfrm>
          <a:off x="6781800" y="51054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83" name="Rectangle 87"/>
          <p:cNvSpPr>
            <a:spLocks noChangeArrowheads="1"/>
          </p:cNvSpPr>
          <p:nvPr/>
        </p:nvSpPr>
        <p:spPr bwMode="auto">
          <a:xfrm>
            <a:off x="228600" y="5562600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/>
              <a:t>S</a:t>
            </a:r>
          </a:p>
        </p:txBody>
      </p:sp>
      <p:sp>
        <p:nvSpPr>
          <p:cNvPr id="29784" name="Rectangle 88"/>
          <p:cNvSpPr>
            <a:spLocks noChangeArrowheads="1"/>
          </p:cNvSpPr>
          <p:nvPr/>
        </p:nvSpPr>
        <p:spPr bwMode="auto">
          <a:xfrm>
            <a:off x="1431925" y="5475288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/>
              <a:t>e</a:t>
            </a:r>
          </a:p>
        </p:txBody>
      </p:sp>
      <p:sp>
        <p:nvSpPr>
          <p:cNvPr id="29785" name="Rectangle 89"/>
          <p:cNvSpPr>
            <a:spLocks noChangeArrowheads="1"/>
          </p:cNvSpPr>
          <p:nvPr/>
        </p:nvSpPr>
        <p:spPr bwMode="auto">
          <a:xfrm>
            <a:off x="5943600" y="5486400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 smtClean="0"/>
              <a:t>x</a:t>
            </a:r>
            <a:endParaRPr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78EEED-121E-400C-B4DE-067108564ED5}" type="slidenum">
              <a:rPr lang="en-US" altLang="zh-CN" sz="1200" b="0"/>
              <a:pPr eaLnBrk="1" hangingPunct="1"/>
              <a:t>33</a:t>
            </a:fld>
            <a:endParaRPr lang="en-US" altLang="zh-CN" sz="1200" b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2.4 </a:t>
            </a:r>
            <a:r>
              <a:rPr lang="zh-CN" altLang="en-US" dirty="0" smtClean="0"/>
              <a:t>浮点型数据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13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900" dirty="0" smtClean="0"/>
              <a:t>例如：对</a:t>
            </a:r>
            <a:r>
              <a:rPr lang="en-US" altLang="zh-CN" sz="1900" dirty="0" smtClean="0"/>
              <a:t>PI=3.141592654</a:t>
            </a:r>
            <a:r>
              <a:rPr lang="zh-CN" altLang="en-US" sz="1900" dirty="0" smtClean="0"/>
              <a:t>来说，按照</a:t>
            </a:r>
            <a:r>
              <a:rPr lang="en-US" altLang="zh-CN" sz="1900" dirty="0" smtClean="0"/>
              <a:t>754</a:t>
            </a:r>
            <a:r>
              <a:rPr lang="zh-CN" altLang="en-US" sz="1900" dirty="0" smtClean="0"/>
              <a:t>标准存放为二进制</a:t>
            </a:r>
            <a:br>
              <a:rPr lang="zh-CN" altLang="en-US" sz="1900" dirty="0" smtClean="0"/>
            </a:br>
            <a:endParaRPr lang="zh-CN" altLang="en-US" sz="19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dirty="0" smtClean="0">
                <a:solidFill>
                  <a:schemeClr val="accent2"/>
                </a:solidFill>
              </a:rPr>
              <a:t>正数，</a:t>
            </a:r>
            <a:r>
              <a:rPr lang="en-US" altLang="zh-CN" sz="1900" dirty="0" smtClean="0">
                <a:solidFill>
                  <a:schemeClr val="accent2"/>
                </a:solidFill>
              </a:rPr>
              <a:t>s = 0;</a:t>
            </a:r>
            <a:endParaRPr lang="zh-CN" altLang="en-US" sz="19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900" dirty="0" smtClean="0"/>
              <a:t>3.141592654</a:t>
            </a:r>
            <a:r>
              <a:rPr lang="zh-CN" altLang="en-US" sz="1900" dirty="0" smtClean="0"/>
              <a:t>的二进制形式为整数部分计算方法是除以二取整，即得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，小数部分的计算方法是乘以二取其整数，得</a:t>
            </a:r>
            <a:r>
              <a:rPr lang="en-US" altLang="zh-CN" sz="1900" dirty="0" smtClean="0"/>
              <a:t>0.0010 0100 0011 1111 0110 1010 1000</a:t>
            </a:r>
            <a:r>
              <a:rPr lang="zh-CN" altLang="en-US" sz="1900" dirty="0" smtClean="0"/>
              <a:t>，那么它的二进制数表示为</a:t>
            </a:r>
            <a:r>
              <a:rPr lang="en-US" altLang="zh-CN" sz="1900" dirty="0" smtClean="0"/>
              <a:t>11.0010 0100 0011 1111 0110 1010 1;</a:t>
            </a:r>
            <a:endParaRPr lang="zh-CN" altLang="en-US" sz="19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dirty="0" smtClean="0"/>
              <a:t>将小数点向左移一位，那么它就变为</a:t>
            </a:r>
            <a:r>
              <a:rPr lang="en-US" altLang="zh-CN" sz="1900" b="1" dirty="0" smtClean="0"/>
              <a:t>1.1001 0010 0001 1111 1011 0101 01</a:t>
            </a:r>
            <a:r>
              <a:rPr lang="zh-CN" altLang="en-US" sz="1900" dirty="0" smtClean="0"/>
              <a:t>，所以指数为</a:t>
            </a:r>
            <a:r>
              <a:rPr lang="en-US" altLang="zh-CN" sz="1900" dirty="0" smtClean="0"/>
              <a:t>1+127=128</a:t>
            </a:r>
            <a:r>
              <a:rPr lang="zh-CN" altLang="en-US" sz="1900" dirty="0" smtClean="0"/>
              <a:t>，</a:t>
            </a:r>
            <a:r>
              <a:rPr lang="en-US" altLang="zh-CN" sz="1900" b="1" dirty="0" smtClean="0">
                <a:solidFill>
                  <a:srgbClr val="006600"/>
                </a:solidFill>
              </a:rPr>
              <a:t>e = 128 = 1000 0000</a:t>
            </a:r>
            <a:r>
              <a:rPr lang="en-US" altLang="zh-CN" sz="1900" dirty="0" smtClean="0"/>
              <a:t>;</a:t>
            </a:r>
            <a:endParaRPr lang="zh-CN" altLang="en-US" sz="19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dirty="0" smtClean="0"/>
              <a:t>舍掉尾数的整数部分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，尾数写成</a:t>
            </a:r>
            <a:r>
              <a:rPr lang="en-US" altLang="zh-CN" sz="1900" b="1" dirty="0" smtClean="0"/>
              <a:t>0.1001 0010 0001 1111 1011 0101 01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x </a:t>
            </a:r>
            <a:r>
              <a:rPr lang="en-US" altLang="zh-CN" sz="1900" dirty="0" smtClean="0"/>
              <a:t>= 921FB6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dirty="0" smtClean="0"/>
              <a:t>最后它的浮点是表示为</a:t>
            </a:r>
            <a:r>
              <a:rPr lang="en-US" altLang="zh-CN" sz="1900" b="1" dirty="0" smtClean="0">
                <a:solidFill>
                  <a:schemeClr val="accent2"/>
                </a:solidFill>
              </a:rPr>
              <a:t>0 </a:t>
            </a:r>
            <a:r>
              <a:rPr lang="en-US" altLang="zh-CN" sz="1900" b="1" dirty="0" smtClean="0">
                <a:solidFill>
                  <a:srgbClr val="006600"/>
                </a:solidFill>
              </a:rPr>
              <a:t>1000 0000</a:t>
            </a:r>
            <a:r>
              <a:rPr lang="en-US" altLang="zh-CN" sz="1900" b="1" dirty="0" smtClean="0"/>
              <a:t> 1001 0010 0001 1111 1011 010</a:t>
            </a:r>
            <a:r>
              <a:rPr lang="en-US" altLang="zh-CN" sz="1900" b="1" dirty="0" smtClean="0">
                <a:solidFill>
                  <a:srgbClr val="BEC9D4"/>
                </a:solidFill>
              </a:rPr>
              <a:t>1 01 </a:t>
            </a:r>
            <a:r>
              <a:rPr lang="zh-CN" altLang="en-US" sz="1900" b="1" dirty="0" smtClean="0"/>
              <a:t>即</a:t>
            </a:r>
            <a:r>
              <a:rPr lang="zh-CN" altLang="en-US" sz="1900" b="1" dirty="0" smtClean="0">
                <a:solidFill>
                  <a:srgbClr val="BEC9D4"/>
                </a:solidFill>
              </a:rPr>
              <a:t> </a:t>
            </a:r>
            <a:r>
              <a:rPr lang="en-US" altLang="zh-CN" sz="1900" b="1" dirty="0" smtClean="0"/>
              <a:t>0100 0000 0100 1001 0000 1111 1101 1010</a:t>
            </a:r>
            <a:r>
              <a:rPr lang="en-US" altLang="zh-CN" sz="1900" b="1" dirty="0" smtClean="0">
                <a:solidFill>
                  <a:srgbClr val="BEC9D4"/>
                </a:solidFill>
              </a:rPr>
              <a:t> </a:t>
            </a:r>
            <a:r>
              <a:rPr lang="en-US" altLang="zh-CN" sz="1900" b="1" dirty="0" smtClean="0"/>
              <a:t>= 40490FDA    </a:t>
            </a:r>
            <a:r>
              <a:rPr lang="en-US" altLang="zh-CN" sz="1900" b="1" dirty="0" smtClean="0"/>
              <a:t>(</a:t>
            </a:r>
            <a:r>
              <a:rPr lang="zh-CN" altLang="en-US" sz="1900" b="1" i="1" dirty="0" smtClean="0">
                <a:solidFill>
                  <a:srgbClr val="FF0000"/>
                </a:solidFill>
              </a:rPr>
              <a:t>注意</a:t>
            </a:r>
            <a:r>
              <a:rPr lang="zh-CN" altLang="en-US" sz="1900" b="1" i="1" dirty="0" smtClean="0">
                <a:solidFill>
                  <a:srgbClr val="FF0000"/>
                </a:solidFill>
              </a:rPr>
              <a:t>上述灰色的部分</a:t>
            </a:r>
            <a:r>
              <a:rPr lang="en-US" altLang="zh-CN" sz="1900" b="1" i="1" dirty="0" smtClean="0">
                <a:solidFill>
                  <a:srgbClr val="FF0000"/>
                </a:solidFill>
              </a:rPr>
              <a:t>1 01</a:t>
            </a:r>
            <a:r>
              <a:rPr lang="zh-CN" altLang="en-US" sz="1900" b="1" i="1" dirty="0" smtClean="0">
                <a:solidFill>
                  <a:srgbClr val="FF0000"/>
                </a:solidFill>
              </a:rPr>
              <a:t>由于无处存放，而被舍弃了，数据被迫发生了变化！！</a:t>
            </a:r>
            <a:r>
              <a:rPr lang="zh-CN" altLang="en-US" sz="1900" b="1" i="1" dirty="0" smtClean="0">
                <a:solidFill>
                  <a:srgbClr val="FF0000"/>
                </a:solidFill>
              </a:rPr>
              <a:t>！</a:t>
            </a:r>
            <a:r>
              <a:rPr lang="en-US" altLang="zh-CN" sz="1900" b="1" dirty="0" smtClean="0"/>
              <a:t>)</a:t>
            </a:r>
            <a:r>
              <a:rPr lang="en-US" altLang="zh-CN" sz="1700" dirty="0" smtClean="0"/>
              <a:t/>
            </a:r>
            <a:br>
              <a:rPr lang="en-US" altLang="zh-CN" sz="1700" dirty="0" smtClean="0"/>
            </a:br>
            <a:endParaRPr lang="en-US" altLang="zh-CN" sz="1700" dirty="0" smtClean="0"/>
          </a:p>
        </p:txBody>
      </p:sp>
    </p:spTree>
    <p:extLst>
      <p:ext uri="{BB962C8B-B14F-4D97-AF65-F5344CB8AC3E}">
        <p14:creationId xmlns:p14="http://schemas.microsoft.com/office/powerpoint/2010/main" val="7395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CF18BB-13B4-49D3-B9F5-ECC48F35EA5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200" smtClean="0"/>
          </a:p>
        </p:txBody>
      </p:sp>
      <p:sp>
        <p:nvSpPr>
          <p:cNvPr id="30723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2.4 </a:t>
            </a:r>
            <a:r>
              <a:rPr lang="zh-CN" altLang="en-US" dirty="0" smtClean="0"/>
              <a:t>浮点型数据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043862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浮点型变量的分类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浮点型变量分为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单精度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(float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型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、双精度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(double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型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长双精度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型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(long double)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类形式。</a:t>
            </a:r>
          </a:p>
        </p:txBody>
      </p:sp>
      <p:graphicFrame>
        <p:nvGraphicFramePr>
          <p:cNvPr id="157773" name="Group 77">
            <a:extLst>
              <a:ext uri="{FF2B5EF4-FFF2-40B4-BE49-F238E27FC236}">
                <a16:creationId xmlns:a16="http://schemas.microsoft.com/office/drawing/2014/main" id="{0BDB484E-063B-45DA-93AB-AC33E37DE80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0" y="2971800"/>
          <a:ext cx="9144000" cy="2852740"/>
        </p:xfrm>
        <a:graphic>
          <a:graphicData uri="http://schemas.openxmlformats.org/drawingml/2006/table">
            <a:tbl>
              <a:tblPr/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类型说明符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长度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数的范围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单精度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字节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/32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负数取值范围为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-3.4028235E+38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到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-1.401298E-45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正数取值范围为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1.401298E-45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到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3.4028235E+38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双精度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double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字节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负值取值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范围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-1.79769313486231570E+308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到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-4.94065645841246544E-324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正值取值范围为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4.94065645841246544E-324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到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1.79769313486231570E+308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长双精度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long double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字节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/64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同上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7774" name="Rectangle 78"/>
          <p:cNvSpPr>
            <a:spLocks noChangeArrowheads="1"/>
          </p:cNvSpPr>
          <p:nvPr/>
        </p:nvSpPr>
        <p:spPr bwMode="auto">
          <a:xfrm>
            <a:off x="-152400" y="5791200"/>
            <a:ext cx="84978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700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17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VS2012</a:t>
            </a:r>
            <a:r>
              <a:rPr lang="zh-CN" altLang="en-US" sz="17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环境</a:t>
            </a:r>
            <a:r>
              <a:rPr lang="zh-CN" altLang="en-US" sz="17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下的实数类型</a:t>
            </a:r>
            <a:r>
              <a:rPr lang="en-US" altLang="zh-CN" sz="17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7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A30E6A-576A-4A2F-A9B7-ABE307A34AF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2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2.4 </a:t>
            </a:r>
            <a:r>
              <a:rPr lang="zh-CN" altLang="en-US" dirty="0" smtClean="0"/>
              <a:t>浮点型数据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dirty="0" smtClean="0"/>
              <a:t>注意</a:t>
            </a:r>
          </a:p>
          <a:p>
            <a:pPr lvl="1" eaLnBrk="1" hangingPunct="1"/>
            <a:r>
              <a:rPr lang="zh-CN" altLang="en-US" sz="1800" b="1" dirty="0" smtClean="0">
                <a:solidFill>
                  <a:schemeClr val="accent2"/>
                </a:solidFill>
              </a:rPr>
              <a:t>单精度浮点数的有效位数是</a:t>
            </a:r>
            <a:r>
              <a:rPr lang="en-US" altLang="zh-CN" sz="1800" b="1" dirty="0" smtClean="0">
                <a:solidFill>
                  <a:schemeClr val="accent2"/>
                </a:solidFill>
              </a:rPr>
              <a:t>6-7</a:t>
            </a:r>
            <a:r>
              <a:rPr lang="zh-CN" altLang="en-US" sz="1800" b="1" dirty="0" smtClean="0">
                <a:solidFill>
                  <a:schemeClr val="accent2"/>
                </a:solidFill>
              </a:rPr>
              <a:t>位，双精度的有效位数是</a:t>
            </a:r>
            <a:r>
              <a:rPr lang="en-US" altLang="zh-CN" sz="1800" b="1" dirty="0" smtClean="0">
                <a:solidFill>
                  <a:schemeClr val="accent2"/>
                </a:solidFill>
              </a:rPr>
              <a:t>15-16</a:t>
            </a:r>
            <a:r>
              <a:rPr lang="zh-CN" altLang="en-US" sz="1800" b="1" dirty="0" smtClean="0">
                <a:solidFill>
                  <a:schemeClr val="accent2"/>
                </a:solidFill>
              </a:rPr>
              <a:t>位</a:t>
            </a:r>
          </a:p>
          <a:p>
            <a:pPr lvl="1" eaLnBrk="1" hangingPunct="1"/>
            <a:r>
              <a:rPr lang="zh-CN" altLang="en-US" sz="1800" b="1" dirty="0" smtClean="0">
                <a:solidFill>
                  <a:schemeClr val="accent2"/>
                </a:solidFill>
              </a:rPr>
              <a:t>存在舍入误差</a:t>
            </a:r>
            <a:endParaRPr lang="zh-CN" altLang="en-US" sz="2000" dirty="0" smtClean="0"/>
          </a:p>
          <a:p>
            <a:pPr eaLnBrk="1" hangingPunct="1"/>
            <a:endParaRPr lang="en-US" altLang="zh-CN" sz="2200" dirty="0" smtClean="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79388" y="2971800"/>
            <a:ext cx="8820150" cy="31242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0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2.4 </a:t>
            </a:r>
            <a:r>
              <a:rPr lang="zh-CN" altLang="en-US" sz="20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>浮点型数据的舍入误差</a:t>
            </a:r>
            <a:br>
              <a:rPr lang="zh-CN" altLang="en-US" sz="20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#include "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stdafx.h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"</a:t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 _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tmain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 (...... )</a:t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{float 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;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 a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= 123456.789e5;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 b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=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a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+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20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;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("%f\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n",b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);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}</a:t>
            </a:r>
            <a:r>
              <a:rPr lang="en-US" altLang="zh-CN" b="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60773" name="Rectangle 5">
            <a:extLst>
              <a:ext uri="{FF2B5EF4-FFF2-40B4-BE49-F238E27FC236}">
                <a16:creationId xmlns:a16="http://schemas.microsoft.com/office/drawing/2014/main" id="{69BB3E2E-6E50-4801-AB35-B146391DE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5235466"/>
            <a:ext cx="8101013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469900" indent="-469900"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7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r>
              <a:rPr lang="zh-CN" altLang="en-US" sz="1700" b="0" dirty="0">
                <a:latin typeface="宋体" pitchFamily="2" charset="-122"/>
              </a:rPr>
              <a:t>一个浮点型变量只能保证的有效数字是</a:t>
            </a:r>
            <a:r>
              <a:rPr lang="en-US" altLang="zh-CN" sz="1700" b="0" dirty="0">
                <a:latin typeface="宋体" pitchFamily="2" charset="-122"/>
              </a:rPr>
              <a:t>7</a:t>
            </a:r>
            <a:r>
              <a:rPr lang="zh-CN" altLang="en-US" sz="1700" b="0" dirty="0">
                <a:latin typeface="宋体" pitchFamily="2" charset="-122"/>
              </a:rPr>
              <a:t>位</a:t>
            </a:r>
            <a:r>
              <a:rPr lang="zh-CN" altLang="en-US" sz="1700" b="0" dirty="0" smtClean="0">
                <a:latin typeface="宋体" pitchFamily="2" charset="-122"/>
              </a:rPr>
              <a:t>有效数字，后面</a:t>
            </a:r>
            <a:r>
              <a:rPr lang="zh-CN" altLang="en-US" sz="1700" b="0" dirty="0">
                <a:latin typeface="宋体" pitchFamily="2" charset="-122"/>
              </a:rPr>
              <a:t>的数字是无意义</a:t>
            </a:r>
            <a:r>
              <a:rPr lang="zh-CN" altLang="en-US" sz="1700" b="0" dirty="0" smtClean="0">
                <a:latin typeface="宋体" pitchFamily="2" charset="-122"/>
              </a:rPr>
              <a:t>的，并不</a:t>
            </a:r>
            <a:r>
              <a:rPr lang="zh-CN" altLang="en-US" sz="1700" b="0" dirty="0">
                <a:latin typeface="宋体" pitchFamily="2" charset="-122"/>
              </a:rPr>
              <a:t>准确地表示该数。应当避免将一个很大的数和一个很小的数直接相加或</a:t>
            </a:r>
            <a:r>
              <a:rPr lang="zh-CN" altLang="en-US" sz="1700" b="0" dirty="0" smtClean="0">
                <a:latin typeface="宋体" pitchFamily="2" charset="-122"/>
              </a:rPr>
              <a:t>相减，否则</a:t>
            </a:r>
            <a:r>
              <a:rPr lang="zh-CN" altLang="en-US" sz="1700" b="0" dirty="0">
                <a:latin typeface="宋体" pitchFamily="2" charset="-122"/>
              </a:rPr>
              <a:t>就</a:t>
            </a:r>
            <a:r>
              <a:rPr lang="zh-CN" altLang="en-US" sz="1700" b="0" dirty="0" smtClean="0">
                <a:latin typeface="宋体" pitchFamily="2" charset="-122"/>
              </a:rPr>
              <a:t>会</a:t>
            </a:r>
            <a:r>
              <a:rPr lang="en-US" altLang="zh-CN" sz="1700" b="0" dirty="0" smtClean="0">
                <a:latin typeface="宋体" pitchFamily="2" charset="-122"/>
              </a:rPr>
              <a:t>"</a:t>
            </a:r>
            <a:r>
              <a:rPr lang="zh-CN" altLang="en-US" sz="1700" b="0" dirty="0" smtClean="0">
                <a:latin typeface="宋体" pitchFamily="2" charset="-122"/>
              </a:rPr>
              <a:t>丢失</a:t>
            </a:r>
            <a:r>
              <a:rPr lang="en-US" altLang="zh-CN" sz="1700" b="0" dirty="0" smtClean="0">
                <a:latin typeface="宋体" pitchFamily="2" charset="-122"/>
              </a:rPr>
              <a:t>"</a:t>
            </a:r>
            <a:r>
              <a:rPr lang="zh-CN" altLang="en-US" sz="1700" b="0" dirty="0" smtClean="0">
                <a:latin typeface="宋体" pitchFamily="2" charset="-122"/>
              </a:rPr>
              <a:t>小</a:t>
            </a:r>
            <a:r>
              <a:rPr lang="zh-CN" altLang="en-US" sz="1700" b="0" dirty="0">
                <a:latin typeface="宋体" pitchFamily="2" charset="-122"/>
              </a:rPr>
              <a:t>的数</a:t>
            </a:r>
            <a:endParaRPr lang="zh-CN" altLang="en-US" sz="3000" b="0" dirty="0"/>
          </a:p>
        </p:txBody>
      </p: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2497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EF9A84-112D-4968-A7A7-0EF23643F0A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2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2.4 </a:t>
            </a:r>
            <a:r>
              <a:rPr lang="zh-CN" altLang="en-US" dirty="0" smtClean="0"/>
              <a:t>浮点型数据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900" b="1" dirty="0" smtClean="0"/>
              <a:t>2.4.3 </a:t>
            </a:r>
            <a:r>
              <a:rPr lang="zh-CN" altLang="en-US" sz="2900" b="1" dirty="0" smtClean="0"/>
              <a:t>浮点型常量的类型</a:t>
            </a:r>
            <a:endParaRPr lang="zh-CN" altLang="en-US" sz="29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编译系统将浮点型常量作为双精度来处理。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900" b="1" u="sng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zh-CN" altLang="en-US" sz="2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9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900" dirty="0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900" dirty="0" smtClean="0">
                <a:latin typeface="楷体_GB2312" pitchFamily="49" charset="-122"/>
                <a:ea typeface="楷体_GB2312" pitchFamily="49" charset="-122"/>
              </a:rPr>
              <a:t>float</a:t>
            </a:r>
            <a:r>
              <a:rPr lang="zh-CN" altLang="en-US" sz="29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900" dirty="0" smtClean="0">
                <a:latin typeface="楷体_GB2312" pitchFamily="49" charset="-122"/>
                <a:ea typeface="楷体_GB2312" pitchFamily="49" charset="-122"/>
              </a:rPr>
              <a:t>f;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900" dirty="0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900" dirty="0" smtClean="0">
                <a:latin typeface="楷体_GB2312" pitchFamily="49" charset="-122"/>
                <a:ea typeface="楷体_GB2312" pitchFamily="49" charset="-122"/>
              </a:rPr>
              <a:t>f = 2.45678 * 4523.65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系统先把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2.45678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4523.65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作为双精度数，然后进行相乘的运算，得到的乘积也是一个双精度数。最后取其前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位赋给浮点型变量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。如是在数的后面加字母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F(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1.65f, 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654.87F)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这样编译系统就会把它们按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单精度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(32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5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F93BFF-2911-4659-93EC-0E7B0210DA3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2.5 </a:t>
            </a:r>
            <a:r>
              <a:rPr lang="zh-CN" altLang="en-US" dirty="0" smtClean="0"/>
              <a:t>字符型数据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900" b="1" dirty="0" smtClean="0"/>
              <a:t>2.5.1 </a:t>
            </a:r>
            <a:r>
              <a:rPr lang="zh-CN" altLang="en-US" sz="2900" b="1" dirty="0" smtClean="0"/>
              <a:t>字符常量</a:t>
            </a:r>
            <a:endParaRPr lang="zh-CN" altLang="en-US" sz="29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250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单引号</a:t>
            </a:r>
            <a:r>
              <a:rPr lang="zh-CN" altLang="en-US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包含的</a:t>
            </a:r>
            <a:r>
              <a:rPr lang="zh-CN" altLang="en-US" sz="250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一个字符</a:t>
            </a:r>
            <a:r>
              <a:rPr lang="zh-CN" altLang="en-US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是字符型常量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只能包含一个字符</a:t>
            </a:r>
          </a:p>
          <a:p>
            <a:pPr eaLnBrk="1" hangingPunct="1"/>
            <a:endParaRPr lang="en-US" altLang="zh-CN" sz="3800" dirty="0" smtClean="0"/>
          </a:p>
        </p:txBody>
      </p:sp>
      <p:sp>
        <p:nvSpPr>
          <p:cNvPr id="162820" name="WordArt 4"/>
          <p:cNvSpPr>
            <a:spLocks noChangeArrowheads="1" noChangeShapeType="1" noTextEdit="1"/>
          </p:cNvSpPr>
          <p:nvPr/>
        </p:nvSpPr>
        <p:spPr bwMode="auto">
          <a:xfrm>
            <a:off x="1512888" y="3740150"/>
            <a:ext cx="804862" cy="1066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62972"/>
              </a:avLst>
            </a:prstTxWarp>
            <a:scene3d>
              <a:camera prst="legacyPerspectiveFront">
                <a:rot lat="20519966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2913063" y="3658008"/>
            <a:ext cx="2243220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'</a:t>
            </a:r>
            <a:r>
              <a:rPr kumimoji="1" lang="en-US" altLang="zh-CN" sz="3600" dirty="0" err="1" smtClean="0">
                <a:solidFill>
                  <a:schemeClr val="accent2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sz="36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'</a:t>
            </a:r>
            <a:r>
              <a:rPr kumimoji="1" lang="en-US" altLang="zh-CN" sz="3600" dirty="0" err="1" smtClean="0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36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'</a:t>
            </a:r>
            <a:r>
              <a:rPr kumimoji="1" lang="en-US" altLang="zh-CN" sz="3600" dirty="0" err="1" smtClean="0">
                <a:solidFill>
                  <a:schemeClr val="accent2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sz="36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'</a:t>
            </a:r>
            <a:r>
              <a:rPr kumimoji="1" lang="en-US" altLang="zh-CN" sz="36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, </a:t>
            </a:r>
            <a:r>
              <a:rPr kumimoji="1" lang="en-US" altLang="zh-CN" sz="36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'</a:t>
            </a:r>
            <a:r>
              <a:rPr kumimoji="1" lang="en-US" altLang="zh-CN" sz="36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kumimoji="1" lang="en-US" altLang="zh-CN" sz="36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'</a:t>
            </a:r>
            <a:endParaRPr kumimoji="1" lang="en-US" altLang="zh-CN" sz="36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'</a:t>
            </a:r>
            <a:r>
              <a:rPr kumimoji="1" lang="en-US" altLang="zh-CN" sz="3600" dirty="0" err="1" smtClean="0">
                <a:solidFill>
                  <a:schemeClr val="accent2"/>
                </a:solidFill>
                <a:latin typeface="宋体" panose="02010600030101010101" pitchFamily="2" charset="-122"/>
              </a:rPr>
              <a:t>abc</a:t>
            </a:r>
            <a:r>
              <a:rPr kumimoji="1" lang="en-US" altLang="zh-CN" sz="36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'</a:t>
            </a:r>
            <a:r>
              <a:rPr kumimoji="1" lang="zh-CN" altLang="en-US" sz="36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sz="36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"</a:t>
            </a:r>
            <a:r>
              <a:rPr kumimoji="1" lang="en-US" altLang="zh-CN" sz="36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sz="36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"</a:t>
            </a:r>
            <a:endParaRPr kumimoji="1" lang="en-US" altLang="zh-CN" sz="36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5334000" y="4267200"/>
            <a:ext cx="8667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5400" b="0">
                <a:solidFill>
                  <a:srgbClr val="FF0066"/>
                </a:solidFill>
                <a:latin typeface="宋体" panose="02010600030101010101" pitchFamily="2" charset="-122"/>
                <a:sym typeface="Marlett" pitchFamily="2" charset="2"/>
              </a:rPr>
              <a:t></a:t>
            </a:r>
            <a:endParaRPr kumimoji="1" lang="en-US" altLang="zh-CN" sz="5400" b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5387975" y="3536950"/>
            <a:ext cx="7064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zh-CN" sz="5400" b="0">
                <a:solidFill>
                  <a:srgbClr val="FF0066"/>
                </a:solidFill>
                <a:latin typeface="宋体" panose="02010600030101010101" pitchFamily="2" charset="-122"/>
                <a:sym typeface="Wingdings 2" panose="05020102010507070707" pitchFamily="18" charset="2"/>
              </a:rPr>
              <a:t></a:t>
            </a:r>
            <a:endParaRPr kumimoji="1" lang="en-US" altLang="zh-CN" sz="5400" b="0">
              <a:solidFill>
                <a:srgbClr val="FF0066"/>
              </a:solidFill>
              <a:latin typeface="宋体" panose="02010600030101010101" pitchFamily="2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autoUpdateAnimBg="0"/>
      <p:bldP spid="162822" grpId="0" autoUpdateAnimBg="0"/>
      <p:bldP spid="16282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FCED48-3B5A-4881-9D83-33206013849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2.5 </a:t>
            </a:r>
            <a:r>
              <a:rPr lang="zh-CN" altLang="en-US" dirty="0" smtClean="0"/>
              <a:t>字符型数据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01031" y="1983791"/>
            <a:ext cx="761808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0" dirty="0">
                <a:solidFill>
                  <a:srgbClr val="9966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有些</a:t>
            </a:r>
            <a:r>
              <a:rPr kumimoji="1" lang="zh-CN" altLang="en-US" sz="32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en-US" altLang="zh-CN" sz="3200" dirty="0" smtClean="0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"</a:t>
            </a:r>
            <a:r>
              <a:rPr kumimoji="1" lang="en-US" altLang="zh-CN" sz="32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en-US" altLang="zh-CN" sz="3200" dirty="0" smtClean="0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"</a:t>
            </a:r>
            <a:r>
              <a:rPr kumimoji="1" lang="zh-CN" altLang="en-US" sz="32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开头</a:t>
            </a:r>
            <a:r>
              <a:rPr kumimoji="1" lang="zh-CN" altLang="en-US" sz="32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的特殊字符称为转义字符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400175" y="3019357"/>
            <a:ext cx="6461125" cy="26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latin typeface="宋体" panose="02010600030101010101" pitchFamily="2" charset="-122"/>
              </a:rPr>
              <a:t>\</a:t>
            </a:r>
            <a:r>
              <a:rPr kumimoji="1" lang="en-US" altLang="en-US" sz="2400" b="0" dirty="0">
                <a:latin typeface="宋体" panose="02010600030101010101" pitchFamily="2" charset="-122"/>
              </a:rPr>
              <a:t>n    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换行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latin typeface="宋体" panose="02010600030101010101" pitchFamily="2" charset="-122"/>
              </a:rPr>
              <a:t>\</a:t>
            </a:r>
            <a:r>
              <a:rPr kumimoji="1" lang="en-US" altLang="en-US" sz="2400" b="0" dirty="0">
                <a:latin typeface="宋体" panose="02010600030101010101" pitchFamily="2" charset="-122"/>
              </a:rPr>
              <a:t>t    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水平制表符号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latin typeface="宋体" panose="02010600030101010101" pitchFamily="2" charset="-122"/>
              </a:rPr>
              <a:t>\</a:t>
            </a:r>
            <a:r>
              <a:rPr kumimoji="1" lang="en-US" altLang="en-US" sz="2400" b="0" dirty="0">
                <a:latin typeface="宋体" panose="02010600030101010101" pitchFamily="2" charset="-122"/>
              </a:rPr>
              <a:t>r    </a:t>
            </a:r>
            <a:r>
              <a:rPr kumimoji="1" lang="zh-CN" altLang="zh-CN" sz="2400" b="0" dirty="0">
                <a:latin typeface="宋体" panose="02010600030101010101" pitchFamily="2" charset="-122"/>
              </a:rPr>
              <a:t>回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latin typeface="宋体" panose="02010600030101010101" pitchFamily="2" charset="-122"/>
              </a:rPr>
              <a:t>\\    </a:t>
            </a:r>
            <a:r>
              <a:rPr kumimoji="1" lang="zh-CN" altLang="zh-CN" sz="2400" b="0" dirty="0">
                <a:latin typeface="宋体" panose="02010600030101010101" pitchFamily="2" charset="-122"/>
              </a:rPr>
              <a:t>反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斜杠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latin typeface="宋体" panose="02010600030101010101" pitchFamily="2" charset="-122"/>
              </a:rPr>
              <a:t>………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latin typeface="宋体" panose="02010600030101010101" pitchFamily="2" charset="-122"/>
              </a:rPr>
              <a:t>\</a:t>
            </a:r>
            <a:r>
              <a:rPr kumimoji="1" lang="en-US" altLang="en-US" sz="2400" b="0" dirty="0" err="1">
                <a:latin typeface="宋体" panose="02010600030101010101" pitchFamily="2" charset="-122"/>
              </a:rPr>
              <a:t>ddd</a:t>
            </a:r>
            <a:r>
              <a:rPr kumimoji="1" lang="en-US" altLang="en-US" sz="2400" b="0" dirty="0">
                <a:latin typeface="宋体" panose="02010600030101010101" pitchFamily="2" charset="-122"/>
              </a:rPr>
              <a:t>  </a:t>
            </a:r>
            <a:r>
              <a:rPr kumimoji="1" lang="en-US" altLang="en-US" sz="2400" b="0" dirty="0" err="1">
                <a:latin typeface="宋体" panose="02010600030101010101" pitchFamily="2" charset="-122"/>
              </a:rPr>
              <a:t>ddd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表示</a:t>
            </a:r>
            <a:r>
              <a:rPr kumimoji="1" lang="en-US" altLang="zh-CN" sz="2400" b="0" dirty="0">
                <a:latin typeface="宋体" panose="02010600030101010101" pitchFamily="2" charset="-122"/>
              </a:rPr>
              <a:t>1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到</a:t>
            </a:r>
            <a:r>
              <a:rPr kumimoji="1" lang="en-US" altLang="zh-CN" sz="2400" b="0" dirty="0">
                <a:latin typeface="宋体" panose="02010600030101010101" pitchFamily="2" charset="-122"/>
              </a:rPr>
              <a:t>3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位八进制数字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 smtClean="0">
                <a:latin typeface="宋体" panose="02010600030101010101" pitchFamily="2" charset="-122"/>
              </a:rPr>
              <a:t>\</a:t>
            </a:r>
            <a:r>
              <a:rPr kumimoji="1" lang="en-US" altLang="en-US" sz="2400" b="0" dirty="0" err="1" smtClean="0">
                <a:latin typeface="宋体" panose="02010600030101010101" pitchFamily="2" charset="-122"/>
              </a:rPr>
              <a:t>xhh</a:t>
            </a:r>
            <a:r>
              <a:rPr kumimoji="1" lang="en-US" altLang="en-US" sz="2400" b="0" dirty="0" smtClean="0">
                <a:latin typeface="宋体" panose="02010600030101010101" pitchFamily="2" charset="-122"/>
              </a:rPr>
              <a:t> </a:t>
            </a:r>
            <a:r>
              <a:rPr kumimoji="1" lang="en-US" altLang="zh-CN" sz="2400" b="0" dirty="0" smtClean="0">
                <a:latin typeface="宋体" panose="02010600030101010101" pitchFamily="2" charset="-122"/>
              </a:rPr>
              <a:t> </a:t>
            </a:r>
            <a:r>
              <a:rPr kumimoji="1" lang="en-US" altLang="en-US" sz="2400" b="0" dirty="0" err="1">
                <a:latin typeface="宋体" panose="02010600030101010101" pitchFamily="2" charset="-122"/>
              </a:rPr>
              <a:t>hh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表示</a:t>
            </a:r>
            <a:r>
              <a:rPr kumimoji="1" lang="en-US" altLang="zh-CN" sz="2400" b="0" dirty="0">
                <a:latin typeface="宋体" panose="02010600030101010101" pitchFamily="2" charset="-122"/>
              </a:rPr>
              <a:t>1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到</a:t>
            </a:r>
            <a:r>
              <a:rPr kumimoji="1" lang="en-US" altLang="zh-CN" sz="2400" b="0" dirty="0">
                <a:latin typeface="宋体" panose="02010600030101010101" pitchFamily="2" charset="-122"/>
              </a:rPr>
              <a:t>2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位十六进制数字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utoUpdateAnimBg="0"/>
      <p:bldP spid="1638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C409EB-D4B1-4E72-A18B-1653E8466771}" type="slidenum">
              <a:rPr lang="en-US" altLang="zh-CN" sz="1200" b="0"/>
              <a:pPr eaLnBrk="1" hangingPunct="1"/>
              <a:t>3</a:t>
            </a:fld>
            <a:endParaRPr lang="en-US" altLang="zh-CN" sz="1200" b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663" y="1828800"/>
            <a:ext cx="8501062" cy="1193800"/>
          </a:xfrm>
        </p:spPr>
        <p:txBody>
          <a:bodyPr/>
          <a:lstStyle/>
          <a:p>
            <a:pPr lvl="2" eaLnBrk="1" hangingPunct="1"/>
            <a:r>
              <a:rPr lang="zh-CN" altLang="en-US" smtClean="0"/>
              <a:t>各种进制之间的转换</a:t>
            </a:r>
          </a:p>
          <a:p>
            <a:pPr lvl="3" eaLnBrk="1" hangingPunct="1"/>
            <a:r>
              <a:rPr lang="zh-CN" altLang="en-US" smtClean="0"/>
              <a:t>二进制、八进制、十六进制转换成十进制</a:t>
            </a:r>
          </a:p>
          <a:p>
            <a:pPr lvl="4" eaLnBrk="1" hangingPunct="1"/>
            <a:r>
              <a:rPr lang="zh-CN" altLang="en-US" smtClean="0"/>
              <a:t>方法：按权相加</a:t>
            </a:r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869950" y="3544888"/>
          <a:ext cx="78009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4" imgW="4495680" imgH="241200" progId="Equation.3">
                  <p:embed/>
                </p:oleObj>
              </mc:Choice>
              <mc:Fallback>
                <p:oleObj name="公式" r:id="rId4" imgW="4495680" imgH="241200" progId="Equation.3">
                  <p:embed/>
                  <p:pic>
                    <p:nvPicPr>
                      <p:cNvPr id="123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544888"/>
                        <a:ext cx="78009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869950" y="4556125"/>
          <a:ext cx="49371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公式" r:id="rId6" imgW="2844720" imgH="241200" progId="Equation.3">
                  <p:embed/>
                </p:oleObj>
              </mc:Choice>
              <mc:Fallback>
                <p:oleObj name="公式" r:id="rId6" imgW="2844720" imgH="241200" progId="Equation.3">
                  <p:embed/>
                  <p:pic>
                    <p:nvPicPr>
                      <p:cNvPr id="123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556125"/>
                        <a:ext cx="49371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869950" y="5568950"/>
          <a:ext cx="70961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8" imgW="4089240" imgH="241200" progId="Equation.3">
                  <p:embed/>
                </p:oleObj>
              </mc:Choice>
              <mc:Fallback>
                <p:oleObj name="公式" r:id="rId8" imgW="4089240" imgH="241200" progId="Equation.3">
                  <p:embed/>
                  <p:pic>
                    <p:nvPicPr>
                      <p:cNvPr id="123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5568950"/>
                        <a:ext cx="70961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0" dirty="0" smtClean="0">
                <a:solidFill>
                  <a:srgbClr val="0000FF"/>
                </a:solidFill>
              </a:rPr>
              <a:t>2.0</a:t>
            </a:r>
            <a:r>
              <a:rPr lang="en-US" altLang="zh-CN" sz="3800" b="0" dirty="0" smtClean="0">
                <a:solidFill>
                  <a:schemeClr val="accent1"/>
                </a:solidFill>
              </a:rPr>
              <a:t> </a:t>
            </a:r>
            <a:r>
              <a:rPr lang="zh-CN" altLang="en-US" sz="3800" b="0" dirty="0">
                <a:solidFill>
                  <a:schemeClr val="tx2"/>
                </a:solidFill>
              </a:rPr>
              <a:t>预备知识</a:t>
            </a:r>
          </a:p>
        </p:txBody>
      </p:sp>
    </p:spTree>
    <p:extLst>
      <p:ext uri="{BB962C8B-B14F-4D97-AF65-F5344CB8AC3E}">
        <p14:creationId xmlns:p14="http://schemas.microsoft.com/office/powerpoint/2010/main" val="2924744983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42CAFC-9424-4113-B7DD-4BEA17E0541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2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2.5 </a:t>
            </a:r>
            <a:r>
              <a:rPr lang="zh-CN" altLang="en-US" dirty="0" smtClean="0"/>
              <a:t>字符型数据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79388" y="2667000"/>
            <a:ext cx="8820150" cy="3570288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0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2.5 </a:t>
            </a:r>
            <a:r>
              <a:rPr lang="zh-CN" altLang="en-US" sz="20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>转义字符的使用</a:t>
            </a:r>
            <a:br>
              <a:rPr lang="zh-CN" altLang="en-US" sz="20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#include "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stdafx.h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"</a:t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 _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tmain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 (......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｛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(″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ab c\t de\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rf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\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tg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\n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″);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(″ h\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ti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\b\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bj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>k\n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″);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｝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4572000" y="2209800"/>
            <a:ext cx="4321175" cy="1584325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u="sng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显示屏上的运行结果：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</a:rPr>
              <a:t>单步执行看输出效果</a:t>
            </a:r>
            <a:endParaRPr lang="zh-CN" altLang="en-US" sz="1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CEE595-AB6B-44E5-A76F-E06050A1E6E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2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2.5 </a:t>
            </a:r>
            <a:r>
              <a:rPr lang="zh-CN" altLang="en-US" dirty="0" smtClean="0"/>
              <a:t>字符型数据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900" b="1" dirty="0" smtClean="0"/>
              <a:t>2.5.2 </a:t>
            </a:r>
            <a:r>
              <a:rPr lang="zh-CN" altLang="en-US" sz="2900" b="1" dirty="0" smtClean="0"/>
              <a:t>字符变量</a:t>
            </a:r>
          </a:p>
          <a:p>
            <a:pPr algn="just" eaLnBrk="1" hangingPunct="1"/>
            <a:endParaRPr lang="zh-CN" altLang="en-US" sz="25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/>
            <a:r>
              <a:rPr lang="zh-CN" altLang="en-US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字符型变量用来存放</a:t>
            </a:r>
            <a:r>
              <a:rPr lang="zh-CN" altLang="en-US" sz="250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字符常量，注意</a:t>
            </a:r>
            <a:r>
              <a:rPr lang="zh-CN" altLang="en-US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只能放一个字符。</a:t>
            </a:r>
            <a:endParaRPr lang="zh-CN" altLang="en-US" sz="25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5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字符变量的定义形式如下：</a:t>
            </a:r>
            <a:r>
              <a:rPr lang="en-US" altLang="zh-CN" sz="25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char c1,c2</a:t>
            </a:r>
            <a:r>
              <a:rPr lang="en-US" altLang="zh-CN" sz="25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zh-CN" altLang="en-US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可以用下面语句</a:t>
            </a:r>
            <a:r>
              <a:rPr lang="zh-CN" altLang="en-US" sz="250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50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c1,c2</a:t>
            </a:r>
            <a:r>
              <a:rPr lang="zh-CN" altLang="en-US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赋值：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c1=</a:t>
            </a:r>
            <a:r>
              <a:rPr lang="en-US" altLang="zh-CN" sz="2500" dirty="0" smtClean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'</a:t>
            </a:r>
            <a:r>
              <a:rPr lang="en-US" altLang="zh-CN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500" dirty="0" smtClean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'</a:t>
            </a:r>
            <a:r>
              <a:rPr lang="en-US" altLang="zh-CN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; c2=</a:t>
            </a:r>
            <a:r>
              <a:rPr lang="en-US" altLang="zh-CN" sz="2500" dirty="0" smtClean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'</a:t>
            </a:r>
            <a:r>
              <a:rPr lang="en-US" altLang="zh-CN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500" dirty="0" smtClean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'</a:t>
            </a:r>
            <a:r>
              <a:rPr lang="en-US" altLang="zh-CN" sz="25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;</a:t>
            </a:r>
            <a:endParaRPr lang="zh-CN" altLang="en-US" sz="25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5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一个字符变量在内存中占一个字节。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E199C9-1B06-4F5D-8DFD-0BD0DAB458B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2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2.5 </a:t>
            </a:r>
            <a:r>
              <a:rPr lang="zh-CN" altLang="en-US" dirty="0" smtClean="0"/>
              <a:t>字符型数据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3140075"/>
            <a:ext cx="6372225" cy="28797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23850" y="1752600"/>
            <a:ext cx="80645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 smtClean="0"/>
              <a:t>2.5.3 </a:t>
            </a:r>
            <a:r>
              <a:rPr lang="zh-CN" altLang="en-US" sz="1900" dirty="0"/>
              <a:t>字符数据在内存中的存储形式及其使用方法</a:t>
            </a:r>
            <a:endParaRPr lang="zh-CN" altLang="en-US" sz="1900" b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"/>
              </a:spcBef>
            </a:pPr>
            <a:r>
              <a:rPr lang="zh-CN" altLang="en-US" sz="19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一个字符常量存放到一个字符</a:t>
            </a:r>
            <a:r>
              <a:rPr lang="zh-CN" altLang="en-US" sz="1900" b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变量</a:t>
            </a:r>
            <a:r>
              <a:rPr lang="zh-CN" altLang="en-US" sz="1900" b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中，实际上</a:t>
            </a:r>
            <a:r>
              <a:rPr lang="zh-CN" altLang="en-US" sz="19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并不是把该字符的字型放到内存</a:t>
            </a:r>
            <a:r>
              <a:rPr lang="zh-CN" altLang="en-US" sz="1900" b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1900" b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去，而是</a:t>
            </a:r>
            <a:r>
              <a:rPr lang="zh-CN" altLang="en-US" sz="19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将该字符的相应的</a:t>
            </a:r>
            <a:r>
              <a:rPr lang="en-US" altLang="zh-CN" sz="19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19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代码放到存储单元中。这样使字符型数据和整型数据之间可以通用。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7950" y="4191000"/>
            <a:ext cx="230505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700" b="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en-US" altLang="zh-CN" sz="1700" b="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1700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700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一个字符数据既可以以字符</a:t>
            </a:r>
            <a:r>
              <a:rPr lang="zh-CN" altLang="en-US" sz="1700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形式</a:t>
            </a:r>
            <a:r>
              <a:rPr lang="zh-CN" altLang="en-US" sz="17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输出，也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可以以整数形式输出。</a:t>
            </a:r>
            <a:endParaRPr lang="zh-CN" altLang="en-US" sz="1700" b="0" dirty="0"/>
          </a:p>
        </p:txBody>
      </p:sp>
      <p:pic>
        <p:nvPicPr>
          <p:cNvPr id="37895" name="Picture 7" descr="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714750"/>
            <a:ext cx="2501900" cy="2305050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6" name="Picture 8" descr="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3733800"/>
            <a:ext cx="388778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EA6F0E-B1D5-4D46-BA8B-DCCD535078A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2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2.5 </a:t>
            </a:r>
            <a:r>
              <a:rPr lang="zh-CN" altLang="en-US" dirty="0" smtClean="0"/>
              <a:t>字符型数据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5250" y="1828800"/>
            <a:ext cx="8820150" cy="42672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2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2.6 </a:t>
            </a:r>
            <a:r>
              <a:rPr lang="zh-CN" altLang="en-US" sz="22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>向字符变量赋以整数。</a:t>
            </a:r>
            <a:r>
              <a:rPr lang="zh-CN" altLang="en-US" b="0" dirty="0">
                <a:solidFill>
                  <a:schemeClr val="tx2"/>
                </a:solidFill>
              </a:rPr>
              <a:t> </a:t>
            </a:r>
            <a:r>
              <a:rPr lang="zh-CN" altLang="en-US" sz="22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2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</a:b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#include "</a:t>
            </a:r>
            <a:r>
              <a:rPr lang="en-US" altLang="zh-CN" sz="22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stdafx.h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"</a:t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 err="1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_</a:t>
            </a:r>
            <a:r>
              <a:rPr lang="en-US" altLang="zh-CN" sz="2200" dirty="0" err="1">
                <a:solidFill>
                  <a:schemeClr val="bg1"/>
                </a:solidFill>
                <a:latin typeface="宋体" panose="02010600030101010101" pitchFamily="2" charset="-122"/>
              </a:rPr>
              <a:t>tmain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(...... )</a:t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   {char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c1,c2;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c1=97;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c2=98;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200" dirty="0" err="1">
                <a:solidFill>
                  <a:schemeClr val="bg1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("%c %c\n",c1,c2);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200" dirty="0" err="1">
                <a:solidFill>
                  <a:schemeClr val="bg1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("%d %d\n",c1,c2);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｝    </a:t>
            </a:r>
            <a:r>
              <a:rPr lang="zh-CN" altLang="en-US" sz="3400" b="0" dirty="0">
                <a:solidFill>
                  <a:schemeClr val="tx2"/>
                </a:solidFill>
              </a:rPr>
              <a:t> </a:t>
            </a:r>
            <a:endParaRPr lang="zh-CN" altLang="en-US" sz="22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67941" name="Rectangle 5">
            <a:extLst>
              <a:ext uri="{FF2B5EF4-FFF2-40B4-BE49-F238E27FC236}">
                <a16:creationId xmlns:a16="http://schemas.microsoft.com/office/drawing/2014/main" id="{5E758ACD-84FE-4904-BED3-E24AAA74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953000"/>
            <a:ext cx="8101012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15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r>
              <a:rPr lang="zh-CN" altLang="en-US" sz="1500" b="0" dirty="0">
                <a:latin typeface="宋体" pitchFamily="2" charset="-122"/>
              </a:rPr>
              <a:t>在</a:t>
            </a:r>
            <a:r>
              <a:rPr lang="zh-CN" altLang="en-US" sz="1500" b="0" dirty="0" smtClean="0">
                <a:latin typeface="宋体" pitchFamily="2" charset="-122"/>
              </a:rPr>
              <a:t>第</a:t>
            </a:r>
            <a:r>
              <a:rPr lang="en-US" altLang="zh-CN" sz="1500" b="0" dirty="0" smtClean="0">
                <a:latin typeface="宋体" pitchFamily="2" charset="-122"/>
              </a:rPr>
              <a:t>3</a:t>
            </a:r>
            <a:r>
              <a:rPr lang="zh-CN" altLang="en-US" sz="1500" b="0" dirty="0" smtClean="0">
                <a:latin typeface="宋体" pitchFamily="2" charset="-122"/>
              </a:rPr>
              <a:t>和</a:t>
            </a:r>
            <a:r>
              <a:rPr lang="zh-CN" altLang="en-US" sz="1500" b="0" dirty="0">
                <a:latin typeface="宋体" pitchFamily="2" charset="-122"/>
              </a:rPr>
              <a:t>第</a:t>
            </a:r>
            <a:r>
              <a:rPr lang="en-US" altLang="zh-CN" sz="1500" b="0" dirty="0">
                <a:latin typeface="宋体" pitchFamily="2" charset="-122"/>
              </a:rPr>
              <a:t>4</a:t>
            </a:r>
            <a:r>
              <a:rPr lang="zh-CN" altLang="en-US" sz="1500" b="0" dirty="0">
                <a:latin typeface="宋体" pitchFamily="2" charset="-122"/>
              </a:rPr>
              <a:t>行</a:t>
            </a:r>
            <a:r>
              <a:rPr lang="zh-CN" altLang="en-US" sz="1500" b="0" dirty="0" smtClean="0">
                <a:latin typeface="宋体" pitchFamily="2" charset="-122"/>
              </a:rPr>
              <a:t>中，将</a:t>
            </a:r>
            <a:r>
              <a:rPr lang="zh-CN" altLang="en-US" sz="1500" b="0" dirty="0">
                <a:latin typeface="宋体" pitchFamily="2" charset="-122"/>
              </a:rPr>
              <a:t>整数</a:t>
            </a:r>
            <a:r>
              <a:rPr lang="en-US" altLang="zh-CN" sz="1500" b="0" dirty="0">
                <a:latin typeface="宋体" pitchFamily="2" charset="-122"/>
              </a:rPr>
              <a:t>97</a:t>
            </a:r>
            <a:r>
              <a:rPr lang="zh-CN" altLang="en-US" sz="1500" b="0" dirty="0">
                <a:latin typeface="宋体" pitchFamily="2" charset="-122"/>
              </a:rPr>
              <a:t>和</a:t>
            </a:r>
            <a:r>
              <a:rPr lang="en-US" altLang="zh-CN" sz="1500" b="0" dirty="0">
                <a:latin typeface="宋体" pitchFamily="2" charset="-122"/>
              </a:rPr>
              <a:t>98</a:t>
            </a:r>
            <a:r>
              <a:rPr lang="zh-CN" altLang="en-US" sz="1500" b="0" dirty="0">
                <a:latin typeface="宋体" pitchFamily="2" charset="-122"/>
              </a:rPr>
              <a:t>分别赋给</a:t>
            </a:r>
            <a:r>
              <a:rPr lang="en-US" altLang="zh-CN" sz="1500" b="0" dirty="0">
                <a:latin typeface="宋体" pitchFamily="2" charset="-122"/>
              </a:rPr>
              <a:t>c1</a:t>
            </a:r>
            <a:r>
              <a:rPr lang="zh-CN" altLang="en-US" sz="1500" b="0" dirty="0">
                <a:latin typeface="宋体" pitchFamily="2" charset="-122"/>
              </a:rPr>
              <a:t>和</a:t>
            </a:r>
            <a:r>
              <a:rPr lang="en-US" altLang="zh-CN" sz="1500" b="0" dirty="0" smtClean="0">
                <a:latin typeface="宋体" pitchFamily="2" charset="-122"/>
              </a:rPr>
              <a:t>c2</a:t>
            </a:r>
            <a:r>
              <a:rPr lang="zh-CN" altLang="en-US" sz="1500" b="0" dirty="0" smtClean="0">
                <a:latin typeface="宋体" pitchFamily="2" charset="-122"/>
              </a:rPr>
              <a:t>，它</a:t>
            </a:r>
            <a:r>
              <a:rPr lang="zh-CN" altLang="en-US" sz="1500" b="0" dirty="0">
                <a:latin typeface="宋体" pitchFamily="2" charset="-122"/>
              </a:rPr>
              <a:t>的作用相当于以下两个赋值语句：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500" b="0" dirty="0">
                <a:latin typeface="宋体" pitchFamily="2" charset="-122"/>
              </a:rPr>
              <a:t>　　　　	</a:t>
            </a:r>
            <a:r>
              <a:rPr lang="en-US" altLang="zh-CN" sz="1500" b="0" dirty="0" smtClean="0">
                <a:latin typeface="宋体" pitchFamily="2" charset="-122"/>
              </a:rPr>
              <a:t>c1=′a′;c2=′b′;</a:t>
            </a:r>
            <a:endParaRPr lang="en-US" altLang="zh-CN" sz="1500" b="0" dirty="0">
              <a:latin typeface="宋体" pitchFamily="2" charset="-122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500" b="0" dirty="0">
                <a:latin typeface="宋体" pitchFamily="2" charset="-122"/>
              </a:rPr>
              <a:t>  </a:t>
            </a:r>
            <a:r>
              <a:rPr lang="zh-CN" altLang="en-US" sz="1500" b="0" dirty="0" smtClean="0">
                <a:latin typeface="宋体" pitchFamily="2" charset="-122"/>
              </a:rPr>
              <a:t>因为</a:t>
            </a:r>
            <a:r>
              <a:rPr lang="en-US" altLang="zh-CN" sz="1500" b="0" dirty="0" smtClean="0">
                <a:latin typeface="宋体" pitchFamily="2" charset="-122"/>
              </a:rPr>
              <a:t>'a'</a:t>
            </a:r>
            <a:r>
              <a:rPr lang="zh-CN" altLang="en-US" sz="1500" b="0" dirty="0" smtClean="0">
                <a:latin typeface="宋体" pitchFamily="2" charset="-122"/>
              </a:rPr>
              <a:t>和</a:t>
            </a:r>
            <a:r>
              <a:rPr lang="en-US" altLang="zh-CN" sz="1500" b="0" dirty="0" smtClean="0">
                <a:latin typeface="宋体" pitchFamily="2" charset="-122"/>
              </a:rPr>
              <a:t>'b'</a:t>
            </a:r>
            <a:r>
              <a:rPr lang="zh-CN" altLang="en-US" sz="1500" b="0" dirty="0" smtClean="0">
                <a:latin typeface="宋体" pitchFamily="2" charset="-122"/>
              </a:rPr>
              <a:t>的</a:t>
            </a:r>
            <a:r>
              <a:rPr lang="en-US" altLang="zh-CN" sz="1500" b="0" dirty="0">
                <a:latin typeface="宋体" pitchFamily="2" charset="-122"/>
              </a:rPr>
              <a:t>ASCII</a:t>
            </a:r>
            <a:r>
              <a:rPr lang="zh-CN" altLang="en-US" sz="1500" b="0" dirty="0">
                <a:latin typeface="宋体" pitchFamily="2" charset="-122"/>
              </a:rPr>
              <a:t>码为</a:t>
            </a:r>
            <a:r>
              <a:rPr lang="en-US" altLang="zh-CN" sz="1500" b="0" dirty="0">
                <a:latin typeface="宋体" pitchFamily="2" charset="-122"/>
              </a:rPr>
              <a:t>97</a:t>
            </a:r>
            <a:r>
              <a:rPr lang="zh-CN" altLang="en-US" sz="1500" b="0" dirty="0">
                <a:latin typeface="宋体" pitchFamily="2" charset="-122"/>
              </a:rPr>
              <a:t>和</a:t>
            </a:r>
            <a:r>
              <a:rPr lang="en-US" altLang="zh-CN" sz="1500" b="0" dirty="0">
                <a:latin typeface="宋体" pitchFamily="2" charset="-122"/>
              </a:rPr>
              <a:t>98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102350" y="1981200"/>
            <a:ext cx="2736850" cy="946150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00" u="sng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500" dirty="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15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endParaRPr lang="zh-CN" altLang="en-US" sz="15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500" dirty="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1500" dirty="0">
                <a:solidFill>
                  <a:schemeClr val="bg1"/>
                </a:solidFill>
                <a:latin typeface="宋体" panose="02010600030101010101" pitchFamily="2" charset="-122"/>
              </a:rPr>
              <a:t>97   98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 animBg="1"/>
      <p:bldP spid="1679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CC0867-C63F-484B-B79D-3FB3943DDC8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2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2.5 </a:t>
            </a:r>
            <a:r>
              <a:rPr lang="zh-CN" altLang="en-US" dirty="0" smtClean="0"/>
              <a:t>字符型数据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79388" y="1752600"/>
            <a:ext cx="8820150" cy="43434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2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2.7 </a:t>
            </a:r>
            <a:r>
              <a:rPr lang="zh-CN" altLang="en-US" sz="22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>大小写字母的转换</a:t>
            </a:r>
            <a:r>
              <a:rPr lang="zh-CN" altLang="en-US" b="0" dirty="0">
                <a:solidFill>
                  <a:schemeClr val="tx2"/>
                </a:solidFill>
              </a:rPr>
              <a:t>  </a:t>
            </a:r>
            <a:r>
              <a:rPr lang="zh-CN" altLang="en-US" sz="22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2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</a:b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#include "</a:t>
            </a:r>
            <a:r>
              <a:rPr lang="en-US" altLang="zh-CN" sz="22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stdafx.h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"</a:t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 err="1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_</a:t>
            </a:r>
            <a:r>
              <a:rPr lang="en-US" altLang="zh-CN" sz="2200" dirty="0" err="1">
                <a:solidFill>
                  <a:schemeClr val="bg1"/>
                </a:solidFill>
                <a:latin typeface="宋体" panose="02010600030101010101" pitchFamily="2" charset="-122"/>
              </a:rPr>
              <a:t>tmain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(...... )</a:t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  {char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c1,c2;</a:t>
            </a: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c1='a';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c2='b';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  c1=c1-32;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   c2=c2-32;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200" dirty="0" err="1">
                <a:solidFill>
                  <a:schemeClr val="bg1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("%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c %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c",c1,c2);</a:t>
            </a: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    ｝</a:t>
            </a:r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F079BD93-17B8-4EDE-BB97-A149C3FC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900613"/>
            <a:ext cx="7040563" cy="11191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17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r>
              <a:rPr lang="zh-CN" altLang="en-US" sz="1700" b="0" dirty="0">
                <a:latin typeface="宋体" pitchFamily="2" charset="-122"/>
              </a:rPr>
              <a:t>程序的作用是将两个小写字母</a:t>
            </a:r>
            <a:r>
              <a:rPr lang="en-US" altLang="zh-CN" sz="1700" b="0" dirty="0">
                <a:latin typeface="宋体" pitchFamily="2" charset="-122"/>
              </a:rPr>
              <a:t>a</a:t>
            </a:r>
            <a:r>
              <a:rPr lang="zh-CN" altLang="en-US" sz="1700" b="0" dirty="0">
                <a:latin typeface="宋体" pitchFamily="2" charset="-122"/>
              </a:rPr>
              <a:t>和</a:t>
            </a:r>
            <a:r>
              <a:rPr lang="en-US" altLang="zh-CN" sz="1700" b="0" dirty="0">
                <a:latin typeface="宋体" pitchFamily="2" charset="-122"/>
              </a:rPr>
              <a:t>b</a:t>
            </a:r>
            <a:r>
              <a:rPr lang="zh-CN" altLang="en-US" sz="1700" b="0" dirty="0">
                <a:latin typeface="宋体" pitchFamily="2" charset="-122"/>
              </a:rPr>
              <a:t>转换成大写字母</a:t>
            </a:r>
            <a:r>
              <a:rPr lang="en-US" altLang="zh-CN" sz="1700" b="0" dirty="0">
                <a:latin typeface="宋体" pitchFamily="2" charset="-122"/>
              </a:rPr>
              <a:t>A</a:t>
            </a:r>
            <a:r>
              <a:rPr lang="zh-CN" altLang="en-US" sz="1700" b="0" dirty="0">
                <a:latin typeface="宋体" pitchFamily="2" charset="-122"/>
              </a:rPr>
              <a:t>和</a:t>
            </a:r>
            <a:r>
              <a:rPr lang="en-US" altLang="zh-CN" sz="1700" b="0" dirty="0">
                <a:latin typeface="宋体" pitchFamily="2" charset="-122"/>
              </a:rPr>
              <a:t>B</a:t>
            </a:r>
            <a:r>
              <a:rPr lang="zh-CN" altLang="en-US" sz="1700" b="0" dirty="0">
                <a:latin typeface="宋体" pitchFamily="2" charset="-122"/>
              </a:rPr>
              <a:t>。</a:t>
            </a:r>
            <a:r>
              <a:rPr lang="zh-CN" altLang="en-US" sz="1700" b="0" dirty="0" smtClean="0">
                <a:latin typeface="宋体" pitchFamily="2" charset="-122"/>
              </a:rPr>
              <a:t>从</a:t>
            </a:r>
            <a:r>
              <a:rPr lang="en-US" altLang="zh-CN" sz="1700" b="0" dirty="0" smtClean="0">
                <a:latin typeface="宋体" pitchFamily="2" charset="-122"/>
              </a:rPr>
              <a:t>a</a:t>
            </a:r>
            <a:r>
              <a:rPr lang="zh-CN" altLang="en-US" sz="1700" b="0" dirty="0" smtClean="0">
                <a:latin typeface="宋体" pitchFamily="2" charset="-122"/>
              </a:rPr>
              <a:t>ＳＣＩＩ</a:t>
            </a:r>
            <a:r>
              <a:rPr lang="zh-CN" altLang="en-US" sz="1700" b="0" dirty="0">
                <a:latin typeface="宋体" pitchFamily="2" charset="-122"/>
              </a:rPr>
              <a:t>代码表中可以看到每一个小写字母比它相应的大写字母的</a:t>
            </a:r>
            <a:r>
              <a:rPr lang="en-US" altLang="zh-CN" sz="1700" b="0" dirty="0">
                <a:latin typeface="宋体" pitchFamily="2" charset="-122"/>
              </a:rPr>
              <a:t>ASCII</a:t>
            </a:r>
            <a:r>
              <a:rPr lang="zh-CN" altLang="en-US" sz="1700" b="0" dirty="0">
                <a:latin typeface="宋体" pitchFamily="2" charset="-122"/>
              </a:rPr>
              <a:t>码大</a:t>
            </a:r>
            <a:r>
              <a:rPr lang="en-US" altLang="zh-CN" sz="1700" b="0" dirty="0">
                <a:latin typeface="宋体" pitchFamily="2" charset="-122"/>
              </a:rPr>
              <a:t>32</a:t>
            </a:r>
            <a:r>
              <a:rPr lang="zh-CN" altLang="en-US" sz="1700" b="0" dirty="0">
                <a:latin typeface="宋体" pitchFamily="2" charset="-122"/>
              </a:rPr>
              <a:t>。Ｃ语言允许字符数据与整数直接进行算术运算。  　　　　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5410200" y="1828800"/>
            <a:ext cx="3457575" cy="719138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0" u="sng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</a:t>
            </a:r>
            <a:r>
              <a:rPr lang="zh-CN" altLang="en-US" sz="1700" u="sng" dirty="0" smtClean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17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17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7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endParaRPr lang="zh-CN" altLang="en-US" sz="17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700" dirty="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16896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10DBC7-F3E9-4AEF-AFE5-832BB13B569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2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2.5 </a:t>
            </a:r>
            <a:r>
              <a:rPr lang="zh-CN" altLang="en-US" dirty="0" smtClean="0"/>
              <a:t>字符型数据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438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 dirty="0" smtClean="0"/>
              <a:t>2.5.4</a:t>
            </a:r>
            <a:r>
              <a:rPr lang="zh-CN" altLang="en-US" sz="2500" b="1" dirty="0" smtClean="0"/>
              <a:t>字符串常量</a:t>
            </a:r>
            <a:endParaRPr lang="zh-CN" altLang="en-US" sz="25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字符串常量是一对双撇号括起来的字符序列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/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合法的字符串常量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"How do you do</a:t>
            </a:r>
            <a:r>
              <a:rPr lang="en-US" altLang="zh-CN" sz="21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 ", 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lang="en-US" altLang="zh-CN" sz="21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CHINA"</a:t>
            </a:r>
            <a:r>
              <a:rPr lang="zh-CN" altLang="en-US" sz="21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"a</a:t>
            </a:r>
            <a:r>
              <a:rPr lang="en-US" altLang="zh-CN" sz="21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" </a:t>
            </a:r>
            <a:r>
              <a:rPr lang="zh-CN" altLang="en-US" sz="21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"$123.45"</a:t>
            </a:r>
          </a:p>
          <a:p>
            <a:pPr eaLnBrk="1" hangingPunct="1"/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可以输出一</a:t>
            </a:r>
            <a:r>
              <a:rPr lang="zh-CN" altLang="en-US" sz="210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个字符串，如</a:t>
            </a:r>
            <a:endParaRPr lang="zh-CN" altLang="en-US" sz="21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100" dirty="0" err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How do you do.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"</a:t>
            </a:r>
            <a:r>
              <a:rPr lang="en-US" altLang="zh-CN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zh-CN" altLang="en-US" sz="21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3400" dirty="0" smtClean="0"/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454025" y="4324350"/>
            <a:ext cx="849788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9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'</a:t>
            </a:r>
            <a:r>
              <a:rPr lang="en-US" altLang="zh-CN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19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'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字符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常量，</a:t>
            </a:r>
            <a:r>
              <a:rPr lang="en-US" altLang="zh-CN" sz="19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19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字符串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常量，二者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不同。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1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假设Ｃ被指定为字符变量</a:t>
            </a:r>
            <a:r>
              <a:rPr lang="zh-CN" altLang="en-US" b="0" dirty="0"/>
              <a:t> 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char c</a:t>
            </a:r>
          </a:p>
          <a:p>
            <a:pPr eaLnBrk="1" hangingPunct="1"/>
            <a:endParaRPr lang="en-US" altLang="zh-CN" sz="1900" b="0" dirty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9989" name="Rectangle 5">
            <a:extLst>
              <a:ext uri="{FF2B5EF4-FFF2-40B4-BE49-F238E27FC236}">
                <a16:creationId xmlns:a16="http://schemas.microsoft.com/office/drawing/2014/main" id="{908F1624-7836-4D57-B863-AD06411D8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5075238"/>
            <a:ext cx="408958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defRPr/>
            </a:pPr>
            <a:r>
              <a:rPr kumimoji="1" lang="en-US" altLang="zh-CN" sz="3200" b="0" dirty="0">
                <a:latin typeface="宋体" pitchFamily="2" charset="-122"/>
              </a:rPr>
              <a:t> </a:t>
            </a:r>
            <a:r>
              <a:rPr kumimoji="1" lang="en-US" altLang="zh-CN" sz="3200" b="0" dirty="0" smtClean="0">
                <a:latin typeface="宋体" pitchFamily="2" charset="-122"/>
              </a:rPr>
              <a:t>c='a';</a:t>
            </a:r>
            <a:endParaRPr kumimoji="1"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1" hangingPunct="1">
              <a:defRPr/>
            </a:pPr>
            <a:r>
              <a:rPr kumimoji="1" lang="en-US" altLang="zh-CN" sz="3200" b="0" dirty="0">
                <a:latin typeface="宋体" pitchFamily="2" charset="-122"/>
              </a:rPr>
              <a:t>  </a:t>
            </a:r>
            <a:r>
              <a:rPr kumimoji="1" lang="zh-CN" altLang="en-US" sz="3200" b="0" dirty="0" smtClean="0">
                <a:latin typeface="宋体" pitchFamily="2" charset="-122"/>
              </a:rPr>
              <a:t>ｃ</a:t>
            </a:r>
            <a:r>
              <a:rPr kumimoji="1" lang="en-US" altLang="zh-CN" sz="3200" b="0" dirty="0" smtClean="0">
                <a:latin typeface="宋体" pitchFamily="2" charset="-122"/>
              </a:rPr>
              <a:t>=</a:t>
            </a:r>
            <a:r>
              <a:rPr lang="en-US" altLang="zh-CN" sz="32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kumimoji="1" lang="en-US" altLang="zh-CN" sz="3200" b="0" dirty="0" err="1">
                <a:latin typeface="宋体" pitchFamily="2" charset="-122"/>
              </a:rPr>
              <a:t>a</a:t>
            </a:r>
            <a:r>
              <a:rPr lang="en-US" altLang="zh-CN" sz="3200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kumimoji="1" lang="en-US" altLang="zh-CN" sz="3200" b="0" dirty="0" err="1" smtClean="0">
                <a:latin typeface="宋体" pitchFamily="2" charset="-122"/>
              </a:rPr>
              <a:t>;c</a:t>
            </a:r>
            <a:r>
              <a:rPr kumimoji="1" lang="en-US" altLang="zh-CN" sz="3200" b="0" dirty="0" smtClean="0">
                <a:latin typeface="宋体" pitchFamily="2" charset="-122"/>
              </a:rPr>
              <a:t>=</a:t>
            </a:r>
            <a:r>
              <a:rPr lang="en-US" altLang="zh-CN" sz="32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kumimoji="1" lang="en-US" altLang="zh-CN" sz="3200" b="0" dirty="0">
                <a:latin typeface="宋体" pitchFamily="2" charset="-122"/>
              </a:rPr>
              <a:t>CHINA</a:t>
            </a:r>
            <a:r>
              <a:rPr lang="en-US" altLang="zh-CN" sz="32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"</a:t>
            </a:r>
            <a:r>
              <a:rPr kumimoji="1" lang="en-US" altLang="zh-CN" sz="3200" b="0" dirty="0" smtClean="0">
                <a:latin typeface="宋体" pitchFamily="2" charset="-122"/>
              </a:rPr>
              <a:t>;</a:t>
            </a:r>
            <a:endParaRPr kumimoji="1" lang="en-US" altLang="zh-CN" sz="3200" b="0" dirty="0">
              <a:latin typeface="宋体" pitchFamily="2" charset="-122"/>
            </a:endParaRP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489075" y="5029200"/>
            <a:ext cx="765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36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4800">
                <a:solidFill>
                  <a:schemeClr val="accent2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kumimoji="1" lang="en-US" altLang="zh-CN" sz="4800">
              <a:solidFill>
                <a:schemeClr val="accent2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1533525" y="5316538"/>
            <a:ext cx="8858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6000">
                <a:solidFill>
                  <a:srgbClr val="FF0066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</a:t>
            </a:r>
            <a:r>
              <a:rPr kumimoji="1" lang="zh-CN" altLang="zh-CN" sz="6600">
                <a:solidFill>
                  <a:srgbClr val="FF3399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endParaRPr kumimoji="1" lang="en-US" altLang="zh-CN" sz="6600">
              <a:solidFill>
                <a:srgbClr val="FF3399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381000" y="5778500"/>
            <a:ext cx="84978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900" b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900" u="sng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altLang="en-US" sz="1900" b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不能把一个字符串常量赋给一个字符变量。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utoUpdateAnimBg="0"/>
      <p:bldP spid="169989" grpId="0" autoUpdateAnimBg="0"/>
      <p:bldP spid="169990" grpId="0" autoUpdateAnimBg="0"/>
      <p:bldP spid="169991" grpId="0" autoUpdateAnimBg="0"/>
      <p:bldP spid="16999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2DDA70-75A7-41D1-8BBB-0175CC71063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2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2.5 </a:t>
            </a:r>
            <a:r>
              <a:rPr lang="zh-CN" altLang="en-US" dirty="0" smtClean="0"/>
              <a:t>字符型数据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250825" y="2076450"/>
            <a:ext cx="849788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Ｃ规定：在每一个字符串常量的结尾加一个 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字符串结束标志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，以便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系统据此判断字符串是否结束。Ｃ规定以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字符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'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＼</a:t>
            </a:r>
            <a:r>
              <a:rPr lang="en-US" altLang="zh-CN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'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作为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字符串结束标志。</a:t>
            </a:r>
          </a:p>
          <a:p>
            <a:pPr eaLnBrk="1" hangingPunct="1"/>
            <a:endParaRPr lang="en-US" altLang="zh-CN" sz="1900" b="0" dirty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179388" y="2959100"/>
            <a:ext cx="84978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1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zh-CN" altLang="en-US" sz="1700" b="0" dirty="0">
                <a:solidFill>
                  <a:srgbClr val="663300"/>
                </a:solidFill>
                <a:latin typeface="宋体" panose="02010600030101010101" pitchFamily="2" charset="-122"/>
              </a:rPr>
              <a:t>如果有一个字符串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常量</a:t>
            </a:r>
            <a:r>
              <a:rPr lang="en-US" altLang="zh-CN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“CHINA"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，实际上</a:t>
            </a:r>
            <a:r>
              <a:rPr lang="zh-CN" altLang="en-US" sz="1700" b="0" dirty="0">
                <a:solidFill>
                  <a:srgbClr val="663300"/>
                </a:solidFill>
                <a:latin typeface="宋体" panose="02010600030101010101" pitchFamily="2" charset="-122"/>
              </a:rPr>
              <a:t>在内存中是：</a:t>
            </a:r>
            <a:endParaRPr lang="zh-CN" altLang="en-US" sz="1700" b="0" dirty="0">
              <a:latin typeface="宋体" panose="02010600030101010101" pitchFamily="2" charset="-122"/>
            </a:endParaRPr>
          </a:p>
        </p:txBody>
      </p:sp>
      <p:graphicFrame>
        <p:nvGraphicFramePr>
          <p:cNvPr id="171014" name="Group 6">
            <a:extLst>
              <a:ext uri="{FF2B5EF4-FFF2-40B4-BE49-F238E27FC236}">
                <a16:creationId xmlns:a16="http://schemas.microsoft.com/office/drawing/2014/main" id="{65AEFF9F-C34B-497F-B2D2-64F135C18B0C}"/>
              </a:ext>
            </a:extLst>
          </p:cNvPr>
          <p:cNvGraphicFramePr>
            <a:graphicFrameLocks noGrp="1"/>
          </p:cNvGraphicFramePr>
          <p:nvPr/>
        </p:nvGraphicFramePr>
        <p:xfrm>
          <a:off x="4427538" y="3582988"/>
          <a:ext cx="2952750" cy="455612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154526809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76073762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111920426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9837182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484430959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269679444"/>
                    </a:ext>
                  </a:extLst>
                </a:gridCol>
              </a:tblGrid>
              <a:tr h="455612">
                <a:tc>
                  <a:txBody>
                    <a:bodyPr/>
                    <a:lstStyle>
                      <a:lvl1pPr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7620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7620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7620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7620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7620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7620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7620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784664"/>
                  </a:ext>
                </a:extLst>
              </a:tr>
            </a:tbl>
          </a:graphicData>
        </a:graphic>
      </p:graphicFrame>
      <p:sp>
        <p:nvSpPr>
          <p:cNvPr id="171030" name="Rectangle 22"/>
          <p:cNvSpPr>
            <a:spLocks noChangeArrowheads="1"/>
          </p:cNvSpPr>
          <p:nvPr/>
        </p:nvSpPr>
        <p:spPr bwMode="auto">
          <a:xfrm>
            <a:off x="684213" y="4343400"/>
            <a:ext cx="78486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en-US" altLang="zh-CN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700" b="0" dirty="0">
                <a:solidFill>
                  <a:srgbClr val="663300"/>
                </a:solidFill>
                <a:latin typeface="宋体" panose="02010600030101010101" pitchFamily="2" charset="-122"/>
              </a:rPr>
              <a:t>它占内存单元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不是</a:t>
            </a:r>
            <a:r>
              <a:rPr lang="en-US" altLang="zh-CN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字符，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而是</a:t>
            </a:r>
            <a:r>
              <a:rPr lang="en-US" altLang="zh-CN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字符，最后</a:t>
            </a:r>
            <a:r>
              <a:rPr lang="zh-CN" altLang="en-US" sz="1700" b="0" dirty="0">
                <a:solidFill>
                  <a:srgbClr val="663300"/>
                </a:solidFill>
                <a:latin typeface="宋体" panose="02010600030101010101" pitchFamily="2" charset="-122"/>
              </a:rPr>
              <a:t>一个字符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'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＼</a:t>
            </a:r>
            <a:r>
              <a:rPr lang="en-US" altLang="zh-CN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0'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1700" b="0" dirty="0">
                <a:solidFill>
                  <a:srgbClr val="663300"/>
                </a:solidFill>
                <a:latin typeface="宋体" panose="02010600030101010101" pitchFamily="2" charset="-122"/>
              </a:rPr>
              <a:t>但在输出时不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'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＼</a:t>
            </a:r>
            <a:r>
              <a:rPr lang="en-US" altLang="zh-CN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0'</a:t>
            </a:r>
            <a:r>
              <a:rPr lang="zh-CN" altLang="en-US" sz="1700" b="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。</a:t>
            </a:r>
            <a:endParaRPr lang="zh-CN" altLang="en-US" sz="1700" b="0" dirty="0">
              <a:solidFill>
                <a:srgbClr val="66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endParaRPr lang="zh-CN" altLang="en-US" sz="1700" b="0" dirty="0">
              <a:solidFill>
                <a:srgbClr val="66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1700" b="0" i="1" dirty="0">
                <a:solidFill>
                  <a:srgbClr val="663300"/>
                </a:solidFill>
                <a:latin typeface="宋体" panose="02010600030101010101" pitchFamily="2" charset="-122"/>
              </a:rPr>
              <a:t>第七章 </a:t>
            </a:r>
            <a:r>
              <a:rPr lang="en-US" altLang="zh-CN" sz="1700" b="0" i="1" dirty="0">
                <a:solidFill>
                  <a:srgbClr val="663300"/>
                </a:solidFill>
                <a:latin typeface="宋体" panose="02010600030101010101" pitchFamily="2" charset="-122"/>
              </a:rPr>
              <a:t>《</a:t>
            </a:r>
            <a:r>
              <a:rPr lang="zh-CN" altLang="en-US" sz="1700" b="0" i="1" dirty="0">
                <a:solidFill>
                  <a:srgbClr val="663300"/>
                </a:solidFill>
                <a:latin typeface="宋体" panose="02010600030101010101" pitchFamily="2" charset="-122"/>
              </a:rPr>
              <a:t>数组</a:t>
            </a:r>
            <a:r>
              <a:rPr lang="en-US" altLang="zh-CN" sz="1700" b="0" i="1" dirty="0">
                <a:solidFill>
                  <a:srgbClr val="663300"/>
                </a:solidFill>
                <a:latin typeface="宋体" panose="02010600030101010101" pitchFamily="2" charset="-122"/>
              </a:rPr>
              <a:t>》 </a:t>
            </a:r>
            <a:r>
              <a:rPr lang="zh-CN" altLang="en-US" sz="1700" b="0" i="1" dirty="0">
                <a:solidFill>
                  <a:srgbClr val="663300"/>
                </a:solidFill>
                <a:latin typeface="宋体" panose="02010600030101010101" pitchFamily="2" charset="-122"/>
              </a:rPr>
              <a:t>会进一步的讲解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utoUpdateAnimBg="0"/>
      <p:bldP spid="171013" grpId="0" autoUpdateAnimBg="0"/>
      <p:bldP spid="17103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94F398-7DE3-432D-9487-FF87A45E3A7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2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2.6  </a:t>
            </a:r>
            <a:r>
              <a:rPr lang="zh-CN" altLang="en-US" dirty="0" smtClean="0"/>
              <a:t>变量赋初值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zh-CN" sz="1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Ｃ语言允许在定义变量的同时使变量初始化</a:t>
            </a:r>
            <a:endParaRPr lang="zh-CN" altLang="en-US" sz="19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1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1900" b="1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 a=3; // 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指定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a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为整型变量，初值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为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3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　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b="1" dirty="0" smtClean="0">
                <a:latin typeface="宋体" panose="02010600030101010101" pitchFamily="2" charset="-122"/>
              </a:rPr>
              <a:t>     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float f=3.56; // 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指定ｆ为浮点型变量，初值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为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3.56  </a:t>
            </a:r>
            <a:endParaRPr lang="en-US" altLang="zh-CN" sz="1900" b="1" dirty="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b="1" dirty="0" smtClean="0">
                <a:latin typeface="宋体" panose="02010600030101010101" pitchFamily="2" charset="-122"/>
              </a:rPr>
              <a:t>     char c= 'a'; // 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指定ｃ为字符变量，初值为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'a'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1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可以使被定义的变量的一部分赋初值。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1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1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1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1900" b="1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1900" b="1" dirty="0" err="1" smtClean="0">
                <a:latin typeface="宋体" panose="02010600030101010101" pitchFamily="2" charset="-122"/>
              </a:rPr>
              <a:t>a,b,c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=5;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  表示指定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a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b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、ｃ为整型变量，但只对ｃ初始化，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c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的初值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为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5</a:t>
            </a:r>
            <a:endParaRPr lang="zh-CN" altLang="en-US" sz="1900" b="1" dirty="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1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如果对几个变量赋以同一个初值，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应写成：</a:t>
            </a:r>
            <a:r>
              <a:rPr lang="en-US" altLang="zh-CN" sz="1900" b="1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 a=3,b=3,c=3;  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表示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a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b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、ｃ的初值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都是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3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。</a:t>
            </a:r>
            <a:endParaRPr lang="zh-CN" altLang="en-US" sz="1900" b="1" dirty="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不能写成∶</a:t>
            </a:r>
            <a:r>
              <a:rPr lang="zh-CN" altLang="en-US" sz="1900" b="1" dirty="0" smtClean="0">
                <a:latin typeface="宋体" panose="02010600030101010101" pitchFamily="2" charset="-122"/>
              </a:rPr>
              <a:t>  </a:t>
            </a:r>
            <a:r>
              <a:rPr lang="en-US" altLang="zh-CN" sz="1900" b="1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 a=b=c=3;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900" b="1" dirty="0" smtClean="0">
              <a:latin typeface="宋体" panose="02010600030101010101" pitchFamily="2" charset="-122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77800" y="5487988"/>
            <a:ext cx="849788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700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初始化不是在编译阶段完成的而是在程序运行时执行本函数时赋</a:t>
            </a:r>
            <a:r>
              <a:rPr lang="zh-CN" altLang="en-US" sz="1700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初值</a:t>
            </a:r>
            <a:r>
              <a:rPr lang="zh-CN" altLang="en-US" sz="17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的，相当于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有一个赋值语句。 </a:t>
            </a:r>
            <a:endParaRPr lang="zh-CN" altLang="en-US" sz="1900" b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2CA599-47AF-4553-9E0A-D05B1355B25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2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/>
              <a:t>2.7 </a:t>
            </a:r>
            <a:r>
              <a:rPr lang="zh-CN" altLang="en-US" sz="3400" dirty="0" smtClean="0"/>
              <a:t>各类数值型数据间的混合运算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323850" y="1882775"/>
            <a:ext cx="856932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混合运算：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整型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包括</a:t>
            </a:r>
            <a:r>
              <a:rPr lang="en-US" altLang="zh-CN" sz="2100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int,short,long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浮点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型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包括</a:t>
            </a:r>
            <a:r>
              <a:rPr lang="en-US" altLang="zh-CN" sz="2100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float,double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可以</a:t>
            </a: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混合运算。在进行运算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时，不同</a:t>
            </a: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类型的数据要先转换成同一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类型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然后</a:t>
            </a: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再进行运算</a:t>
            </a:r>
            <a:r>
              <a:rPr lang="en-US" altLang="zh-CN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395288" y="3716338"/>
            <a:ext cx="3959225" cy="1584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900" b="0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900" b="0">
                <a:latin typeface="楷体_GB2312" pitchFamily="49" charset="-122"/>
                <a:ea typeface="楷体_GB2312" pitchFamily="49" charset="-122"/>
              </a:rPr>
              <a:t>  这种类型转换是由系统自动进行的。</a:t>
            </a:r>
          </a:p>
        </p:txBody>
      </p:sp>
      <p:pic>
        <p:nvPicPr>
          <p:cNvPr id="44038" name="Picture 6" descr="c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865438"/>
            <a:ext cx="3598862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61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2.7 </a:t>
            </a:r>
            <a:r>
              <a:rPr lang="zh-CN" altLang="en-US" sz="4000" dirty="0" smtClean="0"/>
              <a:t>各类数值型数据间的混合运算</a:t>
            </a:r>
            <a:endParaRPr lang="zh-CN" altLang="en-US" dirty="0" smtClean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38980-C2C5-4A0C-A3C1-9B486731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小例子：</a:t>
            </a:r>
            <a:endParaRPr lang="en-US" altLang="zh-CN" b="1" i="1" dirty="0">
              <a:solidFill>
                <a:schemeClr val="accent6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ACACA4-9782-4F6B-BB05-88BC8629777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200" smtClean="0"/>
          </a:p>
        </p:txBody>
      </p:sp>
      <p:sp>
        <p:nvSpPr>
          <p:cNvPr id="45061" name="矩形 4"/>
          <p:cNvSpPr>
            <a:spLocks noChangeArrowheads="1"/>
          </p:cNvSpPr>
          <p:nvPr/>
        </p:nvSpPr>
        <p:spPr bwMode="auto">
          <a:xfrm>
            <a:off x="1600200" y="2401888"/>
            <a:ext cx="45720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zh-CN" sz="1800" dirty="0">
                <a:solidFill>
                  <a:srgbClr val="002060"/>
                </a:solidFill>
              </a:rPr>
              <a:t>#include "</a:t>
            </a:r>
            <a:r>
              <a:rPr lang="es-ES" altLang="zh-CN" sz="1800" dirty="0" smtClean="0">
                <a:solidFill>
                  <a:srgbClr val="002060"/>
                </a:solidFill>
              </a:rPr>
              <a:t>stdafx.h</a:t>
            </a:r>
            <a:r>
              <a:rPr lang="es-ES" altLang="zh-CN" sz="1800" dirty="0">
                <a:solidFill>
                  <a:srgbClr val="002060"/>
                </a:solidFill>
              </a:rPr>
              <a:t>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zh-CN" sz="1800" dirty="0">
                <a:solidFill>
                  <a:srgbClr val="002060"/>
                </a:solidFill>
              </a:rPr>
              <a:t>int _tmain (......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zh-CN" sz="1800" dirty="0">
                <a:solidFill>
                  <a:srgbClr val="00206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zh-CN" sz="1800" dirty="0">
                <a:solidFill>
                  <a:srgbClr val="002060"/>
                </a:solidFill>
              </a:rPr>
              <a:t>   int  </a:t>
            </a:r>
            <a:r>
              <a:rPr lang="es-ES" altLang="zh-CN" sz="1800" dirty="0" smtClean="0">
                <a:solidFill>
                  <a:srgbClr val="002060"/>
                </a:solidFill>
              </a:rPr>
              <a:t>a,b;</a:t>
            </a:r>
            <a:endParaRPr lang="es-E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zh-CN" sz="1800" dirty="0">
                <a:solidFill>
                  <a:srgbClr val="002060"/>
                </a:solidFill>
              </a:rPr>
              <a:t>   float </a:t>
            </a:r>
            <a:r>
              <a:rPr lang="es-ES" altLang="zh-CN" sz="1800" dirty="0" smtClean="0">
                <a:solidFill>
                  <a:srgbClr val="002060"/>
                </a:solidFill>
              </a:rPr>
              <a:t>x,y</a:t>
            </a:r>
            <a:r>
              <a:rPr lang="es-ES" altLang="zh-CN" sz="1800" dirty="0" smtClean="0">
                <a:solidFill>
                  <a:srgbClr val="002060"/>
                </a:solidFill>
              </a:rPr>
              <a:t>;</a:t>
            </a:r>
            <a:endParaRPr lang="es-E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zh-CN" sz="1800" dirty="0">
                <a:solidFill>
                  <a:srgbClr val="002060"/>
                </a:solidFill>
              </a:rPr>
              <a:t>   </a:t>
            </a:r>
            <a:r>
              <a:rPr lang="es-ES" altLang="zh-CN" sz="1800" dirty="0" smtClean="0">
                <a:solidFill>
                  <a:srgbClr val="002060"/>
                </a:solidFill>
              </a:rPr>
              <a:t>a=2;b=4;</a:t>
            </a:r>
            <a:endParaRPr lang="es-E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zh-CN" sz="1800" dirty="0">
                <a:solidFill>
                  <a:srgbClr val="002060"/>
                </a:solidFill>
              </a:rPr>
              <a:t>   </a:t>
            </a:r>
            <a:r>
              <a:rPr lang="es-ES" altLang="zh-CN" sz="1800" dirty="0" smtClean="0">
                <a:solidFill>
                  <a:srgbClr val="002060"/>
                </a:solidFill>
              </a:rPr>
              <a:t>x=4.0</a:t>
            </a:r>
            <a:r>
              <a:rPr lang="es-ES" altLang="zh-CN" sz="1800" dirty="0" smtClean="0">
                <a:solidFill>
                  <a:srgbClr val="002060"/>
                </a:solidFill>
              </a:rPr>
              <a:t>;</a:t>
            </a:r>
            <a:endParaRPr lang="es-E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zh-CN" sz="1800" dirty="0">
                <a:solidFill>
                  <a:srgbClr val="002060"/>
                </a:solidFill>
              </a:rPr>
              <a:t>   </a:t>
            </a:r>
            <a:r>
              <a:rPr lang="es-ES" altLang="zh-CN" sz="1800" dirty="0" smtClean="0">
                <a:solidFill>
                  <a:srgbClr val="002060"/>
                </a:solidFill>
              </a:rPr>
              <a:t>y=a/b*x;</a:t>
            </a:r>
            <a:endParaRPr lang="es-E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zh-CN" sz="1800" dirty="0">
                <a:solidFill>
                  <a:srgbClr val="002060"/>
                </a:solidFill>
              </a:rPr>
              <a:t>   printf("</a:t>
            </a:r>
            <a:r>
              <a:rPr lang="es-ES" altLang="zh-CN" sz="1800" dirty="0" smtClean="0">
                <a:solidFill>
                  <a:srgbClr val="002060"/>
                </a:solidFill>
              </a:rPr>
              <a:t>y=%f\n",y);</a:t>
            </a:r>
            <a:endParaRPr lang="es-E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zh-CN" sz="1800" dirty="0">
                <a:solidFill>
                  <a:srgbClr val="002060"/>
                </a:solidFill>
              </a:rPr>
              <a:t>}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17F870-317B-4AC9-A5F9-F1560D72D55A}"/>
              </a:ext>
            </a:extLst>
          </p:cNvPr>
          <p:cNvSpPr/>
          <p:nvPr/>
        </p:nvSpPr>
        <p:spPr>
          <a:xfrm>
            <a:off x="4343400" y="3200400"/>
            <a:ext cx="30702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i="1" dirty="0">
                <a:solidFill>
                  <a:schemeClr val="accent6"/>
                </a:solidFill>
              </a:rPr>
              <a:t>运行结果是什么？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5E4968-95DB-4391-8883-183E1F31F812}" type="slidenum">
              <a:rPr lang="en-US" altLang="zh-CN" sz="1200" b="0"/>
              <a:pPr eaLnBrk="1" hangingPunct="1"/>
              <a:t>4</a:t>
            </a:fld>
            <a:endParaRPr lang="en-US" altLang="zh-CN" sz="1200" b="0"/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322263"/>
            <a:ext cx="850106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300" b="0"/>
              <a:t>各种进制之间的转换</a:t>
            </a:r>
            <a:r>
              <a:rPr lang="en-US" altLang="zh-CN" sz="2300" b="0"/>
              <a:t>(</a:t>
            </a:r>
            <a:r>
              <a:rPr lang="zh-CN" altLang="en-US" sz="2300" b="0"/>
              <a:t>整数</a:t>
            </a:r>
            <a:r>
              <a:rPr lang="en-US" altLang="zh-CN" sz="2300" b="0"/>
              <a:t>)</a:t>
            </a:r>
          </a:p>
          <a:p>
            <a:pPr lvl="3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0"/>
              <a:t>二进制、八进制、十六进制转换成十进制</a:t>
            </a:r>
          </a:p>
          <a:p>
            <a:pPr lvl="4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000" b="0"/>
              <a:t>方法：按权相加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1579563"/>
            <a:ext cx="85010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0"/>
              <a:t>十进制转换成二进制、八进制、十六进制</a:t>
            </a:r>
          </a:p>
          <a:p>
            <a:pPr lvl="4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000" b="0"/>
              <a:t>原理：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2417763" y="2286000"/>
          <a:ext cx="5113337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4" imgW="3060360" imgH="2590560" progId="Equation.3">
                  <p:embed/>
                </p:oleObj>
              </mc:Choice>
              <mc:Fallback>
                <p:oleObj name="公式" r:id="rId4" imgW="3060360" imgH="2590560" progId="Equation.3">
                  <p:embed/>
                  <p:pic>
                    <p:nvPicPr>
                      <p:cNvPr id="1249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2286000"/>
                        <a:ext cx="5113337" cy="414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2286000"/>
            <a:ext cx="8501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4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000" b="0" dirty="0"/>
              <a:t>方法：连续除</a:t>
            </a:r>
            <a:r>
              <a:rPr lang="zh-CN" altLang="en-US" sz="2000" b="0"/>
              <a:t>以</a:t>
            </a:r>
            <a:r>
              <a:rPr lang="zh-CN" altLang="en-US" sz="2000" b="0" smtClean="0"/>
              <a:t>基，从</a:t>
            </a:r>
            <a:r>
              <a:rPr lang="zh-CN" altLang="en-US" sz="2000" b="0" dirty="0"/>
              <a:t>低到高</a:t>
            </a:r>
            <a:r>
              <a:rPr lang="zh-CN" altLang="en-US" sz="2000" b="0"/>
              <a:t>记录</a:t>
            </a:r>
            <a:r>
              <a:rPr lang="zh-CN" altLang="en-US" sz="2000" b="0" smtClean="0"/>
              <a:t>余数，直至</a:t>
            </a:r>
            <a:r>
              <a:rPr lang="zh-CN" altLang="en-US" sz="2000" b="0" dirty="0"/>
              <a:t>商为</a:t>
            </a:r>
            <a:r>
              <a:rPr lang="en-US" altLang="zh-CN" sz="2000" b="0" dirty="0"/>
              <a:t>0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38288" y="2790825"/>
            <a:ext cx="5630862" cy="3784600"/>
            <a:chOff x="909" y="1224"/>
            <a:chExt cx="3547" cy="2384"/>
          </a:xfrm>
        </p:grpSpPr>
        <p:sp>
          <p:nvSpPr>
            <p:cNvPr id="2127" name="Text Box 7"/>
            <p:cNvSpPr txBox="1">
              <a:spLocks noChangeArrowheads="1"/>
            </p:cNvSpPr>
            <p:nvPr/>
          </p:nvSpPr>
          <p:spPr bwMode="auto">
            <a:xfrm>
              <a:off x="909" y="1224"/>
              <a:ext cx="2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 dirty="0">
                  <a:latin typeface="Arial" panose="020B0604020202020204" pitchFamily="34" charset="0"/>
                </a:rPr>
                <a:t>例  把十进制数</a:t>
              </a:r>
              <a:r>
                <a:rPr kumimoji="1" lang="en-US" altLang="zh-CN" sz="2000" b="0" dirty="0">
                  <a:latin typeface="Arial" panose="020B0604020202020204" pitchFamily="34" charset="0"/>
                </a:rPr>
                <a:t>59</a:t>
              </a:r>
              <a:r>
                <a:rPr kumimoji="1" lang="zh-CN" altLang="en-US" sz="2000" b="0" dirty="0">
                  <a:latin typeface="Arial" panose="020B0604020202020204" pitchFamily="34" charset="0"/>
                </a:rPr>
                <a:t>转换成二进制数</a:t>
              </a:r>
            </a:p>
          </p:txBody>
        </p:sp>
        <p:grpSp>
          <p:nvGrpSpPr>
            <p:cNvPr id="2128" name="Group 8"/>
            <p:cNvGrpSpPr>
              <a:grpSpLocks/>
            </p:cNvGrpSpPr>
            <p:nvPr/>
          </p:nvGrpSpPr>
          <p:grpSpPr bwMode="auto">
            <a:xfrm>
              <a:off x="1574" y="1592"/>
              <a:ext cx="994" cy="1583"/>
              <a:chOff x="1054" y="1393"/>
              <a:chExt cx="994" cy="1583"/>
            </a:xfrm>
          </p:grpSpPr>
          <p:grpSp>
            <p:nvGrpSpPr>
              <p:cNvPr id="2163" name="Group 9"/>
              <p:cNvGrpSpPr>
                <a:grpSpLocks/>
              </p:cNvGrpSpPr>
              <p:nvPr/>
            </p:nvGrpSpPr>
            <p:grpSpPr bwMode="auto">
              <a:xfrm>
                <a:off x="1054" y="1393"/>
                <a:ext cx="668" cy="262"/>
                <a:chOff x="1054" y="1393"/>
                <a:chExt cx="668" cy="262"/>
              </a:xfrm>
            </p:grpSpPr>
            <p:grpSp>
              <p:nvGrpSpPr>
                <p:cNvPr id="2195" name="Group 10"/>
                <p:cNvGrpSpPr>
                  <a:grpSpLocks/>
                </p:cNvGrpSpPr>
                <p:nvPr/>
              </p:nvGrpSpPr>
              <p:grpSpPr bwMode="auto">
                <a:xfrm>
                  <a:off x="1245" y="1444"/>
                  <a:ext cx="477" cy="211"/>
                  <a:chOff x="1245" y="1444"/>
                  <a:chExt cx="477" cy="211"/>
                </a:xfrm>
              </p:grpSpPr>
              <p:sp>
                <p:nvSpPr>
                  <p:cNvPr id="2198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9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43" y="1393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latin typeface="Arial" panose="020B0604020202020204" pitchFamily="34" charset="0"/>
                    </a:rPr>
                    <a:t>59</a:t>
                  </a:r>
                </a:p>
              </p:txBody>
            </p:sp>
            <p:sp>
              <p:nvSpPr>
                <p:cNvPr id="219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54" y="1393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164" name="Group 15"/>
              <p:cNvGrpSpPr>
                <a:grpSpLocks/>
              </p:cNvGrpSpPr>
              <p:nvPr/>
            </p:nvGrpSpPr>
            <p:grpSpPr bwMode="auto">
              <a:xfrm>
                <a:off x="1128" y="1644"/>
                <a:ext cx="668" cy="265"/>
                <a:chOff x="1128" y="1644"/>
                <a:chExt cx="668" cy="265"/>
              </a:xfrm>
            </p:grpSpPr>
            <p:sp>
              <p:nvSpPr>
                <p:cNvPr id="21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latin typeface="Arial" panose="020B0604020202020204" pitchFamily="34" charset="0"/>
                    </a:rPr>
                    <a:t>29</a:t>
                  </a:r>
                </a:p>
              </p:txBody>
            </p:sp>
            <p:grpSp>
              <p:nvGrpSpPr>
                <p:cNvPr id="2191" name="Group 17"/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2193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165" name="Group 21"/>
              <p:cNvGrpSpPr>
                <a:grpSpLocks/>
              </p:cNvGrpSpPr>
              <p:nvPr/>
            </p:nvGrpSpPr>
            <p:grpSpPr bwMode="auto">
              <a:xfrm>
                <a:off x="1202" y="1874"/>
                <a:ext cx="668" cy="265"/>
                <a:chOff x="1128" y="1644"/>
                <a:chExt cx="668" cy="265"/>
              </a:xfrm>
            </p:grpSpPr>
            <p:sp>
              <p:nvSpPr>
                <p:cNvPr id="21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latin typeface="Arial" panose="020B0604020202020204" pitchFamily="34" charset="0"/>
                    </a:rPr>
                    <a:t>14</a:t>
                  </a:r>
                </a:p>
              </p:txBody>
            </p:sp>
            <p:grpSp>
              <p:nvGrpSpPr>
                <p:cNvPr id="2186" name="Group 23"/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2188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8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166" name="Group 27"/>
              <p:cNvGrpSpPr>
                <a:grpSpLocks/>
              </p:cNvGrpSpPr>
              <p:nvPr/>
            </p:nvGrpSpPr>
            <p:grpSpPr bwMode="auto">
              <a:xfrm>
                <a:off x="1257" y="2085"/>
                <a:ext cx="668" cy="265"/>
                <a:chOff x="1128" y="1644"/>
                <a:chExt cx="668" cy="265"/>
              </a:xfrm>
            </p:grpSpPr>
            <p:sp>
              <p:nvSpPr>
                <p:cNvPr id="218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latin typeface="Arial" panose="020B0604020202020204" pitchFamily="34" charset="0"/>
                    </a:rPr>
                    <a:t>7</a:t>
                  </a:r>
                </a:p>
              </p:txBody>
            </p:sp>
            <p:grpSp>
              <p:nvGrpSpPr>
                <p:cNvPr id="2181" name="Group 29"/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2183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8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167" name="Group 33"/>
              <p:cNvGrpSpPr>
                <a:grpSpLocks/>
              </p:cNvGrpSpPr>
              <p:nvPr/>
            </p:nvGrpSpPr>
            <p:grpSpPr bwMode="auto">
              <a:xfrm>
                <a:off x="1313" y="2307"/>
                <a:ext cx="668" cy="265"/>
                <a:chOff x="1128" y="1644"/>
                <a:chExt cx="668" cy="265"/>
              </a:xfrm>
            </p:grpSpPr>
            <p:sp>
              <p:nvSpPr>
                <p:cNvPr id="217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grpSp>
              <p:nvGrpSpPr>
                <p:cNvPr id="2176" name="Group 35"/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2178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7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168" name="Group 39"/>
              <p:cNvGrpSpPr>
                <a:grpSpLocks/>
              </p:cNvGrpSpPr>
              <p:nvPr/>
            </p:nvGrpSpPr>
            <p:grpSpPr bwMode="auto">
              <a:xfrm>
                <a:off x="1380" y="2518"/>
                <a:ext cx="668" cy="265"/>
                <a:chOff x="1128" y="1644"/>
                <a:chExt cx="668" cy="265"/>
              </a:xfrm>
            </p:grpSpPr>
            <p:sp>
              <p:nvSpPr>
                <p:cNvPr id="217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grpSp>
              <p:nvGrpSpPr>
                <p:cNvPr id="2171" name="Group 41"/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2173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4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7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2169" name="Text Box 45"/>
              <p:cNvSpPr txBox="1">
                <a:spLocks noChangeArrowheads="1"/>
              </p:cNvSpPr>
              <p:nvPr/>
            </p:nvSpPr>
            <p:spPr bwMode="auto">
              <a:xfrm>
                <a:off x="1609" y="2726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129" name="Text Box 46"/>
            <p:cNvSpPr txBox="1">
              <a:spLocks noChangeArrowheads="1"/>
            </p:cNvSpPr>
            <p:nvPr/>
          </p:nvSpPr>
          <p:spPr bwMode="auto">
            <a:xfrm>
              <a:off x="2116" y="3358"/>
              <a:ext cx="12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0" dirty="0"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0" dirty="0" smtClean="0">
                  <a:latin typeface="Arial" panose="020B0604020202020204" pitchFamily="34" charset="0"/>
                </a:rPr>
                <a:t>59)</a:t>
              </a:r>
              <a:r>
                <a:rPr kumimoji="1" lang="en-US" altLang="zh-CN" sz="1000" b="0" dirty="0" smtClean="0">
                  <a:latin typeface="Arial" panose="020B0604020202020204" pitchFamily="34" charset="0"/>
                </a:rPr>
                <a:t>10</a:t>
              </a:r>
              <a:r>
                <a:rPr kumimoji="1" lang="en-US" altLang="zh-CN" sz="2000" b="0" dirty="0" smtClean="0">
                  <a:latin typeface="Arial" panose="020B0604020202020204" pitchFamily="34" charset="0"/>
                </a:rPr>
                <a:t>=(</a:t>
              </a:r>
              <a:r>
                <a:rPr kumimoji="1" lang="en-US" altLang="zh-CN" sz="2000" b="0" dirty="0">
                  <a:latin typeface="Arial" panose="020B0604020202020204" pitchFamily="34" charset="0"/>
                </a:rPr>
                <a:t>111011)</a:t>
              </a:r>
              <a:r>
                <a:rPr kumimoji="1" lang="en-US" altLang="zh-CN" sz="1000" b="0" dirty="0">
                  <a:latin typeface="Arial" panose="020B0604020202020204" pitchFamily="34" charset="0"/>
                </a:rPr>
                <a:t>2</a:t>
              </a:r>
              <a:endParaRPr kumimoji="1" lang="en-US" altLang="zh-CN" sz="2000" b="0" dirty="0">
                <a:latin typeface="Arial" panose="020B0604020202020204" pitchFamily="34" charset="0"/>
              </a:endParaRPr>
            </a:p>
          </p:txBody>
        </p:sp>
        <p:grpSp>
          <p:nvGrpSpPr>
            <p:cNvPr id="2130" name="Group 47"/>
            <p:cNvGrpSpPr>
              <a:grpSpLocks/>
            </p:cNvGrpSpPr>
            <p:nvPr/>
          </p:nvGrpSpPr>
          <p:grpSpPr bwMode="auto">
            <a:xfrm>
              <a:off x="2833" y="1592"/>
              <a:ext cx="205" cy="1385"/>
              <a:chOff x="2833" y="1592"/>
              <a:chExt cx="205" cy="1385"/>
            </a:xfrm>
          </p:grpSpPr>
          <p:sp>
            <p:nvSpPr>
              <p:cNvPr id="2157" name="Text Box 48"/>
              <p:cNvSpPr txBox="1">
                <a:spLocks noChangeArrowheads="1"/>
              </p:cNvSpPr>
              <p:nvPr/>
            </p:nvSpPr>
            <p:spPr bwMode="auto">
              <a:xfrm>
                <a:off x="2833" y="1592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58" name="Text Box 49"/>
              <p:cNvSpPr txBox="1">
                <a:spLocks noChangeArrowheads="1"/>
              </p:cNvSpPr>
              <p:nvPr/>
            </p:nvSpPr>
            <p:spPr bwMode="auto">
              <a:xfrm>
                <a:off x="2833" y="184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59" name="Text Box 50"/>
              <p:cNvSpPr txBox="1">
                <a:spLocks noChangeArrowheads="1"/>
              </p:cNvSpPr>
              <p:nvPr/>
            </p:nvSpPr>
            <p:spPr bwMode="auto">
              <a:xfrm>
                <a:off x="2833" y="208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160" name="Text Box 51"/>
              <p:cNvSpPr txBox="1">
                <a:spLocks noChangeArrowheads="1"/>
              </p:cNvSpPr>
              <p:nvPr/>
            </p:nvSpPr>
            <p:spPr bwMode="auto">
              <a:xfrm>
                <a:off x="2833" y="2291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61" name="Text Box 52"/>
              <p:cNvSpPr txBox="1">
                <a:spLocks noChangeArrowheads="1"/>
              </p:cNvSpPr>
              <p:nvPr/>
            </p:nvSpPr>
            <p:spPr bwMode="auto">
              <a:xfrm>
                <a:off x="2833" y="252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62" name="Text Box 53"/>
              <p:cNvSpPr txBox="1">
                <a:spLocks noChangeArrowheads="1"/>
              </p:cNvSpPr>
              <p:nvPr/>
            </p:nvSpPr>
            <p:spPr bwMode="auto">
              <a:xfrm>
                <a:off x="2833" y="272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2131" name="Text Box 54"/>
            <p:cNvSpPr txBox="1">
              <a:spLocks noChangeArrowheads="1"/>
            </p:cNvSpPr>
            <p:nvPr/>
          </p:nvSpPr>
          <p:spPr bwMode="auto">
            <a:xfrm>
              <a:off x="3240" y="2935"/>
              <a:ext cx="1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0">
                  <a:latin typeface="Arial" panose="020B0604020202020204" pitchFamily="34" charset="0"/>
                </a:rPr>
                <a:t>1  1   1  0   1  1</a:t>
              </a:r>
            </a:p>
          </p:txBody>
        </p:sp>
        <p:sp>
          <p:nvSpPr>
            <p:cNvPr id="2132" name="Line 55"/>
            <p:cNvSpPr>
              <a:spLocks noChangeShapeType="1"/>
            </p:cNvSpPr>
            <p:nvPr/>
          </p:nvSpPr>
          <p:spPr bwMode="auto">
            <a:xfrm flipH="1">
              <a:off x="3276" y="3231"/>
              <a:ext cx="105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3" name="Rectangle 56"/>
            <p:cNvSpPr>
              <a:spLocks noChangeArrowheads="1"/>
            </p:cNvSpPr>
            <p:nvPr/>
          </p:nvSpPr>
          <p:spPr bwMode="auto">
            <a:xfrm>
              <a:off x="3212" y="2922"/>
              <a:ext cx="124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34" name="Line 57"/>
            <p:cNvSpPr>
              <a:spLocks noChangeShapeType="1"/>
            </p:cNvSpPr>
            <p:nvPr/>
          </p:nvSpPr>
          <p:spPr bwMode="auto">
            <a:xfrm>
              <a:off x="3411" y="292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5" name="Line 58"/>
            <p:cNvSpPr>
              <a:spLocks noChangeShapeType="1"/>
            </p:cNvSpPr>
            <p:nvPr/>
          </p:nvSpPr>
          <p:spPr bwMode="auto">
            <a:xfrm>
              <a:off x="3618" y="292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6" name="Line 59"/>
            <p:cNvSpPr>
              <a:spLocks noChangeShapeType="1"/>
            </p:cNvSpPr>
            <p:nvPr/>
          </p:nvSpPr>
          <p:spPr bwMode="auto">
            <a:xfrm>
              <a:off x="3825" y="292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7" name="Line 60"/>
            <p:cNvSpPr>
              <a:spLocks noChangeShapeType="1"/>
            </p:cNvSpPr>
            <p:nvPr/>
          </p:nvSpPr>
          <p:spPr bwMode="auto">
            <a:xfrm>
              <a:off x="4032" y="292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8" name="Line 61"/>
            <p:cNvSpPr>
              <a:spLocks noChangeShapeType="1"/>
            </p:cNvSpPr>
            <p:nvPr/>
          </p:nvSpPr>
          <p:spPr bwMode="auto">
            <a:xfrm>
              <a:off x="4240" y="292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9" name="Line 62"/>
            <p:cNvSpPr>
              <a:spLocks noChangeShapeType="1"/>
            </p:cNvSpPr>
            <p:nvPr/>
          </p:nvSpPr>
          <p:spPr bwMode="auto">
            <a:xfrm flipV="1">
              <a:off x="2967" y="1711"/>
              <a:ext cx="13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" name="Line 63"/>
            <p:cNvSpPr>
              <a:spLocks noChangeShapeType="1"/>
            </p:cNvSpPr>
            <p:nvPr/>
          </p:nvSpPr>
          <p:spPr bwMode="auto">
            <a:xfrm flipH="1">
              <a:off x="4356" y="172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1" name="Line 64"/>
            <p:cNvSpPr>
              <a:spLocks noChangeShapeType="1"/>
            </p:cNvSpPr>
            <p:nvPr/>
          </p:nvSpPr>
          <p:spPr bwMode="auto">
            <a:xfrm>
              <a:off x="2967" y="1955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2" name="Line 65"/>
            <p:cNvSpPr>
              <a:spLocks noChangeShapeType="1"/>
            </p:cNvSpPr>
            <p:nvPr/>
          </p:nvSpPr>
          <p:spPr bwMode="auto">
            <a:xfrm>
              <a:off x="4156" y="1955"/>
              <a:ext cx="0" cy="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3" name="Line 66"/>
            <p:cNvSpPr>
              <a:spLocks noChangeShapeType="1"/>
            </p:cNvSpPr>
            <p:nvPr/>
          </p:nvSpPr>
          <p:spPr bwMode="auto">
            <a:xfrm flipV="1">
              <a:off x="3923" y="2200"/>
              <a:ext cx="0" cy="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4" name="Line 67"/>
            <p:cNvSpPr>
              <a:spLocks noChangeShapeType="1"/>
            </p:cNvSpPr>
            <p:nvPr/>
          </p:nvSpPr>
          <p:spPr bwMode="auto">
            <a:xfrm flipH="1">
              <a:off x="2967" y="2200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5" name="Line 68"/>
            <p:cNvSpPr>
              <a:spLocks noChangeShapeType="1"/>
            </p:cNvSpPr>
            <p:nvPr/>
          </p:nvSpPr>
          <p:spPr bwMode="auto">
            <a:xfrm>
              <a:off x="2956" y="2422"/>
              <a:ext cx="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6" name="Line 69"/>
            <p:cNvSpPr>
              <a:spLocks noChangeShapeType="1"/>
            </p:cNvSpPr>
            <p:nvPr/>
          </p:nvSpPr>
          <p:spPr bwMode="auto">
            <a:xfrm>
              <a:off x="3712" y="2422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7" name="Line 70"/>
            <p:cNvSpPr>
              <a:spLocks noChangeShapeType="1"/>
            </p:cNvSpPr>
            <p:nvPr/>
          </p:nvSpPr>
          <p:spPr bwMode="auto">
            <a:xfrm>
              <a:off x="2956" y="2644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8" name="Line 71"/>
            <p:cNvSpPr>
              <a:spLocks noChangeShapeType="1"/>
            </p:cNvSpPr>
            <p:nvPr/>
          </p:nvSpPr>
          <p:spPr bwMode="auto">
            <a:xfrm>
              <a:off x="3489" y="2644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9" name="Line 72"/>
            <p:cNvSpPr>
              <a:spLocks noChangeShapeType="1"/>
            </p:cNvSpPr>
            <p:nvPr/>
          </p:nvSpPr>
          <p:spPr bwMode="auto">
            <a:xfrm>
              <a:off x="2945" y="2844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" name="Line 73"/>
            <p:cNvSpPr>
              <a:spLocks noChangeShapeType="1"/>
            </p:cNvSpPr>
            <p:nvPr/>
          </p:nvSpPr>
          <p:spPr bwMode="auto">
            <a:xfrm>
              <a:off x="3323" y="2844"/>
              <a:ext cx="0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" name="Text Box 74"/>
            <p:cNvSpPr txBox="1">
              <a:spLocks noChangeArrowheads="1"/>
            </p:cNvSpPr>
            <p:nvPr/>
          </p:nvSpPr>
          <p:spPr bwMode="auto">
            <a:xfrm>
              <a:off x="2620" y="159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latin typeface="Arial" panose="020B0604020202020204" pitchFamily="34" charset="0"/>
                </a:rPr>
                <a:t>余</a:t>
              </a:r>
            </a:p>
          </p:txBody>
        </p:sp>
        <p:sp>
          <p:nvSpPr>
            <p:cNvPr id="2152" name="Text Box 75"/>
            <p:cNvSpPr txBox="1">
              <a:spLocks noChangeArrowheads="1"/>
            </p:cNvSpPr>
            <p:nvPr/>
          </p:nvSpPr>
          <p:spPr bwMode="auto">
            <a:xfrm>
              <a:off x="2607" y="182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latin typeface="Arial" panose="020B0604020202020204" pitchFamily="34" charset="0"/>
                </a:rPr>
                <a:t>余</a:t>
              </a:r>
            </a:p>
          </p:txBody>
        </p:sp>
        <p:sp>
          <p:nvSpPr>
            <p:cNvPr id="2153" name="Text Box 76"/>
            <p:cNvSpPr txBox="1">
              <a:spLocks noChangeArrowheads="1"/>
            </p:cNvSpPr>
            <p:nvPr/>
          </p:nvSpPr>
          <p:spPr bwMode="auto">
            <a:xfrm>
              <a:off x="2607" y="206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latin typeface="Arial" panose="020B0604020202020204" pitchFamily="34" charset="0"/>
                </a:rPr>
                <a:t>余</a:t>
              </a:r>
            </a:p>
          </p:txBody>
        </p:sp>
        <p:sp>
          <p:nvSpPr>
            <p:cNvPr id="2154" name="Text Box 77"/>
            <p:cNvSpPr txBox="1">
              <a:spLocks noChangeArrowheads="1"/>
            </p:cNvSpPr>
            <p:nvPr/>
          </p:nvSpPr>
          <p:spPr bwMode="auto">
            <a:xfrm>
              <a:off x="2620" y="229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latin typeface="Arial" panose="020B0604020202020204" pitchFamily="34" charset="0"/>
                </a:rPr>
                <a:t>余</a:t>
              </a:r>
            </a:p>
          </p:txBody>
        </p:sp>
        <p:sp>
          <p:nvSpPr>
            <p:cNvPr id="2155" name="Text Box 78"/>
            <p:cNvSpPr txBox="1">
              <a:spLocks noChangeArrowheads="1"/>
            </p:cNvSpPr>
            <p:nvPr/>
          </p:nvSpPr>
          <p:spPr bwMode="auto">
            <a:xfrm>
              <a:off x="2620" y="250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latin typeface="Arial" panose="020B0604020202020204" pitchFamily="34" charset="0"/>
                </a:rPr>
                <a:t>余</a:t>
              </a:r>
            </a:p>
          </p:txBody>
        </p:sp>
        <p:sp>
          <p:nvSpPr>
            <p:cNvPr id="2156" name="Text Box 79"/>
            <p:cNvSpPr txBox="1">
              <a:spLocks noChangeArrowheads="1"/>
            </p:cNvSpPr>
            <p:nvPr/>
          </p:nvSpPr>
          <p:spPr bwMode="auto">
            <a:xfrm>
              <a:off x="2620" y="271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latin typeface="Arial" panose="020B0604020202020204" pitchFamily="34" charset="0"/>
                </a:rPr>
                <a:t>余</a:t>
              </a:r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2152650" y="2863850"/>
            <a:ext cx="4305300" cy="2605088"/>
            <a:chOff x="840" y="290"/>
            <a:chExt cx="2712" cy="1641"/>
          </a:xfrm>
        </p:grpSpPr>
        <p:sp>
          <p:nvSpPr>
            <p:cNvPr id="2091" name="Text Box 81"/>
            <p:cNvSpPr txBox="1">
              <a:spLocks noChangeArrowheads="1"/>
            </p:cNvSpPr>
            <p:nvPr/>
          </p:nvSpPr>
          <p:spPr bwMode="auto">
            <a:xfrm>
              <a:off x="840" y="290"/>
              <a:ext cx="2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 dirty="0">
                  <a:latin typeface="Arial" panose="020B0604020202020204" pitchFamily="34" charset="0"/>
                </a:rPr>
                <a:t>例  把十进制数</a:t>
              </a:r>
              <a:r>
                <a:rPr kumimoji="1" lang="en-US" altLang="zh-CN" sz="2000" b="0" dirty="0">
                  <a:latin typeface="Arial" panose="020B0604020202020204" pitchFamily="34" charset="0"/>
                </a:rPr>
                <a:t>159</a:t>
              </a:r>
              <a:r>
                <a:rPr kumimoji="1" lang="zh-CN" altLang="en-US" sz="2000" b="0" dirty="0">
                  <a:latin typeface="Arial" panose="020B0604020202020204" pitchFamily="34" charset="0"/>
                </a:rPr>
                <a:t>转换成八进制数</a:t>
              </a:r>
            </a:p>
          </p:txBody>
        </p:sp>
        <p:grpSp>
          <p:nvGrpSpPr>
            <p:cNvPr id="2092" name="Group 82"/>
            <p:cNvGrpSpPr>
              <a:grpSpLocks/>
            </p:cNvGrpSpPr>
            <p:nvPr/>
          </p:nvGrpSpPr>
          <p:grpSpPr bwMode="auto">
            <a:xfrm>
              <a:off x="1406" y="625"/>
              <a:ext cx="672" cy="262"/>
              <a:chOff x="1054" y="1393"/>
              <a:chExt cx="672" cy="262"/>
            </a:xfrm>
          </p:grpSpPr>
          <p:grpSp>
            <p:nvGrpSpPr>
              <p:cNvPr id="2122" name="Group 83"/>
              <p:cNvGrpSpPr>
                <a:grpSpLocks/>
              </p:cNvGrpSpPr>
              <p:nvPr/>
            </p:nvGrpSpPr>
            <p:grpSpPr bwMode="auto">
              <a:xfrm>
                <a:off x="1245" y="1444"/>
                <a:ext cx="477" cy="211"/>
                <a:chOff x="1245" y="1444"/>
                <a:chExt cx="477" cy="211"/>
              </a:xfrm>
            </p:grpSpPr>
            <p:sp>
              <p:nvSpPr>
                <p:cNvPr id="2125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6" name="Line 85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23" name="Text Box 86"/>
              <p:cNvSpPr txBox="1">
                <a:spLocks noChangeArrowheads="1"/>
              </p:cNvSpPr>
              <p:nvPr/>
            </p:nvSpPr>
            <p:spPr bwMode="auto">
              <a:xfrm>
                <a:off x="1343" y="1393"/>
                <a:ext cx="3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159</a:t>
                </a:r>
              </a:p>
            </p:txBody>
          </p:sp>
          <p:sp>
            <p:nvSpPr>
              <p:cNvPr id="2124" name="Text Box 87"/>
              <p:cNvSpPr txBox="1">
                <a:spLocks noChangeArrowheads="1"/>
              </p:cNvSpPr>
              <p:nvPr/>
            </p:nvSpPr>
            <p:spPr bwMode="auto">
              <a:xfrm>
                <a:off x="1054" y="1393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093" name="Group 88"/>
            <p:cNvGrpSpPr>
              <a:grpSpLocks/>
            </p:cNvGrpSpPr>
            <p:nvPr/>
          </p:nvGrpSpPr>
          <p:grpSpPr bwMode="auto">
            <a:xfrm>
              <a:off x="1480" y="876"/>
              <a:ext cx="668" cy="265"/>
              <a:chOff x="1128" y="1644"/>
              <a:chExt cx="668" cy="265"/>
            </a:xfrm>
          </p:grpSpPr>
          <p:sp>
            <p:nvSpPr>
              <p:cNvPr id="2117" name="Text Box 89"/>
              <p:cNvSpPr txBox="1">
                <a:spLocks noChangeArrowheads="1"/>
              </p:cNvSpPr>
              <p:nvPr/>
            </p:nvSpPr>
            <p:spPr bwMode="auto">
              <a:xfrm>
                <a:off x="1343" y="1659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19</a:t>
                </a:r>
              </a:p>
            </p:txBody>
          </p:sp>
          <p:grpSp>
            <p:nvGrpSpPr>
              <p:cNvPr id="2118" name="Group 90"/>
              <p:cNvGrpSpPr>
                <a:grpSpLocks/>
              </p:cNvGrpSpPr>
              <p:nvPr/>
            </p:nvGrpSpPr>
            <p:grpSpPr bwMode="auto">
              <a:xfrm>
                <a:off x="1319" y="1662"/>
                <a:ext cx="477" cy="211"/>
                <a:chOff x="1245" y="1444"/>
                <a:chExt cx="477" cy="211"/>
              </a:xfrm>
            </p:grpSpPr>
            <p:sp>
              <p:nvSpPr>
                <p:cNvPr id="2120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1" name="Line 92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19" name="Text Box 93"/>
              <p:cNvSpPr txBox="1">
                <a:spLocks noChangeArrowheads="1"/>
              </p:cNvSpPr>
              <p:nvPr/>
            </p:nvSpPr>
            <p:spPr bwMode="auto">
              <a:xfrm>
                <a:off x="1128" y="164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094" name="Group 94"/>
            <p:cNvGrpSpPr>
              <a:grpSpLocks/>
            </p:cNvGrpSpPr>
            <p:nvPr/>
          </p:nvGrpSpPr>
          <p:grpSpPr bwMode="auto">
            <a:xfrm>
              <a:off x="1554" y="1106"/>
              <a:ext cx="668" cy="265"/>
              <a:chOff x="1128" y="1644"/>
              <a:chExt cx="668" cy="265"/>
            </a:xfrm>
          </p:grpSpPr>
          <p:sp>
            <p:nvSpPr>
              <p:cNvPr id="2112" name="Text Box 95"/>
              <p:cNvSpPr txBox="1">
                <a:spLocks noChangeArrowheads="1"/>
              </p:cNvSpPr>
              <p:nvPr/>
            </p:nvSpPr>
            <p:spPr bwMode="auto">
              <a:xfrm>
                <a:off x="1343" y="1659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2</a:t>
                </a:r>
              </a:p>
            </p:txBody>
          </p:sp>
          <p:grpSp>
            <p:nvGrpSpPr>
              <p:cNvPr id="2113" name="Group 96"/>
              <p:cNvGrpSpPr>
                <a:grpSpLocks/>
              </p:cNvGrpSpPr>
              <p:nvPr/>
            </p:nvGrpSpPr>
            <p:grpSpPr bwMode="auto">
              <a:xfrm>
                <a:off x="1319" y="1662"/>
                <a:ext cx="477" cy="211"/>
                <a:chOff x="1245" y="1444"/>
                <a:chExt cx="477" cy="211"/>
              </a:xfrm>
            </p:grpSpPr>
            <p:sp>
              <p:nvSpPr>
                <p:cNvPr id="2115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6" name="Line 98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14" name="Text Box 99"/>
              <p:cNvSpPr txBox="1">
                <a:spLocks noChangeArrowheads="1"/>
              </p:cNvSpPr>
              <p:nvPr/>
            </p:nvSpPr>
            <p:spPr bwMode="auto">
              <a:xfrm>
                <a:off x="1128" y="164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sp>
          <p:nvSpPr>
            <p:cNvPr id="2095" name="Text Box 100"/>
            <p:cNvSpPr txBox="1">
              <a:spLocks noChangeArrowheads="1"/>
            </p:cNvSpPr>
            <p:nvPr/>
          </p:nvSpPr>
          <p:spPr bwMode="auto">
            <a:xfrm>
              <a:off x="1760" y="130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096" name="Text Box 101"/>
            <p:cNvSpPr txBox="1">
              <a:spLocks noChangeArrowheads="1"/>
            </p:cNvSpPr>
            <p:nvPr/>
          </p:nvSpPr>
          <p:spPr bwMode="auto">
            <a:xfrm>
              <a:off x="1839" y="1681"/>
              <a:ext cx="10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0" dirty="0"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0" dirty="0" smtClean="0">
                  <a:latin typeface="Arial" panose="020B0604020202020204" pitchFamily="34" charset="0"/>
                </a:rPr>
                <a:t>159)</a:t>
              </a:r>
              <a:r>
                <a:rPr kumimoji="1" lang="en-US" altLang="zh-CN" sz="1000" b="0" dirty="0" smtClean="0">
                  <a:latin typeface="Arial" panose="020B0604020202020204" pitchFamily="34" charset="0"/>
                </a:rPr>
                <a:t>10</a:t>
              </a:r>
              <a:r>
                <a:rPr kumimoji="1" lang="en-US" altLang="zh-CN" sz="2000" b="0" dirty="0" smtClean="0">
                  <a:latin typeface="Arial" panose="020B0604020202020204" pitchFamily="34" charset="0"/>
                </a:rPr>
                <a:t>=(</a:t>
              </a:r>
              <a:r>
                <a:rPr kumimoji="1" lang="en-US" altLang="zh-CN" sz="2000" b="0" dirty="0">
                  <a:latin typeface="Arial" panose="020B0604020202020204" pitchFamily="34" charset="0"/>
                </a:rPr>
                <a:t>237)</a:t>
              </a:r>
              <a:r>
                <a:rPr kumimoji="1" lang="en-US" altLang="zh-CN" sz="1000" b="0" dirty="0">
                  <a:latin typeface="Arial" panose="020B0604020202020204" pitchFamily="34" charset="0"/>
                </a:rPr>
                <a:t>8</a:t>
              </a:r>
              <a:endParaRPr kumimoji="1" lang="en-US" altLang="zh-CN" sz="2000" b="0" dirty="0">
                <a:latin typeface="Arial" panose="020B0604020202020204" pitchFamily="34" charset="0"/>
              </a:endParaRPr>
            </a:p>
          </p:txBody>
        </p:sp>
        <p:grpSp>
          <p:nvGrpSpPr>
            <p:cNvPr id="2097" name="Group 102"/>
            <p:cNvGrpSpPr>
              <a:grpSpLocks/>
            </p:cNvGrpSpPr>
            <p:nvPr/>
          </p:nvGrpSpPr>
          <p:grpSpPr bwMode="auto">
            <a:xfrm>
              <a:off x="2833" y="1355"/>
              <a:ext cx="719" cy="309"/>
              <a:chOff x="3901" y="2222"/>
              <a:chExt cx="719" cy="309"/>
            </a:xfrm>
          </p:grpSpPr>
          <p:sp>
            <p:nvSpPr>
              <p:cNvPr id="2107" name="Text Box 103"/>
              <p:cNvSpPr txBox="1">
                <a:spLocks noChangeArrowheads="1"/>
              </p:cNvSpPr>
              <p:nvPr/>
            </p:nvSpPr>
            <p:spPr bwMode="auto">
              <a:xfrm>
                <a:off x="3929" y="2235"/>
                <a:ext cx="6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2  3   7  </a:t>
                </a:r>
              </a:p>
            </p:txBody>
          </p:sp>
          <p:sp>
            <p:nvSpPr>
              <p:cNvPr id="2108" name="Line 104"/>
              <p:cNvSpPr>
                <a:spLocks noChangeShapeType="1"/>
              </p:cNvSpPr>
              <p:nvPr/>
            </p:nvSpPr>
            <p:spPr bwMode="auto">
              <a:xfrm flipH="1">
                <a:off x="3943" y="2531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Rectangle 105"/>
              <p:cNvSpPr>
                <a:spLocks noChangeArrowheads="1"/>
              </p:cNvSpPr>
              <p:nvPr/>
            </p:nvSpPr>
            <p:spPr bwMode="auto">
              <a:xfrm>
                <a:off x="3901" y="2222"/>
                <a:ext cx="65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10" name="Line 106"/>
              <p:cNvSpPr>
                <a:spLocks noChangeShapeType="1"/>
              </p:cNvSpPr>
              <p:nvPr/>
            </p:nvSpPr>
            <p:spPr bwMode="auto">
              <a:xfrm>
                <a:off x="4100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107"/>
              <p:cNvSpPr>
                <a:spLocks noChangeShapeType="1"/>
              </p:cNvSpPr>
              <p:nvPr/>
            </p:nvSpPr>
            <p:spPr bwMode="auto">
              <a:xfrm>
                <a:off x="4307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8" name="Text Box 108"/>
            <p:cNvSpPr txBox="1">
              <a:spLocks noChangeArrowheads="1"/>
            </p:cNvSpPr>
            <p:nvPr/>
          </p:nvSpPr>
          <p:spPr bwMode="auto">
            <a:xfrm>
              <a:off x="2286" y="626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latin typeface="Arial" panose="020B0604020202020204" pitchFamily="34" charset="0"/>
                </a:rPr>
                <a:t>余 </a:t>
              </a:r>
              <a:r>
                <a:rPr kumimoji="1" lang="en-US" altLang="zh-CN" sz="2000" b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099" name="Text Box 109"/>
            <p:cNvSpPr txBox="1">
              <a:spLocks noChangeArrowheads="1"/>
            </p:cNvSpPr>
            <p:nvPr/>
          </p:nvSpPr>
          <p:spPr bwMode="auto">
            <a:xfrm>
              <a:off x="2286" y="8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latin typeface="Arial" panose="020B0604020202020204" pitchFamily="34" charset="0"/>
                </a:rPr>
                <a:t>余 </a:t>
              </a:r>
              <a:r>
                <a:rPr kumimoji="1" lang="en-US" altLang="zh-CN" sz="2000" b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100" name="Text Box 110"/>
            <p:cNvSpPr txBox="1">
              <a:spLocks noChangeArrowheads="1"/>
            </p:cNvSpPr>
            <p:nvPr/>
          </p:nvSpPr>
          <p:spPr bwMode="auto">
            <a:xfrm>
              <a:off x="2286" y="1118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latin typeface="Arial" panose="020B0604020202020204" pitchFamily="34" charset="0"/>
                </a:rPr>
                <a:t>余 </a:t>
              </a:r>
              <a:r>
                <a:rPr kumimoji="1" lang="en-US" altLang="zh-CN" sz="2000" b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101" name="Line 111"/>
            <p:cNvSpPr>
              <a:spLocks noChangeShapeType="1"/>
            </p:cNvSpPr>
            <p:nvPr/>
          </p:nvSpPr>
          <p:spPr bwMode="auto">
            <a:xfrm>
              <a:off x="2633" y="1255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2" name="Line 112"/>
            <p:cNvSpPr>
              <a:spLocks noChangeShapeType="1"/>
            </p:cNvSpPr>
            <p:nvPr/>
          </p:nvSpPr>
          <p:spPr bwMode="auto">
            <a:xfrm>
              <a:off x="2622" y="733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3" name="Line 113"/>
            <p:cNvSpPr>
              <a:spLocks noChangeShapeType="1"/>
            </p:cNvSpPr>
            <p:nvPr/>
          </p:nvSpPr>
          <p:spPr bwMode="auto">
            <a:xfrm>
              <a:off x="3367" y="733"/>
              <a:ext cx="0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4" name="Line 114"/>
            <p:cNvSpPr>
              <a:spLocks noChangeShapeType="1"/>
            </p:cNvSpPr>
            <p:nvPr/>
          </p:nvSpPr>
          <p:spPr bwMode="auto">
            <a:xfrm>
              <a:off x="2644" y="977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5" name="Line 115"/>
            <p:cNvSpPr>
              <a:spLocks noChangeShapeType="1"/>
            </p:cNvSpPr>
            <p:nvPr/>
          </p:nvSpPr>
          <p:spPr bwMode="auto">
            <a:xfrm>
              <a:off x="3122" y="977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6" name="Line 116"/>
            <p:cNvSpPr>
              <a:spLocks noChangeShapeType="1"/>
            </p:cNvSpPr>
            <p:nvPr/>
          </p:nvSpPr>
          <p:spPr bwMode="auto">
            <a:xfrm flipV="1">
              <a:off x="2944" y="1255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17"/>
          <p:cNvGrpSpPr>
            <a:grpSpLocks/>
          </p:cNvGrpSpPr>
          <p:nvPr/>
        </p:nvGrpSpPr>
        <p:grpSpPr bwMode="auto">
          <a:xfrm>
            <a:off x="1870075" y="3098800"/>
            <a:ext cx="4375150" cy="2674938"/>
            <a:chOff x="892" y="1987"/>
            <a:chExt cx="2756" cy="1685"/>
          </a:xfrm>
        </p:grpSpPr>
        <p:sp>
          <p:nvSpPr>
            <p:cNvPr id="2058" name="Text Box 118"/>
            <p:cNvSpPr txBox="1">
              <a:spLocks noChangeArrowheads="1"/>
            </p:cNvSpPr>
            <p:nvPr/>
          </p:nvSpPr>
          <p:spPr bwMode="auto">
            <a:xfrm>
              <a:off x="892" y="1987"/>
              <a:ext cx="27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 dirty="0">
                  <a:latin typeface="Arial" panose="020B0604020202020204" pitchFamily="34" charset="0"/>
                </a:rPr>
                <a:t>例  把十进制数</a:t>
              </a:r>
              <a:r>
                <a:rPr kumimoji="1" lang="en-US" altLang="zh-CN" sz="2000" b="0" dirty="0">
                  <a:latin typeface="Arial" panose="020B0604020202020204" pitchFamily="34" charset="0"/>
                </a:rPr>
                <a:t>459</a:t>
              </a:r>
              <a:r>
                <a:rPr kumimoji="1" lang="zh-CN" altLang="en-US" sz="2000" b="0" dirty="0">
                  <a:latin typeface="Arial" panose="020B0604020202020204" pitchFamily="34" charset="0"/>
                </a:rPr>
                <a:t>转换成十六进制数</a:t>
              </a:r>
            </a:p>
          </p:txBody>
        </p:sp>
        <p:grpSp>
          <p:nvGrpSpPr>
            <p:cNvPr id="2059" name="Group 119"/>
            <p:cNvGrpSpPr>
              <a:grpSpLocks/>
            </p:cNvGrpSpPr>
            <p:nvPr/>
          </p:nvGrpSpPr>
          <p:grpSpPr bwMode="auto">
            <a:xfrm>
              <a:off x="1649" y="2416"/>
              <a:ext cx="477" cy="211"/>
              <a:chOff x="1245" y="1444"/>
              <a:chExt cx="477" cy="211"/>
            </a:xfrm>
          </p:grpSpPr>
          <p:sp>
            <p:nvSpPr>
              <p:cNvPr id="2089" name="Line 120"/>
              <p:cNvSpPr>
                <a:spLocks noChangeShapeType="1"/>
              </p:cNvSpPr>
              <p:nvPr/>
            </p:nvSpPr>
            <p:spPr bwMode="auto">
              <a:xfrm flipH="1">
                <a:off x="1245" y="1444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121"/>
              <p:cNvSpPr>
                <a:spLocks noChangeShapeType="1"/>
              </p:cNvSpPr>
              <p:nvPr/>
            </p:nvSpPr>
            <p:spPr bwMode="auto">
              <a:xfrm>
                <a:off x="1245" y="1655"/>
                <a:ext cx="4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60" name="Text Box 122"/>
            <p:cNvSpPr txBox="1">
              <a:spLocks noChangeArrowheads="1"/>
            </p:cNvSpPr>
            <p:nvPr/>
          </p:nvSpPr>
          <p:spPr bwMode="auto">
            <a:xfrm>
              <a:off x="1747" y="2365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0">
                  <a:latin typeface="Arial" panose="020B0604020202020204" pitchFamily="34" charset="0"/>
                </a:rPr>
                <a:t>459</a:t>
              </a:r>
            </a:p>
          </p:txBody>
        </p:sp>
        <p:sp>
          <p:nvSpPr>
            <p:cNvPr id="2061" name="Text Box 123"/>
            <p:cNvSpPr txBox="1">
              <a:spLocks noChangeArrowheads="1"/>
            </p:cNvSpPr>
            <p:nvPr/>
          </p:nvSpPr>
          <p:spPr bwMode="auto">
            <a:xfrm>
              <a:off x="1380" y="237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0">
                  <a:latin typeface="Arial" panose="020B0604020202020204" pitchFamily="34" charset="0"/>
                </a:rPr>
                <a:t>16</a:t>
              </a:r>
            </a:p>
          </p:txBody>
        </p:sp>
        <p:sp>
          <p:nvSpPr>
            <p:cNvPr id="2062" name="Text Box 124"/>
            <p:cNvSpPr txBox="1">
              <a:spLocks noChangeArrowheads="1"/>
            </p:cNvSpPr>
            <p:nvPr/>
          </p:nvSpPr>
          <p:spPr bwMode="auto">
            <a:xfrm>
              <a:off x="1747" y="264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0">
                  <a:latin typeface="Arial" panose="020B0604020202020204" pitchFamily="34" charset="0"/>
                </a:rPr>
                <a:t>28</a:t>
              </a:r>
            </a:p>
          </p:txBody>
        </p:sp>
        <p:grpSp>
          <p:nvGrpSpPr>
            <p:cNvPr id="2063" name="Group 125"/>
            <p:cNvGrpSpPr>
              <a:grpSpLocks/>
            </p:cNvGrpSpPr>
            <p:nvPr/>
          </p:nvGrpSpPr>
          <p:grpSpPr bwMode="auto">
            <a:xfrm>
              <a:off x="1723" y="2646"/>
              <a:ext cx="477" cy="211"/>
              <a:chOff x="1245" y="1444"/>
              <a:chExt cx="477" cy="211"/>
            </a:xfrm>
          </p:grpSpPr>
          <p:sp>
            <p:nvSpPr>
              <p:cNvPr id="2087" name="Line 126"/>
              <p:cNvSpPr>
                <a:spLocks noChangeShapeType="1"/>
              </p:cNvSpPr>
              <p:nvPr/>
            </p:nvSpPr>
            <p:spPr bwMode="auto">
              <a:xfrm flipH="1">
                <a:off x="1245" y="1444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127"/>
              <p:cNvSpPr>
                <a:spLocks noChangeShapeType="1"/>
              </p:cNvSpPr>
              <p:nvPr/>
            </p:nvSpPr>
            <p:spPr bwMode="auto">
              <a:xfrm>
                <a:off x="1245" y="1655"/>
                <a:ext cx="4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64" name="Text Box 128"/>
            <p:cNvSpPr txBox="1">
              <a:spLocks noChangeArrowheads="1"/>
            </p:cNvSpPr>
            <p:nvPr/>
          </p:nvSpPr>
          <p:spPr bwMode="auto">
            <a:xfrm>
              <a:off x="1465" y="2639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0">
                  <a:latin typeface="Arial" panose="020B0604020202020204" pitchFamily="34" charset="0"/>
                </a:rPr>
                <a:t>16</a:t>
              </a:r>
            </a:p>
          </p:txBody>
        </p:sp>
        <p:sp>
          <p:nvSpPr>
            <p:cNvPr id="2065" name="Text Box 129"/>
            <p:cNvSpPr txBox="1">
              <a:spLocks noChangeArrowheads="1"/>
            </p:cNvSpPr>
            <p:nvPr/>
          </p:nvSpPr>
          <p:spPr bwMode="auto">
            <a:xfrm>
              <a:off x="1821" y="287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2066" name="Group 130"/>
            <p:cNvGrpSpPr>
              <a:grpSpLocks/>
            </p:cNvGrpSpPr>
            <p:nvPr/>
          </p:nvGrpSpPr>
          <p:grpSpPr bwMode="auto">
            <a:xfrm>
              <a:off x="1797" y="2876"/>
              <a:ext cx="477" cy="211"/>
              <a:chOff x="1245" y="1444"/>
              <a:chExt cx="477" cy="211"/>
            </a:xfrm>
          </p:grpSpPr>
          <p:sp>
            <p:nvSpPr>
              <p:cNvPr id="2085" name="Line 131"/>
              <p:cNvSpPr>
                <a:spLocks noChangeShapeType="1"/>
              </p:cNvSpPr>
              <p:nvPr/>
            </p:nvSpPr>
            <p:spPr bwMode="auto">
              <a:xfrm flipH="1">
                <a:off x="1245" y="1444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132"/>
              <p:cNvSpPr>
                <a:spLocks noChangeShapeType="1"/>
              </p:cNvSpPr>
              <p:nvPr/>
            </p:nvSpPr>
            <p:spPr bwMode="auto">
              <a:xfrm>
                <a:off x="1245" y="1655"/>
                <a:ext cx="4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67" name="Text Box 133"/>
            <p:cNvSpPr txBox="1">
              <a:spLocks noChangeArrowheads="1"/>
            </p:cNvSpPr>
            <p:nvPr/>
          </p:nvSpPr>
          <p:spPr bwMode="auto">
            <a:xfrm>
              <a:off x="1539" y="285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0">
                  <a:latin typeface="Arial" panose="020B0604020202020204" pitchFamily="34" charset="0"/>
                </a:rPr>
                <a:t>16</a:t>
              </a:r>
            </a:p>
          </p:txBody>
        </p:sp>
        <p:sp>
          <p:nvSpPr>
            <p:cNvPr id="2068" name="Text Box 134"/>
            <p:cNvSpPr txBox="1">
              <a:spLocks noChangeArrowheads="1"/>
            </p:cNvSpPr>
            <p:nvPr/>
          </p:nvSpPr>
          <p:spPr bwMode="auto">
            <a:xfrm>
              <a:off x="1812" y="305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069" name="Text Box 135"/>
            <p:cNvSpPr txBox="1">
              <a:spLocks noChangeArrowheads="1"/>
            </p:cNvSpPr>
            <p:nvPr/>
          </p:nvSpPr>
          <p:spPr bwMode="auto">
            <a:xfrm>
              <a:off x="1670" y="3422"/>
              <a:ext cx="11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0" dirty="0"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0" dirty="0" smtClean="0">
                  <a:latin typeface="Arial" panose="020B0604020202020204" pitchFamily="34" charset="0"/>
                </a:rPr>
                <a:t>459)</a:t>
              </a:r>
              <a:r>
                <a:rPr kumimoji="1" lang="en-US" altLang="zh-CN" sz="1000" b="0" dirty="0" smtClean="0">
                  <a:latin typeface="Arial" panose="020B0604020202020204" pitchFamily="34" charset="0"/>
                </a:rPr>
                <a:t>10</a:t>
              </a:r>
              <a:r>
                <a:rPr kumimoji="1" lang="en-US" altLang="zh-CN" sz="2000" b="0" dirty="0" smtClean="0">
                  <a:latin typeface="Arial" panose="020B0604020202020204" pitchFamily="34" charset="0"/>
                </a:rPr>
                <a:t>=(</a:t>
              </a:r>
              <a:r>
                <a:rPr kumimoji="1" lang="en-US" altLang="zh-CN" sz="2000" b="0" dirty="0">
                  <a:latin typeface="Arial" panose="020B0604020202020204" pitchFamily="34" charset="0"/>
                </a:rPr>
                <a:t>1CB)</a:t>
              </a:r>
              <a:r>
                <a:rPr kumimoji="1" lang="en-US" altLang="zh-CN" sz="1000" b="0" dirty="0">
                  <a:latin typeface="Arial" panose="020B0604020202020204" pitchFamily="34" charset="0"/>
                </a:rPr>
                <a:t>16</a:t>
              </a:r>
              <a:endParaRPr kumimoji="1" lang="en-US" altLang="zh-CN" sz="2000" b="0" dirty="0">
                <a:latin typeface="Arial" panose="020B0604020202020204" pitchFamily="34" charset="0"/>
              </a:endParaRPr>
            </a:p>
          </p:txBody>
        </p:sp>
        <p:grpSp>
          <p:nvGrpSpPr>
            <p:cNvPr id="2070" name="Group 136"/>
            <p:cNvGrpSpPr>
              <a:grpSpLocks/>
            </p:cNvGrpSpPr>
            <p:nvPr/>
          </p:nvGrpSpPr>
          <p:grpSpPr bwMode="auto">
            <a:xfrm>
              <a:off x="2884" y="3117"/>
              <a:ext cx="764" cy="309"/>
              <a:chOff x="3901" y="2222"/>
              <a:chExt cx="764" cy="309"/>
            </a:xfrm>
          </p:grpSpPr>
          <p:sp>
            <p:nvSpPr>
              <p:cNvPr id="2080" name="Text Box 137"/>
              <p:cNvSpPr txBox="1">
                <a:spLocks noChangeArrowheads="1"/>
              </p:cNvSpPr>
              <p:nvPr/>
            </p:nvSpPr>
            <p:spPr bwMode="auto">
              <a:xfrm>
                <a:off x="3929" y="2235"/>
                <a:ext cx="7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0">
                    <a:latin typeface="Arial" panose="020B0604020202020204" pitchFamily="34" charset="0"/>
                  </a:rPr>
                  <a:t>1  C   B  </a:t>
                </a:r>
              </a:p>
            </p:txBody>
          </p:sp>
          <p:sp>
            <p:nvSpPr>
              <p:cNvPr id="2081" name="Line 138"/>
              <p:cNvSpPr>
                <a:spLocks noChangeShapeType="1"/>
              </p:cNvSpPr>
              <p:nvPr/>
            </p:nvSpPr>
            <p:spPr bwMode="auto">
              <a:xfrm flipH="1">
                <a:off x="3943" y="2531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Rectangle 139"/>
              <p:cNvSpPr>
                <a:spLocks noChangeArrowheads="1"/>
              </p:cNvSpPr>
              <p:nvPr/>
            </p:nvSpPr>
            <p:spPr bwMode="auto">
              <a:xfrm>
                <a:off x="3901" y="2222"/>
                <a:ext cx="65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83" name="Line 140"/>
              <p:cNvSpPr>
                <a:spLocks noChangeShapeType="1"/>
              </p:cNvSpPr>
              <p:nvPr/>
            </p:nvSpPr>
            <p:spPr bwMode="auto">
              <a:xfrm>
                <a:off x="4100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4" name="Line 141"/>
              <p:cNvSpPr>
                <a:spLocks noChangeShapeType="1"/>
              </p:cNvSpPr>
              <p:nvPr/>
            </p:nvSpPr>
            <p:spPr bwMode="auto">
              <a:xfrm>
                <a:off x="4307" y="222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71" name="Text Box 142"/>
            <p:cNvSpPr txBox="1">
              <a:spLocks noChangeArrowheads="1"/>
            </p:cNvSpPr>
            <p:nvPr/>
          </p:nvSpPr>
          <p:spPr bwMode="auto">
            <a:xfrm>
              <a:off x="2315" y="2388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latin typeface="Arial" panose="020B0604020202020204" pitchFamily="34" charset="0"/>
                </a:rPr>
                <a:t>余</a:t>
              </a:r>
              <a:r>
                <a:rPr kumimoji="1" lang="en-US" altLang="zh-CN" sz="2000" b="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2072" name="Text Box 143"/>
            <p:cNvSpPr txBox="1">
              <a:spLocks noChangeArrowheads="1"/>
            </p:cNvSpPr>
            <p:nvPr/>
          </p:nvSpPr>
          <p:spPr bwMode="auto">
            <a:xfrm>
              <a:off x="2315" y="2634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latin typeface="Arial" panose="020B0604020202020204" pitchFamily="34" charset="0"/>
                </a:rPr>
                <a:t>余</a:t>
              </a:r>
              <a:r>
                <a:rPr kumimoji="1" lang="en-US" altLang="zh-CN" sz="2000" b="0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073" name="Text Box 144"/>
            <p:cNvSpPr txBox="1">
              <a:spLocks noChangeArrowheads="1"/>
            </p:cNvSpPr>
            <p:nvPr/>
          </p:nvSpPr>
          <p:spPr bwMode="auto">
            <a:xfrm>
              <a:off x="2315" y="288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0">
                  <a:latin typeface="Arial" panose="020B0604020202020204" pitchFamily="34" charset="0"/>
                </a:rPr>
                <a:t>余 </a:t>
              </a:r>
              <a:r>
                <a:rPr kumimoji="1" lang="en-US" altLang="zh-CN" sz="2000" b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74" name="Line 145"/>
            <p:cNvSpPr>
              <a:spLocks noChangeShapeType="1"/>
            </p:cNvSpPr>
            <p:nvPr/>
          </p:nvSpPr>
          <p:spPr bwMode="auto">
            <a:xfrm>
              <a:off x="2662" y="3017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146"/>
            <p:cNvSpPr>
              <a:spLocks noChangeShapeType="1"/>
            </p:cNvSpPr>
            <p:nvPr/>
          </p:nvSpPr>
          <p:spPr bwMode="auto">
            <a:xfrm>
              <a:off x="2684" y="2495"/>
              <a:ext cx="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147"/>
            <p:cNvSpPr>
              <a:spLocks noChangeShapeType="1"/>
            </p:cNvSpPr>
            <p:nvPr/>
          </p:nvSpPr>
          <p:spPr bwMode="auto">
            <a:xfrm>
              <a:off x="3396" y="2495"/>
              <a:ext cx="0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Line 148"/>
            <p:cNvSpPr>
              <a:spLocks noChangeShapeType="1"/>
            </p:cNvSpPr>
            <p:nvPr/>
          </p:nvSpPr>
          <p:spPr bwMode="auto">
            <a:xfrm>
              <a:off x="2695" y="273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Line 149"/>
            <p:cNvSpPr>
              <a:spLocks noChangeShapeType="1"/>
            </p:cNvSpPr>
            <p:nvPr/>
          </p:nvSpPr>
          <p:spPr bwMode="auto">
            <a:xfrm>
              <a:off x="3151" y="2739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150"/>
            <p:cNvSpPr>
              <a:spLocks noChangeShapeType="1"/>
            </p:cNvSpPr>
            <p:nvPr/>
          </p:nvSpPr>
          <p:spPr bwMode="auto">
            <a:xfrm flipV="1">
              <a:off x="2973" y="3017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8754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5" autoUpdateAnimBg="0"/>
      <p:bldP spid="12493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16C190-A43C-4A63-979E-0A592D85DE9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2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/>
              <a:t>2.8 </a:t>
            </a:r>
            <a:r>
              <a:rPr lang="zh-CN" altLang="en-US" sz="3400" dirty="0" smtClean="0"/>
              <a:t>算术运算符和算术表达式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1" dirty="0" smtClean="0"/>
              <a:t>2.8.1 </a:t>
            </a:r>
            <a:r>
              <a:rPr lang="zh-CN" altLang="en-US" sz="2100" b="1" dirty="0" smtClean="0"/>
              <a:t>Ｃ运算符简介</a:t>
            </a:r>
            <a:endParaRPr lang="zh-CN" altLang="en-US" sz="2100" b="1" dirty="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1" dirty="0" smtClean="0">
                <a:latin typeface="宋体" panose="02010600030101010101" pitchFamily="2" charset="-122"/>
              </a:rPr>
              <a:t> </a:t>
            </a:r>
            <a:r>
              <a:rPr lang="zh-CN" altLang="zh-CN" sz="1900" b="1" dirty="0" smtClean="0">
                <a:latin typeface="宋体" panose="02010600030101010101" pitchFamily="2" charset="-122"/>
              </a:rPr>
              <a:t>Ｃ的运算符有以下几类：</a:t>
            </a:r>
            <a:endParaRPr lang="zh-CN" altLang="en-US" sz="1900" b="1" dirty="0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算术运算符 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(+ 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*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/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%)</a:t>
            </a:r>
            <a:endParaRPr lang="zh-CN" altLang="en-US" sz="14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关系运算符 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＞    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＜  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==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＞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＜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！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=)</a:t>
            </a:r>
            <a:endParaRPr lang="zh-CN" altLang="en-US" sz="14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逻辑运算符 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！  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＆＆  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||)</a:t>
            </a:r>
            <a:endParaRPr lang="zh-CN" altLang="en-US" sz="14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位运算符   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(&lt;&lt;  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&gt;&gt;  ~  | ∧ 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＆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14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(5)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赋值运算符 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(=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及其扩展赋值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14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(6)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条件运算符 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？ ：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14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(7)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逗号运算符  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14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(8)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指针运算符 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＆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14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(9)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求字节数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1400" b="1" dirty="0" err="1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sizeof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14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(10)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强制类型转换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类型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(11)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分量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-&gt;)</a:t>
            </a:r>
            <a:endParaRPr lang="zh-CN" altLang="en-US" sz="14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(12)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下标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［ ］</a:t>
            </a:r>
            <a:r>
              <a:rPr lang="en-US" altLang="zh-CN" sz="1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14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(13)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其他 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函数调用</a:t>
            </a:r>
            <a:r>
              <a:rPr lang="zh-CN" altLang="en-US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en-US" altLang="zh-CN" sz="14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())</a:t>
            </a:r>
            <a:endParaRPr lang="zh-CN" altLang="en-US" sz="14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838200" y="3962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2800">
                <a:solidFill>
                  <a:schemeClr val="accent2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kumimoji="1" lang="en-US" altLang="zh-CN" sz="2800">
              <a:solidFill>
                <a:schemeClr val="accent2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838200" y="2452688"/>
            <a:ext cx="384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2800">
                <a:solidFill>
                  <a:schemeClr val="accent2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kumimoji="1" lang="en-US" altLang="zh-CN" sz="2800">
              <a:solidFill>
                <a:schemeClr val="accent2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838200" y="4724400"/>
            <a:ext cx="38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2800">
                <a:solidFill>
                  <a:schemeClr val="accent2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kumimoji="1" lang="en-US" altLang="zh-CN" sz="2800">
              <a:solidFill>
                <a:schemeClr val="accent2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838200" y="3519488"/>
            <a:ext cx="384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2800">
                <a:solidFill>
                  <a:schemeClr val="accent2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endParaRPr kumimoji="1" lang="en-US" altLang="zh-CN" sz="2800">
              <a:solidFill>
                <a:schemeClr val="accent2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/>
      <p:bldP spid="174085" grpId="0"/>
      <p:bldP spid="174086" grpId="0"/>
      <p:bldP spid="17408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5AA84D-8764-4BA0-8589-E40E92AEF79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2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2.8 </a:t>
            </a:r>
            <a:r>
              <a:rPr lang="zh-CN" altLang="en-US" dirty="0" smtClean="0"/>
              <a:t>算术运算符和算术表达式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1" dirty="0" smtClean="0"/>
              <a:t>2.8.2 </a:t>
            </a:r>
            <a:r>
              <a:rPr lang="zh-CN" altLang="en-US" sz="2100" b="1" dirty="0" smtClean="0"/>
              <a:t>算术运算符和算术表达式</a:t>
            </a:r>
            <a:r>
              <a:rPr lang="zh-CN" altLang="en-US" sz="21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 b="1" dirty="0" smtClean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基本的算术运算符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buClr>
                <a:srgbClr val="663300"/>
              </a:buClr>
              <a:buFontTx/>
              <a:buChar char="•"/>
            </a:pPr>
            <a:r>
              <a:rPr lang="en-US" altLang="zh-CN" sz="19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19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900" dirty="0" smtClean="0">
                <a:latin typeface="宋体" panose="02010600030101010101" pitchFamily="2" charset="-122"/>
              </a:rPr>
              <a:t>(</a:t>
            </a:r>
            <a:r>
              <a:rPr lang="zh-CN" altLang="en-US" sz="1700" dirty="0" smtClean="0">
                <a:latin typeface="宋体" panose="02010600030101010101" pitchFamily="2" charset="-122"/>
              </a:rPr>
              <a:t>加法</a:t>
            </a:r>
            <a:r>
              <a:rPr lang="zh-CN" altLang="en-US" sz="1700" dirty="0" smtClean="0">
                <a:latin typeface="宋体" panose="02010600030101010101" pitchFamily="2" charset="-122"/>
              </a:rPr>
              <a:t>运算符，或正值运算符。如</a:t>
            </a:r>
            <a:r>
              <a:rPr lang="en-US" altLang="zh-CN" sz="1700" dirty="0" smtClean="0">
                <a:latin typeface="宋体" panose="02010600030101010101" pitchFamily="2" charset="-122"/>
              </a:rPr>
              <a:t>:3+5</a:t>
            </a:r>
            <a:r>
              <a:rPr lang="zh-CN" altLang="en-US" sz="1700" dirty="0" smtClean="0">
                <a:latin typeface="宋体" panose="02010600030101010101" pitchFamily="2" charset="-122"/>
              </a:rPr>
              <a:t>、</a:t>
            </a:r>
            <a:r>
              <a:rPr lang="en-US" altLang="zh-CN" sz="1700" dirty="0" smtClean="0">
                <a:latin typeface="宋体" panose="02010600030101010101" pitchFamily="2" charset="-122"/>
              </a:rPr>
              <a:t>+3)</a:t>
            </a:r>
            <a:endParaRPr lang="zh-CN" altLang="en-US" sz="1700" dirty="0" smtClean="0">
              <a:latin typeface="宋体" panose="02010600030101010101" pitchFamily="2" charset="-122"/>
            </a:endParaRPr>
          </a:p>
          <a:p>
            <a:pPr eaLnBrk="1" hangingPunct="1">
              <a:buClr>
                <a:srgbClr val="663300"/>
              </a:buClr>
              <a:buFontTx/>
              <a:buChar char="•"/>
            </a:pPr>
            <a:r>
              <a:rPr lang="en-US" altLang="zh-CN" sz="19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19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900" dirty="0" smtClean="0">
                <a:latin typeface="宋体" panose="02010600030101010101" pitchFamily="2" charset="-122"/>
              </a:rPr>
              <a:t>(</a:t>
            </a:r>
            <a:r>
              <a:rPr lang="zh-CN" altLang="en-US" sz="1700" dirty="0" smtClean="0">
                <a:latin typeface="宋体" panose="02010600030101010101" pitchFamily="2" charset="-122"/>
              </a:rPr>
              <a:t>减法</a:t>
            </a:r>
            <a:r>
              <a:rPr lang="zh-CN" altLang="en-US" sz="1700" dirty="0" smtClean="0">
                <a:latin typeface="宋体" panose="02010600030101010101" pitchFamily="2" charset="-122"/>
              </a:rPr>
              <a:t>运算符，或负值运算符。如</a:t>
            </a:r>
            <a:r>
              <a:rPr lang="en-US" altLang="zh-CN" sz="1700" dirty="0" smtClean="0">
                <a:latin typeface="宋体" panose="02010600030101010101" pitchFamily="2" charset="-122"/>
              </a:rPr>
              <a:t>:5-2</a:t>
            </a:r>
            <a:r>
              <a:rPr lang="zh-CN" altLang="en-US" sz="1700" dirty="0" smtClean="0">
                <a:latin typeface="宋体" panose="02010600030101010101" pitchFamily="2" charset="-122"/>
              </a:rPr>
              <a:t>、</a:t>
            </a:r>
            <a:r>
              <a:rPr lang="en-US" altLang="zh-CN" sz="1700" dirty="0" smtClean="0">
                <a:latin typeface="宋体" panose="02010600030101010101" pitchFamily="2" charset="-122"/>
              </a:rPr>
              <a:t>-3)</a:t>
            </a:r>
            <a:endParaRPr lang="zh-CN" altLang="en-US" sz="1700" dirty="0" smtClean="0">
              <a:latin typeface="宋体" panose="02010600030101010101" pitchFamily="2" charset="-122"/>
            </a:endParaRPr>
          </a:p>
          <a:p>
            <a:pPr eaLnBrk="1" hangingPunct="1">
              <a:buClr>
                <a:srgbClr val="663300"/>
              </a:buClr>
              <a:buFontTx/>
              <a:buChar char="•"/>
            </a:pPr>
            <a:r>
              <a:rPr lang="zh-CN" altLang="en-US" sz="19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*  </a:t>
            </a:r>
            <a:r>
              <a:rPr lang="en-US" altLang="zh-CN" sz="1700" dirty="0" smtClean="0">
                <a:latin typeface="宋体" panose="02010600030101010101" pitchFamily="2" charset="-122"/>
              </a:rPr>
              <a:t>(</a:t>
            </a:r>
            <a:r>
              <a:rPr lang="zh-CN" altLang="en-US" sz="1700" dirty="0" smtClean="0">
                <a:latin typeface="宋体" panose="02010600030101010101" pitchFamily="2" charset="-122"/>
              </a:rPr>
              <a:t>乘法</a:t>
            </a:r>
            <a:r>
              <a:rPr lang="zh-CN" altLang="en-US" sz="1700" dirty="0" smtClean="0">
                <a:latin typeface="宋体" panose="02010600030101010101" pitchFamily="2" charset="-122"/>
              </a:rPr>
              <a:t>运算符。如</a:t>
            </a:r>
            <a:r>
              <a:rPr lang="en-US" altLang="zh-CN" sz="1700" dirty="0" smtClean="0">
                <a:latin typeface="宋体" panose="02010600030101010101" pitchFamily="2" charset="-122"/>
              </a:rPr>
              <a:t>:3</a:t>
            </a:r>
            <a:r>
              <a:rPr lang="zh-CN" altLang="en-US" sz="1700" dirty="0" smtClean="0">
                <a:latin typeface="宋体" panose="02010600030101010101" pitchFamily="2" charset="-122"/>
              </a:rPr>
              <a:t>*</a:t>
            </a:r>
            <a:r>
              <a:rPr lang="en-US" altLang="zh-CN" sz="1700" dirty="0" smtClean="0">
                <a:latin typeface="宋体" panose="02010600030101010101" pitchFamily="2" charset="-122"/>
              </a:rPr>
              <a:t>5)</a:t>
            </a:r>
            <a:endParaRPr lang="zh-CN" altLang="en-US" sz="1700" dirty="0" smtClean="0">
              <a:latin typeface="宋体" panose="02010600030101010101" pitchFamily="2" charset="-122"/>
            </a:endParaRPr>
          </a:p>
          <a:p>
            <a:pPr eaLnBrk="1" hangingPunct="1">
              <a:buClr>
                <a:srgbClr val="663300"/>
              </a:buClr>
              <a:buFontTx/>
              <a:buChar char="•"/>
            </a:pPr>
            <a:r>
              <a:rPr lang="zh-CN" altLang="en-US" sz="19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／ </a:t>
            </a:r>
            <a:r>
              <a:rPr lang="en-US" altLang="zh-CN" sz="1900" dirty="0" smtClean="0">
                <a:latin typeface="宋体" panose="02010600030101010101" pitchFamily="2" charset="-122"/>
              </a:rPr>
              <a:t>(</a:t>
            </a:r>
            <a:r>
              <a:rPr lang="zh-CN" altLang="en-US" sz="1700" dirty="0" smtClean="0">
                <a:latin typeface="宋体" panose="02010600030101010101" pitchFamily="2" charset="-122"/>
              </a:rPr>
              <a:t>除法</a:t>
            </a:r>
            <a:r>
              <a:rPr lang="zh-CN" altLang="en-US" sz="1700" dirty="0" smtClean="0">
                <a:latin typeface="宋体" panose="02010600030101010101" pitchFamily="2" charset="-122"/>
              </a:rPr>
              <a:t>运算符。如</a:t>
            </a:r>
            <a:r>
              <a:rPr lang="en-US" altLang="zh-CN" sz="1700" dirty="0" smtClean="0">
                <a:latin typeface="宋体" panose="02010600030101010101" pitchFamily="2" charset="-122"/>
              </a:rPr>
              <a:t>:5</a:t>
            </a:r>
            <a:r>
              <a:rPr lang="zh-CN" altLang="en-US" sz="1700" dirty="0" smtClean="0">
                <a:latin typeface="宋体" panose="02010600030101010101" pitchFamily="2" charset="-122"/>
              </a:rPr>
              <a:t>／</a:t>
            </a:r>
            <a:r>
              <a:rPr lang="en-US" altLang="zh-CN" sz="1700" dirty="0" smtClean="0">
                <a:latin typeface="宋体" panose="02010600030101010101" pitchFamily="2" charset="-122"/>
              </a:rPr>
              <a:t>3)</a:t>
            </a:r>
            <a:endParaRPr lang="zh-CN" altLang="en-US" sz="1700" dirty="0" smtClean="0">
              <a:latin typeface="宋体" panose="02010600030101010101" pitchFamily="2" charset="-122"/>
            </a:endParaRPr>
          </a:p>
          <a:p>
            <a:pPr eaLnBrk="1" hangingPunct="1">
              <a:buClr>
                <a:srgbClr val="663300"/>
              </a:buClr>
              <a:buFontTx/>
              <a:buChar char="•"/>
            </a:pPr>
            <a:r>
              <a:rPr lang="en-US" altLang="zh-CN" sz="19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%</a:t>
            </a:r>
            <a:r>
              <a:rPr lang="zh-CN" altLang="en-US" sz="19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900" dirty="0" smtClean="0">
                <a:latin typeface="宋体" panose="02010600030101010101" pitchFamily="2" charset="-122"/>
              </a:rPr>
              <a:t>(</a:t>
            </a:r>
            <a:r>
              <a:rPr lang="zh-CN" altLang="en-US" sz="1700" dirty="0" smtClean="0">
                <a:latin typeface="宋体" panose="02010600030101010101" pitchFamily="2" charset="-122"/>
              </a:rPr>
              <a:t>模</a:t>
            </a:r>
            <a:r>
              <a:rPr lang="zh-CN" altLang="en-US" sz="1700" dirty="0" smtClean="0">
                <a:latin typeface="宋体" panose="02010600030101010101" pitchFamily="2" charset="-122"/>
              </a:rPr>
              <a:t>运算符，或称求余运算符，</a:t>
            </a:r>
            <a:r>
              <a:rPr lang="en-US" altLang="zh-CN" sz="1700" dirty="0" smtClean="0">
                <a:latin typeface="宋体" panose="02010600030101010101" pitchFamily="2" charset="-122"/>
              </a:rPr>
              <a:t>%</a:t>
            </a:r>
            <a:r>
              <a:rPr lang="zh-CN" altLang="en-US" sz="1700" dirty="0" smtClean="0">
                <a:latin typeface="宋体" panose="02010600030101010101" pitchFamily="2" charset="-122"/>
              </a:rPr>
              <a:t>两侧均应为整型数据，如</a:t>
            </a:r>
            <a:r>
              <a:rPr lang="en-US" altLang="zh-CN" sz="1700" dirty="0" smtClean="0">
                <a:latin typeface="宋体" panose="02010600030101010101" pitchFamily="2" charset="-122"/>
              </a:rPr>
              <a:t>:</a:t>
            </a:r>
            <a:r>
              <a:rPr lang="zh-CN" altLang="en-US" sz="1700" dirty="0" smtClean="0">
                <a:latin typeface="宋体" panose="02010600030101010101" pitchFamily="2" charset="-122"/>
              </a:rPr>
              <a:t>７</a:t>
            </a:r>
            <a:r>
              <a:rPr lang="en-US" altLang="zh-CN" sz="1700" dirty="0" smtClean="0">
                <a:latin typeface="宋体" panose="02010600030101010101" pitchFamily="2" charset="-122"/>
              </a:rPr>
              <a:t>%4</a:t>
            </a:r>
            <a:r>
              <a:rPr lang="zh-CN" altLang="en-US" sz="1700" dirty="0" smtClean="0">
                <a:latin typeface="宋体" panose="02010600030101010101" pitchFamily="2" charset="-122"/>
              </a:rPr>
              <a:t>的</a:t>
            </a:r>
            <a:r>
              <a:rPr lang="zh-CN" altLang="en-US" sz="1700" dirty="0" smtClean="0">
                <a:latin typeface="宋体" panose="02010600030101010101" pitchFamily="2" charset="-122"/>
              </a:rPr>
              <a:t>值</a:t>
            </a:r>
            <a:r>
              <a:rPr lang="zh-CN" altLang="en-US" sz="1700" dirty="0" smtClean="0">
                <a:latin typeface="宋体" panose="02010600030101010101" pitchFamily="2" charset="-122"/>
              </a:rPr>
              <a:t>为</a:t>
            </a:r>
            <a:r>
              <a:rPr lang="en-US" altLang="zh-CN" sz="1700" dirty="0" smtClean="0">
                <a:latin typeface="宋体" panose="02010600030101010101" pitchFamily="2" charset="-122"/>
              </a:rPr>
              <a:t>3)</a:t>
            </a:r>
            <a:r>
              <a:rPr lang="zh-CN" altLang="en-US" sz="1700" dirty="0" smtClean="0">
                <a:latin typeface="宋体" panose="02010600030101010101" pitchFamily="2" charset="-122"/>
              </a:rPr>
              <a:t>。</a:t>
            </a:r>
            <a:endParaRPr lang="en-US" altLang="zh-CN" sz="1700" dirty="0" smtClean="0">
              <a:latin typeface="宋体" panose="02010600030101010101" pitchFamily="2" charset="-122"/>
            </a:endParaRPr>
          </a:p>
          <a:p>
            <a:pPr eaLnBrk="1" hangingPunct="1">
              <a:buClr>
                <a:srgbClr val="663300"/>
              </a:buClr>
              <a:buFontTx/>
              <a:buChar char="•"/>
            </a:pPr>
            <a:endParaRPr lang="en-US" altLang="zh-CN" sz="1700" dirty="0" smtClean="0">
              <a:latin typeface="宋体" panose="02010600030101010101" pitchFamily="2" charset="-122"/>
            </a:endParaRPr>
          </a:p>
          <a:p>
            <a:pPr eaLnBrk="1" hangingPunct="1">
              <a:buClr>
                <a:srgbClr val="663300"/>
              </a:buClr>
              <a:buFontTx/>
              <a:buChar char="•"/>
            </a:pPr>
            <a:endParaRPr lang="en-US" altLang="zh-CN" sz="1700" dirty="0" smtClean="0">
              <a:latin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704D59-2574-4045-87B7-33BE5CDB8ACD}"/>
              </a:ext>
            </a:extLst>
          </p:cNvPr>
          <p:cNvSpPr/>
          <p:nvPr/>
        </p:nvSpPr>
        <p:spPr>
          <a:xfrm>
            <a:off x="609600" y="5562600"/>
            <a:ext cx="80772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Clr>
                <a:srgbClr val="663300"/>
              </a:buClr>
              <a:buFontTx/>
              <a:buChar char="•"/>
              <a:defRPr/>
            </a:pPr>
            <a:r>
              <a:rPr lang="zh-CN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注意：基本的运算</a:t>
            </a: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虽然</a:t>
            </a:r>
            <a:r>
              <a:rPr lang="zh-CN" altLang="en-US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简单，但是</a:t>
            </a:r>
            <a:r>
              <a:rPr lang="zh-CN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要注意参与运算的数据类型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F65438-2D7E-4046-8485-6309422AC87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2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2.8 </a:t>
            </a:r>
            <a:r>
              <a:rPr lang="zh-CN" altLang="en-US" dirty="0" smtClean="0"/>
              <a:t>算术运算符和算术表达式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算术表达式和运算符的优先级与结合性基本的算术运算符</a:t>
            </a: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1900" b="1" dirty="0" smtClean="0">
                <a:solidFill>
                  <a:srgbClr val="663300"/>
                </a:solidFill>
                <a:latin typeface="宋体" panose="02010600030101010101" pitchFamily="2" charset="-122"/>
              </a:rPr>
              <a:t>用算术运算符和括号将运算对象</a:t>
            </a:r>
            <a:r>
              <a:rPr lang="en-US" altLang="zh-CN" sz="1900" b="1" dirty="0" smtClean="0">
                <a:solidFill>
                  <a:srgbClr val="66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900" b="1" dirty="0" smtClean="0">
                <a:solidFill>
                  <a:srgbClr val="663300"/>
                </a:solidFill>
                <a:latin typeface="宋体" panose="02010600030101010101" pitchFamily="2" charset="-122"/>
              </a:rPr>
              <a:t>也称</a:t>
            </a:r>
            <a:r>
              <a:rPr lang="zh-CN" altLang="en-US" sz="1900" b="1" dirty="0" smtClean="0">
                <a:solidFill>
                  <a:srgbClr val="663300"/>
                </a:solidFill>
                <a:latin typeface="宋体" panose="02010600030101010101" pitchFamily="2" charset="-122"/>
              </a:rPr>
              <a:t>操作数</a:t>
            </a:r>
            <a:r>
              <a:rPr lang="en-US" altLang="zh-CN" sz="1900" b="1" dirty="0" smtClean="0">
                <a:solidFill>
                  <a:srgbClr val="6633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1900" b="1" dirty="0" smtClean="0">
                <a:solidFill>
                  <a:srgbClr val="663300"/>
                </a:solidFill>
                <a:latin typeface="宋体" panose="02010600030101010101" pitchFamily="2" charset="-122"/>
              </a:rPr>
              <a:t>连接</a:t>
            </a:r>
            <a:r>
              <a:rPr lang="zh-CN" altLang="en-US" sz="1900" b="1" dirty="0" smtClean="0">
                <a:solidFill>
                  <a:srgbClr val="663300"/>
                </a:solidFill>
                <a:latin typeface="宋体" panose="02010600030101010101" pitchFamily="2" charset="-122"/>
              </a:rPr>
              <a:t>起来的、符合Ｃ语法规则的式子，称为Ｃ算术表达式。</a:t>
            </a:r>
            <a:r>
              <a:rPr lang="zh-CN" altLang="en-US" sz="190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运算对象包括常量、变量、函数等。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1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19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b/c - 1.5 + 'a'</a:t>
            </a:r>
            <a:endParaRPr lang="en-US" altLang="zh-CN" sz="19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是一个合法的表达式</a:t>
            </a:r>
            <a:endParaRPr lang="zh-CN" altLang="en-US" sz="17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5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Ｃ语言规定了运算符的优先级和结合性。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700" b="1" dirty="0" smtClean="0"/>
              <a:t>        在表达式求值时，先按运算符的优先级别高低次序执行，例如先乘除后加减。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7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1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Ｃ规定了各种运算符的结合方向</a:t>
            </a:r>
            <a:r>
              <a:rPr lang="en-US" altLang="zh-CN" sz="1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结合性</a:t>
            </a:r>
            <a:r>
              <a:rPr lang="en-US" altLang="zh-CN" sz="1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b="1" dirty="0" smtClean="0"/>
              <a:t>        </a:t>
            </a:r>
            <a:r>
              <a:rPr lang="zh-CN" altLang="en-US" sz="1700" b="1" dirty="0" smtClean="0"/>
              <a:t>算术运算符的结合方向为</a:t>
            </a:r>
            <a:r>
              <a:rPr lang="en-US" altLang="zh-CN" sz="1700" b="1" dirty="0" smtClean="0">
                <a:latin typeface="Arial" panose="020B0604020202020204" pitchFamily="34" charset="0"/>
              </a:rPr>
              <a:t>"</a:t>
            </a:r>
            <a:r>
              <a:rPr lang="zh-CN" altLang="en-US" sz="1700" b="1" dirty="0" smtClean="0"/>
              <a:t>自左至右</a:t>
            </a:r>
            <a:r>
              <a:rPr lang="en-US" altLang="zh-CN" sz="1700" b="1" dirty="0" smtClean="0">
                <a:latin typeface="Arial" panose="020B0604020202020204" pitchFamily="34" charset="0"/>
              </a:rPr>
              <a:t>"</a:t>
            </a:r>
            <a:r>
              <a:rPr lang="zh-CN" altLang="en-US" sz="1700" b="1" dirty="0" smtClean="0"/>
              <a:t>，即运算对象先与左侧的运算符结合。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8AD3A4-FD40-4372-8886-3FAF610091A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2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2.8 </a:t>
            </a:r>
            <a:r>
              <a:rPr lang="zh-CN" altLang="en-US" dirty="0" smtClean="0"/>
              <a:t>算术运算符和算术表达式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强制类型转换运算符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10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可以利用强制类型转换运算符将一个表达式转换成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所需类型。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1" dirty="0" smtClean="0">
                <a:solidFill>
                  <a:srgbClr val="00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10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一般形式</a:t>
            </a:r>
            <a:r>
              <a:rPr lang="en-US" altLang="zh-CN" sz="210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:(</a:t>
            </a:r>
            <a:r>
              <a:rPr lang="zh-CN" altLang="en-US" sz="210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类型名</a:t>
            </a:r>
            <a:r>
              <a:rPr lang="en-US" altLang="zh-CN" sz="210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)(</a:t>
            </a:r>
            <a:r>
              <a:rPr lang="zh-CN" altLang="en-US" sz="210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表达式</a:t>
            </a:r>
            <a:r>
              <a:rPr lang="en-US" altLang="zh-CN" sz="210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)</a:t>
            </a:r>
            <a:endParaRPr lang="zh-CN" altLang="en-US" sz="2100" dirty="0" smtClean="0">
              <a:solidFill>
                <a:srgbClr val="6633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endParaRPr lang="zh-CN" altLang="en-US" sz="210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(double)a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 将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转换成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类型</a:t>
            </a:r>
          </a:p>
          <a:p>
            <a:pPr eaLnBrk="1" hangingPunct="1"/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100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)(</a:t>
            </a:r>
            <a:r>
              <a:rPr lang="en-US" altLang="zh-CN" sz="2100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x+y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      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100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x+y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的值转换成整型</a:t>
            </a:r>
          </a:p>
          <a:p>
            <a:pPr eaLnBrk="1" hangingPunct="1"/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(float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)(5%3)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5%3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的值转换成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float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型</a:t>
            </a:r>
          </a:p>
          <a:p>
            <a:pPr eaLnBrk="1" hangingPunct="1"/>
            <a:endParaRPr lang="en-US" altLang="zh-CN" sz="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6A418B-4889-4CD4-BB86-472FBD424B6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2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2.8 </a:t>
            </a:r>
            <a:r>
              <a:rPr lang="zh-CN" altLang="en-US" dirty="0" smtClean="0"/>
              <a:t>算术运算符和算术表达式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79388" y="1752600"/>
            <a:ext cx="8820150" cy="432435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2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2.8 </a:t>
            </a:r>
            <a:r>
              <a:rPr lang="zh-CN" altLang="en-US" sz="22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>强制类型转换。</a:t>
            </a:r>
            <a:r>
              <a:rPr lang="zh-CN" altLang="en-US" b="0" dirty="0">
                <a:solidFill>
                  <a:schemeClr val="tx2"/>
                </a:solidFill>
              </a:rPr>
              <a:t> </a:t>
            </a:r>
            <a:r>
              <a:rPr lang="zh-CN" altLang="en-US" sz="22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2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</a:b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#include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"</a:t>
            </a:r>
            <a:r>
              <a:rPr lang="en-US" altLang="zh-CN" sz="22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stdafx.h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"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200" dirty="0" err="1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_</a:t>
            </a:r>
            <a:r>
              <a:rPr lang="en-US" altLang="zh-CN" sz="2200" dirty="0" err="1">
                <a:solidFill>
                  <a:schemeClr val="bg1"/>
                </a:solidFill>
                <a:latin typeface="宋体" panose="02010600030101010101" pitchFamily="2" charset="-122"/>
              </a:rPr>
              <a:t>tmain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 (...... )</a:t>
            </a: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｛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float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x;</a:t>
            </a: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2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x=3.6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2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=(</a:t>
            </a:r>
            <a:r>
              <a:rPr lang="en-US" altLang="zh-CN" sz="22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)x;</a:t>
            </a: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200" dirty="0" err="1">
                <a:solidFill>
                  <a:schemeClr val="bg1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("x=%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， </a:t>
            </a:r>
            <a:r>
              <a:rPr lang="en-US" altLang="zh-CN" sz="22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=%d\n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",</a:t>
            </a:r>
            <a:r>
              <a:rPr lang="en-US" altLang="zh-CN" sz="22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x,i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);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｝</a:t>
            </a:r>
            <a:b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b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endParaRPr lang="zh-CN" altLang="en-US" sz="22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AA0107FC-982B-4514-A808-C1F38624C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029200"/>
            <a:ext cx="8101012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17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说明：</a:t>
            </a:r>
            <a:r>
              <a:rPr lang="zh-CN" altLang="en-US" sz="1700" b="0" dirty="0">
                <a:latin typeface="宋体" pitchFamily="2" charset="-122"/>
              </a:rPr>
              <a:t>有两种</a:t>
            </a:r>
            <a:r>
              <a:rPr lang="zh-CN" altLang="en-US" sz="1700" b="0">
                <a:latin typeface="宋体" pitchFamily="2" charset="-122"/>
              </a:rPr>
              <a:t>类型</a:t>
            </a:r>
            <a:r>
              <a:rPr lang="zh-CN" altLang="en-US" sz="1700" b="0" smtClean="0">
                <a:latin typeface="宋体" pitchFamily="2" charset="-122"/>
              </a:rPr>
              <a:t>转换，一</a:t>
            </a:r>
            <a:r>
              <a:rPr lang="zh-CN" altLang="en-US" sz="1700" b="0" dirty="0">
                <a:latin typeface="宋体" pitchFamily="2" charset="-122"/>
              </a:rPr>
              <a:t>种是在运算时不必</a:t>
            </a:r>
            <a:r>
              <a:rPr lang="zh-CN" altLang="en-US" sz="1700" b="0">
                <a:latin typeface="宋体" pitchFamily="2" charset="-122"/>
              </a:rPr>
              <a:t>用户</a:t>
            </a:r>
            <a:r>
              <a:rPr lang="zh-CN" altLang="en-US" sz="1700" b="0" smtClean="0">
                <a:latin typeface="宋体" pitchFamily="2" charset="-122"/>
              </a:rPr>
              <a:t>指定，系统</a:t>
            </a:r>
            <a:r>
              <a:rPr lang="zh-CN" altLang="en-US" sz="1700" b="0" dirty="0">
                <a:latin typeface="宋体" pitchFamily="2" charset="-122"/>
              </a:rPr>
              <a:t>自动进行的</a:t>
            </a:r>
            <a:r>
              <a:rPr lang="zh-CN" altLang="en-US" sz="1700" b="0">
                <a:latin typeface="宋体" pitchFamily="2" charset="-122"/>
              </a:rPr>
              <a:t>类型</a:t>
            </a:r>
            <a:r>
              <a:rPr lang="zh-CN" altLang="en-US" sz="1700" b="0" smtClean="0">
                <a:latin typeface="宋体" pitchFamily="2" charset="-122"/>
              </a:rPr>
              <a:t>转换，如</a:t>
            </a:r>
            <a:r>
              <a:rPr lang="en-US" altLang="zh-CN" sz="1700" b="0" dirty="0" smtClean="0">
                <a:latin typeface="宋体" pitchFamily="2" charset="-122"/>
              </a:rPr>
              <a:t>3+6.5</a:t>
            </a:r>
            <a:r>
              <a:rPr lang="zh-CN" altLang="en-US" sz="1700" b="0" dirty="0">
                <a:latin typeface="宋体" pitchFamily="2" charset="-122"/>
              </a:rPr>
              <a:t>。第二种是强制类型转换。当自动类型转换不能实现</a:t>
            </a:r>
            <a:r>
              <a:rPr lang="zh-CN" altLang="en-US" sz="1700" b="0">
                <a:latin typeface="宋体" pitchFamily="2" charset="-122"/>
              </a:rPr>
              <a:t>目的</a:t>
            </a:r>
            <a:r>
              <a:rPr lang="zh-CN" altLang="en-US" sz="1700" b="0" smtClean="0">
                <a:latin typeface="宋体" pitchFamily="2" charset="-122"/>
              </a:rPr>
              <a:t>时，可以</a:t>
            </a:r>
            <a:r>
              <a:rPr lang="zh-CN" altLang="en-US" sz="1700" b="0" dirty="0">
                <a:latin typeface="宋体" pitchFamily="2" charset="-122"/>
              </a:rPr>
              <a:t>用强制类型转换。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4572000" y="1824038"/>
            <a:ext cx="4321175" cy="1223962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0" u="sng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700" dirty="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1700" dirty="0" smtClean="0">
                <a:solidFill>
                  <a:schemeClr val="bg1"/>
                </a:solidFill>
              </a:rPr>
              <a:t>x=3.600000</a:t>
            </a:r>
            <a:r>
              <a:rPr lang="zh-CN" altLang="en-US" sz="1700" dirty="0" smtClean="0">
                <a:solidFill>
                  <a:schemeClr val="bg1"/>
                </a:solidFill>
              </a:rPr>
              <a:t>， 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700" dirty="0" smtClean="0">
                <a:solidFill>
                  <a:schemeClr val="bg1"/>
                </a:solidFill>
              </a:rPr>
              <a:t>=3</a:t>
            </a:r>
            <a:endParaRPr lang="en-US" altLang="zh-CN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nimBg="1"/>
      <p:bldP spid="17715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2.8 </a:t>
            </a:r>
            <a:r>
              <a:rPr lang="zh-CN" altLang="en-US" sz="3600" dirty="0" smtClean="0"/>
              <a:t>算术运算符和算术表达式</a:t>
            </a: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8B2C6F-2F29-48F8-AF7D-780D5D12035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200" smtClean="0"/>
          </a:p>
        </p:txBody>
      </p:sp>
      <p:sp>
        <p:nvSpPr>
          <p:cNvPr id="51205" name="矩形 4"/>
          <p:cNvSpPr>
            <a:spLocks noChangeArrowheads="1"/>
          </p:cNvSpPr>
          <p:nvPr/>
        </p:nvSpPr>
        <p:spPr bwMode="auto">
          <a:xfrm>
            <a:off x="1600200" y="2401888"/>
            <a:ext cx="45720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</a:rPr>
              <a:t>#include "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stdafx.h</a:t>
            </a:r>
            <a:r>
              <a:rPr lang="en-US" altLang="zh-CN" sz="1800" dirty="0">
                <a:solidFill>
                  <a:srgbClr val="002060"/>
                </a:solidFill>
              </a:rPr>
              <a:t>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err="1">
                <a:solidFill>
                  <a:srgbClr val="002060"/>
                </a:solidFill>
              </a:rPr>
              <a:t>int</a:t>
            </a:r>
            <a:r>
              <a:rPr lang="en-US" altLang="zh-CN" sz="1800" dirty="0">
                <a:solidFill>
                  <a:srgbClr val="002060"/>
                </a:solidFill>
              </a:rPr>
              <a:t> _</a:t>
            </a:r>
            <a:r>
              <a:rPr lang="en-US" altLang="zh-CN" sz="1800" dirty="0" err="1">
                <a:solidFill>
                  <a:srgbClr val="002060"/>
                </a:solidFill>
              </a:rPr>
              <a:t>tmain</a:t>
            </a:r>
            <a:r>
              <a:rPr lang="en-US" altLang="zh-CN" sz="1800" dirty="0">
                <a:solidFill>
                  <a:srgbClr val="002060"/>
                </a:solidFill>
              </a:rPr>
              <a:t> (......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err="1">
                <a:solidFill>
                  <a:srgbClr val="002060"/>
                </a:solidFill>
              </a:rPr>
              <a:t>int</a:t>
            </a: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a,b,c</a:t>
            </a:r>
            <a:r>
              <a:rPr lang="en-US" altLang="zh-CN" sz="1800" dirty="0" smtClean="0">
                <a:solidFill>
                  <a:srgbClr val="002060"/>
                </a:solidFill>
              </a:rPr>
              <a:t>;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</a:rPr>
              <a:t>float 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x,y,z,w</a:t>
            </a:r>
            <a:r>
              <a:rPr lang="en-US" altLang="zh-CN" sz="1800" dirty="0" smtClean="0">
                <a:solidFill>
                  <a:srgbClr val="002060"/>
                </a:solidFill>
              </a:rPr>
              <a:t>;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2060"/>
                </a:solidFill>
              </a:rPr>
              <a:t>a=1; b=2; c=3;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2060"/>
                </a:solidFill>
              </a:rPr>
              <a:t>x=(</a:t>
            </a:r>
            <a:r>
              <a:rPr lang="en-US" altLang="zh-CN" sz="1800" dirty="0" smtClean="0">
                <a:solidFill>
                  <a:srgbClr val="002060"/>
                </a:solidFill>
              </a:rPr>
              <a:t>float)a/b;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2060"/>
                </a:solidFill>
              </a:rPr>
              <a:t>y=(</a:t>
            </a:r>
            <a:r>
              <a:rPr lang="en-US" altLang="zh-CN" sz="1800" dirty="0">
                <a:solidFill>
                  <a:srgbClr val="002060"/>
                </a:solidFill>
              </a:rPr>
              <a:t>float)(a/b</a:t>
            </a:r>
            <a:r>
              <a:rPr lang="en-US" altLang="zh-CN" sz="1800" dirty="0" smtClean="0">
                <a:solidFill>
                  <a:srgbClr val="002060"/>
                </a:solidFill>
              </a:rPr>
              <a:t>);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2060"/>
                </a:solidFill>
              </a:rPr>
              <a:t>z=1/2;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2060"/>
                </a:solidFill>
              </a:rPr>
              <a:t>w=1/2.0;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err="1">
                <a:solidFill>
                  <a:srgbClr val="002060"/>
                </a:solidFill>
              </a:rPr>
              <a:t>printf</a:t>
            </a:r>
            <a:r>
              <a:rPr lang="en-US" altLang="zh-CN" sz="1800" dirty="0" smtClean="0">
                <a:solidFill>
                  <a:srgbClr val="002060"/>
                </a:solidFill>
              </a:rPr>
              <a:t>("%f,%f,%f,%f</a:t>
            </a:r>
            <a:r>
              <a:rPr lang="en-US" altLang="zh-CN" sz="1800" dirty="0" smtClean="0">
                <a:solidFill>
                  <a:srgbClr val="002060"/>
                </a:solidFill>
              </a:rPr>
              <a:t>",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x,y,z,w</a:t>
            </a:r>
            <a:r>
              <a:rPr lang="en-US" altLang="zh-CN" sz="1800" dirty="0" smtClean="0">
                <a:solidFill>
                  <a:srgbClr val="002060"/>
                </a:solidFill>
              </a:rPr>
              <a:t>);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</a:rPr>
              <a:t>}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43B486-1A8E-4597-82E1-46E782D15103}"/>
              </a:ext>
            </a:extLst>
          </p:cNvPr>
          <p:cNvSpPr/>
          <p:nvPr/>
        </p:nvSpPr>
        <p:spPr>
          <a:xfrm>
            <a:off x="5334000" y="3200400"/>
            <a:ext cx="30575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i="1" dirty="0" err="1" smtClean="0">
                <a:solidFill>
                  <a:schemeClr val="accent6"/>
                </a:solidFill>
              </a:rPr>
              <a:t>x,y,z,w</a:t>
            </a:r>
            <a:r>
              <a:rPr lang="zh-CN" altLang="en-US" i="1" dirty="0">
                <a:solidFill>
                  <a:schemeClr val="accent6"/>
                </a:solidFill>
              </a:rPr>
              <a:t>是什么？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11D6DC-94CA-4A4F-9E9A-7C9DAACC078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2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2.8 </a:t>
            </a:r>
            <a:r>
              <a:rPr lang="zh-CN" altLang="en-US" dirty="0" smtClean="0"/>
              <a:t>算术运算符和算术表达式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en-US" altLang="zh-CN" sz="3400" b="1" dirty="0" smtClean="0"/>
              <a:t> 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自增、自减运算符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900" b="1" dirty="0" smtClean="0">
                <a:solidFill>
                  <a:srgbClr val="663300"/>
                </a:solidFill>
              </a:rPr>
              <a:t>作用是使变量的值</a:t>
            </a:r>
            <a:r>
              <a:rPr lang="zh-CN" altLang="en-US" sz="1900" b="1" dirty="0" smtClean="0">
                <a:solidFill>
                  <a:srgbClr val="663300"/>
                </a:solidFill>
              </a:rPr>
              <a:t>增</a:t>
            </a:r>
            <a:r>
              <a:rPr lang="en-US" altLang="zh-CN" sz="1900" b="1" dirty="0" smtClean="0">
                <a:solidFill>
                  <a:srgbClr val="663300"/>
                </a:solidFill>
              </a:rPr>
              <a:t>1</a:t>
            </a:r>
            <a:r>
              <a:rPr lang="zh-CN" altLang="en-US" sz="1900" b="1" dirty="0" smtClean="0">
                <a:solidFill>
                  <a:srgbClr val="663300"/>
                </a:solidFill>
              </a:rPr>
              <a:t>或减</a:t>
            </a:r>
            <a:r>
              <a:rPr lang="en-US" altLang="zh-CN" sz="1900" b="1" dirty="0" smtClean="0">
                <a:solidFill>
                  <a:srgbClr val="663300"/>
                </a:solidFill>
              </a:rPr>
              <a:t>1</a:t>
            </a:r>
            <a:endParaRPr lang="zh-CN" altLang="en-US" sz="1900" b="1" dirty="0" smtClean="0">
              <a:solidFill>
                <a:srgbClr val="6633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1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zh-CN" altLang="en-US" sz="1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： </a:t>
            </a:r>
          </a:p>
          <a:p>
            <a:pPr lvl="1" eaLnBrk="1" hangingPunct="1">
              <a:lnSpc>
                <a:spcPct val="90000"/>
              </a:lnSpc>
              <a:buClr>
                <a:srgbClr val="663300"/>
              </a:buClr>
            </a:pPr>
            <a:r>
              <a:rPr lang="en-US" altLang="zh-CN" sz="1700" b="1" dirty="0" smtClean="0">
                <a:latin typeface="楷体_GB2312" pitchFamily="49" charset="-122"/>
                <a:ea typeface="楷体_GB2312" pitchFamily="49" charset="-122"/>
              </a:rPr>
              <a:t>++</a:t>
            </a:r>
            <a:r>
              <a:rPr lang="zh-CN" altLang="en-US" sz="1700" b="1" dirty="0" smtClean="0">
                <a:latin typeface="楷体_GB2312" pitchFamily="49" charset="-122"/>
                <a:ea typeface="楷体_GB2312" pitchFamily="49" charset="-122"/>
              </a:rPr>
              <a:t>ｉ，</a:t>
            </a:r>
            <a:r>
              <a:rPr lang="en-US" altLang="zh-CN" sz="1700" b="1" dirty="0" smtClean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1700" b="1" dirty="0" smtClean="0">
                <a:latin typeface="楷体_GB2312" pitchFamily="49" charset="-122"/>
                <a:ea typeface="楷体_GB2312" pitchFamily="49" charset="-122"/>
              </a:rPr>
              <a:t>ｉ</a:t>
            </a:r>
            <a:r>
              <a:rPr lang="en-US" altLang="zh-CN" sz="17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700" b="1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1700" b="1" dirty="0" smtClean="0">
                <a:latin typeface="楷体_GB2312" pitchFamily="49" charset="-122"/>
                <a:ea typeface="楷体_GB2312" pitchFamily="49" charset="-122"/>
              </a:rPr>
              <a:t>使用ｉ之前，先使ｉ的值</a:t>
            </a:r>
            <a:r>
              <a:rPr lang="zh-CN" altLang="en-US" sz="1700" b="1" dirty="0" smtClean="0">
                <a:latin typeface="楷体_GB2312" pitchFamily="49" charset="-122"/>
                <a:ea typeface="楷体_GB2312" pitchFamily="49" charset="-122"/>
              </a:rPr>
              <a:t>加</a:t>
            </a:r>
            <a:r>
              <a:rPr lang="en-US" altLang="zh-CN" sz="17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700" b="1" dirty="0" smtClean="0">
                <a:latin typeface="楷体_GB2312" pitchFamily="49" charset="-122"/>
                <a:ea typeface="楷体_GB2312" pitchFamily="49" charset="-122"/>
              </a:rPr>
              <a:t>减</a:t>
            </a:r>
            <a:r>
              <a:rPr lang="en-US" altLang="zh-CN" sz="1700" b="1" dirty="0" smtClean="0">
                <a:latin typeface="楷体_GB2312" pitchFamily="49" charset="-122"/>
                <a:ea typeface="楷体_GB2312" pitchFamily="49" charset="-122"/>
              </a:rPr>
              <a:t>)1)</a:t>
            </a:r>
            <a:endParaRPr lang="zh-CN" altLang="en-US" sz="17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663300"/>
              </a:buClr>
            </a:pPr>
            <a:r>
              <a:rPr lang="zh-CN" altLang="en-US" sz="1700" b="1" dirty="0" smtClean="0">
                <a:latin typeface="楷体_GB2312" pitchFamily="49" charset="-122"/>
                <a:ea typeface="楷体_GB2312" pitchFamily="49" charset="-122"/>
              </a:rPr>
              <a:t>ｉ</a:t>
            </a:r>
            <a:r>
              <a:rPr lang="en-US" altLang="zh-CN" sz="1700" b="1" dirty="0" smtClean="0">
                <a:latin typeface="楷体_GB2312" pitchFamily="49" charset="-122"/>
                <a:ea typeface="楷体_GB2312" pitchFamily="49" charset="-122"/>
              </a:rPr>
              <a:t>++</a:t>
            </a:r>
            <a:r>
              <a:rPr lang="zh-CN" altLang="en-US" sz="1700" b="1" dirty="0" smtClean="0">
                <a:latin typeface="楷体_GB2312" pitchFamily="49" charset="-122"/>
                <a:ea typeface="楷体_GB2312" pitchFamily="49" charset="-122"/>
              </a:rPr>
              <a:t>，ｉ</a:t>
            </a:r>
            <a:r>
              <a:rPr lang="en-US" altLang="zh-CN" sz="1700" b="1" dirty="0" smtClean="0">
                <a:latin typeface="楷体_GB2312" pitchFamily="49" charset="-122"/>
                <a:ea typeface="楷体_GB2312" pitchFamily="49" charset="-122"/>
              </a:rPr>
              <a:t>--(</a:t>
            </a:r>
            <a:r>
              <a:rPr lang="zh-CN" altLang="en-US" sz="1700" b="1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1700" b="1" dirty="0" smtClean="0">
                <a:latin typeface="楷体_GB2312" pitchFamily="49" charset="-122"/>
                <a:ea typeface="楷体_GB2312" pitchFamily="49" charset="-122"/>
              </a:rPr>
              <a:t>使用ｉ之后，  使ｉ的值</a:t>
            </a:r>
            <a:r>
              <a:rPr lang="zh-CN" altLang="en-US" sz="1700" b="1" dirty="0" smtClean="0">
                <a:latin typeface="楷体_GB2312" pitchFamily="49" charset="-122"/>
                <a:ea typeface="楷体_GB2312" pitchFamily="49" charset="-122"/>
              </a:rPr>
              <a:t>加</a:t>
            </a:r>
            <a:r>
              <a:rPr lang="en-US" altLang="zh-CN" sz="17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700" b="1" dirty="0" smtClean="0">
                <a:latin typeface="楷体_GB2312" pitchFamily="49" charset="-122"/>
                <a:ea typeface="楷体_GB2312" pitchFamily="49" charset="-122"/>
              </a:rPr>
              <a:t>减</a:t>
            </a:r>
            <a:r>
              <a:rPr lang="en-US" altLang="zh-CN" sz="1700" b="1" dirty="0" smtClean="0">
                <a:latin typeface="楷体_GB2312" pitchFamily="49" charset="-122"/>
                <a:ea typeface="楷体_GB2312" pitchFamily="49" charset="-122"/>
              </a:rPr>
              <a:t>)1)</a:t>
            </a:r>
            <a:endParaRPr lang="zh-CN" altLang="en-US" sz="1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b="1" dirty="0" err="1" smtClean="0">
                <a:latin typeface="宋体" panose="02010600030101010101" pitchFamily="2" charset="-122"/>
              </a:rPr>
              <a:t>i</a:t>
            </a:r>
            <a:r>
              <a:rPr lang="en-US" altLang="zh-CN" sz="1700" b="1" dirty="0" smtClean="0">
                <a:latin typeface="宋体" panose="02010600030101010101" pitchFamily="2" charset="-122"/>
              </a:rPr>
              <a:t>++</a:t>
            </a:r>
            <a:r>
              <a:rPr lang="zh-CN" altLang="en-US" sz="1700" b="1" dirty="0" smtClean="0">
                <a:latin typeface="宋体" panose="02010600030101010101" pitchFamily="2" charset="-122"/>
              </a:rPr>
              <a:t>与</a:t>
            </a:r>
            <a:r>
              <a:rPr lang="en-US" altLang="zh-CN" sz="1700" b="1" dirty="0" smtClean="0">
                <a:latin typeface="宋体" panose="02010600030101010101" pitchFamily="2" charset="-122"/>
              </a:rPr>
              <a:t>++</a:t>
            </a:r>
            <a:r>
              <a:rPr lang="en-US" altLang="zh-CN" sz="1700" b="1" dirty="0" err="1" smtClean="0">
                <a:latin typeface="宋体" panose="02010600030101010101" pitchFamily="2" charset="-122"/>
              </a:rPr>
              <a:t>i</a:t>
            </a:r>
            <a:r>
              <a:rPr lang="zh-CN" altLang="en-US" sz="1700" b="1" dirty="0" smtClean="0">
                <a:latin typeface="宋体" panose="02010600030101010101" pitchFamily="2" charset="-122"/>
              </a:rPr>
              <a:t>的区别：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++</a:t>
            </a:r>
            <a:r>
              <a:rPr lang="zh-CN" altLang="en-US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ｉ是先执行ｉ</a:t>
            </a:r>
            <a:r>
              <a:rPr lang="en-US" altLang="zh-CN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ｉ</a:t>
            </a:r>
            <a:r>
              <a:rPr lang="en-US" altLang="zh-CN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后</a:t>
            </a:r>
            <a:r>
              <a:rPr lang="zh-CN" altLang="en-US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，再使用ｉ的值</a:t>
            </a:r>
            <a:r>
              <a:rPr lang="en-US" altLang="zh-CN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zh-CN" altLang="en-US" sz="15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ｉ</a:t>
            </a:r>
            <a:r>
              <a:rPr lang="en-US" altLang="zh-CN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++</a:t>
            </a:r>
            <a:r>
              <a:rPr lang="zh-CN" altLang="en-US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是先使用ｉ的值后，再执行ｉ</a:t>
            </a:r>
            <a:r>
              <a:rPr lang="en-US" altLang="zh-CN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ｉ</a:t>
            </a:r>
            <a:r>
              <a:rPr lang="en-US" altLang="zh-CN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sz="1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1500" b="1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700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sz="1700" b="1" dirty="0" err="1" smtClean="0">
                <a:solidFill>
                  <a:srgbClr val="CC0000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1700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的初值为</a:t>
            </a:r>
            <a:r>
              <a:rPr lang="en-US" altLang="zh-CN" sz="1700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3</a:t>
            </a:r>
            <a:endParaRPr lang="zh-CN" altLang="en-US" sz="1700" b="1" dirty="0" smtClean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①ｊ</a:t>
            </a:r>
            <a:r>
              <a:rPr lang="en-US" altLang="zh-CN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=++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ｉ</a:t>
            </a:r>
            <a:r>
              <a:rPr lang="en-US" altLang="zh-CN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1500" b="1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的值先变成</a:t>
            </a:r>
            <a:r>
              <a:rPr lang="en-US" altLang="zh-CN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4, 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再赋给ｊ</a:t>
            </a:r>
            <a:r>
              <a:rPr lang="en-US" altLang="zh-CN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,j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的值均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zh-CN" altLang="en-US" sz="15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②ｊ</a:t>
            </a:r>
            <a:r>
              <a:rPr lang="en-US" altLang="zh-CN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ｉ</a:t>
            </a:r>
            <a:r>
              <a:rPr lang="en-US" altLang="zh-CN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++;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先将 </a:t>
            </a:r>
            <a:r>
              <a:rPr lang="en-US" altLang="zh-CN" sz="1500" b="1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赋给ｊ</a:t>
            </a:r>
            <a:r>
              <a:rPr lang="en-US" altLang="zh-CN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ｊ的值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然后ｉ</a:t>
            </a:r>
            <a:r>
              <a:rPr lang="zh-CN" altLang="en-US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变为</a:t>
            </a:r>
            <a:r>
              <a:rPr lang="en-US" altLang="zh-CN" sz="1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zh-CN" altLang="en-US" sz="15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586A9E-A8F9-4F31-B936-A8A72602D58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2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2.8 </a:t>
            </a:r>
            <a:r>
              <a:rPr lang="zh-CN" altLang="en-US" dirty="0" smtClean="0"/>
              <a:t>算术运算符和算术表达式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323850" y="1905000"/>
            <a:ext cx="849788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900" u="sng" dirty="0">
                <a:solidFill>
                  <a:srgbClr val="CC0000"/>
                </a:solidFill>
              </a:rPr>
              <a:t>注意：</a:t>
            </a:r>
            <a:r>
              <a:rPr lang="zh-CN" altLang="en-US" sz="3800" b="0" dirty="0"/>
              <a:t> </a:t>
            </a:r>
            <a:endParaRPr lang="zh-CN" altLang="en-US" sz="2500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1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1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自增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en-US" altLang="zh-CN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(++)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自</a:t>
            </a:r>
            <a:r>
              <a:rPr lang="zh-CN" altLang="en-US" sz="21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减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en-US" altLang="zh-CN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(--)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只能</a:t>
            </a:r>
            <a:r>
              <a:rPr lang="zh-CN" altLang="en-US" sz="21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用于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变量，而</a:t>
            </a:r>
            <a:r>
              <a:rPr lang="zh-CN" altLang="en-US" sz="21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不能用于常量或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表达式，</a:t>
            </a:r>
            <a:endParaRPr lang="zh-CN" altLang="en-US" sz="2100" b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1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(2</a:t>
            </a:r>
            <a:r>
              <a:rPr lang="en-US" altLang="zh-CN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)++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1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结合方向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1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自</a:t>
            </a:r>
            <a:r>
              <a:rPr lang="zh-CN" altLang="en-US" sz="21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右至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左</a:t>
            </a:r>
            <a:r>
              <a:rPr lang="en-US" altLang="zh-CN" sz="21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21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100" b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 b="0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800" b="0" dirty="0"/>
              <a:t> 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323850" y="4352925"/>
            <a:ext cx="8497888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100" b="0" dirty="0">
                <a:latin typeface="宋体" panose="02010600030101010101" pitchFamily="2" charset="-122"/>
              </a:rPr>
              <a:t>自</a:t>
            </a:r>
            <a:r>
              <a:rPr lang="zh-CN" altLang="en-US" sz="2100" b="0" dirty="0" smtClean="0">
                <a:latin typeface="宋体" panose="02010600030101010101" pitchFamily="2" charset="-122"/>
              </a:rPr>
              <a:t>增</a:t>
            </a:r>
            <a:r>
              <a:rPr lang="en-US" altLang="zh-CN" sz="2100" b="0" dirty="0" smtClean="0">
                <a:latin typeface="宋体" panose="02010600030101010101" pitchFamily="2" charset="-122"/>
              </a:rPr>
              <a:t>(</a:t>
            </a:r>
            <a:r>
              <a:rPr lang="zh-CN" altLang="en-US" sz="2100" b="0" dirty="0" smtClean="0">
                <a:latin typeface="宋体" panose="02010600030101010101" pitchFamily="2" charset="-122"/>
              </a:rPr>
              <a:t>减</a:t>
            </a:r>
            <a:r>
              <a:rPr lang="en-US" altLang="zh-CN" sz="2100" b="0" dirty="0" smtClean="0">
                <a:latin typeface="宋体" panose="02010600030101010101" pitchFamily="2" charset="-122"/>
              </a:rPr>
              <a:t>)</a:t>
            </a:r>
            <a:r>
              <a:rPr lang="zh-CN" altLang="en-US" sz="2100" b="0" dirty="0" smtClean="0">
                <a:latin typeface="宋体" panose="02010600030101010101" pitchFamily="2" charset="-122"/>
              </a:rPr>
              <a:t>运算符</a:t>
            </a:r>
            <a:r>
              <a:rPr lang="zh-CN" altLang="en-US" sz="2100" b="0" dirty="0">
                <a:latin typeface="宋体" panose="02010600030101010101" pitchFamily="2" charset="-122"/>
              </a:rPr>
              <a:t>常用于循环语句中使循环变量自动</a:t>
            </a:r>
            <a:r>
              <a:rPr lang="zh-CN" altLang="en-US" sz="2100" b="0" dirty="0" smtClean="0">
                <a:latin typeface="宋体" panose="02010600030101010101" pitchFamily="2" charset="-122"/>
              </a:rPr>
              <a:t>加</a:t>
            </a:r>
            <a:r>
              <a:rPr lang="en-US" altLang="zh-CN" sz="2100" b="0" dirty="0" smtClean="0">
                <a:latin typeface="宋体" panose="02010600030101010101" pitchFamily="2" charset="-122"/>
              </a:rPr>
              <a:t>1</a:t>
            </a:r>
            <a:r>
              <a:rPr lang="zh-CN" altLang="en-US" sz="2100" b="0" dirty="0" smtClean="0">
                <a:latin typeface="宋体" panose="02010600030101010101" pitchFamily="2" charset="-122"/>
              </a:rPr>
              <a:t>。</a:t>
            </a:r>
            <a:r>
              <a:rPr lang="zh-CN" altLang="en-US" sz="2100" b="0" dirty="0">
                <a:latin typeface="宋体" panose="02010600030101010101" pitchFamily="2" charset="-122"/>
              </a:rPr>
              <a:t>也用于指针</a:t>
            </a:r>
            <a:r>
              <a:rPr lang="zh-CN" altLang="en-US" sz="2100" b="0" dirty="0" smtClean="0">
                <a:latin typeface="宋体" panose="02010600030101010101" pitchFamily="2" charset="-122"/>
              </a:rPr>
              <a:t>变量，使</a:t>
            </a:r>
            <a:r>
              <a:rPr lang="zh-CN" altLang="en-US" sz="2100" b="0" dirty="0">
                <a:latin typeface="宋体" panose="02010600030101010101" pitchFamily="2" charset="-122"/>
              </a:rPr>
              <a:t>指针指向下一个地址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 b="0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800" b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utoUpdateAnimBg="0"/>
      <p:bldP spid="17920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0F64FF-0087-4B29-96A0-380E568781D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2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2.8 </a:t>
            </a:r>
            <a:r>
              <a:rPr lang="zh-CN" altLang="en-US" dirty="0" smtClean="0"/>
              <a:t>算术运算符和算术表达式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(5) </a:t>
            </a:r>
            <a:r>
              <a:rPr lang="zh-CN" altLang="en-US" sz="1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有关表达式使用中的问题说明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9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900" dirty="0" smtClean="0">
                <a:latin typeface="宋体" panose="02010600030101010101" pitchFamily="2" charset="-122"/>
              </a:rPr>
              <a:t>①</a:t>
            </a:r>
            <a:r>
              <a:rPr lang="en-US" altLang="zh-CN" sz="1900" dirty="0" smtClean="0">
                <a:latin typeface="宋体" panose="02010600030101010101" pitchFamily="2" charset="-122"/>
              </a:rPr>
              <a:t>ANSI C</a:t>
            </a:r>
            <a:r>
              <a:rPr lang="zh-CN" altLang="en-US" sz="1900" dirty="0" smtClean="0">
                <a:latin typeface="宋体" panose="02010600030101010101" pitchFamily="2" charset="-122"/>
              </a:rPr>
              <a:t>并没有具体规定表达式中的子表达式的求</a:t>
            </a:r>
            <a:r>
              <a:rPr lang="zh-CN" altLang="en-US" sz="1900" smtClean="0">
                <a:latin typeface="宋体" panose="02010600030101010101" pitchFamily="2" charset="-122"/>
              </a:rPr>
              <a:t>值顺序，</a:t>
            </a:r>
            <a:r>
              <a:rPr lang="zh-CN" altLang="en-US" sz="1900" b="1" smtClean="0">
                <a:solidFill>
                  <a:srgbClr val="FF0000"/>
                </a:solidFill>
                <a:latin typeface="宋体" panose="02010600030101010101" pitchFamily="2" charset="-122"/>
              </a:rPr>
              <a:t>允许</a:t>
            </a:r>
            <a:r>
              <a:rPr lang="zh-CN" altLang="en-US" sz="19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各编译系统自己安排</a:t>
            </a:r>
            <a:r>
              <a:rPr lang="zh-CN" altLang="en-US" sz="1900" dirty="0" smtClean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例如</a:t>
            </a:r>
            <a:r>
              <a:rPr lang="zh-CN" altLang="en-US" sz="1900" dirty="0" smtClean="0">
                <a:latin typeface="宋体" panose="02010600030101010101" pitchFamily="2" charset="-122"/>
              </a:rPr>
              <a:t>：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对表达式  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 = f1( )+f2(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并不是所有的编译系统都先调用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f1</a:t>
            </a:r>
            <a:r>
              <a:rPr lang="en-US" altLang="zh-CN" sz="19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lang="zh-CN" altLang="en-US" sz="19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然后调用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f2( )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。在有的情况下结果可能不同。有时会出现一些令人容易搞混</a:t>
            </a:r>
            <a:r>
              <a:rPr lang="zh-CN" altLang="en-US" sz="19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的问题，因此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务必要小心谨慎</a:t>
            </a:r>
            <a:r>
              <a:rPr lang="zh-CN" altLang="en-US" sz="19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900" dirty="0" smtClean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dirty="0" smtClean="0"/>
              <a:t>  ②</a:t>
            </a:r>
            <a:r>
              <a:rPr lang="zh-CN" altLang="en-US" sz="1900" dirty="0" smtClean="0">
                <a:latin typeface="宋体" panose="02010600030101010101" pitchFamily="2" charset="-122"/>
              </a:rPr>
              <a:t>Ｃ语言中有的运算符为一</a:t>
            </a:r>
            <a:r>
              <a:rPr lang="zh-CN" altLang="en-US" sz="1900" smtClean="0">
                <a:latin typeface="宋体" panose="02010600030101010101" pitchFamily="2" charset="-122"/>
              </a:rPr>
              <a:t>个字符，有</a:t>
            </a:r>
            <a:r>
              <a:rPr lang="zh-CN" altLang="en-US" sz="1900" dirty="0" smtClean="0">
                <a:latin typeface="宋体" panose="02010600030101010101" pitchFamily="2" charset="-122"/>
              </a:rPr>
              <a:t>的运算符由两个字符组</a:t>
            </a:r>
            <a:r>
              <a:rPr lang="zh-CN" altLang="en-US" sz="1900" smtClean="0">
                <a:latin typeface="宋体" panose="02010600030101010101" pitchFamily="2" charset="-122"/>
              </a:rPr>
              <a:t>成 ，为避免误解，最好</a:t>
            </a:r>
            <a:r>
              <a:rPr lang="zh-CN" altLang="en-US" sz="1900" dirty="0" smtClean="0">
                <a:latin typeface="宋体" panose="02010600030101010101" pitchFamily="2" charset="-122"/>
              </a:rPr>
              <a:t>采取大家都能理解的写法。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例如</a:t>
            </a:r>
            <a:r>
              <a:rPr lang="zh-CN" altLang="en-US" sz="1900" dirty="0" smtClean="0">
                <a:latin typeface="宋体" panose="02010600030101010101" pitchFamily="2" charset="-122"/>
              </a:rPr>
              <a:t>：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不要写成</a:t>
            </a:r>
            <a:r>
              <a:rPr lang="en-US" altLang="zh-CN" sz="1900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+++j</a:t>
            </a:r>
            <a:r>
              <a:rPr lang="zh-CN" altLang="en-US" sz="190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的形式，而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应写成 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1900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++)+j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的形式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900" dirty="0" smtClean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9D31C0-2459-4B8A-BCCF-D62BCE858D4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20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2.8 </a:t>
            </a:r>
            <a:r>
              <a:rPr lang="zh-CN" altLang="en-US" dirty="0" smtClean="0"/>
              <a:t>算术运算符和算术表达式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323850" y="2209800"/>
            <a:ext cx="8497888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b="0" dirty="0"/>
              <a:t>③</a:t>
            </a:r>
            <a:r>
              <a:rPr lang="zh-CN" altLang="en-US" sz="1900" b="0" dirty="0">
                <a:latin typeface="宋体" panose="02010600030101010101" pitchFamily="2" charset="-122"/>
              </a:rPr>
              <a:t>在调用函数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时，实参</a:t>
            </a:r>
            <a:r>
              <a:rPr lang="zh-CN" altLang="en-US" sz="1900" b="0" dirty="0">
                <a:latin typeface="宋体" panose="02010600030101010101" pitchFamily="2" charset="-122"/>
              </a:rPr>
              <a:t>数的求值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顺序，Ｃ</a:t>
            </a:r>
            <a:r>
              <a:rPr lang="zh-CN" altLang="en-US" sz="1900" b="0" dirty="0">
                <a:latin typeface="宋体" panose="02010600030101010101" pitchFamily="2" charset="-122"/>
              </a:rPr>
              <a:t>标准并无统一规定。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dirty="0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  <a:r>
              <a:rPr lang="zh-CN" altLang="en-US" sz="1900" b="0" dirty="0">
                <a:latin typeface="宋体" panose="02010600030101010101" pitchFamily="2" charset="-122"/>
              </a:rPr>
              <a:t>ｉ的初值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为</a:t>
            </a:r>
            <a:r>
              <a:rPr lang="en-US" altLang="zh-CN" sz="1900" b="0" dirty="0" smtClean="0">
                <a:latin typeface="宋体" panose="02010600030101010101" pitchFamily="2" charset="-122"/>
              </a:rPr>
              <a:t>3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，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如果</a:t>
            </a:r>
            <a:r>
              <a:rPr lang="zh-CN" altLang="en-US" sz="1900" b="0" dirty="0">
                <a:latin typeface="宋体" panose="02010600030101010101" pitchFamily="2" charset="-122"/>
              </a:rPr>
              <a:t>有下面的函数调用：</a:t>
            </a:r>
            <a:endParaRPr lang="zh-CN" altLang="en-US" sz="1900" dirty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dirty="0">
                <a:solidFill>
                  <a:srgbClr val="008000"/>
                </a:solidFill>
              </a:rPr>
              <a:t>         </a:t>
            </a:r>
            <a:r>
              <a:rPr lang="en-US" altLang="zh-CN" sz="1900" dirty="0" err="1" smtClean="0">
                <a:solidFill>
                  <a:srgbClr val="008000"/>
                </a:solidFill>
              </a:rPr>
              <a:t>printf</a:t>
            </a:r>
            <a:r>
              <a:rPr lang="en-US" altLang="zh-CN" sz="1900" dirty="0" smtClean="0">
                <a:solidFill>
                  <a:srgbClr val="008000"/>
                </a:solidFill>
              </a:rPr>
              <a:t>(″%</a:t>
            </a:r>
            <a:r>
              <a:rPr lang="zh-CN" altLang="en-US" sz="1900" dirty="0" smtClean="0">
                <a:solidFill>
                  <a:srgbClr val="008000"/>
                </a:solidFill>
              </a:rPr>
              <a:t>ｄ，</a:t>
            </a:r>
            <a:r>
              <a:rPr lang="en-US" altLang="zh-CN" sz="1900" dirty="0" smtClean="0">
                <a:solidFill>
                  <a:srgbClr val="008000"/>
                </a:solidFill>
              </a:rPr>
              <a:t>%</a:t>
            </a:r>
            <a:r>
              <a:rPr lang="zh-CN" altLang="en-US" sz="1900" dirty="0" smtClean="0">
                <a:solidFill>
                  <a:srgbClr val="008000"/>
                </a:solidFill>
              </a:rPr>
              <a:t>ｄ</a:t>
            </a:r>
            <a:r>
              <a:rPr lang="en-US" altLang="zh-CN" sz="1900" dirty="0" smtClean="0">
                <a:solidFill>
                  <a:srgbClr val="008000"/>
                </a:solidFill>
              </a:rPr>
              <a:t>″</a:t>
            </a:r>
            <a:r>
              <a:rPr lang="zh-CN" altLang="en-US" sz="1900" dirty="0" smtClean="0">
                <a:solidFill>
                  <a:srgbClr val="008000"/>
                </a:solidFill>
              </a:rPr>
              <a:t>，ｉ，</a:t>
            </a:r>
            <a:r>
              <a:rPr lang="en-US" altLang="zh-CN" sz="190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1900" dirty="0" smtClean="0">
                <a:solidFill>
                  <a:srgbClr val="008000"/>
                </a:solidFill>
              </a:rPr>
              <a:t>++)</a:t>
            </a:r>
            <a:r>
              <a:rPr lang="en-US" altLang="zh-CN" sz="1900" b="0" dirty="0" smtClean="0">
                <a:latin typeface="宋体" panose="02010600030101010101" pitchFamily="2" charset="-122"/>
              </a:rPr>
              <a:t>  </a:t>
            </a:r>
            <a:r>
              <a:rPr lang="zh-CN" altLang="en-US" sz="1900" b="0" dirty="0">
                <a:latin typeface="宋体" panose="02010600030101010101" pitchFamily="2" charset="-122"/>
              </a:rPr>
              <a:t>在有的系统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中，从</a:t>
            </a:r>
            <a:r>
              <a:rPr lang="zh-CN" altLang="en-US" sz="1900" b="0" dirty="0">
                <a:latin typeface="宋体" panose="02010600030101010101" pitchFamily="2" charset="-122"/>
              </a:rPr>
              <a:t>左至右求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值，输出</a:t>
            </a:r>
            <a:r>
              <a:rPr lang="en-US" altLang="zh-CN" sz="1900" b="0" dirty="0" smtClean="0">
                <a:latin typeface="宋体" panose="02010600030101010101" pitchFamily="2" charset="-122"/>
              </a:rPr>
              <a:t>"3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，</a:t>
            </a:r>
            <a:r>
              <a:rPr lang="en-US" altLang="zh-CN" sz="1900" b="0" dirty="0" smtClean="0">
                <a:latin typeface="宋体" panose="02010600030101010101" pitchFamily="2" charset="-122"/>
              </a:rPr>
              <a:t>3"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。</a:t>
            </a:r>
            <a:r>
              <a:rPr lang="zh-CN" altLang="en-US" sz="1900" b="0" dirty="0">
                <a:latin typeface="宋体" panose="02010600030101010101" pitchFamily="2" charset="-122"/>
              </a:rPr>
              <a:t>在多数系统中对函数参数的求值顺序是自右而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左，ｐｒｉｎｔｆ</a:t>
            </a:r>
            <a:r>
              <a:rPr lang="zh-CN" altLang="en-US" sz="1900" b="0" dirty="0">
                <a:latin typeface="宋体" panose="02010600030101010101" pitchFamily="2" charset="-122"/>
              </a:rPr>
              <a:t>函数输出的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是</a:t>
            </a:r>
            <a:r>
              <a:rPr lang="en-US" altLang="zh-CN" sz="1900" b="0" dirty="0" smtClean="0">
                <a:latin typeface="宋体" panose="02010600030101010101" pitchFamily="2" charset="-122"/>
              </a:rPr>
              <a:t>"4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，</a:t>
            </a:r>
            <a:r>
              <a:rPr lang="en-US" altLang="zh-CN" sz="1900" b="0" dirty="0" smtClean="0">
                <a:latin typeface="宋体" panose="02010600030101010101" pitchFamily="2" charset="-122"/>
              </a:rPr>
              <a:t>3"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。</a:t>
            </a:r>
            <a:r>
              <a:rPr lang="zh-CN" altLang="en-US" sz="1900" b="0" dirty="0">
                <a:latin typeface="宋体" panose="02010600030101010101" pitchFamily="2" charset="-122"/>
              </a:rPr>
              <a:t>以上这种写法不宜</a:t>
            </a:r>
            <a:r>
              <a:rPr lang="zh-CN" altLang="en-US" sz="1900" b="0" dirty="0" smtClean="0">
                <a:latin typeface="宋体" panose="02010600030101010101" pitchFamily="2" charset="-122"/>
              </a:rPr>
              <a:t>提倡， </a:t>
            </a:r>
            <a:r>
              <a:rPr lang="zh-CN" altLang="en-US" sz="1900" b="0" dirty="0">
                <a:latin typeface="宋体" panose="02010600030101010101" pitchFamily="2" charset="-122"/>
              </a:rPr>
              <a:t>最好改写成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dirty="0">
                <a:solidFill>
                  <a:srgbClr val="008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1900" dirty="0">
                <a:solidFill>
                  <a:srgbClr val="008000"/>
                </a:solidFill>
                <a:latin typeface="宋体" panose="02010600030101010101" pitchFamily="2" charset="-122"/>
              </a:rPr>
              <a:t>j 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= </a:t>
            </a:r>
            <a:r>
              <a:rPr lang="en-US" altLang="zh-CN" sz="1900" dirty="0" err="1" smtClean="0">
                <a:solidFill>
                  <a:srgbClr val="008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++;</a:t>
            </a:r>
            <a:endParaRPr lang="en-US" altLang="zh-CN" sz="1900" dirty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8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1900" dirty="0" err="1">
                <a:solidFill>
                  <a:srgbClr val="008000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("%d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， 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%d"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， 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j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1900" dirty="0" err="1" smtClean="0">
                <a:solidFill>
                  <a:srgbClr val="008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1900" dirty="0">
                <a:solidFill>
                  <a:srgbClr val="008000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400" dirty="0">
              <a:solidFill>
                <a:srgbClr val="008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38CB51-B793-4778-932F-F006F27781D8}"/>
              </a:ext>
            </a:extLst>
          </p:cNvPr>
          <p:cNvSpPr/>
          <p:nvPr/>
        </p:nvSpPr>
        <p:spPr>
          <a:xfrm>
            <a:off x="1066800" y="0"/>
            <a:ext cx="6019800" cy="63404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zh-CN" sz="1400" dirty="0"/>
              <a:t>#include "</a:t>
            </a:r>
            <a:r>
              <a:rPr lang="pt-BR" altLang="zh-CN" sz="1400" dirty="0" smtClean="0"/>
              <a:t>stdafx.h</a:t>
            </a:r>
            <a:r>
              <a:rPr lang="pt-BR" altLang="zh-CN" sz="1400" dirty="0"/>
              <a:t>"</a:t>
            </a:r>
          </a:p>
          <a:p>
            <a:pPr eaLnBrk="1" hangingPunct="1">
              <a:defRPr/>
            </a:pP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int _tmain (...... )</a:t>
            </a:r>
          </a:p>
          <a:p>
            <a:pPr eaLnBrk="1" hangingPunct="1">
              <a:defRPr/>
            </a:pPr>
            <a:r>
              <a:rPr lang="pt-BR" altLang="zh-CN" sz="1400" dirty="0"/>
              <a:t>{</a:t>
            </a:r>
          </a:p>
          <a:p>
            <a:pPr eaLnBrk="1" hangingPunct="1">
              <a:defRPr/>
            </a:pPr>
            <a:r>
              <a:rPr lang="pt-BR" altLang="zh-CN" sz="1400" dirty="0"/>
              <a:t>   int  </a:t>
            </a:r>
            <a:r>
              <a:rPr lang="pt-BR" altLang="zh-CN" sz="1400" dirty="0" smtClean="0"/>
              <a:t>i,j;</a:t>
            </a:r>
            <a:endParaRPr lang="pt-BR" altLang="zh-CN" sz="1400" dirty="0"/>
          </a:p>
          <a:p>
            <a:pPr eaLnBrk="1" hangingPunct="1">
              <a:defRPr/>
            </a:pP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</a:t>
            </a:r>
            <a:r>
              <a:rPr lang="pt-BR" altLang="zh-CN" sz="1400" dirty="0" smtClean="0"/>
              <a:t>i=3;</a:t>
            </a: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printf</a:t>
            </a:r>
            <a:r>
              <a:rPr lang="pt-BR" altLang="zh-CN" sz="1400" dirty="0" smtClean="0"/>
              <a:t>("%d, %d\n",i,i++);</a:t>
            </a: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</a:t>
            </a:r>
            <a:r>
              <a:rPr lang="pt-BR" altLang="zh-CN" sz="1400" dirty="0" smtClean="0"/>
              <a:t>j=i;</a:t>
            </a: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printf</a:t>
            </a:r>
            <a:r>
              <a:rPr lang="pt-BR" altLang="zh-CN" sz="1400" dirty="0" smtClean="0"/>
              <a:t>("%d\n\n",j);</a:t>
            </a:r>
            <a:endParaRPr lang="pt-BR" altLang="zh-CN" sz="1400" dirty="0"/>
          </a:p>
          <a:p>
            <a:pPr eaLnBrk="1" hangingPunct="1">
              <a:defRPr/>
            </a:pP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</a:t>
            </a:r>
            <a:r>
              <a:rPr lang="pt-BR" altLang="zh-CN" sz="1400" dirty="0" smtClean="0"/>
              <a:t>i=3;</a:t>
            </a: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printf</a:t>
            </a:r>
            <a:r>
              <a:rPr lang="pt-BR" altLang="zh-CN" sz="1400" dirty="0" smtClean="0"/>
              <a:t>("%d, %d\n",i,++i);</a:t>
            </a: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</a:t>
            </a:r>
            <a:r>
              <a:rPr lang="pt-BR" altLang="zh-CN" sz="1400" dirty="0" smtClean="0"/>
              <a:t>j=i;</a:t>
            </a: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printf</a:t>
            </a:r>
            <a:r>
              <a:rPr lang="pt-BR" altLang="zh-CN" sz="1400" dirty="0" smtClean="0"/>
              <a:t>("%d\n\n",j);</a:t>
            </a:r>
            <a:endParaRPr lang="pt-BR" altLang="zh-CN" sz="1400" dirty="0"/>
          </a:p>
          <a:p>
            <a:pPr eaLnBrk="1" hangingPunct="1">
              <a:defRPr/>
            </a:pP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</a:t>
            </a:r>
            <a:r>
              <a:rPr lang="pt-BR" altLang="zh-CN" sz="1400" dirty="0" smtClean="0"/>
              <a:t>i=3;</a:t>
            </a: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printf</a:t>
            </a:r>
            <a:r>
              <a:rPr lang="pt-BR" altLang="zh-CN" sz="1400" dirty="0" smtClean="0"/>
              <a:t>("%d, %d\n",i++,i++);</a:t>
            </a: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</a:t>
            </a:r>
            <a:r>
              <a:rPr lang="pt-BR" altLang="zh-CN" sz="1400" dirty="0" smtClean="0"/>
              <a:t>j=i;</a:t>
            </a: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printf</a:t>
            </a:r>
            <a:r>
              <a:rPr lang="pt-BR" altLang="zh-CN" sz="1400" dirty="0" smtClean="0"/>
              <a:t>("%d\n\n",j);</a:t>
            </a:r>
            <a:endParaRPr lang="pt-BR" altLang="zh-CN" sz="1400" dirty="0"/>
          </a:p>
          <a:p>
            <a:pPr eaLnBrk="1" hangingPunct="1">
              <a:defRPr/>
            </a:pPr>
            <a:endParaRPr lang="pt-BR" altLang="zh-CN" sz="1400" dirty="0"/>
          </a:p>
          <a:p>
            <a:pPr eaLnBrk="1" hangingPunct="1">
              <a:defRPr/>
            </a:pPr>
            <a:endParaRPr lang="pt-BR" altLang="zh-CN" sz="1400" dirty="0"/>
          </a:p>
          <a:p>
            <a:pPr eaLnBrk="1" hangingPunct="1">
              <a:defRPr/>
            </a:pP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</a:t>
            </a:r>
            <a:r>
              <a:rPr lang="pt-BR" altLang="zh-CN" sz="1400" dirty="0" smtClean="0"/>
              <a:t>i=3;</a:t>
            </a: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printf</a:t>
            </a:r>
            <a:r>
              <a:rPr lang="pt-BR" altLang="zh-CN" sz="1400" dirty="0" smtClean="0"/>
              <a:t>("%d, %d\n",++i,++i);</a:t>
            </a: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</a:t>
            </a:r>
            <a:r>
              <a:rPr lang="pt-BR" altLang="zh-CN" sz="1400" dirty="0" smtClean="0"/>
              <a:t>j=i;</a:t>
            </a: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   printf</a:t>
            </a:r>
            <a:r>
              <a:rPr lang="pt-BR" altLang="zh-CN" sz="1400" dirty="0" smtClean="0"/>
              <a:t>("%d\n\n",j);</a:t>
            </a:r>
            <a:endParaRPr lang="pt-BR" altLang="zh-CN" sz="1400" dirty="0"/>
          </a:p>
          <a:p>
            <a:pPr eaLnBrk="1" hangingPunct="1">
              <a:defRPr/>
            </a:pPr>
            <a:endParaRPr lang="pt-BR" altLang="zh-CN" sz="1400" dirty="0"/>
          </a:p>
          <a:p>
            <a:pPr eaLnBrk="1" hangingPunct="1">
              <a:defRPr/>
            </a:pPr>
            <a:r>
              <a:rPr lang="pt-BR" altLang="zh-CN" sz="1400" dirty="0"/>
              <a:t>}</a:t>
            </a:r>
            <a:endParaRPr lang="zh-CN" altLang="en-US" sz="1400" dirty="0"/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5105400" y="4191000"/>
            <a:ext cx="3124200" cy="1871663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900" b="0" dirty="0">
                <a:solidFill>
                  <a:schemeClr val="bg1"/>
                </a:solidFill>
              </a:rPr>
              <a:t>太</a:t>
            </a:r>
            <a:r>
              <a:rPr lang="en-US" altLang="zh-CN" sz="1900" b="0" dirty="0">
                <a:solidFill>
                  <a:schemeClr val="bg1"/>
                </a:solidFill>
              </a:rPr>
              <a:t>cool</a:t>
            </a:r>
            <a:r>
              <a:rPr lang="zh-CN" altLang="en-US" sz="1900" b="0" dirty="0">
                <a:solidFill>
                  <a:schemeClr val="bg1"/>
                </a:solidFill>
              </a:rPr>
              <a:t>了！！！</a:t>
            </a:r>
            <a:endParaRPr lang="en-US" altLang="zh-CN" sz="1900" b="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900" b="0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900" b="0" dirty="0">
                <a:solidFill>
                  <a:schemeClr val="bg1"/>
                </a:solidFill>
              </a:rPr>
              <a:t>不要写出别人看不</a:t>
            </a:r>
            <a:r>
              <a:rPr lang="zh-CN" altLang="en-US" sz="1900" b="0">
                <a:solidFill>
                  <a:schemeClr val="bg1"/>
                </a:solidFill>
              </a:rPr>
              <a:t>懂</a:t>
            </a:r>
            <a:r>
              <a:rPr lang="zh-CN" altLang="en-US" sz="1900" b="0" smtClean="0">
                <a:solidFill>
                  <a:schemeClr val="bg1"/>
                </a:solidFill>
              </a:rPr>
              <a:t>的，也</a:t>
            </a:r>
            <a:r>
              <a:rPr lang="zh-CN" altLang="en-US" sz="1900" b="0" dirty="0">
                <a:solidFill>
                  <a:schemeClr val="bg1"/>
                </a:solidFill>
              </a:rPr>
              <a:t>不知道系统会怎样执行程序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utoUpdateAnimBg="0"/>
      <p:bldP spid="6" grpId="0" animBg="1"/>
      <p:bldP spid="18227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8F364D-B1A9-416A-A3FF-312190664963}" type="slidenum">
              <a:rPr lang="en-US" altLang="zh-CN" sz="1200" b="0"/>
              <a:pPr eaLnBrk="1" hangingPunct="1"/>
              <a:t>5</a:t>
            </a:fld>
            <a:endParaRPr lang="en-US" altLang="zh-CN" sz="1200" b="0"/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-476250" y="1758950"/>
            <a:ext cx="8786813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0" dirty="0"/>
              <a:t>二进制与八进制之间的转换</a:t>
            </a:r>
          </a:p>
          <a:p>
            <a:pPr lvl="4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000" b="0" dirty="0"/>
              <a:t>二进制转换成八进制：</a:t>
            </a:r>
            <a:r>
              <a:rPr lang="zh-CN" altLang="en-US" sz="2000" b="0" dirty="0">
                <a:solidFill>
                  <a:srgbClr val="FF0000"/>
                </a:solidFill>
              </a:rPr>
              <a:t>从右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向左</a:t>
            </a:r>
            <a:r>
              <a:rPr lang="zh-CN" altLang="en-US" sz="2000" b="0" dirty="0" smtClean="0"/>
              <a:t>，每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位一</a:t>
            </a:r>
            <a:r>
              <a:rPr lang="zh-CN" altLang="en-US" sz="2000" b="0" dirty="0" smtClean="0"/>
              <a:t>组</a:t>
            </a:r>
            <a:r>
              <a:rPr lang="en-US" altLang="zh-CN" sz="2000" b="0" dirty="0" smtClean="0"/>
              <a:t>(</a:t>
            </a:r>
            <a:r>
              <a:rPr lang="zh-CN" altLang="en-US" sz="2000" b="0" dirty="0" smtClean="0"/>
              <a:t>不足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位左补</a:t>
            </a:r>
            <a:r>
              <a:rPr lang="en-US" altLang="zh-CN" sz="2000" b="0" dirty="0" smtClean="0"/>
              <a:t>0)</a:t>
            </a:r>
            <a:r>
              <a:rPr lang="zh-CN" altLang="en-US" sz="2000" b="0" dirty="0" smtClean="0"/>
              <a:t>，</a:t>
            </a:r>
            <a:r>
              <a:rPr lang="zh-CN" altLang="en-US" sz="2000" b="0" dirty="0" smtClean="0"/>
              <a:t>转换</a:t>
            </a:r>
            <a:r>
              <a:rPr lang="zh-CN" altLang="en-US" sz="2000" b="0" dirty="0"/>
              <a:t>成八进制</a:t>
            </a:r>
          </a:p>
          <a:p>
            <a:pPr lvl="4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000" b="0" dirty="0"/>
              <a:t>八进制转换成二进制：用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位二进制数代替每一位八进制数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1584325" y="4030663"/>
            <a:ext cx="4411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0" dirty="0">
                <a:latin typeface="Arial" panose="020B0604020202020204" pitchFamily="34" charset="0"/>
              </a:rPr>
              <a:t>例  </a:t>
            </a:r>
            <a:r>
              <a:rPr kumimoji="1" lang="en-US" altLang="zh-CN" sz="2000" b="0" dirty="0">
                <a:latin typeface="Arial" panose="020B0604020202020204" pitchFamily="34" charset="0"/>
              </a:rPr>
              <a:t>(</a:t>
            </a:r>
            <a:r>
              <a:rPr kumimoji="1" lang="en-US" altLang="zh-CN" sz="2000" b="0" dirty="0" smtClean="0">
                <a:latin typeface="Arial" panose="020B0604020202020204" pitchFamily="34" charset="0"/>
              </a:rPr>
              <a:t>1101001)</a:t>
            </a:r>
            <a:r>
              <a:rPr kumimoji="1" lang="en-US" altLang="zh-CN" sz="1000" b="0" dirty="0" smtClean="0">
                <a:latin typeface="Arial" panose="020B0604020202020204" pitchFamily="34" charset="0"/>
              </a:rPr>
              <a:t>2</a:t>
            </a:r>
            <a:r>
              <a:rPr kumimoji="1" lang="en-US" altLang="zh-CN" sz="2000" b="0" smtClean="0">
                <a:latin typeface="Arial" panose="020B0604020202020204" pitchFamily="34" charset="0"/>
              </a:rPr>
              <a:t>=(</a:t>
            </a:r>
            <a:r>
              <a:rPr kumimoji="1" lang="en-US" altLang="zh-CN" sz="2000" b="0" smtClean="0">
                <a:solidFill>
                  <a:srgbClr val="3333FF"/>
                </a:solidFill>
                <a:latin typeface="Arial" panose="020B0604020202020204" pitchFamily="34" charset="0"/>
              </a:rPr>
              <a:t>00</a:t>
            </a:r>
            <a:r>
              <a:rPr kumimoji="1" lang="en-US" altLang="zh-CN" sz="2000" b="0" smtClean="0">
                <a:latin typeface="Arial" panose="020B0604020202020204" pitchFamily="34" charset="0"/>
              </a:rPr>
              <a:t>1,101,001)</a:t>
            </a:r>
            <a:r>
              <a:rPr kumimoji="1" lang="en-US" altLang="zh-CN" sz="1000" b="0" smtClean="0">
                <a:latin typeface="Arial" panose="020B0604020202020204" pitchFamily="34" charset="0"/>
              </a:rPr>
              <a:t>2</a:t>
            </a:r>
            <a:r>
              <a:rPr kumimoji="1" lang="en-US" altLang="zh-CN" sz="2000" b="0" dirty="0" smtClean="0">
                <a:latin typeface="Arial" panose="020B0604020202020204" pitchFamily="34" charset="0"/>
              </a:rPr>
              <a:t>=(</a:t>
            </a:r>
            <a:r>
              <a:rPr kumimoji="1" lang="en-US" altLang="zh-CN" sz="2000" b="0" dirty="0">
                <a:latin typeface="Arial" panose="020B0604020202020204" pitchFamily="34" charset="0"/>
              </a:rPr>
              <a:t>151)</a:t>
            </a:r>
            <a:r>
              <a:rPr kumimoji="1" lang="en-US" altLang="zh-CN" sz="1000" b="0" dirty="0">
                <a:latin typeface="Arial" panose="020B0604020202020204" pitchFamily="34" charset="0"/>
              </a:rPr>
              <a:t>8</a:t>
            </a:r>
            <a:endParaRPr kumimoji="1" lang="en-US" altLang="zh-CN" sz="2000" b="0" dirty="0">
              <a:latin typeface="Arial" panose="020B0604020202020204" pitchFamily="34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585913" y="5002213"/>
            <a:ext cx="448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0" dirty="0">
                <a:latin typeface="Arial" panose="020B0604020202020204" pitchFamily="34" charset="0"/>
              </a:rPr>
              <a:t>例 </a:t>
            </a:r>
            <a:r>
              <a:rPr kumimoji="1" lang="en-US" altLang="zh-CN" sz="2000" b="0" dirty="0">
                <a:latin typeface="Arial" panose="020B0604020202020204" pitchFamily="34" charset="0"/>
              </a:rPr>
              <a:t>(</a:t>
            </a:r>
            <a:r>
              <a:rPr kumimoji="1" lang="en-US" altLang="zh-CN" sz="2000" b="0" dirty="0" smtClean="0">
                <a:latin typeface="Arial" panose="020B0604020202020204" pitchFamily="34" charset="0"/>
              </a:rPr>
              <a:t>246)</a:t>
            </a:r>
            <a:r>
              <a:rPr kumimoji="1" lang="en-US" altLang="zh-CN" sz="1000" b="0" dirty="0" smtClean="0">
                <a:latin typeface="Arial" panose="020B0604020202020204" pitchFamily="34" charset="0"/>
              </a:rPr>
              <a:t>8</a:t>
            </a:r>
            <a:r>
              <a:rPr kumimoji="1" lang="en-US" altLang="zh-CN" sz="2000" b="0" smtClean="0">
                <a:latin typeface="Arial" panose="020B0604020202020204" pitchFamily="34" charset="0"/>
              </a:rPr>
              <a:t>=(</a:t>
            </a:r>
            <a:r>
              <a:rPr kumimoji="1" lang="en-US" altLang="zh-CN" sz="2000" b="0" smtClean="0">
                <a:solidFill>
                  <a:srgbClr val="3333FF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CN" sz="2000" b="0" smtClean="0">
                <a:latin typeface="Arial" panose="020B0604020202020204" pitchFamily="34" charset="0"/>
              </a:rPr>
              <a:t>10,100,110)</a:t>
            </a:r>
            <a:r>
              <a:rPr kumimoji="1" lang="en-US" altLang="zh-CN" sz="1000" b="0" smtClean="0">
                <a:latin typeface="Arial" panose="020B0604020202020204" pitchFamily="34" charset="0"/>
              </a:rPr>
              <a:t>2</a:t>
            </a:r>
            <a:r>
              <a:rPr kumimoji="1" lang="en-US" altLang="zh-CN" sz="2000" b="0" dirty="0" smtClean="0">
                <a:latin typeface="Arial" panose="020B0604020202020204" pitchFamily="34" charset="0"/>
              </a:rPr>
              <a:t>=(</a:t>
            </a:r>
            <a:r>
              <a:rPr kumimoji="1" lang="en-US" altLang="zh-CN" sz="2000" b="0" dirty="0">
                <a:latin typeface="Arial" panose="020B0604020202020204" pitchFamily="34" charset="0"/>
              </a:rPr>
              <a:t>10100110)</a:t>
            </a:r>
            <a:r>
              <a:rPr kumimoji="1" lang="en-US" altLang="zh-CN" sz="1000" b="0" dirty="0">
                <a:latin typeface="Arial" panose="020B0604020202020204" pitchFamily="34" charset="0"/>
              </a:rPr>
              <a:t>2</a:t>
            </a:r>
            <a:endParaRPr kumimoji="1" lang="en-US" altLang="zh-CN" sz="2000" b="0" dirty="0">
              <a:latin typeface="Arial" panose="020B0604020202020204" pitchFamily="34" charset="0"/>
            </a:endParaRP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7299325" y="3451225"/>
            <a:ext cx="1211263" cy="2568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0">
                <a:latin typeface="Times New Roman" panose="02020603050405020304" pitchFamily="18" charset="0"/>
              </a:rPr>
              <a:t>000 ~ 0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001 ~ 1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010 ~ 2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011 ~ 3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100 ~ 4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101 ~ 5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110 ~ 6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111 ~ 7</a:t>
            </a:r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0" dirty="0" smtClean="0">
                <a:solidFill>
                  <a:srgbClr val="0000FF"/>
                </a:solidFill>
              </a:rPr>
              <a:t>2.0</a:t>
            </a:r>
            <a:r>
              <a:rPr lang="en-US" altLang="zh-CN" sz="3800" b="0" dirty="0" smtClean="0">
                <a:solidFill>
                  <a:schemeClr val="accent1"/>
                </a:solidFill>
              </a:rPr>
              <a:t> </a:t>
            </a:r>
            <a:r>
              <a:rPr lang="zh-CN" altLang="en-US" sz="3800" b="0" dirty="0">
                <a:solidFill>
                  <a:schemeClr val="tx2"/>
                </a:solidFill>
              </a:rPr>
              <a:t>预备知识</a:t>
            </a:r>
          </a:p>
        </p:txBody>
      </p:sp>
    </p:spTree>
    <p:extLst>
      <p:ext uri="{BB962C8B-B14F-4D97-AF65-F5344CB8AC3E}">
        <p14:creationId xmlns:p14="http://schemas.microsoft.com/office/powerpoint/2010/main" val="1513856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 bldLvl="5" autoUpdateAnimBg="0"/>
      <p:bldP spid="125955" grpId="0" build="p" autoUpdateAnimBg="0"/>
      <p:bldP spid="125956" grpId="0" build="p" autoUpdateAnimBg="0"/>
      <p:bldP spid="125957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94BDB6-EAF2-435D-B5EC-6C8AF2F67EC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20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/>
              <a:t>2.9 </a:t>
            </a:r>
            <a:r>
              <a:rPr lang="zh-CN" altLang="en-US" sz="3400" dirty="0" smtClean="0"/>
              <a:t>赋值运算符和赋值表达式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赋值运算符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100" dirty="0" smtClean="0">
                <a:latin typeface="宋体" panose="02010600030101010101" pitchFamily="2" charset="-122"/>
              </a:rPr>
              <a:t>赋值符号</a:t>
            </a:r>
            <a:r>
              <a:rPr lang="en-US" altLang="zh-CN" sz="2100" dirty="0" smtClean="0">
                <a:latin typeface="宋体" panose="02010600030101010101" pitchFamily="2" charset="-122"/>
              </a:rPr>
              <a:t>"="</a:t>
            </a:r>
            <a:r>
              <a:rPr lang="zh-CN" altLang="en-US" sz="2100" dirty="0" smtClean="0">
                <a:latin typeface="宋体" panose="02010600030101010101" pitchFamily="2" charset="-122"/>
              </a:rPr>
              <a:t>就是赋值运算符，它的作用是将一个数据赋给一个变量。如</a:t>
            </a:r>
            <a:r>
              <a:rPr lang="en-US" altLang="zh-CN" sz="2100" dirty="0" smtClean="0">
                <a:latin typeface="宋体" panose="02010600030101010101" pitchFamily="2" charset="-122"/>
              </a:rPr>
              <a:t>"</a:t>
            </a:r>
            <a:r>
              <a:rPr lang="en-US" altLang="zh-CN" sz="2100" dirty="0" smtClean="0">
                <a:latin typeface="宋体" panose="02010600030101010101" pitchFamily="2" charset="-122"/>
              </a:rPr>
              <a:t>a=3"</a:t>
            </a:r>
            <a:r>
              <a:rPr lang="zh-CN" altLang="en-US" sz="2100" dirty="0" smtClean="0">
                <a:latin typeface="宋体" panose="02010600030101010101" pitchFamily="2" charset="-122"/>
              </a:rPr>
              <a:t>的作用是执行一次赋值</a:t>
            </a:r>
            <a:r>
              <a:rPr lang="zh-CN" altLang="en-US" sz="2100" dirty="0" smtClean="0">
                <a:latin typeface="宋体" panose="02010600030101010101" pitchFamily="2" charset="-122"/>
              </a:rPr>
              <a:t>操作</a:t>
            </a:r>
            <a:r>
              <a:rPr lang="en-US" altLang="zh-CN" sz="2100" dirty="0" smtClean="0">
                <a:latin typeface="宋体" panose="02010600030101010101" pitchFamily="2" charset="-122"/>
              </a:rPr>
              <a:t>(</a:t>
            </a:r>
            <a:r>
              <a:rPr lang="zh-CN" altLang="en-US" sz="2100" dirty="0" smtClean="0">
                <a:latin typeface="宋体" panose="02010600030101010101" pitchFamily="2" charset="-122"/>
              </a:rPr>
              <a:t>或</a:t>
            </a:r>
            <a:r>
              <a:rPr lang="zh-CN" altLang="en-US" sz="2100" dirty="0" smtClean="0">
                <a:latin typeface="宋体" panose="02010600030101010101" pitchFamily="2" charset="-122"/>
              </a:rPr>
              <a:t>称赋值</a:t>
            </a:r>
            <a:r>
              <a:rPr lang="zh-CN" altLang="en-US" sz="2100" dirty="0" smtClean="0">
                <a:latin typeface="宋体" panose="02010600030101010101" pitchFamily="2" charset="-122"/>
              </a:rPr>
              <a:t>运算</a:t>
            </a:r>
            <a:r>
              <a:rPr lang="en-US" altLang="zh-CN" sz="2100" dirty="0" smtClean="0">
                <a:latin typeface="宋体" panose="02010600030101010101" pitchFamily="2" charset="-122"/>
              </a:rPr>
              <a:t>)</a:t>
            </a:r>
            <a:r>
              <a:rPr lang="zh-CN" altLang="en-US" sz="2100" dirty="0" smtClean="0">
                <a:latin typeface="宋体" panose="02010600030101010101" pitchFamily="2" charset="-122"/>
              </a:rPr>
              <a:t>。</a:t>
            </a:r>
            <a:r>
              <a:rPr lang="zh-CN" altLang="en-US" sz="2100" dirty="0" smtClean="0">
                <a:latin typeface="宋体" panose="02010600030101010101" pitchFamily="2" charset="-122"/>
              </a:rPr>
              <a:t>把</a:t>
            </a:r>
            <a:r>
              <a:rPr lang="zh-CN" altLang="en-US" sz="2100" dirty="0" smtClean="0">
                <a:latin typeface="宋体" panose="02010600030101010101" pitchFamily="2" charset="-122"/>
              </a:rPr>
              <a:t>常量</a:t>
            </a:r>
            <a:r>
              <a:rPr lang="en-US" altLang="zh-CN" sz="2100" dirty="0" smtClean="0">
                <a:latin typeface="宋体" panose="02010600030101010101" pitchFamily="2" charset="-122"/>
              </a:rPr>
              <a:t>3</a:t>
            </a:r>
            <a:r>
              <a:rPr lang="zh-CN" altLang="en-US" sz="2100" dirty="0" smtClean="0">
                <a:latin typeface="宋体" panose="02010600030101010101" pitchFamily="2" charset="-122"/>
              </a:rPr>
              <a:t>赋</a:t>
            </a:r>
            <a:r>
              <a:rPr lang="zh-CN" altLang="en-US" sz="2100" dirty="0" smtClean="0">
                <a:latin typeface="宋体" panose="02010600030101010101" pitchFamily="2" charset="-122"/>
              </a:rPr>
              <a:t>给变量</a:t>
            </a:r>
            <a:r>
              <a:rPr lang="en-US" altLang="zh-CN" sz="2100" dirty="0" smtClean="0">
                <a:latin typeface="宋体" panose="02010600030101010101" pitchFamily="2" charset="-122"/>
              </a:rPr>
              <a:t>a</a:t>
            </a:r>
            <a:r>
              <a:rPr lang="zh-CN" altLang="en-US" sz="2100" dirty="0" smtClean="0">
                <a:latin typeface="宋体" panose="02010600030101010101" pitchFamily="2" charset="-122"/>
              </a:rPr>
              <a:t>。也可以将一个表达式的值赋给一个变量</a:t>
            </a:r>
            <a:r>
              <a:rPr lang="en-US" altLang="zh-CN" sz="2100" dirty="0" smtClean="0">
                <a:latin typeface="宋体" panose="02010600030101010101" pitchFamily="2" charset="-122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100" dirty="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(2)</a:t>
            </a:r>
            <a:r>
              <a:rPr lang="zh-CN" altLang="en-US" sz="25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类型转换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solidFill>
                  <a:srgbClr val="6633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如果赋值运算符两侧的类型不一致，但都是数值型或字符型时，在赋值时要进行</a:t>
            </a:r>
            <a:r>
              <a:rPr lang="zh-CN" altLang="en-US" sz="25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强制类型转换</a:t>
            </a:r>
            <a:r>
              <a:rPr lang="zh-CN" altLang="en-US" sz="2500" b="1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 b="1" dirty="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 dirty="0" smtClean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93E727-7446-4782-A5C1-F8A9112FD76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2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将</a:t>
            </a:r>
            <a:r>
              <a:rPr lang="zh-CN" altLang="en-US" sz="21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浮点型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数据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包括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单、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双精度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赋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1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整型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变量时，舍弃浮点数的小数部分。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5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5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ｉ为整型变量，执行</a:t>
            </a:r>
            <a:r>
              <a:rPr lang="en-US" altLang="zh-CN" sz="2100" dirty="0" smtClean="0">
                <a:latin typeface="宋体" panose="02010600030101010101" pitchFamily="2" charset="-122"/>
                <a:ea typeface="楷体_GB2312" pitchFamily="49" charset="-122"/>
              </a:rPr>
              <a:t>"</a:t>
            </a:r>
            <a:r>
              <a:rPr lang="en-US" altLang="zh-CN" sz="2100" dirty="0" err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=3.56</a:t>
            </a:r>
            <a:r>
              <a:rPr lang="en-US" altLang="zh-CN" sz="2100" dirty="0" smtClean="0">
                <a:latin typeface="宋体" panose="02010600030101010101" pitchFamily="2" charset="-122"/>
                <a:ea typeface="楷体_GB2312" pitchFamily="49" charset="-122"/>
              </a:rPr>
              <a:t>"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的结果是使ｉ的值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以整数形式存储在整型变量中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1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/>
              <a:t> </a:t>
            </a:r>
            <a:r>
              <a:rPr lang="zh-CN" altLang="zh-CN" sz="2100" dirty="0" smtClean="0"/>
              <a:t>②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将</a:t>
            </a:r>
            <a:r>
              <a:rPr lang="zh-CN" altLang="en-US" sz="21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整型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数据赋给</a:t>
            </a:r>
            <a:r>
              <a:rPr lang="zh-CN" altLang="en-US" sz="21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单、双精度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变量时，数值不变，但以浮点数形式存储到变量中</a:t>
            </a:r>
            <a:endParaRPr lang="zh-CN" altLang="en-US" sz="3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5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100" dirty="0" smtClean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赋给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float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变量ｆ，即执行ｆ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=23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，先将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转换成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23.00000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，再存储在ｆ中。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     将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赋给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型变量ｄ，即执行ｄ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=23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，系统将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补足有效位数字为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23.00000000000000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，然后以双精度浮点数形式存储到变量ｄ中。</a:t>
            </a:r>
            <a:r>
              <a:rPr lang="zh-CN" altLang="en-US" sz="2100" dirty="0" smtClean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0999DC-2A04-44C0-BCDE-7FEEBE719BC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20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将一个</a:t>
            </a:r>
            <a:r>
              <a:rPr lang="en-US" altLang="zh-CN" sz="21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double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型数据赋给</a:t>
            </a:r>
            <a:r>
              <a:rPr lang="en-US" altLang="zh-CN" sz="21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float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变量时，截取其前面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位有效数字，存放到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float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变量的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存储单元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(4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字节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。但应注意数值范围不能溢出。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1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1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float f; double d=123.456789e100;   f=d;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就出现溢出的错误。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latin typeface="宋体" panose="02010600030101010101" pitchFamily="2" charset="-122"/>
              </a:rPr>
              <a:t> 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如果将一个</a:t>
            </a:r>
            <a:r>
              <a:rPr lang="en-US" altLang="zh-CN" sz="21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float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型数据赋给</a:t>
            </a:r>
            <a:r>
              <a:rPr lang="en-US" altLang="zh-CN" sz="21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double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变量时，数值不变，有效位数扩展到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位，在内存中以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个字节存储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500" dirty="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④</a:t>
            </a:r>
            <a:r>
              <a:rPr lang="zh-CN" altLang="en-US" sz="21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字符型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(char)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赋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给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100" dirty="0" err="1" smtClean="0">
                <a:solidFill>
                  <a:srgbClr val="000099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1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整型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变量时，由于字符只占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个字节，而整型变量为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个字节，因此将字符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数据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(8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个二进位</a:t>
            </a:r>
            <a:r>
              <a:rPr lang="en-US" altLang="zh-CN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放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到整型变量存储单元的</a:t>
            </a:r>
            <a:r>
              <a:rPr lang="zh-CN" altLang="en-US" sz="21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低</a:t>
            </a:r>
            <a:r>
              <a:rPr lang="en-US" altLang="zh-CN" sz="21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1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sz="21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sz="21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1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高</a:t>
            </a:r>
            <a:r>
              <a:rPr lang="en-US" altLang="zh-CN" sz="21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1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位如何处理呢？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8AE839-504E-4AFF-95A1-6B95AEC5197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2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206375" y="1876425"/>
            <a:ext cx="8713788" cy="13239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 u="sng" dirty="0">
                <a:solidFill>
                  <a:srgbClr val="CC0000"/>
                </a:solidFill>
                <a:latin typeface="Times New Roman" panose="02020603050405020304" pitchFamily="18" charset="0"/>
              </a:rPr>
              <a:t>第一种情况：</a:t>
            </a:r>
            <a:r>
              <a:rPr kumimoji="1" lang="zh-CN" altLang="en-US" sz="20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低位对应、高位补零</a:t>
            </a:r>
            <a:endParaRPr kumimoji="1" lang="zh-CN" altLang="en-US" sz="2000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若所用系统将字符处理为无符号字符</a:t>
            </a:r>
            <a:r>
              <a:rPr kumimoji="1" lang="zh-CN" altLang="en-US" sz="20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类型，或</a:t>
            </a:r>
            <a:r>
              <a:rPr kumimoji="1" lang="zh-CN" altLang="en-US" sz="20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程序已将字符变量定义为</a:t>
            </a:r>
            <a:r>
              <a:rPr kumimoji="1" lang="en-US" altLang="zh-CN" sz="20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unsigned char</a:t>
            </a:r>
            <a:r>
              <a:rPr kumimoji="1" lang="zh-CN" altLang="en-US" sz="20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型，则</a:t>
            </a:r>
            <a:r>
              <a:rPr kumimoji="1" lang="zh-CN" altLang="en-US" sz="20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将字符</a:t>
            </a:r>
            <a:r>
              <a:rPr kumimoji="1" lang="zh-CN" altLang="en-US" sz="20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20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0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kumimoji="1" lang="zh-CN" altLang="en-US" sz="20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放到整型变量</a:t>
            </a:r>
            <a:r>
              <a:rPr kumimoji="1" lang="zh-CN" altLang="en-US" sz="20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低</a:t>
            </a:r>
            <a:r>
              <a:rPr kumimoji="1" lang="en-US" altLang="zh-CN" sz="20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0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kumimoji="1" lang="zh-CN" altLang="en-US" sz="20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0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高</a:t>
            </a:r>
            <a:r>
              <a:rPr kumimoji="1" lang="en-US" altLang="zh-CN" sz="20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0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kumimoji="1" lang="zh-CN" altLang="en-US" sz="20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补零。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</a:rPr>
              <a:t>例如：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将字符 </a:t>
            </a:r>
            <a:r>
              <a:rPr kumimoji="1" lang="en-US" altLang="zh-CN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0376</a:t>
            </a:r>
            <a:r>
              <a:rPr kumimoji="1"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 赋给</a:t>
            </a:r>
            <a:r>
              <a:rPr kumimoji="1" lang="en-US" altLang="zh-CN" sz="2000" dirty="0" err="1">
                <a:solidFill>
                  <a:srgbClr val="4D4D4D"/>
                </a:solidFill>
                <a:latin typeface="Times New Roman" panose="02020603050405020304" pitchFamily="18" charset="0"/>
              </a:rPr>
              <a:t>int</a:t>
            </a:r>
            <a:r>
              <a:rPr kumimoji="1"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型变量ｉ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06375" y="3962400"/>
            <a:ext cx="8713788" cy="1784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 u="sng" dirty="0">
                <a:solidFill>
                  <a:srgbClr val="CC0000"/>
                </a:solidFill>
                <a:latin typeface="Times New Roman" panose="02020603050405020304" pitchFamily="18" charset="0"/>
              </a:rPr>
              <a:t>第二种情况：</a:t>
            </a:r>
            <a:r>
              <a:rPr kumimoji="1" lang="zh-CN" altLang="en-US" sz="20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符号扩展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若所用系统将字符处理为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带符号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(signed char)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kumimoji="1" lang="zh-CN" altLang="en-US" sz="20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字符最高位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zh-CN" altLang="en-US" sz="20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整型变量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高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位补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0;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zh-CN" altLang="en-US" sz="20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字符最高位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高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kumimoji="1" lang="zh-CN" altLang="en-US" sz="20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全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补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0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这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"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符号扩展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"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，这样</a:t>
            </a:r>
            <a:r>
              <a:rPr kumimoji="1" lang="zh-CN" altLang="en-US" sz="20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做的目的是使数值保持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不变，如</a:t>
            </a:r>
            <a:r>
              <a:rPr kumimoji="1" lang="zh-CN" altLang="en-US" sz="20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变量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ｃ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 </a:t>
            </a:r>
            <a:r>
              <a:rPr kumimoji="1"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0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376</a:t>
            </a:r>
            <a:r>
              <a:rPr kumimoji="1" lang="zh-CN" altLang="en-US" sz="20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zh-CN" altLang="en-US" sz="20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整数形式输出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-2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ｉ</a:t>
            </a:r>
            <a:r>
              <a:rPr kumimoji="1" lang="zh-CN" altLang="en-US" sz="2000" b="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的值也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-2</a:t>
            </a:r>
            <a:r>
              <a:rPr kumimoji="1" lang="zh-CN" altLang="en-US" sz="20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000" b="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D00AA3-D74A-4172-888A-04DD9AB4394D}"/>
              </a:ext>
            </a:extLst>
          </p:cNvPr>
          <p:cNvSpPr/>
          <p:nvPr/>
        </p:nvSpPr>
        <p:spPr>
          <a:xfrm>
            <a:off x="4953000" y="5329238"/>
            <a:ext cx="39624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Clr>
                <a:srgbClr val="663300"/>
              </a:buClr>
              <a:buFontTx/>
              <a:buChar char="•"/>
              <a:defRPr/>
            </a:pPr>
            <a:r>
              <a:rPr lang="zh-CN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注意：</a:t>
            </a:r>
            <a:r>
              <a:rPr lang="en-US" altLang="zh-CN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VS2012</a:t>
            </a:r>
            <a:r>
              <a:rPr lang="zh-CN" altLang="en-US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为</a:t>
            </a:r>
            <a:r>
              <a:rPr lang="zh-CN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符号扩展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52DB7C-B4F1-4DD1-8A9F-F3AABE010A8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200" smtClean="0"/>
          </a:p>
        </p:txBody>
      </p:sp>
      <p:graphicFrame>
        <p:nvGraphicFramePr>
          <p:cNvPr id="8" name="Group 64">
            <a:extLst>
              <a:ext uri="{FF2B5EF4-FFF2-40B4-BE49-F238E27FC236}">
                <a16:creationId xmlns:a16="http://schemas.microsoft.com/office/drawing/2014/main" id="{C14C7A28-5644-4A52-8612-194FA99FB1A1}"/>
              </a:ext>
            </a:extLst>
          </p:cNvPr>
          <p:cNvGraphicFramePr>
            <a:graphicFrameLocks noGrp="1"/>
          </p:cNvGraphicFramePr>
          <p:nvPr/>
        </p:nvGraphicFramePr>
        <p:xfrm>
          <a:off x="6781800" y="25146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3600690796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150457995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794172707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3635330180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4182365768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783638826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39234465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426025645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899950"/>
                  </a:ext>
                </a:extLst>
              </a:tr>
            </a:tbl>
          </a:graphicData>
        </a:graphic>
      </p:graphicFrame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B3BAF98D-CF35-4F6F-86AA-C3FA0852981C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40132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3252701581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164572551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640003438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2195802983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51540342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912390546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52012334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4284196796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7150"/>
                  </a:ext>
                </a:extLst>
              </a:tr>
            </a:tbl>
          </a:graphicData>
        </a:graphic>
      </p:graphicFrame>
      <p:graphicFrame>
        <p:nvGraphicFramePr>
          <p:cNvPr id="10" name="Group 24">
            <a:extLst>
              <a:ext uri="{FF2B5EF4-FFF2-40B4-BE49-F238E27FC236}">
                <a16:creationId xmlns:a16="http://schemas.microsoft.com/office/drawing/2014/main" id="{3D67B75B-0DD7-4D3D-AC31-3F421541252F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40132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3650041443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40847045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410061624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39316908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062713378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9552543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93695723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1420026936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454463"/>
                  </a:ext>
                </a:extLst>
              </a:tr>
            </a:tbl>
          </a:graphicData>
        </a:graphic>
      </p:graphicFrame>
      <p:graphicFrame>
        <p:nvGraphicFramePr>
          <p:cNvPr id="11" name="Group 44">
            <a:extLst>
              <a:ext uri="{FF2B5EF4-FFF2-40B4-BE49-F238E27FC236}">
                <a16:creationId xmlns:a16="http://schemas.microsoft.com/office/drawing/2014/main" id="{2CDCC23A-2D27-4671-99B3-499138810B35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13200"/>
          <a:ext cx="2438400" cy="406400"/>
        </p:xfrm>
        <a:graphic>
          <a:graphicData uri="http://schemas.openxmlformats.org/drawingml/2006/table">
            <a:tbl>
              <a:tblPr/>
              <a:tblGrid>
                <a:gridCol w="303213">
                  <a:extLst>
                    <a:ext uri="{9D8B030D-6E8A-4147-A177-3AD203B41FA5}">
                      <a16:colId xmlns:a16="http://schemas.microsoft.com/office/drawing/2014/main" val="134455951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399560003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071843704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278968261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92740766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901596515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3880091189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307801738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97466"/>
                  </a:ext>
                </a:extLst>
              </a:tr>
            </a:tbl>
          </a:graphicData>
        </a:graphic>
      </p:graphicFrame>
      <p:graphicFrame>
        <p:nvGraphicFramePr>
          <p:cNvPr id="12" name="Group 64">
            <a:extLst>
              <a:ext uri="{FF2B5EF4-FFF2-40B4-BE49-F238E27FC236}">
                <a16:creationId xmlns:a16="http://schemas.microsoft.com/office/drawing/2014/main" id="{92322CE9-13FE-46D5-A158-E3D35AA46C96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40132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818277107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4039995476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3091871260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397891268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389343983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43784373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851273395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7328210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062692"/>
                  </a:ext>
                </a:extLst>
              </a:tr>
            </a:tbl>
          </a:graphicData>
        </a:graphic>
      </p:graphicFrame>
      <p:sp>
        <p:nvSpPr>
          <p:cNvPr id="60520" name="矩形 12"/>
          <p:cNvSpPr>
            <a:spLocks noChangeArrowheads="1"/>
          </p:cNvSpPr>
          <p:nvPr/>
        </p:nvSpPr>
        <p:spPr bwMode="auto">
          <a:xfrm>
            <a:off x="1588" y="1981200"/>
            <a:ext cx="7075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smtClean="0"/>
              <a:t>c=0376</a:t>
            </a:r>
            <a:r>
              <a:rPr lang="zh-CN" altLang="en-US" sz="2800" smtClean="0">
                <a:latin typeface="宋体" panose="02010600030101010101" pitchFamily="2" charset="-122"/>
              </a:rPr>
              <a:t>，字符</a:t>
            </a:r>
            <a:r>
              <a:rPr lang="en-US" altLang="zh-CN" sz="2800" dirty="0">
                <a:latin typeface="宋体" panose="02010600030101010101" pitchFamily="2" charset="-122"/>
              </a:rPr>
              <a:t>c</a:t>
            </a:r>
            <a:r>
              <a:rPr lang="zh-CN" altLang="en-US" sz="2800" dirty="0">
                <a:latin typeface="宋体" panose="02010600030101010101" pitchFamily="2" charset="-122"/>
              </a:rPr>
              <a:t>对应的空间存储内容如下</a:t>
            </a:r>
            <a:endParaRPr lang="zh-CN" altLang="en-US" sz="2800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9050" y="3429000"/>
            <a:ext cx="798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=a</a:t>
            </a:r>
            <a:r>
              <a:rPr lang="zh-CN" altLang="en-US" sz="2800" dirty="0" smtClean="0">
                <a:latin typeface="宋体" panose="02010600030101010101" pitchFamily="2" charset="-122"/>
              </a:rPr>
              <a:t>，整数</a:t>
            </a:r>
            <a:r>
              <a:rPr lang="en-US" altLang="zh-CN" sz="2800" dirty="0" err="1">
                <a:latin typeface="宋体" panose="02010600030101010101" pitchFamily="2" charset="-122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</a:rPr>
              <a:t>对应的空间存储</a:t>
            </a:r>
            <a:r>
              <a:rPr lang="zh-CN" altLang="en-US" sz="2800" dirty="0" smtClean="0">
                <a:latin typeface="宋体" panose="02010600030101010101" pitchFamily="2" charset="-122"/>
              </a:rPr>
              <a:t>内容</a:t>
            </a:r>
            <a:r>
              <a:rPr lang="en-US" altLang="zh-CN" sz="2800" dirty="0" smtClean="0">
                <a:latin typeface="宋体" panose="02010600030101010101" pitchFamily="2" charset="-122"/>
              </a:rPr>
              <a:t>(</a:t>
            </a:r>
            <a:r>
              <a:rPr lang="zh-CN" altLang="en-US" sz="2800" dirty="0" smtClean="0">
                <a:latin typeface="宋体" panose="02010600030101010101" pitchFamily="2" charset="-122"/>
              </a:rPr>
              <a:t>高位补零</a:t>
            </a:r>
            <a:r>
              <a:rPr lang="en-US" altLang="zh-CN" sz="2800" dirty="0" smtClean="0">
                <a:latin typeface="宋体" panose="02010600030101010101" pitchFamily="2" charset="-122"/>
              </a:rPr>
              <a:t>)</a:t>
            </a:r>
            <a:endParaRPr lang="zh-CN" altLang="en-US" sz="2800" dirty="0"/>
          </a:p>
        </p:txBody>
      </p:sp>
      <p:graphicFrame>
        <p:nvGraphicFramePr>
          <p:cNvPr id="16" name="Group 4">
            <a:extLst>
              <a:ext uri="{FF2B5EF4-FFF2-40B4-BE49-F238E27FC236}">
                <a16:creationId xmlns:a16="http://schemas.microsoft.com/office/drawing/2014/main" id="{081A59C8-B3C0-4A1C-8A3E-03CE57B93490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5232400"/>
          <a:ext cx="2133600" cy="406400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2206233761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363364282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42655178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458345025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127007415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760974234"/>
                    </a:ext>
                  </a:extLst>
                </a:gridCol>
                <a:gridCol w="268288">
                  <a:extLst>
                    <a:ext uri="{9D8B030D-6E8A-4147-A177-3AD203B41FA5}">
                      <a16:colId xmlns:a16="http://schemas.microsoft.com/office/drawing/2014/main" val="142620735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1404849840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50750"/>
                  </a:ext>
                </a:extLst>
              </a:tr>
            </a:tbl>
          </a:graphicData>
        </a:graphic>
      </p:graphicFrame>
      <p:graphicFrame>
        <p:nvGraphicFramePr>
          <p:cNvPr id="17" name="Group 24">
            <a:extLst>
              <a:ext uri="{FF2B5EF4-FFF2-40B4-BE49-F238E27FC236}">
                <a16:creationId xmlns:a16="http://schemas.microsoft.com/office/drawing/2014/main" id="{3EB2AEA1-F826-48E6-AA18-3D59A73B43FF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52324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2209484440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230628185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629168720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409938360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150671206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273904346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50424922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585792357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540030"/>
                  </a:ext>
                </a:extLst>
              </a:tr>
            </a:tbl>
          </a:graphicData>
        </a:graphic>
      </p:graphicFrame>
      <p:graphicFrame>
        <p:nvGraphicFramePr>
          <p:cNvPr id="18" name="Group 44">
            <a:extLst>
              <a:ext uri="{FF2B5EF4-FFF2-40B4-BE49-F238E27FC236}">
                <a16:creationId xmlns:a16="http://schemas.microsoft.com/office/drawing/2014/main" id="{B707908A-C6F5-4846-8E05-E8E5BCA95F6A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232400"/>
          <a:ext cx="2438400" cy="406400"/>
        </p:xfrm>
        <a:graphic>
          <a:graphicData uri="http://schemas.openxmlformats.org/drawingml/2006/table">
            <a:tbl>
              <a:tblPr/>
              <a:tblGrid>
                <a:gridCol w="303213">
                  <a:extLst>
                    <a:ext uri="{9D8B030D-6E8A-4147-A177-3AD203B41FA5}">
                      <a16:colId xmlns:a16="http://schemas.microsoft.com/office/drawing/2014/main" val="1443980019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16109396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286271592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409946485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156090473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14111955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531898445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123180386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61608"/>
                  </a:ext>
                </a:extLst>
              </a:tr>
            </a:tbl>
          </a:graphicData>
        </a:graphic>
      </p:graphicFrame>
      <p:graphicFrame>
        <p:nvGraphicFramePr>
          <p:cNvPr id="19" name="Group 64">
            <a:extLst>
              <a:ext uri="{FF2B5EF4-FFF2-40B4-BE49-F238E27FC236}">
                <a16:creationId xmlns:a16="http://schemas.microsoft.com/office/drawing/2014/main" id="{46EAE19F-FC0B-46CB-852A-4D99D45212CF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5232400"/>
          <a:ext cx="2209800" cy="40640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1101008078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539088742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622734413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48531647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77609361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848702038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122948799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44473515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071652"/>
                  </a:ext>
                </a:extLst>
              </a:tr>
            </a:tbl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9050" y="4648200"/>
            <a:ext cx="798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=a</a:t>
            </a:r>
            <a:r>
              <a:rPr lang="zh-CN" altLang="en-US" sz="2800" dirty="0" smtClean="0">
                <a:latin typeface="宋体" panose="02010600030101010101" pitchFamily="2" charset="-122"/>
              </a:rPr>
              <a:t>，整数</a:t>
            </a:r>
            <a:r>
              <a:rPr lang="en-US" altLang="zh-CN" sz="2800" dirty="0" err="1">
                <a:latin typeface="宋体" panose="02010600030101010101" pitchFamily="2" charset="-122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</a:rPr>
              <a:t>对应的空间存储</a:t>
            </a:r>
            <a:r>
              <a:rPr lang="zh-CN" altLang="en-US" sz="2800" dirty="0" smtClean="0">
                <a:latin typeface="宋体" panose="02010600030101010101" pitchFamily="2" charset="-122"/>
              </a:rPr>
              <a:t>内容</a:t>
            </a:r>
            <a:r>
              <a:rPr lang="en-US" altLang="zh-CN" sz="2800" dirty="0" smtClean="0">
                <a:latin typeface="宋体" panose="02010600030101010101" pitchFamily="2" charset="-122"/>
              </a:rPr>
              <a:t>(</a:t>
            </a:r>
            <a:r>
              <a:rPr lang="zh-CN" altLang="en-US" sz="2800" dirty="0" smtClean="0">
                <a:latin typeface="宋体" panose="02010600030101010101" pitchFamily="2" charset="-122"/>
              </a:rPr>
              <a:t>符号扩展</a:t>
            </a:r>
            <a:r>
              <a:rPr lang="en-US" altLang="zh-CN" sz="2800" dirty="0" smtClean="0">
                <a:latin typeface="宋体" panose="02010600030101010101" pitchFamily="2" charset="-122"/>
              </a:rPr>
              <a:t>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7CB21A-42DD-40FA-A40D-B78FC849DE1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20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B45B0F2B-FB9C-4333-9394-25EF9F1F1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4825"/>
            <a:ext cx="856932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indent="-838200" defTabSz="7620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en-US" sz="2500" b="0" dirty="0">
                <a:solidFill>
                  <a:srgbClr val="000099"/>
                </a:solidFill>
                <a:latin typeface="宋体" pitchFamily="2" charset="-122"/>
              </a:rPr>
              <a:t>⑤</a:t>
            </a:r>
            <a:r>
              <a:rPr lang="zh-CN" altLang="en-US" sz="2500" b="0" dirty="0">
                <a:solidFill>
                  <a:srgbClr val="000099"/>
                </a:solidFill>
                <a:latin typeface="宋体" pitchFamily="2" charset="-122"/>
              </a:rPr>
              <a:t>将一个</a:t>
            </a:r>
            <a:r>
              <a:rPr lang="en-US" altLang="zh-CN" sz="2500" b="0" dirty="0" err="1">
                <a:solidFill>
                  <a:srgbClr val="000099"/>
                </a:solidFill>
                <a:latin typeface="宋体" pitchFamily="2" charset="-122"/>
              </a:rPr>
              <a:t>int</a:t>
            </a:r>
            <a:r>
              <a:rPr lang="zh-CN" altLang="en-US" sz="2500" b="0" dirty="0">
                <a:solidFill>
                  <a:srgbClr val="000099"/>
                </a:solidFill>
                <a:latin typeface="宋体" pitchFamily="2" charset="-122"/>
              </a:rPr>
              <a:t>、</a:t>
            </a:r>
            <a:r>
              <a:rPr lang="en-US" altLang="zh-CN" sz="2500" b="0" dirty="0">
                <a:solidFill>
                  <a:srgbClr val="000099"/>
                </a:solidFill>
                <a:latin typeface="宋体" pitchFamily="2" charset="-122"/>
              </a:rPr>
              <a:t>short</a:t>
            </a:r>
            <a:r>
              <a:rPr lang="zh-CN" altLang="en-US" sz="2500" b="0" dirty="0">
                <a:solidFill>
                  <a:srgbClr val="000099"/>
                </a:solidFill>
                <a:latin typeface="宋体" pitchFamily="2" charset="-122"/>
              </a:rPr>
              <a:t>、</a:t>
            </a:r>
            <a:r>
              <a:rPr lang="en-US" altLang="zh-CN" sz="2500" b="0" dirty="0">
                <a:solidFill>
                  <a:srgbClr val="000099"/>
                </a:solidFill>
                <a:latin typeface="宋体" pitchFamily="2" charset="-122"/>
              </a:rPr>
              <a:t>long</a:t>
            </a:r>
            <a:r>
              <a:rPr lang="zh-CN" altLang="en-US" sz="2500" b="0" dirty="0">
                <a:solidFill>
                  <a:srgbClr val="000099"/>
                </a:solidFill>
                <a:latin typeface="宋体" pitchFamily="2" charset="-122"/>
              </a:rPr>
              <a:t>型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+mn-ea"/>
              </a:rPr>
              <a:t>数据</a:t>
            </a:r>
            <a:r>
              <a:rPr lang="zh-CN" altLang="en-US" sz="2500" b="0" dirty="0">
                <a:solidFill>
                  <a:srgbClr val="000099"/>
                </a:solidFill>
                <a:latin typeface="宋体" pitchFamily="2" charset="-122"/>
              </a:rPr>
              <a:t>赋给一个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  <a:ea typeface="+mn-ea"/>
              </a:rPr>
              <a:t>char</a:t>
            </a:r>
            <a:r>
              <a:rPr lang="zh-CN" altLang="en-US" sz="2500" b="0" dirty="0">
                <a:solidFill>
                  <a:srgbClr val="000099"/>
                </a:solidFill>
                <a:latin typeface="宋体" pitchFamily="2" charset="-122"/>
              </a:rPr>
              <a:t>型变量</a:t>
            </a:r>
            <a:r>
              <a:rPr lang="zh-CN" altLang="en-US" sz="2500" b="0" dirty="0" smtClean="0">
                <a:solidFill>
                  <a:srgbClr val="000099"/>
                </a:solidFill>
                <a:latin typeface="宋体" pitchFamily="2" charset="-122"/>
              </a:rPr>
              <a:t>时，只</a:t>
            </a:r>
            <a:r>
              <a:rPr lang="zh-CN" altLang="en-US" sz="2500" b="0" dirty="0">
                <a:solidFill>
                  <a:srgbClr val="000099"/>
                </a:solidFill>
                <a:latin typeface="宋体" pitchFamily="2" charset="-122"/>
              </a:rPr>
              <a:t>将其低</a:t>
            </a:r>
            <a:r>
              <a:rPr lang="en-US" altLang="zh-CN" sz="2500" b="0" dirty="0">
                <a:solidFill>
                  <a:srgbClr val="000099"/>
                </a:solidFill>
                <a:latin typeface="宋体" pitchFamily="2" charset="-122"/>
              </a:rPr>
              <a:t>8</a:t>
            </a:r>
            <a:r>
              <a:rPr lang="zh-CN" altLang="en-US" sz="2500" b="0" dirty="0">
                <a:solidFill>
                  <a:srgbClr val="000099"/>
                </a:solidFill>
                <a:latin typeface="宋体" pitchFamily="2" charset="-122"/>
              </a:rPr>
              <a:t>位原封不动地送到</a:t>
            </a:r>
            <a:r>
              <a:rPr lang="en-US" altLang="zh-CN" sz="2500" b="0" dirty="0">
                <a:solidFill>
                  <a:srgbClr val="000099"/>
                </a:solidFill>
                <a:latin typeface="宋体" pitchFamily="2" charset="-122"/>
              </a:rPr>
              <a:t>char</a:t>
            </a:r>
            <a:r>
              <a:rPr lang="zh-CN" altLang="en-US" sz="2500" b="0" dirty="0">
                <a:solidFill>
                  <a:srgbClr val="000099"/>
                </a:solidFill>
                <a:latin typeface="宋体" pitchFamily="2" charset="-122"/>
              </a:rPr>
              <a:t>型</a:t>
            </a:r>
            <a:r>
              <a:rPr lang="zh-CN" altLang="en-US" sz="2500" b="0" dirty="0" smtClean="0">
                <a:solidFill>
                  <a:srgbClr val="000099"/>
                </a:solidFill>
                <a:latin typeface="宋体" pitchFamily="2" charset="-122"/>
              </a:rPr>
              <a:t>变量</a:t>
            </a:r>
            <a:r>
              <a:rPr lang="en-US" altLang="zh-CN" sz="2500" b="0" dirty="0" smtClean="0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2500" b="0" dirty="0" smtClean="0">
                <a:solidFill>
                  <a:srgbClr val="000099"/>
                </a:solidFill>
                <a:latin typeface="宋体" pitchFamily="2" charset="-122"/>
              </a:rPr>
              <a:t>即截断</a:t>
            </a:r>
            <a:r>
              <a:rPr lang="en-US" altLang="zh-CN" sz="2500" b="0" dirty="0" smtClean="0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2500" b="0" dirty="0" smtClean="0">
                <a:solidFill>
                  <a:srgbClr val="000099"/>
                </a:solidFill>
                <a:latin typeface="宋体" pitchFamily="2" charset="-122"/>
              </a:rPr>
              <a:t>。</a:t>
            </a:r>
            <a:r>
              <a:rPr lang="zh-CN" altLang="en-US" sz="2900" dirty="0">
                <a:solidFill>
                  <a:srgbClr val="CC0000"/>
                </a:solidFill>
                <a:ea typeface="楷体_GB2312" pitchFamily="49" charset="-122"/>
              </a:rPr>
              <a:t>例如：</a:t>
            </a:r>
            <a:r>
              <a:rPr lang="en-US" altLang="zh-CN" sz="2500" b="0" dirty="0" err="1">
                <a:solidFill>
                  <a:srgbClr val="008000"/>
                </a:solidFill>
              </a:rPr>
              <a:t>int</a:t>
            </a:r>
            <a:r>
              <a:rPr lang="en-US" altLang="zh-CN" sz="2500" b="0" dirty="0">
                <a:solidFill>
                  <a:srgbClr val="008000"/>
                </a:solidFill>
              </a:rPr>
              <a:t> </a:t>
            </a:r>
            <a:r>
              <a:rPr lang="en-US" altLang="zh-CN" sz="2500" b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500" b="0" dirty="0" smtClean="0">
                <a:solidFill>
                  <a:srgbClr val="008000"/>
                </a:solidFill>
              </a:rPr>
              <a:t>=289;char c=′</a:t>
            </a:r>
            <a:r>
              <a:rPr lang="en-US" altLang="zh-CN" sz="2500" b="0" dirty="0">
                <a:solidFill>
                  <a:srgbClr val="008000"/>
                </a:solidFill>
              </a:rPr>
              <a:t>a</a:t>
            </a:r>
            <a:r>
              <a:rPr lang="en-US" altLang="zh-CN" sz="2500" b="0" dirty="0" smtClean="0">
                <a:solidFill>
                  <a:srgbClr val="008000"/>
                </a:solidFill>
              </a:rPr>
              <a:t>′; c=</a:t>
            </a:r>
            <a:r>
              <a:rPr lang="en-US" altLang="zh-CN" sz="2500" b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500" b="0" dirty="0" smtClean="0">
                <a:solidFill>
                  <a:srgbClr val="008000"/>
                </a:solidFill>
              </a:rPr>
              <a:t>;</a:t>
            </a:r>
            <a:endParaRPr lang="en-US" altLang="zh-CN" sz="4200" b="0" dirty="0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5076825" y="3863975"/>
            <a:ext cx="3743325" cy="22320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0" dirty="0">
                <a:solidFill>
                  <a:srgbClr val="000099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100" b="0" dirty="0">
                <a:solidFill>
                  <a:srgbClr val="000099"/>
                </a:solidFill>
                <a:latin typeface="宋体" panose="02010600030101010101" pitchFamily="2" charset="-122"/>
              </a:rPr>
              <a:t>的值为</a:t>
            </a:r>
            <a:r>
              <a:rPr lang="en-US" altLang="zh-CN" sz="2100" b="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33</a:t>
            </a:r>
            <a:r>
              <a:rPr lang="zh-CN" altLang="en-US" sz="2100" b="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，</a:t>
            </a:r>
            <a:endParaRPr lang="zh-CN" altLang="en-US" sz="2100" b="0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0" dirty="0">
                <a:solidFill>
                  <a:srgbClr val="000099"/>
                </a:solidFill>
                <a:latin typeface="宋体" panose="02010600030101010101" pitchFamily="2" charset="-122"/>
              </a:rPr>
              <a:t>如果</a:t>
            </a:r>
            <a:r>
              <a:rPr lang="zh-CN" altLang="en-US" sz="2100" b="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100" b="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"%c"</a:t>
            </a:r>
            <a:r>
              <a:rPr lang="zh-CN" altLang="en-US" sz="2100" b="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输</a:t>
            </a:r>
            <a:endParaRPr lang="zh-CN" altLang="en-US" sz="2100" b="0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0" dirty="0">
                <a:solidFill>
                  <a:srgbClr val="000099"/>
                </a:solidFill>
                <a:latin typeface="宋体" panose="02010600030101010101" pitchFamily="2" charset="-122"/>
              </a:rPr>
              <a:t>出</a:t>
            </a:r>
            <a:r>
              <a:rPr lang="en-US" altLang="zh-CN" sz="2100" b="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100" b="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，将</a:t>
            </a:r>
            <a:r>
              <a:rPr lang="zh-CN" altLang="en-US" sz="2100" b="0" dirty="0">
                <a:solidFill>
                  <a:srgbClr val="000099"/>
                </a:solidFill>
                <a:latin typeface="宋体" panose="02010600030101010101" pitchFamily="2" charset="-122"/>
              </a:rPr>
              <a:t>得到</a:t>
            </a:r>
            <a:r>
              <a:rPr lang="zh-CN" altLang="en-US" sz="2100" b="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字符</a:t>
            </a:r>
            <a:r>
              <a:rPr lang="en-US" altLang="zh-CN" sz="2100" b="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"!"</a:t>
            </a:r>
            <a:endParaRPr lang="en-US" altLang="zh-CN" sz="2100" b="0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0" dirty="0">
                <a:solidFill>
                  <a:srgbClr val="000099"/>
                </a:solidFill>
                <a:latin typeface="宋体" panose="02010600030101010101" pitchFamily="2" charset="-122"/>
              </a:rPr>
              <a:t> !</a:t>
            </a:r>
            <a:r>
              <a:rPr lang="zh-CN" altLang="en-US" sz="2100" b="0" dirty="0">
                <a:solidFill>
                  <a:srgbClr val="000099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100" b="0" dirty="0">
                <a:solidFill>
                  <a:srgbClr val="000099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 sz="2100" b="0" dirty="0">
                <a:solidFill>
                  <a:srgbClr val="000099"/>
                </a:solidFill>
                <a:latin typeface="宋体" panose="02010600030101010101" pitchFamily="2" charset="-122"/>
              </a:rPr>
              <a:t>码为</a:t>
            </a:r>
            <a:r>
              <a:rPr lang="en-US" altLang="zh-CN" sz="2100" b="0" dirty="0">
                <a:solidFill>
                  <a:srgbClr val="000099"/>
                </a:solidFill>
                <a:latin typeface="宋体" panose="02010600030101010101" pitchFamily="2" charset="-122"/>
              </a:rPr>
              <a:t>33</a:t>
            </a:r>
            <a:r>
              <a:rPr lang="zh-CN" altLang="en-US" sz="2100" b="0" dirty="0">
                <a:solidFill>
                  <a:srgbClr val="000099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187398" name="Picture 6" descr="c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151313"/>
            <a:ext cx="457200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398463" y="3359150"/>
            <a:ext cx="1814512" cy="519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赋值情况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nimBg="1"/>
      <p:bldP spid="18739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9A1179-D206-4C42-BC3C-C926ACCADD9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2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174AE82-BE88-4DB6-9503-F7F4BB576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0000"/>
              </a:lnSpc>
              <a:buFontTx/>
              <a:buAutoNum type="circleNumDbPlain" startAt="6"/>
              <a:defRPr/>
            </a:pPr>
            <a:r>
              <a:rPr lang="zh-CN" altLang="en-US" sz="2500" dirty="0">
                <a:solidFill>
                  <a:srgbClr val="000099"/>
                </a:solidFill>
                <a:latin typeface="宋体" pitchFamily="2" charset="-122"/>
              </a:rPr>
              <a:t>将带符号的</a:t>
            </a:r>
            <a:r>
              <a:rPr lang="zh-CN" altLang="en-US" sz="2800" b="1" kern="1200" dirty="0">
                <a:solidFill>
                  <a:srgbClr val="FF0000"/>
                </a:solidFill>
                <a:latin typeface="宋体" pitchFamily="2" charset="-122"/>
              </a:rPr>
              <a:t>短整型</a:t>
            </a:r>
            <a:r>
              <a:rPr lang="zh-CN" altLang="en-US" sz="2500" dirty="0" smtClean="0">
                <a:solidFill>
                  <a:srgbClr val="000099"/>
                </a:solidFill>
                <a:latin typeface="宋体" pitchFamily="2" charset="-122"/>
              </a:rPr>
              <a:t>数据</a:t>
            </a:r>
            <a:r>
              <a:rPr lang="en-US" altLang="zh-CN" sz="2500" dirty="0" smtClean="0">
                <a:solidFill>
                  <a:srgbClr val="000099"/>
                </a:solidFill>
                <a:latin typeface="宋体" pitchFamily="2" charset="-122"/>
              </a:rPr>
              <a:t>(short</a:t>
            </a:r>
            <a:r>
              <a:rPr lang="zh-CN" altLang="en-US" sz="2500" dirty="0" smtClean="0">
                <a:solidFill>
                  <a:srgbClr val="000099"/>
                </a:solidFill>
                <a:latin typeface="宋体" pitchFamily="2" charset="-122"/>
              </a:rPr>
              <a:t>型</a:t>
            </a:r>
            <a:r>
              <a:rPr lang="en-US" altLang="zh-CN" sz="2500" dirty="0" smtClean="0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2500" dirty="0" smtClean="0">
                <a:solidFill>
                  <a:srgbClr val="000099"/>
                </a:solidFill>
                <a:latin typeface="宋体" pitchFamily="2" charset="-122"/>
              </a:rPr>
              <a:t>赋</a:t>
            </a:r>
            <a:r>
              <a:rPr lang="zh-CN" altLang="en-US" sz="2500" dirty="0">
                <a:solidFill>
                  <a:srgbClr val="000099"/>
                </a:solidFill>
                <a:latin typeface="宋体" pitchFamily="2" charset="-122"/>
              </a:rPr>
              <a:t>给</a:t>
            </a:r>
            <a:r>
              <a:rPr lang="en-US" altLang="zh-CN" sz="2800" b="1" kern="1200" dirty="0" err="1">
                <a:solidFill>
                  <a:srgbClr val="FF0000"/>
                </a:solidFill>
                <a:latin typeface="宋体" pitchFamily="2" charset="-122"/>
              </a:rPr>
              <a:t>int</a:t>
            </a:r>
            <a:r>
              <a:rPr lang="zh-CN" altLang="en-US" sz="2800" b="1" kern="1200" dirty="0">
                <a:solidFill>
                  <a:srgbClr val="FF0000"/>
                </a:solidFill>
                <a:latin typeface="宋体" pitchFamily="2" charset="-122"/>
              </a:rPr>
              <a:t>或</a:t>
            </a:r>
            <a:r>
              <a:rPr lang="en-US" altLang="zh-CN" sz="2800" b="1" kern="1200" dirty="0">
                <a:solidFill>
                  <a:srgbClr val="FF0000"/>
                </a:solidFill>
                <a:latin typeface="宋体" pitchFamily="2" charset="-122"/>
              </a:rPr>
              <a:t>long</a:t>
            </a:r>
            <a:r>
              <a:rPr lang="zh-CN" altLang="en-US" sz="2800" b="1" kern="1200" dirty="0">
                <a:solidFill>
                  <a:srgbClr val="FF0000"/>
                </a:solidFill>
                <a:latin typeface="宋体" pitchFamily="2" charset="-122"/>
              </a:rPr>
              <a:t>型</a:t>
            </a:r>
            <a:r>
              <a:rPr lang="zh-CN" altLang="en-US" sz="2500" dirty="0">
                <a:solidFill>
                  <a:srgbClr val="000099"/>
                </a:solidFill>
                <a:latin typeface="宋体" pitchFamily="2" charset="-122"/>
              </a:rPr>
              <a:t>变量</a:t>
            </a:r>
            <a:r>
              <a:rPr lang="zh-CN" altLang="en-US" sz="2500" dirty="0" smtClean="0">
                <a:solidFill>
                  <a:srgbClr val="000099"/>
                </a:solidFill>
                <a:latin typeface="宋体" pitchFamily="2" charset="-122"/>
              </a:rPr>
              <a:t>时，要</a:t>
            </a:r>
            <a:r>
              <a:rPr lang="zh-CN" altLang="en-US" sz="2500" dirty="0">
                <a:solidFill>
                  <a:srgbClr val="000099"/>
                </a:solidFill>
                <a:latin typeface="宋体" pitchFamily="2" charset="-122"/>
              </a:rPr>
              <a:t>进行符号</a:t>
            </a:r>
            <a:r>
              <a:rPr lang="zh-CN" altLang="en-US" sz="2500" dirty="0" smtClean="0">
                <a:solidFill>
                  <a:srgbClr val="000099"/>
                </a:solidFill>
                <a:latin typeface="宋体" pitchFamily="2" charset="-122"/>
              </a:rPr>
              <a:t>扩展，将</a:t>
            </a:r>
            <a:r>
              <a:rPr lang="zh-CN" altLang="en-US" sz="2500" dirty="0">
                <a:solidFill>
                  <a:srgbClr val="000099"/>
                </a:solidFill>
                <a:latin typeface="宋体" pitchFamily="2" charset="-122"/>
              </a:rPr>
              <a:t>短整型数的</a:t>
            </a:r>
            <a:r>
              <a:rPr lang="en-US" altLang="zh-CN" sz="2500" dirty="0">
                <a:solidFill>
                  <a:srgbClr val="000099"/>
                </a:solidFill>
                <a:latin typeface="宋体" pitchFamily="2" charset="-122"/>
              </a:rPr>
              <a:t>16</a:t>
            </a:r>
            <a:r>
              <a:rPr lang="zh-CN" altLang="en-US" sz="2500" dirty="0">
                <a:solidFill>
                  <a:srgbClr val="000099"/>
                </a:solidFill>
                <a:latin typeface="宋体" pitchFamily="2" charset="-122"/>
              </a:rPr>
              <a:t>位送到</a:t>
            </a:r>
            <a:r>
              <a:rPr lang="en-US" altLang="zh-CN" sz="2500" dirty="0" err="1">
                <a:solidFill>
                  <a:srgbClr val="000099"/>
                </a:solidFill>
                <a:latin typeface="宋体" pitchFamily="2" charset="-122"/>
              </a:rPr>
              <a:t>int</a:t>
            </a:r>
            <a:r>
              <a:rPr lang="zh-CN" altLang="en-US" sz="2500" dirty="0">
                <a:solidFill>
                  <a:srgbClr val="000099"/>
                </a:solidFill>
                <a:latin typeface="宋体" pitchFamily="2" charset="-122"/>
              </a:rPr>
              <a:t>或</a:t>
            </a:r>
            <a:r>
              <a:rPr lang="en-US" altLang="zh-CN" sz="2500" dirty="0">
                <a:solidFill>
                  <a:srgbClr val="000099"/>
                </a:solidFill>
                <a:latin typeface="宋体" pitchFamily="2" charset="-122"/>
              </a:rPr>
              <a:t>long</a:t>
            </a:r>
            <a:r>
              <a:rPr lang="zh-CN" altLang="en-US" sz="2500" dirty="0">
                <a:solidFill>
                  <a:srgbClr val="000099"/>
                </a:solidFill>
                <a:latin typeface="宋体" pitchFamily="2" charset="-122"/>
              </a:rPr>
              <a:t>型低</a:t>
            </a:r>
            <a:r>
              <a:rPr lang="en-US" altLang="zh-CN" sz="2500" dirty="0">
                <a:solidFill>
                  <a:srgbClr val="000099"/>
                </a:solidFill>
                <a:latin typeface="宋体" pitchFamily="2" charset="-122"/>
              </a:rPr>
              <a:t>16</a:t>
            </a:r>
            <a:r>
              <a:rPr lang="zh-CN" altLang="en-US" sz="2500" dirty="0">
                <a:solidFill>
                  <a:srgbClr val="000099"/>
                </a:solidFill>
                <a:latin typeface="宋体" pitchFamily="2" charset="-122"/>
              </a:rPr>
              <a:t>位中</a:t>
            </a:r>
            <a:r>
              <a:rPr lang="en-US" altLang="zh-CN" sz="2500" dirty="0">
                <a:solidFill>
                  <a:srgbClr val="000099"/>
                </a:solidFill>
                <a:latin typeface="宋体" pitchFamily="2" charset="-122"/>
              </a:rPr>
              <a:t>:  </a:t>
            </a:r>
            <a:r>
              <a:rPr lang="en-US" altLang="zh-CN" sz="1900" b="1" i="1" dirty="0" smtClean="0">
                <a:solidFill>
                  <a:srgbClr val="006600"/>
                </a:solidFill>
                <a:latin typeface="宋体" pitchFamily="2" charset="-122"/>
              </a:rPr>
              <a:t>(</a:t>
            </a:r>
            <a:r>
              <a:rPr lang="zh-CN" altLang="en-US" sz="1900" b="1" i="1" dirty="0" smtClean="0">
                <a:solidFill>
                  <a:srgbClr val="FF0000"/>
                </a:solidFill>
                <a:latin typeface="宋体" pitchFamily="2" charset="-122"/>
              </a:rPr>
              <a:t>与</a:t>
            </a:r>
            <a:r>
              <a:rPr lang="zh-CN" altLang="en-US" sz="1900" b="1" i="1" dirty="0">
                <a:solidFill>
                  <a:srgbClr val="FF0000"/>
                </a:solidFill>
                <a:latin typeface="宋体" pitchFamily="2" charset="-122"/>
              </a:rPr>
              <a:t>教材有</a:t>
            </a:r>
            <a:r>
              <a:rPr lang="zh-CN" altLang="en-US" sz="1900" b="1" i="1" dirty="0" smtClean="0">
                <a:solidFill>
                  <a:srgbClr val="FF0000"/>
                </a:solidFill>
                <a:latin typeface="宋体" pitchFamily="2" charset="-122"/>
              </a:rPr>
              <a:t>区别</a:t>
            </a:r>
            <a:r>
              <a:rPr lang="en-US" altLang="zh-CN" sz="1900" b="1" i="1" dirty="0" smtClean="0">
                <a:solidFill>
                  <a:srgbClr val="006600"/>
                </a:solidFill>
                <a:latin typeface="宋体" pitchFamily="2" charset="-122"/>
              </a:rPr>
              <a:t>)</a:t>
            </a:r>
            <a:endParaRPr lang="zh-CN" altLang="en-US" sz="1900" b="1" i="1" dirty="0">
              <a:solidFill>
                <a:srgbClr val="006600"/>
              </a:solidFill>
              <a:latin typeface="宋体" pitchFamily="2" charset="-122"/>
            </a:endParaRPr>
          </a:p>
          <a:p>
            <a:pPr marL="571500" indent="-571500" eaLnBrk="1" hangingPunct="1">
              <a:lnSpc>
                <a:spcPct val="90000"/>
              </a:lnSpc>
              <a:buFontTx/>
              <a:buAutoNum type="circleNumDbPlain" startAt="6"/>
              <a:defRPr/>
            </a:pPr>
            <a:endParaRPr lang="zh-CN" altLang="en-US" sz="1900" b="1" i="1" dirty="0">
              <a:solidFill>
                <a:srgbClr val="006600"/>
              </a:solidFill>
              <a:latin typeface="宋体" pitchFamily="2" charset="-122"/>
            </a:endParaRPr>
          </a:p>
          <a:p>
            <a:pPr marL="966788" lvl="1" indent="-495300" eaLnBrk="1" hangingPunct="1">
              <a:lnSpc>
                <a:spcPct val="90000"/>
              </a:lnSpc>
              <a:buClr>
                <a:srgbClr val="000099"/>
              </a:buClr>
              <a:defRPr/>
            </a:pP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short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型数据为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正值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符号位为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0)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long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型变量的高</a:t>
            </a: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补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0;</a:t>
            </a:r>
            <a:endParaRPr lang="zh-CN" altLang="en-US" sz="2100" dirty="0">
              <a:latin typeface="楷体_GB2312" pitchFamily="49" charset="-122"/>
              <a:ea typeface="楷体_GB2312" pitchFamily="49" charset="-122"/>
            </a:endParaRPr>
          </a:p>
          <a:p>
            <a:pPr marL="966788" lvl="1" indent="-495300" eaLnBrk="1" hangingPunct="1">
              <a:lnSpc>
                <a:spcPct val="90000"/>
              </a:lnSpc>
              <a:buClr>
                <a:srgbClr val="000099"/>
              </a:buClr>
              <a:defRPr/>
            </a:pP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short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型变量为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负值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符号位为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long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型变量的高</a:t>
            </a: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补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保持数值不改变。</a:t>
            </a:r>
          </a:p>
          <a:p>
            <a:pPr marL="966788" lvl="1" indent="-495300" eaLnBrk="1" hangingPunct="1">
              <a:lnSpc>
                <a:spcPct val="90000"/>
              </a:lnSpc>
              <a:buClr>
                <a:srgbClr val="000099"/>
              </a:buClr>
              <a:defRPr/>
            </a:pPr>
            <a:endParaRPr lang="zh-CN" altLang="en-US" sz="2100" dirty="0">
              <a:latin typeface="楷体_GB2312" pitchFamily="49" charset="-122"/>
              <a:ea typeface="楷体_GB2312" pitchFamily="49" charset="-122"/>
            </a:endParaRPr>
          </a:p>
          <a:p>
            <a:pPr marL="966788" lvl="1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    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反之，若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将一个</a:t>
            </a:r>
            <a:r>
              <a:rPr lang="en-US" altLang="zh-CN" sz="2100" dirty="0">
                <a:solidFill>
                  <a:srgbClr val="000099"/>
                </a:solidFill>
                <a:latin typeface="宋体" pitchFamily="2" charset="-122"/>
              </a:rPr>
              <a:t>long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型数据赋给一个</a:t>
            </a:r>
            <a:r>
              <a:rPr lang="en-US" altLang="zh-CN" sz="2100" dirty="0">
                <a:solidFill>
                  <a:srgbClr val="000099"/>
                </a:solidFill>
                <a:latin typeface="宋体" pitchFamily="2" charset="-122"/>
              </a:rPr>
              <a:t>short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型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变量，只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将</a:t>
            </a:r>
            <a:r>
              <a:rPr lang="en-US" altLang="zh-CN" sz="2100" dirty="0">
                <a:solidFill>
                  <a:srgbClr val="000099"/>
                </a:solidFill>
                <a:latin typeface="宋体" pitchFamily="2" charset="-122"/>
              </a:rPr>
              <a:t>long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型数据中低</a:t>
            </a:r>
            <a:r>
              <a:rPr lang="en-US" altLang="zh-CN" sz="2100" dirty="0">
                <a:solidFill>
                  <a:srgbClr val="000099"/>
                </a:solidFill>
                <a:latin typeface="宋体" pitchFamily="2" charset="-122"/>
              </a:rPr>
              <a:t>16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位原封不动地送到短整型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变量</a:t>
            </a:r>
            <a:r>
              <a:rPr lang="en-US" altLang="zh-CN" sz="2100" dirty="0" smtClean="0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即截断</a:t>
            </a:r>
            <a:r>
              <a:rPr lang="en-US" altLang="zh-CN" sz="2100" dirty="0" smtClean="0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。 </a:t>
            </a:r>
            <a:endParaRPr lang="zh-CN" altLang="en-US" sz="2100" dirty="0">
              <a:solidFill>
                <a:srgbClr val="0000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50DE4E-A554-40B6-B727-0038286DE4A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2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A3C4054-79E0-4A75-BE7C-24C5814EC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100" dirty="0">
                <a:solidFill>
                  <a:srgbClr val="000099"/>
                </a:solidFill>
                <a:latin typeface="宋体" pitchFamily="2" charset="-122"/>
              </a:rPr>
              <a:t>⑦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将</a:t>
            </a:r>
            <a:r>
              <a:rPr lang="en-US" altLang="zh-CN" sz="2800" b="1" kern="1200" dirty="0">
                <a:solidFill>
                  <a:srgbClr val="FF0000"/>
                </a:solidFill>
                <a:latin typeface="宋体" pitchFamily="2" charset="-122"/>
              </a:rPr>
              <a:t>unsigned short </a:t>
            </a:r>
            <a:r>
              <a:rPr lang="en-US" altLang="zh-CN" sz="2800" b="1" kern="1200" dirty="0" err="1">
                <a:solidFill>
                  <a:srgbClr val="FF0000"/>
                </a:solidFill>
                <a:latin typeface="宋体" pitchFamily="2" charset="-122"/>
              </a:rPr>
              <a:t>int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型数据赋给</a:t>
            </a:r>
            <a:r>
              <a:rPr lang="en-US" altLang="zh-CN" sz="2800" b="1" kern="1200" dirty="0">
                <a:solidFill>
                  <a:srgbClr val="FF0000"/>
                </a:solidFill>
                <a:latin typeface="宋体" pitchFamily="2" charset="-122"/>
              </a:rPr>
              <a:t>long </a:t>
            </a:r>
            <a:r>
              <a:rPr lang="en-US" altLang="zh-CN" sz="2800" b="1" kern="1200" dirty="0" err="1">
                <a:solidFill>
                  <a:srgbClr val="FF0000"/>
                </a:solidFill>
                <a:latin typeface="宋体" pitchFamily="2" charset="-122"/>
              </a:rPr>
              <a:t>int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型变量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时，不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存在符号扩展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问题，只需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将高位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补</a:t>
            </a:r>
            <a:r>
              <a:rPr lang="en-US" altLang="zh-CN" sz="2100" dirty="0" smtClean="0">
                <a:solidFill>
                  <a:srgbClr val="000099"/>
                </a:solidFill>
                <a:latin typeface="宋体" pitchFamily="2" charset="-122"/>
              </a:rPr>
              <a:t>0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即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可。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100" dirty="0">
              <a:solidFill>
                <a:srgbClr val="000099"/>
              </a:solidFill>
              <a:latin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  将一个</a:t>
            </a:r>
            <a:r>
              <a:rPr lang="en-US" altLang="zh-CN" sz="2100" dirty="0">
                <a:solidFill>
                  <a:srgbClr val="000099"/>
                </a:solidFill>
                <a:latin typeface="宋体" pitchFamily="2" charset="-122"/>
              </a:rPr>
              <a:t>unsigned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类型数据赋给一个占字节数相同的非</a:t>
            </a:r>
            <a:r>
              <a:rPr lang="en-US" altLang="zh-CN" sz="2100" dirty="0">
                <a:solidFill>
                  <a:srgbClr val="000099"/>
                </a:solidFill>
                <a:latin typeface="宋体" pitchFamily="2" charset="-122"/>
              </a:rPr>
              <a:t>unsigned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型整型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变量</a:t>
            </a:r>
            <a:r>
              <a:rPr lang="en-US" altLang="zh-CN" sz="2100" dirty="0" smtClean="0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例如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：</a:t>
            </a:r>
            <a:r>
              <a:rPr lang="en-US" altLang="zh-CN" sz="2100" dirty="0">
                <a:solidFill>
                  <a:srgbClr val="000099"/>
                </a:solidFill>
                <a:latin typeface="宋体" pitchFamily="2" charset="-122"/>
              </a:rPr>
              <a:t>unsigned </a:t>
            </a:r>
            <a:r>
              <a:rPr lang="en-US" altLang="zh-CN" sz="2100" dirty="0" err="1">
                <a:solidFill>
                  <a:srgbClr val="000099"/>
                </a:solidFill>
                <a:latin typeface="宋体" pitchFamily="2" charset="-122"/>
              </a:rPr>
              <a:t>int</a:t>
            </a:r>
            <a:r>
              <a:rPr lang="en-US" altLang="zh-CN" sz="2100" dirty="0">
                <a:solidFill>
                  <a:srgbClr val="000099"/>
                </a:solidFill>
                <a:latin typeface="宋体" pitchFamily="2" charset="-122"/>
              </a:rPr>
              <a:t>  </a:t>
            </a:r>
            <a:r>
              <a:rPr lang="en-US" altLang="zh-CN" sz="2100" dirty="0" smtClean="0">
                <a:solidFill>
                  <a:srgbClr val="000099"/>
                </a:solidFill>
                <a:latin typeface="宋体" pitchFamily="2" charset="-122"/>
              </a:rPr>
              <a:t>-&gt;</a:t>
            </a:r>
            <a:r>
              <a:rPr lang="en-US" altLang="zh-CN" sz="2100" dirty="0" err="1" smtClean="0">
                <a:solidFill>
                  <a:srgbClr val="000099"/>
                </a:solidFill>
                <a:latin typeface="宋体" pitchFamily="2" charset="-122"/>
              </a:rPr>
              <a:t>int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2100" dirty="0" smtClean="0">
                <a:solidFill>
                  <a:srgbClr val="000099"/>
                </a:solidFill>
                <a:latin typeface="宋体" pitchFamily="2" charset="-122"/>
              </a:rPr>
              <a:t>unsigned long-&gt;long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2100" dirty="0" smtClean="0">
                <a:solidFill>
                  <a:srgbClr val="000099"/>
                </a:solidFill>
                <a:latin typeface="宋体" pitchFamily="2" charset="-122"/>
              </a:rPr>
              <a:t>unsigned short-&gt;</a:t>
            </a:r>
            <a:r>
              <a:rPr lang="en-US" altLang="zh-CN" sz="2100" dirty="0" smtClean="0">
                <a:solidFill>
                  <a:srgbClr val="000099"/>
                </a:solidFill>
                <a:latin typeface="宋体" pitchFamily="2" charset="-122"/>
              </a:rPr>
              <a:t>short)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将</a:t>
            </a:r>
            <a:r>
              <a:rPr lang="en-US" altLang="zh-CN" sz="2100" dirty="0">
                <a:solidFill>
                  <a:srgbClr val="000099"/>
                </a:solidFill>
                <a:latin typeface="宋体" pitchFamily="2" charset="-122"/>
              </a:rPr>
              <a:t>unsigned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型变量的内容原样送到非</a:t>
            </a:r>
            <a:r>
              <a:rPr lang="en-US" altLang="zh-CN" sz="2100" dirty="0">
                <a:solidFill>
                  <a:srgbClr val="000099"/>
                </a:solidFill>
                <a:latin typeface="宋体" pitchFamily="2" charset="-122"/>
              </a:rPr>
              <a:t>unsigned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型变量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中，但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如果数据范围超过相应整型的</a:t>
            </a:r>
            <a:r>
              <a:rPr lang="zh-CN" altLang="en-US" sz="2100" dirty="0" smtClean="0">
                <a:solidFill>
                  <a:srgbClr val="000099"/>
                </a:solidFill>
                <a:latin typeface="宋体" pitchFamily="2" charset="-122"/>
              </a:rPr>
              <a:t>范围，则</a:t>
            </a:r>
            <a:r>
              <a:rPr lang="zh-CN" altLang="en-US" sz="2100" dirty="0">
                <a:solidFill>
                  <a:srgbClr val="000099"/>
                </a:solidFill>
                <a:latin typeface="宋体" pitchFamily="2" charset="-122"/>
              </a:rPr>
              <a:t>会出现数据错误。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100" dirty="0">
              <a:solidFill>
                <a:srgbClr val="000099"/>
              </a:solidFill>
              <a:latin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100" dirty="0">
              <a:solidFill>
                <a:srgbClr val="000099"/>
              </a:solidFill>
              <a:latin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⑧将</a:t>
            </a:r>
            <a:r>
              <a:rPr lang="zh-CN" altLang="en-US" sz="2800" b="1" kern="1200" dirty="0">
                <a:solidFill>
                  <a:srgbClr val="FF0000"/>
                </a:solidFill>
                <a:latin typeface="宋体" pitchFamily="2" charset="-122"/>
              </a:rPr>
              <a:t>非</a:t>
            </a:r>
            <a:r>
              <a:rPr lang="en-US" altLang="zh-CN" sz="2800" b="1" kern="1200" dirty="0">
                <a:solidFill>
                  <a:srgbClr val="FF0000"/>
                </a:solidFill>
                <a:latin typeface="宋体" pitchFamily="2" charset="-122"/>
              </a:rPr>
              <a:t>unsigned</a:t>
            </a:r>
            <a:r>
              <a:rPr lang="zh-CN" altLang="en-US" sz="2800" b="1" kern="1200" dirty="0">
                <a:solidFill>
                  <a:srgbClr val="FF0000"/>
                </a:solidFill>
                <a:latin typeface="宋体" pitchFamily="2" charset="-122"/>
              </a:rPr>
              <a:t>型</a:t>
            </a: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数据赋给长度相同的</a:t>
            </a:r>
            <a:r>
              <a:rPr lang="en-US" altLang="zh-CN" sz="2800" b="1" kern="1200" dirty="0">
                <a:solidFill>
                  <a:srgbClr val="FF0000"/>
                </a:solidFill>
                <a:latin typeface="宋体" pitchFamily="2" charset="-122"/>
              </a:rPr>
              <a:t>unsigned</a:t>
            </a:r>
            <a:r>
              <a:rPr lang="zh-CN" altLang="en-US" sz="2800" b="1" kern="1200" dirty="0">
                <a:solidFill>
                  <a:srgbClr val="FF0000"/>
                </a:solidFill>
                <a:latin typeface="宋体" pitchFamily="2" charset="-122"/>
              </a:rPr>
              <a:t>型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变量，也</a:t>
            </a: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是原样照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赋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符号位</a:t>
            </a: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也作为数值一起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传送</a:t>
            </a:r>
            <a:r>
              <a:rPr lang="en-US" altLang="zh-CN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1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1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36EC7A-04A3-4C9B-9898-DEFF9A4A0A4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2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79388" y="1905000"/>
            <a:ext cx="8820150" cy="332422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1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100" b="0" u="sng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2.9 </a:t>
            </a:r>
            <a:r>
              <a:rPr lang="zh-CN" altLang="en-US" sz="21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>有符号数据传送给无符号变量。</a:t>
            </a:r>
            <a:r>
              <a:rPr lang="zh-CN" altLang="en-US" sz="26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br>
              <a:rPr lang="zh-CN" altLang="en-US" sz="2600" b="0" u="sng" dirty="0">
                <a:solidFill>
                  <a:srgbClr val="66FF33"/>
                </a:solidFill>
                <a:latin typeface="Times New Roman" panose="02020603050405020304" pitchFamily="18" charset="0"/>
              </a:rPr>
            </a:br>
            <a:r>
              <a:rPr lang="en-US" altLang="zh-CN" sz="2600" dirty="0">
                <a:solidFill>
                  <a:schemeClr val="bg1"/>
                </a:solidFill>
                <a:latin typeface="宋体" panose="02010600030101010101" pitchFamily="2" charset="-122"/>
              </a:rPr>
              <a:t>#include "</a:t>
            </a:r>
            <a:r>
              <a:rPr lang="en-US" altLang="zh-CN" sz="26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stdafx.h</a:t>
            </a:r>
            <a:r>
              <a:rPr lang="en-US" altLang="zh-CN" sz="2600" dirty="0">
                <a:solidFill>
                  <a:schemeClr val="bg1"/>
                </a:solidFill>
                <a:latin typeface="宋体" panose="02010600030101010101" pitchFamily="2" charset="-122"/>
              </a:rPr>
              <a:t>"</a:t>
            </a:r>
            <a:br>
              <a:rPr lang="en-US" altLang="zh-CN" sz="26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sz="2600" dirty="0" err="1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600" dirty="0">
                <a:solidFill>
                  <a:schemeClr val="bg1"/>
                </a:solidFill>
                <a:latin typeface="宋体" panose="02010600030101010101" pitchFamily="2" charset="-122"/>
              </a:rPr>
              <a:t> _</a:t>
            </a:r>
            <a:r>
              <a:rPr lang="en-US" altLang="zh-CN" sz="2600" dirty="0" err="1">
                <a:solidFill>
                  <a:schemeClr val="bg1"/>
                </a:solidFill>
                <a:latin typeface="宋体" panose="02010600030101010101" pitchFamily="2" charset="-122"/>
              </a:rPr>
              <a:t>tmain</a:t>
            </a:r>
            <a:r>
              <a:rPr lang="en-US" altLang="zh-CN" sz="2600" dirty="0">
                <a:solidFill>
                  <a:schemeClr val="bg1"/>
                </a:solidFill>
                <a:latin typeface="宋体" panose="02010600030101010101" pitchFamily="2" charset="-122"/>
              </a:rPr>
              <a:t> (...... )</a:t>
            </a: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  <a:t> ｛</a:t>
            </a:r>
            <a:r>
              <a:rPr lang="en-US" altLang="zh-CN" sz="2600" dirty="0">
                <a:solidFill>
                  <a:schemeClr val="bg1"/>
                </a:solidFill>
                <a:latin typeface="宋体" panose="02010600030101010101" pitchFamily="2" charset="-122"/>
              </a:rPr>
              <a:t>unsigned </a:t>
            </a:r>
            <a:r>
              <a:rPr lang="en-US" altLang="zh-CN" sz="26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a;</a:t>
            </a: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600" dirty="0" err="1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6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6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=-</a:t>
            </a:r>
            <a:r>
              <a:rPr lang="en-US" altLang="zh-CN" sz="26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6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6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a=b;</a:t>
            </a: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6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print("%u\</a:t>
            </a:r>
            <a:r>
              <a:rPr lang="en-US" altLang="zh-CN" sz="26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n",a</a:t>
            </a:r>
            <a:r>
              <a:rPr lang="en-US" altLang="zh-CN" sz="26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);</a:t>
            </a: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  <a:t/>
            </a:r>
            <a:b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  <a:t>  ｝</a:t>
            </a:r>
            <a:b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endParaRPr lang="zh-CN" altLang="en-US" sz="26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9003639F-8DF0-4F79-969D-EE97E5A5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34000"/>
            <a:ext cx="8893175" cy="704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15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说明</a:t>
            </a:r>
            <a:r>
              <a:rPr lang="zh-CN" altLang="en-US" sz="1500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1500" b="0" dirty="0" smtClean="0">
                <a:latin typeface="宋体" pitchFamily="2" charset="-122"/>
              </a:rPr>
              <a:t>"%u"</a:t>
            </a:r>
            <a:r>
              <a:rPr lang="zh-CN" altLang="en-US" sz="1500" b="0" dirty="0" smtClean="0">
                <a:latin typeface="宋体" pitchFamily="2" charset="-122"/>
              </a:rPr>
              <a:t>是</a:t>
            </a:r>
            <a:r>
              <a:rPr lang="zh-CN" altLang="en-US" sz="1500" b="0" dirty="0">
                <a:latin typeface="宋体" pitchFamily="2" charset="-122"/>
              </a:rPr>
              <a:t>输出无符号数时所用的格式符。</a:t>
            </a:r>
            <a:r>
              <a:rPr lang="zh-CN" altLang="en-US" sz="1500" b="0" dirty="0" smtClean="0">
                <a:latin typeface="宋体" pitchFamily="2" charset="-122"/>
              </a:rPr>
              <a:t>如果</a:t>
            </a:r>
            <a:r>
              <a:rPr lang="en-US" altLang="zh-CN" sz="1500" b="0" dirty="0" smtClean="0">
                <a:latin typeface="宋体" pitchFamily="2" charset="-122"/>
              </a:rPr>
              <a:t>b</a:t>
            </a:r>
            <a:r>
              <a:rPr lang="zh-CN" altLang="en-US" sz="1500" b="0" dirty="0" smtClean="0">
                <a:latin typeface="宋体" pitchFamily="2" charset="-122"/>
              </a:rPr>
              <a:t>为正值，且</a:t>
            </a:r>
            <a:r>
              <a:rPr lang="zh-CN" altLang="en-US" sz="1500" b="0" dirty="0">
                <a:latin typeface="宋体" pitchFamily="2" charset="-122"/>
              </a:rPr>
              <a:t>在</a:t>
            </a:r>
            <a:r>
              <a:rPr lang="en-US" altLang="zh-CN" sz="15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lang="zh-CN" altLang="en-US" sz="15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～</a:t>
            </a:r>
            <a:r>
              <a:rPr lang="zh-CN" altLang="en-US" sz="1500" b="0" dirty="0">
                <a:latin typeface="宋体" pitchFamily="2" charset="-122"/>
              </a:rPr>
              <a:t> </a:t>
            </a:r>
            <a:r>
              <a:rPr lang="en-US" altLang="zh-CN" sz="1500" b="0" dirty="0">
                <a:latin typeface="宋体" pitchFamily="2" charset="-122"/>
              </a:rPr>
              <a:t>2147483647</a:t>
            </a:r>
            <a:r>
              <a:rPr lang="zh-CN" altLang="en-US" sz="1500" b="0" dirty="0" smtClean="0">
                <a:latin typeface="宋体" pitchFamily="2" charset="-122"/>
              </a:rPr>
              <a:t>之间，则</a:t>
            </a:r>
            <a:r>
              <a:rPr lang="zh-CN" altLang="en-US" sz="1500" b="0" dirty="0">
                <a:latin typeface="宋体" pitchFamily="2" charset="-122"/>
              </a:rPr>
              <a:t>赋值后数值不变。</a:t>
            </a:r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CE8E0EC2-DFAE-4A88-A55A-A46E5892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05000"/>
            <a:ext cx="2522538" cy="806450"/>
          </a:xfrm>
          <a:prstGeom prst="rect">
            <a:avLst/>
          </a:prstGeom>
          <a:solidFill>
            <a:srgbClr val="3366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buClr>
                <a:srgbClr val="FFFF00"/>
              </a:buClr>
              <a:buSzPts val="2800"/>
              <a:buFont typeface="华文细黑" pitchFamily="2" charset="-122"/>
              <a:buChar char="•"/>
              <a:defRPr/>
            </a:pPr>
            <a:r>
              <a:rPr lang="zh-CN" altLang="en-US" sz="1800" u="sng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rPr>
              <a:t>运行结果：</a:t>
            </a:r>
          </a:p>
          <a:p>
            <a:pPr algn="ctr" eaLnBrk="1" hangingPunct="1">
              <a:defRPr/>
            </a:pPr>
            <a:r>
              <a:rPr lang="zh-CN" altLang="en-US" sz="1800">
                <a:solidFill>
                  <a:schemeClr val="bg1"/>
                </a:solidFill>
                <a:latin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4294967295</a:t>
            </a:r>
          </a:p>
        </p:txBody>
      </p:sp>
      <p:pic>
        <p:nvPicPr>
          <p:cNvPr id="190471" name="Picture 7" descr="c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5200"/>
            <a:ext cx="42481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nimBg="1"/>
      <p:bldP spid="19047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6793CA-27C8-4651-AC46-11FEFC63144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2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1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复合的赋值运算符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900" dirty="0" smtClean="0">
                <a:latin typeface="宋体" panose="02010600030101010101" pitchFamily="2" charset="-122"/>
              </a:rPr>
              <a:t>在赋值符</a:t>
            </a:r>
            <a:r>
              <a:rPr lang="en-US" altLang="zh-CN" sz="1900" dirty="0" smtClean="0">
                <a:latin typeface="宋体" panose="02010600030101010101" pitchFamily="2" charset="-122"/>
              </a:rPr>
              <a:t>"="</a:t>
            </a:r>
            <a:r>
              <a:rPr lang="zh-CN" altLang="en-US" sz="1900" dirty="0" smtClean="0">
                <a:latin typeface="宋体" panose="02010600030101010101" pitchFamily="2" charset="-122"/>
              </a:rPr>
              <a:t>之前加上其他运算符，可以构成复合的运算符。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CC0000"/>
                </a:solidFill>
                <a:ea typeface="楷体_GB2312" pitchFamily="49" charset="-122"/>
              </a:rPr>
              <a:t>例如</a:t>
            </a:r>
            <a:r>
              <a:rPr lang="en-US" altLang="zh-CN" sz="3000" b="1" dirty="0" smtClean="0">
                <a:solidFill>
                  <a:srgbClr val="CC0000"/>
                </a:solidFill>
                <a:ea typeface="楷体_GB2312" pitchFamily="49" charset="-12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+=3</a:t>
            </a: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等价</a:t>
            </a: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于  </a:t>
            </a: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a=a+3</a:t>
            </a:r>
            <a:endParaRPr lang="zh-CN" altLang="en-US" sz="19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=y+8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等价于  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x=x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(y+8)</a:t>
            </a:r>
            <a:endParaRPr lang="zh-CN" altLang="en-US" sz="19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x%=3</a:t>
            </a: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等价于  </a:t>
            </a: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x=x%3</a:t>
            </a:r>
            <a:endParaRPr lang="zh-CN" altLang="en-US" sz="19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3000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100" b="1" dirty="0" smtClean="0"/>
              <a:t>为便于记忆，可以这样理解：</a:t>
            </a:r>
            <a:endParaRPr lang="zh-CN" altLang="en-US" sz="2100" b="1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① </a:t>
            </a: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 += b   (</a:t>
            </a: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为变量，</a:t>
            </a: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为表达式</a:t>
            </a: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② a += 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b(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有下划线的</a:t>
            </a:r>
            <a:r>
              <a:rPr lang="en-US" altLang="zh-CN" sz="190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a+</a:t>
            </a:r>
            <a:r>
              <a:rPr lang="en-US" altLang="zh-CN" sz="190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移到</a:t>
            </a:r>
            <a:r>
              <a:rPr lang="en-US" altLang="zh-CN" sz="190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190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右侧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19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9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|_↑</a:t>
            </a:r>
            <a:endParaRPr lang="en-US" altLang="zh-CN" sz="19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③ a = a + b </a:t>
            </a: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1900" dirty="0" smtClean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1900" dirty="0" smtClean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左侧补上变量名</a:t>
            </a:r>
            <a:r>
              <a:rPr lang="en-US" altLang="zh-CN" sz="190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a)</a:t>
            </a:r>
            <a:endParaRPr lang="zh-CN" altLang="en-US" sz="1900" dirty="0" smtClean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910E79-F8D4-4124-8D35-5095C374ACC6}" type="slidenum">
              <a:rPr lang="en-US" altLang="zh-CN" sz="1200" b="0"/>
              <a:pPr eaLnBrk="1" hangingPunct="1"/>
              <a:t>6</a:t>
            </a:fld>
            <a:endParaRPr lang="en-US" altLang="zh-CN" sz="1200" b="0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-865188" y="1801813"/>
            <a:ext cx="7937501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0" dirty="0"/>
              <a:t>二进制与十六进制之间的转换</a:t>
            </a:r>
          </a:p>
          <a:p>
            <a:pPr lvl="4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000" b="0" dirty="0"/>
              <a:t>二进制转换成十六进制：从右</a:t>
            </a:r>
            <a:r>
              <a:rPr lang="zh-CN" altLang="en-US" sz="2000" b="0" dirty="0" smtClean="0"/>
              <a:t>向左，每</a:t>
            </a:r>
            <a:r>
              <a:rPr lang="en-US" altLang="zh-CN" sz="2000" b="0" dirty="0"/>
              <a:t>4</a:t>
            </a:r>
            <a:r>
              <a:rPr lang="zh-CN" altLang="en-US" sz="2000" b="0" dirty="0"/>
              <a:t>位一</a:t>
            </a:r>
            <a:r>
              <a:rPr lang="zh-CN" altLang="en-US" sz="2000" b="0" dirty="0" smtClean="0"/>
              <a:t>组</a:t>
            </a:r>
            <a:r>
              <a:rPr lang="en-US" altLang="zh-CN" sz="2000" b="0" dirty="0" smtClean="0"/>
              <a:t>(</a:t>
            </a:r>
            <a:r>
              <a:rPr lang="zh-CN" altLang="en-US" sz="2000" b="0" dirty="0" smtClean="0"/>
              <a:t>不足</a:t>
            </a:r>
            <a:r>
              <a:rPr lang="en-US" altLang="zh-CN" sz="2000" b="0" dirty="0"/>
              <a:t>4</a:t>
            </a:r>
            <a:r>
              <a:rPr lang="zh-CN" altLang="en-US" sz="2000" b="0" dirty="0"/>
              <a:t>位左补</a:t>
            </a:r>
            <a:r>
              <a:rPr lang="en-US" altLang="zh-CN" sz="2000" b="0" dirty="0" smtClean="0"/>
              <a:t>0)</a:t>
            </a:r>
            <a:r>
              <a:rPr lang="zh-CN" altLang="en-US" sz="2000" b="0" dirty="0" smtClean="0"/>
              <a:t>，</a:t>
            </a:r>
            <a:r>
              <a:rPr lang="zh-CN" altLang="en-US" sz="2000" b="0" dirty="0" smtClean="0"/>
              <a:t>转换</a:t>
            </a:r>
            <a:r>
              <a:rPr lang="zh-CN" altLang="en-US" sz="2000" b="0" dirty="0"/>
              <a:t>成十六进制</a:t>
            </a:r>
          </a:p>
          <a:p>
            <a:pPr lvl="4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000" b="0" dirty="0"/>
              <a:t>十六进制转换成二进制：用</a:t>
            </a:r>
            <a:r>
              <a:rPr lang="en-US" altLang="zh-CN" sz="2000" b="0" dirty="0"/>
              <a:t>4</a:t>
            </a:r>
            <a:r>
              <a:rPr lang="zh-CN" altLang="en-US" sz="2000" b="0" dirty="0"/>
              <a:t>位二进制数代替每一位十六进制数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25463" y="4117975"/>
            <a:ext cx="6713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0" dirty="0">
                <a:latin typeface="Arial" panose="020B0604020202020204" pitchFamily="34" charset="0"/>
              </a:rPr>
              <a:t>例  </a:t>
            </a:r>
            <a:r>
              <a:rPr kumimoji="1" lang="en-US" altLang="zh-CN" sz="2000" b="0" dirty="0">
                <a:latin typeface="Arial" panose="020B0604020202020204" pitchFamily="34" charset="0"/>
              </a:rPr>
              <a:t>(</a:t>
            </a:r>
            <a:r>
              <a:rPr kumimoji="1" lang="en-US" altLang="zh-CN" sz="2000" b="0" dirty="0" smtClean="0">
                <a:latin typeface="Arial" panose="020B0604020202020204" pitchFamily="34" charset="0"/>
              </a:rPr>
              <a:t>11010101111101)</a:t>
            </a:r>
            <a:r>
              <a:rPr kumimoji="1" lang="en-US" altLang="zh-CN" sz="1000" b="0" dirty="0" smtClean="0">
                <a:latin typeface="Arial" panose="020B0604020202020204" pitchFamily="34" charset="0"/>
              </a:rPr>
              <a:t>2</a:t>
            </a:r>
            <a:r>
              <a:rPr kumimoji="1" lang="en-US" altLang="zh-CN" sz="2000" b="0" smtClean="0">
                <a:latin typeface="Arial" panose="020B0604020202020204" pitchFamily="34" charset="0"/>
              </a:rPr>
              <a:t>=(</a:t>
            </a:r>
            <a:r>
              <a:rPr kumimoji="1" lang="en-US" altLang="zh-CN" sz="2000" b="0" smtClean="0">
                <a:solidFill>
                  <a:srgbClr val="3333FF"/>
                </a:solidFill>
                <a:latin typeface="Arial" panose="020B0604020202020204" pitchFamily="34" charset="0"/>
              </a:rPr>
              <a:t>00</a:t>
            </a:r>
            <a:r>
              <a:rPr kumimoji="1" lang="en-US" altLang="zh-CN" sz="2000" b="0" smtClean="0">
                <a:latin typeface="Arial" panose="020B0604020202020204" pitchFamily="34" charset="0"/>
              </a:rPr>
              <a:t>11,0101,0111,1101)</a:t>
            </a:r>
            <a:r>
              <a:rPr kumimoji="1" lang="en-US" altLang="zh-CN" sz="1000" b="0" smtClean="0">
                <a:latin typeface="Arial" panose="020B0604020202020204" pitchFamily="34" charset="0"/>
              </a:rPr>
              <a:t>2</a:t>
            </a:r>
            <a:r>
              <a:rPr kumimoji="1" lang="en-US" altLang="zh-CN" sz="2000" b="0" dirty="0" smtClean="0">
                <a:latin typeface="Arial" panose="020B0604020202020204" pitchFamily="34" charset="0"/>
              </a:rPr>
              <a:t>=(</a:t>
            </a:r>
            <a:r>
              <a:rPr kumimoji="1" lang="en-US" altLang="zh-CN" sz="2000" b="0" dirty="0">
                <a:latin typeface="Arial" panose="020B0604020202020204" pitchFamily="34" charset="0"/>
              </a:rPr>
              <a:t>357D)</a:t>
            </a:r>
            <a:r>
              <a:rPr kumimoji="1" lang="en-US" altLang="zh-CN" sz="1000" b="0" dirty="0">
                <a:latin typeface="Arial" panose="020B0604020202020204" pitchFamily="34" charset="0"/>
              </a:rPr>
              <a:t>16</a:t>
            </a:r>
            <a:endParaRPr kumimoji="1" lang="en-US" altLang="zh-CN" sz="2000" b="0" dirty="0">
              <a:latin typeface="Arial" panose="020B0604020202020204" pitchFamily="34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508000" y="5281613"/>
            <a:ext cx="679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0" dirty="0">
                <a:latin typeface="Arial" panose="020B0604020202020204" pitchFamily="34" charset="0"/>
              </a:rPr>
              <a:t>例 </a:t>
            </a:r>
            <a:r>
              <a:rPr kumimoji="1" lang="en-US" altLang="zh-CN" sz="2000" b="0" dirty="0">
                <a:latin typeface="Arial" panose="020B0604020202020204" pitchFamily="34" charset="0"/>
              </a:rPr>
              <a:t>(</a:t>
            </a:r>
            <a:r>
              <a:rPr kumimoji="1" lang="en-US" altLang="zh-CN" sz="2000" b="0" dirty="0" smtClean="0">
                <a:latin typeface="Arial" panose="020B0604020202020204" pitchFamily="34" charset="0"/>
              </a:rPr>
              <a:t>4B9E)</a:t>
            </a:r>
            <a:r>
              <a:rPr kumimoji="1" lang="en-US" altLang="zh-CN" sz="1000" b="0" dirty="0" smtClean="0">
                <a:latin typeface="Arial" panose="020B0604020202020204" pitchFamily="34" charset="0"/>
              </a:rPr>
              <a:t>16</a:t>
            </a:r>
            <a:r>
              <a:rPr kumimoji="1" lang="en-US" altLang="zh-CN" sz="2000" b="0" smtClean="0">
                <a:latin typeface="Arial" panose="020B0604020202020204" pitchFamily="34" charset="0"/>
              </a:rPr>
              <a:t>=(</a:t>
            </a:r>
            <a:r>
              <a:rPr kumimoji="1" lang="en-US" altLang="zh-CN" sz="2000" b="0" smtClean="0">
                <a:solidFill>
                  <a:srgbClr val="3333FF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CN" sz="2000" b="0" smtClean="0">
                <a:latin typeface="Arial" panose="020B0604020202020204" pitchFamily="34" charset="0"/>
              </a:rPr>
              <a:t>100,1011,1001,1110)</a:t>
            </a:r>
            <a:r>
              <a:rPr kumimoji="1" lang="en-US" altLang="zh-CN" sz="1000" b="0" smtClean="0">
                <a:latin typeface="Arial" panose="020B0604020202020204" pitchFamily="34" charset="0"/>
              </a:rPr>
              <a:t>2</a:t>
            </a:r>
            <a:r>
              <a:rPr kumimoji="1" lang="en-US" altLang="zh-CN" sz="2000" b="0" dirty="0" smtClean="0">
                <a:latin typeface="Arial" panose="020B0604020202020204" pitchFamily="34" charset="0"/>
              </a:rPr>
              <a:t>=(</a:t>
            </a:r>
            <a:r>
              <a:rPr kumimoji="1" lang="en-US" altLang="zh-CN" sz="2000" b="0" dirty="0">
                <a:latin typeface="Arial" panose="020B0604020202020204" pitchFamily="34" charset="0"/>
              </a:rPr>
              <a:t>100101110011110)</a:t>
            </a:r>
            <a:r>
              <a:rPr kumimoji="1" lang="en-US" altLang="zh-CN" sz="1000" b="0" dirty="0">
                <a:latin typeface="Arial" panose="020B0604020202020204" pitchFamily="34" charset="0"/>
              </a:rPr>
              <a:t>2</a:t>
            </a:r>
            <a:endParaRPr kumimoji="1" lang="en-US" altLang="zh-CN" sz="2000" b="0" dirty="0">
              <a:latin typeface="Arial" panose="020B0604020202020204" pitchFamily="34" charset="0"/>
            </a:endParaRP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7599363" y="1143000"/>
            <a:ext cx="1211262" cy="50069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0">
                <a:latin typeface="Times New Roman" panose="02020603050405020304" pitchFamily="18" charset="0"/>
              </a:rPr>
              <a:t>0000 ~ 0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0001 ~ 1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0010 ~ 2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0011 ~ 3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0100 ~ 4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0101 ~ 5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0110 ~ 6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0111 ~ 7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1000 ~ 8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1001 ~ 9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1010 ~ A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1011 ~ B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1100 ~ C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1101 ~ D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1110 ~ E</a:t>
            </a:r>
          </a:p>
          <a:p>
            <a:r>
              <a:rPr kumimoji="1" lang="en-US" altLang="zh-CN" sz="2000" b="0">
                <a:latin typeface="Times New Roman" panose="02020603050405020304" pitchFamily="18" charset="0"/>
              </a:rPr>
              <a:t>1111 ~ F</a:t>
            </a:r>
          </a:p>
        </p:txBody>
      </p:sp>
      <p:sp>
        <p:nvSpPr>
          <p:cNvPr id="11271" name="Rectangle 11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0" dirty="0" smtClean="0">
                <a:solidFill>
                  <a:srgbClr val="0000FF"/>
                </a:solidFill>
              </a:rPr>
              <a:t>2.0</a:t>
            </a:r>
            <a:r>
              <a:rPr lang="en-US" altLang="zh-CN" sz="3800" b="0" dirty="0" smtClean="0">
                <a:solidFill>
                  <a:schemeClr val="accent1"/>
                </a:solidFill>
              </a:rPr>
              <a:t> </a:t>
            </a:r>
            <a:r>
              <a:rPr lang="zh-CN" altLang="en-US" sz="3800" b="0" dirty="0">
                <a:solidFill>
                  <a:schemeClr val="tx2"/>
                </a:solidFill>
              </a:rPr>
              <a:t>预备知识</a:t>
            </a:r>
          </a:p>
        </p:txBody>
      </p:sp>
    </p:spTree>
    <p:extLst>
      <p:ext uri="{BB962C8B-B14F-4D97-AF65-F5344CB8AC3E}">
        <p14:creationId xmlns:p14="http://schemas.microsoft.com/office/powerpoint/2010/main" val="751476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 bldLvl="5" autoUpdateAnimBg="0"/>
      <p:bldP spid="126979" grpId="0" build="p" autoUpdateAnimBg="0"/>
      <p:bldP spid="126980" grpId="0" build="p" autoUpdateAnimBg="0"/>
      <p:bldP spid="126981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C1A8AE-5583-4D8C-86FC-985BE70D879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2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323850" y="1905000"/>
            <a:ext cx="8497888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u="sng" dirty="0">
                <a:solidFill>
                  <a:srgbClr val="CC0000"/>
                </a:solidFill>
                <a:latin typeface="宋体" panose="02010600030101010101" pitchFamily="2" charset="-122"/>
              </a:rPr>
              <a:t>注意</a:t>
            </a:r>
            <a:r>
              <a:rPr lang="en-US" altLang="zh-CN" sz="2500" u="sng" dirty="0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100" dirty="0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包含若干项的</a:t>
            </a:r>
            <a:r>
              <a:rPr lang="zh-CN" altLang="en-US" sz="2100" dirty="0" smtClean="0">
                <a:latin typeface="楷体_GB2312" pitchFamily="49" charset="-122"/>
                <a:ea typeface="楷体_GB2312" pitchFamily="49" charset="-122"/>
              </a:rPr>
              <a:t>表达式，则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相当于它有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      括号。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zh-CN" altLang="en-US" sz="21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5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en-US" altLang="zh-CN" sz="2500" b="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500" b="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%= y+3</a:t>
            </a:r>
            <a:endParaRPr lang="en-US" altLang="zh-CN" sz="2500" b="0" dirty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5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5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%= </a:t>
            </a:r>
            <a:r>
              <a:rPr lang="en-US" altLang="zh-CN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5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y+3</a:t>
            </a:r>
            <a:r>
              <a:rPr lang="en-US" altLang="zh-CN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      |__↑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5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③ </a:t>
            </a:r>
            <a:r>
              <a:rPr lang="en-US" altLang="zh-CN" sz="2500" b="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500" b="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en-US" altLang="zh-CN" sz="2500" b="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500" b="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%(y+3</a:t>
            </a:r>
            <a:r>
              <a:rPr lang="en-US" altLang="zh-CN" sz="25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)(</a:t>
            </a:r>
            <a:r>
              <a:rPr lang="zh-CN" altLang="en-US" sz="25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不要错写</a:t>
            </a:r>
            <a:r>
              <a:rPr lang="zh-CN" altLang="en-US" sz="2500" b="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成</a:t>
            </a:r>
            <a:r>
              <a:rPr lang="en-US" altLang="zh-CN" sz="2500" b="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x=x%y+3</a:t>
            </a:r>
            <a:r>
              <a:rPr lang="en-US" altLang="zh-CN" sz="25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100" b="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100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100" b="0" dirty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17" name="AutoShape 5"/>
          <p:cNvSpPr>
            <a:spLocks noChangeArrowheads="1"/>
          </p:cNvSpPr>
          <p:nvPr/>
        </p:nvSpPr>
        <p:spPr bwMode="auto">
          <a:xfrm>
            <a:off x="5562600" y="2362200"/>
            <a:ext cx="3581400" cy="1627188"/>
          </a:xfrm>
          <a:prstGeom prst="wedgeEllipseCallout">
            <a:avLst>
              <a:gd name="adj1" fmla="val -44532"/>
              <a:gd name="adj2" fmla="val 6589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凡是二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元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二目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运算符</a:t>
            </a:r>
            <a:r>
              <a:rPr lang="zh-CN" altLang="en-US" sz="2400" b="0" dirty="0" smtClean="0">
                <a:latin typeface="Times New Roman" panose="02020603050405020304" pitchFamily="18" charset="0"/>
              </a:rPr>
              <a:t>，都</a:t>
            </a:r>
            <a:r>
              <a:rPr lang="zh-CN" altLang="en-US" sz="2400" b="0" dirty="0">
                <a:latin typeface="Times New Roman" panose="02020603050405020304" pitchFamily="18" charset="0"/>
              </a:rPr>
              <a:t>可以与赋值符一起组合成复合赋值符。 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538163" y="5360988"/>
            <a:ext cx="8497887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dirty="0">
                <a:latin typeface="宋体" panose="02010600030101010101" pitchFamily="2" charset="-122"/>
              </a:rPr>
              <a:t>Ｃ语言规定可以</a:t>
            </a:r>
            <a:r>
              <a:rPr lang="zh-CN" altLang="en-US" sz="1900" dirty="0" smtClean="0">
                <a:latin typeface="宋体" panose="02010600030101010101" pitchFamily="2" charset="-122"/>
              </a:rPr>
              <a:t>使用</a:t>
            </a:r>
            <a:r>
              <a:rPr lang="en-US" altLang="zh-CN" sz="1900" dirty="0" smtClean="0">
                <a:latin typeface="宋体" panose="02010600030101010101" pitchFamily="2" charset="-122"/>
              </a:rPr>
              <a:t>10</a:t>
            </a:r>
            <a:r>
              <a:rPr lang="zh-CN" altLang="en-US" sz="1900" dirty="0" smtClean="0">
                <a:latin typeface="宋体" panose="02010600030101010101" pitchFamily="2" charset="-122"/>
              </a:rPr>
              <a:t>种</a:t>
            </a:r>
            <a:r>
              <a:rPr lang="zh-CN" altLang="en-US" sz="1900" dirty="0">
                <a:latin typeface="宋体" panose="02010600030101010101" pitchFamily="2" charset="-122"/>
              </a:rPr>
              <a:t>复合赋值运算符：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+=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-=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，*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，／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%=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&lt;&lt;=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&gt;&gt;=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，＆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，∧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|=</a:t>
            </a:r>
            <a:r>
              <a:rPr lang="zh-CN" altLang="en-US" sz="1900" dirty="0" smtClean="0">
                <a:solidFill>
                  <a:srgbClr val="008000"/>
                </a:solidFill>
                <a:latin typeface="宋体" panose="02010600030101010101" pitchFamily="2" charset="-122"/>
              </a:rPr>
              <a:t> </a:t>
            </a:r>
            <a:endParaRPr lang="zh-CN" altLang="en-US" sz="1900" dirty="0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utoUpdateAnimBg="0"/>
      <p:bldP spid="192517" grpId="0" animBg="1"/>
      <p:bldP spid="19251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503849-5976-4B6C-BA54-B38D596DEA6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zh-CN" sz="12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sz="19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赋值表达式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     由赋值运算符将一个变量和一个表达式连接起来的式子称为</a:t>
            </a:r>
            <a:r>
              <a:rPr lang="en-US" altLang="zh-CN" sz="1900" dirty="0" smtClean="0">
                <a:latin typeface="宋体" panose="02010600030101010101" pitchFamily="2" charset="-122"/>
              </a:rPr>
              <a:t>"</a:t>
            </a:r>
            <a:r>
              <a:rPr lang="zh-CN" altLang="en-US" sz="1900" dirty="0" smtClean="0"/>
              <a:t>赋值表达式</a:t>
            </a:r>
            <a:r>
              <a:rPr lang="en-US" altLang="zh-CN" sz="1900" dirty="0" smtClean="0">
                <a:latin typeface="宋体" panose="02010600030101010101" pitchFamily="2" charset="-122"/>
              </a:rPr>
              <a:t>"</a:t>
            </a:r>
            <a:r>
              <a:rPr lang="zh-CN" altLang="en-US" sz="1900" dirty="0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 dirty="0" smtClean="0">
                <a:ea typeface="楷体_GB2312" pitchFamily="49" charset="-122"/>
              </a:rPr>
              <a:t>一般形式为</a:t>
            </a:r>
            <a:r>
              <a:rPr lang="en-US" altLang="zh-CN" sz="1900" b="1" dirty="0" smtClean="0"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b="1" dirty="0" smtClean="0"/>
              <a:t>          </a:t>
            </a:r>
            <a:r>
              <a:rPr lang="en-US" altLang="zh-CN" sz="1900" b="1" dirty="0" smtClean="0">
                <a:solidFill>
                  <a:srgbClr val="008000"/>
                </a:solidFill>
              </a:rPr>
              <a:t>&lt;</a:t>
            </a:r>
            <a:r>
              <a:rPr lang="zh-CN" altLang="en-US" sz="1900" b="1" dirty="0" smtClean="0">
                <a:solidFill>
                  <a:srgbClr val="008000"/>
                </a:solidFill>
              </a:rPr>
              <a:t>变量</a:t>
            </a:r>
            <a:r>
              <a:rPr lang="en-US" altLang="zh-CN" sz="1900" b="1" dirty="0" smtClean="0">
                <a:solidFill>
                  <a:srgbClr val="008000"/>
                </a:solidFill>
              </a:rPr>
              <a:t>&gt;&lt;</a:t>
            </a:r>
            <a:r>
              <a:rPr lang="zh-CN" altLang="en-US" sz="1900" b="1" dirty="0" smtClean="0">
                <a:solidFill>
                  <a:srgbClr val="008000"/>
                </a:solidFill>
              </a:rPr>
              <a:t>赋值运算符</a:t>
            </a:r>
            <a:r>
              <a:rPr lang="en-US" altLang="zh-CN" sz="1900" b="1" dirty="0" smtClean="0">
                <a:solidFill>
                  <a:srgbClr val="008000"/>
                </a:solidFill>
              </a:rPr>
              <a:t>&gt;&lt;</a:t>
            </a:r>
            <a:r>
              <a:rPr lang="zh-CN" altLang="en-US" sz="1900" b="1" dirty="0" smtClean="0">
                <a:solidFill>
                  <a:srgbClr val="008000"/>
                </a:solidFill>
              </a:rPr>
              <a:t>表达式</a:t>
            </a:r>
            <a:r>
              <a:rPr lang="en-US" altLang="zh-CN" sz="1900" b="1" dirty="0" smtClean="0">
                <a:solidFill>
                  <a:srgbClr val="008000"/>
                </a:solidFill>
              </a:rPr>
              <a:t>&gt;</a:t>
            </a:r>
            <a:r>
              <a:rPr lang="en-US" altLang="zh-CN" dirty="0" smtClean="0"/>
              <a:t> </a:t>
            </a:r>
            <a:endParaRPr lang="en-US" altLang="zh-CN" sz="17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 dirty="0" smtClean="0">
                <a:solidFill>
                  <a:srgbClr val="CC0000"/>
                </a:solidFill>
                <a:ea typeface="楷体_GB2312" pitchFamily="49" charset="-122"/>
              </a:rPr>
              <a:t>例如</a:t>
            </a:r>
            <a:r>
              <a:rPr lang="en-US" altLang="zh-CN" sz="1900" b="1" dirty="0" smtClean="0">
                <a:solidFill>
                  <a:srgbClr val="CC0000"/>
                </a:solidFill>
                <a:ea typeface="楷体_GB2312" pitchFamily="49" charset="-122"/>
              </a:rPr>
              <a:t>:</a:t>
            </a:r>
            <a:r>
              <a:rPr lang="en-US" altLang="zh-CN" b="1" dirty="0" smtClean="0">
                <a:solidFill>
                  <a:srgbClr val="CC0000"/>
                </a:solidFill>
                <a:ea typeface="楷体_GB2312" pitchFamily="49" charset="-122"/>
              </a:rPr>
              <a:t>  </a:t>
            </a:r>
            <a:r>
              <a:rPr lang="en-US" altLang="zh-CN" sz="170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7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a=5</a:t>
            </a:r>
            <a:r>
              <a:rPr lang="en-US" altLang="zh-CN" sz="170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7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是一个赋值表达式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7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 dirty="0" smtClean="0"/>
              <a:t>对赋值表达式求解的过程是：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700" dirty="0" smtClean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zh-CN" altLang="en-US" sz="1900" dirty="0" smtClean="0">
                <a:solidFill>
                  <a:srgbClr val="000099"/>
                </a:solidFill>
                <a:ea typeface="楷体_GB2312" pitchFamily="49" charset="-122"/>
              </a:rPr>
              <a:t>①求赋值运算符右侧的</a:t>
            </a:r>
            <a:r>
              <a:rPr lang="en-US" altLang="zh-CN" sz="190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900" dirty="0" smtClean="0">
                <a:solidFill>
                  <a:srgbClr val="000099"/>
                </a:solidFill>
                <a:ea typeface="楷体_GB2312" pitchFamily="49" charset="-122"/>
              </a:rPr>
              <a:t>表达式</a:t>
            </a:r>
            <a:r>
              <a:rPr lang="en-US" altLang="zh-CN" sz="190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900" dirty="0" smtClean="0">
                <a:solidFill>
                  <a:srgbClr val="000099"/>
                </a:solidFill>
                <a:ea typeface="楷体_GB2312" pitchFamily="49" charset="-122"/>
              </a:rPr>
              <a:t>的值</a:t>
            </a:r>
            <a:r>
              <a:rPr lang="en-US" altLang="zh-CN" sz="1900" dirty="0" smtClean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dirty="0" smtClean="0">
                <a:solidFill>
                  <a:srgbClr val="000099"/>
                </a:solidFill>
                <a:ea typeface="楷体_GB2312" pitchFamily="49" charset="-122"/>
              </a:rPr>
              <a:t>   ②</a:t>
            </a:r>
            <a:r>
              <a:rPr lang="zh-CN" altLang="en-US" sz="1900" dirty="0" smtClean="0">
                <a:solidFill>
                  <a:srgbClr val="000099"/>
                </a:solidFill>
                <a:ea typeface="楷体_GB2312" pitchFamily="49" charset="-122"/>
              </a:rPr>
              <a:t>赋给赋值运算符左侧的变量。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 b="1" dirty="0" smtClean="0">
                <a:solidFill>
                  <a:srgbClr val="CC0000"/>
                </a:solidFill>
                <a:ea typeface="楷体_GB2312" pitchFamily="49" charset="-122"/>
              </a:rPr>
              <a:t>例如</a:t>
            </a:r>
            <a:r>
              <a:rPr lang="en-US" altLang="zh-CN" sz="1900" b="1" dirty="0" smtClean="0">
                <a:solidFill>
                  <a:srgbClr val="CC0000"/>
                </a:solidFill>
                <a:ea typeface="楷体_GB2312" pitchFamily="49" charset="-122"/>
              </a:rPr>
              <a:t>: 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赋值表达式</a:t>
            </a:r>
            <a:r>
              <a:rPr lang="en-US" altLang="zh-CN" sz="1900" dirty="0" smtClean="0"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a=3*5</a:t>
            </a:r>
            <a:r>
              <a:rPr lang="en-US" altLang="zh-CN" sz="1900" dirty="0" smtClean="0"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的值为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，执行表达式后，变量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的值也是</a:t>
            </a:r>
            <a:r>
              <a:rPr lang="en-US" altLang="zh-CN" sz="1900" dirty="0" smtClean="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1900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 smtClean="0"/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7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25F8CF-E14C-4A2B-B225-2158FE92BF1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2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900" b="1" dirty="0" smtClean="0">
                <a:latin typeface="宋体" panose="02010600030101010101" pitchFamily="2" charset="-122"/>
              </a:rPr>
              <a:t>左值 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1900" b="1" dirty="0" err="1" smtClean="0">
                <a:latin typeface="宋体" panose="02010600030101010101" pitchFamily="2" charset="-122"/>
              </a:rPr>
              <a:t>lvalue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latin typeface="宋体" panose="02010600030101010101" pitchFamily="2" charset="-122"/>
              </a:rPr>
              <a:t>: </a:t>
            </a:r>
            <a:r>
              <a:rPr lang="zh-CN" altLang="en-US" sz="1900" dirty="0" smtClean="0">
                <a:latin typeface="宋体" panose="02010600030101010101" pitchFamily="2" charset="-122"/>
              </a:rPr>
              <a:t>赋值运算符左侧的标识符</a:t>
            </a:r>
          </a:p>
          <a:p>
            <a:pPr lvl="1" eaLnBrk="1" hangingPunct="1">
              <a:buClr>
                <a:srgbClr val="4D4D4D"/>
              </a:buClr>
            </a:pPr>
            <a:r>
              <a:rPr lang="zh-CN" altLang="en-US" sz="17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变量可以作为左值</a:t>
            </a:r>
            <a:r>
              <a:rPr lang="en-US" altLang="zh-CN" sz="17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 eaLnBrk="1" hangingPunct="1">
              <a:buClr>
                <a:srgbClr val="4D4D4D"/>
              </a:buClr>
            </a:pPr>
            <a:r>
              <a:rPr lang="zh-CN" altLang="en-US" sz="17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而表达式就不能作为左值</a:t>
            </a:r>
            <a:r>
              <a:rPr lang="en-US" altLang="zh-CN" sz="17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7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1700" dirty="0" err="1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a+b</a:t>
            </a:r>
            <a:r>
              <a:rPr lang="en-US" altLang="zh-CN" sz="17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lvl="1" eaLnBrk="1" hangingPunct="1">
              <a:buClr>
                <a:srgbClr val="4D4D4D"/>
              </a:buClr>
            </a:pPr>
            <a:r>
              <a:rPr lang="zh-CN" altLang="en-US" sz="17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常变量也不能作为左值，</a:t>
            </a:r>
          </a:p>
          <a:p>
            <a:pPr eaLnBrk="1" hangingPunct="1">
              <a:buClr>
                <a:srgbClr val="4D4D4D"/>
              </a:buClr>
            </a:pPr>
            <a:r>
              <a:rPr lang="zh-CN" altLang="en-US" sz="1900" b="1" dirty="0" smtClean="0">
                <a:latin typeface="宋体" panose="02010600030101010101" pitchFamily="2" charset="-122"/>
              </a:rPr>
              <a:t>右值 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1900" b="1" dirty="0" err="1" smtClean="0">
                <a:latin typeface="宋体" panose="02010600030101010101" pitchFamily="2" charset="-122"/>
              </a:rPr>
              <a:t>rvalue</a:t>
            </a:r>
            <a:r>
              <a:rPr lang="en-US" altLang="zh-CN" sz="19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latin typeface="宋体" panose="02010600030101010101" pitchFamily="2" charset="-122"/>
              </a:rPr>
              <a:t>:</a:t>
            </a:r>
            <a:r>
              <a:rPr lang="zh-CN" altLang="en-US" sz="1900" dirty="0" smtClean="0">
                <a:latin typeface="宋体" panose="02010600030101010101" pitchFamily="2" charset="-122"/>
              </a:rPr>
              <a:t>出现在赋值运算符右侧的表达式</a:t>
            </a:r>
            <a:r>
              <a:rPr lang="zh-CN" altLang="en-US" sz="3400" dirty="0" smtClean="0"/>
              <a:t> </a:t>
            </a:r>
            <a:endParaRPr lang="zh-CN" altLang="en-US" sz="1900" dirty="0" smtClean="0"/>
          </a:p>
          <a:p>
            <a:pPr lvl="1" eaLnBrk="1" hangingPunct="1"/>
            <a:r>
              <a:rPr lang="zh-CN" altLang="en-US" sz="17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左值也可以出现在赋值运算符右侧，因而左值  都可以作为右值。</a:t>
            </a:r>
            <a:endParaRPr lang="zh-CN" altLang="en-US" sz="3000" dirty="0" smtClean="0"/>
          </a:p>
          <a:p>
            <a:pPr eaLnBrk="1" hangingPunct="1">
              <a:buClr>
                <a:srgbClr val="4D4D4D"/>
              </a:buClr>
            </a:pPr>
            <a:endParaRPr lang="zh-CN" altLang="en-US" sz="1900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b="1" dirty="0" smtClean="0">
                <a:solidFill>
                  <a:srgbClr val="006600"/>
                </a:solidFill>
                <a:latin typeface="宋体" panose="02010600030101010101" pitchFamily="2" charset="-122"/>
              </a:rPr>
              <a:t>赋值表达式中的</a:t>
            </a:r>
            <a:r>
              <a:rPr lang="en-US" altLang="zh-CN" sz="1900" b="1" dirty="0" smtClean="0">
                <a:solidFill>
                  <a:srgbClr val="006600"/>
                </a:solidFill>
                <a:latin typeface="宋体" panose="02010600030101010101" pitchFamily="2" charset="-122"/>
              </a:rPr>
              <a:t>"</a:t>
            </a:r>
            <a:r>
              <a:rPr lang="zh-CN" altLang="en-US" sz="1900" b="1" dirty="0" smtClean="0">
                <a:solidFill>
                  <a:srgbClr val="006600"/>
                </a:solidFill>
                <a:latin typeface="宋体" panose="02010600030101010101" pitchFamily="2" charset="-122"/>
              </a:rPr>
              <a:t>表达式</a:t>
            </a:r>
            <a:r>
              <a:rPr lang="en-US" altLang="zh-CN" sz="1900" b="1" dirty="0" smtClean="0">
                <a:solidFill>
                  <a:srgbClr val="006600"/>
                </a:solidFill>
                <a:latin typeface="宋体" panose="02010600030101010101" pitchFamily="2" charset="-122"/>
              </a:rPr>
              <a:t>"</a:t>
            </a:r>
            <a:r>
              <a:rPr lang="zh-CN" altLang="en-US" sz="1900" b="1" dirty="0" smtClean="0">
                <a:solidFill>
                  <a:srgbClr val="006600"/>
                </a:solidFill>
                <a:latin typeface="宋体" panose="02010600030101010101" pitchFamily="2" charset="-122"/>
              </a:rPr>
              <a:t>，又可以是一个赋值表达式。</a:t>
            </a:r>
            <a:r>
              <a:rPr lang="zh-CN" altLang="en-US" sz="21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1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100" dirty="0" smtClean="0">
                <a:latin typeface="宋体" panose="02010600030101010101" pitchFamily="2" charset="-122"/>
              </a:rPr>
              <a:t>a=(b=5)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971550" y="4724400"/>
            <a:ext cx="7345363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u="sng" dirty="0">
                <a:solidFill>
                  <a:srgbClr val="CC0000"/>
                </a:solidFill>
                <a:latin typeface="宋体" panose="02010600030101010101" pitchFamily="2" charset="-122"/>
              </a:rPr>
              <a:t>分析</a:t>
            </a:r>
            <a:r>
              <a:rPr lang="en-US" altLang="zh-CN" sz="1900" u="sng" dirty="0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括弧内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b=5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一个赋值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表达式，它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的值等于</a:t>
            </a:r>
            <a:r>
              <a:rPr lang="en-US" altLang="zh-CN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。执行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a=(b=5)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相当于执行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b=5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a=b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两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个赋值表达式。 赋值运算符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按照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自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右而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左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结合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顺序，因此，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(b=5)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外面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的括弧可以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不，即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a=(b=5)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a=b=5</a:t>
            </a:r>
            <a:r>
              <a:rPr lang="en-US" altLang="zh-CN" sz="1700" b="0" dirty="0" smtClean="0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等价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565029-C75C-495A-BFD2-32E81C2EFB4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2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323850" y="1824038"/>
            <a:ext cx="84978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dirty="0">
                <a:solidFill>
                  <a:srgbClr val="006600"/>
                </a:solidFill>
                <a:latin typeface="宋体" panose="02010600030101010101" pitchFamily="2" charset="-122"/>
              </a:rPr>
              <a:t>请分析下面的赋值表达式∶</a:t>
            </a:r>
            <a:r>
              <a:rPr lang="en-US" altLang="zh-CN" sz="2500" dirty="0">
                <a:solidFill>
                  <a:srgbClr val="0066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5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a=3*5)=4*3</a:t>
            </a:r>
            <a:endParaRPr lang="en-US" altLang="zh-CN" sz="2500" dirty="0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323850" y="2471738"/>
            <a:ext cx="8424863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u="sng" dirty="0">
                <a:solidFill>
                  <a:srgbClr val="CC0000"/>
                </a:solidFill>
                <a:latin typeface="宋体" panose="02010600030101010101" pitchFamily="2" charset="-122"/>
              </a:rPr>
              <a:t>分析</a:t>
            </a:r>
            <a:r>
              <a:rPr lang="en-US" altLang="zh-CN" sz="2100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先执行括弧内</a:t>
            </a:r>
            <a:r>
              <a:rPr lang="zh-CN" altLang="en-US" sz="2100" b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100" b="0" smtClean="0">
                <a:latin typeface="楷体_GB2312" pitchFamily="49" charset="-122"/>
                <a:ea typeface="楷体_GB2312" pitchFamily="49" charset="-122"/>
              </a:rPr>
              <a:t>运算，将</a:t>
            </a:r>
            <a:r>
              <a:rPr lang="en-US" altLang="zh-CN" sz="2100" b="0" dirty="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赋</a:t>
            </a:r>
            <a:r>
              <a:rPr lang="zh-CN" altLang="en-US" sz="2100" b="0">
                <a:latin typeface="楷体_GB2312" pitchFamily="49" charset="-122"/>
                <a:ea typeface="楷体_GB2312" pitchFamily="49" charset="-122"/>
              </a:rPr>
              <a:t>给</a:t>
            </a:r>
            <a:r>
              <a:rPr lang="en-US" altLang="zh-CN" sz="2100" b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100" b="0" smtClean="0">
                <a:latin typeface="楷体_GB2312" pitchFamily="49" charset="-122"/>
                <a:ea typeface="楷体_GB2312" pitchFamily="49" charset="-122"/>
              </a:rPr>
              <a:t>，然后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执行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0" dirty="0">
                <a:latin typeface="楷体_GB2312" pitchFamily="49" charset="-122"/>
                <a:ea typeface="楷体_GB2312" pitchFamily="49" charset="-122"/>
              </a:rPr>
              <a:t>4*3</a:t>
            </a:r>
            <a:r>
              <a:rPr lang="zh-CN" altLang="en-US" sz="2100" b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100" b="0" smtClean="0">
                <a:latin typeface="楷体_GB2312" pitchFamily="49" charset="-122"/>
                <a:ea typeface="楷体_GB2312" pitchFamily="49" charset="-122"/>
              </a:rPr>
              <a:t>运算，得</a:t>
            </a:r>
            <a:r>
              <a:rPr lang="en-US" altLang="zh-CN" sz="2100" b="0" smtClean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100" b="0" smtClean="0">
                <a:latin typeface="楷体_GB2312" pitchFamily="49" charset="-122"/>
                <a:ea typeface="楷体_GB2312" pitchFamily="49" charset="-122"/>
              </a:rPr>
              <a:t>，再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把</a:t>
            </a:r>
            <a:r>
              <a:rPr lang="en-US" altLang="zh-CN" sz="2100" b="0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赋给</a:t>
            </a:r>
            <a:r>
              <a:rPr lang="en-US" altLang="zh-CN" sz="2100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。最后</a:t>
            </a:r>
            <a:r>
              <a:rPr lang="en-US" altLang="zh-CN" sz="2100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zh-CN" altLang="en-US" sz="2100" b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100" b="0" smtClean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100" b="0" smtClean="0">
                <a:latin typeface="楷体_GB2312" pitchFamily="49" charset="-122"/>
                <a:ea typeface="楷体_GB2312" pitchFamily="49" charset="-122"/>
              </a:rPr>
              <a:t>，</a:t>
            </a:r>
            <a:endParaRPr lang="zh-CN" altLang="en-US" sz="2100" b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整个表达式的值为</a:t>
            </a:r>
            <a:r>
              <a:rPr lang="en-US" altLang="zh-CN" sz="2100" b="0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。可以看到∶</a:t>
            </a:r>
            <a:r>
              <a:rPr lang="en-US" altLang="zh-CN" sz="2100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100" b="0" dirty="0" smtClean="0">
                <a:latin typeface="楷体_GB2312" pitchFamily="49" charset="-122"/>
                <a:ea typeface="楷体_GB2312" pitchFamily="49" charset="-122"/>
              </a:rPr>
              <a:t>a=3*5</a:t>
            </a:r>
            <a:r>
              <a:rPr lang="en-US" altLang="zh-CN" sz="2100" b="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出现在赋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值运算符</a:t>
            </a:r>
            <a:r>
              <a:rPr lang="zh-CN" altLang="en-US" sz="2100" b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100" b="0" smtClean="0">
                <a:latin typeface="楷体_GB2312" pitchFamily="49" charset="-122"/>
                <a:ea typeface="楷体_GB2312" pitchFamily="49" charset="-122"/>
              </a:rPr>
              <a:t>左侧，因此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赋值表达式</a:t>
            </a:r>
            <a:r>
              <a:rPr lang="en-US" altLang="zh-CN" sz="2100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100" b="0" dirty="0" smtClean="0">
                <a:latin typeface="楷体_GB2312" pitchFamily="49" charset="-122"/>
                <a:ea typeface="楷体_GB2312" pitchFamily="49" charset="-122"/>
              </a:rPr>
              <a:t>a=3*5</a:t>
            </a:r>
            <a:r>
              <a:rPr lang="en-US" altLang="zh-CN" sz="2100" b="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是左值 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358775" y="4776788"/>
            <a:ext cx="8461375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u="sng" dirty="0">
                <a:solidFill>
                  <a:srgbClr val="CC0000"/>
                </a:solidFill>
                <a:latin typeface="宋体" panose="02010600030101010101" pitchFamily="2" charset="-122"/>
              </a:rPr>
              <a:t>注意</a:t>
            </a:r>
            <a:r>
              <a:rPr lang="en-US" altLang="zh-CN" sz="1900" u="sng" dirty="0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在对赋值表达式</a:t>
            </a:r>
            <a:r>
              <a:rPr lang="en-US" altLang="zh-CN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a=3*5</a:t>
            </a:r>
            <a:r>
              <a:rPr lang="en-US" altLang="zh-CN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1700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zh-CN" altLang="en-US" sz="17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后，变量</a:t>
            </a:r>
            <a:r>
              <a:rPr lang="en-US" altLang="zh-CN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得到值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执行</a:t>
            </a:r>
            <a:r>
              <a:rPr lang="en-US" altLang="zh-CN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17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a=3*5)=</a:t>
            </a:r>
            <a:r>
              <a:rPr lang="en-US" altLang="zh-CN" sz="17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4*3</a:t>
            </a:r>
            <a:r>
              <a:rPr lang="zh-CN" altLang="en-US" sz="17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时，实际上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是将</a:t>
            </a:r>
            <a:r>
              <a:rPr lang="en-US" altLang="zh-CN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4*3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的积</a:t>
            </a:r>
            <a:r>
              <a:rPr lang="en-US" altLang="zh-CN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赋给变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700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量</a:t>
            </a:r>
            <a:r>
              <a:rPr lang="en-US" altLang="zh-CN" sz="17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7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不是赋给</a:t>
            </a:r>
            <a:r>
              <a:rPr lang="en-US" altLang="zh-CN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3*5</a:t>
            </a:r>
            <a:r>
              <a:rPr lang="zh-CN" altLang="en-US" sz="17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0" dirty="0">
              <a:solidFill>
                <a:srgbClr val="000099"/>
              </a:solidFill>
            </a:endParaRPr>
          </a:p>
        </p:txBody>
      </p:sp>
      <p:sp>
        <p:nvSpPr>
          <p:cNvPr id="197639" name="AutoShape 7"/>
          <p:cNvSpPr>
            <a:spLocks noChangeArrowheads="1"/>
          </p:cNvSpPr>
          <p:nvPr/>
        </p:nvSpPr>
        <p:spPr bwMode="auto">
          <a:xfrm>
            <a:off x="6096000" y="3479800"/>
            <a:ext cx="3048000" cy="1512888"/>
          </a:xfrm>
          <a:prstGeom prst="wedgeEllipseCallout">
            <a:avLst>
              <a:gd name="adj1" fmla="val -30051"/>
              <a:gd name="adj2" fmla="val -12125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latin typeface="Times New Roman" panose="02020603050405020304" pitchFamily="18" charset="0"/>
              </a:rPr>
              <a:t>不能写成</a:t>
            </a:r>
            <a:r>
              <a:rPr lang="en-US" altLang="zh-CN" sz="2400" b="0" dirty="0">
                <a:latin typeface="Times New Roman" panose="02020603050405020304" pitchFamily="18" charset="0"/>
              </a:rPr>
              <a:t>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</a:rPr>
              <a:t>a=3*5=4*3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autoUpdateAnimBg="0"/>
      <p:bldP spid="197637" grpId="0" autoUpdateAnimBg="0"/>
      <p:bldP spid="197638" grpId="0" autoUpdateAnimBg="0"/>
      <p:bldP spid="19763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B4BA32-0303-4925-9AC2-E4ED6BC209D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zh-CN" sz="12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41313" y="1828800"/>
            <a:ext cx="84978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500" dirty="0">
                <a:solidFill>
                  <a:srgbClr val="006600"/>
                </a:solidFill>
                <a:latin typeface="宋体" panose="02010600030101010101" pitchFamily="2" charset="-122"/>
              </a:rPr>
              <a:t>赋值表达式也可以包含复合的赋值运算符。</a:t>
            </a:r>
            <a:endParaRPr lang="zh-CN" altLang="en-US" sz="2500" dirty="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5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sz="250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a=12,  </a:t>
            </a:r>
            <a:r>
              <a:rPr lang="en-US" altLang="zh-CN" sz="2500" b="0" dirty="0" smtClean="0">
                <a:latin typeface="宋体" panose="02010600030101010101" pitchFamily="2" charset="-122"/>
              </a:rPr>
              <a:t>a-=a-=a*a   </a:t>
            </a:r>
            <a:endParaRPr lang="en-US" altLang="zh-CN" sz="2500" b="0" dirty="0">
              <a:latin typeface="宋体" panose="02010600030101010101" pitchFamily="2" charset="-122"/>
            </a:endParaRP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971550" y="3268663"/>
            <a:ext cx="7200900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u="sng" dirty="0">
                <a:solidFill>
                  <a:srgbClr val="CC0000"/>
                </a:solidFill>
                <a:latin typeface="宋体" panose="02010600030101010101" pitchFamily="2" charset="-122"/>
              </a:rPr>
              <a:t>分析</a:t>
            </a:r>
            <a:r>
              <a:rPr lang="en-US" altLang="zh-CN" sz="1900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1900" b="0" dirty="0">
                <a:latin typeface="楷体_GB2312" pitchFamily="49" charset="-122"/>
                <a:ea typeface="楷体_GB2312" pitchFamily="49" charset="-122"/>
              </a:rPr>
              <a:t>此赋值表达式的求解步骤如下∶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b="0" dirty="0">
                <a:latin typeface="楷体_GB2312" pitchFamily="49" charset="-122"/>
                <a:ea typeface="楷体_GB2312" pitchFamily="49" charset="-122"/>
              </a:rPr>
              <a:t>① 先</a:t>
            </a:r>
            <a:r>
              <a:rPr lang="zh-CN" altLang="en-US" sz="1900" b="0" dirty="0" smtClean="0">
                <a:latin typeface="楷体_GB2312" pitchFamily="49" charset="-122"/>
                <a:ea typeface="楷体_GB2312" pitchFamily="49" charset="-122"/>
              </a:rPr>
              <a:t>进行</a:t>
            </a:r>
            <a:r>
              <a:rPr lang="en-US" altLang="zh-CN" sz="1900" b="0" dirty="0" smtClean="0"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900" b="0" dirty="0" smtClean="0">
                <a:latin typeface="楷体_GB2312" pitchFamily="49" charset="-122"/>
                <a:ea typeface="楷体_GB2312" pitchFamily="49" charset="-122"/>
              </a:rPr>
              <a:t>a-=a</a:t>
            </a:r>
            <a:r>
              <a:rPr lang="zh-CN" altLang="en-US" sz="1900" b="0" dirty="0" smtClean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1900" b="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1900" b="0" dirty="0" smtClean="0"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900" b="0" dirty="0" smtClean="0">
                <a:latin typeface="楷体_GB2312" pitchFamily="49" charset="-122"/>
                <a:ea typeface="楷体_GB2312" pitchFamily="49" charset="-122"/>
              </a:rPr>
              <a:t>的运算， </a:t>
            </a:r>
            <a:r>
              <a:rPr lang="zh-CN" altLang="en-US" sz="1900" b="0" dirty="0">
                <a:latin typeface="楷体_GB2312" pitchFamily="49" charset="-122"/>
                <a:ea typeface="楷体_GB2312" pitchFamily="49" charset="-122"/>
              </a:rPr>
              <a:t>它</a:t>
            </a:r>
            <a:r>
              <a:rPr lang="zh-CN" altLang="en-US" sz="1900" b="0" dirty="0" smtClean="0">
                <a:latin typeface="楷体_GB2312" pitchFamily="49" charset="-122"/>
                <a:ea typeface="楷体_GB2312" pitchFamily="49" charset="-122"/>
              </a:rPr>
              <a:t>相当于</a:t>
            </a:r>
            <a:r>
              <a:rPr lang="en-US" altLang="zh-CN" sz="1900" b="0" dirty="0" smtClean="0">
                <a:latin typeface="楷体_GB2312" pitchFamily="49" charset="-122"/>
                <a:ea typeface="楷体_GB2312" pitchFamily="49" charset="-122"/>
              </a:rPr>
              <a:t>a=a-a</a:t>
            </a:r>
            <a:r>
              <a:rPr lang="zh-CN" altLang="en-US" sz="1900" b="0" dirty="0" smtClean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1900" b="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900" b="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900" b="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900" b="0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zh-CN" altLang="en-US" sz="1900" b="0" dirty="0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1900" b="0" dirty="0" smtClean="0">
                <a:latin typeface="楷体_GB2312" pitchFamily="49" charset="-122"/>
                <a:ea typeface="楷体_GB2312" pitchFamily="49" charset="-122"/>
              </a:rPr>
              <a:t>12-144</a:t>
            </a:r>
            <a:r>
              <a:rPr lang="en-US" altLang="zh-CN" sz="1900" b="0" dirty="0" smtClean="0">
                <a:latin typeface="楷体_GB2312" pitchFamily="49" charset="-122"/>
                <a:ea typeface="楷体_GB2312" pitchFamily="49" charset="-122"/>
              </a:rPr>
              <a:t>=-132</a:t>
            </a:r>
            <a:r>
              <a:rPr lang="zh-CN" altLang="en-US" sz="1900" b="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b="0" dirty="0">
                <a:latin typeface="楷体_GB2312" pitchFamily="49" charset="-122"/>
                <a:ea typeface="楷体_GB2312" pitchFamily="49" charset="-122"/>
              </a:rPr>
              <a:t>②再</a:t>
            </a:r>
            <a:r>
              <a:rPr lang="zh-CN" altLang="en-US" sz="1900" b="0" dirty="0" smtClean="0">
                <a:latin typeface="楷体_GB2312" pitchFamily="49" charset="-122"/>
                <a:ea typeface="楷体_GB2312" pitchFamily="49" charset="-122"/>
              </a:rPr>
              <a:t>进行</a:t>
            </a:r>
            <a:r>
              <a:rPr lang="en-US" altLang="zh-CN" sz="1900" b="0" dirty="0" smtClean="0"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1900" b="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1900" b="0" dirty="0" smtClean="0">
                <a:latin typeface="楷体_GB2312" pitchFamily="49" charset="-122"/>
                <a:ea typeface="楷体_GB2312" pitchFamily="49" charset="-122"/>
              </a:rPr>
              <a:t>+=-132</a:t>
            </a:r>
            <a:r>
              <a:rPr lang="en-US" altLang="zh-CN" sz="1900" b="0" dirty="0" smtClean="0"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zh-CN" altLang="en-US" sz="1900" b="0" dirty="0" smtClean="0">
                <a:latin typeface="楷体_GB2312" pitchFamily="49" charset="-122"/>
                <a:ea typeface="楷体_GB2312" pitchFamily="49" charset="-122"/>
              </a:rPr>
              <a:t>的运算，相当于</a:t>
            </a:r>
            <a:r>
              <a:rPr lang="en-US" altLang="zh-CN" sz="1900" b="0" dirty="0" smtClean="0">
                <a:latin typeface="楷体_GB2312" pitchFamily="49" charset="-122"/>
                <a:ea typeface="楷体_GB2312" pitchFamily="49" charset="-122"/>
              </a:rPr>
              <a:t>a=a+(-132)</a:t>
            </a:r>
            <a:r>
              <a:rPr lang="zh-CN" altLang="en-US" sz="1900" b="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900" b="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900" b="0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zh-CN" altLang="en-US" sz="1900" b="0" dirty="0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1900" b="0" dirty="0" smtClean="0">
                <a:latin typeface="楷体_GB2312" pitchFamily="49" charset="-122"/>
                <a:ea typeface="楷体_GB2312" pitchFamily="49" charset="-122"/>
              </a:rPr>
              <a:t>-132-132=-264</a:t>
            </a:r>
            <a:r>
              <a:rPr lang="zh-CN" altLang="en-US" sz="1900" b="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utoUpdateAnimBg="0"/>
      <p:bldP spid="195589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7319D6-D195-41E0-A825-D9DAA4EE7E3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zh-CN" sz="12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2.9 </a:t>
            </a:r>
            <a:r>
              <a:rPr lang="zh-CN" altLang="en-US" dirty="0" smtClean="0"/>
              <a:t>赋值运算符和赋值表达式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0" y="1981200"/>
            <a:ext cx="8497888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宋体" panose="02010600030101010101" pitchFamily="2" charset="-122"/>
              </a:rPr>
              <a:t>        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</a:rPr>
              <a:t>将赋值表达式作为表达式的一</a:t>
            </a: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</a:rPr>
              <a:t>种，使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</a:rPr>
              <a:t>赋值操作不仅可以出现在赋值语句</a:t>
            </a: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</a:rPr>
              <a:t>中，而且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</a:rPr>
              <a:t>可以以表达式形式出现在其他</a:t>
            </a: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5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</a:rPr>
              <a:t>输出语句、循环语句</a:t>
            </a: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en-US" altLang="zh-CN" sz="25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500" dirty="0" smtClean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9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    如：</a:t>
            </a:r>
            <a:r>
              <a:rPr lang="en-US" altLang="zh-CN" sz="2500" b="0" dirty="0" err="1">
                <a:ea typeface="楷体_GB2312" pitchFamily="49" charset="-122"/>
              </a:rPr>
              <a:t>printf</a:t>
            </a:r>
            <a:r>
              <a:rPr lang="en-US" altLang="zh-CN" sz="2500" b="0" dirty="0" smtClean="0">
                <a:ea typeface="楷体_GB2312" pitchFamily="49" charset="-122"/>
              </a:rPr>
              <a:t>("%</a:t>
            </a:r>
            <a:r>
              <a:rPr lang="en-US" altLang="zh-CN" sz="2500" b="0" dirty="0" err="1" smtClean="0">
                <a:ea typeface="楷体_GB2312" pitchFamily="49" charset="-122"/>
              </a:rPr>
              <a:t>d",a</a:t>
            </a:r>
            <a:r>
              <a:rPr lang="en-US" altLang="zh-CN" sz="2500" b="0" dirty="0" smtClean="0">
                <a:ea typeface="楷体_GB2312" pitchFamily="49" charset="-122"/>
              </a:rPr>
              <a:t>=b</a:t>
            </a:r>
            <a:r>
              <a:rPr lang="en-US" altLang="zh-CN" sz="2500" b="0" dirty="0" smtClean="0">
                <a:ea typeface="楷体_GB2312" pitchFamily="49" charset="-122"/>
              </a:rPr>
              <a:t>);</a:t>
            </a:r>
            <a:r>
              <a:rPr lang="en-US" altLang="zh-CN" sz="290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900" b="0" dirty="0">
              <a:latin typeface="宋体" panose="02010600030101010101" pitchFamily="2" charset="-122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971550" y="4429125"/>
            <a:ext cx="72009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900" u="sng" dirty="0">
                <a:solidFill>
                  <a:srgbClr val="CC0000"/>
                </a:solidFill>
                <a:latin typeface="宋体" panose="02010600030101010101" pitchFamily="2" charset="-122"/>
              </a:rPr>
              <a:t>分析</a:t>
            </a:r>
            <a:r>
              <a:rPr lang="en-US" altLang="zh-CN" sz="2500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zh-CN" altLang="en-US" sz="2500" b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5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500" b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zh-CN" altLang="en-US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则输出</a:t>
            </a:r>
            <a:r>
              <a:rPr lang="en-US" altLang="zh-CN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也是表达式</a:t>
            </a:r>
            <a:r>
              <a:rPr lang="en-US" altLang="zh-CN" sz="25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a=b</a:t>
            </a:r>
            <a:r>
              <a:rPr lang="zh-CN" altLang="en-US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。在一个语句中完成了赋值和输出双重功能。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utoUpdateAnimBg="0"/>
      <p:bldP spid="196613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400CEC-C09F-4BE7-9895-DE11C0DC1E6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zh-CN" sz="12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/>
              <a:t>2.10 </a:t>
            </a:r>
            <a:r>
              <a:rPr lang="zh-CN" altLang="en-US" sz="3400" dirty="0" smtClean="0"/>
              <a:t>逗号运算符和逗号表达式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611188" y="2044700"/>
            <a:ext cx="84978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900" u="sng" dirty="0">
                <a:latin typeface="楷体_GB2312" pitchFamily="49" charset="-122"/>
                <a:ea typeface="楷体_GB2312" pitchFamily="49" charset="-122"/>
              </a:rPr>
              <a:t>逗号运算符</a:t>
            </a:r>
            <a:r>
              <a:rPr lang="en-US" altLang="zh-CN" sz="1900" u="sng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zh-CN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将两个表达式连接</a:t>
            </a:r>
            <a:r>
              <a:rPr lang="zh-CN" altLang="zh-CN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起来</a:t>
            </a:r>
            <a:r>
              <a:rPr lang="en-US" altLang="zh-CN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又称为</a:t>
            </a:r>
            <a:r>
              <a:rPr lang="en-US" altLang="zh-CN" sz="1900" b="0" dirty="0" smtClean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"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顺序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en-US" altLang="zh-CN" sz="1900" b="0" dirty="0" smtClean="0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"</a:t>
            </a:r>
            <a:endParaRPr lang="zh-CN" altLang="en-US" sz="1900" b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zh-CN" sz="21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zh-CN" altLang="zh-CN" sz="210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100" b="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3+5,6+8</a:t>
            </a:r>
            <a:endParaRPr lang="zh-CN" altLang="en-US" sz="2100" b="0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          </a:t>
            </a: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250825" y="3771900"/>
            <a:ext cx="79914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dirty="0"/>
              <a:t>   </a:t>
            </a:r>
            <a:r>
              <a:rPr lang="zh-CN" altLang="en-US" sz="1900" u="sng" dirty="0">
                <a:latin typeface="楷体_GB2312" pitchFamily="49" charset="-122"/>
                <a:ea typeface="楷体_GB2312" pitchFamily="49" charset="-122"/>
              </a:rPr>
              <a:t>一般形式</a:t>
            </a:r>
            <a:r>
              <a:rPr lang="en-US" altLang="zh-CN" sz="1900" u="sng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3400" dirty="0"/>
              <a:t>   </a:t>
            </a:r>
            <a:r>
              <a:rPr lang="zh-CN" altLang="en-US" sz="2100" dirty="0" smtClean="0">
                <a:solidFill>
                  <a:srgbClr val="008000"/>
                </a:solidFill>
                <a:ea typeface="楷体_GB2312" pitchFamily="49" charset="-122"/>
              </a:rPr>
              <a:t>表达式</a:t>
            </a:r>
            <a:r>
              <a:rPr lang="en-US" altLang="zh-CN" sz="2100" dirty="0" smtClean="0">
                <a:solidFill>
                  <a:srgbClr val="008000"/>
                </a:solidFill>
                <a:ea typeface="楷体_GB2312" pitchFamily="49" charset="-122"/>
              </a:rPr>
              <a:t>1,</a:t>
            </a:r>
            <a:r>
              <a:rPr lang="zh-CN" altLang="en-US" sz="2100" dirty="0" smtClean="0">
                <a:solidFill>
                  <a:srgbClr val="008000"/>
                </a:solidFill>
                <a:ea typeface="楷体_GB2312" pitchFamily="49" charset="-122"/>
              </a:rPr>
              <a:t>表达式</a:t>
            </a:r>
            <a:r>
              <a:rPr lang="en-US" altLang="zh-CN" sz="2100" dirty="0" smtClean="0">
                <a:solidFill>
                  <a:srgbClr val="008000"/>
                </a:solidFill>
                <a:ea typeface="楷体_GB2312" pitchFamily="49" charset="-122"/>
              </a:rPr>
              <a:t>2</a:t>
            </a:r>
            <a:endParaRPr lang="zh-CN" altLang="en-US" sz="2100" dirty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539750" y="4637088"/>
            <a:ext cx="7991475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u="sng" dirty="0">
                <a:latin typeface="楷体_GB2312" pitchFamily="49" charset="-122"/>
                <a:ea typeface="楷体_GB2312" pitchFamily="49" charset="-122"/>
              </a:rPr>
              <a:t>求解过程：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先求解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再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整个逗号表达式的值是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9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19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值。</a:t>
            </a:r>
            <a:r>
              <a:rPr lang="zh-CN" altLang="en-US" sz="1900" b="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98663" name="AutoShape 7"/>
          <p:cNvSpPr>
            <a:spLocks noChangeArrowheads="1"/>
          </p:cNvSpPr>
          <p:nvPr/>
        </p:nvSpPr>
        <p:spPr bwMode="auto">
          <a:xfrm>
            <a:off x="5715000" y="2743200"/>
            <a:ext cx="3168650" cy="1296988"/>
          </a:xfrm>
          <a:prstGeom prst="wedgeEllipseCallout">
            <a:avLst>
              <a:gd name="adj1" fmla="val -86074"/>
              <a:gd name="adj2" fmla="val -2894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逗号表达式 的值为</a:t>
            </a:r>
            <a:r>
              <a:rPr lang="en-US" altLang="zh-CN" sz="2800" b="0">
                <a:latin typeface="Times New Roman" panose="02020603050405020304" pitchFamily="18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utoUpdateAnimBg="0"/>
      <p:bldP spid="198661" grpId="0" autoUpdateAnimBg="0"/>
      <p:bldP spid="198662" grpId="0" autoUpdateAnimBg="0"/>
      <p:bldP spid="19866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FEAAC4-1168-4036-AA8F-1EAC8193206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zh-CN" sz="12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/>
              <a:t>2.10 </a:t>
            </a:r>
            <a:r>
              <a:rPr lang="zh-CN" altLang="en-US" sz="3400" dirty="0" smtClean="0"/>
              <a:t>逗号运算符和逗号表达式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323850" y="1963738"/>
            <a:ext cx="835183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9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5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逗号</a:t>
            </a:r>
            <a:r>
              <a:rPr lang="zh-CN" altLang="en-US" sz="2500" b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500" b="0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a=3</a:t>
            </a:r>
            <a:r>
              <a:rPr lang="zh-CN" altLang="en-US" sz="2500" b="0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500" b="0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5,a</a:t>
            </a:r>
            <a:r>
              <a:rPr lang="zh-CN" altLang="en-US" sz="2500" b="0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500" b="0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50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500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500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228600" y="2743200"/>
            <a:ext cx="83518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100" u="sng" dirty="0">
                <a:solidFill>
                  <a:srgbClr val="CC0000"/>
                </a:solidFill>
                <a:latin typeface="宋体" panose="02010600030101010101" pitchFamily="2" charset="-122"/>
              </a:rPr>
              <a:t>分析</a:t>
            </a:r>
            <a:r>
              <a:rPr lang="en-US" altLang="zh-CN" sz="2100" u="sng" dirty="0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9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赋值运算符的优先级别高于逗号</a:t>
            </a:r>
            <a:r>
              <a:rPr lang="zh-CN" altLang="en-US" sz="1900" b="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运算符， </a:t>
            </a:r>
            <a:r>
              <a:rPr lang="zh-CN" altLang="en-US" sz="19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因此应先</a:t>
            </a:r>
            <a:r>
              <a:rPr lang="zh-CN" altLang="en-US" sz="1900" b="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en-US" altLang="zh-CN" sz="1900" b="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a=3</a:t>
            </a:r>
            <a:r>
              <a:rPr lang="zh-CN" altLang="en-US" sz="1900" b="0" dirty="0" smtClean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19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19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99686" name="AutoShape 6"/>
          <p:cNvSpPr>
            <a:spLocks noChangeArrowheads="1"/>
          </p:cNvSpPr>
          <p:nvPr/>
        </p:nvSpPr>
        <p:spPr bwMode="auto">
          <a:xfrm>
            <a:off x="5903913" y="1295400"/>
            <a:ext cx="3240087" cy="1463675"/>
          </a:xfrm>
          <a:prstGeom prst="wedgeEllipseCallout">
            <a:avLst>
              <a:gd name="adj1" fmla="val -74792"/>
              <a:gd name="adj2" fmla="val 19847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1800" b="0" dirty="0">
                <a:solidFill>
                  <a:srgbClr val="663300"/>
                </a:solidFill>
                <a:latin typeface="Times New Roman" panose="02020603050405020304" pitchFamily="18" charset="0"/>
              </a:rPr>
              <a:t>值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15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，然后求解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，得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60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 sz="1800" b="0" dirty="0">
                <a:solidFill>
                  <a:srgbClr val="663300"/>
                </a:solidFill>
                <a:latin typeface="Times New Roman" panose="02020603050405020304" pitchFamily="18" charset="0"/>
              </a:rPr>
              <a:t>整个逗号表达式的值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60</a:t>
            </a:r>
            <a:r>
              <a:rPr kumimoji="1" lang="zh-CN" altLang="en-US" sz="1800" b="0" dirty="0" smtClean="0">
                <a:solidFill>
                  <a:srgbClr val="6633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1800" b="0" dirty="0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323850" y="3692525"/>
            <a:ext cx="8351838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0" dirty="0">
                <a:solidFill>
                  <a:srgbClr val="000099"/>
                </a:solidFill>
              </a:rPr>
              <a:t>   </a:t>
            </a:r>
            <a:r>
              <a:rPr lang="zh-CN" altLang="en-US" sz="2100" dirty="0">
                <a:solidFill>
                  <a:srgbClr val="000099"/>
                </a:solidFill>
              </a:rPr>
              <a:t>一个逗号表达式又可以与另一个表达式组成一个新的逗号表达式</a:t>
            </a:r>
            <a:endParaRPr lang="zh-CN" altLang="en-US" sz="21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如</a:t>
            </a:r>
            <a:r>
              <a:rPr lang="en-US" altLang="zh-CN" sz="210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100" b="0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(a=3</a:t>
            </a:r>
            <a:r>
              <a:rPr lang="zh-CN" altLang="en-US" sz="2100" b="0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100" b="0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5,a</a:t>
            </a:r>
            <a:r>
              <a:rPr lang="zh-CN" altLang="en-US" sz="2100" b="0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100" b="0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4),</a:t>
            </a:r>
            <a:r>
              <a:rPr lang="en-US" altLang="zh-CN" sz="2100" b="0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a+5</a:t>
            </a:r>
            <a:endParaRPr lang="en-US" altLang="zh-CN" sz="2100" b="0" dirty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先计算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出</a:t>
            </a:r>
            <a:r>
              <a:rPr lang="en-US" altLang="zh-CN" sz="2100" b="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en-US" altLang="zh-CN" sz="2100" b="0" dirty="0" smtClean="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再进行</a:t>
            </a:r>
            <a:r>
              <a:rPr lang="en-US" altLang="zh-CN" sz="2100" b="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100" b="0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运算得</a:t>
            </a:r>
            <a:r>
              <a:rPr lang="en-US" altLang="zh-CN" sz="2100" b="0" dirty="0" smtClean="0">
                <a:latin typeface="楷体_GB2312" pitchFamily="49" charset="-122"/>
                <a:ea typeface="楷体_GB2312" pitchFamily="49" charset="-122"/>
              </a:rPr>
              <a:t>60(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但</a:t>
            </a:r>
            <a:r>
              <a:rPr lang="en-US" altLang="zh-CN" sz="2100" b="0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未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变，仍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100" b="0" dirty="0" smtClean="0">
                <a:latin typeface="楷体_GB2312" pitchFamily="49" charset="-122"/>
                <a:ea typeface="楷体_GB2312" pitchFamily="49" charset="-122"/>
              </a:rPr>
              <a:t>15)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再进行</a:t>
            </a:r>
            <a:r>
              <a:rPr lang="en-US" altLang="zh-CN" sz="2100" b="0" dirty="0" smtClean="0">
                <a:latin typeface="楷体_GB2312" pitchFamily="49" charset="-122"/>
                <a:ea typeface="楷体_GB2312" pitchFamily="49" charset="-122"/>
              </a:rPr>
              <a:t>a+5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得</a:t>
            </a:r>
            <a:r>
              <a:rPr lang="en-US" altLang="zh-CN" sz="2100" b="0" dirty="0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zh-CN" altLang="en-US" sz="2100" b="0" dirty="0">
                <a:latin typeface="楷体_GB2312" pitchFamily="49" charset="-122"/>
                <a:ea typeface="楷体_GB2312" pitchFamily="49" charset="-122"/>
              </a:rPr>
              <a:t>整个表达式值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100" b="0" dirty="0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100" b="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100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  <p:bldP spid="199685" grpId="0" autoUpdateAnimBg="0"/>
      <p:bldP spid="199686" grpId="0" animBg="1"/>
      <p:bldP spid="199687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05E179-22CF-4A1F-89E2-1D97A7940E3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zh-CN" sz="120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/>
              <a:t>2.10 </a:t>
            </a:r>
            <a:r>
              <a:rPr lang="zh-CN" altLang="en-US" sz="3400" dirty="0" smtClean="0"/>
              <a:t>逗号运算符和逗号表达式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323850" y="1825625"/>
            <a:ext cx="835183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0" dirty="0">
                <a:latin typeface="宋体" panose="02010600030101010101" pitchFamily="2" charset="-122"/>
              </a:rPr>
              <a:t>逗号表达式的一般形式可以扩展为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900" b="0" dirty="0">
                <a:ea typeface="楷体_GB2312" pitchFamily="49" charset="-122"/>
              </a:rPr>
              <a:t> </a:t>
            </a:r>
            <a:r>
              <a:rPr lang="zh-CN" altLang="en-US" sz="1900" dirty="0" smtClean="0">
                <a:solidFill>
                  <a:srgbClr val="008000"/>
                </a:solidFill>
                <a:ea typeface="楷体_GB2312" pitchFamily="49" charset="-122"/>
              </a:rPr>
              <a:t>表达式</a:t>
            </a:r>
            <a:r>
              <a:rPr lang="en-US" altLang="zh-CN" sz="1900" dirty="0" smtClean="0">
                <a:solidFill>
                  <a:srgbClr val="008000"/>
                </a:solidFill>
                <a:ea typeface="楷体_GB2312" pitchFamily="49" charset="-122"/>
              </a:rPr>
              <a:t>1</a:t>
            </a:r>
            <a:r>
              <a:rPr lang="zh-CN" altLang="en-US" sz="1900" dirty="0" smtClean="0">
                <a:solidFill>
                  <a:srgbClr val="008000"/>
                </a:solidFill>
                <a:ea typeface="楷体_GB2312" pitchFamily="49" charset="-122"/>
              </a:rPr>
              <a:t>，表达式</a:t>
            </a:r>
            <a:r>
              <a:rPr lang="en-US" altLang="zh-CN" sz="1900" dirty="0" smtClean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lang="zh-CN" altLang="en-US" sz="1900" dirty="0" smtClean="0">
                <a:solidFill>
                  <a:srgbClr val="008000"/>
                </a:solidFill>
                <a:ea typeface="楷体_GB2312" pitchFamily="49" charset="-122"/>
              </a:rPr>
              <a:t>，表达式</a:t>
            </a:r>
            <a:r>
              <a:rPr lang="en-US" altLang="zh-CN" sz="1900" dirty="0" smtClean="0">
                <a:solidFill>
                  <a:srgbClr val="008000"/>
                </a:solidFill>
                <a:ea typeface="楷体_GB2312" pitchFamily="49" charset="-122"/>
              </a:rPr>
              <a:t>3</a:t>
            </a:r>
            <a:r>
              <a:rPr lang="zh-CN" altLang="en-US" sz="1900" dirty="0" smtClean="0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lang="en-US" altLang="zh-CN" sz="1900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……</a:t>
            </a:r>
            <a:r>
              <a:rPr lang="zh-CN" altLang="en-US" sz="1900" dirty="0" smtClean="0">
                <a:solidFill>
                  <a:srgbClr val="008000"/>
                </a:solidFill>
                <a:ea typeface="楷体_GB2312" pitchFamily="49" charset="-122"/>
              </a:rPr>
              <a:t>，表达式</a:t>
            </a:r>
            <a:r>
              <a:rPr lang="zh-CN" altLang="en-US" sz="1900" dirty="0">
                <a:solidFill>
                  <a:srgbClr val="008000"/>
                </a:solidFill>
                <a:ea typeface="楷体_GB2312" pitchFamily="49" charset="-122"/>
              </a:rPr>
              <a:t>ｎ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0" dirty="0">
                <a:latin typeface="宋体" panose="02010600030101010101" pitchFamily="2" charset="-122"/>
              </a:rPr>
              <a:t>   它的值为表达式ｎ的值。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900" b="0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323850" y="3554413"/>
            <a:ext cx="8351838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b="0" dirty="0"/>
              <a:t>逗号运算符是所有运算符中级别最低的</a:t>
            </a:r>
          </a:p>
          <a:p>
            <a:pPr eaLnBrk="1" hangingPunct="1">
              <a:buNone/>
            </a:pPr>
            <a:r>
              <a:rPr lang="zh-CN" altLang="en-US" sz="25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5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  </a:t>
            </a:r>
            <a:r>
              <a:rPr lang="en-US" altLang="zh-CN" sz="2500" b="0" dirty="0">
                <a:ea typeface="楷体_GB2312" pitchFamily="49" charset="-122"/>
              </a:rPr>
              <a:t>① </a:t>
            </a:r>
            <a:r>
              <a:rPr lang="en-US" altLang="zh-CN" dirty="0" smtClean="0"/>
              <a:t>x=(a=3,6*3)</a:t>
            </a:r>
          </a:p>
          <a:p>
            <a:pPr eaLnBrk="1" hangingPunct="1">
              <a:buNone/>
            </a:pPr>
            <a:r>
              <a:rPr lang="zh-CN" altLang="en-US" sz="2500" b="0" dirty="0" smtClean="0">
                <a:ea typeface="楷体_GB2312" pitchFamily="49" charset="-122"/>
              </a:rPr>
              <a:t>       </a:t>
            </a:r>
            <a:r>
              <a:rPr lang="zh-CN" altLang="en-US" sz="2500" b="0" dirty="0">
                <a:ea typeface="楷体_GB2312" pitchFamily="49" charset="-122"/>
              </a:rPr>
              <a:t>② </a:t>
            </a:r>
            <a:r>
              <a:rPr lang="en-US" altLang="zh-CN" dirty="0" smtClean="0"/>
              <a:t>x=a=3,6*3</a:t>
            </a:r>
            <a:endParaRPr lang="en-US" altLang="zh-CN" sz="2500" b="0" dirty="0">
              <a:ea typeface="楷体_GB2312" pitchFamily="49" charset="-122"/>
            </a:endParaRPr>
          </a:p>
        </p:txBody>
      </p:sp>
      <p:sp>
        <p:nvSpPr>
          <p:cNvPr id="200710" name="AutoShape 6"/>
          <p:cNvSpPr>
            <a:spLocks noChangeArrowheads="1"/>
          </p:cNvSpPr>
          <p:nvPr/>
        </p:nvSpPr>
        <p:spPr bwMode="auto">
          <a:xfrm>
            <a:off x="5867400" y="3200400"/>
            <a:ext cx="3025775" cy="1506538"/>
          </a:xfrm>
          <a:prstGeom prst="wedgeEllipseCallout">
            <a:avLst>
              <a:gd name="adj1" fmla="val -77963"/>
              <a:gd name="adj2" fmla="val 2091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赋值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表达式，将</a:t>
            </a:r>
            <a:r>
              <a:rPr lang="zh-CN" altLang="en-US" sz="1800" b="0" dirty="0">
                <a:latin typeface="Times New Roman" panose="02020603050405020304" pitchFamily="18" charset="0"/>
              </a:rPr>
              <a:t>一个逗号表达式的值赋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给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1800" b="0" dirty="0">
                <a:latin typeface="Times New Roman" panose="02020603050405020304" pitchFamily="18" charset="0"/>
              </a:rPr>
              <a:t>值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等于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18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 </a:t>
            </a:r>
            <a:endParaRPr lang="zh-CN" alt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200711" name="AutoShape 7"/>
          <p:cNvSpPr>
            <a:spLocks noChangeArrowheads="1"/>
          </p:cNvSpPr>
          <p:nvPr/>
        </p:nvSpPr>
        <p:spPr bwMode="auto">
          <a:xfrm>
            <a:off x="4859338" y="4778375"/>
            <a:ext cx="4106862" cy="1317625"/>
          </a:xfrm>
          <a:prstGeom prst="wedgeEllipseCallout">
            <a:avLst>
              <a:gd name="adj1" fmla="val -57963"/>
              <a:gd name="adj2" fmla="val -3421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latin typeface="Times New Roman" panose="02020603050405020304" pitchFamily="18" charset="0"/>
              </a:rPr>
              <a:t>逗号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表达式，包括</a:t>
            </a:r>
            <a:r>
              <a:rPr lang="zh-CN" altLang="en-US" sz="1800" b="0" dirty="0">
                <a:latin typeface="Times New Roman" panose="02020603050405020304" pitchFamily="18" charset="0"/>
              </a:rPr>
              <a:t>一个赋值表达式和一个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算术表达式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1800" b="0" dirty="0">
                <a:latin typeface="Times New Roman" panose="02020603050405020304" pitchFamily="18" charset="0"/>
              </a:rPr>
              <a:t>值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整个</a:t>
            </a:r>
            <a:r>
              <a:rPr lang="zh-CN" altLang="en-US" sz="1800" b="0" dirty="0">
                <a:latin typeface="Times New Roman" panose="02020603050405020304" pitchFamily="18" charset="0"/>
              </a:rPr>
              <a:t>逗号表达式的值为</a:t>
            </a:r>
            <a:r>
              <a:rPr lang="en-US" altLang="zh-CN" sz="1800" b="0" dirty="0">
                <a:latin typeface="Times New Roman" panose="02020603050405020304" pitchFamily="18" charset="0"/>
              </a:rPr>
              <a:t>18</a:t>
            </a:r>
            <a:r>
              <a:rPr lang="zh-CN" altLang="en-US" sz="1800" b="0" dirty="0">
                <a:latin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utoUpdateAnimBg="0"/>
      <p:bldP spid="200709" grpId="0" autoUpdateAnimBg="0"/>
      <p:bldP spid="200710" grpId="0" animBg="1"/>
      <p:bldP spid="2007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BD15CA-B801-4B86-926B-DFB79EC0272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zh-CN" sz="12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/>
              <a:t>2.10 </a:t>
            </a:r>
            <a:r>
              <a:rPr lang="zh-CN" altLang="en-US" sz="3400" dirty="0" smtClean="0"/>
              <a:t>逗号运算符和逗号表达式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900" b="1" u="sng" dirty="0" smtClean="0">
                <a:solidFill>
                  <a:srgbClr val="CC0000"/>
                </a:solidFill>
                <a:latin typeface="宋体" panose="02010600030101010101" pitchFamily="2" charset="-122"/>
              </a:rPr>
              <a:t>注意</a:t>
            </a:r>
            <a:r>
              <a:rPr lang="en-US" altLang="zh-CN" sz="2900" b="1" u="sng" dirty="0" smtClean="0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900" dirty="0" smtClean="0">
                <a:solidFill>
                  <a:srgbClr val="000099"/>
                </a:solidFill>
                <a:ea typeface="楷体_GB2312" pitchFamily="49" charset="-122"/>
              </a:rPr>
              <a:t>并不是任何地方出现的逗号都是作为逗号运算符。例如函数参数也是用逗号来间隔的。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900" b="1" dirty="0" smtClean="0">
                <a:ea typeface="楷体_GB2312" pitchFamily="49" charset="-122"/>
              </a:rPr>
              <a:t>  如</a:t>
            </a:r>
            <a:r>
              <a:rPr lang="en-US" altLang="zh-CN" sz="2900" b="1" dirty="0" smtClean="0">
                <a:ea typeface="楷体_GB2312" pitchFamily="49" charset="-122"/>
              </a:rPr>
              <a:t>:        </a:t>
            </a:r>
            <a:r>
              <a:rPr lang="en-US" altLang="zh-CN" sz="2900" dirty="0" err="1" smtClean="0">
                <a:ea typeface="楷体_GB2312" pitchFamily="49" charset="-122"/>
              </a:rPr>
              <a:t>printf</a:t>
            </a:r>
            <a:r>
              <a:rPr lang="en-US" altLang="zh-CN" sz="2900" dirty="0" smtClean="0">
                <a:ea typeface="楷体_GB2312" pitchFamily="49" charset="-122"/>
              </a:rPr>
              <a:t>(</a:t>
            </a:r>
            <a:r>
              <a:rPr lang="en-US" altLang="zh-CN" sz="2900" dirty="0" smtClean="0"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2900" dirty="0" smtClean="0">
                <a:ea typeface="楷体_GB2312" pitchFamily="49" charset="-122"/>
              </a:rPr>
              <a:t>%d,%d,%d</a:t>
            </a:r>
            <a:r>
              <a:rPr lang="en-US" altLang="zh-CN" sz="2900" dirty="0" smtClean="0"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2900" dirty="0" smtClean="0">
                <a:ea typeface="楷体_GB2312" pitchFamily="49" charset="-122"/>
              </a:rPr>
              <a:t>,</a:t>
            </a:r>
            <a:r>
              <a:rPr lang="en-US" altLang="zh-CN" sz="2900" dirty="0" err="1" smtClean="0">
                <a:ea typeface="楷体_GB2312" pitchFamily="49" charset="-122"/>
              </a:rPr>
              <a:t>a,b,c</a:t>
            </a:r>
            <a:r>
              <a:rPr lang="en-US" altLang="zh-CN" sz="2900" dirty="0" smtClean="0">
                <a:ea typeface="楷体_GB2312" pitchFamily="49" charset="-122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900" dirty="0" smtClean="0">
                <a:ea typeface="楷体_GB2312" pitchFamily="49" charset="-122"/>
              </a:rPr>
              <a:t>              </a:t>
            </a:r>
            <a:r>
              <a:rPr lang="en-US" altLang="zh-CN" sz="2900" dirty="0" err="1" smtClean="0">
                <a:ea typeface="楷体_GB2312" pitchFamily="49" charset="-122"/>
              </a:rPr>
              <a:t>printf</a:t>
            </a:r>
            <a:r>
              <a:rPr lang="en-US" altLang="zh-CN" sz="2900" dirty="0" smtClean="0">
                <a:ea typeface="楷体_GB2312" pitchFamily="49" charset="-122"/>
              </a:rPr>
              <a:t>(</a:t>
            </a:r>
            <a:r>
              <a:rPr lang="en-US" altLang="zh-CN" sz="2900" dirty="0" smtClean="0"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2900" dirty="0" smtClean="0">
                <a:ea typeface="楷体_GB2312" pitchFamily="49" charset="-122"/>
              </a:rPr>
              <a:t>%</a:t>
            </a:r>
            <a:r>
              <a:rPr lang="en-US" altLang="zh-CN" sz="2900" dirty="0" err="1" smtClean="0">
                <a:ea typeface="楷体_GB2312" pitchFamily="49" charset="-122"/>
              </a:rPr>
              <a:t>d,%d,%d</a:t>
            </a:r>
            <a:r>
              <a:rPr lang="en-US" altLang="zh-CN" sz="2900" dirty="0" smtClean="0">
                <a:latin typeface="Arial" panose="020B0604020202020204" pitchFamily="34" charset="0"/>
                <a:ea typeface="楷体_GB2312" pitchFamily="49" charset="-122"/>
              </a:rPr>
              <a:t>"</a:t>
            </a:r>
            <a:r>
              <a:rPr lang="en-US" altLang="zh-CN" sz="2900" dirty="0" smtClean="0">
                <a:ea typeface="楷体_GB2312" pitchFamily="49" charset="-122"/>
              </a:rPr>
              <a:t>,(</a:t>
            </a:r>
            <a:r>
              <a:rPr lang="en-US" altLang="zh-CN" sz="2900" dirty="0" err="1" smtClean="0">
                <a:ea typeface="楷体_GB2312" pitchFamily="49" charset="-122"/>
              </a:rPr>
              <a:t>a,b,c</a:t>
            </a:r>
            <a:r>
              <a:rPr lang="en-US" altLang="zh-CN" sz="2900" dirty="0" smtClean="0">
                <a:ea typeface="楷体_GB2312" pitchFamily="49" charset="-122"/>
              </a:rPr>
              <a:t>),</a:t>
            </a:r>
            <a:r>
              <a:rPr lang="en-US" altLang="zh-CN" sz="2900" dirty="0" err="1" smtClean="0">
                <a:ea typeface="楷体_GB2312" pitchFamily="49" charset="-122"/>
              </a:rPr>
              <a:t>b,c</a:t>
            </a:r>
            <a:r>
              <a:rPr lang="en-US" altLang="zh-CN" sz="2900" dirty="0" smtClean="0">
                <a:ea typeface="楷体_GB2312" pitchFamily="49" charset="-122"/>
              </a:rPr>
              <a:t>)</a:t>
            </a:r>
          </a:p>
        </p:txBody>
      </p:sp>
      <p:sp>
        <p:nvSpPr>
          <p:cNvPr id="201732" name="AutoShape 4"/>
          <p:cNvSpPr>
            <a:spLocks noChangeArrowheads="1"/>
          </p:cNvSpPr>
          <p:nvPr/>
        </p:nvSpPr>
        <p:spPr bwMode="auto">
          <a:xfrm>
            <a:off x="225425" y="4267200"/>
            <a:ext cx="3203575" cy="1779588"/>
          </a:xfrm>
          <a:prstGeom prst="wedgeEllipseCallout">
            <a:avLst>
              <a:gd name="adj1" fmla="val 11694"/>
              <a:gd name="adj2" fmla="val -11547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smtClean="0">
                <a:latin typeface="Times New Roman" panose="02020603050405020304" pitchFamily="18" charset="0"/>
              </a:rPr>
              <a:t>"a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，ｃ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"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并不是</a:t>
            </a:r>
            <a:r>
              <a:rPr lang="zh-CN" altLang="en-US" sz="2000" b="0" dirty="0">
                <a:latin typeface="Times New Roman" panose="02020603050405020304" pitchFamily="18" charset="0"/>
              </a:rPr>
              <a:t>一个逗号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表达式，它</a:t>
            </a:r>
            <a:r>
              <a:rPr lang="zh-CN" altLang="en-US" sz="2000" b="0" dirty="0">
                <a:latin typeface="Times New Roman" panose="02020603050405020304" pitchFamily="18" charset="0"/>
              </a:rPr>
              <a:t>是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printf</a:t>
            </a:r>
            <a:r>
              <a:rPr lang="zh-CN" altLang="en-US" sz="2000" b="0" dirty="0">
                <a:latin typeface="Times New Roman" panose="02020603050405020304" pitchFamily="18" charset="0"/>
              </a:rPr>
              <a:t>函数的</a:t>
            </a:r>
            <a:r>
              <a:rPr lang="en-US" altLang="zh-CN" sz="2000" b="0" dirty="0">
                <a:latin typeface="Times New Roman" panose="02020603050405020304" pitchFamily="18" charset="0"/>
              </a:rPr>
              <a:t>3</a:t>
            </a:r>
            <a:r>
              <a:rPr lang="zh-CN" altLang="en-US" sz="2000" b="0" dirty="0">
                <a:latin typeface="Times New Roman" panose="02020603050405020304" pitchFamily="18" charset="0"/>
              </a:rPr>
              <a:t>个参数</a:t>
            </a:r>
          </a:p>
        </p:txBody>
      </p:sp>
      <p:sp>
        <p:nvSpPr>
          <p:cNvPr id="201733" name="AutoShape 5"/>
          <p:cNvSpPr>
            <a:spLocks noChangeArrowheads="1"/>
          </p:cNvSpPr>
          <p:nvPr/>
        </p:nvSpPr>
        <p:spPr bwMode="auto">
          <a:xfrm>
            <a:off x="5940425" y="4267200"/>
            <a:ext cx="3203575" cy="1754188"/>
          </a:xfrm>
          <a:prstGeom prst="wedgeEllipseCallout">
            <a:avLst>
              <a:gd name="adj1" fmla="val -35727"/>
              <a:gd name="adj2" fmla="val -8456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latin typeface="Times New Roman" panose="02020603050405020304" pitchFamily="18" charset="0"/>
              </a:rPr>
              <a:t>"(a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ｃ</a:t>
            </a:r>
            <a:r>
              <a:rPr lang="en-US" altLang="zh-CN" sz="1800" b="0" dirty="0" smtClean="0">
                <a:latin typeface="Times New Roman" panose="02020603050405020304" pitchFamily="18" charset="0"/>
              </a:rPr>
              <a:t>)"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1800" b="0" dirty="0">
                <a:latin typeface="Times New Roman" panose="02020603050405020304" pitchFamily="18" charset="0"/>
              </a:rPr>
              <a:t>一个逗号</a:t>
            </a:r>
            <a:r>
              <a:rPr lang="zh-CN" altLang="en-US" sz="1800" b="0" dirty="0" smtClean="0">
                <a:latin typeface="Times New Roman" panose="02020603050405020304" pitchFamily="18" charset="0"/>
              </a:rPr>
              <a:t>表达式，它</a:t>
            </a:r>
            <a:r>
              <a:rPr lang="zh-CN" altLang="en-US" sz="1800" b="0" dirty="0">
                <a:latin typeface="Times New Roman" panose="02020603050405020304" pitchFamily="18" charset="0"/>
              </a:rPr>
              <a:t>的值等于ｃ的值。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nimBg="1"/>
      <p:bldP spid="2017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F3CF0A-CB1A-423A-BE62-FE6633614EA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 smtClean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1138" y="1733550"/>
            <a:ext cx="6494462" cy="2301875"/>
          </a:xfrm>
        </p:spPr>
        <p:txBody>
          <a:bodyPr/>
          <a:lstStyle/>
          <a:p>
            <a:pPr lvl="1" eaLnBrk="1" hangingPunct="1"/>
            <a:r>
              <a:rPr lang="zh-CN" altLang="en-US" sz="2000" b="1" dirty="0" smtClean="0"/>
              <a:t>字节和位</a:t>
            </a:r>
          </a:p>
          <a:p>
            <a:pPr lvl="2" eaLnBrk="1" hangingPunct="1"/>
            <a:r>
              <a:rPr lang="zh-CN" altLang="en-US" sz="1800" b="1" dirty="0" smtClean="0"/>
              <a:t>内存</a:t>
            </a:r>
            <a:r>
              <a:rPr lang="en-US" altLang="zh-CN" sz="1800" b="1" dirty="0" smtClean="0"/>
              <a:t>(Memory)</a:t>
            </a:r>
            <a:r>
              <a:rPr lang="zh-CN" altLang="en-US" sz="1800" b="1" dirty="0" smtClean="0"/>
              <a:t>以字节</a:t>
            </a:r>
            <a:r>
              <a:rPr lang="en-US" altLang="zh-CN" sz="1800" b="1" dirty="0" smtClean="0"/>
              <a:t>(Byte)</a:t>
            </a:r>
            <a:r>
              <a:rPr lang="zh-CN" altLang="en-US" sz="1800" b="1" dirty="0" smtClean="0"/>
              <a:t>为</a:t>
            </a:r>
            <a:r>
              <a:rPr lang="zh-CN" altLang="en-US" sz="1800" b="1" dirty="0" smtClean="0"/>
              <a:t>单元组成</a:t>
            </a:r>
          </a:p>
          <a:p>
            <a:pPr lvl="2" eaLnBrk="1" hangingPunct="1"/>
            <a:r>
              <a:rPr lang="zh-CN" altLang="en-US" sz="1800" b="1" dirty="0" smtClean="0"/>
              <a:t>每个</a:t>
            </a:r>
            <a:r>
              <a:rPr lang="zh-CN" altLang="en-US" sz="1800" b="1" dirty="0" smtClean="0"/>
              <a:t>字节</a:t>
            </a:r>
            <a:r>
              <a:rPr lang="en-US" altLang="zh-CN" sz="1800" b="1" dirty="0" smtClean="0"/>
              <a:t>(Byte)</a:t>
            </a:r>
            <a:r>
              <a:rPr lang="zh-CN" altLang="en-US" sz="1800" b="1" dirty="0" smtClean="0"/>
              <a:t>有</a:t>
            </a:r>
            <a:r>
              <a:rPr lang="zh-CN" altLang="en-US" sz="1800" b="1" dirty="0" smtClean="0"/>
              <a:t>一个</a:t>
            </a:r>
            <a:r>
              <a:rPr lang="zh-CN" altLang="en-US" sz="1800" b="1" dirty="0" smtClean="0"/>
              <a:t>地址</a:t>
            </a:r>
            <a:r>
              <a:rPr lang="en-US" altLang="zh-CN" sz="1800" b="1" dirty="0" smtClean="0"/>
              <a:t>(Address)</a:t>
            </a:r>
            <a:endParaRPr lang="zh-CN" altLang="en-US" sz="1800" b="1" dirty="0" smtClean="0"/>
          </a:p>
          <a:p>
            <a:pPr lvl="2" eaLnBrk="1" hangingPunct="1"/>
            <a:r>
              <a:rPr lang="zh-CN" altLang="en-US" sz="1800" b="1" dirty="0" smtClean="0"/>
              <a:t>一个</a:t>
            </a:r>
            <a:r>
              <a:rPr lang="zh-CN" altLang="en-US" sz="1800" b="1" dirty="0" smtClean="0"/>
              <a:t>字节</a:t>
            </a:r>
            <a:r>
              <a:rPr lang="en-US" altLang="zh-CN" sz="1800" b="1" dirty="0" smtClean="0"/>
              <a:t>(Byte)</a:t>
            </a:r>
            <a:r>
              <a:rPr lang="zh-CN" altLang="en-US" sz="1800" b="1" dirty="0" smtClean="0"/>
              <a:t>由</a:t>
            </a:r>
            <a:r>
              <a:rPr lang="en-US" altLang="zh-CN" sz="1800" b="1" dirty="0" smtClean="0"/>
              <a:t>8</a:t>
            </a:r>
            <a:r>
              <a:rPr lang="zh-CN" altLang="en-US" sz="1800" b="1" dirty="0" smtClean="0"/>
              <a:t>个</a:t>
            </a:r>
            <a:r>
              <a:rPr lang="zh-CN" altLang="en-US" sz="1800" b="1" dirty="0" smtClean="0"/>
              <a:t>二进制位</a:t>
            </a:r>
            <a:r>
              <a:rPr lang="en-US" altLang="zh-CN" sz="1800" b="1" dirty="0" smtClean="0"/>
              <a:t>(Bit)</a:t>
            </a:r>
            <a:r>
              <a:rPr lang="zh-CN" altLang="en-US" sz="1800" b="1" dirty="0" smtClean="0"/>
              <a:t>组成</a:t>
            </a:r>
            <a:endParaRPr lang="zh-CN" altLang="en-US" sz="1800" b="1" dirty="0" smtClean="0"/>
          </a:p>
          <a:p>
            <a:pPr lvl="2" eaLnBrk="1" hangingPunct="1"/>
            <a:r>
              <a:rPr lang="zh-CN" altLang="en-US" sz="1800" b="1" dirty="0" smtClean="0"/>
              <a:t>每个二进位的值是</a:t>
            </a:r>
            <a:r>
              <a:rPr lang="en-US" altLang="zh-CN" sz="1800" b="1" dirty="0" smtClean="0"/>
              <a:t>0</a:t>
            </a:r>
            <a:r>
              <a:rPr lang="zh-CN" altLang="en-US" sz="1800" b="1" dirty="0" smtClean="0"/>
              <a:t>或</a:t>
            </a:r>
            <a:r>
              <a:rPr lang="en-US" altLang="zh-CN" sz="1800" b="1" dirty="0" smtClean="0"/>
              <a:t>1</a:t>
            </a:r>
          </a:p>
        </p:txBody>
      </p:sp>
      <p:sp>
        <p:nvSpPr>
          <p:cNvPr id="6148" name="Rectangle 78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800" b="0" dirty="0">
                <a:solidFill>
                  <a:srgbClr val="0000FF"/>
                </a:solidFill>
              </a:rPr>
              <a:t>2</a:t>
            </a:r>
            <a:r>
              <a:rPr lang="en-US" altLang="zh-CN" sz="3800" b="0" dirty="0" smtClean="0">
                <a:solidFill>
                  <a:srgbClr val="0000FF"/>
                </a:solidFill>
              </a:rPr>
              <a:t>.0</a:t>
            </a:r>
            <a:r>
              <a:rPr lang="en-US" altLang="zh-CN" sz="3800" b="0" dirty="0" smtClean="0">
                <a:solidFill>
                  <a:schemeClr val="accent1"/>
                </a:solidFill>
              </a:rPr>
              <a:t> </a:t>
            </a:r>
            <a:r>
              <a:rPr lang="zh-CN" altLang="en-US" sz="3800" b="0" dirty="0">
                <a:solidFill>
                  <a:schemeClr val="tx2"/>
                </a:solidFill>
              </a:rPr>
              <a:t>预备知识</a:t>
            </a:r>
          </a:p>
        </p:txBody>
      </p:sp>
      <p:pic>
        <p:nvPicPr>
          <p:cNvPr id="6149" name="Picture 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2967038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6"/>
          <p:cNvGrpSpPr>
            <a:grpSpLocks/>
          </p:cNvGrpSpPr>
          <p:nvPr/>
        </p:nvGrpSpPr>
        <p:grpSpPr bwMode="auto">
          <a:xfrm>
            <a:off x="6819900" y="1738313"/>
            <a:ext cx="2168525" cy="3344862"/>
            <a:chOff x="6819900" y="1738313"/>
            <a:chExt cx="2168525" cy="3344862"/>
          </a:xfrm>
        </p:grpSpPr>
        <p:grpSp>
          <p:nvGrpSpPr>
            <p:cNvPr id="6178" name="Group 20"/>
            <p:cNvGrpSpPr>
              <a:grpSpLocks/>
            </p:cNvGrpSpPr>
            <p:nvPr/>
          </p:nvGrpSpPr>
          <p:grpSpPr bwMode="auto">
            <a:xfrm>
              <a:off x="6819900" y="1738313"/>
              <a:ext cx="2168525" cy="3344862"/>
              <a:chOff x="3568" y="1433"/>
              <a:chExt cx="1366" cy="2647"/>
            </a:xfrm>
          </p:grpSpPr>
          <p:sp>
            <p:nvSpPr>
              <p:cNvPr id="6189" name="Rectangle 21"/>
              <p:cNvSpPr>
                <a:spLocks noChangeArrowheads="1"/>
              </p:cNvSpPr>
              <p:nvPr/>
            </p:nvSpPr>
            <p:spPr bwMode="auto">
              <a:xfrm>
                <a:off x="3956" y="1433"/>
                <a:ext cx="978" cy="2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>
                  <a:solidFill>
                    <a:srgbClr val="006600"/>
                  </a:solidFill>
                </a:endParaRPr>
              </a:p>
            </p:txBody>
          </p:sp>
          <p:sp>
            <p:nvSpPr>
              <p:cNvPr id="6190" name="Line 22"/>
              <p:cNvSpPr>
                <a:spLocks noChangeShapeType="1"/>
              </p:cNvSpPr>
              <p:nvPr/>
            </p:nvSpPr>
            <p:spPr bwMode="auto">
              <a:xfrm>
                <a:off x="3956" y="1600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Line 23"/>
              <p:cNvSpPr>
                <a:spLocks noChangeShapeType="1"/>
              </p:cNvSpPr>
              <p:nvPr/>
            </p:nvSpPr>
            <p:spPr bwMode="auto">
              <a:xfrm>
                <a:off x="3956" y="1781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2" name="Line 24"/>
              <p:cNvSpPr>
                <a:spLocks noChangeShapeType="1"/>
              </p:cNvSpPr>
              <p:nvPr/>
            </p:nvSpPr>
            <p:spPr bwMode="auto">
              <a:xfrm>
                <a:off x="3956" y="1963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Line 25"/>
              <p:cNvSpPr>
                <a:spLocks noChangeShapeType="1"/>
              </p:cNvSpPr>
              <p:nvPr/>
            </p:nvSpPr>
            <p:spPr bwMode="auto">
              <a:xfrm>
                <a:off x="3956" y="2144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4" name="Line 26"/>
              <p:cNvSpPr>
                <a:spLocks noChangeShapeType="1"/>
              </p:cNvSpPr>
              <p:nvPr/>
            </p:nvSpPr>
            <p:spPr bwMode="auto">
              <a:xfrm>
                <a:off x="3956" y="2326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5" name="Line 27"/>
              <p:cNvSpPr>
                <a:spLocks noChangeShapeType="1"/>
              </p:cNvSpPr>
              <p:nvPr/>
            </p:nvSpPr>
            <p:spPr bwMode="auto">
              <a:xfrm>
                <a:off x="3956" y="2508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6" name="Line 28"/>
              <p:cNvSpPr>
                <a:spLocks noChangeShapeType="1"/>
              </p:cNvSpPr>
              <p:nvPr/>
            </p:nvSpPr>
            <p:spPr bwMode="auto">
              <a:xfrm>
                <a:off x="3956" y="2689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7" name="Line 29"/>
              <p:cNvSpPr>
                <a:spLocks noChangeShapeType="1"/>
              </p:cNvSpPr>
              <p:nvPr/>
            </p:nvSpPr>
            <p:spPr bwMode="auto">
              <a:xfrm>
                <a:off x="3956" y="2871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8" name="Line 30"/>
              <p:cNvSpPr>
                <a:spLocks noChangeShapeType="1"/>
              </p:cNvSpPr>
              <p:nvPr/>
            </p:nvSpPr>
            <p:spPr bwMode="auto">
              <a:xfrm>
                <a:off x="3956" y="3052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Line 31"/>
              <p:cNvSpPr>
                <a:spLocks noChangeShapeType="1"/>
              </p:cNvSpPr>
              <p:nvPr/>
            </p:nvSpPr>
            <p:spPr bwMode="auto">
              <a:xfrm>
                <a:off x="3956" y="3234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0" name="Line 32"/>
              <p:cNvSpPr>
                <a:spLocks noChangeShapeType="1"/>
              </p:cNvSpPr>
              <p:nvPr/>
            </p:nvSpPr>
            <p:spPr bwMode="auto">
              <a:xfrm>
                <a:off x="3956" y="3416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1" name="Text Box 33"/>
              <p:cNvSpPr txBox="1">
                <a:spLocks noChangeArrowheads="1"/>
              </p:cNvSpPr>
              <p:nvPr/>
            </p:nvSpPr>
            <p:spPr bwMode="auto">
              <a:xfrm>
                <a:off x="3568" y="1444"/>
                <a:ext cx="40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0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0000:1H</a:t>
                </a:r>
              </a:p>
            </p:txBody>
          </p:sp>
          <p:sp>
            <p:nvSpPr>
              <p:cNvPr id="6202" name="Text Box 44"/>
              <p:cNvSpPr txBox="1">
                <a:spLocks noChangeArrowheads="1"/>
              </p:cNvSpPr>
              <p:nvPr/>
            </p:nvSpPr>
            <p:spPr bwMode="auto">
              <a:xfrm>
                <a:off x="4314" y="3449"/>
                <a:ext cx="310" cy="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……...</a:t>
                </a:r>
              </a:p>
            </p:txBody>
          </p:sp>
        </p:grpSp>
        <p:sp>
          <p:nvSpPr>
            <p:cNvPr id="6179" name="Text Box 33"/>
            <p:cNvSpPr txBox="1">
              <a:spLocks noChangeArrowheads="1"/>
            </p:cNvSpPr>
            <p:nvPr/>
          </p:nvSpPr>
          <p:spPr bwMode="auto">
            <a:xfrm>
              <a:off x="6819900" y="1963738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000">
                  <a:solidFill>
                    <a:srgbClr val="006600"/>
                  </a:solidFill>
                  <a:latin typeface="Times New Roman" panose="02020603050405020304" pitchFamily="18" charset="0"/>
                </a:rPr>
                <a:t>0000:2H</a:t>
              </a:r>
            </a:p>
          </p:txBody>
        </p:sp>
        <p:sp>
          <p:nvSpPr>
            <p:cNvPr id="6180" name="Text Box 33"/>
            <p:cNvSpPr txBox="1">
              <a:spLocks noChangeArrowheads="1"/>
            </p:cNvSpPr>
            <p:nvPr/>
          </p:nvSpPr>
          <p:spPr bwMode="auto">
            <a:xfrm>
              <a:off x="6819900" y="2209800"/>
              <a:ext cx="6477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000">
                  <a:solidFill>
                    <a:srgbClr val="006600"/>
                  </a:solidFill>
                  <a:latin typeface="Times New Roman" panose="02020603050405020304" pitchFamily="18" charset="0"/>
                </a:rPr>
                <a:t>0000:3H</a:t>
              </a:r>
            </a:p>
          </p:txBody>
        </p:sp>
        <p:sp>
          <p:nvSpPr>
            <p:cNvPr id="6181" name="Text Box 33"/>
            <p:cNvSpPr txBox="1">
              <a:spLocks noChangeArrowheads="1"/>
            </p:cNvSpPr>
            <p:nvPr/>
          </p:nvSpPr>
          <p:spPr bwMode="auto">
            <a:xfrm>
              <a:off x="6819900" y="2438400"/>
              <a:ext cx="6477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000">
                  <a:solidFill>
                    <a:srgbClr val="006600"/>
                  </a:solidFill>
                  <a:latin typeface="Times New Roman" panose="02020603050405020304" pitchFamily="18" charset="0"/>
                </a:rPr>
                <a:t>0000:4H</a:t>
              </a:r>
            </a:p>
          </p:txBody>
        </p:sp>
        <p:sp>
          <p:nvSpPr>
            <p:cNvPr id="6182" name="Text Box 33"/>
            <p:cNvSpPr txBox="1">
              <a:spLocks noChangeArrowheads="1"/>
            </p:cNvSpPr>
            <p:nvPr/>
          </p:nvSpPr>
          <p:spPr bwMode="auto">
            <a:xfrm>
              <a:off x="6819900" y="2667000"/>
              <a:ext cx="6477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000">
                  <a:solidFill>
                    <a:srgbClr val="006600"/>
                  </a:solidFill>
                  <a:latin typeface="Times New Roman" panose="02020603050405020304" pitchFamily="18" charset="0"/>
                </a:rPr>
                <a:t>0000:5H</a:t>
              </a:r>
            </a:p>
          </p:txBody>
        </p:sp>
        <p:sp>
          <p:nvSpPr>
            <p:cNvPr id="6183" name="Text Box 33"/>
            <p:cNvSpPr txBox="1">
              <a:spLocks noChangeArrowheads="1"/>
            </p:cNvSpPr>
            <p:nvPr/>
          </p:nvSpPr>
          <p:spPr bwMode="auto">
            <a:xfrm>
              <a:off x="6819900" y="2895600"/>
              <a:ext cx="6477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000">
                  <a:solidFill>
                    <a:srgbClr val="006600"/>
                  </a:solidFill>
                  <a:latin typeface="Times New Roman" panose="02020603050405020304" pitchFamily="18" charset="0"/>
                </a:rPr>
                <a:t>0000:6H</a:t>
              </a:r>
            </a:p>
          </p:txBody>
        </p:sp>
        <p:sp>
          <p:nvSpPr>
            <p:cNvPr id="6184" name="Text Box 33"/>
            <p:cNvSpPr txBox="1">
              <a:spLocks noChangeArrowheads="1"/>
            </p:cNvSpPr>
            <p:nvPr/>
          </p:nvSpPr>
          <p:spPr bwMode="auto">
            <a:xfrm>
              <a:off x="6819900" y="3124200"/>
              <a:ext cx="6477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000">
                  <a:solidFill>
                    <a:srgbClr val="006600"/>
                  </a:solidFill>
                  <a:latin typeface="Times New Roman" panose="02020603050405020304" pitchFamily="18" charset="0"/>
                </a:rPr>
                <a:t>0000:7H</a:t>
              </a:r>
            </a:p>
          </p:txBody>
        </p:sp>
        <p:sp>
          <p:nvSpPr>
            <p:cNvPr id="6185" name="Text Box 33"/>
            <p:cNvSpPr txBox="1">
              <a:spLocks noChangeArrowheads="1"/>
            </p:cNvSpPr>
            <p:nvPr/>
          </p:nvSpPr>
          <p:spPr bwMode="auto">
            <a:xfrm>
              <a:off x="6819900" y="3352800"/>
              <a:ext cx="6477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000">
                  <a:solidFill>
                    <a:srgbClr val="006600"/>
                  </a:solidFill>
                  <a:latin typeface="Times New Roman" panose="02020603050405020304" pitchFamily="18" charset="0"/>
                </a:rPr>
                <a:t>0000:8H</a:t>
              </a:r>
            </a:p>
          </p:txBody>
        </p:sp>
        <p:sp>
          <p:nvSpPr>
            <p:cNvPr id="6186" name="Text Box 33"/>
            <p:cNvSpPr txBox="1">
              <a:spLocks noChangeArrowheads="1"/>
            </p:cNvSpPr>
            <p:nvPr/>
          </p:nvSpPr>
          <p:spPr bwMode="auto">
            <a:xfrm>
              <a:off x="6819900" y="3563938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000">
                  <a:solidFill>
                    <a:srgbClr val="006600"/>
                  </a:solidFill>
                  <a:latin typeface="Times New Roman" panose="02020603050405020304" pitchFamily="18" charset="0"/>
                </a:rPr>
                <a:t>0000:9H</a:t>
              </a:r>
            </a:p>
          </p:txBody>
        </p:sp>
        <p:sp>
          <p:nvSpPr>
            <p:cNvPr id="6187" name="Text Box 33"/>
            <p:cNvSpPr txBox="1">
              <a:spLocks noChangeArrowheads="1"/>
            </p:cNvSpPr>
            <p:nvPr/>
          </p:nvSpPr>
          <p:spPr bwMode="auto">
            <a:xfrm>
              <a:off x="6819900" y="3810000"/>
              <a:ext cx="6762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000">
                  <a:solidFill>
                    <a:srgbClr val="006600"/>
                  </a:solidFill>
                  <a:latin typeface="Times New Roman" panose="02020603050405020304" pitchFamily="18" charset="0"/>
                </a:rPr>
                <a:t>0000:AH</a:t>
              </a:r>
            </a:p>
          </p:txBody>
        </p:sp>
        <p:sp>
          <p:nvSpPr>
            <p:cNvPr id="6188" name="Text Box 33"/>
            <p:cNvSpPr txBox="1">
              <a:spLocks noChangeArrowheads="1"/>
            </p:cNvSpPr>
            <p:nvPr/>
          </p:nvSpPr>
          <p:spPr bwMode="auto">
            <a:xfrm>
              <a:off x="6819900" y="4038600"/>
              <a:ext cx="668338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000">
                  <a:solidFill>
                    <a:srgbClr val="006600"/>
                  </a:solidFill>
                  <a:latin typeface="Times New Roman" panose="02020603050405020304" pitchFamily="18" charset="0"/>
                </a:rPr>
                <a:t>0000:BH</a:t>
              </a:r>
            </a:p>
          </p:txBody>
        </p:sp>
      </p:grpSp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5105400" y="4191000"/>
            <a:ext cx="3846513" cy="1925638"/>
            <a:chOff x="5105400" y="4191000"/>
            <a:chExt cx="3846513" cy="1925638"/>
          </a:xfrm>
        </p:grpSpPr>
        <p:grpSp>
          <p:nvGrpSpPr>
            <p:cNvPr id="6152" name="Group 3"/>
            <p:cNvGrpSpPr>
              <a:grpSpLocks/>
            </p:cNvGrpSpPr>
            <p:nvPr/>
          </p:nvGrpSpPr>
          <p:grpSpPr bwMode="auto">
            <a:xfrm>
              <a:off x="5105400" y="5334000"/>
              <a:ext cx="3846513" cy="771525"/>
              <a:chOff x="934" y="2615"/>
              <a:chExt cx="2423" cy="486"/>
            </a:xfrm>
          </p:grpSpPr>
          <p:sp>
            <p:nvSpPr>
              <p:cNvPr id="6162" name="Rectangle 4"/>
              <p:cNvSpPr>
                <a:spLocks noChangeArrowheads="1"/>
              </p:cNvSpPr>
              <p:nvPr/>
            </p:nvSpPr>
            <p:spPr bwMode="auto">
              <a:xfrm>
                <a:off x="934" y="2823"/>
                <a:ext cx="2423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6163" name="Line 5"/>
              <p:cNvSpPr>
                <a:spLocks noChangeShapeType="1"/>
              </p:cNvSpPr>
              <p:nvPr/>
            </p:nvSpPr>
            <p:spPr bwMode="auto">
              <a:xfrm>
                <a:off x="2117" y="2811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4" name="Line 6"/>
              <p:cNvSpPr>
                <a:spLocks noChangeShapeType="1"/>
              </p:cNvSpPr>
              <p:nvPr/>
            </p:nvSpPr>
            <p:spPr bwMode="auto">
              <a:xfrm>
                <a:off x="1505" y="2811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5" name="Line 7"/>
              <p:cNvSpPr>
                <a:spLocks noChangeShapeType="1"/>
              </p:cNvSpPr>
              <p:nvPr/>
            </p:nvSpPr>
            <p:spPr bwMode="auto">
              <a:xfrm>
                <a:off x="1811" y="2811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6" name="Line 8"/>
              <p:cNvSpPr>
                <a:spLocks noChangeShapeType="1"/>
              </p:cNvSpPr>
              <p:nvPr/>
            </p:nvSpPr>
            <p:spPr bwMode="auto">
              <a:xfrm>
                <a:off x="1200" y="2811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7" name="Line 9"/>
              <p:cNvSpPr>
                <a:spLocks noChangeShapeType="1"/>
              </p:cNvSpPr>
              <p:nvPr/>
            </p:nvSpPr>
            <p:spPr bwMode="auto">
              <a:xfrm>
                <a:off x="2729" y="2811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8" name="Line 10"/>
              <p:cNvSpPr>
                <a:spLocks noChangeShapeType="1"/>
              </p:cNvSpPr>
              <p:nvPr/>
            </p:nvSpPr>
            <p:spPr bwMode="auto">
              <a:xfrm>
                <a:off x="2423" y="2811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9" name="Line 11"/>
              <p:cNvSpPr>
                <a:spLocks noChangeShapeType="1"/>
              </p:cNvSpPr>
              <p:nvPr/>
            </p:nvSpPr>
            <p:spPr bwMode="auto">
              <a:xfrm>
                <a:off x="3035" y="2811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0" name="Text Box 12"/>
              <p:cNvSpPr txBox="1">
                <a:spLocks noChangeArrowheads="1"/>
              </p:cNvSpPr>
              <p:nvPr/>
            </p:nvSpPr>
            <p:spPr bwMode="auto">
              <a:xfrm>
                <a:off x="3104" y="261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171" name="Text Box 13"/>
              <p:cNvSpPr txBox="1">
                <a:spLocks noChangeArrowheads="1"/>
              </p:cNvSpPr>
              <p:nvPr/>
            </p:nvSpPr>
            <p:spPr bwMode="auto">
              <a:xfrm>
                <a:off x="2822" y="261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172" name="Text Box 14"/>
              <p:cNvSpPr txBox="1">
                <a:spLocks noChangeArrowheads="1"/>
              </p:cNvSpPr>
              <p:nvPr/>
            </p:nvSpPr>
            <p:spPr bwMode="auto">
              <a:xfrm>
                <a:off x="2478" y="261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173" name="Text Box 15"/>
              <p:cNvSpPr txBox="1">
                <a:spLocks noChangeArrowheads="1"/>
              </p:cNvSpPr>
              <p:nvPr/>
            </p:nvSpPr>
            <p:spPr bwMode="auto">
              <a:xfrm>
                <a:off x="2211" y="261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174" name="Text Box 16"/>
              <p:cNvSpPr txBox="1">
                <a:spLocks noChangeArrowheads="1"/>
              </p:cNvSpPr>
              <p:nvPr/>
            </p:nvSpPr>
            <p:spPr bwMode="auto">
              <a:xfrm>
                <a:off x="1855" y="261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6175" name="Text Box 17"/>
              <p:cNvSpPr txBox="1">
                <a:spLocks noChangeArrowheads="1"/>
              </p:cNvSpPr>
              <p:nvPr/>
            </p:nvSpPr>
            <p:spPr bwMode="auto">
              <a:xfrm>
                <a:off x="1578" y="261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6176" name="Text Box 18"/>
              <p:cNvSpPr txBox="1">
                <a:spLocks noChangeArrowheads="1"/>
              </p:cNvSpPr>
              <p:nvPr/>
            </p:nvSpPr>
            <p:spPr bwMode="auto">
              <a:xfrm>
                <a:off x="1289" y="261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6177" name="Text Box 19"/>
              <p:cNvSpPr txBox="1">
                <a:spLocks noChangeArrowheads="1"/>
              </p:cNvSpPr>
              <p:nvPr/>
            </p:nvSpPr>
            <p:spPr bwMode="auto">
              <a:xfrm>
                <a:off x="966" y="261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0">
                    <a:latin typeface="Times New Roman" panose="02020603050405020304" pitchFamily="18" charset="0"/>
                  </a:rPr>
                  <a:t>7</a:t>
                </a:r>
              </a:p>
            </p:txBody>
          </p:sp>
        </p:grpSp>
        <p:cxnSp>
          <p:nvCxnSpPr>
            <p:cNvPr id="93" name="形状 92">
              <a:extLst>
                <a:ext uri="{FF2B5EF4-FFF2-40B4-BE49-F238E27FC236}">
                  <a16:creationId xmlns:a16="http://schemas.microsoft.com/office/drawing/2014/main" id="{395CD568-80BB-404B-91DB-8D0AFD63CD4E}"/>
                </a:ext>
              </a:extLst>
            </p:cNvPr>
            <p:cNvCxnSpPr/>
            <p:nvPr/>
          </p:nvCxnSpPr>
          <p:spPr bwMode="auto">
            <a:xfrm rot="10800000" flipV="1">
              <a:off x="5310188" y="4191000"/>
              <a:ext cx="1395412" cy="1143000"/>
            </a:xfrm>
            <a:prstGeom prst="curvedConnector2">
              <a:avLst/>
            </a:prstGeom>
            <a:solidFill>
              <a:schemeClr val="accent1"/>
            </a:solidFill>
            <a:ln w="34925" cap="flat" cmpd="dbl" algn="ctr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54" name="Text Box 12"/>
            <p:cNvSpPr txBox="1">
              <a:spLocks noChangeArrowheads="1"/>
            </p:cNvSpPr>
            <p:nvPr/>
          </p:nvSpPr>
          <p:spPr bwMode="auto">
            <a:xfrm>
              <a:off x="8534400" y="5715000"/>
              <a:ext cx="309563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 i="1" u="sng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55" name="Text Box 12"/>
            <p:cNvSpPr txBox="1">
              <a:spLocks noChangeArrowheads="1"/>
            </p:cNvSpPr>
            <p:nvPr/>
          </p:nvSpPr>
          <p:spPr bwMode="auto">
            <a:xfrm>
              <a:off x="8077200" y="5715000"/>
              <a:ext cx="309563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 i="1" u="sng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7543800" y="5715000"/>
              <a:ext cx="309563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 i="1" u="sng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7083425" y="5715000"/>
              <a:ext cx="309563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 i="1" u="sng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>
              <a:off x="6550025" y="5715000"/>
              <a:ext cx="309563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 i="1" u="sng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59" name="Text Box 12"/>
            <p:cNvSpPr txBox="1">
              <a:spLocks noChangeArrowheads="1"/>
            </p:cNvSpPr>
            <p:nvPr/>
          </p:nvSpPr>
          <p:spPr bwMode="auto">
            <a:xfrm>
              <a:off x="6096000" y="5715000"/>
              <a:ext cx="309563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 i="1" u="sng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60" name="Text Box 12"/>
            <p:cNvSpPr txBox="1">
              <a:spLocks noChangeArrowheads="1"/>
            </p:cNvSpPr>
            <p:nvPr/>
          </p:nvSpPr>
          <p:spPr bwMode="auto">
            <a:xfrm>
              <a:off x="5562600" y="5715000"/>
              <a:ext cx="309563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 i="1" u="sng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61" name="Text Box 1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309563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 i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512652"/>
      </p:ext>
    </p:extLst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3E10C3-4B87-4436-B546-288B79C0438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zh-CN" sz="120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小结与要求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4495800" cy="4267200"/>
          </a:xfrm>
        </p:spPr>
        <p:txBody>
          <a:bodyPr/>
          <a:lstStyle/>
          <a:p>
            <a:pPr marL="966788" lvl="1" indent="-495300" eaLnBrk="1" hangingPunct="1">
              <a:lnSpc>
                <a:spcPct val="80000"/>
              </a:lnSpc>
            </a:pPr>
            <a:r>
              <a:rPr lang="zh-CN" altLang="en-US" sz="2900" b="1" smtClean="0"/>
              <a:t>小结</a:t>
            </a:r>
          </a:p>
          <a:p>
            <a:pPr marL="966788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smtClean="0"/>
              <a:t>计算机中数的表示</a:t>
            </a:r>
            <a:r>
              <a:rPr lang="en-US" altLang="zh-CN" sz="1900" smtClean="0"/>
              <a:t>C</a:t>
            </a:r>
            <a:r>
              <a:rPr lang="zh-CN" altLang="en-US" sz="1900" smtClean="0"/>
              <a:t>语言的数据类型</a:t>
            </a:r>
          </a:p>
          <a:p>
            <a:pPr marL="966788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smtClean="0"/>
              <a:t>常量与变量</a:t>
            </a:r>
          </a:p>
          <a:p>
            <a:pPr marL="966788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smtClean="0"/>
              <a:t>整型数据</a:t>
            </a:r>
          </a:p>
          <a:p>
            <a:pPr marL="966788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smtClean="0"/>
              <a:t>浮点型数据</a:t>
            </a:r>
          </a:p>
          <a:p>
            <a:pPr marL="966788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smtClean="0"/>
              <a:t>字符型数据</a:t>
            </a:r>
          </a:p>
          <a:p>
            <a:pPr marL="966788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smtClean="0"/>
              <a:t>变量赋初值</a:t>
            </a:r>
          </a:p>
          <a:p>
            <a:pPr marL="966788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smtClean="0"/>
              <a:t>各类数值型数据间的混合运算</a:t>
            </a:r>
          </a:p>
          <a:p>
            <a:pPr marL="966788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smtClean="0"/>
              <a:t>算术运算符和算术表达式</a:t>
            </a:r>
          </a:p>
          <a:p>
            <a:pPr marL="966788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smtClean="0"/>
              <a:t>赋值运算符和赋值表达式</a:t>
            </a:r>
          </a:p>
          <a:p>
            <a:pPr marL="966788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smtClean="0"/>
              <a:t>逗号运算符和逗号表达式</a:t>
            </a:r>
          </a:p>
          <a:p>
            <a:pPr marL="571500" indent="-571500" eaLnBrk="1" hangingPunct="1">
              <a:lnSpc>
                <a:spcPct val="80000"/>
              </a:lnSpc>
            </a:pPr>
            <a:endParaRPr lang="en-US" altLang="zh-CN" sz="1900" smtClean="0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572000" y="1676400"/>
            <a:ext cx="4343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66788" indent="-4953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zh-CN" sz="1900" b="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900" dirty="0"/>
              <a:t>要求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b="0" dirty="0"/>
              <a:t>理解数据在计算机的存储样式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dirty="0">
                <a:solidFill>
                  <a:srgbClr val="006600"/>
                </a:solidFill>
              </a:rPr>
              <a:t>记住并会使用数据类型、数据类型的取值范围、有效数字、数据类型之间的转换变化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b="0" dirty="0"/>
              <a:t>会在实际中使用运算符、表达式等。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900" b="0" smtClean="0"/>
              <a:t>注意，有些</a:t>
            </a:r>
            <a:r>
              <a:rPr lang="zh-CN" altLang="en-US" sz="1900" b="0" dirty="0"/>
              <a:t>不明确的运算符与表达式在实际中尽量少使用。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谢谢各位同学！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请提宝贵意见。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0AD29A-B7A5-4CCA-8B83-1BBD6A9165DA}" type="slidenum">
              <a:rPr lang="en-US" altLang="zh-CN" sz="1200" b="0"/>
              <a:pPr eaLnBrk="1" hangingPunct="1"/>
              <a:t>8</a:t>
            </a:fld>
            <a:endParaRPr lang="en-US" altLang="zh-CN" sz="1200" b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363" y="1616075"/>
            <a:ext cx="8783637" cy="3238500"/>
          </a:xfrm>
        </p:spPr>
        <p:txBody>
          <a:bodyPr/>
          <a:lstStyle/>
          <a:p>
            <a:pPr lvl="1" eaLnBrk="1" hangingPunct="1"/>
            <a:r>
              <a:rPr lang="zh-CN" altLang="en-US" sz="2000" dirty="0" smtClean="0"/>
              <a:t>数值的表示方法</a:t>
            </a:r>
            <a:r>
              <a:rPr lang="en-US" altLang="zh-CN" sz="2000" dirty="0" smtClean="0">
                <a:latin typeface="Arial" panose="020B0604020202020204" pitchFamily="34" charset="0"/>
              </a:rPr>
              <a:t>——</a:t>
            </a:r>
            <a:r>
              <a:rPr lang="zh-CN" altLang="en-US" sz="2000" dirty="0" smtClean="0"/>
              <a:t>原码、反码和补码</a:t>
            </a:r>
          </a:p>
          <a:p>
            <a:pPr lvl="2" eaLnBrk="1" hangingPunct="1"/>
            <a:r>
              <a:rPr lang="zh-CN" altLang="en-US" sz="1900" dirty="0" smtClean="0"/>
              <a:t>原码：最高位</a:t>
            </a:r>
            <a:r>
              <a:rPr lang="zh-CN" altLang="en-US" sz="1900" smtClean="0"/>
              <a:t>为符号位，其余</a:t>
            </a:r>
            <a:r>
              <a:rPr lang="zh-CN" altLang="en-US" sz="1900" dirty="0" smtClean="0"/>
              <a:t>各位为数值本身的绝对值</a:t>
            </a:r>
          </a:p>
          <a:p>
            <a:pPr lvl="2" eaLnBrk="1" hangingPunct="1"/>
            <a:r>
              <a:rPr lang="zh-CN" altLang="en-US" sz="1900" dirty="0" smtClean="0"/>
              <a:t>反码：</a:t>
            </a:r>
          </a:p>
          <a:p>
            <a:pPr lvl="3" eaLnBrk="1" hangingPunct="1"/>
            <a:r>
              <a:rPr lang="zh-CN" altLang="en-US" sz="1600" dirty="0" smtClean="0"/>
              <a:t>正数：</a:t>
            </a:r>
            <a:r>
              <a:rPr lang="zh-CN" altLang="en-US" sz="1600" dirty="0"/>
              <a:t>符号位</a:t>
            </a:r>
            <a:r>
              <a:rPr lang="zh-CN" altLang="en-US" sz="1600" smtClean="0"/>
              <a:t>为</a:t>
            </a:r>
            <a:r>
              <a:rPr lang="en-US" altLang="zh-CN" sz="1600" smtClean="0"/>
              <a:t>0</a:t>
            </a:r>
            <a:r>
              <a:rPr lang="zh-CN" altLang="en-US" sz="1600" smtClean="0"/>
              <a:t>，反码</a:t>
            </a:r>
            <a:r>
              <a:rPr lang="zh-CN" altLang="en-US" sz="1600" dirty="0" smtClean="0"/>
              <a:t>与原码相同</a:t>
            </a:r>
          </a:p>
          <a:p>
            <a:pPr lvl="3" eaLnBrk="1" hangingPunct="1"/>
            <a:r>
              <a:rPr lang="zh-CN" altLang="en-US" sz="1600" dirty="0" smtClean="0"/>
              <a:t>负数：符号位</a:t>
            </a:r>
            <a:r>
              <a:rPr lang="zh-CN" altLang="en-US" sz="1600" smtClean="0"/>
              <a:t>为</a:t>
            </a:r>
            <a:r>
              <a:rPr lang="en-US" altLang="zh-CN" sz="1600" smtClean="0"/>
              <a:t>1</a:t>
            </a:r>
            <a:r>
              <a:rPr lang="zh-CN" altLang="en-US" sz="1600" smtClean="0"/>
              <a:t>，其余</a:t>
            </a:r>
            <a:r>
              <a:rPr lang="zh-CN" altLang="en-US" sz="1600" dirty="0" smtClean="0"/>
              <a:t>位对原码取反</a:t>
            </a:r>
          </a:p>
          <a:p>
            <a:pPr lvl="2" eaLnBrk="1" hangingPunct="1"/>
            <a:r>
              <a:rPr lang="zh-CN" altLang="en-US" sz="1900" dirty="0" smtClean="0"/>
              <a:t>补码：</a:t>
            </a:r>
          </a:p>
          <a:p>
            <a:pPr lvl="3" eaLnBrk="1" hangingPunct="1"/>
            <a:r>
              <a:rPr lang="zh-CN" altLang="en-US" sz="1600" dirty="0" smtClean="0"/>
              <a:t>正数：</a:t>
            </a:r>
            <a:r>
              <a:rPr lang="zh-CN" altLang="en-US" sz="1600" dirty="0"/>
              <a:t>最高位</a:t>
            </a:r>
            <a:r>
              <a:rPr lang="zh-CN" altLang="en-US" sz="1600" smtClean="0"/>
              <a:t>为</a:t>
            </a:r>
            <a:r>
              <a:rPr lang="en-US" altLang="zh-CN" sz="1600" smtClean="0"/>
              <a:t>0</a:t>
            </a:r>
            <a:r>
              <a:rPr lang="zh-CN" altLang="en-US" sz="1600" smtClean="0"/>
              <a:t>，原</a:t>
            </a:r>
            <a:r>
              <a:rPr lang="zh-CN" altLang="en-US" sz="1600" dirty="0" smtClean="0"/>
              <a:t>码、反码、补码相同</a:t>
            </a:r>
          </a:p>
          <a:p>
            <a:pPr lvl="3" eaLnBrk="1" hangingPunct="1"/>
            <a:r>
              <a:rPr lang="zh-CN" altLang="en-US" sz="1600" dirty="0" smtClean="0"/>
              <a:t>负数：最高位</a:t>
            </a:r>
            <a:r>
              <a:rPr lang="zh-CN" altLang="en-US" sz="1600" smtClean="0"/>
              <a:t>为</a:t>
            </a:r>
            <a:r>
              <a:rPr lang="en-US" altLang="zh-CN" sz="1600" smtClean="0"/>
              <a:t>1</a:t>
            </a:r>
            <a:r>
              <a:rPr lang="zh-CN" altLang="en-US" sz="1600" smtClean="0"/>
              <a:t>，其余</a:t>
            </a:r>
            <a:r>
              <a:rPr lang="zh-CN" altLang="en-US" sz="1600" dirty="0" smtClean="0"/>
              <a:t>位为原码</a:t>
            </a:r>
            <a:r>
              <a:rPr lang="zh-CN" altLang="en-US" sz="1600" smtClean="0"/>
              <a:t>取反，再</a:t>
            </a:r>
            <a:r>
              <a:rPr lang="zh-CN" altLang="en-US" sz="1600" dirty="0" smtClean="0"/>
              <a:t>对整个数加</a:t>
            </a:r>
            <a:r>
              <a:rPr lang="en-US" altLang="zh-CN" sz="1600" dirty="0" smtClean="0"/>
              <a:t>1</a:t>
            </a:r>
          </a:p>
        </p:txBody>
      </p:sp>
      <p:sp>
        <p:nvSpPr>
          <p:cNvPr id="13316" name="Rectangle 24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0" dirty="0" smtClean="0">
                <a:solidFill>
                  <a:srgbClr val="0000FF"/>
                </a:solidFill>
              </a:rPr>
              <a:t>2.0</a:t>
            </a:r>
            <a:r>
              <a:rPr lang="en-US" altLang="zh-CN" sz="3800" b="0" dirty="0" smtClean="0">
                <a:solidFill>
                  <a:schemeClr val="accent1"/>
                </a:solidFill>
              </a:rPr>
              <a:t> </a:t>
            </a:r>
            <a:r>
              <a:rPr lang="zh-CN" altLang="en-US" sz="3800" b="0" dirty="0">
                <a:solidFill>
                  <a:schemeClr val="tx2"/>
                </a:solidFill>
              </a:rPr>
              <a:t>预备知识</a:t>
            </a:r>
          </a:p>
        </p:txBody>
      </p:sp>
    </p:spTree>
    <p:extLst>
      <p:ext uri="{BB962C8B-B14F-4D97-AF65-F5344CB8AC3E}">
        <p14:creationId xmlns:p14="http://schemas.microsoft.com/office/powerpoint/2010/main" val="3579247962"/>
      </p:ext>
    </p:extLst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 bldLvl="5" autoUpdateAnimBg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3498</TotalTime>
  <Words>8700</Words>
  <Application>Microsoft Office PowerPoint</Application>
  <PresentationFormat>全屏显示(4:3)</PresentationFormat>
  <Paragraphs>1441</Paragraphs>
  <Slides>81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6" baseType="lpstr">
      <vt:lpstr>Monotype Sorts</vt:lpstr>
      <vt:lpstr>方正姚体</vt:lpstr>
      <vt:lpstr>华文细黑</vt:lpstr>
      <vt:lpstr>楷体_GB2312</vt:lpstr>
      <vt:lpstr>隶书</vt:lpstr>
      <vt:lpstr>宋体</vt:lpstr>
      <vt:lpstr>新宋体</vt:lpstr>
      <vt:lpstr>Arial</vt:lpstr>
      <vt:lpstr>Marlett</vt:lpstr>
      <vt:lpstr>Times New Roman</vt:lpstr>
      <vt:lpstr>Verdana</vt:lpstr>
      <vt:lpstr>Wingdings</vt:lpstr>
      <vt:lpstr>Wingdings 2</vt:lpstr>
      <vt:lpstr>Profile</vt:lpstr>
      <vt:lpstr>公式</vt:lpstr>
      <vt:lpstr>第二讲  数据类型、运算符与表达式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C语言的数据类型</vt:lpstr>
      <vt:lpstr>2.1 C语言的数据类型</vt:lpstr>
      <vt:lpstr>2.2 常量与变量</vt:lpstr>
      <vt:lpstr>PowerPoint 演示文稿</vt:lpstr>
      <vt:lpstr>2.2 常量与变量</vt:lpstr>
      <vt:lpstr>2.2 常量与变量</vt:lpstr>
      <vt:lpstr>2.2 常量与变量</vt:lpstr>
      <vt:lpstr>2.3 整型数据</vt:lpstr>
      <vt:lpstr>2.3 整型数据</vt:lpstr>
      <vt:lpstr>2.3 整型数据</vt:lpstr>
      <vt:lpstr>2.3 整型数据</vt:lpstr>
      <vt:lpstr>2.3 整型数据</vt:lpstr>
      <vt:lpstr>2.3 整型数据</vt:lpstr>
      <vt:lpstr>2.3 整型数据</vt:lpstr>
      <vt:lpstr>2.3 整型数据</vt:lpstr>
      <vt:lpstr>2.3 整型数据</vt:lpstr>
      <vt:lpstr>2.3 整型数据</vt:lpstr>
      <vt:lpstr>2.3 整型数据</vt:lpstr>
      <vt:lpstr>2.3 整型数据</vt:lpstr>
      <vt:lpstr>2.4 浮点型数据</vt:lpstr>
      <vt:lpstr>2.4 浮点型数据</vt:lpstr>
      <vt:lpstr>2.4 浮点型数据</vt:lpstr>
      <vt:lpstr>2.4 浮点型数据</vt:lpstr>
      <vt:lpstr>2.4 浮点型数据</vt:lpstr>
      <vt:lpstr>2.4 浮点型数据</vt:lpstr>
      <vt:lpstr>2.4 浮点型数据</vt:lpstr>
      <vt:lpstr>2.4 浮点型数据</vt:lpstr>
      <vt:lpstr>2.5 字符型数据</vt:lpstr>
      <vt:lpstr>2.5 字符型数据</vt:lpstr>
      <vt:lpstr>2.5 字符型数据</vt:lpstr>
      <vt:lpstr>2.5 字符型数据</vt:lpstr>
      <vt:lpstr>2.5 字符型数据</vt:lpstr>
      <vt:lpstr>2.5 字符型数据</vt:lpstr>
      <vt:lpstr>2.5 字符型数据</vt:lpstr>
      <vt:lpstr>2.5 字符型数据</vt:lpstr>
      <vt:lpstr>2.5 字符型数据</vt:lpstr>
      <vt:lpstr>2.6  变量赋初值</vt:lpstr>
      <vt:lpstr>2.7 各类数值型数据间的混合运算</vt:lpstr>
      <vt:lpstr>2.7 各类数值型数据间的混合运算</vt:lpstr>
      <vt:lpstr>2.8 算术运算符和算术表达式</vt:lpstr>
      <vt:lpstr>2.8 算术运算符和算术表达式</vt:lpstr>
      <vt:lpstr>2.8 算术运算符和算术表达式</vt:lpstr>
      <vt:lpstr>2.8 算术运算符和算术表达式</vt:lpstr>
      <vt:lpstr>2.8 算术运算符和算术表达式</vt:lpstr>
      <vt:lpstr>2.8 算术运算符和算术表达式</vt:lpstr>
      <vt:lpstr>2.8 算术运算符和算术表达式</vt:lpstr>
      <vt:lpstr>2.8 算术运算符和算术表达式</vt:lpstr>
      <vt:lpstr>2.8 算术运算符和算术表达式</vt:lpstr>
      <vt:lpstr>2.8 算术运算符和算术表达式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2.9 赋值运算符和赋值表达式</vt:lpstr>
      <vt:lpstr>2.10 逗号运算符和逗号表达式</vt:lpstr>
      <vt:lpstr>2.10 逗号运算符和逗号表达式</vt:lpstr>
      <vt:lpstr>2.10 逗号运算符和逗号表达式</vt:lpstr>
      <vt:lpstr>2.10 逗号运算符和逗号表达式</vt:lpstr>
      <vt:lpstr>小结与要求</vt:lpstr>
      <vt:lpstr>谢谢各位同学！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LLC</dc:creator>
  <cp:lastModifiedBy>LianchenLIU</cp:lastModifiedBy>
  <cp:revision>196</cp:revision>
  <cp:lastPrinted>1601-01-01T00:00:00Z</cp:lastPrinted>
  <dcterms:created xsi:type="dcterms:W3CDTF">2009-09-14T06:07:49Z</dcterms:created>
  <dcterms:modified xsi:type="dcterms:W3CDTF">2023-09-12T12:55:28Z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