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73" r:id="rId15"/>
    <p:sldId id="272" r:id="rId16"/>
    <p:sldId id="269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21AB-2CCF-F4D5-BFB2-B5A2CDB6E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80669-1E38-BD5D-5D40-694166153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128F0-A69C-5D1E-36E4-0CCA455B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B4DF1-88CB-C1E3-0374-644D44A2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61DB0-D219-2999-A5E8-0348A3ED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176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9C7B-3EA8-48D9-38A9-96E77417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2A81E-9730-C4E0-C1DA-05CF73B3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791C-4AF2-F38E-0944-1B8FBF4B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FD8E-1C7A-F297-DF14-89EC97C0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A940-5552-AF73-BEB7-AB33DC33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5E85C-4C15-8810-DB70-6FD431CEC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FA6FE-403B-1824-C92D-1ACB8022A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131E6-144D-0052-A5D7-1BD1B928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A38E-C167-A909-CC17-03B62FA7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129B6-69D0-0129-3306-A54D9ED2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383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7A47-00B9-D0C5-8EC4-A9C6ACFE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1D141-EEA5-C297-AABA-31B5899A3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38496-DD58-E1A3-3033-8E068933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490F-6815-A858-02C0-A995A971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8BAE-A770-DA05-FD57-D4E4C1FC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399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2C0A-D7B0-DA64-853C-6A9F5D68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138E-3A4F-3138-DEAE-44EA8C3C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2B1E1-B9B5-5799-2339-F333CA28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38D2-F261-B939-547E-0EDD4EC9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FB4E-01F4-C5B2-C985-F05D3F33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834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8700-3AD5-EB6C-9015-29F54873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E97A7-2C38-5541-2027-D3BFFA70D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3D76-96E8-391A-91CC-061DC061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F90C-5FCE-C8A4-4624-EC0A0866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F515E-475B-FE24-B69A-10A43FEA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242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F750-552A-920D-F189-A59E95FD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86B3-5B28-5345-E2F9-556971AC3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B13D4-12BC-42BD-C9A1-EB2FE167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04ED4-E388-F9BD-5119-294DD1F1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30EE5-8367-0730-7A97-95050FC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4B8BD-2228-8293-EF1E-0420102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017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F504-43B9-246C-9E46-B544C309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3FFA-094C-ED44-5348-CFCB6C98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EA68E-D1C7-8595-7F60-3A933DFE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B000D-C002-6E8C-90B7-F85E694BA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A152E4-C5F2-120B-B120-3BFB89309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1FD29-7FC9-3F7A-4227-1D15EB39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4C201-E53E-0807-C2A2-50A1EF5A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BD128-503A-AE90-98C0-319493EB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109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5F5C-7BA0-F4EA-3B85-F0E6C637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32832-D28C-54D8-2D6A-E6779B32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08DF8-A59A-6A76-4C28-257A7F1B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27B1C-E074-3B66-7A06-10BD4ACD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43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DE06C-7C51-D8C0-7420-7B03FE82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A49F7-E93E-AD2E-82A6-FE4D758E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1FCAF-0C5A-9C49-984A-1B73BD4B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106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F490-B1BB-AD71-717F-7E547B9E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1AFB5-8E2A-9273-61E9-9A5BFB42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F75D1-64CF-0648-CF04-30EB4EE8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92C00-43F1-2C46-C7A3-67316B02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476E4-C417-8689-F971-68352720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AC5FC-9BAB-2025-19C2-80834418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35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5CC1-B316-ED81-DE83-D41B9CDF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6774B1-318D-A88B-AEAB-76A7FA682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C2438-E0F0-799D-4145-57D165F0B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C8BF8-21AA-803E-5399-11F2F0FE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D955-3DB2-9BFB-5A71-F2E498E0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A65EE-B290-65DE-D1B5-6CABAB93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112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67212-884C-5125-C824-7D9F3E08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AFEE4-6C2E-130D-E17E-C986B20F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5F090-BC2C-8B18-B56C-BF29B1618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0848F-E0A8-4FB2-9C6E-BADD3C45C054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7313-C9D5-6D8C-E28E-BBC498426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8A08-F486-2B9E-3AE1-403D18469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D0A7A-7EFE-4B9A-998F-5B663C17730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6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A1A6-DDAD-E4BB-F563-9B48C0311F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Bachelor's thesis workflow suggestion 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69D91-4587-6B06-FB69-040731AD5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Mykyta Zaizzhai </a:t>
            </a:r>
          </a:p>
          <a:p>
            <a:r>
              <a:rPr lang="en-US" dirty="0"/>
              <a:t>10.3.25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835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C809-9884-3CFD-A4AC-3FAB01A7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8. Regression Testing (ML Models)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149E-925A-6A34-3AFD-76776219F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Use lagged features as input and predict the 20th future value.</a:t>
            </a:r>
          </a:p>
          <a:p>
            <a:r>
              <a:rPr lang="en-US" dirty="0"/>
              <a:t>• Compare multiple regression models: Linear Regression (LR), Ridge Regression, Random Forest, and </a:t>
            </a:r>
            <a:r>
              <a:rPr lang="en-US" dirty="0" err="1"/>
              <a:t>LightGBM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90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36F5-2711-B252-7E35-4D507146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9. Autoregression Using LSTM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14E3-1BF2-480F-1AC3-D67ED51A5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• </a:t>
            </a:r>
            <a:r>
              <a:rPr lang="cs-CZ" dirty="0" err="1"/>
              <a:t>Implement</a:t>
            </a:r>
            <a:r>
              <a:rPr lang="cs-CZ" dirty="0"/>
              <a:t> </a:t>
            </a:r>
            <a:r>
              <a:rPr lang="cs-CZ" dirty="0" err="1"/>
              <a:t>various</a:t>
            </a:r>
            <a:r>
              <a:rPr lang="cs-CZ" dirty="0"/>
              <a:t> LSTM </a:t>
            </a:r>
            <a:r>
              <a:rPr lang="cs-CZ" dirty="0" err="1"/>
              <a:t>models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autoregressive</a:t>
            </a:r>
            <a:r>
              <a:rPr lang="cs-CZ" dirty="0"/>
              <a:t> </a:t>
            </a:r>
            <a:r>
              <a:rPr lang="cs-CZ" dirty="0" err="1"/>
              <a:t>forecasting</a:t>
            </a:r>
            <a:r>
              <a:rPr lang="cs-CZ" dirty="0"/>
              <a:t>:</a:t>
            </a:r>
          </a:p>
          <a:p>
            <a:r>
              <a:rPr lang="cs-CZ" dirty="0"/>
              <a:t>  1. Direct </a:t>
            </a:r>
            <a:r>
              <a:rPr lang="cs-CZ" dirty="0" err="1"/>
              <a:t>Multi</a:t>
            </a:r>
            <a:r>
              <a:rPr lang="cs-CZ" dirty="0"/>
              <a:t>-Output LSTM </a:t>
            </a:r>
            <a:endParaRPr lang="en-US" dirty="0"/>
          </a:p>
          <a:p>
            <a:r>
              <a:rPr lang="cs-CZ" dirty="0"/>
              <a:t>  2. </a:t>
            </a:r>
            <a:r>
              <a:rPr lang="cs-CZ" dirty="0" err="1"/>
              <a:t>Recursive</a:t>
            </a:r>
            <a:r>
              <a:rPr lang="cs-CZ" dirty="0"/>
              <a:t> </a:t>
            </a:r>
            <a:r>
              <a:rPr lang="cs-CZ" dirty="0" err="1"/>
              <a:t>Autoregressive</a:t>
            </a:r>
            <a:r>
              <a:rPr lang="cs-CZ" dirty="0"/>
              <a:t> LSTM (Step-by-Step </a:t>
            </a:r>
            <a:r>
              <a:rPr lang="cs-CZ" dirty="0" err="1"/>
              <a:t>Forecast</a:t>
            </a:r>
            <a:r>
              <a:rPr lang="cs-CZ" dirty="0"/>
              <a:t>)</a:t>
            </a:r>
          </a:p>
          <a:p>
            <a:r>
              <a:rPr lang="cs-CZ" dirty="0"/>
              <a:t>  3. Seq2Seq (</a:t>
            </a:r>
            <a:r>
              <a:rPr lang="cs-CZ" dirty="0" err="1"/>
              <a:t>Encoder-Decoder</a:t>
            </a:r>
            <a:r>
              <a:rPr lang="cs-CZ" dirty="0"/>
              <a:t> LSTM)</a:t>
            </a:r>
          </a:p>
          <a:p>
            <a:r>
              <a:rPr lang="cs-CZ" dirty="0"/>
              <a:t>  4. Hybrid Model: Direct 20-</a:t>
            </a:r>
            <a:r>
              <a:rPr lang="en-US" dirty="0"/>
              <a:t>Value Sequence</a:t>
            </a:r>
            <a:r>
              <a:rPr lang="cs-CZ" dirty="0"/>
              <a:t>+ </a:t>
            </a:r>
            <a:r>
              <a:rPr lang="cs-CZ" dirty="0" err="1"/>
              <a:t>Refiner</a:t>
            </a:r>
            <a:r>
              <a:rPr lang="cs-CZ" dirty="0"/>
              <a:t> Model</a:t>
            </a:r>
            <a:r>
              <a:rPr lang="en-US" dirty="0"/>
              <a:t> for the 20</a:t>
            </a:r>
            <a:r>
              <a:rPr lang="en-US" baseline="30000" dirty="0"/>
              <a:t>th</a:t>
            </a:r>
            <a:r>
              <a:rPr lang="en-US" dirty="0"/>
              <a:t> value</a:t>
            </a:r>
            <a:r>
              <a:rPr lang="cs-CZ" dirty="0"/>
              <a:t>.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//</a:t>
            </a:r>
            <a:r>
              <a:rPr lang="en-US" sz="28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makes sense? </a:t>
            </a:r>
            <a:endParaRPr lang="en-US" dirty="0"/>
          </a:p>
          <a:p>
            <a:r>
              <a:rPr lang="en-US" dirty="0"/>
              <a:t>  5.  Teacher forcing and schedule sampling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//</a:t>
            </a:r>
            <a:r>
              <a:rPr lang="en-US" sz="2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want to try, seems interesting, needs to be added in theory  </a:t>
            </a:r>
            <a:endParaRPr lang="cs-CZ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14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10977-5D15-28C1-89B4-3433C2B38FC8}"/>
              </a:ext>
            </a:extLst>
          </p:cNvPr>
          <p:cNvSpPr/>
          <p:nvPr/>
        </p:nvSpPr>
        <p:spPr>
          <a:xfrm>
            <a:off x="8198873" y="3786686"/>
            <a:ext cx="2330246" cy="779206"/>
          </a:xfrm>
          <a:prstGeom prst="rect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[y_pred</a:t>
            </a:r>
            <a:r>
              <a:rPr lang="en-US" baseline="-25000" dirty="0"/>
              <a:t>1,</a:t>
            </a:r>
            <a:r>
              <a:rPr lang="en-US" dirty="0"/>
              <a:t> y_pred</a:t>
            </a:r>
            <a:r>
              <a:rPr lang="en-US" baseline="-25000" dirty="0"/>
              <a:t>2 . . . </a:t>
            </a:r>
            <a:r>
              <a:rPr lang="en-US" dirty="0"/>
              <a:t>y_pred</a:t>
            </a:r>
            <a:r>
              <a:rPr lang="en-US" baseline="-25000" dirty="0"/>
              <a:t>20</a:t>
            </a:r>
            <a:r>
              <a:rPr lang="en-US" dirty="0"/>
              <a:t> ] </a:t>
            </a:r>
            <a:endParaRPr lang="cs-CZ" dirty="0"/>
          </a:p>
          <a:p>
            <a:pPr algn="ctr"/>
            <a:r>
              <a:rPr lang="en-US" dirty="0"/>
              <a:t> 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FEA4EE-08BB-DA86-00AB-5BBAACA77201}"/>
              </a:ext>
            </a:extLst>
          </p:cNvPr>
          <p:cNvSpPr/>
          <p:nvPr/>
        </p:nvSpPr>
        <p:spPr>
          <a:xfrm>
            <a:off x="4896463" y="3786686"/>
            <a:ext cx="2330246" cy="779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</a:t>
            </a:r>
            <a:endParaRPr lang="cs-C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A1282-3E2F-F166-F2DC-E43C2FD1CD86}"/>
              </a:ext>
            </a:extLst>
          </p:cNvPr>
          <p:cNvSpPr/>
          <p:nvPr/>
        </p:nvSpPr>
        <p:spPr>
          <a:xfrm>
            <a:off x="1623551" y="3786686"/>
            <a:ext cx="2330246" cy="77920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[y</a:t>
            </a:r>
            <a:r>
              <a:rPr lang="en-US" baseline="-25000" dirty="0"/>
              <a:t>t-100,</a:t>
            </a:r>
            <a:r>
              <a:rPr lang="en-US" dirty="0"/>
              <a:t> y</a:t>
            </a:r>
            <a:r>
              <a:rPr lang="en-US" baseline="-25000" dirty="0"/>
              <a:t>t-99 . . . </a:t>
            </a:r>
            <a:r>
              <a:rPr lang="en-US" dirty="0"/>
              <a:t>y</a:t>
            </a:r>
            <a:r>
              <a:rPr lang="en-US" baseline="-25000" dirty="0"/>
              <a:t>t-1</a:t>
            </a:r>
            <a:r>
              <a:rPr lang="en-US" dirty="0"/>
              <a:t> ] </a:t>
            </a:r>
            <a:endParaRPr lang="cs-CZ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4024A7-1947-5051-6959-AFE76BC37B3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953797" y="4176289"/>
            <a:ext cx="942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F9F853-B089-F090-6207-1424043B5BA4}"/>
              </a:ext>
            </a:extLst>
          </p:cNvPr>
          <p:cNvCxnSpPr/>
          <p:nvPr/>
        </p:nvCxnSpPr>
        <p:spPr>
          <a:xfrm>
            <a:off x="7226709" y="4178747"/>
            <a:ext cx="942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B0A9A3-E23B-BF5D-CA74-AB05B642F349}"/>
              </a:ext>
            </a:extLst>
          </p:cNvPr>
          <p:cNvSpPr txBox="1"/>
          <p:nvPr/>
        </p:nvSpPr>
        <p:spPr>
          <a:xfrm>
            <a:off x="2439060" y="466696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95EAC-8D7D-03F2-537E-A332504F7012}"/>
              </a:ext>
            </a:extLst>
          </p:cNvPr>
          <p:cNvSpPr txBox="1"/>
          <p:nvPr/>
        </p:nvSpPr>
        <p:spPr>
          <a:xfrm>
            <a:off x="5651858" y="467957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cs-C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75E61-CB8C-C485-44C8-A7721771EDAB}"/>
              </a:ext>
            </a:extLst>
          </p:cNvPr>
          <p:cNvSpPr txBox="1"/>
          <p:nvPr/>
        </p:nvSpPr>
        <p:spPr>
          <a:xfrm>
            <a:off x="8939841" y="467957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cs-C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81D47-0D57-2901-41F6-E94D12E5BFE2}"/>
              </a:ext>
            </a:extLst>
          </p:cNvPr>
          <p:cNvSpPr txBox="1"/>
          <p:nvPr/>
        </p:nvSpPr>
        <p:spPr>
          <a:xfrm>
            <a:off x="3205978" y="1445343"/>
            <a:ext cx="5780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dirty="0"/>
              <a:t>Direct </a:t>
            </a:r>
            <a:r>
              <a:rPr lang="cs-CZ" sz="4000" dirty="0" err="1"/>
              <a:t>Multi</a:t>
            </a:r>
            <a:r>
              <a:rPr lang="cs-CZ" sz="4000" dirty="0"/>
              <a:t>-Output LSTM</a:t>
            </a:r>
          </a:p>
        </p:txBody>
      </p:sp>
    </p:spTree>
    <p:extLst>
      <p:ext uri="{BB962C8B-B14F-4D97-AF65-F5344CB8AC3E}">
        <p14:creationId xmlns:p14="http://schemas.microsoft.com/office/powerpoint/2010/main" val="53518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10977-5D15-28C1-89B4-3433C2B38FC8}"/>
              </a:ext>
            </a:extLst>
          </p:cNvPr>
          <p:cNvSpPr/>
          <p:nvPr/>
        </p:nvSpPr>
        <p:spPr>
          <a:xfrm>
            <a:off x="8238203" y="2649794"/>
            <a:ext cx="2330246" cy="77920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[</a:t>
            </a:r>
            <a:r>
              <a:rPr lang="en-US" dirty="0" err="1"/>
              <a:t>y_pred</a:t>
            </a:r>
            <a:r>
              <a:rPr lang="en-US" baseline="-25000" dirty="0" err="1"/>
              <a:t>n</a:t>
            </a:r>
            <a:r>
              <a:rPr lang="en-US" dirty="0"/>
              <a:t>] </a:t>
            </a:r>
            <a:endParaRPr lang="cs-CZ" dirty="0"/>
          </a:p>
          <a:p>
            <a:pPr algn="ctr"/>
            <a:r>
              <a:rPr lang="en-US" dirty="0"/>
              <a:t> 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FEA4EE-08BB-DA86-00AB-5BBAACA77201}"/>
              </a:ext>
            </a:extLst>
          </p:cNvPr>
          <p:cNvSpPr/>
          <p:nvPr/>
        </p:nvSpPr>
        <p:spPr>
          <a:xfrm>
            <a:off x="4935793" y="2649794"/>
            <a:ext cx="2330246" cy="779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 </a:t>
            </a:r>
            <a:endParaRPr lang="cs-C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A1282-3E2F-F166-F2DC-E43C2FD1CD86}"/>
              </a:ext>
            </a:extLst>
          </p:cNvPr>
          <p:cNvSpPr/>
          <p:nvPr/>
        </p:nvSpPr>
        <p:spPr>
          <a:xfrm>
            <a:off x="1662881" y="2649794"/>
            <a:ext cx="2330246" cy="77920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[y</a:t>
            </a:r>
            <a:r>
              <a:rPr lang="en-US" baseline="-25000" dirty="0"/>
              <a:t>t-100,</a:t>
            </a:r>
            <a:r>
              <a:rPr lang="en-US" dirty="0"/>
              <a:t> y</a:t>
            </a:r>
            <a:r>
              <a:rPr lang="en-US" baseline="-25000" dirty="0"/>
              <a:t>t-99 . . . </a:t>
            </a:r>
            <a:r>
              <a:rPr lang="en-US" dirty="0"/>
              <a:t>y</a:t>
            </a:r>
            <a:r>
              <a:rPr lang="en-US" baseline="-25000" dirty="0"/>
              <a:t>t-1</a:t>
            </a:r>
            <a:r>
              <a:rPr lang="en-US" dirty="0"/>
              <a:t> ] </a:t>
            </a:r>
            <a:endParaRPr lang="cs-CZ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4024A7-1947-5051-6959-AFE76BC37B3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993127" y="3039397"/>
            <a:ext cx="942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F9F853-B089-F090-6207-1424043B5BA4}"/>
              </a:ext>
            </a:extLst>
          </p:cNvPr>
          <p:cNvCxnSpPr/>
          <p:nvPr/>
        </p:nvCxnSpPr>
        <p:spPr>
          <a:xfrm>
            <a:off x="7266039" y="3041855"/>
            <a:ext cx="942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B0A9A3-E23B-BF5D-CA74-AB05B642F349}"/>
              </a:ext>
            </a:extLst>
          </p:cNvPr>
          <p:cNvSpPr txBox="1"/>
          <p:nvPr/>
        </p:nvSpPr>
        <p:spPr>
          <a:xfrm>
            <a:off x="2478390" y="353007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95EAC-8D7D-03F2-537E-A332504F7012}"/>
              </a:ext>
            </a:extLst>
          </p:cNvPr>
          <p:cNvSpPr txBox="1"/>
          <p:nvPr/>
        </p:nvSpPr>
        <p:spPr>
          <a:xfrm>
            <a:off x="5691188" y="354267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cs-C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75E61-CB8C-C485-44C8-A7721771EDAB}"/>
              </a:ext>
            </a:extLst>
          </p:cNvPr>
          <p:cNvSpPr txBox="1"/>
          <p:nvPr/>
        </p:nvSpPr>
        <p:spPr>
          <a:xfrm>
            <a:off x="8979171" y="354267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A944FF-CC04-3E78-9BF5-A1103EF65632}"/>
              </a:ext>
            </a:extLst>
          </p:cNvPr>
          <p:cNvSpPr/>
          <p:nvPr/>
        </p:nvSpPr>
        <p:spPr>
          <a:xfrm>
            <a:off x="1662881" y="4581833"/>
            <a:ext cx="2330246" cy="77920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 y</a:t>
            </a:r>
            <a:r>
              <a:rPr lang="en-US" baseline="-25000" dirty="0"/>
              <a:t>t-100-n . . .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baseline="-25000" dirty="0"/>
              <a:t>-n,</a:t>
            </a:r>
            <a:r>
              <a:rPr lang="en-US" dirty="0"/>
              <a:t>  y_pred</a:t>
            </a:r>
            <a:r>
              <a:rPr lang="en-US" baseline="-25000" dirty="0"/>
              <a:t>n-1, </a:t>
            </a:r>
            <a:r>
              <a:rPr lang="en-US" dirty="0" err="1"/>
              <a:t>y_pred</a:t>
            </a:r>
            <a:r>
              <a:rPr lang="en-US" baseline="-25000" dirty="0" err="1"/>
              <a:t>n</a:t>
            </a:r>
            <a:r>
              <a:rPr lang="en-US" dirty="0"/>
              <a:t>]  </a:t>
            </a:r>
            <a:endParaRPr lang="cs-C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09873-BBA6-A62F-A051-3D1EA0D54AFC}"/>
              </a:ext>
            </a:extLst>
          </p:cNvPr>
          <p:cNvSpPr/>
          <p:nvPr/>
        </p:nvSpPr>
        <p:spPr>
          <a:xfrm>
            <a:off x="4935792" y="4573230"/>
            <a:ext cx="2330246" cy="779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LSTM</a:t>
            </a:r>
            <a:endParaRPr lang="cs-CZ" dirty="0"/>
          </a:p>
          <a:p>
            <a:pPr algn="ctr"/>
            <a:r>
              <a:rPr lang="en-US" dirty="0"/>
              <a:t> </a:t>
            </a:r>
            <a:endParaRPr lang="cs-C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B1634-9A34-992C-3106-15FABB9AF3A4}"/>
              </a:ext>
            </a:extLst>
          </p:cNvPr>
          <p:cNvSpPr/>
          <p:nvPr/>
        </p:nvSpPr>
        <p:spPr>
          <a:xfrm>
            <a:off x="8208703" y="4568314"/>
            <a:ext cx="2330246" cy="77920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[y_pred</a:t>
            </a:r>
            <a:r>
              <a:rPr lang="en-US" baseline="-25000" dirty="0"/>
              <a:t>n+1</a:t>
            </a:r>
            <a:r>
              <a:rPr lang="en-US" dirty="0"/>
              <a:t>] </a:t>
            </a:r>
            <a:endParaRPr lang="cs-CZ" dirty="0"/>
          </a:p>
          <a:p>
            <a:pPr algn="ctr"/>
            <a:r>
              <a:rPr lang="en-US" dirty="0"/>
              <a:t> </a:t>
            </a:r>
            <a:endParaRPr lang="cs-CZ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D6AE8C8-7BBC-727F-8EFB-8890E23456A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H="1">
            <a:off x="1662881" y="3039397"/>
            <a:ext cx="8905568" cy="1932039"/>
          </a:xfrm>
          <a:prstGeom prst="bentConnector5">
            <a:avLst>
              <a:gd name="adj1" fmla="val -2567"/>
              <a:gd name="adj2" fmla="val 50000"/>
              <a:gd name="adj3" fmla="val 1025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AC6EEF-9911-A7EA-0F7C-C96FB331F3D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93127" y="4962833"/>
            <a:ext cx="942665" cy="8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6B56A-ACA5-397F-1E9C-46DEBBC91FF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266038" y="4957917"/>
            <a:ext cx="942665" cy="4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582EC0-544D-38B1-72A0-CF99D271ECA1}"/>
              </a:ext>
            </a:extLst>
          </p:cNvPr>
          <p:cNvSpPr txBox="1"/>
          <p:nvPr/>
        </p:nvSpPr>
        <p:spPr>
          <a:xfrm>
            <a:off x="2227759" y="835676"/>
            <a:ext cx="7706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400" dirty="0" err="1"/>
              <a:t>Recursive</a:t>
            </a:r>
            <a:r>
              <a:rPr lang="cs-CZ" sz="4400" dirty="0"/>
              <a:t> </a:t>
            </a:r>
            <a:r>
              <a:rPr lang="cs-CZ" sz="4400" dirty="0" err="1"/>
              <a:t>Autoregressive</a:t>
            </a:r>
            <a:r>
              <a:rPr lang="cs-CZ" sz="4400" dirty="0"/>
              <a:t> LSTM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E370B8E-67A0-86BE-B5D7-D532966A7656}"/>
              </a:ext>
            </a:extLst>
          </p:cNvPr>
          <p:cNvCxnSpPr>
            <a:stCxn id="7" idx="3"/>
            <a:endCxn id="5" idx="2"/>
          </p:cNvCxnSpPr>
          <p:nvPr/>
        </p:nvCxnSpPr>
        <p:spPr>
          <a:xfrm flipH="1">
            <a:off x="2828004" y="4957917"/>
            <a:ext cx="7710945" cy="403122"/>
          </a:xfrm>
          <a:prstGeom prst="bentConnector4">
            <a:avLst>
              <a:gd name="adj1" fmla="val -2965"/>
              <a:gd name="adj2" fmla="val 1567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5F92DA7-80C0-908F-86C4-4C83C134B6D9}"/>
              </a:ext>
            </a:extLst>
          </p:cNvPr>
          <p:cNvSpPr txBox="1"/>
          <p:nvPr/>
        </p:nvSpPr>
        <p:spPr>
          <a:xfrm>
            <a:off x="2094931" y="5674131"/>
            <a:ext cx="116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input</a:t>
            </a:r>
            <a:endParaRPr lang="cs-CZ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FEE4C1-0DE1-B770-46AF-A34AE4D60B8D}"/>
              </a:ext>
            </a:extLst>
          </p:cNvPr>
          <p:cNvSpPr txBox="1"/>
          <p:nvPr/>
        </p:nvSpPr>
        <p:spPr>
          <a:xfrm>
            <a:off x="5498580" y="572852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model</a:t>
            </a:r>
            <a:endParaRPr lang="cs-C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4A1EE7-DDFA-687A-B008-5562582EF594}"/>
              </a:ext>
            </a:extLst>
          </p:cNvPr>
          <p:cNvSpPr txBox="1"/>
          <p:nvPr/>
        </p:nvSpPr>
        <p:spPr>
          <a:xfrm>
            <a:off x="8823005" y="5745726"/>
            <a:ext cx="131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output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96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8B61-AABA-133B-218B-B09F48B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Seq2seq model </a:t>
            </a:r>
            <a:endParaRPr lang="cs-CZ" dirty="0"/>
          </a:p>
        </p:txBody>
      </p:sp>
      <p:pic>
        <p:nvPicPr>
          <p:cNvPr id="1026" name="Picture 2" descr="Building Seq2Seq LSTM with Luong Attention in Keras for Time Series  Forecasting | by Huangwei Wieniawska | Level Up Coding">
            <a:extLst>
              <a:ext uri="{FF2B5EF4-FFF2-40B4-BE49-F238E27FC236}">
                <a16:creationId xmlns:a16="http://schemas.microsoft.com/office/drawing/2014/main" id="{D2383EA2-8087-4C9A-C09B-CB0CB40E1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9788"/>
            <a:ext cx="12192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0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710977-5D15-28C1-89B4-3433C2B38FC8}"/>
              </a:ext>
            </a:extLst>
          </p:cNvPr>
          <p:cNvSpPr/>
          <p:nvPr/>
        </p:nvSpPr>
        <p:spPr>
          <a:xfrm>
            <a:off x="8218538" y="3039397"/>
            <a:ext cx="2330246" cy="77920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[y_pred</a:t>
            </a:r>
            <a:r>
              <a:rPr lang="en-US" baseline="-25000" dirty="0"/>
              <a:t>1,</a:t>
            </a:r>
            <a:r>
              <a:rPr lang="en-US" dirty="0"/>
              <a:t> y_pred</a:t>
            </a:r>
            <a:r>
              <a:rPr lang="en-US" baseline="-25000" dirty="0"/>
              <a:t>2 . . . </a:t>
            </a:r>
            <a:r>
              <a:rPr lang="en-US" dirty="0"/>
              <a:t>y_pred</a:t>
            </a:r>
            <a:r>
              <a:rPr lang="en-US" baseline="-25000" dirty="0"/>
              <a:t>20</a:t>
            </a:r>
            <a:r>
              <a:rPr lang="en-US" dirty="0"/>
              <a:t> ]  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FEA4EE-08BB-DA86-00AB-5BBAACA77201}"/>
              </a:ext>
            </a:extLst>
          </p:cNvPr>
          <p:cNvSpPr/>
          <p:nvPr/>
        </p:nvSpPr>
        <p:spPr>
          <a:xfrm>
            <a:off x="4916128" y="3039397"/>
            <a:ext cx="2330246" cy="779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LSTM_1 </a:t>
            </a:r>
            <a:endParaRPr lang="cs-C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AA1282-3E2F-F166-F2DC-E43C2FD1CD86}"/>
              </a:ext>
            </a:extLst>
          </p:cNvPr>
          <p:cNvSpPr/>
          <p:nvPr/>
        </p:nvSpPr>
        <p:spPr>
          <a:xfrm>
            <a:off x="1643216" y="3039397"/>
            <a:ext cx="2330246" cy="77920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[y</a:t>
            </a:r>
            <a:r>
              <a:rPr lang="en-US" baseline="-25000" dirty="0"/>
              <a:t>t-100,</a:t>
            </a:r>
            <a:r>
              <a:rPr lang="en-US" dirty="0"/>
              <a:t> y</a:t>
            </a:r>
            <a:r>
              <a:rPr lang="en-US" baseline="-25000" dirty="0"/>
              <a:t>t-99 . . . </a:t>
            </a:r>
            <a:r>
              <a:rPr lang="en-US" dirty="0"/>
              <a:t>y</a:t>
            </a:r>
            <a:r>
              <a:rPr lang="en-US" baseline="-25000" dirty="0"/>
              <a:t>t-1</a:t>
            </a:r>
            <a:r>
              <a:rPr lang="en-US" dirty="0"/>
              <a:t> ] </a:t>
            </a:r>
            <a:endParaRPr lang="cs-CZ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4024A7-1947-5051-6959-AFE76BC37B3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3973462" y="3429000"/>
            <a:ext cx="942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F9F853-B089-F090-6207-1424043B5BA4}"/>
              </a:ext>
            </a:extLst>
          </p:cNvPr>
          <p:cNvCxnSpPr/>
          <p:nvPr/>
        </p:nvCxnSpPr>
        <p:spPr>
          <a:xfrm>
            <a:off x="7246374" y="3431458"/>
            <a:ext cx="942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B0A9A3-E23B-BF5D-CA74-AB05B642F349}"/>
              </a:ext>
            </a:extLst>
          </p:cNvPr>
          <p:cNvSpPr txBox="1"/>
          <p:nvPr/>
        </p:nvSpPr>
        <p:spPr>
          <a:xfrm>
            <a:off x="2458725" y="391968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cs-C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95EAC-8D7D-03F2-537E-A332504F7012}"/>
              </a:ext>
            </a:extLst>
          </p:cNvPr>
          <p:cNvSpPr txBox="1"/>
          <p:nvPr/>
        </p:nvSpPr>
        <p:spPr>
          <a:xfrm>
            <a:off x="5671523" y="3932281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model_1</a:t>
            </a:r>
            <a:endParaRPr lang="cs-C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475E61-CB8C-C485-44C8-A7721771EDAB}"/>
              </a:ext>
            </a:extLst>
          </p:cNvPr>
          <p:cNvSpPr txBox="1"/>
          <p:nvPr/>
        </p:nvSpPr>
        <p:spPr>
          <a:xfrm>
            <a:off x="8451510" y="3861310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model_1 output </a:t>
            </a:r>
            <a:endParaRPr lang="cs-C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09873-BBA6-A62F-A051-3D1EA0D54AFC}"/>
              </a:ext>
            </a:extLst>
          </p:cNvPr>
          <p:cNvSpPr/>
          <p:nvPr/>
        </p:nvSpPr>
        <p:spPr>
          <a:xfrm>
            <a:off x="1672717" y="4971437"/>
            <a:ext cx="2330246" cy="779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LSTM_2 or another model </a:t>
            </a:r>
            <a:endParaRPr lang="cs-C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0B1634-9A34-992C-3106-15FABB9AF3A4}"/>
              </a:ext>
            </a:extLst>
          </p:cNvPr>
          <p:cNvSpPr/>
          <p:nvPr/>
        </p:nvSpPr>
        <p:spPr>
          <a:xfrm>
            <a:off x="8189038" y="4957917"/>
            <a:ext cx="2330246" cy="77920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[y_pred</a:t>
            </a:r>
            <a:r>
              <a:rPr lang="en-US" baseline="-25000" dirty="0"/>
              <a:t>20</a:t>
            </a:r>
            <a:r>
              <a:rPr lang="en-US" dirty="0"/>
              <a:t>] </a:t>
            </a:r>
            <a:endParaRPr lang="cs-CZ" dirty="0"/>
          </a:p>
          <a:p>
            <a:pPr algn="ctr"/>
            <a:r>
              <a:rPr lang="en-US" dirty="0"/>
              <a:t> </a:t>
            </a:r>
            <a:endParaRPr lang="cs-CZ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D6AE8C8-7BBC-727F-8EFB-8890E23456A9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1643216" y="3429000"/>
            <a:ext cx="8905568" cy="1932039"/>
          </a:xfrm>
          <a:prstGeom prst="bentConnector5">
            <a:avLst>
              <a:gd name="adj1" fmla="val -2567"/>
              <a:gd name="adj2" fmla="val 50000"/>
              <a:gd name="adj3" fmla="val 1025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6B56A-ACA5-397F-1E9C-46DEBBC91FF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002963" y="5347520"/>
            <a:ext cx="4186075" cy="13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582EC0-544D-38B1-72A0-CF99D271ECA1}"/>
              </a:ext>
            </a:extLst>
          </p:cNvPr>
          <p:cNvSpPr txBox="1"/>
          <p:nvPr/>
        </p:nvSpPr>
        <p:spPr>
          <a:xfrm>
            <a:off x="4307690" y="835676"/>
            <a:ext cx="3576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Hybrid model</a:t>
            </a:r>
            <a:endParaRPr lang="cs-CZ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71D48-39F4-FD62-868B-CC30EC854595}"/>
              </a:ext>
            </a:extLst>
          </p:cNvPr>
          <p:cNvSpPr txBox="1"/>
          <p:nvPr/>
        </p:nvSpPr>
        <p:spPr>
          <a:xfrm>
            <a:off x="8451510" y="5903648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model_2 output </a:t>
            </a:r>
            <a:endParaRPr lang="cs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C0CE16-8268-427B-3A30-F5D3E3153F0E}"/>
              </a:ext>
            </a:extLst>
          </p:cNvPr>
          <p:cNvSpPr txBox="1"/>
          <p:nvPr/>
        </p:nvSpPr>
        <p:spPr>
          <a:xfrm>
            <a:off x="2283996" y="585879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model_2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429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BB6E-31C1-855B-482D-2C70225A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Comparison of the results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CDA58-925A-DD6E-8895-3763ECBAF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Evaluate models using performance metrics such as MSE (Mean Squared Error)</a:t>
            </a:r>
            <a:r>
              <a:rPr lang="cs-CZ" dirty="0"/>
              <a:t>,</a:t>
            </a:r>
            <a:r>
              <a:rPr lang="en-US" dirty="0"/>
              <a:t> R² </a:t>
            </a:r>
            <a:r>
              <a:rPr lang="cs-CZ" dirty="0"/>
              <a:t>,</a:t>
            </a:r>
            <a:r>
              <a:rPr lang="en-US" dirty="0"/>
              <a:t>time, etc...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7219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">
            <a:extLst>
              <a:ext uri="{FF2B5EF4-FFF2-40B4-BE49-F238E27FC236}">
                <a16:creationId xmlns:a16="http://schemas.microsoft.com/office/drawing/2014/main" id="{CC52CEFD-26AB-A2B5-29E5-C4C184A9C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00" y="0"/>
            <a:ext cx="83628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8586E5-6014-1C61-2E0F-FE955D8B05F7}"/>
              </a:ext>
            </a:extLst>
          </p:cNvPr>
          <p:cNvSpPr txBox="1"/>
          <p:nvPr/>
        </p:nvSpPr>
        <p:spPr>
          <a:xfrm>
            <a:off x="609600" y="3028335"/>
            <a:ext cx="212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– ready in code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</a:t>
            </a:r>
            <a:r>
              <a:rPr lang="en-US" dirty="0"/>
              <a:t> – in work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45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9F0C-B9DE-17A7-2D1D-53245206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Filter Dataset Using Domain Knowledge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364F-352B-8B5E-A644-519B9D9D2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Remove irrelevant columns based on domain knowledge.</a:t>
            </a:r>
          </a:p>
          <a:p>
            <a:r>
              <a:rPr lang="en-US"/>
              <a:t>• Focus on features that are most likely to influence future values.</a:t>
            </a:r>
          </a:p>
          <a:p>
            <a:r>
              <a:rPr lang="en-US"/>
              <a:t>• Discard features that have no physical or statistical relation with the target variable.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130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73DE-5587-5EE3-B7AE-2F1E40E9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Remove Incomplete Data or Data with Errors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11CC5-57C0-D320-7EE1-2C4C67851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Dataset is large enough to avoid imputation.</a:t>
            </a:r>
          </a:p>
          <a:p>
            <a:r>
              <a:rPr lang="en-US"/>
              <a:t>• Identify missing values or erroneous entries that cannot be recovered.</a:t>
            </a:r>
          </a:p>
          <a:p>
            <a:r>
              <a:rPr lang="en-US"/>
              <a:t>• Clean data to ensure quality and consistency before analysis.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76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7A66-8047-6041-4A19-3F54D55D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Filter Outliers Using Z-Score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moving</a:t>
            </a:r>
            <a:r>
              <a:rPr lang="cs-CZ" dirty="0"/>
              <a:t> </a:t>
            </a:r>
            <a:r>
              <a:rPr lang="cs-CZ" dirty="0" err="1"/>
              <a:t>widow</a:t>
            </a:r>
            <a:endParaRPr lang="cs-C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4652C-7EAB-1517-2510-AB6FD1CE4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Z-score is used to detect outliers in the dataset.</a:t>
            </a:r>
          </a:p>
          <a:p>
            <a:r>
              <a:rPr lang="en-US" dirty="0"/>
              <a:t>• A  moving window approach is implemented to dynamically evaluate outliers to include different variance.</a:t>
            </a:r>
          </a:p>
          <a:p>
            <a:r>
              <a:rPr lang="en-US" dirty="0"/>
              <a:t>• Outliers can distort the model's performance, so they need to be filtered out.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952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0566-07BB-9848-02FE-BDAE7735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Exploratory Data Analysis (EDA)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C191-D7AE-DE0C-6DE9-10FA3CB88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Use Sweetviz, Ydataprofiling, and Dtale for detailed EDA.</a:t>
            </a:r>
          </a:p>
          <a:p>
            <a:r>
              <a:rPr lang="en-US"/>
              <a:t>• Generate visualizations to identify data patterns, distributions, and relationships.</a:t>
            </a:r>
          </a:p>
          <a:p>
            <a:r>
              <a:rPr lang="en-US"/>
              <a:t>• Use EDA to understand the underlying structure of the dataset before model building.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638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65D3-623B-BE02-A341-A8DAFD9C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Statistical Tests for Autoregression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BB0E-A9DB-7E3D-ECED-EAA60EBB0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• Perform tests for normality, ADF (Augmented Dickey-Fuller), ACF (AutoCorrelation Function), PACF (Partial AutoCorrelation Function).</a:t>
            </a:r>
          </a:p>
          <a:p>
            <a:r>
              <a:rPr lang="cs-CZ"/>
              <a:t>• Test for stationarity (important for time series forecasting).</a:t>
            </a:r>
          </a:p>
          <a:p>
            <a:r>
              <a:rPr lang="cs-CZ"/>
              <a:t>• Cumulative Sum test (Cumsum) to check data trends.</a:t>
            </a:r>
          </a:p>
        </p:txBody>
      </p:sp>
    </p:spTree>
    <p:extLst>
      <p:ext uri="{BB962C8B-B14F-4D97-AF65-F5344CB8AC3E}">
        <p14:creationId xmlns:p14="http://schemas.microsoft.com/office/powerpoint/2010/main" val="86767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5F517-AC44-5A08-EE26-C09B3FFD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6. Smoothing Methods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1CA30-8859-85D7-2212-CE8FC68D7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Compare smoothing techniques: Moving Average (MA), Wavelet, RTS (Recursive Time Series), Gaussian Filter.</a:t>
            </a:r>
          </a:p>
          <a:p>
            <a:r>
              <a:rPr lang="en-US"/>
              <a:t>• Evaluate each method based on Correlation, MSE (Mean Squared Error), Deviation from original data, and time efficiency.</a:t>
            </a:r>
          </a:p>
          <a:p>
            <a:r>
              <a:rPr lang="en-US"/>
              <a:t>• Select the best method for smoothing based on the comparison.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22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F901-FBF8-9C00-650F-F4B194F4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7. Splitting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4A856-40EF-CE83-B042-21BE3A22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• Split the dataset into training (60%), validation (20%), and test (20%) sets.</a:t>
            </a:r>
          </a:p>
          <a:p>
            <a:r>
              <a:rPr lang="en-US"/>
              <a:t>• Ensure that the training data is large enough to train robust models.</a:t>
            </a:r>
          </a:p>
          <a:p>
            <a:r>
              <a:rPr lang="en-US"/>
              <a:t>• The validation set will be used for model tuning, and the test set will evaluate the final model.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04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666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Bachelor's thesis workflow suggestion </vt:lpstr>
      <vt:lpstr>PowerPoint Presentation</vt:lpstr>
      <vt:lpstr>1. Filter Dataset Using Domain Knowledge</vt:lpstr>
      <vt:lpstr>2. Remove Incomplete Data or Data with Errors</vt:lpstr>
      <vt:lpstr>3. Filter Outliers Using Z-Score with moving widow</vt:lpstr>
      <vt:lpstr>4. Exploratory Data Analysis (EDA)</vt:lpstr>
      <vt:lpstr>5. Statistical Tests for Autoregression</vt:lpstr>
      <vt:lpstr>6. Smoothing Methods Comparison</vt:lpstr>
      <vt:lpstr>7. Splitting Dataset</vt:lpstr>
      <vt:lpstr>8. Regression Testing (ML Models)</vt:lpstr>
      <vt:lpstr>9. Autoregression Using LSTM</vt:lpstr>
      <vt:lpstr>PowerPoint Presentation</vt:lpstr>
      <vt:lpstr>PowerPoint Presentation</vt:lpstr>
      <vt:lpstr>Seq2seq model </vt:lpstr>
      <vt:lpstr>PowerPoint Presentation</vt:lpstr>
      <vt:lpstr>10. Comparison of the results</vt:lpstr>
    </vt:vector>
  </TitlesOfParts>
  <Company>Mubea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Zaizzhai, Mykyta</dc:creator>
  <cp:lastModifiedBy>Zaizzhai, Mykyta</cp:lastModifiedBy>
  <cp:revision>2</cp:revision>
  <dcterms:created xsi:type="dcterms:W3CDTF">2025-03-10T11:28:02Z</dcterms:created>
  <dcterms:modified xsi:type="dcterms:W3CDTF">2025-03-10T14:19:10Z</dcterms:modified>
</cp:coreProperties>
</file>