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Helvetica Neue" panose="020B060402020202020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72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282775548"/>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Shape 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3" name="Shape 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7659804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9" name="Shape 12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41808671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457200" lvl="0" indent="-342900" rtl="0">
              <a:spcBef>
                <a:spcPts val="0"/>
              </a:spcBef>
              <a:buSzPct val="100000"/>
              <a:buChar char="-"/>
            </a:pPr>
            <a:r>
              <a:rPr lang="en" sz="1800"/>
              <a:t>There isn’t another project in this class, but the skills we’ve learned in this class generally apply to all other projects in the real world. Here are our specific takeaways from this project.</a:t>
            </a:r>
          </a:p>
          <a:p>
            <a:pPr lvl="0" rtl="0">
              <a:spcBef>
                <a:spcPts val="0"/>
              </a:spcBef>
              <a:buNone/>
            </a:pPr>
            <a:endParaRPr sz="1800"/>
          </a:p>
          <a:p>
            <a:pPr marL="457200" lvl="0" indent="-342900" rtl="0">
              <a:spcBef>
                <a:spcPts val="0"/>
              </a:spcBef>
              <a:buSzPct val="100000"/>
              <a:buChar char="-"/>
            </a:pPr>
            <a:r>
              <a:rPr lang="en" sz="1800"/>
              <a:t>As Julian alluded to, networking is difficult. Even with a well-established engine like Photon there is still a whole other layer of complexity added. We mitigated this complexity by always having a local version of our game for testing and not addressing the more complex scenarios that could occur with players leaving and reentering.</a:t>
            </a:r>
          </a:p>
          <a:p>
            <a:pPr lvl="0" rtl="0">
              <a:spcBef>
                <a:spcPts val="0"/>
              </a:spcBef>
              <a:buNone/>
            </a:pPr>
            <a:endParaRPr sz="1800"/>
          </a:p>
          <a:p>
            <a:pPr marL="457200" lvl="0" indent="-342900" rtl="0">
              <a:spcBef>
                <a:spcPts val="0"/>
              </a:spcBef>
              <a:buSzPct val="100000"/>
              <a:buChar char="-"/>
            </a:pPr>
            <a:r>
              <a:rPr lang="en" sz="1800"/>
              <a:t>There’s always a struggle in testing that the tester is distracted by unpolished aspects of your game. While fellow developers can relate, non-developers will wonder why the sprites aren’t prettier at this moment. We especially felt that focus testing in this project. Furthermore we had the most trouble focus testing with gamers because they know what to look for in terms of polish, but that can distract them from the concrete questions you want them to answer like does the scoring system make sense.</a:t>
            </a:r>
          </a:p>
          <a:p>
            <a:pPr lvl="0" rtl="0">
              <a:spcBef>
                <a:spcPts val="0"/>
              </a:spcBef>
              <a:buNone/>
            </a:pPr>
            <a:endParaRPr sz="1800"/>
          </a:p>
          <a:p>
            <a:pPr marL="457200" lvl="0" indent="-342900" rtl="0">
              <a:spcBef>
                <a:spcPts val="0"/>
              </a:spcBef>
              <a:buSzPct val="100000"/>
              <a:buChar char="-"/>
            </a:pPr>
            <a:r>
              <a:rPr lang="en" sz="1800"/>
              <a:t>The real lessons of this class, especially for those of us not going into the game industry, are about project management processes. All things considered, we did very well with implementing the scrum style processes we’ve learned. While we didn’t always update the changelogs and tasklists in a timely manner, we delegated well and kept lines of communication very open, and that proved more important.</a:t>
            </a:r>
          </a:p>
        </p:txBody>
      </p:sp>
    </p:spTree>
    <p:extLst>
      <p:ext uri="{BB962C8B-B14F-4D97-AF65-F5344CB8AC3E}">
        <p14:creationId xmlns:p14="http://schemas.microsoft.com/office/powerpoint/2010/main" val="28066633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1734695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2" name="Shape 1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4964677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0" name="Shape 16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595456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Shape 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0" name="Shape 6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4213008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8" name="Shape 6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b="1"/>
              <a:t>Players: </a:t>
            </a:r>
          </a:p>
          <a:p>
            <a:pPr lvl="0">
              <a:spcBef>
                <a:spcPts val="0"/>
              </a:spcBef>
              <a:buNone/>
            </a:pPr>
            <a:r>
              <a:rPr lang="en" b="1"/>
              <a:t>Commentators:</a:t>
            </a:r>
          </a:p>
          <a:p>
            <a:pPr lvl="0">
              <a:spcBef>
                <a:spcPts val="0"/>
              </a:spcBef>
              <a:buNone/>
            </a:pPr>
            <a:endParaRPr b="1"/>
          </a:p>
        </p:txBody>
      </p:sp>
    </p:spTree>
    <p:extLst>
      <p:ext uri="{BB962C8B-B14F-4D97-AF65-F5344CB8AC3E}">
        <p14:creationId xmlns:p14="http://schemas.microsoft.com/office/powerpoint/2010/main" val="1404656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 name="Shape 7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2880584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9190104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7902652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b="1"/>
              <a:t>Who needs notes</a:t>
            </a:r>
          </a:p>
        </p:txBody>
      </p:sp>
    </p:spTree>
    <p:extLst>
      <p:ext uri="{BB962C8B-B14F-4D97-AF65-F5344CB8AC3E}">
        <p14:creationId xmlns:p14="http://schemas.microsoft.com/office/powerpoint/2010/main" val="32333208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5" name="Shape 11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827942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8087302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0"/>
        <p:cNvGrpSpPr/>
        <p:nvPr/>
      </p:nvGrpSpPr>
      <p:grpSpPr>
        <a:xfrm>
          <a:off x="0" y="0"/>
          <a:ext cx="0" cy="0"/>
          <a:chOff x="0" y="0"/>
          <a:chExt cx="0" cy="0"/>
        </a:xfrm>
      </p:grpSpPr>
      <p:sp>
        <p:nvSpPr>
          <p:cNvPr id="11" name="Shape 11"/>
          <p:cNvSpPr txBox="1">
            <a:spLocks noGrp="1"/>
          </p:cNvSpPr>
          <p:nvPr>
            <p:ph type="ctrTitle"/>
          </p:nvPr>
        </p:nvSpPr>
        <p:spPr>
          <a:xfrm>
            <a:off x="311708" y="744575"/>
            <a:ext cx="8520600" cy="2052600"/>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2" name="Shape 12"/>
          <p:cNvSpPr txBox="1">
            <a:spLocks noGrp="1"/>
          </p:cNvSpPr>
          <p:nvPr>
            <p:ph type="subTitle" idx="1"/>
          </p:nvPr>
        </p:nvSpPr>
        <p:spPr>
          <a:xfrm>
            <a:off x="311700" y="2834125"/>
            <a:ext cx="85206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3" name="Shape 1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311700" y="1106125"/>
            <a:ext cx="8520600" cy="19635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7" name="Shape 47"/>
          <p:cNvSpPr txBox="1">
            <a:spLocks noGrp="1"/>
          </p:cNvSpPr>
          <p:nvPr>
            <p:ph type="body" idx="1"/>
          </p:nvPr>
        </p:nvSpPr>
        <p:spPr>
          <a:xfrm>
            <a:off x="311700" y="3152225"/>
            <a:ext cx="85206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8" name="Shape 48"/>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9"/>
        <p:cNvGrpSpPr/>
        <p:nvPr/>
      </p:nvGrpSpPr>
      <p:grpSpPr>
        <a:xfrm>
          <a:off x="0" y="0"/>
          <a:ext cx="0" cy="0"/>
          <a:chOff x="0" y="0"/>
          <a:chExt cx="0" cy="0"/>
        </a:xfrm>
      </p:grpSpPr>
      <p:sp>
        <p:nvSpPr>
          <p:cNvPr id="50" name="Shape 5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4"/>
        <p:cNvGrpSpPr/>
        <p:nvPr/>
      </p:nvGrpSpPr>
      <p:grpSpPr>
        <a:xfrm>
          <a:off x="0" y="0"/>
          <a:ext cx="0" cy="0"/>
          <a:chOff x="0" y="0"/>
          <a:chExt cx="0" cy="0"/>
        </a:xfrm>
      </p:grpSpPr>
      <p:sp>
        <p:nvSpPr>
          <p:cNvPr id="15" name="Shape 15"/>
          <p:cNvSpPr txBox="1">
            <a:spLocks noGrp="1"/>
          </p:cNvSpPr>
          <p:nvPr>
            <p:ph type="title"/>
          </p:nvPr>
        </p:nvSpPr>
        <p:spPr>
          <a:xfrm>
            <a:off x="311700" y="2150850"/>
            <a:ext cx="8520600" cy="8418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6" name="Shape 16"/>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0" name="Shape 2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3" name="Shape 23"/>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5" name="Shape 2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6"/>
        <p:cNvGrpSpPr/>
        <p:nvPr/>
      </p:nvGrpSpPr>
      <p:grpSpPr>
        <a:xfrm>
          <a:off x="0" y="0"/>
          <a:ext cx="0" cy="0"/>
          <a:chOff x="0" y="0"/>
          <a:chExt cx="0" cy="0"/>
        </a:xfrm>
      </p:grpSpPr>
      <p:sp>
        <p:nvSpPr>
          <p:cNvPr id="27" name="Shape 27"/>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8" name="Shape 28"/>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1" name="Shape 31"/>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2" name="Shape 3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490250" y="450150"/>
            <a:ext cx="63678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5" name="Shape 3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6"/>
        <p:cNvGrpSpPr/>
        <p:nvPr/>
      </p:nvGrpSpPr>
      <p:grpSpPr>
        <a:xfrm>
          <a:off x="0" y="0"/>
          <a:ext cx="0" cy="0"/>
          <a:chOff x="0" y="0"/>
          <a:chExt cx="0" cy="0"/>
        </a:xfrm>
      </p:grpSpPr>
      <p:sp>
        <p:nvSpPr>
          <p:cNvPr id="37" name="Shape 37"/>
          <p:cNvSpPr/>
          <p:nvPr/>
        </p:nvSpPr>
        <p:spPr>
          <a:xfrm>
            <a:off x="4572000" y="25"/>
            <a:ext cx="4572000" cy="5143500"/>
          </a:xfrm>
          <a:prstGeom prst="rect">
            <a:avLst/>
          </a:prstGeom>
          <a:solidFill>
            <a:schemeClr val="dk2"/>
          </a:solidFill>
          <a:ln>
            <a:noFill/>
          </a:ln>
        </p:spPr>
        <p:txBody>
          <a:bodyPr lIns="91425" tIns="91425" rIns="91425" bIns="91425" anchor="ctr" anchorCtr="0">
            <a:noAutofit/>
          </a:bodyPr>
          <a:lstStyle/>
          <a:p>
            <a:pPr lvl="0">
              <a:spcBef>
                <a:spcPts val="0"/>
              </a:spcBef>
              <a:buNone/>
            </a:pPr>
            <a:endParaRPr/>
          </a:p>
        </p:txBody>
      </p:sp>
      <p:sp>
        <p:nvSpPr>
          <p:cNvPr id="38" name="Shape 38"/>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9" name="Shape 39"/>
          <p:cNvSpPr txBox="1">
            <a:spLocks noGrp="1"/>
          </p:cNvSpPr>
          <p:nvPr>
            <p:ph type="subTitle" idx="1"/>
          </p:nvPr>
        </p:nvSpPr>
        <p:spPr>
          <a:xfrm>
            <a:off x="265500" y="2803075"/>
            <a:ext cx="4045200"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40" name="Shape 40"/>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dk1"/>
              </a:buClr>
              <a:defRPr>
                <a:solidFill>
                  <a:schemeClr val="dk1"/>
                </a:solidFill>
              </a:defRPr>
            </a:lvl1pPr>
            <a:lvl2pPr lvl="1">
              <a:spcBef>
                <a:spcPts val="0"/>
              </a:spcBef>
              <a:buClr>
                <a:schemeClr val="dk1"/>
              </a:buClr>
              <a:defRPr>
                <a:solidFill>
                  <a:schemeClr val="dk1"/>
                </a:solidFill>
              </a:defRPr>
            </a:lvl2pPr>
            <a:lvl3pPr lvl="2">
              <a:spcBef>
                <a:spcPts val="0"/>
              </a:spcBef>
              <a:buClr>
                <a:schemeClr val="dk1"/>
              </a:buClr>
              <a:defRPr>
                <a:solidFill>
                  <a:schemeClr val="dk1"/>
                </a:solidFill>
              </a:defRPr>
            </a:lvl3pPr>
            <a:lvl4pPr lvl="3">
              <a:spcBef>
                <a:spcPts val="0"/>
              </a:spcBef>
              <a:buClr>
                <a:schemeClr val="dk1"/>
              </a:buClr>
              <a:defRPr>
                <a:solidFill>
                  <a:schemeClr val="dk1"/>
                </a:solidFill>
              </a:defRPr>
            </a:lvl4pPr>
            <a:lvl5pPr lvl="4">
              <a:spcBef>
                <a:spcPts val="0"/>
              </a:spcBef>
              <a:buClr>
                <a:schemeClr val="dk1"/>
              </a:buClr>
              <a:defRPr>
                <a:solidFill>
                  <a:schemeClr val="dk1"/>
                </a:solidFill>
              </a:defRPr>
            </a:lvl5pPr>
            <a:lvl6pPr lvl="5">
              <a:spcBef>
                <a:spcPts val="0"/>
              </a:spcBef>
              <a:buClr>
                <a:schemeClr val="dk1"/>
              </a:buClr>
              <a:defRPr>
                <a:solidFill>
                  <a:schemeClr val="dk1"/>
                </a:solidFill>
              </a:defRPr>
            </a:lvl6pPr>
            <a:lvl7pPr lvl="6">
              <a:spcBef>
                <a:spcPts val="0"/>
              </a:spcBef>
              <a:buClr>
                <a:schemeClr val="dk1"/>
              </a:buClr>
              <a:defRPr>
                <a:solidFill>
                  <a:schemeClr val="dk1"/>
                </a:solidFill>
              </a:defRPr>
            </a:lvl7pPr>
            <a:lvl8pPr lvl="7">
              <a:spcBef>
                <a:spcPts val="0"/>
              </a:spcBef>
              <a:buClr>
                <a:schemeClr val="dk1"/>
              </a:buClr>
              <a:defRPr>
                <a:solidFill>
                  <a:schemeClr val="dk1"/>
                </a:solidFill>
              </a:defRPr>
            </a:lvl8pPr>
            <a:lvl9pPr lvl="8">
              <a:spcBef>
                <a:spcPts val="0"/>
              </a:spcBef>
              <a:buClr>
                <a:schemeClr val="dk1"/>
              </a:buClr>
              <a:defRPr>
                <a:solidFill>
                  <a:schemeClr val="dk1"/>
                </a:solidFill>
              </a:defRPr>
            </a:lvl9pPr>
          </a:lstStyle>
          <a:p>
            <a:endParaRPr/>
          </a:p>
        </p:txBody>
      </p:sp>
      <p:sp>
        <p:nvSpPr>
          <p:cNvPr id="41" name="Shape 4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2"/>
        <p:cNvGrpSpPr/>
        <p:nvPr/>
      </p:nvGrpSpPr>
      <p:grpSpPr>
        <a:xfrm>
          <a:off x="0" y="0"/>
          <a:ext cx="0" cy="0"/>
          <a:chOff x="0" y="0"/>
          <a:chExt cx="0" cy="0"/>
        </a:xfrm>
      </p:grpSpPr>
      <p:sp>
        <p:nvSpPr>
          <p:cNvPr id="43" name="Shape 43"/>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4" name="Shape 4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lt2"/>
              </a:buClr>
              <a:buSzPct val="100000"/>
              <a:defRPr sz="1800">
                <a:solidFill>
                  <a:schemeClr val="lt2"/>
                </a:solidFill>
              </a:defRPr>
            </a:lvl1pPr>
            <a:lvl2pPr lvl="1">
              <a:lnSpc>
                <a:spcPct val="115000"/>
              </a:lnSpc>
              <a:spcBef>
                <a:spcPts val="0"/>
              </a:spcBef>
              <a:spcAft>
                <a:spcPts val="1600"/>
              </a:spcAft>
              <a:buClr>
                <a:schemeClr val="lt2"/>
              </a:buClr>
              <a:defRPr>
                <a:solidFill>
                  <a:schemeClr val="lt2"/>
                </a:solidFill>
              </a:defRPr>
            </a:lvl2pPr>
            <a:lvl3pPr lvl="2">
              <a:lnSpc>
                <a:spcPct val="115000"/>
              </a:lnSpc>
              <a:spcBef>
                <a:spcPts val="0"/>
              </a:spcBef>
              <a:spcAft>
                <a:spcPts val="1600"/>
              </a:spcAft>
              <a:buClr>
                <a:schemeClr val="lt2"/>
              </a:buClr>
              <a:defRPr>
                <a:solidFill>
                  <a:schemeClr val="lt2"/>
                </a:solidFill>
              </a:defRPr>
            </a:lvl3pPr>
            <a:lvl4pPr lvl="3">
              <a:lnSpc>
                <a:spcPct val="115000"/>
              </a:lnSpc>
              <a:spcBef>
                <a:spcPts val="0"/>
              </a:spcBef>
              <a:spcAft>
                <a:spcPts val="1600"/>
              </a:spcAft>
              <a:buClr>
                <a:schemeClr val="lt2"/>
              </a:buClr>
              <a:defRPr>
                <a:solidFill>
                  <a:schemeClr val="lt2"/>
                </a:solidFill>
              </a:defRPr>
            </a:lvl4pPr>
            <a:lvl5pPr lvl="4">
              <a:lnSpc>
                <a:spcPct val="115000"/>
              </a:lnSpc>
              <a:spcBef>
                <a:spcPts val="0"/>
              </a:spcBef>
              <a:spcAft>
                <a:spcPts val="1600"/>
              </a:spcAft>
              <a:buClr>
                <a:schemeClr val="lt2"/>
              </a:buClr>
              <a:defRPr>
                <a:solidFill>
                  <a:schemeClr val="lt2"/>
                </a:solidFill>
              </a:defRPr>
            </a:lvl5pPr>
            <a:lvl6pPr lvl="5">
              <a:lnSpc>
                <a:spcPct val="115000"/>
              </a:lnSpc>
              <a:spcBef>
                <a:spcPts val="0"/>
              </a:spcBef>
              <a:spcAft>
                <a:spcPts val="1600"/>
              </a:spcAft>
              <a:buClr>
                <a:schemeClr val="lt2"/>
              </a:buClr>
              <a:defRPr>
                <a:solidFill>
                  <a:schemeClr val="lt2"/>
                </a:solidFill>
              </a:defRPr>
            </a:lvl6pPr>
            <a:lvl7pPr lvl="6">
              <a:lnSpc>
                <a:spcPct val="115000"/>
              </a:lnSpc>
              <a:spcBef>
                <a:spcPts val="0"/>
              </a:spcBef>
              <a:spcAft>
                <a:spcPts val="1600"/>
              </a:spcAft>
              <a:buClr>
                <a:schemeClr val="lt2"/>
              </a:buClr>
              <a:defRPr>
                <a:solidFill>
                  <a:schemeClr val="lt2"/>
                </a:solidFill>
              </a:defRPr>
            </a:lvl7pPr>
            <a:lvl8pPr lvl="7">
              <a:lnSpc>
                <a:spcPct val="115000"/>
              </a:lnSpc>
              <a:spcBef>
                <a:spcPts val="0"/>
              </a:spcBef>
              <a:spcAft>
                <a:spcPts val="1600"/>
              </a:spcAft>
              <a:buClr>
                <a:schemeClr val="lt2"/>
              </a:buClr>
              <a:defRPr>
                <a:solidFill>
                  <a:schemeClr val="lt2"/>
                </a:solidFill>
              </a:defRPr>
            </a:lvl8pPr>
            <a:lvl9pPr lvl="8">
              <a:lnSpc>
                <a:spcPct val="115000"/>
              </a:lnSpc>
              <a:spcBef>
                <a:spcPts val="0"/>
              </a:spcBef>
              <a:spcAft>
                <a:spcPts val="1600"/>
              </a:spcAft>
              <a:buClr>
                <a:schemeClr val="lt2"/>
              </a:buClr>
              <a:defRPr>
                <a:solidFill>
                  <a:schemeClr val="lt2"/>
                </a:solidFill>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lt2"/>
                </a:solidFill>
              </a:rPr>
              <a:t>‹#›</a:t>
            </a:fld>
            <a:endParaRPr lang="en" sz="1000">
              <a:solidFill>
                <a:schemeClr val="lt2"/>
              </a:solidFill>
            </a:endParaRPr>
          </a:p>
        </p:txBody>
      </p:sp>
      <p:pic>
        <p:nvPicPr>
          <p:cNvPr id="9" name="Shape 9"/>
          <p:cNvPicPr preferRelativeResize="0"/>
          <p:nvPr/>
        </p:nvPicPr>
        <p:blipFill>
          <a:blip r:embed="rId13">
            <a:alphaModFix amt="92000"/>
          </a:blip>
          <a:stretch>
            <a:fillRect/>
          </a:stretch>
        </p:blipFill>
        <p:spPr>
          <a:xfrm>
            <a:off x="0" y="12"/>
            <a:ext cx="9143999" cy="5103024"/>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pic>
        <p:nvPicPr>
          <p:cNvPr id="55" name="Shape 55"/>
          <p:cNvPicPr preferRelativeResize="0"/>
          <p:nvPr/>
        </p:nvPicPr>
        <p:blipFill>
          <a:blip r:embed="rId3">
            <a:alphaModFix amt="50000"/>
          </a:blip>
          <a:stretch>
            <a:fillRect/>
          </a:stretch>
        </p:blipFill>
        <p:spPr>
          <a:xfrm>
            <a:off x="0" y="0"/>
            <a:ext cx="9144000" cy="5143489"/>
          </a:xfrm>
          <a:prstGeom prst="rect">
            <a:avLst/>
          </a:prstGeom>
          <a:noFill/>
          <a:ln>
            <a:noFill/>
          </a:ln>
        </p:spPr>
      </p:pic>
      <p:sp>
        <p:nvSpPr>
          <p:cNvPr id="56" name="Shape 56"/>
          <p:cNvSpPr txBox="1">
            <a:spLocks noGrp="1"/>
          </p:cNvSpPr>
          <p:nvPr>
            <p:ph type="subTitle" idx="1"/>
          </p:nvPr>
        </p:nvSpPr>
        <p:spPr>
          <a:xfrm>
            <a:off x="311700" y="3897375"/>
            <a:ext cx="8520600" cy="982500"/>
          </a:xfrm>
          <a:prstGeom prst="rect">
            <a:avLst/>
          </a:prstGeom>
        </p:spPr>
        <p:txBody>
          <a:bodyPr lIns="91425" tIns="91425" rIns="91425" bIns="91425" anchor="t" anchorCtr="0">
            <a:noAutofit/>
          </a:bodyPr>
          <a:lstStyle/>
          <a:p>
            <a:pPr lvl="0">
              <a:spcBef>
                <a:spcPts val="0"/>
              </a:spcBef>
              <a:buNone/>
            </a:pPr>
            <a:r>
              <a:rPr lang="en" sz="2400">
                <a:solidFill>
                  <a:srgbClr val="FFFFFF"/>
                </a:solidFill>
              </a:rPr>
              <a:t>Sam Van Cise, Julian Contreras, Marshall Craft, Patrick Lowe, Isaac Rosado, Samuel Inman, Alex Markovits</a:t>
            </a:r>
          </a:p>
        </p:txBody>
      </p:sp>
      <p:sp>
        <p:nvSpPr>
          <p:cNvPr id="57" name="Shape 57"/>
          <p:cNvSpPr txBox="1">
            <a:spLocks noGrp="1"/>
          </p:cNvSpPr>
          <p:nvPr>
            <p:ph type="ctrTitle"/>
          </p:nvPr>
        </p:nvSpPr>
        <p:spPr>
          <a:xfrm>
            <a:off x="311700" y="-283075"/>
            <a:ext cx="8520600" cy="2339100"/>
          </a:xfrm>
          <a:prstGeom prst="rect">
            <a:avLst/>
          </a:prstGeom>
        </p:spPr>
        <p:txBody>
          <a:bodyPr lIns="91425" tIns="91425" rIns="91425" bIns="91425" anchor="b" anchorCtr="0">
            <a:noAutofit/>
          </a:bodyPr>
          <a:lstStyle/>
          <a:p>
            <a:pPr lvl="0" rtl="0">
              <a:spcBef>
                <a:spcPts val="0"/>
              </a:spcBef>
              <a:buNone/>
            </a:pPr>
            <a:r>
              <a:rPr lang="en" sz="15000">
                <a:latin typeface="Helvetica Neue"/>
                <a:ea typeface="Helvetica Neue"/>
                <a:cs typeface="Helvetica Neue"/>
                <a:sym typeface="Helvetica Neue"/>
              </a:rPr>
              <a:t>S</a:t>
            </a:r>
            <a:r>
              <a:rPr lang="en" sz="15000">
                <a:solidFill>
                  <a:srgbClr val="FF0000"/>
                </a:solidFill>
                <a:latin typeface="Helvetica Neue"/>
                <a:ea typeface="Helvetica Neue"/>
                <a:cs typeface="Helvetica Neue"/>
                <a:sym typeface="Helvetica Neue"/>
              </a:rPr>
              <a:t>p</a:t>
            </a:r>
            <a:r>
              <a:rPr lang="en" sz="15000">
                <a:solidFill>
                  <a:srgbClr val="FF9900"/>
                </a:solidFill>
                <a:latin typeface="Helvetica Neue"/>
                <a:ea typeface="Helvetica Neue"/>
                <a:cs typeface="Helvetica Neue"/>
                <a:sym typeface="Helvetica Neue"/>
              </a:rPr>
              <a:t>e</a:t>
            </a:r>
            <a:r>
              <a:rPr lang="en" sz="15000">
                <a:solidFill>
                  <a:srgbClr val="FFFF00"/>
                </a:solidFill>
                <a:latin typeface="Helvetica Neue"/>
                <a:ea typeface="Helvetica Neue"/>
                <a:cs typeface="Helvetica Neue"/>
                <a:sym typeface="Helvetica Neue"/>
              </a:rPr>
              <a:t>c</a:t>
            </a:r>
            <a:r>
              <a:rPr lang="en" sz="15000">
                <a:solidFill>
                  <a:srgbClr val="00FF00"/>
                </a:solidFill>
                <a:latin typeface="Helvetica Neue"/>
                <a:ea typeface="Helvetica Neue"/>
                <a:cs typeface="Helvetica Neue"/>
                <a:sym typeface="Helvetica Neue"/>
              </a:rPr>
              <a:t>t</a:t>
            </a:r>
            <a:r>
              <a:rPr lang="en" sz="15000">
                <a:solidFill>
                  <a:srgbClr val="00FFFF"/>
                </a:solidFill>
                <a:latin typeface="Helvetica Neue"/>
                <a:ea typeface="Helvetica Neue"/>
                <a:cs typeface="Helvetica Neue"/>
                <a:sym typeface="Helvetica Neue"/>
              </a:rPr>
              <a:t>r</a:t>
            </a:r>
            <a:r>
              <a:rPr lang="en" sz="15000">
                <a:solidFill>
                  <a:srgbClr val="0000FF"/>
                </a:solidFill>
                <a:latin typeface="Helvetica Neue"/>
                <a:ea typeface="Helvetica Neue"/>
                <a:cs typeface="Helvetica Neue"/>
                <a:sym typeface="Helvetica Neue"/>
              </a:rPr>
              <a:t>u</a:t>
            </a:r>
            <a:r>
              <a:rPr lang="en" sz="15000">
                <a:solidFill>
                  <a:srgbClr val="9900FF"/>
                </a:solidFill>
                <a:latin typeface="Helvetica Neue"/>
                <a:ea typeface="Helvetica Neue"/>
                <a:cs typeface="Helvetica Neue"/>
                <a:sym typeface="Helvetica Neue"/>
              </a:rPr>
              <a:t>m</a:t>
            </a: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pic>
        <p:nvPicPr>
          <p:cNvPr id="131" name="Shape 131"/>
          <p:cNvPicPr preferRelativeResize="0"/>
          <p:nvPr/>
        </p:nvPicPr>
        <p:blipFill>
          <a:blip r:embed="rId3">
            <a:alphaModFix/>
          </a:blip>
          <a:stretch>
            <a:fillRect/>
          </a:stretch>
        </p:blipFill>
        <p:spPr>
          <a:xfrm>
            <a:off x="1435" y="0"/>
            <a:ext cx="9141127" cy="5143499"/>
          </a:xfrm>
          <a:prstGeom prst="rect">
            <a:avLst/>
          </a:prstGeom>
          <a:noFill/>
          <a:ln>
            <a:noFill/>
          </a:ln>
        </p:spPr>
      </p:pic>
      <p:sp>
        <p:nvSpPr>
          <p:cNvPr id="132" name="Shape 132"/>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gn="ctr" rtl="0">
              <a:spcBef>
                <a:spcPts val="0"/>
              </a:spcBef>
              <a:buNone/>
            </a:pPr>
            <a:r>
              <a:rPr lang="en" sz="3000"/>
              <a:t>What Went Wrong</a:t>
            </a:r>
          </a:p>
        </p:txBody>
      </p:sp>
      <p:sp>
        <p:nvSpPr>
          <p:cNvPr id="133" name="Shape 133"/>
          <p:cNvSpPr txBox="1">
            <a:spLocks noGrp="1"/>
          </p:cNvSpPr>
          <p:nvPr>
            <p:ph type="body" idx="1"/>
          </p:nvPr>
        </p:nvSpPr>
        <p:spPr>
          <a:xfrm>
            <a:off x="311700" y="1152475"/>
            <a:ext cx="8520600" cy="3814800"/>
          </a:xfrm>
          <a:prstGeom prst="rect">
            <a:avLst/>
          </a:prstGeom>
        </p:spPr>
        <p:txBody>
          <a:bodyPr lIns="91425" tIns="91425" rIns="91425" bIns="91425" anchor="t" anchorCtr="0">
            <a:noAutofit/>
          </a:bodyPr>
          <a:lstStyle/>
          <a:p>
            <a:pPr marL="457200" lvl="0" indent="-381000" rtl="0">
              <a:spcBef>
                <a:spcPts val="0"/>
              </a:spcBef>
              <a:buClr>
                <a:schemeClr val="dk1"/>
              </a:buClr>
              <a:buSzPct val="100000"/>
            </a:pPr>
            <a:r>
              <a:rPr lang="en" sz="2400">
                <a:solidFill>
                  <a:schemeClr val="dk1"/>
                </a:solidFill>
              </a:rPr>
              <a:t>Audiences unfamiliar with joysticks had unexpected difficulty with the game</a:t>
            </a:r>
          </a:p>
        </p:txBody>
      </p:sp>
      <p:pic>
        <p:nvPicPr>
          <p:cNvPr id="134" name="Shape 134"/>
          <p:cNvPicPr preferRelativeResize="0"/>
          <p:nvPr/>
        </p:nvPicPr>
        <p:blipFill>
          <a:blip r:embed="rId4">
            <a:alphaModFix/>
          </a:blip>
          <a:stretch>
            <a:fillRect/>
          </a:stretch>
        </p:blipFill>
        <p:spPr>
          <a:xfrm>
            <a:off x="579700" y="2241444"/>
            <a:ext cx="3615650" cy="2427174"/>
          </a:xfrm>
          <a:prstGeom prst="rect">
            <a:avLst/>
          </a:prstGeom>
          <a:noFill/>
          <a:ln>
            <a:noFill/>
          </a:ln>
        </p:spPr>
      </p:pic>
      <p:pic>
        <p:nvPicPr>
          <p:cNvPr id="135" name="Shape 135"/>
          <p:cNvPicPr preferRelativeResize="0"/>
          <p:nvPr/>
        </p:nvPicPr>
        <p:blipFill>
          <a:blip r:embed="rId5">
            <a:alphaModFix/>
          </a:blip>
          <a:stretch>
            <a:fillRect/>
          </a:stretch>
        </p:blipFill>
        <p:spPr>
          <a:xfrm>
            <a:off x="4479800" y="2241449"/>
            <a:ext cx="4234083" cy="2427175"/>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pic>
        <p:nvPicPr>
          <p:cNvPr id="140" name="Shape 140"/>
          <p:cNvPicPr preferRelativeResize="0"/>
          <p:nvPr/>
        </p:nvPicPr>
        <p:blipFill>
          <a:blip r:embed="rId3">
            <a:alphaModFix/>
          </a:blip>
          <a:stretch>
            <a:fillRect/>
          </a:stretch>
        </p:blipFill>
        <p:spPr>
          <a:xfrm>
            <a:off x="1435" y="0"/>
            <a:ext cx="9141127" cy="5143499"/>
          </a:xfrm>
          <a:prstGeom prst="rect">
            <a:avLst/>
          </a:prstGeom>
          <a:noFill/>
          <a:ln>
            <a:noFill/>
          </a:ln>
        </p:spPr>
      </p:pic>
      <p:sp>
        <p:nvSpPr>
          <p:cNvPr id="141" name="Shape 141"/>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gn="ctr">
              <a:spcBef>
                <a:spcPts val="0"/>
              </a:spcBef>
              <a:buNone/>
            </a:pPr>
            <a:r>
              <a:rPr lang="en" sz="3000"/>
              <a:t>Takeaways</a:t>
            </a:r>
          </a:p>
        </p:txBody>
      </p:sp>
      <p:sp>
        <p:nvSpPr>
          <p:cNvPr id="142" name="Shape 142"/>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381000" rtl="0">
              <a:spcBef>
                <a:spcPts val="0"/>
              </a:spcBef>
              <a:buClr>
                <a:srgbClr val="FFFFFF"/>
              </a:buClr>
              <a:buSzPct val="100000"/>
            </a:pPr>
            <a:r>
              <a:rPr lang="en" sz="2400">
                <a:solidFill>
                  <a:srgbClr val="FFFFFF"/>
                </a:solidFill>
              </a:rPr>
              <a:t>Networking is tough. Added layers of complexity.</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pic>
        <p:nvPicPr>
          <p:cNvPr id="147" name="Shape 147"/>
          <p:cNvPicPr preferRelativeResize="0"/>
          <p:nvPr/>
        </p:nvPicPr>
        <p:blipFill>
          <a:blip r:embed="rId3">
            <a:alphaModFix/>
          </a:blip>
          <a:stretch>
            <a:fillRect/>
          </a:stretch>
        </p:blipFill>
        <p:spPr>
          <a:xfrm>
            <a:off x="1435" y="0"/>
            <a:ext cx="9141127" cy="5143499"/>
          </a:xfrm>
          <a:prstGeom prst="rect">
            <a:avLst/>
          </a:prstGeom>
          <a:noFill/>
          <a:ln>
            <a:noFill/>
          </a:ln>
        </p:spPr>
      </p:pic>
      <p:sp>
        <p:nvSpPr>
          <p:cNvPr id="148" name="Shape 148"/>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gn="ctr">
              <a:spcBef>
                <a:spcPts val="0"/>
              </a:spcBef>
              <a:buNone/>
            </a:pPr>
            <a:r>
              <a:rPr lang="en" sz="3000"/>
              <a:t>Takeaways</a:t>
            </a:r>
          </a:p>
          <a:p>
            <a:pPr lvl="0">
              <a:spcBef>
                <a:spcPts val="0"/>
              </a:spcBef>
              <a:buNone/>
            </a:pPr>
            <a:endParaRPr/>
          </a:p>
        </p:txBody>
      </p:sp>
      <p:sp>
        <p:nvSpPr>
          <p:cNvPr id="149" name="Shape 149"/>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381000">
              <a:spcBef>
                <a:spcPts val="0"/>
              </a:spcBef>
              <a:buClr>
                <a:schemeClr val="dk1"/>
              </a:buClr>
              <a:buSzPct val="100000"/>
            </a:pPr>
            <a:r>
              <a:rPr lang="en" sz="2400">
                <a:solidFill>
                  <a:schemeClr val="dk1"/>
                </a:solidFill>
              </a:rPr>
              <a:t>Non-developer testers require a lot more polish to concentrate on the gameplay. Especially non-developer gamers. Surprising!</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pic>
        <p:nvPicPr>
          <p:cNvPr id="154" name="Shape 154"/>
          <p:cNvPicPr preferRelativeResize="0"/>
          <p:nvPr/>
        </p:nvPicPr>
        <p:blipFill>
          <a:blip r:embed="rId3">
            <a:alphaModFix/>
          </a:blip>
          <a:stretch>
            <a:fillRect/>
          </a:stretch>
        </p:blipFill>
        <p:spPr>
          <a:xfrm>
            <a:off x="1435" y="0"/>
            <a:ext cx="9141127" cy="5143499"/>
          </a:xfrm>
          <a:prstGeom prst="rect">
            <a:avLst/>
          </a:prstGeom>
          <a:noFill/>
          <a:ln>
            <a:noFill/>
          </a:ln>
        </p:spPr>
      </p:pic>
      <p:sp>
        <p:nvSpPr>
          <p:cNvPr id="155" name="Shape 155"/>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gn="ctr">
              <a:spcBef>
                <a:spcPts val="0"/>
              </a:spcBef>
              <a:buNone/>
            </a:pPr>
            <a:r>
              <a:rPr lang="en"/>
              <a:t>Takeaways</a:t>
            </a:r>
          </a:p>
          <a:p>
            <a:pPr lvl="0" algn="ctr">
              <a:spcBef>
                <a:spcPts val="0"/>
              </a:spcBef>
              <a:buNone/>
            </a:pPr>
            <a:endParaRPr/>
          </a:p>
        </p:txBody>
      </p:sp>
      <p:sp>
        <p:nvSpPr>
          <p:cNvPr id="156" name="Shape 156"/>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381000">
              <a:spcBef>
                <a:spcPts val="0"/>
              </a:spcBef>
              <a:buClr>
                <a:schemeClr val="dk1"/>
              </a:buClr>
              <a:buSzPct val="100000"/>
            </a:pPr>
            <a:r>
              <a:rPr lang="en" sz="2400">
                <a:solidFill>
                  <a:schemeClr val="dk1"/>
                </a:solidFill>
              </a:rPr>
              <a:t>Consistent communication (email) and a centralized view of progress (i.e. scrums) were very helpful</a:t>
            </a:r>
          </a:p>
        </p:txBody>
      </p:sp>
      <p:pic>
        <p:nvPicPr>
          <p:cNvPr id="157" name="Shape 157"/>
          <p:cNvPicPr preferRelativeResize="0"/>
          <p:nvPr/>
        </p:nvPicPr>
        <p:blipFill>
          <a:blip r:embed="rId4">
            <a:alphaModFix/>
          </a:blip>
          <a:stretch>
            <a:fillRect/>
          </a:stretch>
        </p:blipFill>
        <p:spPr>
          <a:xfrm>
            <a:off x="2090574" y="2271248"/>
            <a:ext cx="4605199" cy="2560276"/>
          </a:xfrm>
          <a:prstGeom prst="rect">
            <a:avLst/>
          </a:prstGeom>
          <a:noFill/>
          <a:ln>
            <a:noFill/>
          </a:ln>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pic>
        <p:nvPicPr>
          <p:cNvPr id="162" name="Shape 162"/>
          <p:cNvPicPr preferRelativeResize="0"/>
          <p:nvPr/>
        </p:nvPicPr>
        <p:blipFill>
          <a:blip r:embed="rId3">
            <a:alphaModFix/>
          </a:blip>
          <a:stretch>
            <a:fillRect/>
          </a:stretch>
        </p:blipFill>
        <p:spPr>
          <a:xfrm>
            <a:off x="1435" y="0"/>
            <a:ext cx="9141127" cy="5143499"/>
          </a:xfrm>
          <a:prstGeom prst="rect">
            <a:avLst/>
          </a:prstGeom>
          <a:noFill/>
          <a:ln>
            <a:noFill/>
          </a:ln>
        </p:spPr>
      </p:pic>
      <p:sp>
        <p:nvSpPr>
          <p:cNvPr id="163" name="Shape 163"/>
          <p:cNvSpPr txBox="1">
            <a:spLocks noGrp="1"/>
          </p:cNvSpPr>
          <p:nvPr>
            <p:ph type="title"/>
          </p:nvPr>
        </p:nvSpPr>
        <p:spPr>
          <a:xfrm>
            <a:off x="311700" y="445025"/>
            <a:ext cx="8520600" cy="4199100"/>
          </a:xfrm>
          <a:prstGeom prst="rect">
            <a:avLst/>
          </a:prstGeom>
        </p:spPr>
        <p:txBody>
          <a:bodyPr lIns="91425" tIns="91425" rIns="91425" bIns="91425" anchor="ctr" anchorCtr="0">
            <a:noAutofit/>
          </a:bodyPr>
          <a:lstStyle/>
          <a:p>
            <a:pPr lvl="0" algn="ctr">
              <a:spcBef>
                <a:spcPts val="0"/>
              </a:spcBef>
              <a:buNone/>
            </a:pPr>
            <a:r>
              <a:rPr lang="en" sz="6000"/>
              <a:t>Questions?</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pic>
        <p:nvPicPr>
          <p:cNvPr id="62" name="Shape 62"/>
          <p:cNvPicPr preferRelativeResize="0"/>
          <p:nvPr/>
        </p:nvPicPr>
        <p:blipFill>
          <a:blip r:embed="rId3">
            <a:alphaModFix/>
          </a:blip>
          <a:stretch>
            <a:fillRect/>
          </a:stretch>
        </p:blipFill>
        <p:spPr>
          <a:xfrm>
            <a:off x="1435" y="0"/>
            <a:ext cx="9141127" cy="5143499"/>
          </a:xfrm>
          <a:prstGeom prst="rect">
            <a:avLst/>
          </a:prstGeom>
          <a:noFill/>
          <a:ln>
            <a:noFill/>
          </a:ln>
        </p:spPr>
      </p:pic>
      <p:sp>
        <p:nvSpPr>
          <p:cNvPr id="63" name="Shape 63"/>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gn="ctr">
              <a:spcBef>
                <a:spcPts val="0"/>
              </a:spcBef>
              <a:buNone/>
            </a:pPr>
            <a:r>
              <a:rPr lang="en" sz="3000"/>
              <a:t>Big and Small</a:t>
            </a:r>
          </a:p>
        </p:txBody>
      </p:sp>
      <p:sp>
        <p:nvSpPr>
          <p:cNvPr id="64" name="Shape 64"/>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spcBef>
                <a:spcPts val="0"/>
              </a:spcBef>
              <a:buClr>
                <a:srgbClr val="FFFFFF"/>
              </a:buClr>
            </a:pPr>
            <a:r>
              <a:rPr lang="en">
                <a:solidFill>
                  <a:srgbClr val="FFFFFF"/>
                </a:solidFill>
              </a:rPr>
              <a:t>Large audience with 1 big screen</a:t>
            </a:r>
          </a:p>
          <a:p>
            <a:pPr marL="457200" lvl="0" indent="-228600">
              <a:spcBef>
                <a:spcPts val="0"/>
              </a:spcBef>
              <a:buClr>
                <a:srgbClr val="FFFFFF"/>
              </a:buClr>
            </a:pPr>
            <a:r>
              <a:rPr lang="en">
                <a:solidFill>
                  <a:srgbClr val="FFFFFF"/>
                </a:solidFill>
              </a:rPr>
              <a:t>Mass Interactivity</a:t>
            </a:r>
          </a:p>
        </p:txBody>
      </p:sp>
      <p:pic>
        <p:nvPicPr>
          <p:cNvPr id="65" name="Shape 65"/>
          <p:cNvPicPr preferRelativeResize="0"/>
          <p:nvPr/>
        </p:nvPicPr>
        <p:blipFill rotWithShape="1">
          <a:blip r:embed="rId4">
            <a:alphaModFix/>
          </a:blip>
          <a:srcRect t="12579"/>
          <a:stretch/>
        </p:blipFill>
        <p:spPr>
          <a:xfrm>
            <a:off x="0" y="2069024"/>
            <a:ext cx="9144000" cy="3074475"/>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pic>
        <p:nvPicPr>
          <p:cNvPr id="70" name="Shape 70"/>
          <p:cNvPicPr preferRelativeResize="0"/>
          <p:nvPr/>
        </p:nvPicPr>
        <p:blipFill>
          <a:blip r:embed="rId3">
            <a:alphaModFix/>
          </a:blip>
          <a:stretch>
            <a:fillRect/>
          </a:stretch>
        </p:blipFill>
        <p:spPr>
          <a:xfrm>
            <a:off x="1435" y="0"/>
            <a:ext cx="9141127" cy="5143499"/>
          </a:xfrm>
          <a:prstGeom prst="rect">
            <a:avLst/>
          </a:prstGeom>
          <a:noFill/>
          <a:ln>
            <a:noFill/>
          </a:ln>
        </p:spPr>
      </p:pic>
      <p:sp>
        <p:nvSpPr>
          <p:cNvPr id="71" name="Shape 71"/>
          <p:cNvSpPr txBox="1">
            <a:spLocks noGrp="1"/>
          </p:cNvSpPr>
          <p:nvPr>
            <p:ph type="title"/>
          </p:nvPr>
        </p:nvSpPr>
        <p:spPr>
          <a:xfrm>
            <a:off x="0" y="0"/>
            <a:ext cx="9144000" cy="5143500"/>
          </a:xfrm>
          <a:prstGeom prst="rect">
            <a:avLst/>
          </a:prstGeom>
        </p:spPr>
        <p:txBody>
          <a:bodyPr lIns="91425" tIns="91425" rIns="91425" bIns="91425" anchor="ctr" anchorCtr="0">
            <a:noAutofit/>
          </a:bodyPr>
          <a:lstStyle/>
          <a:p>
            <a:pPr lvl="0" algn="ctr" rtl="0">
              <a:spcBef>
                <a:spcPts val="0"/>
              </a:spcBef>
              <a:buNone/>
            </a:pPr>
            <a:r>
              <a:rPr lang="en" sz="9600"/>
              <a:t>Gameplay</a:t>
            </a:r>
          </a:p>
        </p:txBody>
      </p:sp>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pic>
        <p:nvPicPr>
          <p:cNvPr id="76" name="Shape 76"/>
          <p:cNvPicPr preferRelativeResize="0"/>
          <p:nvPr/>
        </p:nvPicPr>
        <p:blipFill>
          <a:blip r:embed="rId3">
            <a:alphaModFix/>
          </a:blip>
          <a:stretch>
            <a:fillRect/>
          </a:stretch>
        </p:blipFill>
        <p:spPr>
          <a:xfrm>
            <a:off x="1435" y="0"/>
            <a:ext cx="9141127" cy="5143499"/>
          </a:xfrm>
          <a:prstGeom prst="rect">
            <a:avLst/>
          </a:prstGeom>
          <a:noFill/>
          <a:ln>
            <a:noFill/>
          </a:ln>
        </p:spPr>
      </p:pic>
      <p:pic>
        <p:nvPicPr>
          <p:cNvPr id="77" name="Shape 77"/>
          <p:cNvPicPr preferRelativeResize="0"/>
          <p:nvPr/>
        </p:nvPicPr>
        <p:blipFill>
          <a:blip r:embed="rId4">
            <a:alphaModFix/>
          </a:blip>
          <a:stretch>
            <a:fillRect/>
          </a:stretch>
        </p:blipFill>
        <p:spPr>
          <a:xfrm>
            <a:off x="0" y="0"/>
            <a:ext cx="9341872" cy="5143499"/>
          </a:xfrm>
          <a:prstGeom prst="rect">
            <a:avLst/>
          </a:prstGeom>
          <a:noFill/>
          <a:ln>
            <a:noFill/>
          </a:ln>
        </p:spPr>
      </p:pic>
      <p:sp>
        <p:nvSpPr>
          <p:cNvPr id="78" name="Shape 78"/>
          <p:cNvSpPr txBox="1">
            <a:spLocks noGrp="1"/>
          </p:cNvSpPr>
          <p:nvPr>
            <p:ph type="title"/>
          </p:nvPr>
        </p:nvSpPr>
        <p:spPr>
          <a:xfrm>
            <a:off x="311700" y="276200"/>
            <a:ext cx="8520600" cy="572700"/>
          </a:xfrm>
          <a:prstGeom prst="rect">
            <a:avLst/>
          </a:prstGeom>
        </p:spPr>
        <p:txBody>
          <a:bodyPr lIns="91425" tIns="91425" rIns="91425" bIns="91425" anchor="t" anchorCtr="0">
            <a:noAutofit/>
          </a:bodyPr>
          <a:lstStyle/>
          <a:p>
            <a:pPr lvl="0" algn="ctr">
              <a:spcBef>
                <a:spcPts val="0"/>
              </a:spcBef>
              <a:buNone/>
            </a:pPr>
            <a:r>
              <a:rPr lang="en"/>
              <a:t>Design Decisions</a:t>
            </a:r>
          </a:p>
        </p:txBody>
      </p:sp>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endParaRPr/>
          </a:p>
        </p:txBody>
      </p:sp>
      <p:sp>
        <p:nvSpPr>
          <p:cNvPr id="84" name="Shape 84"/>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spcBef>
                <a:spcPts val="0"/>
              </a:spcBef>
              <a:buNone/>
            </a:pPr>
            <a:endParaRPr/>
          </a:p>
        </p:txBody>
      </p:sp>
      <p:pic>
        <p:nvPicPr>
          <p:cNvPr id="85" name="Shape 85"/>
          <p:cNvPicPr preferRelativeResize="0"/>
          <p:nvPr/>
        </p:nvPicPr>
        <p:blipFill>
          <a:blip r:embed="rId3">
            <a:alphaModFix/>
          </a:blip>
          <a:stretch>
            <a:fillRect/>
          </a:stretch>
        </p:blipFill>
        <p:spPr>
          <a:xfrm>
            <a:off x="0" y="380138"/>
            <a:ext cx="9144000" cy="4510861"/>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0" name="Shape 90"/>
          <p:cNvPicPr preferRelativeResize="0"/>
          <p:nvPr/>
        </p:nvPicPr>
        <p:blipFill>
          <a:blip r:embed="rId3">
            <a:alphaModFix/>
          </a:blip>
          <a:stretch>
            <a:fillRect/>
          </a:stretch>
        </p:blipFill>
        <p:spPr>
          <a:xfrm>
            <a:off x="1435" y="0"/>
            <a:ext cx="9141127" cy="5143499"/>
          </a:xfrm>
          <a:prstGeom prst="rect">
            <a:avLst/>
          </a:prstGeom>
          <a:noFill/>
          <a:ln>
            <a:noFill/>
          </a:ln>
        </p:spPr>
      </p:pic>
      <p:sp>
        <p:nvSpPr>
          <p:cNvPr id="91" name="Shape 91"/>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Score System</a:t>
            </a:r>
          </a:p>
        </p:txBody>
      </p:sp>
      <p:sp>
        <p:nvSpPr>
          <p:cNvPr id="92" name="Shape 92"/>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spcBef>
                <a:spcPts val="0"/>
              </a:spcBef>
              <a:buNone/>
            </a:pPr>
            <a:r>
              <a:rPr lang="en"/>
              <a:t>Screen capture of the scoreboard</a:t>
            </a:r>
          </a:p>
          <a:p>
            <a:pPr lvl="0">
              <a:spcBef>
                <a:spcPts val="0"/>
              </a:spcBef>
              <a:buNone/>
            </a:pPr>
            <a:r>
              <a:rPr lang="en"/>
              <a:t>Score system</a:t>
            </a:r>
          </a:p>
        </p:txBody>
      </p:sp>
      <p:pic>
        <p:nvPicPr>
          <p:cNvPr id="93" name="Shape 93"/>
          <p:cNvPicPr preferRelativeResize="0"/>
          <p:nvPr/>
        </p:nvPicPr>
        <p:blipFill rotWithShape="1">
          <a:blip r:embed="rId4">
            <a:alphaModFix/>
          </a:blip>
          <a:srcRect l="3133" t="3283" r="4418" b="6013"/>
          <a:stretch/>
        </p:blipFill>
        <p:spPr>
          <a:xfrm>
            <a:off x="1425" y="0"/>
            <a:ext cx="9141148" cy="5143500"/>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Shape 98"/>
          <p:cNvPicPr preferRelativeResize="0"/>
          <p:nvPr/>
        </p:nvPicPr>
        <p:blipFill>
          <a:blip r:embed="rId3">
            <a:alphaModFix/>
          </a:blip>
          <a:stretch>
            <a:fillRect/>
          </a:stretch>
        </p:blipFill>
        <p:spPr>
          <a:xfrm>
            <a:off x="1435" y="0"/>
            <a:ext cx="9141127" cy="5143499"/>
          </a:xfrm>
          <a:prstGeom prst="rect">
            <a:avLst/>
          </a:prstGeom>
          <a:noFill/>
          <a:ln>
            <a:noFill/>
          </a:ln>
        </p:spPr>
      </p:pic>
      <p:sp>
        <p:nvSpPr>
          <p:cNvPr id="99" name="Shape 99"/>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gn="ctr">
              <a:spcBef>
                <a:spcPts val="0"/>
              </a:spcBef>
              <a:buNone/>
            </a:pPr>
            <a:r>
              <a:rPr lang="en" dirty="0"/>
              <a:t>Networking</a:t>
            </a:r>
          </a:p>
        </p:txBody>
      </p:sp>
      <p:sp>
        <p:nvSpPr>
          <p:cNvPr id="100" name="Shape 100"/>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lnSpc>
                <a:spcPct val="100000"/>
              </a:lnSpc>
              <a:spcBef>
                <a:spcPts val="0"/>
              </a:spcBef>
              <a:buClr>
                <a:srgbClr val="FFFFFF"/>
              </a:buClr>
            </a:pPr>
            <a:r>
              <a:rPr lang="en" dirty="0">
                <a:solidFill>
                  <a:srgbClr val="FFFFFF"/>
                </a:solidFill>
              </a:rPr>
              <a:t>Uses existing unity plugin (Photon)</a:t>
            </a:r>
          </a:p>
          <a:p>
            <a:pPr marL="457200" lvl="0" indent="-228600" rtl="0">
              <a:lnSpc>
                <a:spcPct val="100000"/>
              </a:lnSpc>
              <a:spcBef>
                <a:spcPts val="0"/>
              </a:spcBef>
              <a:buClr>
                <a:srgbClr val="FFFFFF"/>
              </a:buClr>
            </a:pPr>
            <a:r>
              <a:rPr lang="en" dirty="0">
                <a:solidFill>
                  <a:srgbClr val="FFFFFF"/>
                </a:solidFill>
              </a:rPr>
              <a:t>Photon internally uses client-server model</a:t>
            </a:r>
          </a:p>
          <a:p>
            <a:pPr marL="457200" lvl="0" indent="-228600" rtl="0">
              <a:lnSpc>
                <a:spcPct val="100000"/>
              </a:lnSpc>
              <a:spcBef>
                <a:spcPts val="0"/>
              </a:spcBef>
              <a:buClr>
                <a:srgbClr val="FFFFFF"/>
              </a:buClr>
            </a:pPr>
            <a:r>
              <a:rPr lang="en" dirty="0">
                <a:solidFill>
                  <a:srgbClr val="FFFFFF"/>
                </a:solidFill>
              </a:rPr>
              <a:t>Game display machine handshakes with players to start game</a:t>
            </a:r>
          </a:p>
          <a:p>
            <a:pPr marL="457200" lvl="0" indent="-228600" rtl="0">
              <a:lnSpc>
                <a:spcPct val="100000"/>
              </a:lnSpc>
              <a:spcBef>
                <a:spcPts val="0"/>
              </a:spcBef>
              <a:buClr>
                <a:srgbClr val="FFFFFF"/>
              </a:buClr>
            </a:pPr>
            <a:r>
              <a:rPr lang="en" dirty="0">
                <a:solidFill>
                  <a:srgbClr val="FFFFFF"/>
                </a:solidFill>
              </a:rPr>
              <a:t>Game display machine runs the game while the phones act as controllers</a:t>
            </a:r>
          </a:p>
          <a:p>
            <a:pPr marL="457200" lvl="0" indent="-228600" rtl="0">
              <a:lnSpc>
                <a:spcPct val="100000"/>
              </a:lnSpc>
              <a:spcBef>
                <a:spcPts val="0"/>
              </a:spcBef>
              <a:buClr>
                <a:srgbClr val="FFFFFF"/>
              </a:buClr>
            </a:pPr>
            <a:r>
              <a:rPr lang="en" dirty="0">
                <a:solidFill>
                  <a:srgbClr val="FFFFFF"/>
                </a:solidFill>
              </a:rPr>
              <a:t>Controllers merely relay input to the main machine</a:t>
            </a:r>
          </a:p>
        </p:txBody>
      </p:sp>
      <p:sp>
        <p:nvSpPr>
          <p:cNvPr id="101" name="Shape 101"/>
          <p:cNvSpPr/>
          <p:nvPr/>
        </p:nvSpPr>
        <p:spPr>
          <a:xfrm>
            <a:off x="5770500" y="3338501"/>
            <a:ext cx="3373500" cy="1803900"/>
          </a:xfrm>
          <a:prstGeom prst="rect">
            <a:avLst/>
          </a:prstGeom>
          <a:solidFill>
            <a:srgbClr val="FFFFF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2" name="Shape 102"/>
          <p:cNvSpPr/>
          <p:nvPr/>
        </p:nvSpPr>
        <p:spPr>
          <a:xfrm>
            <a:off x="6048450" y="3541125"/>
            <a:ext cx="274800" cy="262200"/>
          </a:xfrm>
          <a:prstGeom prst="ellipse">
            <a:avLst/>
          </a:prstGeom>
          <a:solidFill>
            <a:srgbClr val="0000F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3" name="Shape 103"/>
          <p:cNvSpPr/>
          <p:nvPr/>
        </p:nvSpPr>
        <p:spPr>
          <a:xfrm>
            <a:off x="6681500" y="3456325"/>
            <a:ext cx="274800" cy="262200"/>
          </a:xfrm>
          <a:prstGeom prst="ellipse">
            <a:avLst/>
          </a:prstGeom>
          <a:solidFill>
            <a:srgbClr val="FF00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4" name="Shape 104"/>
          <p:cNvSpPr/>
          <p:nvPr/>
        </p:nvSpPr>
        <p:spPr>
          <a:xfrm>
            <a:off x="7314550" y="3541125"/>
            <a:ext cx="274800" cy="262200"/>
          </a:xfrm>
          <a:prstGeom prst="ellipse">
            <a:avLst/>
          </a:prstGeom>
          <a:solidFill>
            <a:srgbClr val="00FF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5" name="Shape 105"/>
          <p:cNvSpPr/>
          <p:nvPr/>
        </p:nvSpPr>
        <p:spPr>
          <a:xfrm>
            <a:off x="7872700" y="3754875"/>
            <a:ext cx="274800" cy="262200"/>
          </a:xfrm>
          <a:prstGeom prst="ellipse">
            <a:avLst/>
          </a:prstGeom>
          <a:solidFill>
            <a:srgbClr val="9900F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6" name="Shape 106"/>
          <p:cNvSpPr/>
          <p:nvPr/>
        </p:nvSpPr>
        <p:spPr>
          <a:xfrm>
            <a:off x="6572700" y="4291725"/>
            <a:ext cx="424500" cy="411900"/>
          </a:xfrm>
          <a:prstGeom prst="pentagon">
            <a:avLst>
              <a:gd name="hf" fmla="val 105146"/>
              <a:gd name="vf" fmla="val 11055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107" name="Shape 107"/>
          <p:cNvCxnSpPr>
            <a:stCxn id="102" idx="5"/>
          </p:cNvCxnSpPr>
          <p:nvPr/>
        </p:nvCxnSpPr>
        <p:spPr>
          <a:xfrm>
            <a:off x="6283006" y="3764926"/>
            <a:ext cx="321000" cy="519000"/>
          </a:xfrm>
          <a:prstGeom prst="straightConnector1">
            <a:avLst/>
          </a:prstGeom>
          <a:noFill/>
          <a:ln w="9525" cap="flat" cmpd="sng">
            <a:solidFill>
              <a:schemeClr val="dk2"/>
            </a:solidFill>
            <a:prstDash val="solid"/>
            <a:round/>
            <a:headEnd type="none" w="lg" len="lg"/>
            <a:tailEnd type="triangle" w="lg" len="lg"/>
          </a:ln>
        </p:spPr>
      </p:cxnSp>
      <p:cxnSp>
        <p:nvCxnSpPr>
          <p:cNvPr id="108" name="Shape 108"/>
          <p:cNvCxnSpPr>
            <a:stCxn id="103" idx="4"/>
          </p:cNvCxnSpPr>
          <p:nvPr/>
        </p:nvCxnSpPr>
        <p:spPr>
          <a:xfrm flipH="1">
            <a:off x="6797600" y="3718525"/>
            <a:ext cx="21300" cy="477900"/>
          </a:xfrm>
          <a:prstGeom prst="straightConnector1">
            <a:avLst/>
          </a:prstGeom>
          <a:noFill/>
          <a:ln w="9525" cap="flat" cmpd="sng">
            <a:solidFill>
              <a:schemeClr val="dk2"/>
            </a:solidFill>
            <a:prstDash val="solid"/>
            <a:round/>
            <a:headEnd type="none" w="lg" len="lg"/>
            <a:tailEnd type="triangle" w="lg" len="lg"/>
          </a:ln>
        </p:spPr>
      </p:cxnSp>
      <p:cxnSp>
        <p:nvCxnSpPr>
          <p:cNvPr id="109" name="Shape 109"/>
          <p:cNvCxnSpPr>
            <a:stCxn id="104" idx="3"/>
          </p:cNvCxnSpPr>
          <p:nvPr/>
        </p:nvCxnSpPr>
        <p:spPr>
          <a:xfrm flipH="1">
            <a:off x="6978593" y="3764926"/>
            <a:ext cx="376200" cy="462900"/>
          </a:xfrm>
          <a:prstGeom prst="straightConnector1">
            <a:avLst/>
          </a:prstGeom>
          <a:noFill/>
          <a:ln w="9525" cap="flat" cmpd="sng">
            <a:solidFill>
              <a:schemeClr val="dk2"/>
            </a:solidFill>
            <a:prstDash val="solid"/>
            <a:round/>
            <a:headEnd type="none" w="lg" len="lg"/>
            <a:tailEnd type="triangle" w="lg" len="lg"/>
          </a:ln>
        </p:spPr>
      </p:cxnSp>
      <p:cxnSp>
        <p:nvCxnSpPr>
          <p:cNvPr id="110" name="Shape 110"/>
          <p:cNvCxnSpPr>
            <a:stCxn id="105" idx="3"/>
          </p:cNvCxnSpPr>
          <p:nvPr/>
        </p:nvCxnSpPr>
        <p:spPr>
          <a:xfrm flipH="1">
            <a:off x="7059743" y="3978676"/>
            <a:ext cx="853200" cy="380100"/>
          </a:xfrm>
          <a:prstGeom prst="straightConnector1">
            <a:avLst/>
          </a:prstGeom>
          <a:noFill/>
          <a:ln w="9525" cap="flat" cmpd="sng">
            <a:solidFill>
              <a:schemeClr val="dk2"/>
            </a:solidFill>
            <a:prstDash val="solid"/>
            <a:round/>
            <a:headEnd type="none" w="lg" len="lg"/>
            <a:tailEnd type="triangle" w="lg" len="lg"/>
          </a:ln>
        </p:spPr>
      </p:cxnSp>
      <p:sp>
        <p:nvSpPr>
          <p:cNvPr id="111" name="Shape 111"/>
          <p:cNvSpPr txBox="1"/>
          <p:nvPr/>
        </p:nvSpPr>
        <p:spPr>
          <a:xfrm>
            <a:off x="7803112" y="3350001"/>
            <a:ext cx="1835100" cy="262200"/>
          </a:xfrm>
          <a:prstGeom prst="rect">
            <a:avLst/>
          </a:prstGeom>
          <a:noFill/>
          <a:ln>
            <a:noFill/>
          </a:ln>
        </p:spPr>
        <p:txBody>
          <a:bodyPr lIns="91425" tIns="91425" rIns="91425" bIns="91425" anchor="t" anchorCtr="0">
            <a:noAutofit/>
          </a:bodyPr>
          <a:lstStyle/>
          <a:p>
            <a:pPr lvl="0">
              <a:spcBef>
                <a:spcPts val="0"/>
              </a:spcBef>
              <a:buNone/>
            </a:pPr>
            <a:r>
              <a:rPr lang="en" dirty="0"/>
              <a:t>controllers</a:t>
            </a:r>
          </a:p>
        </p:txBody>
      </p:sp>
      <p:sp>
        <p:nvSpPr>
          <p:cNvPr id="112" name="Shape 112"/>
          <p:cNvSpPr txBox="1"/>
          <p:nvPr/>
        </p:nvSpPr>
        <p:spPr>
          <a:xfrm>
            <a:off x="6997200" y="4487825"/>
            <a:ext cx="1835100" cy="262200"/>
          </a:xfrm>
          <a:prstGeom prst="rect">
            <a:avLst/>
          </a:prstGeom>
          <a:noFill/>
          <a:ln>
            <a:noFill/>
          </a:ln>
        </p:spPr>
        <p:txBody>
          <a:bodyPr lIns="91425" tIns="91425" rIns="91425" bIns="91425" anchor="t" anchorCtr="0">
            <a:noAutofit/>
          </a:bodyPr>
          <a:lstStyle/>
          <a:p>
            <a:pPr lvl="0" rtl="0">
              <a:spcBef>
                <a:spcPts val="0"/>
              </a:spcBef>
              <a:buNone/>
            </a:pPr>
            <a:r>
              <a:rPr lang="en"/>
              <a:t>Game display</a:t>
            </a:r>
          </a:p>
        </p:txBody>
      </p:sp>
    </p:spTree>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pic>
        <p:nvPicPr>
          <p:cNvPr id="117" name="Shape 117"/>
          <p:cNvPicPr preferRelativeResize="0"/>
          <p:nvPr/>
        </p:nvPicPr>
        <p:blipFill>
          <a:blip r:embed="rId3">
            <a:alphaModFix/>
          </a:blip>
          <a:stretch>
            <a:fillRect/>
          </a:stretch>
        </p:blipFill>
        <p:spPr>
          <a:xfrm>
            <a:off x="1435" y="0"/>
            <a:ext cx="9141127" cy="5143499"/>
          </a:xfrm>
          <a:prstGeom prst="rect">
            <a:avLst/>
          </a:prstGeom>
          <a:noFill/>
          <a:ln>
            <a:noFill/>
          </a:ln>
        </p:spPr>
      </p:pic>
      <p:sp>
        <p:nvSpPr>
          <p:cNvPr id="118" name="Shape 118"/>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gn="ctr">
              <a:spcBef>
                <a:spcPts val="0"/>
              </a:spcBef>
              <a:buNone/>
            </a:pPr>
            <a:r>
              <a:rPr lang="en" sz="3000"/>
              <a:t>What Went Right</a:t>
            </a:r>
          </a:p>
        </p:txBody>
      </p:sp>
      <p:sp>
        <p:nvSpPr>
          <p:cNvPr id="119" name="Shape 119"/>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381000" rtl="0">
              <a:spcBef>
                <a:spcPts val="0"/>
              </a:spcBef>
              <a:buClr>
                <a:srgbClr val="FFFFFF"/>
              </a:buClr>
              <a:buSzPct val="100000"/>
            </a:pPr>
            <a:r>
              <a:rPr lang="en" sz="2000" dirty="0">
                <a:solidFill>
                  <a:srgbClr val="FFFFFF"/>
                </a:solidFill>
              </a:rPr>
              <a:t>Unity engine made our lives easier (Asset Store)</a:t>
            </a:r>
          </a:p>
          <a:p>
            <a:pPr marL="457200" lvl="0" indent="-381000" rtl="0">
              <a:spcBef>
                <a:spcPts val="0"/>
              </a:spcBef>
              <a:buClr>
                <a:srgbClr val="FFFFFF"/>
              </a:buClr>
              <a:buSzPct val="100000"/>
            </a:pPr>
            <a:r>
              <a:rPr lang="en" sz="2000" dirty="0">
                <a:solidFill>
                  <a:srgbClr val="FFFFFF"/>
                </a:solidFill>
              </a:rPr>
              <a:t>Strong prototyping -&gt; unified vision</a:t>
            </a:r>
          </a:p>
          <a:p>
            <a:pPr marL="914400" lvl="1" indent="-381000" rtl="0">
              <a:spcBef>
                <a:spcPts val="0"/>
              </a:spcBef>
              <a:buClr>
                <a:srgbClr val="FFFFFF"/>
              </a:buClr>
              <a:buSzPct val="100000"/>
            </a:pPr>
            <a:r>
              <a:rPr lang="en" sz="2000" dirty="0">
                <a:solidFill>
                  <a:srgbClr val="FFFFFF"/>
                </a:solidFill>
              </a:rPr>
              <a:t>Started with prototype Sam made in 8 hours</a:t>
            </a:r>
          </a:p>
          <a:p>
            <a:pPr marL="457200" lvl="0" indent="-381000" rtl="0">
              <a:spcBef>
                <a:spcPts val="0"/>
              </a:spcBef>
              <a:buClr>
                <a:srgbClr val="FFFFFF"/>
              </a:buClr>
              <a:buSzPct val="100000"/>
            </a:pPr>
            <a:r>
              <a:rPr lang="en" sz="2000" dirty="0">
                <a:solidFill>
                  <a:srgbClr val="FFFFFF"/>
                </a:solidFill>
              </a:rPr>
              <a:t>Xbox controllers and phones developed in parallel</a:t>
            </a:r>
          </a:p>
          <a:p>
            <a:pPr marL="914400" lvl="1" indent="-381000" rtl="0">
              <a:spcBef>
                <a:spcPts val="0"/>
              </a:spcBef>
              <a:buClr>
                <a:srgbClr val="FFFFFF"/>
              </a:buClr>
              <a:buSzPct val="100000"/>
            </a:pPr>
            <a:r>
              <a:rPr lang="en" sz="2000" dirty="0">
                <a:solidFill>
                  <a:srgbClr val="FFFFFF"/>
                </a:solidFill>
              </a:rPr>
              <a:t>Dropped Xbox controllers ⅔ of the way through</a:t>
            </a:r>
          </a:p>
          <a:p>
            <a:pPr marL="457200" lvl="0" indent="-381000" rtl="0">
              <a:spcBef>
                <a:spcPts val="0"/>
              </a:spcBef>
              <a:buClr>
                <a:srgbClr val="FFFFFF"/>
              </a:buClr>
              <a:buSzPct val="100000"/>
            </a:pPr>
            <a:r>
              <a:rPr lang="en" sz="2000" dirty="0">
                <a:solidFill>
                  <a:srgbClr val="FFFFFF"/>
                </a:solidFill>
              </a:rPr>
              <a:t>Good delegation and division of responsibilities</a:t>
            </a:r>
          </a:p>
          <a:p>
            <a:pPr marL="457200" lvl="0" indent="-381000" rtl="0">
              <a:spcBef>
                <a:spcPts val="0"/>
              </a:spcBef>
              <a:buClr>
                <a:srgbClr val="FFFFFF"/>
              </a:buClr>
              <a:buSzPct val="100000"/>
            </a:pPr>
            <a:r>
              <a:rPr lang="en" sz="2000" dirty="0">
                <a:solidFill>
                  <a:srgbClr val="FFFFFF"/>
                </a:solidFill>
              </a:rPr>
              <a:t>Testing early proved concept and understanding of deeper strategies</a:t>
            </a:r>
          </a:p>
        </p:txBody>
      </p:sp>
    </p:spTree>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pic>
        <p:nvPicPr>
          <p:cNvPr id="124" name="Shape 124"/>
          <p:cNvPicPr preferRelativeResize="0"/>
          <p:nvPr/>
        </p:nvPicPr>
        <p:blipFill>
          <a:blip r:embed="rId3">
            <a:alphaModFix/>
          </a:blip>
          <a:stretch>
            <a:fillRect/>
          </a:stretch>
        </p:blipFill>
        <p:spPr>
          <a:xfrm>
            <a:off x="1435" y="0"/>
            <a:ext cx="9141127" cy="5143499"/>
          </a:xfrm>
          <a:prstGeom prst="rect">
            <a:avLst/>
          </a:prstGeom>
          <a:noFill/>
          <a:ln>
            <a:noFill/>
          </a:ln>
        </p:spPr>
      </p:pic>
      <p:sp>
        <p:nvSpPr>
          <p:cNvPr id="125" name="Shape 125"/>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gn="ctr">
              <a:spcBef>
                <a:spcPts val="0"/>
              </a:spcBef>
              <a:buNone/>
            </a:pPr>
            <a:r>
              <a:rPr lang="en" sz="3000"/>
              <a:t>What Went Wrong</a:t>
            </a:r>
          </a:p>
        </p:txBody>
      </p:sp>
      <p:sp>
        <p:nvSpPr>
          <p:cNvPr id="126" name="Shape 126"/>
          <p:cNvSpPr txBox="1">
            <a:spLocks noGrp="1"/>
          </p:cNvSpPr>
          <p:nvPr>
            <p:ph type="body" idx="1"/>
          </p:nvPr>
        </p:nvSpPr>
        <p:spPr>
          <a:xfrm>
            <a:off x="311700" y="1152475"/>
            <a:ext cx="8520600" cy="3814800"/>
          </a:xfrm>
          <a:prstGeom prst="rect">
            <a:avLst/>
          </a:prstGeom>
        </p:spPr>
        <p:txBody>
          <a:bodyPr lIns="91425" tIns="91425" rIns="91425" bIns="91425" anchor="t" anchorCtr="0">
            <a:noAutofit/>
          </a:bodyPr>
          <a:lstStyle/>
          <a:p>
            <a:pPr marL="457200" lvl="0" indent="-381000" rtl="0">
              <a:spcBef>
                <a:spcPts val="0"/>
              </a:spcBef>
              <a:buClr>
                <a:schemeClr val="dk1"/>
              </a:buClr>
              <a:buSzPct val="100000"/>
            </a:pPr>
            <a:r>
              <a:rPr lang="en" sz="2000" dirty="0">
                <a:solidFill>
                  <a:schemeClr val="dk1"/>
                </a:solidFill>
              </a:rPr>
              <a:t>Didn’t decide a target audience</a:t>
            </a:r>
          </a:p>
          <a:p>
            <a:pPr marL="457200" lvl="0" indent="-381000" rtl="0">
              <a:spcBef>
                <a:spcPts val="0"/>
              </a:spcBef>
              <a:buClr>
                <a:schemeClr val="dk1"/>
              </a:buClr>
              <a:buSzPct val="100000"/>
            </a:pPr>
            <a:r>
              <a:rPr lang="en" sz="2000" dirty="0">
                <a:solidFill>
                  <a:schemeClr val="dk1"/>
                </a:solidFill>
              </a:rPr>
              <a:t>Debugging limited to certain situations</a:t>
            </a:r>
          </a:p>
          <a:p>
            <a:pPr marL="914400" lvl="1" indent="-381000" rtl="0">
              <a:spcBef>
                <a:spcPts val="0"/>
              </a:spcBef>
              <a:buClr>
                <a:schemeClr val="dk1"/>
              </a:buClr>
              <a:buSzPct val="100000"/>
            </a:pPr>
            <a:r>
              <a:rPr lang="en" sz="2000" dirty="0">
                <a:solidFill>
                  <a:schemeClr val="dk1"/>
                </a:solidFill>
              </a:rPr>
              <a:t>During class</a:t>
            </a:r>
          </a:p>
          <a:p>
            <a:pPr marL="914400" lvl="1" indent="-381000" rtl="0">
              <a:spcBef>
                <a:spcPts val="0"/>
              </a:spcBef>
              <a:buClr>
                <a:schemeClr val="dk1"/>
              </a:buClr>
              <a:buSzPct val="100000"/>
            </a:pPr>
            <a:r>
              <a:rPr lang="en" sz="2000" dirty="0">
                <a:solidFill>
                  <a:schemeClr val="dk1"/>
                </a:solidFill>
              </a:rPr>
              <a:t>During focus test</a:t>
            </a:r>
          </a:p>
          <a:p>
            <a:pPr marL="457200" lvl="0" indent="-381000" rtl="0">
              <a:spcBef>
                <a:spcPts val="0"/>
              </a:spcBef>
              <a:buClr>
                <a:schemeClr val="dk1"/>
              </a:buClr>
              <a:buSzPct val="100000"/>
            </a:pPr>
            <a:r>
              <a:rPr lang="en" sz="2000" dirty="0">
                <a:solidFill>
                  <a:schemeClr val="dk1"/>
                </a:solidFill>
              </a:rPr>
              <a:t>Decided a control scheme with the wrong controller</a:t>
            </a:r>
          </a:p>
          <a:p>
            <a:pPr marL="914400" lvl="1" indent="-381000" rtl="0">
              <a:spcBef>
                <a:spcPts val="0"/>
              </a:spcBef>
              <a:buClr>
                <a:schemeClr val="dk1"/>
              </a:buClr>
              <a:buSzPct val="100000"/>
            </a:pPr>
            <a:r>
              <a:rPr lang="en" sz="2000" dirty="0">
                <a:solidFill>
                  <a:schemeClr val="dk1"/>
                </a:solidFill>
              </a:rPr>
              <a:t>Originally Xbox and keyboard</a:t>
            </a:r>
          </a:p>
          <a:p>
            <a:pPr marL="914400" lvl="1" indent="-381000" rtl="0">
              <a:spcBef>
                <a:spcPts val="0"/>
              </a:spcBef>
              <a:buClr>
                <a:schemeClr val="dk1"/>
              </a:buClr>
              <a:buSzPct val="100000"/>
            </a:pPr>
            <a:r>
              <a:rPr lang="en" sz="2000" dirty="0">
                <a:solidFill>
                  <a:schemeClr val="dk1"/>
                </a:solidFill>
              </a:rPr>
              <a:t>Added phone three weeks in</a:t>
            </a:r>
          </a:p>
        </p:txBody>
      </p:sp>
    </p:spTree>
  </p:cSld>
  <p:clrMapOvr>
    <a:masterClrMapping/>
  </p:clrMapOvr>
  <p:transition spd="slow">
    <p:cut/>
  </p:transition>
</p:sld>
</file>

<file path=ppt/theme/theme1.xml><?xml version="1.0" encoding="utf-8"?>
<a:theme xmlns:a="http://schemas.openxmlformats.org/drawingml/2006/main" name="simple-dark-2">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510</Words>
  <Application>Microsoft Office PowerPoint</Application>
  <PresentationFormat>On-screen Show (16:9)</PresentationFormat>
  <Paragraphs>53</Paragraphs>
  <Slides>14</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Helvetica Neue</vt:lpstr>
      <vt:lpstr>Arial</vt:lpstr>
      <vt:lpstr>simple-dark-2</vt:lpstr>
      <vt:lpstr>Spectrum</vt:lpstr>
      <vt:lpstr>Big and Small</vt:lpstr>
      <vt:lpstr>Gameplay</vt:lpstr>
      <vt:lpstr>Design Decisions</vt:lpstr>
      <vt:lpstr>PowerPoint Presentation</vt:lpstr>
      <vt:lpstr>Score System</vt:lpstr>
      <vt:lpstr>Networking</vt:lpstr>
      <vt:lpstr>What Went Right</vt:lpstr>
      <vt:lpstr>What Went Wrong</vt:lpstr>
      <vt:lpstr>What Went Wrong</vt:lpstr>
      <vt:lpstr>Takeaways</vt:lpstr>
      <vt:lpstr>Takeaways </vt:lpstr>
      <vt:lpstr>Takeaways </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Spectrum</dc:title>
  <cp:lastModifiedBy>Samuel Van Cise</cp:lastModifiedBy>
  <cp:revision>2</cp:revision>
  <dcterms:modified xsi:type="dcterms:W3CDTF">2016-05-11T18:37:17Z</dcterms:modified>
</cp:coreProperties>
</file>