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Shape 153"/>
          <p:cNvSpPr/>
          <p:nvPr>
            <p:ph type="sldImg"/>
          </p:nvPr>
        </p:nvSpPr>
        <p:spPr>
          <a:prstGeom prst="rect">
            <a:avLst/>
          </a:prstGeom>
        </p:spPr>
        <p:txBody>
          <a:bodyPr/>
          <a:lstStyle/>
          <a:p>
            <a:pPr/>
          </a:p>
        </p:txBody>
      </p:sp>
      <p:sp>
        <p:nvSpPr>
          <p:cNvPr id="154" name="Shape 154"/>
          <p:cNvSpPr/>
          <p:nvPr>
            <p:ph type="body" sz="quarter" idx="1"/>
          </p:nvPr>
        </p:nvSpPr>
        <p:spPr>
          <a:prstGeom prst="rect">
            <a:avLst/>
          </a:prstGeom>
        </p:spPr>
        <p:txBody>
          <a:bodyPr/>
          <a:lstStyle/>
          <a:p>
            <a:pPr/>
            <a:r>
              <a:t>Good Afternoon everyone. My Name is Aryan Chopra and I will be handling the ML part for this workshop. ML is a really hot topic nowadays am I right? I hope you are all excited for this. The rundown for this segment is first I’ll explain the basic terms of ML then we will do some codes for basic models.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Shape 257"/>
          <p:cNvSpPr/>
          <p:nvPr>
            <p:ph type="sldImg"/>
          </p:nvPr>
        </p:nvSpPr>
        <p:spPr>
          <a:prstGeom prst="rect">
            <a:avLst/>
          </a:prstGeom>
        </p:spPr>
        <p:txBody>
          <a:bodyPr/>
          <a:lstStyle/>
          <a:p>
            <a:pPr/>
          </a:p>
        </p:txBody>
      </p:sp>
      <p:sp>
        <p:nvSpPr>
          <p:cNvPr id="258" name="Shape 258"/>
          <p:cNvSpPr/>
          <p:nvPr>
            <p:ph type="body" sz="quarter" idx="1"/>
          </p:nvPr>
        </p:nvSpPr>
        <p:spPr>
          <a:prstGeom prst="rect">
            <a:avLst/>
          </a:prstGeom>
        </p:spPr>
        <p:txBody>
          <a:bodyPr/>
          <a:lstStyle/>
          <a:p>
            <a:pPr/>
            <a:r>
              <a:t>This can be divided into two steps: data collection and data preprocessing</a:t>
            </a:r>
          </a:p>
          <a:p>
            <a:pPr/>
            <a:r>
              <a:t>Data Collection:</a:t>
            </a:r>
          </a:p>
          <a:p>
            <a:pPr/>
            <a:r>
              <a:t>Gather relevant data from various sources, ensuring it's accurate, complete, and representative of the problem you're trying to solve.</a:t>
            </a:r>
          </a:p>
          <a:p>
            <a:pPr/>
            <a:r>
              <a:t>Data Preprocessing:</a:t>
            </a:r>
          </a:p>
          <a:p>
            <a:pPr/>
            <a:r>
              <a:t>Clean and preprocess the data by handling missing values, outliers, and formatting issues.</a:t>
            </a:r>
          </a:p>
          <a:p>
            <a:pPr/>
            <a:r>
              <a:t>Transform categorical data into numerical format through encoding techniques.</a:t>
            </a:r>
          </a:p>
          <a:p>
            <a:pPr/>
            <a:r>
              <a:t>Normalize or scale numerical features to ensure consistency.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Shape 284"/>
          <p:cNvSpPr/>
          <p:nvPr>
            <p:ph type="sldImg"/>
          </p:nvPr>
        </p:nvSpPr>
        <p:spPr>
          <a:prstGeom prst="rect">
            <a:avLst/>
          </a:prstGeom>
        </p:spPr>
        <p:txBody>
          <a:bodyPr/>
          <a:lstStyle/>
          <a:p>
            <a:pPr/>
          </a:p>
        </p:txBody>
      </p:sp>
      <p:sp>
        <p:nvSpPr>
          <p:cNvPr id="285" name="Shape 285"/>
          <p:cNvSpPr/>
          <p:nvPr>
            <p:ph type="body" sz="quarter" idx="1"/>
          </p:nvPr>
        </p:nvSpPr>
        <p:spPr>
          <a:prstGeom prst="rect">
            <a:avLst/>
          </a:prstGeom>
        </p:spPr>
        <p:txBody>
          <a:bodyPr/>
          <a:lstStyle/>
          <a:p>
            <a:pPr/>
            <a:r>
              <a:t>Main key points are </a:t>
            </a:r>
            <a:br/>
            <a:r>
              <a:t>Select and engineer relevant features that contribute to model accuracy.</a:t>
            </a:r>
          </a:p>
          <a:p>
            <a:pPr/>
            <a:r>
              <a:t>Reduce dimensionality when dealing with high-dimensional data.</a:t>
            </a:r>
          </a:p>
          <a:p>
            <a:pPr/>
            <a:r>
              <a:t>Consider domain knowledge for feature creation.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Shape 291"/>
          <p:cNvSpPr/>
          <p:nvPr>
            <p:ph type="sldImg"/>
          </p:nvPr>
        </p:nvSpPr>
        <p:spPr>
          <a:prstGeom prst="rect">
            <a:avLst/>
          </a:prstGeom>
        </p:spPr>
        <p:txBody>
          <a:bodyPr/>
          <a:lstStyle/>
          <a:p>
            <a:pPr/>
          </a:p>
        </p:txBody>
      </p:sp>
      <p:sp>
        <p:nvSpPr>
          <p:cNvPr id="292" name="Shape 292"/>
          <p:cNvSpPr/>
          <p:nvPr>
            <p:ph type="body" sz="quarter" idx="1"/>
          </p:nvPr>
        </p:nvSpPr>
        <p:spPr>
          <a:prstGeom prst="rect">
            <a:avLst/>
          </a:prstGeom>
        </p:spPr>
        <p:txBody>
          <a:bodyPr/>
          <a:lstStyle/>
          <a:p>
            <a:pPr/>
            <a:r>
              <a:t>Ok so by a show of hands how many are interested in theory of Numpy?</a:t>
            </a:r>
            <a:br/>
            <a:r>
              <a:t>Ok how many want to directly move to the code part?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Shape 295"/>
          <p:cNvSpPr/>
          <p:nvPr>
            <p:ph type="sldImg"/>
          </p:nvPr>
        </p:nvSpPr>
        <p:spPr>
          <a:prstGeom prst="rect">
            <a:avLst/>
          </a:prstGeom>
        </p:spPr>
        <p:txBody>
          <a:bodyPr/>
          <a:lstStyle/>
          <a:p>
            <a:pPr/>
          </a:p>
        </p:txBody>
      </p:sp>
      <p:sp>
        <p:nvSpPr>
          <p:cNvPr id="296" name="Shape 296"/>
          <p:cNvSpPr/>
          <p:nvPr>
            <p:ph type="body" sz="quarter" idx="1"/>
          </p:nvPr>
        </p:nvSpPr>
        <p:spPr>
          <a:prstGeom prst="rect">
            <a:avLst/>
          </a:prstGeom>
        </p:spPr>
        <p:txBody>
          <a:bodyPr/>
          <a:lstStyle/>
          <a:p>
            <a:pPr/>
          </a:p>
          <a:p>
            <a:pPr/>
            <a:r>
              <a:t>NumPy, short for "Numerical Python," is a crucial Python library for numerical and scientific computing. It deals with multi-dimensional arrays and offers efficient mathematical operations. It promotes vectorization and element-wise operations, enhancing computation speed. NumPy also supports broadcasting and random number generation. It integrates well with other data science libraries and is highly efficient due to its C and Fortran implementation, making it ideal for multidimensional data handling.</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Shape 299"/>
          <p:cNvSpPr/>
          <p:nvPr>
            <p:ph type="sldImg"/>
          </p:nvPr>
        </p:nvSpPr>
        <p:spPr>
          <a:prstGeom prst="rect">
            <a:avLst/>
          </a:prstGeom>
        </p:spPr>
        <p:txBody>
          <a:bodyPr/>
          <a:lstStyle/>
          <a:p>
            <a:pPr/>
          </a:p>
        </p:txBody>
      </p:sp>
      <p:sp>
        <p:nvSpPr>
          <p:cNvPr id="300" name="Shape 300"/>
          <p:cNvSpPr/>
          <p:nvPr>
            <p:ph type="body" sz="quarter" idx="1"/>
          </p:nvPr>
        </p:nvSpPr>
        <p:spPr>
          <a:prstGeom prst="rect">
            <a:avLst/>
          </a:prstGeom>
        </p:spPr>
        <p:txBody>
          <a:bodyPr/>
          <a:lstStyle/>
          <a:p>
            <a:pPr/>
            <a:r>
              <a:t>Ok so by a show of hands how many are interested in moving to code of Pandas?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3" name="Shape 303"/>
          <p:cNvSpPr/>
          <p:nvPr>
            <p:ph type="sldImg"/>
          </p:nvPr>
        </p:nvSpPr>
        <p:spPr>
          <a:prstGeom prst="rect">
            <a:avLst/>
          </a:prstGeom>
        </p:spPr>
        <p:txBody>
          <a:bodyPr/>
          <a:lstStyle/>
          <a:p>
            <a:pPr/>
          </a:p>
        </p:txBody>
      </p:sp>
      <p:sp>
        <p:nvSpPr>
          <p:cNvPr id="304" name="Shape 304"/>
          <p:cNvSpPr/>
          <p:nvPr>
            <p:ph type="body" sz="quarter" idx="1"/>
          </p:nvPr>
        </p:nvSpPr>
        <p:spPr>
          <a:prstGeom prst="rect">
            <a:avLst/>
          </a:prstGeom>
        </p:spPr>
        <p:txBody>
          <a:bodyPr/>
          <a:lstStyle/>
          <a:p>
            <a:pPr/>
            <a:r>
              <a:t>Pandas is a popular Python library for data manipulation and analysis. It revolves around DataFrames and Series, making it easy to work with structured data. It offers robust indexing, data cleaning, aggregation, and merging capabilities. Pandas is efficient, handles time series data well, and integrates with data visualization libraries. It's versatile for data I/O with various formats.</a:t>
            </a:r>
          </a:p>
          <a:p>
            <a:pPr/>
            <a:r>
              <a:t>Dictionary is a key:value pair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 name="Shape 309"/>
          <p:cNvSpPr/>
          <p:nvPr>
            <p:ph type="sldImg"/>
          </p:nvPr>
        </p:nvSpPr>
        <p:spPr>
          <a:prstGeom prst="rect">
            <a:avLst/>
          </a:prstGeom>
        </p:spPr>
        <p:txBody>
          <a:bodyPr/>
          <a:lstStyle/>
          <a:p>
            <a:pPr/>
          </a:p>
        </p:txBody>
      </p:sp>
      <p:sp>
        <p:nvSpPr>
          <p:cNvPr id="310" name="Shape 310"/>
          <p:cNvSpPr/>
          <p:nvPr>
            <p:ph type="body" sz="quarter" idx="1"/>
          </p:nvPr>
        </p:nvSpPr>
        <p:spPr>
          <a:prstGeom prst="rect">
            <a:avLst/>
          </a:prstGeom>
        </p:spPr>
        <p:txBody>
          <a:bodyPr/>
          <a:lstStyle/>
          <a:p>
            <a:pPr/>
            <a:r>
              <a:t>Firstly, what is regression?</a:t>
            </a:r>
            <a:br/>
            <a:r>
              <a:t>Regression in machine learning is used for predicting a continuous numerical output based on input features. It's employed when the target variable is numeric and represents a quantity, such as predicting stock prices, housing prices, or temperature.</a:t>
            </a:r>
          </a:p>
          <a:p>
            <a:pPr/>
          </a:p>
          <a:p>
            <a:pPr/>
            <a:r>
              <a:t>The primary goal of regression is to model the relationship between the input features and the target variable, allowing for the estimation or prediction of the target variable for new, unseen data points. In essence, regression helps in understanding how changes in one or more input features influence the numeric outcome.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4" name="Shape 314"/>
          <p:cNvSpPr/>
          <p:nvPr>
            <p:ph type="sldImg"/>
          </p:nvPr>
        </p:nvSpPr>
        <p:spPr>
          <a:prstGeom prst="rect">
            <a:avLst/>
          </a:prstGeom>
        </p:spPr>
        <p:txBody>
          <a:bodyPr/>
          <a:lstStyle/>
          <a:p>
            <a:pPr/>
          </a:p>
        </p:txBody>
      </p:sp>
      <p:sp>
        <p:nvSpPr>
          <p:cNvPr id="315" name="Shape 315"/>
          <p:cNvSpPr/>
          <p:nvPr>
            <p:ph type="body" sz="quarter" idx="1"/>
          </p:nvPr>
        </p:nvSpPr>
        <p:spPr>
          <a:prstGeom prst="rect">
            <a:avLst/>
          </a:prstGeom>
        </p:spPr>
        <p:txBody>
          <a:bodyPr/>
          <a:lstStyle/>
          <a:p>
            <a:pPr/>
            <a:r>
              <a:t>In this example, we start by importing the necessary libraries: numpy for numerical operations, scikit-learn for linear regression, matplotlib for data visualization, and mean_squared_error from scikit-learn metrics module.</a:t>
            </a:r>
          </a:p>
          <a:p>
            <a:pPr/>
            <a:r>
              <a:t>Next, we define our sample data. We have an array X that represents the input features and an array y that represents the target variable.</a:t>
            </a:r>
          </a:p>
          <a:p>
            <a:pPr/>
            <a:r>
              <a:t>We then create a Linear Regression object called regression. This will be our linear regression model.</a:t>
            </a:r>
          </a:p>
          <a:p>
            <a:pPr/>
            <a:r>
              <a:t>To train the model, we call the fit() method on the regression object, passing in the input features X and the target variable y.</a:t>
            </a:r>
          </a:p>
          <a:p>
            <a:pPr/>
            <a:r>
              <a:t>Once the model is trained, we can make predictions on the training data by calling the predict() method on the regression object and passing in X. The predicted values are stored in the y_pred array.</a:t>
            </a:r>
          </a:p>
          <a:p>
            <a:pPr/>
            <a:r>
              <a:t>To evaluate the performance of our model, we calculate the mean squared error (MSE) between the actual target variable y and the predicted values y_pred. The MSE is a common metric used to measure the quality of regression models.</a:t>
            </a:r>
          </a:p>
          <a:p>
            <a:pPr/>
            <a:r>
              <a:t>Finally, we visualize the data points and the regression line using matplotlib. The scatter() function is used to plot the actual data points, and the plot() function is used to plot the predicted regression line. We also add labels to the x-axis and y-axis and include a legend for clarity. The resulting plot will show the data points as blue dots and the regression line as a red line.</a:t>
            </a:r>
          </a:p>
          <a:p>
            <a:pPr/>
            <a:r>
              <a:t>Running the code will output the mean squared error and display the scatter plot with the actual data points and the predicted regression line.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Shape 323"/>
          <p:cNvSpPr/>
          <p:nvPr>
            <p:ph type="sldImg"/>
          </p:nvPr>
        </p:nvSpPr>
        <p:spPr>
          <a:prstGeom prst="rect">
            <a:avLst/>
          </a:prstGeom>
        </p:spPr>
        <p:txBody>
          <a:bodyPr/>
          <a:lstStyle/>
          <a:p>
            <a:pPr/>
          </a:p>
        </p:txBody>
      </p:sp>
      <p:sp>
        <p:nvSpPr>
          <p:cNvPr id="324" name="Shape 324"/>
          <p:cNvSpPr/>
          <p:nvPr>
            <p:ph type="body" sz="quarter" idx="1"/>
          </p:nvPr>
        </p:nvSpPr>
        <p:spPr>
          <a:prstGeom prst="rect">
            <a:avLst/>
          </a:prstGeom>
        </p:spPr>
        <p:txBody>
          <a:bodyPr/>
          <a:lstStyle/>
          <a:p>
            <a:pPr/>
            <a:r>
              <a:t>In this example, we start by importing the necessary libraries: numpy for numerical operations, scikit-learn for logistic regression, matplotlib for data visualization, and accuracy_score from scikit-learn's metrics module.</a:t>
            </a:r>
          </a:p>
          <a:p>
            <a:pPr/>
            <a:r>
              <a:t>Next, we define our sample data. We have an array X that represents the input features and an array y that represents the target variable. The target variable is binary, with values of 0 or 1.</a:t>
            </a:r>
          </a:p>
          <a:p>
            <a:pPr/>
            <a:r>
              <a:t>We then create a LogisticRegression object called logreg. This will be our logistic regression model.</a:t>
            </a:r>
          </a:p>
          <a:p>
            <a:pPr/>
            <a:r>
              <a:t>To train the model, we call the fit() method on the logreg object, passing in the input features X and the target variable y.</a:t>
            </a:r>
          </a:p>
          <a:p>
            <a:pPr/>
            <a:r>
              <a:t>Once the model is trained, we can make predictions on the training data by calling the predict() method on the logreg object and passing in X. The predicted values are stored in the y_pred array.</a:t>
            </a:r>
          </a:p>
          <a:p>
            <a:pPr/>
            <a:r>
              <a:t>To evaluate the performance of our model, we calculate the accuracy by comparing the actual target variable y with the predicted values y_pred. The accuracy is a common metric used to measure the performance of classification models.</a:t>
            </a:r>
          </a:p>
          <a:p>
            <a:pPr/>
            <a:r>
              <a:t>Finally, we visualize the data points and the decision boundary using matplotlib. The scatter() function is used to plot the actual data points, and the plot() function is used to plot the predicted probabilities of the positive class. The predicted probabilities are obtained using the predict_proba() method of the logreg object. We also add labels to the x-axis and y-axis and include a legend for clarity. The resulting plot will show the data points as blue dots and the decision boundary as a red curve.</a:t>
            </a:r>
          </a:p>
          <a:p>
            <a:pPr/>
            <a:r>
              <a:t>Running the code will output the accuracy and display the scatter plot with the actual data points and the decision boundary.</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8" name="Shape 328"/>
          <p:cNvSpPr/>
          <p:nvPr>
            <p:ph type="sldImg"/>
          </p:nvPr>
        </p:nvSpPr>
        <p:spPr>
          <a:prstGeom prst="rect">
            <a:avLst/>
          </a:prstGeom>
        </p:spPr>
        <p:txBody>
          <a:bodyPr/>
          <a:lstStyle/>
          <a:p>
            <a:pPr/>
          </a:p>
        </p:txBody>
      </p:sp>
      <p:sp>
        <p:nvSpPr>
          <p:cNvPr id="329" name="Shape 329"/>
          <p:cNvSpPr/>
          <p:nvPr>
            <p:ph type="body" sz="quarter" idx="1"/>
          </p:nvPr>
        </p:nvSpPr>
        <p:spPr>
          <a:prstGeom prst="rect">
            <a:avLst/>
          </a:prstGeom>
        </p:spPr>
        <p:txBody>
          <a:bodyPr/>
          <a:lstStyle/>
          <a:p>
            <a:pPr/>
            <a:r>
              <a:t>Root Node:</a:t>
            </a:r>
          </a:p>
          <a:p>
            <a:pPr/>
            <a:r>
              <a:t>The topmost node of the tree.</a:t>
            </a:r>
          </a:p>
          <a:p>
            <a:pPr/>
            <a:r>
              <a:t>Represents the entire dataset and is split into child nodes based on a chosen feature.</a:t>
            </a:r>
          </a:p>
          <a:p>
            <a:pPr/>
            <a:r>
              <a:t>Internal (Non-Leaf) Nodes:</a:t>
            </a:r>
          </a:p>
          <a:p>
            <a:pPr/>
            <a:r>
              <a:t>Nodes other than the root node.</a:t>
            </a:r>
          </a:p>
          <a:p>
            <a:pPr/>
            <a:r>
              <a:t>Each internal node represents a decision or test on a specific feature and splits the dataset into subsets accordingly.</a:t>
            </a:r>
          </a:p>
          <a:p>
            <a:pPr/>
            <a:r>
              <a:t>Leaf Nodes (Terminal Nodes):</a:t>
            </a:r>
          </a:p>
          <a:p>
            <a:pPr/>
            <a:r>
              <a:t>The endpoints of the tree.</a:t>
            </a:r>
          </a:p>
          <a:p>
            <a:pPr/>
            <a:r>
              <a:t>Represent the final prediction or outcome.</a:t>
            </a:r>
          </a:p>
          <a:p>
            <a:pPr/>
            <a:r>
              <a:t>In classification, each leaf node corresponds to a class label.</a:t>
            </a:r>
          </a:p>
          <a:p>
            <a:pPr/>
            <a:r>
              <a:t>In regression, each leaf node contains a predicted numerical value.</a:t>
            </a:r>
          </a:p>
          <a:p>
            <a:pPr/>
            <a:r>
              <a:t>Edges (Branches):</a:t>
            </a:r>
          </a:p>
          <a:p>
            <a:pPr/>
            <a:r>
              <a:t>Connect nodes in the tree and represent the flow of data.</a:t>
            </a:r>
          </a:p>
          <a:p>
            <a:pPr/>
            <a:r>
              <a:t>Each edge corresponds to a possible outcome of the feature test made at its parent node.</a:t>
            </a:r>
          </a:p>
          <a:p>
            <a:pPr/>
            <a:r>
              <a:t>Subtree:</a:t>
            </a:r>
          </a:p>
          <a:p>
            <a:pPr/>
            <a:r>
              <a:t>A subtree is a smaller tree within the larger Decision Tree.</a:t>
            </a:r>
          </a:p>
          <a:p>
            <a:pPr/>
            <a:r>
              <a:t>It includes an internal node, its child nodes, and their descendants.</a:t>
            </a:r>
          </a:p>
          <a:p>
            <a:pPr/>
            <a:r>
              <a:t>Subtrees are created by recursively splitting the dataset based on features.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Shape 158"/>
          <p:cNvSpPr/>
          <p:nvPr>
            <p:ph type="sldImg"/>
          </p:nvPr>
        </p:nvSpPr>
        <p:spPr>
          <a:prstGeom prst="rect">
            <a:avLst/>
          </a:prstGeom>
        </p:spPr>
        <p:txBody>
          <a:bodyPr/>
          <a:lstStyle/>
          <a:p>
            <a:pPr/>
          </a:p>
        </p:txBody>
      </p:sp>
      <p:sp>
        <p:nvSpPr>
          <p:cNvPr id="159" name="Shape 159"/>
          <p:cNvSpPr/>
          <p:nvPr>
            <p:ph type="body" sz="quarter" idx="1"/>
          </p:nvPr>
        </p:nvSpPr>
        <p:spPr>
          <a:prstGeom prst="rect">
            <a:avLst/>
          </a:prstGeom>
        </p:spPr>
        <p:txBody>
          <a:bodyPr/>
          <a:lstStyle/>
          <a:p>
            <a:pPr/>
            <a:r>
              <a:t>It encompasses various technologies like machine learning, deep learning, and natural language processing, enabling machines to analyze data, make decisions, and adapt to changing circumstances autonomously.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3" name="Shape 333"/>
          <p:cNvSpPr/>
          <p:nvPr>
            <p:ph type="sldImg"/>
          </p:nvPr>
        </p:nvSpPr>
        <p:spPr>
          <a:prstGeom prst="rect">
            <a:avLst/>
          </a:prstGeom>
        </p:spPr>
        <p:txBody>
          <a:bodyPr/>
          <a:lstStyle/>
          <a:p>
            <a:pPr/>
          </a:p>
        </p:txBody>
      </p:sp>
      <p:sp>
        <p:nvSpPr>
          <p:cNvPr id="334" name="Shape 334"/>
          <p:cNvSpPr/>
          <p:nvPr>
            <p:ph type="body" sz="quarter" idx="1"/>
          </p:nvPr>
        </p:nvSpPr>
        <p:spPr>
          <a:prstGeom prst="rect">
            <a:avLst/>
          </a:prstGeom>
        </p:spPr>
        <p:txBody>
          <a:bodyPr/>
          <a:lstStyle/>
          <a:p>
            <a:pPr/>
            <a:r>
              <a:t>In this example, we start by importing the necessary modules from scikit-learn: load_iris to load the iris dataset, train_test_split to split the data into training and testing sets, DecisionTreeClassifier for creating the decision tree classifier, accuracy_score for calculating the accuracy, and tree for visualizing the decision tree.</a:t>
            </a:r>
          </a:p>
          <a:p>
            <a:pPr/>
            <a:r>
              <a:t>We load the iris dataset using the load_iris() function and store the features in X and the target variable in y.</a:t>
            </a:r>
          </a:p>
          <a:p>
            <a:pPr/>
            <a:r>
              <a:t>Next, we split the data into training and testing sets using train_test_split(). In this case, we allocate 20% of the data for testing, and set the random state to ensure reproducibility.</a:t>
            </a:r>
          </a:p>
          <a:p>
            <a:pPr/>
            <a:r>
              <a:t>We create a DecisionTreeClassifier object called clf. This will be our decision tree classifier.</a:t>
            </a:r>
          </a:p>
          <a:p>
            <a:pPr/>
            <a:r>
              <a:t>To train the classifier, we call the fit() method on the clf object, passing in the training data X_train and the corresponding target variable y_train.</a:t>
            </a:r>
          </a:p>
          <a:p>
            <a:pPr/>
            <a:r>
              <a:t>Once the classifier is trained, we can make predictions on the test data by calling the predict() method on the clf object and passing in X_test. The predicted values are stored in the y_pred array.</a:t>
            </a:r>
          </a:p>
          <a:p>
            <a:pPr/>
            <a:r>
              <a:t>To evaluate the performance of our model, we calculate the accuracy by comparing the predicted labels y_pred with the actual labels y_test using the accuracy_score() function from scikit-learn.</a:t>
            </a:r>
          </a:p>
          <a:p>
            <a:pPr/>
            <a:r>
              <a:t>Finally, we visualize the decision tree using matplotlib. We create a figure and axes using subplots(), specify the size of the plot, and then use tree.plot_tree() to visualize the decision tree. We also pass in the feature names and class names to label the tree accordingly. The resulting plot will display the decision tree structure.</a:t>
            </a:r>
          </a:p>
          <a:p>
            <a:pPr/>
            <a:r>
              <a:t>Running the code will output the accuracy and display the decision tree plot.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9" name="Shape 339"/>
          <p:cNvSpPr/>
          <p:nvPr>
            <p:ph type="sldImg"/>
          </p:nvPr>
        </p:nvSpPr>
        <p:spPr>
          <a:prstGeom prst="rect">
            <a:avLst/>
          </a:prstGeom>
        </p:spPr>
        <p:txBody>
          <a:bodyPr/>
          <a:lstStyle/>
          <a:p>
            <a:pPr/>
          </a:p>
        </p:txBody>
      </p:sp>
      <p:sp>
        <p:nvSpPr>
          <p:cNvPr id="340" name="Shape 340"/>
          <p:cNvSpPr/>
          <p:nvPr>
            <p:ph type="body" sz="quarter" idx="1"/>
          </p:nvPr>
        </p:nvSpPr>
        <p:spPr>
          <a:prstGeom prst="rect">
            <a:avLst/>
          </a:prstGeom>
        </p:spPr>
        <p:txBody>
          <a:bodyPr/>
          <a:lstStyle/>
          <a:p>
            <a:pPr/>
            <a:r>
              <a:t>In this example, we start by importing the necessary modules from scikit-learn: load_iris to load the iris dataset, train_test_split to split the data into training and testing sets, RandomForestClassifier for creating the random forest classifier, accuracy_score for calculating the accuracy, and matplotlib.pyplot for data visualization.</a:t>
            </a:r>
          </a:p>
          <a:p>
            <a:pPr/>
            <a:r>
              <a:t>We load the iris dataset using the load_iris() function and store the features in X and the target variable in y.</a:t>
            </a:r>
          </a:p>
          <a:p>
            <a:pPr/>
            <a:r>
              <a:t>Next, we split the data into training and testing sets using train_test_split(). In this case, we allocate 20% of the data for testing, and set the random state to ensure reproducibility.</a:t>
            </a:r>
          </a:p>
          <a:p>
            <a:pPr/>
            <a:r>
              <a:t>We create a RandomForestClassifier object called clf. This will be our random forest classifier. In this example, we set the number of estimators (decision trees) to 100.</a:t>
            </a:r>
          </a:p>
          <a:p>
            <a:pPr/>
            <a:r>
              <a:t>To train the classifier, we call the fit() method on the clf object, passing in the training data X_train and the corresponding target variable y_train.</a:t>
            </a:r>
          </a:p>
          <a:p>
            <a:pPr/>
            <a:r>
              <a:t>Once the classifier is trained, we can make predictions on the test data by calling the predict() method on the clf object and passing in X_test. The predicted values are stored in the y_pred array.</a:t>
            </a:r>
          </a:p>
          <a:p>
            <a:pPr/>
            <a:r>
              <a:t>To evaluate x performance of our model, we calculate the accuracy by comparing the predicted labels y_pred with the actual labels y_test using the accuracy_score() function from scikit-learn.</a:t>
            </a:r>
          </a:p>
          <a:p>
            <a:pPr/>
            <a:r>
              <a:t>Additionally, we can analyze the feature importance in the random forest classifier. We can obtain the importance scores using the feature_importances_ attribute of the clf object. In this example, we visualize the feature importance using a bar plot, where the x-axis represents the features and the y-axis represents the importance scores.</a:t>
            </a:r>
          </a:p>
          <a:p>
            <a:pPr/>
            <a:r>
              <a:t>Running the code will output the accuracy and display the feature importance plot.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7" name="Shape 347"/>
          <p:cNvSpPr/>
          <p:nvPr>
            <p:ph type="sldImg"/>
          </p:nvPr>
        </p:nvSpPr>
        <p:spPr>
          <a:prstGeom prst="rect">
            <a:avLst/>
          </a:prstGeom>
        </p:spPr>
        <p:txBody>
          <a:bodyPr/>
          <a:lstStyle/>
          <a:p>
            <a:pPr/>
          </a:p>
        </p:txBody>
      </p:sp>
      <p:sp>
        <p:nvSpPr>
          <p:cNvPr id="348" name="Shape 348"/>
          <p:cNvSpPr/>
          <p:nvPr>
            <p:ph type="body" sz="quarter" idx="1"/>
          </p:nvPr>
        </p:nvSpPr>
        <p:spPr>
          <a:prstGeom prst="rect">
            <a:avLst/>
          </a:prstGeom>
        </p:spPr>
        <p:txBody>
          <a:bodyPr/>
          <a:lstStyle/>
          <a:p>
            <a:pPr/>
            <a:r>
              <a:t>In this example, we start by importing the necessary modules from scikit-learn: load_iris to load the iris dataset, train_test_split to split the data into training and testing sets, KNeighborsClassifier for creating the KNN classifier, and accuracy_score for calculating the accuracy.</a:t>
            </a:r>
          </a:p>
          <a:p>
            <a:pPr/>
            <a:r>
              <a:t>We load the iris dataset using the load_iris() function and store the features in X and the target variable in y.</a:t>
            </a:r>
          </a:p>
          <a:p>
            <a:pPr/>
            <a:r>
              <a:t>Next, we split the data into training and testing sets using train_test_split(). In this case, we allocate 20% of the data for testing, and set the random state to ensure reproducibility.</a:t>
            </a:r>
          </a:p>
          <a:p>
            <a:pPr/>
            <a:r>
              <a:t>We create a KNeighborsClassifier object called clf. This will be our KNN classifier. In this example, we set the number of neighbors (k) to 3.</a:t>
            </a:r>
          </a:p>
          <a:p>
            <a:pPr/>
            <a:r>
              <a:t>To train the classifier, we call the fit() method on the clf object, passing in the training data X_train and the corresponding target variable y_train.</a:t>
            </a:r>
          </a:p>
          <a:p>
            <a:pPr/>
            <a:r>
              <a:t>Once the classifier is trained, we can make predictions on the test data by calling the predict() method on the clf object and passing in X_test. The predicted values are stored in the y_pred array.</a:t>
            </a:r>
          </a:p>
          <a:p>
            <a:pPr/>
            <a:r>
              <a:t>To evaluate the performance of our model, we calculate the accuracy by comparing the predicted labels y_pred with the actual labels y_test using the accuracy_score() function from scikit-learn.</a:t>
            </a:r>
          </a:p>
          <a:p>
            <a:pPr/>
            <a:r>
              <a:t>Running the code will output the accuracy of the KNN classifier on the test data.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Shape 166"/>
          <p:cNvSpPr/>
          <p:nvPr>
            <p:ph type="sldImg"/>
          </p:nvPr>
        </p:nvSpPr>
        <p:spPr>
          <a:prstGeom prst="rect">
            <a:avLst/>
          </a:prstGeom>
        </p:spPr>
        <p:txBody>
          <a:bodyPr/>
          <a:lstStyle/>
          <a:p>
            <a:pPr/>
          </a:p>
        </p:txBody>
      </p:sp>
      <p:sp>
        <p:nvSpPr>
          <p:cNvPr id="167" name="Shape 167"/>
          <p:cNvSpPr/>
          <p:nvPr>
            <p:ph type="body" sz="quarter" idx="1"/>
          </p:nvPr>
        </p:nvSpPr>
        <p:spPr>
          <a:prstGeom prst="rect">
            <a:avLst/>
          </a:prstGeom>
        </p:spPr>
        <p:txBody>
          <a:bodyPr/>
          <a:lstStyle/>
          <a:p>
            <a:pPr/>
            <a:r>
              <a:t>For instance, in image recognition, deep learning can automatically identify objects, like cats or dogs, in photos by learning from millions of labeled images, mimicking how the human brain processes visual information.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a:p>
        </p:txBody>
      </p:sp>
      <p:sp>
        <p:nvSpPr>
          <p:cNvPr id="174" name="Shape 174"/>
          <p:cNvSpPr/>
          <p:nvPr>
            <p:ph type="body" sz="quarter" idx="1"/>
          </p:nvPr>
        </p:nvSpPr>
        <p:spPr>
          <a:prstGeom prst="rect">
            <a:avLst/>
          </a:prstGeom>
        </p:spPr>
        <p:txBody>
          <a:bodyPr/>
          <a:lstStyle/>
          <a:p>
            <a:pPr/>
            <a:r>
              <a:t>Photo 1: Netflix's AI-Powered Recommendations</a:t>
            </a:r>
          </a:p>
          <a:p>
            <a:pPr/>
            <a:r>
              <a:t>Here, we see a revolutionary advancement in the entertainment industry.</a:t>
            </a:r>
          </a:p>
          <a:p>
            <a:pPr/>
            <a:r>
              <a:t>This photo represents Netflix's cutting-edge AI algorithms that power their recommendations.</a:t>
            </a:r>
          </a:p>
          <a:p>
            <a:pPr/>
            <a:r>
              <a:t>By analyzing your viewing habits and preferences, Netflix uses AI to suggest content, transforming how we discover and enjoy movies and shows.</a:t>
            </a:r>
          </a:p>
          <a:p>
            <a:pPr/>
            <a:r>
              <a:t>Photo 2: Google DeepMind's Breakthroughs in Deep Learning</a:t>
            </a:r>
          </a:p>
          <a:p>
            <a:pPr/>
          </a:p>
          <a:p>
            <a:pPr/>
            <a:r>
              <a:t>In this image, we witness the incredible strides made by Google DeepMind.</a:t>
            </a:r>
          </a:p>
          <a:p>
            <a:pPr/>
          </a:p>
          <a:p>
            <a:pPr/>
            <a:r>
              <a:t>Google DeepMind has been at the forefront of AI research, achieving breakthroughs in deep learning, reinforcement learning, and more.</a:t>
            </a:r>
          </a:p>
          <a:p>
            <a:pPr/>
            <a:r>
              <a:t>Their work has implications across industries, from healthcare to gaming, and their AI systems are pushing the boundaries of what's possible in AI technology.</a:t>
            </a:r>
          </a:p>
          <a:p>
            <a:pPr/>
            <a:r>
              <a:t>Photo 3: Red Hat and the World of Coding Competitions</a:t>
            </a:r>
          </a:p>
          <a:p>
            <a:pPr/>
          </a:p>
          <a:p>
            <a:pPr/>
            <a:r>
              <a:t>Our final photo brings us into the heart of coding competitions.</a:t>
            </a:r>
          </a:p>
          <a:p>
            <a:pPr/>
          </a:p>
          <a:p>
            <a:pPr/>
            <a:r>
              <a:t>Red Hat, known for its open-source contributions, plays a crucial role in fostering innovation through coding competitions.</a:t>
            </a:r>
          </a:p>
          <a:p>
            <a:pPr/>
            <a:r>
              <a:t>These competitions encourage problem-solving, collaboration, and the development of AI and programming skills among aspiring developers and data scientists.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Shape 177"/>
          <p:cNvSpPr/>
          <p:nvPr>
            <p:ph type="sldImg"/>
          </p:nvPr>
        </p:nvSpPr>
        <p:spPr>
          <a:prstGeom prst="rect">
            <a:avLst/>
          </a:prstGeom>
        </p:spPr>
        <p:txBody>
          <a:bodyPr/>
          <a:lstStyle/>
          <a:p>
            <a:pPr/>
          </a:p>
        </p:txBody>
      </p:sp>
      <p:sp>
        <p:nvSpPr>
          <p:cNvPr id="178" name="Shape 178"/>
          <p:cNvSpPr/>
          <p:nvPr>
            <p:ph type="body" sz="quarter" idx="1"/>
          </p:nvPr>
        </p:nvSpPr>
        <p:spPr>
          <a:prstGeom prst="rect">
            <a:avLst/>
          </a:prstGeom>
        </p:spPr>
        <p:txBody>
          <a:bodyPr/>
          <a:lstStyle/>
          <a:p>
            <a:pPr/>
            <a:r>
              <a:t>1950s: AI was born, focusing on symbolic reasoning. Early efforts included the Logic Theorist, a program that could prove mathematical theorems.</a:t>
            </a:r>
          </a:p>
          <a:p>
            <a:pPr/>
            <a:r>
              <a:t>1960s: Symbolic AI continued, with programs like ELIZA attempting natural language understanding. Machine learning concepts emerged.</a:t>
            </a:r>
          </a:p>
          <a:p>
            <a:pPr/>
            <a:r>
              <a:t>1970s: Expert systems emerged, but AI faced funding challenges due to unmet expectations.</a:t>
            </a:r>
          </a:p>
          <a:p>
            <a:pPr/>
            <a:r>
              <a:t>1980s: AI winter hit as symbolic AI fell short. Expert systems remained popular.</a:t>
            </a:r>
          </a:p>
          <a:p>
            <a:pPr/>
            <a:r>
              <a:t>1990s: Machine learning approaches, like neural networks, gained traction. Data-driven methods showed promise.</a:t>
            </a:r>
          </a:p>
          <a:p>
            <a:pPr/>
            <a:r>
              <a:t>2000s: Advances in computational power and data availability revitalized AI and machine learning.</a:t>
            </a:r>
          </a:p>
          <a:p>
            <a:pPr/>
            <a:r>
              <a:t>2010s: Deep learning, a subset of machine learning, led to breakthroughs in image and speech recognition.</a:t>
            </a:r>
          </a:p>
          <a:p>
            <a:pPr/>
            <a:r>
              <a:t>2020+ AI, ML, and deep learning played pivotal roles in addressing global challenges, including the COVID-19 pandemic. AI-driven models helped analyze and predict the virus's spread.</a:t>
            </a:r>
          </a:p>
          <a:p>
            <a:pPr/>
            <a:r>
              <a:t>The deployment of AI-powered chatbots and telehealth solutions surged as remote healthcare became crucial.</a:t>
            </a:r>
          </a:p>
          <a:p>
            <a:pPr/>
            <a:r>
              <a:t>Deep learning models achieved groundbreaking results in natural language understanding, enabling more advanced virtual assistants.</a:t>
            </a:r>
          </a:p>
          <a:p>
            <a:pPr/>
            <a:r>
              <a:t>The integration of AI into industries like finance, manufacturing, and cybersecurity accelerated, reshaping how businesses operate and adapt to a rapidly changing world.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a:p>
        </p:txBody>
      </p:sp>
      <p:sp>
        <p:nvSpPr>
          <p:cNvPr id="185" name="Shape 185"/>
          <p:cNvSpPr/>
          <p:nvPr>
            <p:ph type="body" sz="quarter" idx="1"/>
          </p:nvPr>
        </p:nvSpPr>
        <p:spPr>
          <a:prstGeom prst="rect">
            <a:avLst/>
          </a:prstGeom>
        </p:spPr>
        <p:txBody>
          <a:bodyPr/>
          <a:lstStyle/>
          <a:p>
            <a:pPr/>
          </a:p>
          <a:p>
            <a:pPr/>
            <a:r>
              <a:t>Unsupervised learning is a machine learning technique where the algorithm learns patterns and structures in data without labeled outputs. An example is clustering, where data points are grouped into clusters based on similarities. For instance, in customer segmentation, unsupervised learning can group customers with similar buying behaviors, helping businesses tailor marketing strategies.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Shape 189"/>
          <p:cNvSpPr/>
          <p:nvPr>
            <p:ph type="sldImg"/>
          </p:nvPr>
        </p:nvSpPr>
        <p:spPr>
          <a:prstGeom prst="rect">
            <a:avLst/>
          </a:prstGeom>
        </p:spPr>
        <p:txBody>
          <a:bodyPr/>
          <a:lstStyle/>
          <a:p>
            <a:pPr/>
          </a:p>
        </p:txBody>
      </p:sp>
      <p:sp>
        <p:nvSpPr>
          <p:cNvPr id="190" name="Shape 190"/>
          <p:cNvSpPr/>
          <p:nvPr>
            <p:ph type="body" sz="quarter" idx="1"/>
          </p:nvPr>
        </p:nvSpPr>
        <p:spPr>
          <a:prstGeom prst="rect">
            <a:avLst/>
          </a:prstGeom>
        </p:spPr>
        <p:txBody>
          <a:bodyPr/>
          <a:lstStyle/>
          <a:p>
            <a:pPr/>
          </a:p>
          <a:p>
            <a:pPr/>
            <a:r>
              <a:t>Supervised learning is a machine learning paradigm where the algorithm learns to predict labeled outputs based on input data. A practical example is email spam classification, where the algorithm learns from labeled emails (spam and non-spam) to classify new incoming emails. It's widely used in applications like sentiment analysis, medical diagnosis, and object recognition.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Shape 196"/>
          <p:cNvSpPr/>
          <p:nvPr>
            <p:ph type="sldImg"/>
          </p:nvPr>
        </p:nvSpPr>
        <p:spPr>
          <a:prstGeom prst="rect">
            <a:avLst/>
          </a:prstGeom>
        </p:spPr>
        <p:txBody>
          <a:bodyPr/>
          <a:lstStyle/>
          <a:p>
            <a:pPr/>
          </a:p>
        </p:txBody>
      </p:sp>
      <p:sp>
        <p:nvSpPr>
          <p:cNvPr id="197" name="Shape 197"/>
          <p:cNvSpPr/>
          <p:nvPr>
            <p:ph type="body" sz="quarter" idx="1"/>
          </p:nvPr>
        </p:nvSpPr>
        <p:spPr>
          <a:prstGeom prst="rect">
            <a:avLst/>
          </a:prstGeom>
        </p:spPr>
        <p:txBody>
          <a:bodyPr/>
          <a:lstStyle/>
          <a:p>
            <a:pPr/>
            <a:r>
              <a:t>Supervised learning in regression involves predicting a continuous numerical value based on input data. An example is predicting house prices based on features like size, location, and number of bedrooms. The algorithm learns from a labeled dataset of past house prices to make accurate predictions for new properties. It's applied in financial forecasting, weather prediction, and stock market analysis.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Shape 233"/>
          <p:cNvSpPr/>
          <p:nvPr>
            <p:ph type="sldImg"/>
          </p:nvPr>
        </p:nvSpPr>
        <p:spPr>
          <a:prstGeom prst="rect">
            <a:avLst/>
          </a:prstGeom>
        </p:spPr>
        <p:txBody>
          <a:bodyPr/>
          <a:lstStyle/>
          <a:p>
            <a:pPr/>
          </a:p>
        </p:txBody>
      </p:sp>
      <p:sp>
        <p:nvSpPr>
          <p:cNvPr id="234" name="Shape 234"/>
          <p:cNvSpPr/>
          <p:nvPr>
            <p:ph type="body" sz="quarter" idx="1"/>
          </p:nvPr>
        </p:nvSpPr>
        <p:spPr>
          <a:prstGeom prst="rect">
            <a:avLst/>
          </a:prstGeom>
        </p:spPr>
        <p:txBody>
          <a:bodyPr/>
          <a:lstStyle/>
          <a:p>
            <a:pPr/>
            <a:r>
              <a:t>Defining Objective:</a:t>
            </a:r>
          </a:p>
          <a:p>
            <a:pPr/>
            <a:r>
              <a:t>Clearly define the problem or objective you want to address with machine learning. Understand what you aim to achieve and what success looks like.</a:t>
            </a:r>
          </a:p>
          <a:p>
            <a:pPr/>
            <a:r>
              <a:t>Data Preparation:</a:t>
            </a:r>
          </a:p>
          <a:p>
            <a:pPr/>
            <a:r>
              <a:t>Gather, clean, and preprocess the data required for your project. This includes handling missing values, encoding categorical features, and scaling/normalizing numerical data.</a:t>
            </a:r>
          </a:p>
          <a:p>
            <a:pPr/>
            <a:r>
              <a:t>Model Building:</a:t>
            </a:r>
          </a:p>
          <a:p>
            <a:pPr/>
            <a:r>
              <a:t>Select an appropriate machine learning algorithm based on your problem type (e.g., classification, regression).</a:t>
            </a:r>
          </a:p>
          <a:p>
            <a:pPr/>
            <a:r>
              <a:t>Train the model on the prepared data to learn patterns and relationships.</a:t>
            </a:r>
          </a:p>
          <a:p>
            <a:pPr/>
            <a:r>
              <a:t>Model Evaluation:</a:t>
            </a:r>
          </a:p>
          <a:p>
            <a:pPr/>
            <a:r>
              <a:t>Assess the model's performance using relevant metrics (accuracy, F1-score, RMSE, etc.).</a:t>
            </a:r>
          </a:p>
          <a:p>
            <a:pPr/>
            <a:r>
              <a:t>Use techniques like cross-validation to validate the model's generalization.</a:t>
            </a:r>
          </a:p>
          <a:p>
            <a:pPr/>
            <a:r>
              <a:t>Model Deployment:</a:t>
            </a:r>
          </a:p>
          <a:p>
            <a:pPr/>
            <a:r>
              <a:t>Deploy the trained model in a production environment, making it accessible to users or integrated into existing systems.</a:t>
            </a:r>
          </a:p>
          <a:p>
            <a:pPr/>
            <a:r>
              <a:t>Ensure that the model's predictions align with the defined objective and provide real-world value.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Low-angle exterior view of a modern building facade covered with aluminium discs under a clear, blue sky"/>
          <p:cNvSpPr/>
          <p:nvPr>
            <p:ph type="pic" sz="quarter" idx="21"/>
          </p:nvPr>
        </p:nvSpPr>
        <p:spPr>
          <a:xfrm>
            <a:off x="15417800" y="1270000"/>
            <a:ext cx="8144934" cy="5410200"/>
          </a:xfrm>
          <a:prstGeom prst="rect">
            <a:avLst/>
          </a:prstGeom>
        </p:spPr>
        <p:txBody>
          <a:bodyPr lIns="91439" tIns="45719" rIns="91439" bIns="45719">
            <a:noAutofit/>
          </a:bodyPr>
          <a:lstStyle/>
          <a:p>
            <a:pPr/>
          </a:p>
        </p:txBody>
      </p:sp>
      <p:sp>
        <p:nvSpPr>
          <p:cNvPr id="125" name="Low-angle view of a modern, curved building under a cloudy sky"/>
          <p:cNvSpPr/>
          <p:nvPr>
            <p:ph type="pic" sz="quarter" idx="22"/>
          </p:nvPr>
        </p:nvSpPr>
        <p:spPr>
          <a:xfrm>
            <a:off x="15443200" y="7086600"/>
            <a:ext cx="8138580" cy="5422900"/>
          </a:xfrm>
          <a:prstGeom prst="rect">
            <a:avLst/>
          </a:prstGeom>
        </p:spPr>
        <p:txBody>
          <a:bodyPr lIns="91439" tIns="45719" rIns="91439" bIns="45719">
            <a:noAutofit/>
          </a:bodyPr>
          <a:lstStyle/>
          <a:p>
            <a:pPr/>
          </a:p>
        </p:txBody>
      </p:sp>
      <p:sp>
        <p:nvSpPr>
          <p:cNvPr id="126" name="View from inside a modern white building with glass panels, looking up to a bright, partly cloudy sky"/>
          <p:cNvSpPr/>
          <p:nvPr>
            <p:ph type="pic" idx="23"/>
          </p:nvPr>
        </p:nvSpPr>
        <p:spPr>
          <a:xfrm>
            <a:off x="-124635" y="1270000"/>
            <a:ext cx="16840169" cy="11243712"/>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FFFFFF"/>
        </a:solidFill>
      </p:bgPr>
    </p:bg>
    <p:spTree>
      <p:nvGrpSpPr>
        <p:cNvPr id="1" name=""/>
        <p:cNvGrpSpPr/>
        <p:nvPr/>
      </p:nvGrpSpPr>
      <p:grpSpPr>
        <a:xfrm>
          <a:off x="0" y="0"/>
          <a:ext cx="0" cy="0"/>
          <a:chOff x="0" y="0"/>
          <a:chExt cx="0" cy="0"/>
        </a:xfrm>
      </p:grpSpPr>
      <p:sp>
        <p:nvSpPr>
          <p:cNvPr id="134" name="Low-angle view of the Azadi Tower in Tehran, Iran against a clear, bright sky"/>
          <p:cNvSpPr/>
          <p:nvPr>
            <p:ph type="pic" idx="21"/>
          </p:nvPr>
        </p:nvSpPr>
        <p:spPr>
          <a:xfrm>
            <a:off x="0" y="-1282700"/>
            <a:ext cx="24384000" cy="162814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bg>
      <p:bgPr>
        <a:solidFill>
          <a:srgbClr val="FFFFFF"/>
        </a:solidFill>
      </p:bgPr>
    </p:bg>
    <p:spTree>
      <p:nvGrpSpPr>
        <p:cNvPr id="1" name=""/>
        <p:cNvGrpSpPr/>
        <p:nvPr/>
      </p:nvGrpSpPr>
      <p:grpSpPr>
        <a:xfrm>
          <a:off x="0" y="0"/>
          <a:ext cx="0" cy="0"/>
          <a:chOff x="0" y="0"/>
          <a:chExt cx="0" cy="0"/>
        </a:xfrm>
      </p:grpSpPr>
      <p:sp>
        <p:nvSpPr>
          <p:cNvPr id="21" name="View from inside a stone structure, looking out towards stairs and a clear, blue sky"/>
          <p:cNvSpPr/>
          <p:nvPr>
            <p:ph type="pic" idx="21"/>
          </p:nvPr>
        </p:nvSpPr>
        <p:spPr>
          <a:xfrm>
            <a:off x="0" y="-1270000"/>
            <a:ext cx="24384000" cy="16272934"/>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A modern white building with glass panels against a clear, blue sky"/>
          <p:cNvSpPr/>
          <p:nvPr>
            <p:ph type="pic" idx="21"/>
          </p:nvPr>
        </p:nvSpPr>
        <p:spPr>
          <a:xfrm>
            <a:off x="9271000" y="1270000"/>
            <a:ext cx="16764000" cy="111760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Small section of a modern shell bridge in Qingdao, Shandong, China with a partly cloudy sky above"/>
          <p:cNvSpPr/>
          <p:nvPr>
            <p:ph type="pic" idx="22"/>
          </p:nvPr>
        </p:nvSpPr>
        <p:spPr>
          <a:xfrm>
            <a:off x="9271000" y="1263848"/>
            <a:ext cx="16773843"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1.tif"/></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tif"/></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3.tif"/></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tif"/></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5.tif"/></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python.langchain.com/en/latest/index.html" TargetMode="External"/></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Tech For Climate"/>
          <p:cNvSpPr txBox="1"/>
          <p:nvPr>
            <p:ph type="ctrTitle"/>
          </p:nvPr>
        </p:nvSpPr>
        <p:spPr>
          <a:prstGeom prst="rect">
            <a:avLst/>
          </a:prstGeom>
        </p:spPr>
        <p:txBody>
          <a:bodyPr/>
          <a:lstStyle/>
          <a:p>
            <a:pPr/>
            <a:r>
              <a:t>Tech For Climate</a:t>
            </a:r>
          </a:p>
        </p:txBody>
      </p:sp>
      <p:sp>
        <p:nvSpPr>
          <p:cNvPr id="152" name="ML"/>
          <p:cNvSpPr txBox="1"/>
          <p:nvPr>
            <p:ph type="subTitle" sz="quarter" idx="1"/>
          </p:nvPr>
        </p:nvSpPr>
        <p:spPr>
          <a:xfrm>
            <a:off x="1427586" y="7196865"/>
            <a:ext cx="21971001" cy="1905001"/>
          </a:xfrm>
          <a:prstGeom prst="rect">
            <a:avLst/>
          </a:prstGeom>
        </p:spPr>
        <p:txBody>
          <a:bodyPr/>
          <a:lstStyle/>
          <a:p>
            <a:pPr/>
            <a:r>
              <a:t>ML</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Machine Learning as a Process"/>
          <p:cNvSpPr txBox="1"/>
          <p:nvPr>
            <p:ph type="title" idx="4294967295"/>
          </p:nvPr>
        </p:nvSpPr>
        <p:spPr>
          <a:xfrm>
            <a:off x="1339730" y="665414"/>
            <a:ext cx="10858366" cy="1764045"/>
          </a:xfrm>
          <a:prstGeom prst="rect">
            <a:avLst/>
          </a:prstGeom>
        </p:spPr>
        <p:txBody>
          <a:bodyPr lIns="45719" tIns="45719" rIns="45719" bIns="45719" anchor="ctr"/>
          <a:lstStyle>
            <a:lvl1pPr defTabSz="914400">
              <a:lnSpc>
                <a:spcPct val="100000"/>
              </a:lnSpc>
              <a:defRPr b="0" spc="0" sz="6000">
                <a:solidFill>
                  <a:srgbClr val="0055A0"/>
                </a:solidFill>
                <a:latin typeface="Arial"/>
                <a:ea typeface="Arial"/>
                <a:cs typeface="Arial"/>
                <a:sym typeface="Arial"/>
              </a:defRPr>
            </a:lvl1pPr>
          </a:lstStyle>
          <a:p>
            <a:pPr/>
            <a:r>
              <a:t>Machine Learning as a Process</a:t>
            </a:r>
          </a:p>
        </p:txBody>
      </p:sp>
      <p:grpSp>
        <p:nvGrpSpPr>
          <p:cNvPr id="220" name="Content Placeholder 6"/>
          <p:cNvGrpSpPr/>
          <p:nvPr/>
        </p:nvGrpSpPr>
        <p:grpSpPr>
          <a:xfrm>
            <a:off x="7885601" y="2445764"/>
            <a:ext cx="8035241" cy="7182658"/>
            <a:chOff x="0" y="0"/>
            <a:chExt cx="8035239" cy="7182656"/>
          </a:xfrm>
        </p:grpSpPr>
        <p:grpSp>
          <p:nvGrpSpPr>
            <p:cNvPr id="202" name="Group"/>
            <p:cNvGrpSpPr/>
            <p:nvPr/>
          </p:nvGrpSpPr>
          <p:grpSpPr>
            <a:xfrm>
              <a:off x="2906657" y="0"/>
              <a:ext cx="2176159" cy="1653868"/>
              <a:chOff x="0" y="0"/>
              <a:chExt cx="2176158" cy="1653867"/>
            </a:xfrm>
          </p:grpSpPr>
          <p:sp>
            <p:nvSpPr>
              <p:cNvPr id="200" name="Rounded Rectangle"/>
              <p:cNvSpPr/>
              <p:nvPr/>
            </p:nvSpPr>
            <p:spPr>
              <a:xfrm>
                <a:off x="0" y="282893"/>
                <a:ext cx="2176159" cy="1088081"/>
              </a:xfrm>
              <a:prstGeom prst="roundRect">
                <a:avLst>
                  <a:gd name="adj" fmla="val 10000"/>
                </a:avLst>
              </a:prstGeom>
              <a:gradFill flip="none" rotWithShape="1">
                <a:gsLst>
                  <a:gs pos="0">
                    <a:srgbClr val="8096CC"/>
                  </a:gs>
                  <a:gs pos="25000">
                    <a:srgbClr val="335998"/>
                  </a:gs>
                  <a:gs pos="38000">
                    <a:srgbClr val="264C8A"/>
                  </a:gs>
                  <a:gs pos="55000">
                    <a:srgbClr val="00427C"/>
                  </a:gs>
                  <a:gs pos="80000">
                    <a:srgbClr val="00417B"/>
                  </a:gs>
                  <a:gs pos="88000">
                    <a:srgbClr val="004582"/>
                  </a:gs>
                  <a:gs pos="100000">
                    <a:srgbClr val="0055B6"/>
                  </a:gs>
                </a:gsLst>
                <a:lin ang="5400000" scaled="0"/>
              </a:gradFill>
              <a:ln w="12700" cap="flat">
                <a:noFill/>
                <a:miter lim="400000"/>
              </a:ln>
              <a:effectLst/>
            </p:spPr>
            <p:txBody>
              <a:bodyPr wrap="square" lIns="45719" tIns="45719" rIns="45719" bIns="45719" numCol="1" anchor="ctr">
                <a:noAutofit/>
              </a:bodyPr>
              <a:lstStyle/>
              <a:p>
                <a:pPr defTabSz="577850">
                  <a:lnSpc>
                    <a:spcPct val="90000"/>
                  </a:lnSpc>
                  <a:spcBef>
                    <a:spcPts val="1200"/>
                  </a:spcBef>
                  <a:defRPr sz="1300">
                    <a:solidFill>
                      <a:srgbClr val="FFFFFF"/>
                    </a:solidFill>
                    <a:latin typeface="Arial"/>
                    <a:ea typeface="Arial"/>
                    <a:cs typeface="Arial"/>
                    <a:sym typeface="Arial"/>
                  </a:defRPr>
                </a:pPr>
              </a:p>
            </p:txBody>
          </p:sp>
          <p:sp>
            <p:nvSpPr>
              <p:cNvPr id="201" name="Define Objectives"/>
              <p:cNvSpPr txBox="1"/>
              <p:nvPr/>
            </p:nvSpPr>
            <p:spPr>
              <a:xfrm>
                <a:off x="31868" y="0"/>
                <a:ext cx="2112421" cy="16538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9530" tIns="49530" rIns="49530" bIns="49530" numCol="1" anchor="ctr">
                <a:noAutofit/>
              </a:bodyPr>
              <a:lstStyle>
                <a:lvl1pPr marL="493776" indent="-457200" defTabSz="577850">
                  <a:lnSpc>
                    <a:spcPct val="90000"/>
                  </a:lnSpc>
                  <a:spcBef>
                    <a:spcPts val="500"/>
                  </a:spcBef>
                  <a:buClr>
                    <a:srgbClr val="0055A0"/>
                  </a:buClr>
                  <a:buSzPct val="80000"/>
                  <a:buFont typeface="Arial"/>
                  <a:buChar char="•"/>
                  <a:defRPr sz="1300">
                    <a:solidFill>
                      <a:srgbClr val="FFFFFF"/>
                    </a:solidFill>
                    <a:latin typeface="Arial"/>
                    <a:ea typeface="Arial"/>
                    <a:cs typeface="Arial"/>
                    <a:sym typeface="Arial"/>
                  </a:defRPr>
                </a:lvl1pPr>
              </a:lstStyle>
              <a:p>
                <a:pPr/>
                <a:r>
                  <a:t>Define Objectives</a:t>
                </a:r>
              </a:p>
            </p:txBody>
          </p:sp>
        </p:grpSp>
        <p:sp>
          <p:nvSpPr>
            <p:cNvPr id="203" name="Shape"/>
            <p:cNvSpPr/>
            <p:nvPr/>
          </p:nvSpPr>
          <p:spPr>
            <a:xfrm>
              <a:off x="5214302" y="1463423"/>
              <a:ext cx="869522" cy="7748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68"/>
                  </a:moveTo>
                  <a:lnTo>
                    <a:pt x="6663" y="0"/>
                  </a:lnTo>
                  <a:lnTo>
                    <a:pt x="5449" y="1629"/>
                  </a:lnTo>
                  <a:lnTo>
                    <a:pt x="19791" y="15084"/>
                  </a:lnTo>
                  <a:lnTo>
                    <a:pt x="21005" y="13455"/>
                  </a:lnTo>
                  <a:lnTo>
                    <a:pt x="21600" y="20932"/>
                  </a:lnTo>
                  <a:lnTo>
                    <a:pt x="14937" y="21600"/>
                  </a:lnTo>
                  <a:lnTo>
                    <a:pt x="16151" y="19971"/>
                  </a:lnTo>
                  <a:lnTo>
                    <a:pt x="1809" y="6516"/>
                  </a:lnTo>
                  <a:lnTo>
                    <a:pt x="595" y="8145"/>
                  </a:lnTo>
                  <a:close/>
                </a:path>
              </a:pathLst>
            </a:custGeom>
            <a:gradFill flip="none" rotWithShape="1">
              <a:gsLst>
                <a:gs pos="0">
                  <a:srgbClr val="BEC8E1"/>
                </a:gs>
                <a:gs pos="25000">
                  <a:srgbClr val="9BA4BC"/>
                </a:gs>
                <a:gs pos="38000">
                  <a:srgbClr val="858EA5"/>
                </a:gs>
                <a:gs pos="55000">
                  <a:srgbClr val="7F89A1"/>
                </a:gs>
                <a:gs pos="80000">
                  <a:srgbClr val="7B86A3"/>
                </a:gs>
                <a:gs pos="88000">
                  <a:srgbClr val="7F8CAF"/>
                </a:gs>
                <a:gs pos="100000">
                  <a:srgbClr val="9FAED7"/>
                </a:gs>
              </a:gsLst>
              <a:lin ang="5400000" scaled="0"/>
            </a:gradFill>
            <a:ln w="12700" cap="flat">
              <a:noFill/>
              <a:miter lim="400000"/>
            </a:ln>
            <a:effectLst/>
          </p:spPr>
          <p:txBody>
            <a:bodyPr wrap="square" lIns="45719" tIns="45719" rIns="45719" bIns="45719" numCol="1" anchor="ctr">
              <a:noAutofit/>
            </a:bodyPr>
            <a:lstStyle/>
            <a:p>
              <a:pPr defTabSz="311150">
                <a:lnSpc>
                  <a:spcPct val="90000"/>
                </a:lnSpc>
                <a:spcBef>
                  <a:spcPts val="1200"/>
                </a:spcBef>
                <a:defRPr sz="700">
                  <a:solidFill>
                    <a:srgbClr val="FFFFFF"/>
                  </a:solidFill>
                  <a:latin typeface="Arial"/>
                  <a:ea typeface="Arial"/>
                  <a:cs typeface="Arial"/>
                  <a:sym typeface="Arial"/>
                </a:defRPr>
              </a:pPr>
            </a:p>
          </p:txBody>
        </p:sp>
        <p:grpSp>
          <p:nvGrpSpPr>
            <p:cNvPr id="206" name="Group"/>
            <p:cNvGrpSpPr/>
            <p:nvPr/>
          </p:nvGrpSpPr>
          <p:grpSpPr>
            <a:xfrm>
              <a:off x="5859081" y="2468136"/>
              <a:ext cx="2176159" cy="1653868"/>
              <a:chOff x="0" y="0"/>
              <a:chExt cx="2176158" cy="1653867"/>
            </a:xfrm>
          </p:grpSpPr>
          <p:sp>
            <p:nvSpPr>
              <p:cNvPr id="204" name="Rounded Rectangle"/>
              <p:cNvSpPr/>
              <p:nvPr/>
            </p:nvSpPr>
            <p:spPr>
              <a:xfrm>
                <a:off x="0" y="282893"/>
                <a:ext cx="2176159" cy="1088080"/>
              </a:xfrm>
              <a:prstGeom prst="roundRect">
                <a:avLst>
                  <a:gd name="adj" fmla="val 10000"/>
                </a:avLst>
              </a:prstGeom>
              <a:gradFill flip="none" rotWithShape="1">
                <a:gsLst>
                  <a:gs pos="0">
                    <a:srgbClr val="8096CC"/>
                  </a:gs>
                  <a:gs pos="25000">
                    <a:srgbClr val="335998"/>
                  </a:gs>
                  <a:gs pos="38000">
                    <a:srgbClr val="264C8A"/>
                  </a:gs>
                  <a:gs pos="55000">
                    <a:srgbClr val="00427C"/>
                  </a:gs>
                  <a:gs pos="80000">
                    <a:srgbClr val="00417B"/>
                  </a:gs>
                  <a:gs pos="88000">
                    <a:srgbClr val="004582"/>
                  </a:gs>
                  <a:gs pos="100000">
                    <a:srgbClr val="0055B6"/>
                  </a:gs>
                </a:gsLst>
                <a:lin ang="5400000" scaled="0"/>
              </a:gradFill>
              <a:ln w="12700" cap="flat">
                <a:noFill/>
                <a:miter lim="400000"/>
              </a:ln>
              <a:effectLst/>
            </p:spPr>
            <p:txBody>
              <a:bodyPr wrap="square" lIns="45719" tIns="45719" rIns="45719" bIns="45719" numCol="1" anchor="ctr">
                <a:noAutofit/>
              </a:bodyPr>
              <a:lstStyle/>
              <a:p>
                <a:pPr defTabSz="577850">
                  <a:lnSpc>
                    <a:spcPct val="90000"/>
                  </a:lnSpc>
                  <a:spcBef>
                    <a:spcPts val="1200"/>
                  </a:spcBef>
                  <a:defRPr sz="1300">
                    <a:solidFill>
                      <a:srgbClr val="FFFFFF"/>
                    </a:solidFill>
                    <a:latin typeface="Arial"/>
                    <a:ea typeface="Arial"/>
                    <a:cs typeface="Arial"/>
                    <a:sym typeface="Arial"/>
                  </a:defRPr>
                </a:pPr>
              </a:p>
            </p:txBody>
          </p:sp>
          <p:sp>
            <p:nvSpPr>
              <p:cNvPr id="205" name="Data Preparation"/>
              <p:cNvSpPr txBox="1"/>
              <p:nvPr/>
            </p:nvSpPr>
            <p:spPr>
              <a:xfrm>
                <a:off x="31868" y="0"/>
                <a:ext cx="2112421" cy="16538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9530" tIns="49530" rIns="49530" bIns="49530" numCol="1" anchor="ctr">
                <a:noAutofit/>
              </a:bodyPr>
              <a:lstStyle>
                <a:lvl1pPr marL="493776" indent="-457200" defTabSz="577850">
                  <a:lnSpc>
                    <a:spcPct val="90000"/>
                  </a:lnSpc>
                  <a:spcBef>
                    <a:spcPts val="500"/>
                  </a:spcBef>
                  <a:buClr>
                    <a:srgbClr val="0055A0"/>
                  </a:buClr>
                  <a:buSzPct val="80000"/>
                  <a:buFont typeface="Arial"/>
                  <a:buChar char="•"/>
                  <a:defRPr sz="1300">
                    <a:solidFill>
                      <a:srgbClr val="FFFFFF"/>
                    </a:solidFill>
                    <a:latin typeface="Arial"/>
                    <a:ea typeface="Arial"/>
                    <a:cs typeface="Arial"/>
                    <a:sym typeface="Arial"/>
                  </a:defRPr>
                </a:lvl1pPr>
              </a:lstStyle>
              <a:p>
                <a:pPr/>
                <a:r>
                  <a:t>Data Preparation </a:t>
                </a:r>
              </a:p>
            </p:txBody>
          </p:sp>
        </p:grpSp>
        <p:sp>
          <p:nvSpPr>
            <p:cNvPr id="207" name="Shape"/>
            <p:cNvSpPr/>
            <p:nvPr/>
          </p:nvSpPr>
          <p:spPr>
            <a:xfrm>
              <a:off x="6058079" y="4295282"/>
              <a:ext cx="622150" cy="10602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751" y="0"/>
                  </a:moveTo>
                  <a:lnTo>
                    <a:pt x="21600" y="5000"/>
                  </a:lnTo>
                  <a:lnTo>
                    <a:pt x="19126" y="4452"/>
                  </a:lnTo>
                  <a:lnTo>
                    <a:pt x="9895" y="18793"/>
                  </a:lnTo>
                  <a:lnTo>
                    <a:pt x="12369" y="19342"/>
                  </a:lnTo>
                  <a:lnTo>
                    <a:pt x="3849" y="21600"/>
                  </a:lnTo>
                  <a:lnTo>
                    <a:pt x="0" y="16600"/>
                  </a:lnTo>
                  <a:lnTo>
                    <a:pt x="2474" y="17149"/>
                  </a:lnTo>
                  <a:lnTo>
                    <a:pt x="11705" y="2807"/>
                  </a:lnTo>
                  <a:lnTo>
                    <a:pt x="9231" y="2258"/>
                  </a:lnTo>
                  <a:close/>
                </a:path>
              </a:pathLst>
            </a:custGeom>
            <a:gradFill flip="none" rotWithShape="1">
              <a:gsLst>
                <a:gs pos="0">
                  <a:srgbClr val="BEC8E1"/>
                </a:gs>
                <a:gs pos="25000">
                  <a:srgbClr val="9BA4BC"/>
                </a:gs>
                <a:gs pos="38000">
                  <a:srgbClr val="858EA5"/>
                </a:gs>
                <a:gs pos="55000">
                  <a:srgbClr val="7F89A1"/>
                </a:gs>
                <a:gs pos="80000">
                  <a:srgbClr val="7B86A3"/>
                </a:gs>
                <a:gs pos="88000">
                  <a:srgbClr val="7F8CAF"/>
                </a:gs>
                <a:gs pos="100000">
                  <a:srgbClr val="9FAED7"/>
                </a:gs>
              </a:gsLst>
              <a:lin ang="5400000" scaled="0"/>
            </a:gradFill>
            <a:ln w="12700" cap="flat">
              <a:noFill/>
              <a:miter lim="400000"/>
            </a:ln>
            <a:effectLst/>
          </p:spPr>
          <p:txBody>
            <a:bodyPr wrap="square" lIns="45719" tIns="45719" rIns="45719" bIns="45719" numCol="1" anchor="ctr">
              <a:noAutofit/>
            </a:bodyPr>
            <a:lstStyle/>
            <a:p>
              <a:pPr defTabSz="311150">
                <a:lnSpc>
                  <a:spcPct val="90000"/>
                </a:lnSpc>
                <a:spcBef>
                  <a:spcPts val="1200"/>
                </a:spcBef>
                <a:defRPr sz="700">
                  <a:solidFill>
                    <a:srgbClr val="FFFFFF"/>
                  </a:solidFill>
                  <a:latin typeface="Arial"/>
                  <a:ea typeface="Arial"/>
                  <a:cs typeface="Arial"/>
                  <a:sym typeface="Arial"/>
                </a:defRPr>
              </a:pPr>
            </a:p>
          </p:txBody>
        </p:sp>
        <p:grpSp>
          <p:nvGrpSpPr>
            <p:cNvPr id="210" name="Group"/>
            <p:cNvGrpSpPr/>
            <p:nvPr/>
          </p:nvGrpSpPr>
          <p:grpSpPr>
            <a:xfrm>
              <a:off x="4703069" y="5528789"/>
              <a:ext cx="2176159" cy="1653868"/>
              <a:chOff x="0" y="0"/>
              <a:chExt cx="2176158" cy="1653867"/>
            </a:xfrm>
          </p:grpSpPr>
          <p:sp>
            <p:nvSpPr>
              <p:cNvPr id="208" name="Rounded Rectangle"/>
              <p:cNvSpPr/>
              <p:nvPr/>
            </p:nvSpPr>
            <p:spPr>
              <a:xfrm>
                <a:off x="0" y="282893"/>
                <a:ext cx="2176159" cy="1088080"/>
              </a:xfrm>
              <a:prstGeom prst="roundRect">
                <a:avLst>
                  <a:gd name="adj" fmla="val 10000"/>
                </a:avLst>
              </a:prstGeom>
              <a:gradFill flip="none" rotWithShape="1">
                <a:gsLst>
                  <a:gs pos="0">
                    <a:srgbClr val="8096CC"/>
                  </a:gs>
                  <a:gs pos="25000">
                    <a:srgbClr val="335998"/>
                  </a:gs>
                  <a:gs pos="38000">
                    <a:srgbClr val="264C8A"/>
                  </a:gs>
                  <a:gs pos="55000">
                    <a:srgbClr val="00427C"/>
                  </a:gs>
                  <a:gs pos="80000">
                    <a:srgbClr val="00417B"/>
                  </a:gs>
                  <a:gs pos="88000">
                    <a:srgbClr val="004582"/>
                  </a:gs>
                  <a:gs pos="100000">
                    <a:srgbClr val="0055B6"/>
                  </a:gs>
                </a:gsLst>
                <a:lin ang="5400000" scaled="0"/>
              </a:gradFill>
              <a:ln w="12700" cap="flat">
                <a:noFill/>
                <a:miter lim="400000"/>
              </a:ln>
              <a:effectLst/>
            </p:spPr>
            <p:txBody>
              <a:bodyPr wrap="square" lIns="45719" tIns="45719" rIns="45719" bIns="45719" numCol="1" anchor="ctr">
                <a:noAutofit/>
              </a:bodyPr>
              <a:lstStyle/>
              <a:p>
                <a:pPr defTabSz="577850">
                  <a:lnSpc>
                    <a:spcPct val="90000"/>
                  </a:lnSpc>
                  <a:spcBef>
                    <a:spcPts val="1200"/>
                  </a:spcBef>
                  <a:defRPr sz="1300">
                    <a:solidFill>
                      <a:srgbClr val="FFFFFF"/>
                    </a:solidFill>
                    <a:latin typeface="Arial"/>
                    <a:ea typeface="Arial"/>
                    <a:cs typeface="Arial"/>
                    <a:sym typeface="Arial"/>
                  </a:defRPr>
                </a:pPr>
              </a:p>
            </p:txBody>
          </p:sp>
          <p:sp>
            <p:nvSpPr>
              <p:cNvPr id="209" name="Model Building"/>
              <p:cNvSpPr txBox="1"/>
              <p:nvPr/>
            </p:nvSpPr>
            <p:spPr>
              <a:xfrm>
                <a:off x="31869" y="0"/>
                <a:ext cx="2112421" cy="16538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9530" tIns="49530" rIns="49530" bIns="49530" numCol="1" anchor="ctr">
                <a:noAutofit/>
              </a:bodyPr>
              <a:lstStyle>
                <a:lvl1pPr marL="493776" indent="-457200" defTabSz="577850">
                  <a:lnSpc>
                    <a:spcPct val="90000"/>
                  </a:lnSpc>
                  <a:spcBef>
                    <a:spcPts val="500"/>
                  </a:spcBef>
                  <a:buClr>
                    <a:srgbClr val="0055A0"/>
                  </a:buClr>
                  <a:buSzPct val="80000"/>
                  <a:buFont typeface="Arial"/>
                  <a:buChar char="•"/>
                  <a:defRPr sz="1300">
                    <a:solidFill>
                      <a:srgbClr val="FFFFFF"/>
                    </a:solidFill>
                    <a:latin typeface="Arial"/>
                    <a:ea typeface="Arial"/>
                    <a:cs typeface="Arial"/>
                    <a:sym typeface="Arial"/>
                  </a:defRPr>
                </a:lvl1pPr>
              </a:lstStyle>
              <a:p>
                <a:pPr/>
                <a:r>
                  <a:t>Model Building</a:t>
                </a:r>
              </a:p>
            </p:txBody>
          </p:sp>
        </p:grpSp>
        <p:sp>
          <p:nvSpPr>
            <p:cNvPr id="211" name="Shape"/>
            <p:cNvSpPr/>
            <p:nvPr/>
          </p:nvSpPr>
          <p:spPr>
            <a:xfrm>
              <a:off x="3428070" y="6165309"/>
              <a:ext cx="1133333" cy="3808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7971" y="21600"/>
                  </a:lnTo>
                  <a:lnTo>
                    <a:pt x="17971" y="17280"/>
                  </a:lnTo>
                  <a:lnTo>
                    <a:pt x="3629" y="17280"/>
                  </a:lnTo>
                  <a:lnTo>
                    <a:pt x="3629" y="21600"/>
                  </a:lnTo>
                  <a:lnTo>
                    <a:pt x="0" y="10800"/>
                  </a:lnTo>
                  <a:lnTo>
                    <a:pt x="3629" y="0"/>
                  </a:lnTo>
                  <a:lnTo>
                    <a:pt x="3629" y="4320"/>
                  </a:lnTo>
                  <a:lnTo>
                    <a:pt x="17971" y="4320"/>
                  </a:lnTo>
                  <a:lnTo>
                    <a:pt x="17971" y="0"/>
                  </a:lnTo>
                  <a:close/>
                </a:path>
              </a:pathLst>
            </a:custGeom>
            <a:gradFill flip="none" rotWithShape="1">
              <a:gsLst>
                <a:gs pos="0">
                  <a:srgbClr val="BEC8E1"/>
                </a:gs>
                <a:gs pos="25000">
                  <a:srgbClr val="9BA4BC"/>
                </a:gs>
                <a:gs pos="38000">
                  <a:srgbClr val="858EA5"/>
                </a:gs>
                <a:gs pos="55000">
                  <a:srgbClr val="7F89A1"/>
                </a:gs>
                <a:gs pos="80000">
                  <a:srgbClr val="7B86A3"/>
                </a:gs>
                <a:gs pos="88000">
                  <a:srgbClr val="7F8CAF"/>
                </a:gs>
                <a:gs pos="100000">
                  <a:srgbClr val="9FAED7"/>
                </a:gs>
              </a:gsLst>
              <a:lin ang="5400000" scaled="0"/>
            </a:gradFill>
            <a:ln w="12700" cap="flat">
              <a:noFill/>
              <a:miter lim="400000"/>
            </a:ln>
            <a:effectLst/>
          </p:spPr>
          <p:txBody>
            <a:bodyPr wrap="square" lIns="45719" tIns="45719" rIns="45719" bIns="45719" numCol="1" anchor="ctr">
              <a:noAutofit/>
            </a:bodyPr>
            <a:lstStyle/>
            <a:p>
              <a:pPr defTabSz="311150">
                <a:lnSpc>
                  <a:spcPct val="90000"/>
                </a:lnSpc>
                <a:spcBef>
                  <a:spcPts val="1200"/>
                </a:spcBef>
                <a:defRPr sz="700">
                  <a:solidFill>
                    <a:srgbClr val="FFFFFF"/>
                  </a:solidFill>
                  <a:latin typeface="Arial"/>
                  <a:ea typeface="Arial"/>
                  <a:cs typeface="Arial"/>
                  <a:sym typeface="Arial"/>
                </a:defRPr>
              </a:pPr>
            </a:p>
          </p:txBody>
        </p:sp>
        <p:grpSp>
          <p:nvGrpSpPr>
            <p:cNvPr id="214" name="Group"/>
            <p:cNvGrpSpPr/>
            <p:nvPr/>
          </p:nvGrpSpPr>
          <p:grpSpPr>
            <a:xfrm>
              <a:off x="1110245" y="5528789"/>
              <a:ext cx="2176159" cy="1653868"/>
              <a:chOff x="0" y="0"/>
              <a:chExt cx="2176158" cy="1653867"/>
            </a:xfrm>
          </p:grpSpPr>
          <p:sp>
            <p:nvSpPr>
              <p:cNvPr id="212" name="Rounded Rectangle"/>
              <p:cNvSpPr/>
              <p:nvPr/>
            </p:nvSpPr>
            <p:spPr>
              <a:xfrm>
                <a:off x="0" y="282893"/>
                <a:ext cx="2176159" cy="1088080"/>
              </a:xfrm>
              <a:prstGeom prst="roundRect">
                <a:avLst>
                  <a:gd name="adj" fmla="val 10000"/>
                </a:avLst>
              </a:prstGeom>
              <a:gradFill flip="none" rotWithShape="1">
                <a:gsLst>
                  <a:gs pos="0">
                    <a:srgbClr val="8096CC"/>
                  </a:gs>
                  <a:gs pos="25000">
                    <a:srgbClr val="335998"/>
                  </a:gs>
                  <a:gs pos="38000">
                    <a:srgbClr val="264C8A"/>
                  </a:gs>
                  <a:gs pos="55000">
                    <a:srgbClr val="00427C"/>
                  </a:gs>
                  <a:gs pos="80000">
                    <a:srgbClr val="00417B"/>
                  </a:gs>
                  <a:gs pos="88000">
                    <a:srgbClr val="004582"/>
                  </a:gs>
                  <a:gs pos="100000">
                    <a:srgbClr val="0055B6"/>
                  </a:gs>
                </a:gsLst>
                <a:lin ang="5400000" scaled="0"/>
              </a:gradFill>
              <a:ln w="12700" cap="flat">
                <a:noFill/>
                <a:miter lim="400000"/>
              </a:ln>
              <a:effectLst/>
            </p:spPr>
            <p:txBody>
              <a:bodyPr wrap="square" lIns="45719" tIns="45719" rIns="45719" bIns="45719" numCol="1" anchor="ctr">
                <a:noAutofit/>
              </a:bodyPr>
              <a:lstStyle/>
              <a:p>
                <a:pPr defTabSz="577850">
                  <a:lnSpc>
                    <a:spcPct val="90000"/>
                  </a:lnSpc>
                  <a:spcBef>
                    <a:spcPts val="1200"/>
                  </a:spcBef>
                  <a:defRPr sz="1300">
                    <a:solidFill>
                      <a:srgbClr val="FFFFFF"/>
                    </a:solidFill>
                    <a:latin typeface="Arial"/>
                    <a:ea typeface="Arial"/>
                    <a:cs typeface="Arial"/>
                    <a:sym typeface="Arial"/>
                  </a:defRPr>
                </a:pPr>
              </a:p>
            </p:txBody>
          </p:sp>
          <p:sp>
            <p:nvSpPr>
              <p:cNvPr id="213" name="Model Evaluation"/>
              <p:cNvSpPr txBox="1"/>
              <p:nvPr/>
            </p:nvSpPr>
            <p:spPr>
              <a:xfrm>
                <a:off x="31869" y="0"/>
                <a:ext cx="2112421" cy="16538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9530" tIns="49530" rIns="49530" bIns="49530" numCol="1" anchor="ctr">
                <a:noAutofit/>
              </a:bodyPr>
              <a:lstStyle>
                <a:lvl1pPr marL="493776" indent="-457200" defTabSz="577850">
                  <a:lnSpc>
                    <a:spcPct val="90000"/>
                  </a:lnSpc>
                  <a:spcBef>
                    <a:spcPts val="500"/>
                  </a:spcBef>
                  <a:buClr>
                    <a:srgbClr val="0055A0"/>
                  </a:buClr>
                  <a:buSzPct val="80000"/>
                  <a:buFont typeface="Arial"/>
                  <a:buChar char="•"/>
                  <a:defRPr sz="1300">
                    <a:solidFill>
                      <a:srgbClr val="FFFFFF"/>
                    </a:solidFill>
                    <a:latin typeface="Arial"/>
                    <a:ea typeface="Arial"/>
                    <a:cs typeface="Arial"/>
                    <a:sym typeface="Arial"/>
                  </a:defRPr>
                </a:lvl1pPr>
              </a:lstStyle>
              <a:p>
                <a:pPr/>
                <a:r>
                  <a:t>Model Evaluation</a:t>
                </a:r>
              </a:p>
            </p:txBody>
          </p:sp>
        </p:grpSp>
        <p:sp>
          <p:nvSpPr>
            <p:cNvPr id="215" name="Shape"/>
            <p:cNvSpPr/>
            <p:nvPr/>
          </p:nvSpPr>
          <p:spPr>
            <a:xfrm>
              <a:off x="1345838" y="4108299"/>
              <a:ext cx="594725" cy="10778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160" y="21600"/>
                  </a:moveTo>
                  <a:lnTo>
                    <a:pt x="8446" y="19150"/>
                  </a:lnTo>
                  <a:lnTo>
                    <a:pt x="11076" y="18678"/>
                  </a:lnTo>
                  <a:lnTo>
                    <a:pt x="2631" y="4337"/>
                  </a:lnTo>
                  <a:lnTo>
                    <a:pt x="0" y="4808"/>
                  </a:lnTo>
                  <a:lnTo>
                    <a:pt x="4440" y="0"/>
                  </a:lnTo>
                  <a:lnTo>
                    <a:pt x="13154" y="2450"/>
                  </a:lnTo>
                  <a:lnTo>
                    <a:pt x="10524" y="2922"/>
                  </a:lnTo>
                  <a:lnTo>
                    <a:pt x="18969" y="17263"/>
                  </a:lnTo>
                  <a:lnTo>
                    <a:pt x="21600" y="16792"/>
                  </a:lnTo>
                  <a:close/>
                </a:path>
              </a:pathLst>
            </a:custGeom>
            <a:gradFill flip="none" rotWithShape="1">
              <a:gsLst>
                <a:gs pos="0">
                  <a:srgbClr val="BEC8E1"/>
                </a:gs>
                <a:gs pos="25000">
                  <a:srgbClr val="9BA4BC"/>
                </a:gs>
                <a:gs pos="38000">
                  <a:srgbClr val="858EA5"/>
                </a:gs>
                <a:gs pos="55000">
                  <a:srgbClr val="7F89A1"/>
                </a:gs>
                <a:gs pos="80000">
                  <a:srgbClr val="7B86A3"/>
                </a:gs>
                <a:gs pos="88000">
                  <a:srgbClr val="7F8CAF"/>
                </a:gs>
                <a:gs pos="100000">
                  <a:srgbClr val="9FAED7"/>
                </a:gs>
              </a:gsLst>
              <a:lin ang="5400000" scaled="0"/>
            </a:gradFill>
            <a:ln w="12700" cap="flat">
              <a:noFill/>
              <a:miter lim="400000"/>
            </a:ln>
            <a:effectLst/>
          </p:spPr>
          <p:txBody>
            <a:bodyPr wrap="square" lIns="45719" tIns="45719" rIns="45719" bIns="45719" numCol="1" anchor="ctr">
              <a:noAutofit/>
            </a:bodyPr>
            <a:lstStyle/>
            <a:p>
              <a:pPr defTabSz="311150">
                <a:lnSpc>
                  <a:spcPct val="90000"/>
                </a:lnSpc>
                <a:spcBef>
                  <a:spcPts val="1200"/>
                </a:spcBef>
                <a:defRPr sz="700">
                  <a:solidFill>
                    <a:srgbClr val="FFFFFF"/>
                  </a:solidFill>
                  <a:latin typeface="Arial"/>
                  <a:ea typeface="Arial"/>
                  <a:cs typeface="Arial"/>
                  <a:sym typeface="Arial"/>
                </a:defRPr>
              </a:pPr>
            </a:p>
          </p:txBody>
        </p:sp>
        <p:grpSp>
          <p:nvGrpSpPr>
            <p:cNvPr id="218" name="Group"/>
            <p:cNvGrpSpPr/>
            <p:nvPr/>
          </p:nvGrpSpPr>
          <p:grpSpPr>
            <a:xfrm>
              <a:off x="0" y="1934056"/>
              <a:ext cx="2176159" cy="2009372"/>
              <a:chOff x="0" y="0"/>
              <a:chExt cx="2176158" cy="2009370"/>
            </a:xfrm>
          </p:grpSpPr>
          <p:sp>
            <p:nvSpPr>
              <p:cNvPr id="216" name="Rounded Rectangle"/>
              <p:cNvSpPr/>
              <p:nvPr/>
            </p:nvSpPr>
            <p:spPr>
              <a:xfrm>
                <a:off x="0" y="460645"/>
                <a:ext cx="2176159" cy="1088080"/>
              </a:xfrm>
              <a:prstGeom prst="roundRect">
                <a:avLst>
                  <a:gd name="adj" fmla="val 10000"/>
                </a:avLst>
              </a:prstGeom>
              <a:gradFill flip="none" rotWithShape="1">
                <a:gsLst>
                  <a:gs pos="0">
                    <a:srgbClr val="8096CC"/>
                  </a:gs>
                  <a:gs pos="25000">
                    <a:srgbClr val="335998"/>
                  </a:gs>
                  <a:gs pos="38000">
                    <a:srgbClr val="264C8A"/>
                  </a:gs>
                  <a:gs pos="55000">
                    <a:srgbClr val="00427C"/>
                  </a:gs>
                  <a:gs pos="80000">
                    <a:srgbClr val="00417B"/>
                  </a:gs>
                  <a:gs pos="88000">
                    <a:srgbClr val="004582"/>
                  </a:gs>
                  <a:gs pos="100000">
                    <a:srgbClr val="0055B6"/>
                  </a:gs>
                </a:gsLst>
                <a:lin ang="5400000" scaled="0"/>
              </a:gradFill>
              <a:ln w="12700" cap="flat">
                <a:noFill/>
                <a:miter lim="400000"/>
              </a:ln>
              <a:effectLst/>
            </p:spPr>
            <p:txBody>
              <a:bodyPr wrap="square" lIns="45719" tIns="45719" rIns="45719" bIns="45719" numCol="1" anchor="ctr">
                <a:noAutofit/>
              </a:bodyPr>
              <a:lstStyle/>
              <a:p>
                <a:pPr defTabSz="577850">
                  <a:lnSpc>
                    <a:spcPct val="90000"/>
                  </a:lnSpc>
                  <a:spcBef>
                    <a:spcPts val="1200"/>
                  </a:spcBef>
                  <a:defRPr sz="1300">
                    <a:solidFill>
                      <a:srgbClr val="FFFFFF"/>
                    </a:solidFill>
                    <a:latin typeface="Arial"/>
                    <a:ea typeface="Arial"/>
                    <a:cs typeface="Arial"/>
                    <a:sym typeface="Arial"/>
                  </a:defRPr>
                </a:pPr>
              </a:p>
            </p:txBody>
          </p:sp>
          <p:sp>
            <p:nvSpPr>
              <p:cNvPr id="217" name="Model Deployment"/>
              <p:cNvSpPr txBox="1"/>
              <p:nvPr/>
            </p:nvSpPr>
            <p:spPr>
              <a:xfrm>
                <a:off x="31869" y="0"/>
                <a:ext cx="2112421" cy="20093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9530" tIns="49530" rIns="49530" bIns="49530" numCol="1" anchor="ctr">
                <a:noAutofit/>
              </a:bodyPr>
              <a:lstStyle>
                <a:lvl1pPr marL="493776" indent="-457200" defTabSz="577850">
                  <a:lnSpc>
                    <a:spcPct val="90000"/>
                  </a:lnSpc>
                  <a:spcBef>
                    <a:spcPts val="500"/>
                  </a:spcBef>
                  <a:buClr>
                    <a:srgbClr val="0055A0"/>
                  </a:buClr>
                  <a:buSzPct val="80000"/>
                  <a:buFont typeface="Arial"/>
                  <a:buChar char="•"/>
                  <a:defRPr sz="1300">
                    <a:solidFill>
                      <a:srgbClr val="FFFFFF"/>
                    </a:solidFill>
                    <a:latin typeface="Arial"/>
                    <a:ea typeface="Arial"/>
                    <a:cs typeface="Arial"/>
                    <a:sym typeface="Arial"/>
                  </a:defRPr>
                </a:lvl1pPr>
              </a:lstStyle>
              <a:p>
                <a:pPr/>
                <a:r>
                  <a:t>Model Deployment</a:t>
                </a:r>
              </a:p>
            </p:txBody>
          </p:sp>
        </p:grpSp>
        <p:sp>
          <p:nvSpPr>
            <p:cNvPr id="219" name="Shape"/>
            <p:cNvSpPr/>
            <p:nvPr/>
          </p:nvSpPr>
          <p:spPr>
            <a:xfrm>
              <a:off x="1582939" y="1407661"/>
              <a:ext cx="916886" cy="7504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387"/>
                  </a:moveTo>
                  <a:lnTo>
                    <a:pt x="992" y="12732"/>
                  </a:lnTo>
                  <a:lnTo>
                    <a:pt x="2047" y="14505"/>
                  </a:lnTo>
                  <a:lnTo>
                    <a:pt x="16389" y="1774"/>
                  </a:lnTo>
                  <a:lnTo>
                    <a:pt x="15334" y="0"/>
                  </a:lnTo>
                  <a:lnTo>
                    <a:pt x="21600" y="1213"/>
                  </a:lnTo>
                  <a:lnTo>
                    <a:pt x="20608" y="8868"/>
                  </a:lnTo>
                  <a:lnTo>
                    <a:pt x="19553" y="7095"/>
                  </a:lnTo>
                  <a:lnTo>
                    <a:pt x="5211" y="19826"/>
                  </a:lnTo>
                  <a:lnTo>
                    <a:pt x="6266" y="21600"/>
                  </a:lnTo>
                  <a:close/>
                </a:path>
              </a:pathLst>
            </a:custGeom>
            <a:gradFill flip="none" rotWithShape="1">
              <a:gsLst>
                <a:gs pos="0">
                  <a:srgbClr val="BEC8E1"/>
                </a:gs>
                <a:gs pos="25000">
                  <a:srgbClr val="9BA4BC"/>
                </a:gs>
                <a:gs pos="38000">
                  <a:srgbClr val="858EA5"/>
                </a:gs>
                <a:gs pos="55000">
                  <a:srgbClr val="7F89A1"/>
                </a:gs>
                <a:gs pos="80000">
                  <a:srgbClr val="7B86A3"/>
                </a:gs>
                <a:gs pos="88000">
                  <a:srgbClr val="7F8CAF"/>
                </a:gs>
                <a:gs pos="100000">
                  <a:srgbClr val="9FAED7"/>
                </a:gs>
              </a:gsLst>
              <a:lin ang="5400000" scaled="0"/>
            </a:gradFill>
            <a:ln w="12700" cap="flat">
              <a:noFill/>
              <a:miter lim="400000"/>
            </a:ln>
            <a:effectLst/>
          </p:spPr>
          <p:txBody>
            <a:bodyPr wrap="square" lIns="45719" tIns="45719" rIns="45719" bIns="45719" numCol="1" anchor="ctr">
              <a:noAutofit/>
            </a:bodyPr>
            <a:lstStyle/>
            <a:p>
              <a:pPr defTabSz="311150">
                <a:lnSpc>
                  <a:spcPct val="90000"/>
                </a:lnSpc>
                <a:spcBef>
                  <a:spcPts val="1200"/>
                </a:spcBef>
                <a:defRPr sz="700">
                  <a:solidFill>
                    <a:srgbClr val="FFFFFF"/>
                  </a:solidFill>
                  <a:latin typeface="Arial"/>
                  <a:ea typeface="Arial"/>
                  <a:cs typeface="Arial"/>
                  <a:sym typeface="Arial"/>
                </a:defRPr>
              </a:pPr>
            </a:p>
          </p:txBody>
        </p:sp>
      </p:grpSp>
      <p:grpSp>
        <p:nvGrpSpPr>
          <p:cNvPr id="223" name="Rectangle 22"/>
          <p:cNvGrpSpPr/>
          <p:nvPr/>
        </p:nvGrpSpPr>
        <p:grpSpPr>
          <a:xfrm>
            <a:off x="15311429" y="2368134"/>
            <a:ext cx="6666632" cy="1444824"/>
            <a:chOff x="0" y="0"/>
            <a:chExt cx="6666630" cy="1444823"/>
          </a:xfrm>
        </p:grpSpPr>
        <p:sp>
          <p:nvSpPr>
            <p:cNvPr id="221" name="Rectangle"/>
            <p:cNvSpPr/>
            <p:nvPr/>
          </p:nvSpPr>
          <p:spPr>
            <a:xfrm>
              <a:off x="0" y="190368"/>
              <a:ext cx="6666631" cy="1064087"/>
            </a:xfrm>
            <a:prstGeom prst="rect">
              <a:avLst/>
            </a:prstGeom>
            <a:solidFill>
              <a:srgbClr val="DDDDDD"/>
            </a:solidFill>
            <a:ln w="19050" cap="flat">
              <a:solidFill>
                <a:srgbClr val="A1A1A1"/>
              </a:solidFill>
              <a:prstDash val="solid"/>
              <a:round/>
            </a:ln>
            <a:effectLst/>
          </p:spPr>
          <p:txBody>
            <a:bodyPr wrap="square" lIns="45719" tIns="45719" rIns="45719" bIns="45719" numCol="1" anchor="ctr">
              <a:noAutofit/>
            </a:bodyPr>
            <a:lstStyle/>
            <a:p>
              <a:pPr algn="l" defTabSz="914400">
                <a:defRPr sz="1200">
                  <a:solidFill>
                    <a:srgbClr val="FFFFFF"/>
                  </a:solidFill>
                  <a:latin typeface="Arial"/>
                  <a:ea typeface="Arial"/>
                  <a:cs typeface="Arial"/>
                  <a:sym typeface="Arial"/>
                </a:defRPr>
              </a:pPr>
            </a:p>
          </p:txBody>
        </p:sp>
        <p:sp>
          <p:nvSpPr>
            <p:cNvPr id="222" name="- Define measurable and quantifiable goals…"/>
            <p:cNvSpPr txBox="1"/>
            <p:nvPr/>
          </p:nvSpPr>
          <p:spPr>
            <a:xfrm>
              <a:off x="100067" y="-1"/>
              <a:ext cx="6466496" cy="14448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p>
              <a:pPr algn="l" defTabSz="914400">
                <a:defRPr sz="2200">
                  <a:solidFill>
                    <a:srgbClr val="0055A0"/>
                  </a:solidFill>
                  <a:latin typeface="Arial"/>
                  <a:ea typeface="Arial"/>
                  <a:cs typeface="Arial"/>
                  <a:sym typeface="Arial"/>
                </a:defRPr>
              </a:pPr>
            </a:p>
            <a:p>
              <a:pPr algn="l" defTabSz="914400">
                <a:defRPr sz="2200">
                  <a:solidFill>
                    <a:srgbClr val="0055A0"/>
                  </a:solidFill>
                  <a:latin typeface="Arial"/>
                  <a:ea typeface="Arial"/>
                  <a:cs typeface="Arial"/>
                  <a:sym typeface="Arial"/>
                </a:defRPr>
              </a:pPr>
              <a:r>
                <a:t>- Define measurable and quantifiable goals</a:t>
              </a:r>
              <a:endParaRPr>
                <a:solidFill>
                  <a:srgbClr val="FFFFFF"/>
                </a:solidFill>
              </a:endParaRPr>
            </a:p>
            <a:p>
              <a:pPr algn="l" defTabSz="914400">
                <a:defRPr sz="2200">
                  <a:solidFill>
                    <a:srgbClr val="0055A0"/>
                  </a:solidFill>
                  <a:latin typeface="Arial"/>
                  <a:ea typeface="Arial"/>
                  <a:cs typeface="Arial"/>
                  <a:sym typeface="Arial"/>
                </a:defRPr>
              </a:pPr>
              <a:r>
                <a:t>- Use this stage to learn about the problem</a:t>
              </a:r>
            </a:p>
          </p:txBody>
        </p:sp>
      </p:grpSp>
      <p:grpSp>
        <p:nvGrpSpPr>
          <p:cNvPr id="226" name="Rectangle 23"/>
          <p:cNvGrpSpPr/>
          <p:nvPr/>
        </p:nvGrpSpPr>
        <p:grpSpPr>
          <a:xfrm>
            <a:off x="17348114" y="4593580"/>
            <a:ext cx="2694002" cy="1764044"/>
            <a:chOff x="0" y="0"/>
            <a:chExt cx="2694000" cy="1764043"/>
          </a:xfrm>
        </p:grpSpPr>
        <p:sp>
          <p:nvSpPr>
            <p:cNvPr id="224" name="Rectangle"/>
            <p:cNvSpPr/>
            <p:nvPr/>
          </p:nvSpPr>
          <p:spPr>
            <a:xfrm>
              <a:off x="0" y="7122"/>
              <a:ext cx="2694001" cy="1749799"/>
            </a:xfrm>
            <a:prstGeom prst="rect">
              <a:avLst/>
            </a:prstGeom>
            <a:solidFill>
              <a:srgbClr val="DDDDDD"/>
            </a:solidFill>
            <a:ln w="19050" cap="flat">
              <a:solidFill>
                <a:srgbClr val="A1A1A1"/>
              </a:solidFill>
              <a:prstDash val="solid"/>
              <a:round/>
            </a:ln>
            <a:effectLst/>
          </p:spPr>
          <p:txBody>
            <a:bodyPr wrap="square" lIns="45719" tIns="45719" rIns="45719" bIns="45719" numCol="1" anchor="ctr">
              <a:noAutofit/>
            </a:bodyPr>
            <a:lstStyle/>
            <a:p>
              <a:pPr algn="l" defTabSz="914400">
                <a:defRPr sz="1200">
                  <a:solidFill>
                    <a:srgbClr val="0055A0"/>
                  </a:solidFill>
                  <a:latin typeface="Arial"/>
                  <a:ea typeface="Arial"/>
                  <a:cs typeface="Arial"/>
                  <a:sym typeface="Arial"/>
                </a:defRPr>
              </a:pPr>
            </a:p>
          </p:txBody>
        </p:sp>
        <p:sp>
          <p:nvSpPr>
            <p:cNvPr id="225" name="- Normalization…"/>
            <p:cNvSpPr txBox="1"/>
            <p:nvPr/>
          </p:nvSpPr>
          <p:spPr>
            <a:xfrm>
              <a:off x="99906" y="-1"/>
              <a:ext cx="2494188" cy="17640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p>
              <a:pPr algn="l" defTabSz="914400">
                <a:defRPr sz="2200">
                  <a:solidFill>
                    <a:srgbClr val="0055A0"/>
                  </a:solidFill>
                  <a:latin typeface="Arial"/>
                  <a:ea typeface="Arial"/>
                  <a:cs typeface="Arial"/>
                  <a:sym typeface="Arial"/>
                </a:defRPr>
              </a:pPr>
              <a:r>
                <a:t>-</a:t>
              </a:r>
              <a:r>
                <a:rPr>
                  <a:solidFill>
                    <a:srgbClr val="FFFFFF"/>
                  </a:solidFill>
                </a:rPr>
                <a:t> </a:t>
              </a:r>
              <a:r>
                <a:t>Normalization</a:t>
              </a:r>
              <a:endParaRPr>
                <a:solidFill>
                  <a:srgbClr val="FFFFFF"/>
                </a:solidFill>
              </a:endParaRPr>
            </a:p>
            <a:p>
              <a:pPr algn="l" defTabSz="914400">
                <a:defRPr sz="2200">
                  <a:solidFill>
                    <a:srgbClr val="0055A0"/>
                  </a:solidFill>
                  <a:latin typeface="Arial"/>
                  <a:ea typeface="Arial"/>
                  <a:cs typeface="Arial"/>
                  <a:sym typeface="Arial"/>
                </a:defRPr>
              </a:pPr>
              <a:r>
                <a:t>- Transformation</a:t>
              </a:r>
              <a:endParaRPr>
                <a:solidFill>
                  <a:srgbClr val="FFFFFF"/>
                </a:solidFill>
              </a:endParaRPr>
            </a:p>
            <a:p>
              <a:pPr algn="l" defTabSz="914400">
                <a:defRPr sz="2200">
                  <a:solidFill>
                    <a:srgbClr val="0055A0"/>
                  </a:solidFill>
                  <a:latin typeface="Arial"/>
                  <a:ea typeface="Arial"/>
                  <a:cs typeface="Arial"/>
                  <a:sym typeface="Arial"/>
                </a:defRPr>
              </a:pPr>
              <a:r>
                <a:t>- Missing Values </a:t>
              </a:r>
            </a:p>
            <a:p>
              <a:pPr algn="l" defTabSz="914400">
                <a:defRPr sz="2200">
                  <a:solidFill>
                    <a:srgbClr val="0055A0"/>
                  </a:solidFill>
                  <a:latin typeface="Arial"/>
                  <a:ea typeface="Arial"/>
                  <a:cs typeface="Arial"/>
                  <a:sym typeface="Arial"/>
                </a:defRPr>
              </a:pPr>
              <a:r>
                <a:t>- Outliers</a:t>
              </a:r>
              <a:endParaRPr>
                <a:solidFill>
                  <a:srgbClr val="FFFFFF"/>
                </a:solidFill>
              </a:endParaRPr>
            </a:p>
          </p:txBody>
        </p:sp>
      </p:grpSp>
      <p:grpSp>
        <p:nvGrpSpPr>
          <p:cNvPr id="229" name="Rectangle 24"/>
          <p:cNvGrpSpPr/>
          <p:nvPr/>
        </p:nvGrpSpPr>
        <p:grpSpPr>
          <a:xfrm>
            <a:off x="16787094" y="7490421"/>
            <a:ext cx="3715300" cy="2507448"/>
            <a:chOff x="0" y="0"/>
            <a:chExt cx="3715299" cy="2507446"/>
          </a:xfrm>
        </p:grpSpPr>
        <p:sp>
          <p:nvSpPr>
            <p:cNvPr id="227" name="Rectangle"/>
            <p:cNvSpPr/>
            <p:nvPr/>
          </p:nvSpPr>
          <p:spPr>
            <a:xfrm>
              <a:off x="-1" y="-1"/>
              <a:ext cx="3715301" cy="2507448"/>
            </a:xfrm>
            <a:prstGeom prst="rect">
              <a:avLst/>
            </a:prstGeom>
            <a:solidFill>
              <a:srgbClr val="DDDDDD"/>
            </a:solidFill>
            <a:ln w="19050" cap="flat">
              <a:solidFill>
                <a:srgbClr val="A1A1A1"/>
              </a:solidFill>
              <a:prstDash val="solid"/>
              <a:round/>
            </a:ln>
            <a:effectLst/>
          </p:spPr>
          <p:txBody>
            <a:bodyPr wrap="square" lIns="45719" tIns="45719" rIns="45719" bIns="45719" numCol="1" anchor="ctr">
              <a:noAutofit/>
            </a:bodyPr>
            <a:lstStyle/>
            <a:p>
              <a:pPr algn="l" defTabSz="914400">
                <a:defRPr sz="1800">
                  <a:solidFill>
                    <a:srgbClr val="FFFFFF"/>
                  </a:solidFill>
                  <a:latin typeface="Arial"/>
                  <a:ea typeface="Arial"/>
                  <a:cs typeface="Arial"/>
                  <a:sym typeface="Arial"/>
                </a:defRPr>
              </a:pPr>
            </a:p>
          </p:txBody>
        </p:sp>
        <p:sp>
          <p:nvSpPr>
            <p:cNvPr id="228" name="-   Data Splitting…"/>
            <p:cNvSpPr txBox="1"/>
            <p:nvPr/>
          </p:nvSpPr>
          <p:spPr>
            <a:xfrm>
              <a:off x="100306" y="368173"/>
              <a:ext cx="3514687" cy="1771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p>
              <a:pPr algn="l" defTabSz="914400">
                <a:defRPr sz="2200">
                  <a:solidFill>
                    <a:srgbClr val="0055A0"/>
                  </a:solidFill>
                  <a:latin typeface="Arial"/>
                  <a:ea typeface="Arial"/>
                  <a:cs typeface="Arial"/>
                  <a:sym typeface="Arial"/>
                </a:defRPr>
              </a:pPr>
              <a:r>
                <a:t>-   Data Splitting</a:t>
              </a:r>
              <a:endParaRPr>
                <a:solidFill>
                  <a:srgbClr val="FFFFFF"/>
                </a:solidFill>
              </a:endParaRPr>
            </a:p>
            <a:p>
              <a:pPr marL="171450" indent="-171450" algn="l" defTabSz="914400">
                <a:buSzPct val="100000"/>
                <a:buChar char="-"/>
                <a:defRPr sz="2200">
                  <a:solidFill>
                    <a:srgbClr val="0055A0"/>
                  </a:solidFill>
                  <a:latin typeface="Arial"/>
                  <a:ea typeface="Arial"/>
                  <a:cs typeface="Arial"/>
                  <a:sym typeface="Arial"/>
                </a:defRPr>
              </a:pPr>
              <a:r>
                <a:t>Features Engineering</a:t>
              </a:r>
            </a:p>
            <a:p>
              <a:pPr marL="171450" indent="-171450" algn="l" defTabSz="914400">
                <a:buSzPct val="100000"/>
                <a:buChar char="-"/>
                <a:defRPr sz="2200">
                  <a:solidFill>
                    <a:srgbClr val="0055A0"/>
                  </a:solidFill>
                  <a:latin typeface="Arial"/>
                  <a:ea typeface="Arial"/>
                  <a:cs typeface="Arial"/>
                  <a:sym typeface="Arial"/>
                </a:defRPr>
              </a:pPr>
              <a:r>
                <a:t>Estimating Performance</a:t>
              </a:r>
              <a:endParaRPr>
                <a:solidFill>
                  <a:srgbClr val="FFFFFF"/>
                </a:solidFill>
              </a:endParaRPr>
            </a:p>
            <a:p>
              <a:pPr marL="171450" indent="-171450" algn="l" defTabSz="914400">
                <a:buSzPct val="100000"/>
                <a:buChar char="-"/>
                <a:defRPr sz="2200">
                  <a:solidFill>
                    <a:srgbClr val="0055A0"/>
                  </a:solidFill>
                  <a:latin typeface="Arial"/>
                  <a:ea typeface="Arial"/>
                  <a:cs typeface="Arial"/>
                  <a:sym typeface="Arial"/>
                </a:defRPr>
              </a:pPr>
              <a:r>
                <a:t>Evaluation and Model Selection </a:t>
              </a:r>
            </a:p>
          </p:txBody>
        </p:sp>
      </p:grpSp>
      <p:grpSp>
        <p:nvGrpSpPr>
          <p:cNvPr id="232" name="Rectangle 24"/>
          <p:cNvGrpSpPr/>
          <p:nvPr/>
        </p:nvGrpSpPr>
        <p:grpSpPr>
          <a:xfrm>
            <a:off x="1854596" y="5960122"/>
            <a:ext cx="3861102" cy="2605849"/>
            <a:chOff x="0" y="0"/>
            <a:chExt cx="3861100" cy="2605847"/>
          </a:xfrm>
        </p:grpSpPr>
        <p:sp>
          <p:nvSpPr>
            <p:cNvPr id="230" name="Rectangle"/>
            <p:cNvSpPr/>
            <p:nvPr/>
          </p:nvSpPr>
          <p:spPr>
            <a:xfrm>
              <a:off x="-1" y="-1"/>
              <a:ext cx="3861102" cy="2605849"/>
            </a:xfrm>
            <a:prstGeom prst="rect">
              <a:avLst/>
            </a:prstGeom>
            <a:solidFill>
              <a:srgbClr val="DDDDDD"/>
            </a:solidFill>
            <a:ln w="19050" cap="flat">
              <a:solidFill>
                <a:srgbClr val="A1A1A1"/>
              </a:solidFill>
              <a:prstDash val="solid"/>
              <a:round/>
            </a:ln>
            <a:effectLst/>
          </p:spPr>
          <p:txBody>
            <a:bodyPr wrap="square" lIns="45719" tIns="45719" rIns="45719" bIns="45719" numCol="1" anchor="ctr">
              <a:noAutofit/>
            </a:bodyPr>
            <a:lstStyle/>
            <a:p>
              <a:pPr algn="l" defTabSz="914400">
                <a:defRPr sz="1800">
                  <a:solidFill>
                    <a:srgbClr val="FFFFFF"/>
                  </a:solidFill>
                  <a:latin typeface="Arial"/>
                  <a:ea typeface="Arial"/>
                  <a:cs typeface="Arial"/>
                  <a:sym typeface="Arial"/>
                </a:defRPr>
              </a:pPr>
            </a:p>
          </p:txBody>
        </p:sp>
        <p:sp>
          <p:nvSpPr>
            <p:cNvPr id="231" name="-   Data Splitting…"/>
            <p:cNvSpPr txBox="1"/>
            <p:nvPr/>
          </p:nvSpPr>
          <p:spPr>
            <a:xfrm>
              <a:off x="104242" y="382621"/>
              <a:ext cx="3652616" cy="18406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p>
              <a:pPr algn="l" defTabSz="914400">
                <a:defRPr sz="2200">
                  <a:solidFill>
                    <a:srgbClr val="0055A0"/>
                  </a:solidFill>
                  <a:latin typeface="Arial"/>
                  <a:ea typeface="Arial"/>
                  <a:cs typeface="Arial"/>
                  <a:sym typeface="Arial"/>
                </a:defRPr>
              </a:pPr>
              <a:r>
                <a:t>-   Data Splitting</a:t>
              </a:r>
              <a:endParaRPr>
                <a:solidFill>
                  <a:srgbClr val="FFFFFF"/>
                </a:solidFill>
              </a:endParaRPr>
            </a:p>
            <a:p>
              <a:pPr marL="171450" indent="-171450" algn="l" defTabSz="914400">
                <a:buSzPct val="100000"/>
                <a:buChar char="-"/>
                <a:defRPr sz="2200">
                  <a:solidFill>
                    <a:srgbClr val="0055A0"/>
                  </a:solidFill>
                  <a:latin typeface="Arial"/>
                  <a:ea typeface="Arial"/>
                  <a:cs typeface="Arial"/>
                  <a:sym typeface="Arial"/>
                </a:defRPr>
              </a:pPr>
              <a:r>
                <a:t>Features Engineering</a:t>
              </a:r>
            </a:p>
            <a:p>
              <a:pPr marL="171450" indent="-171450" algn="l" defTabSz="914400">
                <a:buSzPct val="100000"/>
                <a:buChar char="-"/>
                <a:defRPr sz="2200">
                  <a:solidFill>
                    <a:srgbClr val="0055A0"/>
                  </a:solidFill>
                  <a:latin typeface="Arial"/>
                  <a:ea typeface="Arial"/>
                  <a:cs typeface="Arial"/>
                  <a:sym typeface="Arial"/>
                </a:defRPr>
              </a:pPr>
              <a:r>
                <a:t>Estimating Performance</a:t>
              </a:r>
              <a:endParaRPr>
                <a:solidFill>
                  <a:srgbClr val="FFFFFF"/>
                </a:solidFill>
              </a:endParaRPr>
            </a:p>
            <a:p>
              <a:pPr marL="171450" indent="-171450" algn="l" defTabSz="914400">
                <a:buSzPct val="100000"/>
                <a:buChar char="-"/>
                <a:defRPr sz="2200">
                  <a:solidFill>
                    <a:srgbClr val="0055A0"/>
                  </a:solidFill>
                  <a:latin typeface="Arial"/>
                  <a:ea typeface="Arial"/>
                  <a:cs typeface="Arial"/>
                  <a:sym typeface="Arial"/>
                </a:defRPr>
              </a:pPr>
              <a:r>
                <a:t>Evaluation and Model Selection </a:t>
              </a:r>
            </a:p>
          </p:txBody>
        </p:sp>
      </p:gr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ML as a Process: Data Preparation"/>
          <p:cNvSpPr txBox="1"/>
          <p:nvPr>
            <p:ph type="title" idx="4294967295"/>
          </p:nvPr>
        </p:nvSpPr>
        <p:spPr>
          <a:xfrm>
            <a:off x="2189575" y="469296"/>
            <a:ext cx="11966038" cy="1811739"/>
          </a:xfrm>
          <a:prstGeom prst="rect">
            <a:avLst/>
          </a:prstGeom>
        </p:spPr>
        <p:txBody>
          <a:bodyPr lIns="45719" tIns="45719" rIns="45719" bIns="45719" anchor="ctr"/>
          <a:lstStyle>
            <a:lvl1pPr defTabSz="914400">
              <a:lnSpc>
                <a:spcPct val="100000"/>
              </a:lnSpc>
              <a:defRPr b="0" spc="0" sz="6000">
                <a:solidFill>
                  <a:srgbClr val="0055A0"/>
                </a:solidFill>
                <a:latin typeface="Arial"/>
                <a:ea typeface="Arial"/>
                <a:cs typeface="Arial"/>
                <a:sym typeface="Arial"/>
              </a:defRPr>
            </a:lvl1pPr>
          </a:lstStyle>
          <a:p>
            <a:pPr/>
            <a:r>
              <a:t>ML as a Process: Data Preparation</a:t>
            </a:r>
          </a:p>
        </p:txBody>
      </p:sp>
      <p:sp>
        <p:nvSpPr>
          <p:cNvPr id="237" name="Content Placeholder 2"/>
          <p:cNvSpPr txBox="1"/>
          <p:nvPr/>
        </p:nvSpPr>
        <p:spPr>
          <a:xfrm>
            <a:off x="2395745" y="2682206"/>
            <a:ext cx="15419818" cy="5340535"/>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50580" indent="-324611" algn="l" defTabSz="649223">
              <a:spcBef>
                <a:spcPts val="300"/>
              </a:spcBef>
              <a:buClr>
                <a:srgbClr val="0055A0"/>
              </a:buClr>
              <a:buSzPct val="80000"/>
              <a:buFont typeface="Arial"/>
              <a:buChar char="•"/>
              <a:defRPr sz="3337">
                <a:solidFill>
                  <a:srgbClr val="000000"/>
                </a:solidFill>
                <a:latin typeface="Arial"/>
                <a:ea typeface="Arial"/>
                <a:cs typeface="Arial"/>
                <a:sym typeface="Arial"/>
              </a:defRPr>
            </a:pPr>
            <a:r>
              <a:t>Needed for several reasons</a:t>
            </a:r>
          </a:p>
          <a:p>
            <a:pPr lvl="1" marL="642731" indent="-324611" algn="l" defTabSz="649223">
              <a:spcBef>
                <a:spcPts val="300"/>
              </a:spcBef>
              <a:buClr>
                <a:srgbClr val="0055A0"/>
              </a:buClr>
              <a:buSzPct val="90000"/>
              <a:buFont typeface="Arial"/>
              <a:buChar char="•"/>
              <a:defRPr sz="3337">
                <a:solidFill>
                  <a:srgbClr val="000000"/>
                </a:solidFill>
                <a:latin typeface="Arial"/>
                <a:ea typeface="Arial"/>
                <a:cs typeface="Arial"/>
                <a:sym typeface="Arial"/>
              </a:defRPr>
            </a:pPr>
            <a:r>
              <a:t>Some Models have strict data requirements</a:t>
            </a:r>
          </a:p>
          <a:p>
            <a:pPr lvl="2" marL="775822" indent="-243459" algn="l" defTabSz="649223">
              <a:spcBef>
                <a:spcPts val="200"/>
              </a:spcBef>
              <a:buClr>
                <a:srgbClr val="0055A0"/>
              </a:buClr>
              <a:buSzPct val="85000"/>
              <a:buFont typeface="Arial"/>
              <a:buChar char="•"/>
              <a:defRPr sz="3337">
                <a:solidFill>
                  <a:srgbClr val="000000"/>
                </a:solidFill>
                <a:latin typeface="Arial"/>
                <a:ea typeface="Arial"/>
                <a:cs typeface="Arial"/>
                <a:sym typeface="Arial"/>
              </a:defRPr>
            </a:pPr>
            <a:r>
              <a:t>Scale of the data, data point intervals, etc</a:t>
            </a:r>
          </a:p>
          <a:p>
            <a:pPr lvl="1" marL="642731" indent="-324611" algn="l" defTabSz="649223">
              <a:spcBef>
                <a:spcPts val="300"/>
              </a:spcBef>
              <a:buClr>
                <a:srgbClr val="0055A0"/>
              </a:buClr>
              <a:buSzPct val="90000"/>
              <a:buFont typeface="Arial"/>
              <a:buChar char="•"/>
              <a:defRPr sz="3337">
                <a:solidFill>
                  <a:srgbClr val="000000"/>
                </a:solidFill>
                <a:latin typeface="Arial"/>
                <a:ea typeface="Arial"/>
                <a:cs typeface="Arial"/>
                <a:sym typeface="Arial"/>
              </a:defRPr>
            </a:pPr>
            <a:r>
              <a:t>Some characteristics of the data may impact dramatically on the model performance</a:t>
            </a:r>
          </a:p>
          <a:p>
            <a:pPr marL="350580" indent="-324611" algn="l" defTabSz="649223">
              <a:spcBef>
                <a:spcPts val="300"/>
              </a:spcBef>
              <a:buClr>
                <a:srgbClr val="0055A0"/>
              </a:buClr>
              <a:buSzPct val="80000"/>
              <a:buFont typeface="Arial"/>
              <a:buChar char="•"/>
              <a:defRPr sz="3337">
                <a:solidFill>
                  <a:srgbClr val="000000"/>
                </a:solidFill>
                <a:latin typeface="Arial"/>
                <a:ea typeface="Arial"/>
                <a:cs typeface="Arial"/>
                <a:sym typeface="Arial"/>
              </a:defRPr>
            </a:pPr>
            <a:r>
              <a:t>Time on data preparation should not be underestimated</a:t>
            </a:r>
          </a:p>
          <a:p>
            <a:pPr lvl="1" indent="318119" algn="l" defTabSz="649223">
              <a:spcBef>
                <a:spcPts val="400"/>
              </a:spcBef>
              <a:defRPr sz="3337">
                <a:solidFill>
                  <a:srgbClr val="000000"/>
                </a:solidFill>
                <a:latin typeface="Arial"/>
                <a:ea typeface="Arial"/>
                <a:cs typeface="Arial"/>
                <a:sym typeface="Arial"/>
              </a:defRPr>
            </a:pPr>
          </a:p>
          <a:p>
            <a:pPr marL="350580" indent="-324611" algn="l" defTabSz="649223">
              <a:spcBef>
                <a:spcPts val="500"/>
              </a:spcBef>
              <a:buClr>
                <a:srgbClr val="0055A0"/>
              </a:buClr>
              <a:buSzPct val="80000"/>
              <a:buFont typeface="Arial"/>
              <a:buChar char="•"/>
              <a:defRPr sz="3337">
                <a:solidFill>
                  <a:srgbClr val="000000"/>
                </a:solidFill>
                <a:latin typeface="Arial"/>
                <a:ea typeface="Arial"/>
                <a:cs typeface="Arial"/>
                <a:sym typeface="Arial"/>
              </a:defRPr>
            </a:pPr>
          </a:p>
          <a:p>
            <a:pPr lvl="1" marL="642731" indent="-324611" algn="l" defTabSz="649223">
              <a:spcBef>
                <a:spcPts val="400"/>
              </a:spcBef>
              <a:buClr>
                <a:srgbClr val="0055A0"/>
              </a:buClr>
              <a:buSzPct val="90000"/>
              <a:buFont typeface="Arial"/>
              <a:buChar char="•"/>
              <a:defRPr sz="3337">
                <a:solidFill>
                  <a:srgbClr val="000000"/>
                </a:solidFill>
                <a:latin typeface="Arial"/>
                <a:ea typeface="Arial"/>
                <a:cs typeface="Arial"/>
                <a:sym typeface="Arial"/>
              </a:defRPr>
            </a:pPr>
          </a:p>
        </p:txBody>
      </p:sp>
      <p:grpSp>
        <p:nvGrpSpPr>
          <p:cNvPr id="256" name="Content Placeholder 8"/>
          <p:cNvGrpSpPr/>
          <p:nvPr/>
        </p:nvGrpSpPr>
        <p:grpSpPr>
          <a:xfrm>
            <a:off x="3631407" y="7126910"/>
            <a:ext cx="13451257" cy="3019904"/>
            <a:chOff x="0" y="0"/>
            <a:chExt cx="13451256" cy="3019902"/>
          </a:xfrm>
        </p:grpSpPr>
        <p:grpSp>
          <p:nvGrpSpPr>
            <p:cNvPr id="240" name="Group"/>
            <p:cNvGrpSpPr/>
            <p:nvPr/>
          </p:nvGrpSpPr>
          <p:grpSpPr>
            <a:xfrm>
              <a:off x="863692" y="0"/>
              <a:ext cx="3454769" cy="3019903"/>
              <a:chOff x="0" y="0"/>
              <a:chExt cx="3454768" cy="3019902"/>
            </a:xfrm>
          </p:grpSpPr>
          <p:sp>
            <p:nvSpPr>
              <p:cNvPr id="238" name="Arrow"/>
              <p:cNvSpPr/>
              <p:nvPr/>
            </p:nvSpPr>
            <p:spPr>
              <a:xfrm>
                <a:off x="0" y="0"/>
                <a:ext cx="3454769" cy="3019903"/>
              </a:xfrm>
              <a:prstGeom prst="rightArrow">
                <a:avLst>
                  <a:gd name="adj1" fmla="val 70000"/>
                  <a:gd name="adj2" fmla="val 50000"/>
                </a:avLst>
              </a:prstGeom>
              <a:solidFill>
                <a:srgbClr val="DDDDDD"/>
              </a:solidFill>
              <a:ln w="19050" cap="flat">
                <a:solidFill>
                  <a:srgbClr val="A1A1A1"/>
                </a:solidFill>
                <a:prstDash val="solid"/>
                <a:round/>
              </a:ln>
              <a:effectLst/>
            </p:spPr>
            <p:txBody>
              <a:bodyPr wrap="square" lIns="45719" tIns="45719" rIns="45719" bIns="45719" numCol="1" anchor="ctr">
                <a:noAutofit/>
              </a:bodyPr>
              <a:lstStyle/>
              <a:p>
                <a:pPr algn="l" defTabSz="311150">
                  <a:lnSpc>
                    <a:spcPct val="90000"/>
                  </a:lnSpc>
                  <a:spcBef>
                    <a:spcPts val="400"/>
                  </a:spcBef>
                  <a:defRPr sz="700">
                    <a:solidFill>
                      <a:srgbClr val="0055A0"/>
                    </a:solidFill>
                    <a:latin typeface="Arial"/>
                    <a:ea typeface="Arial"/>
                    <a:cs typeface="Arial"/>
                    <a:sym typeface="Arial"/>
                  </a:defRPr>
                </a:pPr>
              </a:p>
            </p:txBody>
          </p:sp>
          <p:sp>
            <p:nvSpPr>
              <p:cNvPr id="239" name="Missing Values…"/>
              <p:cNvSpPr txBox="1"/>
              <p:nvPr/>
            </p:nvSpPr>
            <p:spPr>
              <a:xfrm>
                <a:off x="897262" y="481194"/>
                <a:ext cx="1639440" cy="20575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44" tIns="4444" rIns="4444" bIns="4444" numCol="1" anchor="ctr">
                <a:noAutofit/>
              </a:bodyPr>
              <a:lstStyle/>
              <a:p>
                <a:pPr lvl="1" marL="57149" indent="-57149" algn="l" defTabSz="311150">
                  <a:lnSpc>
                    <a:spcPct val="90000"/>
                  </a:lnSpc>
                  <a:spcBef>
                    <a:spcPts val="100"/>
                  </a:spcBef>
                  <a:buClr>
                    <a:srgbClr val="0055A0"/>
                  </a:buClr>
                  <a:buSzPct val="90000"/>
                  <a:buFont typeface="Arial"/>
                  <a:buChar char="•"/>
                  <a:defRPr sz="1700">
                    <a:solidFill>
                      <a:srgbClr val="0055A0"/>
                    </a:solidFill>
                    <a:latin typeface="Arial"/>
                    <a:ea typeface="Arial"/>
                    <a:cs typeface="Arial"/>
                    <a:sym typeface="Arial"/>
                  </a:defRPr>
                </a:pPr>
                <a:r>
                  <a:t>Missing Values</a:t>
                </a:r>
              </a:p>
              <a:p>
                <a:pPr lvl="1" marL="57149" indent="-57149" algn="l" defTabSz="311150">
                  <a:lnSpc>
                    <a:spcPct val="90000"/>
                  </a:lnSpc>
                  <a:spcBef>
                    <a:spcPts val="100"/>
                  </a:spcBef>
                  <a:buClr>
                    <a:srgbClr val="0055A0"/>
                  </a:buClr>
                  <a:buSzPct val="90000"/>
                  <a:buFont typeface="Arial"/>
                  <a:buChar char="•"/>
                  <a:defRPr sz="1700">
                    <a:solidFill>
                      <a:srgbClr val="0055A0"/>
                    </a:solidFill>
                    <a:latin typeface="Arial"/>
                    <a:ea typeface="Arial"/>
                    <a:cs typeface="Arial"/>
                    <a:sym typeface="Arial"/>
                  </a:defRPr>
                </a:pPr>
                <a:r>
                  <a:t>Error Values</a:t>
                </a:r>
              </a:p>
              <a:p>
                <a:pPr lvl="1" marL="57149" indent="-57149" algn="l" defTabSz="311150">
                  <a:lnSpc>
                    <a:spcPct val="90000"/>
                  </a:lnSpc>
                  <a:spcBef>
                    <a:spcPts val="100"/>
                  </a:spcBef>
                  <a:buClr>
                    <a:srgbClr val="0055A0"/>
                  </a:buClr>
                  <a:buSzPct val="90000"/>
                  <a:buFont typeface="Arial"/>
                  <a:buChar char="•"/>
                  <a:defRPr sz="1700">
                    <a:solidFill>
                      <a:srgbClr val="0055A0"/>
                    </a:solidFill>
                    <a:latin typeface="Arial"/>
                    <a:ea typeface="Arial"/>
                    <a:cs typeface="Arial"/>
                    <a:sym typeface="Arial"/>
                  </a:defRPr>
                </a:pPr>
                <a:r>
                  <a:t>Different Scales</a:t>
                </a:r>
              </a:p>
              <a:p>
                <a:pPr lvl="1" marL="57149" indent="-57149" algn="l" defTabSz="311150">
                  <a:lnSpc>
                    <a:spcPct val="90000"/>
                  </a:lnSpc>
                  <a:spcBef>
                    <a:spcPts val="100"/>
                  </a:spcBef>
                  <a:buClr>
                    <a:srgbClr val="0055A0"/>
                  </a:buClr>
                  <a:buSzPct val="90000"/>
                  <a:buFont typeface="Arial"/>
                  <a:buChar char="•"/>
                  <a:defRPr sz="1700">
                    <a:solidFill>
                      <a:srgbClr val="0055A0"/>
                    </a:solidFill>
                    <a:latin typeface="Arial"/>
                    <a:ea typeface="Arial"/>
                    <a:cs typeface="Arial"/>
                    <a:sym typeface="Arial"/>
                  </a:defRPr>
                </a:pPr>
                <a:r>
                  <a:t>Dimensionality</a:t>
                </a:r>
              </a:p>
              <a:p>
                <a:pPr lvl="1" marL="57149" indent="-57149" algn="l" defTabSz="311150">
                  <a:lnSpc>
                    <a:spcPct val="90000"/>
                  </a:lnSpc>
                  <a:spcBef>
                    <a:spcPts val="100"/>
                  </a:spcBef>
                  <a:buClr>
                    <a:srgbClr val="0055A0"/>
                  </a:buClr>
                  <a:buSzPct val="90000"/>
                  <a:buFont typeface="Arial"/>
                  <a:buChar char="•"/>
                  <a:defRPr sz="1700">
                    <a:solidFill>
                      <a:srgbClr val="0055A0"/>
                    </a:solidFill>
                    <a:latin typeface="Arial"/>
                    <a:ea typeface="Arial"/>
                    <a:cs typeface="Arial"/>
                    <a:sym typeface="Arial"/>
                  </a:defRPr>
                </a:pPr>
                <a:r>
                  <a:t>Types Problems</a:t>
                </a:r>
              </a:p>
              <a:p>
                <a:pPr lvl="1" marL="57149" indent="-57149" algn="l" defTabSz="311150">
                  <a:lnSpc>
                    <a:spcPct val="90000"/>
                  </a:lnSpc>
                  <a:spcBef>
                    <a:spcPts val="100"/>
                  </a:spcBef>
                  <a:buClr>
                    <a:srgbClr val="0055A0"/>
                  </a:buClr>
                  <a:buSzPct val="90000"/>
                  <a:buFont typeface="Arial"/>
                  <a:buChar char="•"/>
                  <a:defRPr sz="1700">
                    <a:solidFill>
                      <a:srgbClr val="0055A0"/>
                    </a:solidFill>
                    <a:latin typeface="Arial"/>
                    <a:ea typeface="Arial"/>
                    <a:cs typeface="Arial"/>
                    <a:sym typeface="Arial"/>
                  </a:defRPr>
                </a:pPr>
                <a:r>
                  <a:t>Many others</a:t>
                </a:r>
              </a:p>
            </p:txBody>
          </p:sp>
        </p:grpSp>
        <p:grpSp>
          <p:nvGrpSpPr>
            <p:cNvPr id="243" name="Group"/>
            <p:cNvGrpSpPr/>
            <p:nvPr/>
          </p:nvGrpSpPr>
          <p:grpSpPr>
            <a:xfrm>
              <a:off x="0" y="465041"/>
              <a:ext cx="1727385" cy="2089815"/>
              <a:chOff x="0" y="0"/>
              <a:chExt cx="1727384" cy="2089813"/>
            </a:xfrm>
          </p:grpSpPr>
          <p:sp>
            <p:nvSpPr>
              <p:cNvPr id="241" name="Circle"/>
              <p:cNvSpPr/>
              <p:nvPr/>
            </p:nvSpPr>
            <p:spPr>
              <a:xfrm>
                <a:off x="0" y="181214"/>
                <a:ext cx="1727385" cy="1727386"/>
              </a:xfrm>
              <a:prstGeom prst="ellipse">
                <a:avLst/>
              </a:prstGeom>
              <a:solidFill>
                <a:srgbClr val="DDDDDD"/>
              </a:solidFill>
              <a:ln w="19050" cap="flat">
                <a:solidFill>
                  <a:srgbClr val="A1A1A1"/>
                </a:solidFill>
                <a:prstDash val="solid"/>
                <a:round/>
              </a:ln>
              <a:effectLst/>
            </p:spPr>
            <p:txBody>
              <a:bodyPr wrap="square" lIns="45719" tIns="45719" rIns="45719" bIns="45719" numCol="1" anchor="ctr">
                <a:noAutofit/>
              </a:bodyPr>
              <a:lstStyle/>
              <a:p>
                <a:pPr defTabSz="533400">
                  <a:lnSpc>
                    <a:spcPct val="90000"/>
                  </a:lnSpc>
                  <a:spcBef>
                    <a:spcPts val="1200"/>
                  </a:spcBef>
                  <a:defRPr b="1" sz="1200">
                    <a:solidFill>
                      <a:srgbClr val="2D9DFF"/>
                    </a:solidFill>
                    <a:latin typeface="Arial"/>
                    <a:ea typeface="Arial"/>
                    <a:cs typeface="Arial"/>
                    <a:sym typeface="Arial"/>
                  </a:defRPr>
                </a:pPr>
              </a:p>
            </p:txBody>
          </p:sp>
          <p:sp>
            <p:nvSpPr>
              <p:cNvPr id="242" name="Raw Data"/>
              <p:cNvSpPr txBox="1"/>
              <p:nvPr/>
            </p:nvSpPr>
            <p:spPr>
              <a:xfrm>
                <a:off x="252969" y="0"/>
                <a:ext cx="1221446" cy="20898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 tIns="7620" rIns="7620" bIns="7620" numCol="1" anchor="ctr">
                <a:noAutofit/>
              </a:bodyPr>
              <a:lstStyle>
                <a:lvl1pPr marL="493776" indent="-457200" defTabSz="533400">
                  <a:lnSpc>
                    <a:spcPct val="90000"/>
                  </a:lnSpc>
                  <a:spcBef>
                    <a:spcPts val="500"/>
                  </a:spcBef>
                  <a:buClr>
                    <a:srgbClr val="0055A0"/>
                  </a:buClr>
                  <a:buSzPct val="80000"/>
                  <a:buFont typeface="Arial"/>
                  <a:buChar char="•"/>
                  <a:defRPr b="1" sz="2200">
                    <a:solidFill>
                      <a:srgbClr val="2D9DFF"/>
                    </a:solidFill>
                    <a:latin typeface="Arial"/>
                    <a:ea typeface="Arial"/>
                    <a:cs typeface="Arial"/>
                    <a:sym typeface="Arial"/>
                  </a:defRPr>
                </a:lvl1pPr>
              </a:lstStyle>
              <a:p>
                <a:pPr/>
                <a:r>
                  <a:t>Raw Data</a:t>
                </a:r>
              </a:p>
            </p:txBody>
          </p:sp>
        </p:grpSp>
        <p:grpSp>
          <p:nvGrpSpPr>
            <p:cNvPr id="246" name="Group"/>
            <p:cNvGrpSpPr/>
            <p:nvPr/>
          </p:nvGrpSpPr>
          <p:grpSpPr>
            <a:xfrm>
              <a:off x="5430089" y="0"/>
              <a:ext cx="3454769" cy="3019903"/>
              <a:chOff x="0" y="0"/>
              <a:chExt cx="3454768" cy="3019902"/>
            </a:xfrm>
          </p:grpSpPr>
          <p:sp>
            <p:nvSpPr>
              <p:cNvPr id="244" name="Arrow"/>
              <p:cNvSpPr/>
              <p:nvPr/>
            </p:nvSpPr>
            <p:spPr>
              <a:xfrm>
                <a:off x="0" y="0"/>
                <a:ext cx="3454769" cy="3019903"/>
              </a:xfrm>
              <a:prstGeom prst="rightArrow">
                <a:avLst>
                  <a:gd name="adj1" fmla="val 70000"/>
                  <a:gd name="adj2" fmla="val 50000"/>
                </a:avLst>
              </a:prstGeom>
              <a:solidFill>
                <a:srgbClr val="DDDDDD"/>
              </a:solidFill>
              <a:ln w="19050" cap="flat">
                <a:solidFill>
                  <a:srgbClr val="A1A1A1"/>
                </a:solidFill>
                <a:prstDash val="solid"/>
                <a:round/>
              </a:ln>
              <a:effectLst/>
            </p:spPr>
            <p:txBody>
              <a:bodyPr wrap="square" lIns="45719" tIns="45719" rIns="45719" bIns="45719" numCol="1" anchor="ctr">
                <a:noAutofit/>
              </a:bodyPr>
              <a:lstStyle/>
              <a:p>
                <a:pPr algn="l" defTabSz="355600">
                  <a:lnSpc>
                    <a:spcPct val="90000"/>
                  </a:lnSpc>
                  <a:spcBef>
                    <a:spcPts val="400"/>
                  </a:spcBef>
                  <a:defRPr sz="800">
                    <a:solidFill>
                      <a:srgbClr val="FFFFFF"/>
                    </a:solidFill>
                    <a:latin typeface="Arial"/>
                    <a:ea typeface="Arial"/>
                    <a:cs typeface="Arial"/>
                    <a:sym typeface="Arial"/>
                  </a:defRPr>
                </a:pPr>
              </a:p>
            </p:txBody>
          </p:sp>
          <p:sp>
            <p:nvSpPr>
              <p:cNvPr id="245" name="Scaling…"/>
              <p:cNvSpPr txBox="1"/>
              <p:nvPr/>
            </p:nvSpPr>
            <p:spPr>
              <a:xfrm>
                <a:off x="902058" y="462952"/>
                <a:ext cx="1633046" cy="20939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 tIns="5080" rIns="5080" bIns="5080" numCol="1" anchor="ctr">
                <a:noAutofit/>
              </a:bodyPr>
              <a:lstStyle/>
              <a:p>
                <a:pPr lvl="1" marL="57150" indent="-57150" algn="l" defTabSz="355600">
                  <a:lnSpc>
                    <a:spcPct val="90000"/>
                  </a:lnSpc>
                  <a:spcBef>
                    <a:spcPts val="100"/>
                  </a:spcBef>
                  <a:buClr>
                    <a:srgbClr val="0055A0"/>
                  </a:buClr>
                  <a:buSzPct val="90000"/>
                  <a:buFont typeface="Arial"/>
                  <a:buChar char="•"/>
                  <a:defRPr sz="1800">
                    <a:solidFill>
                      <a:srgbClr val="FFFFFF"/>
                    </a:solidFill>
                    <a:latin typeface="Arial"/>
                    <a:ea typeface="Arial"/>
                    <a:cs typeface="Arial"/>
                    <a:sym typeface="Arial"/>
                  </a:defRPr>
                </a:pPr>
                <a:r>
                  <a:t>Scaling</a:t>
                </a:r>
              </a:p>
              <a:p>
                <a:pPr lvl="1" marL="57150" indent="-57150" algn="l" defTabSz="355600">
                  <a:lnSpc>
                    <a:spcPct val="90000"/>
                  </a:lnSpc>
                  <a:spcBef>
                    <a:spcPts val="100"/>
                  </a:spcBef>
                  <a:buClr>
                    <a:srgbClr val="0055A0"/>
                  </a:buClr>
                  <a:buSzPct val="90000"/>
                  <a:buFont typeface="Arial"/>
                  <a:buChar char="•"/>
                  <a:defRPr sz="1800">
                    <a:solidFill>
                      <a:srgbClr val="FFFFFF"/>
                    </a:solidFill>
                    <a:latin typeface="Arial"/>
                    <a:ea typeface="Arial"/>
                    <a:cs typeface="Arial"/>
                    <a:sym typeface="Arial"/>
                  </a:defRPr>
                </a:pPr>
                <a:r>
                  <a:t>Centering</a:t>
                </a:r>
              </a:p>
              <a:p>
                <a:pPr lvl="1" marL="57150" indent="-57150" algn="l" defTabSz="355600">
                  <a:lnSpc>
                    <a:spcPct val="90000"/>
                  </a:lnSpc>
                  <a:spcBef>
                    <a:spcPts val="100"/>
                  </a:spcBef>
                  <a:buClr>
                    <a:srgbClr val="0055A0"/>
                  </a:buClr>
                  <a:buSzPct val="90000"/>
                  <a:buFont typeface="Arial"/>
                  <a:buChar char="•"/>
                  <a:defRPr sz="1800">
                    <a:solidFill>
                      <a:srgbClr val="FFFFFF"/>
                    </a:solidFill>
                    <a:latin typeface="Arial"/>
                    <a:ea typeface="Arial"/>
                    <a:cs typeface="Arial"/>
                    <a:sym typeface="Arial"/>
                  </a:defRPr>
                </a:pPr>
                <a:r>
                  <a:t>Skewness</a:t>
                </a:r>
              </a:p>
              <a:p>
                <a:pPr lvl="1" marL="57150" indent="-57150" algn="l" defTabSz="355600">
                  <a:lnSpc>
                    <a:spcPct val="90000"/>
                  </a:lnSpc>
                  <a:spcBef>
                    <a:spcPts val="100"/>
                  </a:spcBef>
                  <a:buClr>
                    <a:srgbClr val="0055A0"/>
                  </a:buClr>
                  <a:buSzPct val="90000"/>
                  <a:buFont typeface="Arial"/>
                  <a:buChar char="•"/>
                  <a:defRPr sz="1800">
                    <a:solidFill>
                      <a:srgbClr val="FFFFFF"/>
                    </a:solidFill>
                    <a:latin typeface="Arial"/>
                    <a:ea typeface="Arial"/>
                    <a:cs typeface="Arial"/>
                    <a:sym typeface="Arial"/>
                  </a:defRPr>
                </a:pPr>
                <a:r>
                  <a:t>Outliers</a:t>
                </a:r>
              </a:p>
              <a:p>
                <a:pPr lvl="1" marL="57150" indent="-57150" algn="l" defTabSz="355600">
                  <a:lnSpc>
                    <a:spcPct val="90000"/>
                  </a:lnSpc>
                  <a:spcBef>
                    <a:spcPts val="100"/>
                  </a:spcBef>
                  <a:buClr>
                    <a:srgbClr val="0055A0"/>
                  </a:buClr>
                  <a:buSzPct val="90000"/>
                  <a:buFont typeface="Arial"/>
                  <a:buChar char="•"/>
                  <a:defRPr sz="1800">
                    <a:solidFill>
                      <a:srgbClr val="FFFFFF"/>
                    </a:solidFill>
                    <a:latin typeface="Arial"/>
                    <a:ea typeface="Arial"/>
                    <a:cs typeface="Arial"/>
                    <a:sym typeface="Arial"/>
                  </a:defRPr>
                </a:pPr>
                <a:r>
                  <a:t>Missing Values</a:t>
                </a:r>
              </a:p>
              <a:p>
                <a:pPr lvl="1" marL="57150" indent="-57150" algn="l" defTabSz="355600">
                  <a:lnSpc>
                    <a:spcPct val="90000"/>
                  </a:lnSpc>
                  <a:spcBef>
                    <a:spcPts val="100"/>
                  </a:spcBef>
                  <a:buClr>
                    <a:srgbClr val="0055A0"/>
                  </a:buClr>
                  <a:buSzPct val="90000"/>
                  <a:buFont typeface="Arial"/>
                  <a:buChar char="•"/>
                  <a:defRPr sz="1800">
                    <a:solidFill>
                      <a:srgbClr val="FFFFFF"/>
                    </a:solidFill>
                    <a:latin typeface="Arial"/>
                    <a:ea typeface="Arial"/>
                    <a:cs typeface="Arial"/>
                    <a:sym typeface="Arial"/>
                  </a:defRPr>
                </a:pPr>
                <a:r>
                  <a:t>Errors</a:t>
                </a:r>
              </a:p>
            </p:txBody>
          </p:sp>
        </p:grpSp>
        <p:grpSp>
          <p:nvGrpSpPr>
            <p:cNvPr id="249" name="Group"/>
            <p:cNvGrpSpPr/>
            <p:nvPr/>
          </p:nvGrpSpPr>
          <p:grpSpPr>
            <a:xfrm>
              <a:off x="4566397" y="646256"/>
              <a:ext cx="1727385" cy="1727385"/>
              <a:chOff x="0" y="0"/>
              <a:chExt cx="1727384" cy="1727384"/>
            </a:xfrm>
          </p:grpSpPr>
          <p:sp>
            <p:nvSpPr>
              <p:cNvPr id="247" name="Circle"/>
              <p:cNvSpPr/>
              <p:nvPr/>
            </p:nvSpPr>
            <p:spPr>
              <a:xfrm>
                <a:off x="0" y="0"/>
                <a:ext cx="1727385" cy="1727385"/>
              </a:xfrm>
              <a:prstGeom prst="ellipse">
                <a:avLst/>
              </a:prstGeom>
              <a:solidFill>
                <a:srgbClr val="DDDDDD"/>
              </a:solidFill>
              <a:ln w="19050" cap="flat">
                <a:solidFill>
                  <a:srgbClr val="A1A1A1"/>
                </a:solidFill>
                <a:prstDash val="solid"/>
                <a:round/>
              </a:ln>
              <a:effectLst/>
            </p:spPr>
            <p:txBody>
              <a:bodyPr wrap="square" lIns="45719" tIns="45719" rIns="45719" bIns="45719" numCol="1" anchor="ctr">
                <a:noAutofit/>
              </a:bodyPr>
              <a:lstStyle/>
              <a:p>
                <a:pPr defTabSz="355600">
                  <a:lnSpc>
                    <a:spcPct val="90000"/>
                  </a:lnSpc>
                  <a:spcBef>
                    <a:spcPts val="1200"/>
                  </a:spcBef>
                  <a:defRPr b="1" sz="800">
                    <a:solidFill>
                      <a:srgbClr val="2D9DFF"/>
                    </a:solidFill>
                    <a:latin typeface="Arial"/>
                    <a:ea typeface="Arial"/>
                    <a:cs typeface="Arial"/>
                    <a:sym typeface="Arial"/>
                  </a:defRPr>
                </a:pPr>
              </a:p>
            </p:txBody>
          </p:sp>
          <p:sp>
            <p:nvSpPr>
              <p:cNvPr id="248" name="Data Transformation"/>
              <p:cNvSpPr txBox="1"/>
              <p:nvPr/>
            </p:nvSpPr>
            <p:spPr>
              <a:xfrm>
                <a:off x="252969" y="61695"/>
                <a:ext cx="1221447" cy="16039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 tIns="5080" rIns="5080" bIns="5080" numCol="1" anchor="ctr">
                <a:noAutofit/>
              </a:bodyPr>
              <a:lstStyle>
                <a:lvl1pPr marL="493776" indent="-457200" defTabSz="355600">
                  <a:lnSpc>
                    <a:spcPct val="90000"/>
                  </a:lnSpc>
                  <a:spcBef>
                    <a:spcPts val="300"/>
                  </a:spcBef>
                  <a:buClr>
                    <a:srgbClr val="0055A0"/>
                  </a:buClr>
                  <a:buSzPct val="80000"/>
                  <a:buFont typeface="Arial"/>
                  <a:buChar char="•"/>
                  <a:defRPr b="1" sz="1800">
                    <a:solidFill>
                      <a:srgbClr val="2D9DFF"/>
                    </a:solidFill>
                    <a:latin typeface="Arial"/>
                    <a:ea typeface="Arial"/>
                    <a:cs typeface="Arial"/>
                    <a:sym typeface="Arial"/>
                  </a:defRPr>
                </a:lvl1pPr>
              </a:lstStyle>
              <a:p>
                <a:pPr/>
                <a:r>
                  <a:t>Data Transformation</a:t>
                </a:r>
              </a:p>
            </p:txBody>
          </p:sp>
        </p:grpSp>
        <p:grpSp>
          <p:nvGrpSpPr>
            <p:cNvPr id="252" name="Group"/>
            <p:cNvGrpSpPr/>
            <p:nvPr/>
          </p:nvGrpSpPr>
          <p:grpSpPr>
            <a:xfrm>
              <a:off x="9996488" y="0"/>
              <a:ext cx="3454769" cy="3019903"/>
              <a:chOff x="0" y="0"/>
              <a:chExt cx="3454768" cy="3019902"/>
            </a:xfrm>
          </p:grpSpPr>
          <p:sp>
            <p:nvSpPr>
              <p:cNvPr id="250" name="Arrow"/>
              <p:cNvSpPr/>
              <p:nvPr/>
            </p:nvSpPr>
            <p:spPr>
              <a:xfrm>
                <a:off x="0" y="0"/>
                <a:ext cx="3454769" cy="3019903"/>
              </a:xfrm>
              <a:prstGeom prst="rightArrow">
                <a:avLst>
                  <a:gd name="adj1" fmla="val 70000"/>
                  <a:gd name="adj2" fmla="val 50000"/>
                </a:avLst>
              </a:prstGeom>
              <a:solidFill>
                <a:srgbClr val="DDDDDD"/>
              </a:solidFill>
              <a:ln w="19050" cap="flat">
                <a:solidFill>
                  <a:srgbClr val="A1A1A1"/>
                </a:solidFill>
                <a:prstDash val="solid"/>
                <a:round/>
              </a:ln>
              <a:effectLst/>
            </p:spPr>
            <p:txBody>
              <a:bodyPr wrap="square" lIns="45719" tIns="45719" rIns="45719" bIns="45719" numCol="1" anchor="ctr">
                <a:noAutofit/>
              </a:bodyPr>
              <a:lstStyle/>
              <a:p>
                <a:pPr defTabSz="488950">
                  <a:lnSpc>
                    <a:spcPct val="90000"/>
                  </a:lnSpc>
                  <a:spcBef>
                    <a:spcPts val="1200"/>
                  </a:spcBef>
                  <a:defRPr b="1" sz="2100">
                    <a:solidFill>
                      <a:srgbClr val="2D9DFF"/>
                    </a:solidFill>
                    <a:latin typeface="Arial"/>
                    <a:ea typeface="Arial"/>
                    <a:cs typeface="Arial"/>
                    <a:sym typeface="Arial"/>
                  </a:defRPr>
                </a:pPr>
              </a:p>
            </p:txBody>
          </p:sp>
          <p:sp>
            <p:nvSpPr>
              <p:cNvPr id="251" name="Modeling phase"/>
              <p:cNvSpPr txBox="1"/>
              <p:nvPr/>
            </p:nvSpPr>
            <p:spPr>
              <a:xfrm>
                <a:off x="916445" y="266953"/>
                <a:ext cx="1783471" cy="24859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985" tIns="6985" rIns="6985" bIns="6985" numCol="1" anchor="ctr">
                <a:noAutofit/>
              </a:bodyPr>
              <a:lstStyle>
                <a:lvl1pPr marL="493776" indent="-457200" defTabSz="488950">
                  <a:lnSpc>
                    <a:spcPct val="90000"/>
                  </a:lnSpc>
                  <a:spcBef>
                    <a:spcPts val="400"/>
                  </a:spcBef>
                  <a:buClr>
                    <a:srgbClr val="0055A0"/>
                  </a:buClr>
                  <a:buSzPct val="80000"/>
                  <a:buFont typeface="Arial"/>
                  <a:buChar char="•"/>
                  <a:defRPr b="1" sz="2100">
                    <a:solidFill>
                      <a:srgbClr val="2D9DFF"/>
                    </a:solidFill>
                    <a:latin typeface="Arial"/>
                    <a:ea typeface="Arial"/>
                    <a:cs typeface="Arial"/>
                    <a:sym typeface="Arial"/>
                  </a:defRPr>
                </a:lvl1pPr>
              </a:lstStyle>
              <a:p>
                <a:pPr/>
                <a:r>
                  <a:t>Modeling phase</a:t>
                </a:r>
              </a:p>
            </p:txBody>
          </p:sp>
        </p:grpSp>
        <p:grpSp>
          <p:nvGrpSpPr>
            <p:cNvPr id="255" name="Group"/>
            <p:cNvGrpSpPr/>
            <p:nvPr/>
          </p:nvGrpSpPr>
          <p:grpSpPr>
            <a:xfrm>
              <a:off x="9132796" y="262992"/>
              <a:ext cx="1727385" cy="2493914"/>
              <a:chOff x="0" y="0"/>
              <a:chExt cx="1727384" cy="2493912"/>
            </a:xfrm>
          </p:grpSpPr>
          <p:sp>
            <p:nvSpPr>
              <p:cNvPr id="253" name="Circle"/>
              <p:cNvSpPr/>
              <p:nvPr/>
            </p:nvSpPr>
            <p:spPr>
              <a:xfrm>
                <a:off x="0" y="383264"/>
                <a:ext cx="1727385" cy="1727385"/>
              </a:xfrm>
              <a:prstGeom prst="ellipse">
                <a:avLst/>
              </a:prstGeom>
              <a:solidFill>
                <a:srgbClr val="DDDDDD"/>
              </a:solidFill>
              <a:ln w="19050" cap="flat">
                <a:solidFill>
                  <a:srgbClr val="A1A1A1"/>
                </a:solidFill>
                <a:prstDash val="solid"/>
                <a:round/>
              </a:ln>
              <a:effectLst/>
            </p:spPr>
            <p:txBody>
              <a:bodyPr wrap="square" lIns="45719" tIns="45719" rIns="45719" bIns="45719" numCol="1" anchor="ctr">
                <a:noAutofit/>
              </a:bodyPr>
              <a:lstStyle/>
              <a:p>
                <a:pPr defTabSz="533400">
                  <a:lnSpc>
                    <a:spcPct val="90000"/>
                  </a:lnSpc>
                  <a:spcBef>
                    <a:spcPts val="1200"/>
                  </a:spcBef>
                  <a:defRPr b="1" sz="1200">
                    <a:solidFill>
                      <a:srgbClr val="2D9DFF"/>
                    </a:solidFill>
                    <a:latin typeface="Arial"/>
                    <a:ea typeface="Arial"/>
                    <a:cs typeface="Arial"/>
                    <a:sym typeface="Arial"/>
                  </a:defRPr>
                </a:pPr>
              </a:p>
            </p:txBody>
          </p:sp>
          <p:sp>
            <p:nvSpPr>
              <p:cNvPr id="254" name="Data Ready"/>
              <p:cNvSpPr txBox="1"/>
              <p:nvPr/>
            </p:nvSpPr>
            <p:spPr>
              <a:xfrm>
                <a:off x="252969" y="0"/>
                <a:ext cx="1221447" cy="24939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 tIns="7620" rIns="7620" bIns="7620" numCol="1" anchor="ctr">
                <a:noAutofit/>
              </a:bodyPr>
              <a:lstStyle>
                <a:lvl1pPr marL="493776" indent="-457200" defTabSz="533400">
                  <a:lnSpc>
                    <a:spcPct val="90000"/>
                  </a:lnSpc>
                  <a:spcBef>
                    <a:spcPts val="500"/>
                  </a:spcBef>
                  <a:buClr>
                    <a:srgbClr val="0055A0"/>
                  </a:buClr>
                  <a:buSzPct val="80000"/>
                  <a:buFont typeface="Arial"/>
                  <a:buChar char="•"/>
                  <a:defRPr b="1" sz="2200">
                    <a:solidFill>
                      <a:srgbClr val="2D9DFF"/>
                    </a:solidFill>
                    <a:latin typeface="Arial"/>
                    <a:ea typeface="Arial"/>
                    <a:cs typeface="Arial"/>
                    <a:sym typeface="Arial"/>
                  </a:defRPr>
                </a:lvl1pPr>
              </a:lstStyle>
              <a:p>
                <a:pPr/>
                <a:r>
                  <a:t>Data Ready</a:t>
                </a:r>
              </a:p>
            </p:txBody>
          </p:sp>
        </p:grpSp>
      </p:gr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ML as a Process: Feature engineering"/>
          <p:cNvSpPr txBox="1"/>
          <p:nvPr>
            <p:ph type="title" idx="4294967295"/>
          </p:nvPr>
        </p:nvSpPr>
        <p:spPr>
          <a:xfrm>
            <a:off x="1176299" y="959591"/>
            <a:ext cx="13701724" cy="1609945"/>
          </a:xfrm>
          <a:prstGeom prst="rect">
            <a:avLst/>
          </a:prstGeom>
        </p:spPr>
        <p:txBody>
          <a:bodyPr lIns="45719" tIns="45719" rIns="45719" bIns="45719" anchor="ctr"/>
          <a:lstStyle>
            <a:lvl1pPr defTabSz="914400">
              <a:lnSpc>
                <a:spcPct val="100000"/>
              </a:lnSpc>
              <a:defRPr b="0" spc="0" sz="6000">
                <a:solidFill>
                  <a:srgbClr val="0055A0"/>
                </a:solidFill>
                <a:latin typeface="Arial"/>
                <a:ea typeface="Arial"/>
                <a:cs typeface="Arial"/>
                <a:sym typeface="Arial"/>
              </a:defRPr>
            </a:lvl1pPr>
          </a:lstStyle>
          <a:p>
            <a:pPr/>
            <a:r>
              <a:t>ML as a Process: Feature engineering</a:t>
            </a:r>
          </a:p>
        </p:txBody>
      </p:sp>
      <p:sp>
        <p:nvSpPr>
          <p:cNvPr id="261" name="Content Placeholder 2"/>
          <p:cNvSpPr txBox="1"/>
          <p:nvPr/>
        </p:nvSpPr>
        <p:spPr>
          <a:xfrm>
            <a:off x="1679627" y="2857325"/>
            <a:ext cx="19488322" cy="458426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55518" indent="-329184" algn="l" defTabSz="658368">
              <a:lnSpc>
                <a:spcPct val="90000"/>
              </a:lnSpc>
              <a:spcBef>
                <a:spcPts val="300"/>
              </a:spcBef>
              <a:buClr>
                <a:srgbClr val="0055A0"/>
              </a:buClr>
              <a:buSzPct val="80000"/>
              <a:buFont typeface="Arial"/>
              <a:buChar char="•"/>
              <a:defRPr sz="3456">
                <a:solidFill>
                  <a:srgbClr val="000000"/>
                </a:solidFill>
                <a:latin typeface="Arial"/>
                <a:ea typeface="Arial"/>
                <a:cs typeface="Arial"/>
                <a:sym typeface="Arial"/>
              </a:defRPr>
            </a:pPr>
            <a:r>
              <a:t>Determine the predictors (features) to be used is one of the most critical questions</a:t>
            </a:r>
          </a:p>
          <a:p>
            <a:pPr marL="355518" indent="-329184" algn="l" defTabSz="658368">
              <a:lnSpc>
                <a:spcPct val="90000"/>
              </a:lnSpc>
              <a:spcBef>
                <a:spcPts val="300"/>
              </a:spcBef>
              <a:buClr>
                <a:srgbClr val="0055A0"/>
              </a:buClr>
              <a:buSzPct val="80000"/>
              <a:buFont typeface="Arial"/>
              <a:buChar char="•"/>
              <a:defRPr sz="3456">
                <a:solidFill>
                  <a:srgbClr val="000000"/>
                </a:solidFill>
                <a:latin typeface="Arial"/>
                <a:ea typeface="Arial"/>
                <a:cs typeface="Arial"/>
                <a:sym typeface="Arial"/>
              </a:defRPr>
            </a:pPr>
            <a:r>
              <a:t>Some times we need to add predictors</a:t>
            </a:r>
          </a:p>
          <a:p>
            <a:pPr marL="355518" indent="-329184" algn="l" defTabSz="658368">
              <a:lnSpc>
                <a:spcPct val="90000"/>
              </a:lnSpc>
              <a:spcBef>
                <a:spcPts val="300"/>
              </a:spcBef>
              <a:buClr>
                <a:srgbClr val="0055A0"/>
              </a:buClr>
              <a:buSzPct val="80000"/>
              <a:buFont typeface="Arial"/>
              <a:buChar char="•"/>
              <a:defRPr sz="3456">
                <a:solidFill>
                  <a:srgbClr val="000000"/>
                </a:solidFill>
                <a:latin typeface="Arial"/>
                <a:ea typeface="Arial"/>
                <a:cs typeface="Arial"/>
                <a:sym typeface="Arial"/>
              </a:defRPr>
            </a:pPr>
            <a:r>
              <a:t>Reduce Number:</a:t>
            </a:r>
          </a:p>
          <a:p>
            <a:pPr lvl="1" marL="651784" indent="-329184" algn="l" defTabSz="658368">
              <a:lnSpc>
                <a:spcPct val="90000"/>
              </a:lnSpc>
              <a:spcBef>
                <a:spcPts val="200"/>
              </a:spcBef>
              <a:buClr>
                <a:srgbClr val="0055A0"/>
              </a:buClr>
              <a:buSzPct val="90000"/>
              <a:buFont typeface="Arial"/>
              <a:buChar char="•"/>
              <a:defRPr sz="3456">
                <a:solidFill>
                  <a:srgbClr val="000000"/>
                </a:solidFill>
                <a:latin typeface="Arial"/>
                <a:ea typeface="Arial"/>
                <a:cs typeface="Arial"/>
                <a:sym typeface="Arial"/>
              </a:defRPr>
            </a:pPr>
            <a:r>
              <a:t>Fewer predictors more interpretable model and less costly</a:t>
            </a:r>
          </a:p>
          <a:p>
            <a:pPr lvl="1" marL="651784" indent="-329184" algn="l" defTabSz="658368">
              <a:lnSpc>
                <a:spcPct val="90000"/>
              </a:lnSpc>
              <a:spcBef>
                <a:spcPts val="200"/>
              </a:spcBef>
              <a:buClr>
                <a:srgbClr val="0055A0"/>
              </a:buClr>
              <a:buSzPct val="90000"/>
              <a:buFont typeface="Arial"/>
              <a:buChar char="•"/>
              <a:defRPr sz="3456">
                <a:solidFill>
                  <a:srgbClr val="000000"/>
                </a:solidFill>
                <a:latin typeface="Arial"/>
                <a:ea typeface="Arial"/>
                <a:cs typeface="Arial"/>
                <a:sym typeface="Arial"/>
              </a:defRPr>
            </a:pPr>
            <a:r>
              <a:t>Most of the models are affected by high dimensionality, specially for non-informative predictors</a:t>
            </a:r>
          </a:p>
          <a:p>
            <a:pPr marL="355518" indent="-329184" algn="l" defTabSz="658368">
              <a:lnSpc>
                <a:spcPct val="90000"/>
              </a:lnSpc>
              <a:spcBef>
                <a:spcPts val="500"/>
              </a:spcBef>
              <a:buClr>
                <a:srgbClr val="0055A0"/>
              </a:buClr>
              <a:buSzPct val="80000"/>
              <a:buFont typeface="Arial"/>
              <a:buChar char="•"/>
              <a:defRPr sz="3456">
                <a:solidFill>
                  <a:srgbClr val="000000"/>
                </a:solidFill>
                <a:latin typeface="Arial"/>
                <a:ea typeface="Arial"/>
                <a:cs typeface="Arial"/>
                <a:sym typeface="Arial"/>
              </a:defRPr>
            </a:pPr>
          </a:p>
          <a:p>
            <a:pPr lvl="1" marL="651784" indent="-329184" algn="l" defTabSz="658368">
              <a:lnSpc>
                <a:spcPct val="90000"/>
              </a:lnSpc>
              <a:spcBef>
                <a:spcPts val="400"/>
              </a:spcBef>
              <a:buClr>
                <a:srgbClr val="0055A0"/>
              </a:buClr>
              <a:buSzPct val="90000"/>
              <a:buFont typeface="Arial"/>
              <a:buChar char="•"/>
              <a:defRPr sz="3456">
                <a:solidFill>
                  <a:srgbClr val="000000"/>
                </a:solidFill>
                <a:latin typeface="Arial"/>
                <a:ea typeface="Arial"/>
                <a:cs typeface="Arial"/>
                <a:sym typeface="Arial"/>
              </a:defRPr>
            </a:pPr>
          </a:p>
          <a:p>
            <a:pPr lvl="1" marL="651784" indent="-329184" algn="l" defTabSz="658368">
              <a:lnSpc>
                <a:spcPct val="90000"/>
              </a:lnSpc>
              <a:spcBef>
                <a:spcPts val="400"/>
              </a:spcBef>
              <a:buClr>
                <a:srgbClr val="0055A0"/>
              </a:buClr>
              <a:buSzPct val="90000"/>
              <a:buFont typeface="Arial"/>
              <a:buChar char="•"/>
              <a:defRPr sz="3456">
                <a:solidFill>
                  <a:srgbClr val="000000"/>
                </a:solidFill>
                <a:latin typeface="Arial"/>
                <a:ea typeface="Arial"/>
                <a:cs typeface="Arial"/>
                <a:sym typeface="Arial"/>
              </a:defRPr>
            </a:pPr>
            <a:r>
              <a:t>Binning predictors</a:t>
            </a:r>
          </a:p>
        </p:txBody>
      </p:sp>
      <p:grpSp>
        <p:nvGrpSpPr>
          <p:cNvPr id="283" name="Content Placeholder 13"/>
          <p:cNvGrpSpPr/>
          <p:nvPr/>
        </p:nvGrpSpPr>
        <p:grpSpPr>
          <a:xfrm>
            <a:off x="6054557" y="6881083"/>
            <a:ext cx="10076514" cy="2924798"/>
            <a:chOff x="0" y="0"/>
            <a:chExt cx="10076512" cy="2924796"/>
          </a:xfrm>
        </p:grpSpPr>
        <p:grpSp>
          <p:nvGrpSpPr>
            <p:cNvPr id="264" name="Group"/>
            <p:cNvGrpSpPr/>
            <p:nvPr/>
          </p:nvGrpSpPr>
          <p:grpSpPr>
            <a:xfrm>
              <a:off x="0" y="312859"/>
              <a:ext cx="3031300" cy="1324833"/>
              <a:chOff x="0" y="0"/>
              <a:chExt cx="3031299" cy="1324831"/>
            </a:xfrm>
          </p:grpSpPr>
          <p:sp>
            <p:nvSpPr>
              <p:cNvPr id="262" name="Chevron"/>
              <p:cNvSpPr/>
              <p:nvPr/>
            </p:nvSpPr>
            <p:spPr>
              <a:xfrm>
                <a:off x="0" y="140363"/>
                <a:ext cx="3031300" cy="1044105"/>
              </a:xfrm>
              <a:prstGeom prst="chevron">
                <a:avLst>
                  <a:gd name="adj" fmla="val 50000"/>
                </a:avLst>
              </a:prstGeom>
              <a:solidFill>
                <a:srgbClr val="DDDDDD"/>
              </a:solidFill>
              <a:ln w="19050" cap="flat">
                <a:solidFill>
                  <a:srgbClr val="A1A1A1"/>
                </a:solidFill>
                <a:prstDash val="solid"/>
                <a:round/>
              </a:ln>
              <a:effectLst/>
            </p:spPr>
            <p:txBody>
              <a:bodyPr wrap="square" lIns="45719" tIns="45719" rIns="45719" bIns="45719" numCol="1" anchor="ctr">
                <a:noAutofit/>
              </a:bodyPr>
              <a:lstStyle/>
              <a:p>
                <a:pPr defTabSz="622300">
                  <a:lnSpc>
                    <a:spcPct val="90000"/>
                  </a:lnSpc>
                  <a:spcBef>
                    <a:spcPts val="1200"/>
                  </a:spcBef>
                  <a:defRPr sz="1600">
                    <a:solidFill>
                      <a:srgbClr val="0055A0"/>
                    </a:solidFill>
                    <a:latin typeface="Arial"/>
                    <a:ea typeface="Arial"/>
                    <a:cs typeface="Arial"/>
                    <a:sym typeface="Arial"/>
                  </a:defRPr>
                </a:pPr>
              </a:p>
            </p:txBody>
          </p:sp>
          <p:sp>
            <p:nvSpPr>
              <p:cNvPr id="263" name="Wrappers"/>
              <p:cNvSpPr txBox="1"/>
              <p:nvPr/>
            </p:nvSpPr>
            <p:spPr>
              <a:xfrm>
                <a:off x="563794" y="0"/>
                <a:ext cx="1945454" cy="132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marL="493775" indent="-457199" defTabSz="622300">
                  <a:lnSpc>
                    <a:spcPct val="90000"/>
                  </a:lnSpc>
                  <a:spcBef>
                    <a:spcPts val="500"/>
                  </a:spcBef>
                  <a:buClr>
                    <a:srgbClr val="0055A0"/>
                  </a:buClr>
                  <a:buSzPct val="80000"/>
                  <a:buFont typeface="Arial"/>
                  <a:buChar char="•"/>
                  <a:defRPr sz="2200">
                    <a:solidFill>
                      <a:srgbClr val="0055A0"/>
                    </a:solidFill>
                    <a:latin typeface="Arial"/>
                    <a:ea typeface="Arial"/>
                    <a:cs typeface="Arial"/>
                    <a:sym typeface="Arial"/>
                  </a:defRPr>
                </a:lvl1pPr>
              </a:lstStyle>
              <a:p>
                <a:pPr/>
                <a:r>
                  <a:t>Wrappers</a:t>
                </a:r>
              </a:p>
            </p:txBody>
          </p:sp>
        </p:grpSp>
        <p:grpSp>
          <p:nvGrpSpPr>
            <p:cNvPr id="267" name="Group"/>
            <p:cNvGrpSpPr/>
            <p:nvPr/>
          </p:nvGrpSpPr>
          <p:grpSpPr>
            <a:xfrm>
              <a:off x="2421623" y="161591"/>
              <a:ext cx="2927617" cy="1627369"/>
              <a:chOff x="-179204" y="0"/>
              <a:chExt cx="2927616" cy="1627367"/>
            </a:xfrm>
          </p:grpSpPr>
          <p:sp>
            <p:nvSpPr>
              <p:cNvPr id="265" name="Chevron"/>
              <p:cNvSpPr/>
              <p:nvPr/>
            </p:nvSpPr>
            <p:spPr>
              <a:xfrm>
                <a:off x="0" y="264001"/>
                <a:ext cx="2748412" cy="1099366"/>
              </a:xfrm>
              <a:prstGeom prst="chevron">
                <a:avLst>
                  <a:gd name="adj" fmla="val 50000"/>
                </a:avLst>
              </a:prstGeom>
              <a:solidFill>
                <a:srgbClr val="DDDDDD"/>
              </a:solidFill>
              <a:ln w="19050" cap="flat">
                <a:solidFill>
                  <a:srgbClr val="A1A1A1"/>
                </a:solidFill>
                <a:prstDash val="solid"/>
                <a:round/>
              </a:ln>
              <a:effectLst/>
            </p:spPr>
            <p:txBody>
              <a:bodyPr wrap="square" lIns="45719" tIns="45719" rIns="45719" bIns="45719" numCol="1" anchor="ctr">
                <a:noAutofit/>
              </a:bodyPr>
              <a:lstStyle/>
              <a:p>
                <a:pPr defTabSz="266700">
                  <a:lnSpc>
                    <a:spcPct val="90000"/>
                  </a:lnSpc>
                  <a:spcBef>
                    <a:spcPts val="1200"/>
                  </a:spcBef>
                  <a:defRPr sz="600">
                    <a:solidFill>
                      <a:srgbClr val="FFFFFF"/>
                    </a:solidFill>
                    <a:latin typeface="Arial"/>
                    <a:ea typeface="Arial"/>
                    <a:cs typeface="Arial"/>
                    <a:sym typeface="Arial"/>
                  </a:defRPr>
                </a:pPr>
              </a:p>
            </p:txBody>
          </p:sp>
          <p:sp>
            <p:nvSpPr>
              <p:cNvPr id="266" name="Multiple models adding and removing parameter"/>
              <p:cNvSpPr txBox="1"/>
              <p:nvPr/>
            </p:nvSpPr>
            <p:spPr>
              <a:xfrm>
                <a:off x="-179205" y="-1"/>
                <a:ext cx="2377935" cy="16273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marL="493776" indent="-457200" defTabSz="266700">
                  <a:lnSpc>
                    <a:spcPct val="90000"/>
                  </a:lnSpc>
                  <a:spcBef>
                    <a:spcPts val="200"/>
                  </a:spcBef>
                  <a:buClr>
                    <a:srgbClr val="0055A0"/>
                  </a:buClr>
                  <a:buSzPct val="80000"/>
                  <a:buFont typeface="Arial"/>
                  <a:buChar char="•"/>
                  <a:defRPr sz="1800">
                    <a:solidFill>
                      <a:srgbClr val="FFFFFF"/>
                    </a:solidFill>
                    <a:latin typeface="Arial"/>
                    <a:ea typeface="Arial"/>
                    <a:cs typeface="Arial"/>
                    <a:sym typeface="Arial"/>
                  </a:defRPr>
                </a:lvl1pPr>
              </a:lstStyle>
              <a:p>
                <a:pPr/>
                <a:r>
                  <a:t>Multiple models adding and removing parameter</a:t>
                </a:r>
              </a:p>
            </p:txBody>
          </p:sp>
        </p:grpSp>
        <p:grpSp>
          <p:nvGrpSpPr>
            <p:cNvPr id="270" name="Group"/>
            <p:cNvGrpSpPr/>
            <p:nvPr/>
          </p:nvGrpSpPr>
          <p:grpSpPr>
            <a:xfrm>
              <a:off x="4964465" y="-1"/>
              <a:ext cx="2748413" cy="1950552"/>
              <a:chOff x="0" y="0"/>
              <a:chExt cx="2748411" cy="1950550"/>
            </a:xfrm>
          </p:grpSpPr>
          <p:sp>
            <p:nvSpPr>
              <p:cNvPr id="268" name="Chevron"/>
              <p:cNvSpPr/>
              <p:nvPr/>
            </p:nvSpPr>
            <p:spPr>
              <a:xfrm>
                <a:off x="0" y="425592"/>
                <a:ext cx="2748412" cy="1099366"/>
              </a:xfrm>
              <a:prstGeom prst="chevron">
                <a:avLst>
                  <a:gd name="adj" fmla="val 50000"/>
                </a:avLst>
              </a:prstGeom>
              <a:solidFill>
                <a:srgbClr val="DDDDDD"/>
              </a:solidFill>
              <a:ln w="19050" cap="flat">
                <a:solidFill>
                  <a:srgbClr val="A1A1A1"/>
                </a:solidFill>
                <a:prstDash val="solid"/>
                <a:round/>
              </a:ln>
              <a:effectLst/>
            </p:spPr>
            <p:txBody>
              <a:bodyPr wrap="square" lIns="45719" tIns="45719" rIns="45719" bIns="45719" numCol="1" anchor="ctr">
                <a:noAutofit/>
              </a:bodyPr>
              <a:lstStyle/>
              <a:p>
                <a:pPr defTabSz="266700">
                  <a:lnSpc>
                    <a:spcPct val="90000"/>
                  </a:lnSpc>
                  <a:spcBef>
                    <a:spcPts val="1200"/>
                  </a:spcBef>
                  <a:defRPr sz="600">
                    <a:solidFill>
                      <a:srgbClr val="FFFFFF"/>
                    </a:solidFill>
                    <a:latin typeface="Arial"/>
                    <a:ea typeface="Arial"/>
                    <a:cs typeface="Arial"/>
                    <a:sym typeface="Arial"/>
                  </a:defRPr>
                </a:pPr>
              </a:p>
            </p:txBody>
          </p:sp>
          <p:sp>
            <p:nvSpPr>
              <p:cNvPr id="269" name="Algorithms that use models as input and performance as output"/>
              <p:cNvSpPr txBox="1"/>
              <p:nvPr/>
            </p:nvSpPr>
            <p:spPr>
              <a:xfrm>
                <a:off x="256830" y="-1"/>
                <a:ext cx="2234751" cy="19505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marL="493775" indent="-457199" defTabSz="266700">
                  <a:lnSpc>
                    <a:spcPct val="90000"/>
                  </a:lnSpc>
                  <a:spcBef>
                    <a:spcPts val="200"/>
                  </a:spcBef>
                  <a:buClr>
                    <a:srgbClr val="0055A0"/>
                  </a:buClr>
                  <a:buSzPct val="80000"/>
                  <a:buFont typeface="Arial"/>
                  <a:buChar char="•"/>
                  <a:defRPr sz="1600">
                    <a:solidFill>
                      <a:srgbClr val="FFFFFF"/>
                    </a:solidFill>
                    <a:latin typeface="Arial"/>
                    <a:ea typeface="Arial"/>
                    <a:cs typeface="Arial"/>
                    <a:sym typeface="Arial"/>
                  </a:defRPr>
                </a:lvl1pPr>
              </a:lstStyle>
              <a:p>
                <a:pPr/>
                <a:r>
                  <a:t>Algorithms that use models as input and performance as output</a:t>
                </a:r>
              </a:p>
            </p:txBody>
          </p:sp>
        </p:grpSp>
        <p:grpSp>
          <p:nvGrpSpPr>
            <p:cNvPr id="273" name="Group"/>
            <p:cNvGrpSpPr/>
            <p:nvPr/>
          </p:nvGrpSpPr>
          <p:grpSpPr>
            <a:xfrm>
              <a:off x="7328100" y="425592"/>
              <a:ext cx="2748413" cy="1099366"/>
              <a:chOff x="0" y="0"/>
              <a:chExt cx="2748411" cy="1099364"/>
            </a:xfrm>
          </p:grpSpPr>
          <p:sp>
            <p:nvSpPr>
              <p:cNvPr id="271" name="Chevron"/>
              <p:cNvSpPr/>
              <p:nvPr/>
            </p:nvSpPr>
            <p:spPr>
              <a:xfrm>
                <a:off x="0" y="0"/>
                <a:ext cx="2748412" cy="1099365"/>
              </a:xfrm>
              <a:prstGeom prst="chevron">
                <a:avLst>
                  <a:gd name="adj" fmla="val 50000"/>
                </a:avLst>
              </a:prstGeom>
              <a:solidFill>
                <a:srgbClr val="DDDDDD"/>
              </a:solidFill>
              <a:ln w="19050" cap="flat">
                <a:solidFill>
                  <a:srgbClr val="A1A1A1"/>
                </a:solidFill>
                <a:prstDash val="solid"/>
                <a:round/>
              </a:ln>
              <a:effectLst/>
            </p:spPr>
            <p:txBody>
              <a:bodyPr wrap="square" lIns="45719" tIns="45719" rIns="45719" bIns="45719" numCol="1" anchor="ctr">
                <a:noAutofit/>
              </a:bodyPr>
              <a:lstStyle/>
              <a:p>
                <a:pPr defTabSz="266700">
                  <a:lnSpc>
                    <a:spcPct val="90000"/>
                  </a:lnSpc>
                  <a:spcBef>
                    <a:spcPts val="1200"/>
                  </a:spcBef>
                  <a:defRPr sz="600">
                    <a:solidFill>
                      <a:srgbClr val="FFFFFF"/>
                    </a:solidFill>
                    <a:latin typeface="Arial"/>
                    <a:ea typeface="Arial"/>
                    <a:cs typeface="Arial"/>
                    <a:sym typeface="Arial"/>
                  </a:defRPr>
                </a:pPr>
              </a:p>
            </p:txBody>
          </p:sp>
          <p:sp>
            <p:nvSpPr>
              <p:cNvPr id="272" name="Genetics Algorithms"/>
              <p:cNvSpPr txBox="1"/>
              <p:nvPr/>
            </p:nvSpPr>
            <p:spPr>
              <a:xfrm>
                <a:off x="567571" y="220773"/>
                <a:ext cx="1631159" cy="6578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marL="493776" indent="-457200" defTabSz="266700">
                  <a:lnSpc>
                    <a:spcPct val="90000"/>
                  </a:lnSpc>
                  <a:spcBef>
                    <a:spcPts val="200"/>
                  </a:spcBef>
                  <a:buClr>
                    <a:srgbClr val="0055A0"/>
                  </a:buClr>
                  <a:buSzPct val="80000"/>
                  <a:buFont typeface="Arial"/>
                  <a:buChar char="•"/>
                  <a:defRPr sz="1600">
                    <a:solidFill>
                      <a:srgbClr val="FFFFFF"/>
                    </a:solidFill>
                    <a:latin typeface="Arial"/>
                    <a:ea typeface="Arial"/>
                    <a:cs typeface="Arial"/>
                    <a:sym typeface="Arial"/>
                  </a:defRPr>
                </a:lvl1pPr>
              </a:lstStyle>
              <a:p>
                <a:pPr/>
                <a:r>
                  <a:t>Genetics Algorithms</a:t>
                </a:r>
              </a:p>
            </p:txBody>
          </p:sp>
        </p:grpSp>
        <p:grpSp>
          <p:nvGrpSpPr>
            <p:cNvPr id="276" name="Group"/>
            <p:cNvGrpSpPr/>
            <p:nvPr/>
          </p:nvGrpSpPr>
          <p:grpSpPr>
            <a:xfrm>
              <a:off x="0" y="1599965"/>
              <a:ext cx="2831561" cy="1324832"/>
              <a:chOff x="0" y="0"/>
              <a:chExt cx="2831560" cy="1324831"/>
            </a:xfrm>
          </p:grpSpPr>
          <p:sp>
            <p:nvSpPr>
              <p:cNvPr id="274" name="Chevron"/>
              <p:cNvSpPr/>
              <p:nvPr/>
            </p:nvSpPr>
            <p:spPr>
              <a:xfrm>
                <a:off x="0" y="110429"/>
                <a:ext cx="2831561" cy="1103974"/>
              </a:xfrm>
              <a:prstGeom prst="chevron">
                <a:avLst>
                  <a:gd name="adj" fmla="val 50000"/>
                </a:avLst>
              </a:prstGeom>
              <a:solidFill>
                <a:srgbClr val="DDDDDD"/>
              </a:solidFill>
              <a:ln w="19050" cap="flat">
                <a:solidFill>
                  <a:srgbClr val="A1A1A1"/>
                </a:solidFill>
                <a:prstDash val="solid"/>
                <a:round/>
              </a:ln>
              <a:effectLst/>
            </p:spPr>
            <p:txBody>
              <a:bodyPr wrap="square" lIns="45719" tIns="45719" rIns="45719" bIns="45719" numCol="1" anchor="ctr">
                <a:noAutofit/>
              </a:bodyPr>
              <a:lstStyle/>
              <a:p>
                <a:pPr defTabSz="622300">
                  <a:lnSpc>
                    <a:spcPct val="90000"/>
                  </a:lnSpc>
                  <a:spcBef>
                    <a:spcPts val="1200"/>
                  </a:spcBef>
                  <a:defRPr sz="2600">
                    <a:solidFill>
                      <a:srgbClr val="0055A0"/>
                    </a:solidFill>
                    <a:latin typeface="Arial"/>
                    <a:ea typeface="Arial"/>
                    <a:cs typeface="Arial"/>
                    <a:sym typeface="Arial"/>
                  </a:defRPr>
                </a:pPr>
              </a:p>
            </p:txBody>
          </p:sp>
          <p:sp>
            <p:nvSpPr>
              <p:cNvPr id="275" name="Filters"/>
              <p:cNvSpPr txBox="1"/>
              <p:nvPr/>
            </p:nvSpPr>
            <p:spPr>
              <a:xfrm>
                <a:off x="593730" y="0"/>
                <a:ext cx="1685846" cy="132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marL="493775" indent="-457199" defTabSz="622300">
                  <a:lnSpc>
                    <a:spcPct val="90000"/>
                  </a:lnSpc>
                  <a:spcBef>
                    <a:spcPts val="500"/>
                  </a:spcBef>
                  <a:buClr>
                    <a:srgbClr val="0055A0"/>
                  </a:buClr>
                  <a:buSzPct val="80000"/>
                  <a:buFont typeface="Arial"/>
                  <a:buChar char="•"/>
                  <a:defRPr sz="2200">
                    <a:solidFill>
                      <a:srgbClr val="0055A0"/>
                    </a:solidFill>
                    <a:latin typeface="Arial"/>
                    <a:ea typeface="Arial"/>
                    <a:cs typeface="Arial"/>
                    <a:sym typeface="Arial"/>
                  </a:defRPr>
                </a:lvl1pPr>
              </a:lstStyle>
              <a:p>
                <a:pPr/>
                <a:r>
                  <a:t>Filters</a:t>
                </a:r>
              </a:p>
            </p:txBody>
          </p:sp>
        </p:grpSp>
        <p:grpSp>
          <p:nvGrpSpPr>
            <p:cNvPr id="279" name="Group"/>
            <p:cNvGrpSpPr/>
            <p:nvPr/>
          </p:nvGrpSpPr>
          <p:grpSpPr>
            <a:xfrm>
              <a:off x="2401088" y="1610289"/>
              <a:ext cx="2748413" cy="1304186"/>
              <a:chOff x="0" y="0"/>
              <a:chExt cx="2748411" cy="1304184"/>
            </a:xfrm>
          </p:grpSpPr>
          <p:sp>
            <p:nvSpPr>
              <p:cNvPr id="277" name="Chevron"/>
              <p:cNvSpPr/>
              <p:nvPr/>
            </p:nvSpPr>
            <p:spPr>
              <a:xfrm>
                <a:off x="0" y="102409"/>
                <a:ext cx="2748412" cy="1099366"/>
              </a:xfrm>
              <a:prstGeom prst="chevron">
                <a:avLst>
                  <a:gd name="adj" fmla="val 50000"/>
                </a:avLst>
              </a:prstGeom>
              <a:solidFill>
                <a:srgbClr val="DDDDDD"/>
              </a:solidFill>
              <a:ln w="19050" cap="flat">
                <a:solidFill>
                  <a:srgbClr val="A1A1A1"/>
                </a:solidFill>
                <a:prstDash val="solid"/>
                <a:round/>
              </a:ln>
              <a:effectLst/>
            </p:spPr>
            <p:txBody>
              <a:bodyPr wrap="square" lIns="45719" tIns="45719" rIns="45719" bIns="45719" numCol="1" anchor="ctr">
                <a:noAutofit/>
              </a:bodyPr>
              <a:lstStyle/>
              <a:p>
                <a:pPr defTabSz="266700">
                  <a:lnSpc>
                    <a:spcPct val="90000"/>
                  </a:lnSpc>
                  <a:spcBef>
                    <a:spcPts val="1200"/>
                  </a:spcBef>
                  <a:defRPr sz="600">
                    <a:solidFill>
                      <a:srgbClr val="FFFFFF"/>
                    </a:solidFill>
                    <a:latin typeface="Arial"/>
                    <a:ea typeface="Arial"/>
                    <a:cs typeface="Arial"/>
                    <a:sym typeface="Arial"/>
                  </a:defRPr>
                </a:pPr>
              </a:p>
            </p:txBody>
          </p:sp>
          <p:sp>
            <p:nvSpPr>
              <p:cNvPr id="278" name="Evaluate the relevance of the predictor"/>
              <p:cNvSpPr txBox="1"/>
              <p:nvPr/>
            </p:nvSpPr>
            <p:spPr>
              <a:xfrm>
                <a:off x="115411" y="-1"/>
                <a:ext cx="2253405" cy="13041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marL="493776" indent="-457200" defTabSz="266700">
                  <a:lnSpc>
                    <a:spcPct val="90000"/>
                  </a:lnSpc>
                  <a:spcBef>
                    <a:spcPts val="200"/>
                  </a:spcBef>
                  <a:buClr>
                    <a:srgbClr val="0055A0"/>
                  </a:buClr>
                  <a:buSzPct val="80000"/>
                  <a:buFont typeface="Arial"/>
                  <a:buChar char="•"/>
                  <a:defRPr sz="1900">
                    <a:solidFill>
                      <a:srgbClr val="FFFFFF"/>
                    </a:solidFill>
                    <a:latin typeface="Arial"/>
                    <a:ea typeface="Arial"/>
                    <a:cs typeface="Arial"/>
                    <a:sym typeface="Arial"/>
                  </a:defRPr>
                </a:lvl1pPr>
              </a:lstStyle>
              <a:p>
                <a:pPr/>
                <a:r>
                  <a:t>Evaluate the relevance of the predictor</a:t>
                </a:r>
              </a:p>
            </p:txBody>
          </p:sp>
        </p:grpSp>
        <p:grpSp>
          <p:nvGrpSpPr>
            <p:cNvPr id="282" name="Group"/>
            <p:cNvGrpSpPr/>
            <p:nvPr/>
          </p:nvGrpSpPr>
          <p:grpSpPr>
            <a:xfrm>
              <a:off x="4764724" y="1712699"/>
              <a:ext cx="2748413" cy="1099366"/>
              <a:chOff x="0" y="0"/>
              <a:chExt cx="2748411" cy="1099364"/>
            </a:xfrm>
          </p:grpSpPr>
          <p:sp>
            <p:nvSpPr>
              <p:cNvPr id="280" name="Chevron"/>
              <p:cNvSpPr/>
              <p:nvPr/>
            </p:nvSpPr>
            <p:spPr>
              <a:xfrm>
                <a:off x="0" y="0"/>
                <a:ext cx="2748412" cy="1099365"/>
              </a:xfrm>
              <a:prstGeom prst="chevron">
                <a:avLst>
                  <a:gd name="adj" fmla="val 50000"/>
                </a:avLst>
              </a:prstGeom>
              <a:solidFill>
                <a:srgbClr val="DDDDDD"/>
              </a:solidFill>
              <a:ln w="19050" cap="flat">
                <a:solidFill>
                  <a:srgbClr val="A1A1A1"/>
                </a:solidFill>
                <a:prstDash val="solid"/>
                <a:round/>
              </a:ln>
              <a:effectLst/>
            </p:spPr>
            <p:txBody>
              <a:bodyPr wrap="square" lIns="45719" tIns="45719" rIns="45719" bIns="45719" numCol="1" anchor="ctr">
                <a:noAutofit/>
              </a:bodyPr>
              <a:lstStyle/>
              <a:p>
                <a:pPr defTabSz="266700">
                  <a:lnSpc>
                    <a:spcPct val="90000"/>
                  </a:lnSpc>
                  <a:spcBef>
                    <a:spcPts val="1200"/>
                  </a:spcBef>
                  <a:defRPr sz="600">
                    <a:solidFill>
                      <a:srgbClr val="FFFFFF"/>
                    </a:solidFill>
                    <a:latin typeface="Arial"/>
                    <a:ea typeface="Arial"/>
                    <a:cs typeface="Arial"/>
                    <a:sym typeface="Arial"/>
                  </a:defRPr>
                </a:pPr>
              </a:p>
            </p:txBody>
          </p:sp>
          <p:sp>
            <p:nvSpPr>
              <p:cNvPr id="281" name="Based normally on correlations"/>
              <p:cNvSpPr txBox="1"/>
              <p:nvPr/>
            </p:nvSpPr>
            <p:spPr>
              <a:xfrm>
                <a:off x="394404" y="59181"/>
                <a:ext cx="1631158" cy="9810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marL="493775" indent="-457199" defTabSz="266700">
                  <a:lnSpc>
                    <a:spcPct val="90000"/>
                  </a:lnSpc>
                  <a:spcBef>
                    <a:spcPts val="200"/>
                  </a:spcBef>
                  <a:buClr>
                    <a:srgbClr val="0055A0"/>
                  </a:buClr>
                  <a:buSzPct val="80000"/>
                  <a:buFont typeface="Arial"/>
                  <a:buChar char="•"/>
                  <a:defRPr sz="1700">
                    <a:solidFill>
                      <a:srgbClr val="FFFFFF"/>
                    </a:solidFill>
                    <a:latin typeface="Arial"/>
                    <a:ea typeface="Arial"/>
                    <a:cs typeface="Arial"/>
                    <a:sym typeface="Arial"/>
                  </a:defRPr>
                </a:lvl1pPr>
              </a:lstStyle>
              <a:p>
                <a:pPr/>
                <a:r>
                  <a:t>Based normally on correlations</a:t>
                </a:r>
              </a:p>
            </p:txBody>
          </p:sp>
        </p:grpSp>
      </p:gr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7" name="ML as a Process: Model Building"/>
          <p:cNvSpPr txBox="1"/>
          <p:nvPr>
            <p:ph type="title" idx="4294967295"/>
          </p:nvPr>
        </p:nvSpPr>
        <p:spPr>
          <a:xfrm>
            <a:off x="1339730" y="1090337"/>
            <a:ext cx="10568979" cy="1656517"/>
          </a:xfrm>
          <a:prstGeom prst="rect">
            <a:avLst/>
          </a:prstGeom>
        </p:spPr>
        <p:txBody>
          <a:bodyPr lIns="45719" tIns="45719" rIns="45719" bIns="45719" anchor="ctr"/>
          <a:lstStyle>
            <a:lvl1pPr defTabSz="859536">
              <a:lnSpc>
                <a:spcPct val="100000"/>
              </a:lnSpc>
              <a:defRPr b="0" spc="0" sz="5640">
                <a:solidFill>
                  <a:srgbClr val="0055A0"/>
                </a:solidFill>
                <a:latin typeface="Arial"/>
                <a:ea typeface="Arial"/>
                <a:cs typeface="Arial"/>
                <a:sym typeface="Arial"/>
              </a:defRPr>
            </a:lvl1pPr>
          </a:lstStyle>
          <a:p>
            <a:pPr/>
            <a:r>
              <a:t>ML as a Process: Model Building</a:t>
            </a:r>
          </a:p>
        </p:txBody>
      </p:sp>
      <p:sp>
        <p:nvSpPr>
          <p:cNvPr id="288" name="Data Splitting…"/>
          <p:cNvSpPr txBox="1"/>
          <p:nvPr>
            <p:ph type="body" sz="half" idx="4294967295"/>
          </p:nvPr>
        </p:nvSpPr>
        <p:spPr>
          <a:xfrm>
            <a:off x="1895398" y="4132092"/>
            <a:ext cx="18067019" cy="5255951"/>
          </a:xfrm>
          <a:prstGeom prst="rect">
            <a:avLst/>
          </a:prstGeom>
        </p:spPr>
        <p:txBody>
          <a:bodyPr lIns="45719" tIns="45719" rIns="45719" bIns="45719"/>
          <a:lstStyle/>
          <a:p>
            <a:pPr marL="345643" indent="-320039" defTabSz="640079">
              <a:lnSpc>
                <a:spcPct val="80000"/>
              </a:lnSpc>
              <a:spcBef>
                <a:spcPts val="300"/>
              </a:spcBef>
              <a:buClr>
                <a:srgbClr val="0055A0"/>
              </a:buClr>
              <a:buSzPct val="80000"/>
              <a:buFont typeface="Arial"/>
              <a:defRPr sz="3359">
                <a:latin typeface="Arial"/>
                <a:ea typeface="Arial"/>
                <a:cs typeface="Arial"/>
                <a:sym typeface="Arial"/>
              </a:defRPr>
            </a:pPr>
            <a:r>
              <a:t>Data Splitting</a:t>
            </a:r>
          </a:p>
          <a:p>
            <a:pPr lvl="1" marL="633679" indent="-320039" defTabSz="640079">
              <a:lnSpc>
                <a:spcPct val="80000"/>
              </a:lnSpc>
              <a:spcBef>
                <a:spcPts val="200"/>
              </a:spcBef>
              <a:buClr>
                <a:srgbClr val="0055A0"/>
              </a:buClr>
              <a:buSzPct val="90000"/>
              <a:buFont typeface="Arial"/>
              <a:defRPr sz="3359">
                <a:latin typeface="Arial"/>
                <a:ea typeface="Arial"/>
                <a:cs typeface="Arial"/>
                <a:sym typeface="Arial"/>
              </a:defRPr>
            </a:pPr>
            <a:r>
              <a:t>Allocate data to different tasks</a:t>
            </a:r>
          </a:p>
          <a:p>
            <a:pPr lvl="2" marL="764895" indent="-240029" defTabSz="640079">
              <a:lnSpc>
                <a:spcPct val="80000"/>
              </a:lnSpc>
              <a:spcBef>
                <a:spcPts val="200"/>
              </a:spcBef>
              <a:buClr>
                <a:srgbClr val="0055A0"/>
              </a:buClr>
              <a:buSzPct val="85000"/>
              <a:buFont typeface="Arial"/>
              <a:defRPr sz="3359">
                <a:latin typeface="Arial"/>
                <a:ea typeface="Arial"/>
                <a:cs typeface="Arial"/>
                <a:sym typeface="Arial"/>
              </a:defRPr>
            </a:pPr>
            <a:r>
              <a:t>model training</a:t>
            </a:r>
          </a:p>
          <a:p>
            <a:pPr lvl="2" marL="764895" indent="-240029" defTabSz="640079">
              <a:lnSpc>
                <a:spcPct val="80000"/>
              </a:lnSpc>
              <a:spcBef>
                <a:spcPts val="200"/>
              </a:spcBef>
              <a:buClr>
                <a:srgbClr val="0055A0"/>
              </a:buClr>
              <a:buSzPct val="85000"/>
              <a:buFont typeface="Arial"/>
              <a:defRPr sz="3359">
                <a:latin typeface="Arial"/>
                <a:ea typeface="Arial"/>
                <a:cs typeface="Arial"/>
                <a:sym typeface="Arial"/>
              </a:defRPr>
            </a:pPr>
            <a:r>
              <a:t>performance evaluation</a:t>
            </a:r>
          </a:p>
          <a:p>
            <a:pPr lvl="1" marL="633679" indent="-320039" defTabSz="640079">
              <a:lnSpc>
                <a:spcPct val="80000"/>
              </a:lnSpc>
              <a:spcBef>
                <a:spcPts val="200"/>
              </a:spcBef>
              <a:buClr>
                <a:srgbClr val="0055A0"/>
              </a:buClr>
              <a:buSzPct val="90000"/>
              <a:buFont typeface="Arial"/>
              <a:defRPr sz="3359">
                <a:latin typeface="Arial"/>
                <a:ea typeface="Arial"/>
                <a:cs typeface="Arial"/>
                <a:sym typeface="Arial"/>
              </a:defRPr>
            </a:pPr>
            <a:r>
              <a:t>Define Training, Validation and Test sets</a:t>
            </a:r>
          </a:p>
          <a:p>
            <a:pPr marL="345643" indent="-320039" defTabSz="640079">
              <a:lnSpc>
                <a:spcPct val="80000"/>
              </a:lnSpc>
              <a:spcBef>
                <a:spcPts val="300"/>
              </a:spcBef>
              <a:buClr>
                <a:srgbClr val="0055A0"/>
              </a:buClr>
              <a:buSzPct val="80000"/>
              <a:buFont typeface="Arial"/>
              <a:defRPr sz="3359">
                <a:latin typeface="Arial"/>
                <a:ea typeface="Arial"/>
                <a:cs typeface="Arial"/>
                <a:sym typeface="Arial"/>
              </a:defRPr>
            </a:pPr>
            <a:r>
              <a:t>Feature Selection (Review the decision made previously)</a:t>
            </a:r>
          </a:p>
          <a:p>
            <a:pPr marL="345643" indent="-320039" defTabSz="640079">
              <a:lnSpc>
                <a:spcPct val="80000"/>
              </a:lnSpc>
              <a:spcBef>
                <a:spcPts val="300"/>
              </a:spcBef>
              <a:buClr>
                <a:srgbClr val="0055A0"/>
              </a:buClr>
              <a:buSzPct val="80000"/>
              <a:buFont typeface="Arial"/>
              <a:defRPr sz="3359">
                <a:latin typeface="Arial"/>
                <a:ea typeface="Arial"/>
                <a:cs typeface="Arial"/>
                <a:sym typeface="Arial"/>
              </a:defRPr>
            </a:pPr>
            <a:r>
              <a:t>Estimating Performance</a:t>
            </a:r>
          </a:p>
          <a:p>
            <a:pPr lvl="1" marL="633679" indent="-320039" defTabSz="640079">
              <a:lnSpc>
                <a:spcPct val="80000"/>
              </a:lnSpc>
              <a:spcBef>
                <a:spcPts val="200"/>
              </a:spcBef>
              <a:buClr>
                <a:srgbClr val="0055A0"/>
              </a:buClr>
              <a:buSzPct val="90000"/>
              <a:buFont typeface="Arial"/>
              <a:defRPr sz="3359">
                <a:latin typeface="Arial"/>
                <a:ea typeface="Arial"/>
                <a:cs typeface="Arial"/>
                <a:sym typeface="Arial"/>
              </a:defRPr>
            </a:pPr>
            <a:r>
              <a:t>Visualization of results – discovery interesting areas of the problem space</a:t>
            </a:r>
          </a:p>
          <a:p>
            <a:pPr lvl="1" marL="633679" indent="-320039" defTabSz="640079">
              <a:lnSpc>
                <a:spcPct val="80000"/>
              </a:lnSpc>
              <a:spcBef>
                <a:spcPts val="200"/>
              </a:spcBef>
              <a:buClr>
                <a:srgbClr val="0055A0"/>
              </a:buClr>
              <a:buSzPct val="90000"/>
              <a:buFont typeface="Arial"/>
              <a:defRPr sz="3359">
                <a:latin typeface="Arial"/>
                <a:ea typeface="Arial"/>
                <a:cs typeface="Arial"/>
                <a:sym typeface="Arial"/>
              </a:defRPr>
            </a:pPr>
            <a:r>
              <a:t>Statistics and performance measures</a:t>
            </a:r>
          </a:p>
          <a:p>
            <a:pPr marL="345643" indent="-320039" defTabSz="640079">
              <a:lnSpc>
                <a:spcPct val="80000"/>
              </a:lnSpc>
              <a:spcBef>
                <a:spcPts val="300"/>
              </a:spcBef>
              <a:buClr>
                <a:srgbClr val="0055A0"/>
              </a:buClr>
              <a:buSzPct val="80000"/>
              <a:buFont typeface="Arial"/>
              <a:defRPr sz="3359">
                <a:latin typeface="Arial"/>
                <a:ea typeface="Arial"/>
                <a:cs typeface="Arial"/>
                <a:sym typeface="Arial"/>
              </a:defRPr>
            </a:pPr>
            <a:r>
              <a:t>Evaluation and Model selection</a:t>
            </a:r>
          </a:p>
          <a:p>
            <a:pPr lvl="1" marL="633679" indent="-320039" defTabSz="640079">
              <a:lnSpc>
                <a:spcPct val="80000"/>
              </a:lnSpc>
              <a:spcBef>
                <a:spcPts val="200"/>
              </a:spcBef>
              <a:buClr>
                <a:srgbClr val="0055A0"/>
              </a:buClr>
              <a:buSzPct val="90000"/>
              <a:buFont typeface="Arial"/>
              <a:defRPr sz="3359">
                <a:latin typeface="Arial"/>
                <a:ea typeface="Arial"/>
                <a:cs typeface="Arial"/>
                <a:sym typeface="Arial"/>
              </a:defRPr>
            </a:pPr>
            <a:r>
              <a:t>The ‘no free lunch’ theorem no a priory assumptions can be made</a:t>
            </a:r>
          </a:p>
          <a:p>
            <a:pPr lvl="1" marL="633679" indent="-320039" defTabSz="640079">
              <a:lnSpc>
                <a:spcPct val="80000"/>
              </a:lnSpc>
              <a:spcBef>
                <a:spcPts val="200"/>
              </a:spcBef>
              <a:buClr>
                <a:srgbClr val="0055A0"/>
              </a:buClr>
              <a:buSzPct val="90000"/>
              <a:buFont typeface="Arial"/>
              <a:defRPr sz="3359">
                <a:latin typeface="Arial"/>
                <a:ea typeface="Arial"/>
                <a:cs typeface="Arial"/>
                <a:sym typeface="Arial"/>
              </a:defRPr>
            </a:pPr>
            <a:r>
              <a:t>Avoid use of favorite models unless needed.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Numpy  NumPy, short for &quot;Numerical Python,&quot; is a fundamental Python library for numerical and scientific computing. It provides support for large, multi-dimensional arrays and matrices, as well as a variety of high-level mathematical functions to operate"/>
          <p:cNvSpPr txBox="1"/>
          <p:nvPr/>
        </p:nvSpPr>
        <p:spPr>
          <a:xfrm>
            <a:off x="775933" y="1072304"/>
            <a:ext cx="22391972" cy="1065289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solidFill>
                  <a:srgbClr val="000000"/>
                </a:solidFill>
                <a:latin typeface="Times New Roman"/>
                <a:ea typeface="Times New Roman"/>
                <a:cs typeface="Times New Roman"/>
                <a:sym typeface="Times New Roman"/>
              </a:defRPr>
            </a:pPr>
            <a:r>
              <a:t>Numpy </a:t>
            </a:r>
            <a:br/>
            <a:r>
              <a:t>NumPy, short for "Numerical Python," is a fundamental Python library for numerical and scientific computing. It provides support for large, multi-dimensional arrays and matrices, as well as a variety of high-level mathematical functions to operate on these arrays. NumPy is a foundational library for data manipulation and scientific computing in Python, and it's a crucial building block for various data science and machine learning libraries. </a:t>
            </a:r>
          </a:p>
          <a:p>
            <a:pPr marL="228600" indent="-228600" algn="l">
              <a:buSzPct val="100000"/>
              <a:buChar char="•"/>
              <a:defRPr sz="2800">
                <a:solidFill>
                  <a:srgbClr val="000000"/>
                </a:solidFill>
                <a:latin typeface="Times New Roman"/>
                <a:ea typeface="Times New Roman"/>
                <a:cs typeface="Times New Roman"/>
                <a:sym typeface="Times New Roman"/>
              </a:defRPr>
            </a:pPr>
            <a:r>
              <a:t>Arrays: NumPy's primary data structure is the numpy.ndarray, commonly referred to as an "array." Arrays are similar to Python lists but can have multiple dimensions (e.g., 1D arrays, 2D matrices, or even higher-dimensional arrays). They are homogeneous, meaning all elements within an array have the same data type (e.g., integers or floats). </a:t>
            </a:r>
          </a:p>
          <a:p>
            <a:pPr marL="228600" indent="-228600" algn="l">
              <a:buSzPct val="100000"/>
              <a:buChar char="•"/>
              <a:defRPr sz="2800">
                <a:solidFill>
                  <a:srgbClr val="000000"/>
                </a:solidFill>
                <a:latin typeface="Times New Roman"/>
                <a:ea typeface="Times New Roman"/>
                <a:cs typeface="Times New Roman"/>
                <a:sym typeface="Times New Roman"/>
              </a:defRPr>
            </a:pPr>
            <a:r>
              <a:t>Vectorization: NumPy promotes vectorized operations, which means performing operations on entire arrays (or sub-arrays) at once, rather than using explicit loops. This leads to more efficient and faster computations. </a:t>
            </a:r>
          </a:p>
          <a:p>
            <a:pPr marL="228600" indent="-228600" algn="l">
              <a:buSzPct val="100000"/>
              <a:buChar char="•"/>
              <a:defRPr sz="2800">
                <a:solidFill>
                  <a:srgbClr val="000000"/>
                </a:solidFill>
                <a:latin typeface="Times New Roman"/>
                <a:ea typeface="Times New Roman"/>
                <a:cs typeface="Times New Roman"/>
                <a:sym typeface="Times New Roman"/>
              </a:defRPr>
            </a:pPr>
            <a:r>
              <a:t>Element-wise Operations: NumPy allows you to perform element-wise operations, where operations are applied to corresponding elements of two or more arrays. For example, adding two arrays of the same shape results in element-wise addition. </a:t>
            </a:r>
          </a:p>
          <a:p>
            <a:pPr marL="228600" indent="-228600" algn="l">
              <a:buSzPct val="100000"/>
              <a:buChar char="•"/>
              <a:defRPr sz="2800">
                <a:solidFill>
                  <a:srgbClr val="000000"/>
                </a:solidFill>
                <a:latin typeface="Times New Roman"/>
                <a:ea typeface="Times New Roman"/>
                <a:cs typeface="Times New Roman"/>
                <a:sym typeface="Times New Roman"/>
              </a:defRPr>
            </a:pPr>
            <a:r>
              <a:t>Broadcasting: NumPy supports broadcasting, which is a set of rules for performing element-wise operations on arrays with different shapes. It allows you to work with arrays of different shapes as long as they are compatible. </a:t>
            </a:r>
          </a:p>
          <a:p>
            <a:pPr marL="228600" indent="-228600" algn="l">
              <a:buSzPct val="100000"/>
              <a:buChar char="•"/>
              <a:defRPr sz="2800">
                <a:solidFill>
                  <a:srgbClr val="000000"/>
                </a:solidFill>
                <a:latin typeface="Times New Roman"/>
                <a:ea typeface="Times New Roman"/>
                <a:cs typeface="Times New Roman"/>
                <a:sym typeface="Times New Roman"/>
              </a:defRPr>
            </a:pPr>
            <a:r>
              <a:t>Mathematical Functions: NumPy provides a wide range of mathematical functions and operations, including basic arithmetic, trigonometry, logarithms, exponentials, and more. These functions are optimized for numerical computations. </a:t>
            </a:r>
          </a:p>
          <a:p>
            <a:pPr marL="228600" indent="-228600" algn="l">
              <a:buSzPct val="100000"/>
              <a:buChar char="•"/>
              <a:defRPr sz="2800">
                <a:solidFill>
                  <a:srgbClr val="000000"/>
                </a:solidFill>
                <a:latin typeface="Times New Roman"/>
                <a:ea typeface="Times New Roman"/>
                <a:cs typeface="Times New Roman"/>
                <a:sym typeface="Times New Roman"/>
              </a:defRPr>
            </a:pPr>
            <a:r>
              <a:t>Random Number Generation: NumPy includes a powerful random number generation library (numpy.random) that enables you to generate random data for various simulations and experiments. </a:t>
            </a:r>
          </a:p>
          <a:p>
            <a:pPr marL="228600" indent="-228600" algn="l">
              <a:buSzPct val="100000"/>
              <a:buChar char="•"/>
              <a:defRPr sz="2800">
                <a:solidFill>
                  <a:srgbClr val="000000"/>
                </a:solidFill>
                <a:latin typeface="Times New Roman"/>
                <a:ea typeface="Times New Roman"/>
                <a:cs typeface="Times New Roman"/>
                <a:sym typeface="Times New Roman"/>
              </a:defRPr>
            </a:pPr>
            <a:r>
              <a:t>Array Manipulation: NumPy offers functions for reshaping, slicing, indexing, and manipulating arrays. You can extract specific elements, change the shape of an array, and perform various transformations easily. </a:t>
            </a:r>
          </a:p>
          <a:p>
            <a:pPr marL="228600" indent="-228600" algn="l">
              <a:buSzPct val="100000"/>
              <a:buChar char="•"/>
              <a:defRPr sz="2800">
                <a:solidFill>
                  <a:srgbClr val="000000"/>
                </a:solidFill>
                <a:latin typeface="Times New Roman"/>
                <a:ea typeface="Times New Roman"/>
                <a:cs typeface="Times New Roman"/>
                <a:sym typeface="Times New Roman"/>
              </a:defRPr>
            </a:pPr>
            <a:r>
              <a:t>Integration with Other Libraries: NumPy integrates seamlessly with other Python libraries commonly used in data science and scientific computing, such as SciPy (for advanced scientific functions), Matplotlib (for data visualization), and Pandas (for data manipulation). </a:t>
            </a:r>
          </a:p>
          <a:p>
            <a:pPr marL="228600" indent="-228600" algn="l">
              <a:buSzPct val="100000"/>
              <a:buChar char="•"/>
              <a:defRPr sz="2800">
                <a:solidFill>
                  <a:srgbClr val="000000"/>
                </a:solidFill>
                <a:latin typeface="Times New Roman"/>
                <a:ea typeface="Times New Roman"/>
                <a:cs typeface="Times New Roman"/>
                <a:sym typeface="Times New Roman"/>
              </a:defRPr>
            </a:pPr>
            <a:r>
              <a:t>Efficiency: NumPy is implemented in C and Fortran, which makes it highly efficient. It's optimized for numerical computations, making it much faster than equivalent Python code with loops. </a:t>
            </a:r>
          </a:p>
          <a:p>
            <a:pPr marL="228600" indent="-228600" algn="l">
              <a:buSzPct val="100000"/>
              <a:buChar char="•"/>
              <a:defRPr sz="2800">
                <a:solidFill>
                  <a:srgbClr val="000000"/>
                </a:solidFill>
                <a:latin typeface="Times New Roman"/>
                <a:ea typeface="Times New Roman"/>
                <a:cs typeface="Times New Roman"/>
                <a:sym typeface="Times New Roman"/>
              </a:defRPr>
            </a:pPr>
            <a:r>
              <a:t>Multidimensional Data: NumPy is particularly useful for handling multidimensional data, such as images, audio, or datasets. It provides tools for performing operations along specific axes and dimensions.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4" name="import numpy as np  # Import the NumPy library…"/>
          <p:cNvSpPr txBox="1"/>
          <p:nvPr/>
        </p:nvSpPr>
        <p:spPr>
          <a:xfrm>
            <a:off x="754916" y="106725"/>
            <a:ext cx="10022093" cy="135025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900">
                <a:solidFill>
                  <a:srgbClr val="000000"/>
                </a:solidFill>
                <a:latin typeface="Times New Roman"/>
                <a:ea typeface="Times New Roman"/>
                <a:cs typeface="Times New Roman"/>
                <a:sym typeface="Times New Roman"/>
              </a:defRPr>
            </a:pPr>
            <a:r>
              <a:t>import numpy as np  # Import the NumPy library</a:t>
            </a:r>
          </a:p>
          <a:p>
            <a:pPr algn="l">
              <a:defRPr sz="1900">
                <a:solidFill>
                  <a:srgbClr val="000000"/>
                </a:solidFill>
                <a:latin typeface="Times New Roman"/>
                <a:ea typeface="Times New Roman"/>
                <a:cs typeface="Times New Roman"/>
                <a:sym typeface="Times New Roman"/>
              </a:defRPr>
            </a:pPr>
            <a:r>
              <a:t># Creating a 1D NumPy array from a Python list</a:t>
            </a:r>
          </a:p>
          <a:p>
            <a:pPr algn="l">
              <a:defRPr sz="1900">
                <a:solidFill>
                  <a:srgbClr val="000000"/>
                </a:solidFill>
                <a:latin typeface="Times New Roman"/>
                <a:ea typeface="Times New Roman"/>
                <a:cs typeface="Times New Roman"/>
                <a:sym typeface="Times New Roman"/>
              </a:defRPr>
            </a:pPr>
            <a:r>
              <a:t>arr1d = np.array([1, 2, 3, 4, 5])</a:t>
            </a:r>
          </a:p>
          <a:p>
            <a:pPr algn="l">
              <a:defRPr sz="1900">
                <a:solidFill>
                  <a:srgbClr val="000000"/>
                </a:solidFill>
                <a:latin typeface="Times New Roman"/>
                <a:ea typeface="Times New Roman"/>
                <a:cs typeface="Times New Roman"/>
                <a:sym typeface="Times New Roman"/>
              </a:defRPr>
            </a:pPr>
            <a:r>
              <a:t># Creating a 2D NumPy array (matrix)</a:t>
            </a:r>
          </a:p>
          <a:p>
            <a:pPr algn="l">
              <a:defRPr sz="1900">
                <a:solidFill>
                  <a:srgbClr val="000000"/>
                </a:solidFill>
                <a:latin typeface="Times New Roman"/>
                <a:ea typeface="Times New Roman"/>
                <a:cs typeface="Times New Roman"/>
                <a:sym typeface="Times New Roman"/>
              </a:defRPr>
            </a:pPr>
            <a:r>
              <a:t>arr2d = np.array([[1, 2, 3], [4, 5, 6], [7, 8, 9]])</a:t>
            </a:r>
          </a:p>
          <a:p>
            <a:pPr algn="l">
              <a:defRPr sz="1900">
                <a:solidFill>
                  <a:srgbClr val="000000"/>
                </a:solidFill>
                <a:latin typeface="Times New Roman"/>
                <a:ea typeface="Times New Roman"/>
                <a:cs typeface="Times New Roman"/>
                <a:sym typeface="Times New Roman"/>
              </a:defRPr>
            </a:pPr>
            <a:r>
              <a:t># Accessing elements</a:t>
            </a:r>
          </a:p>
          <a:p>
            <a:pPr algn="l">
              <a:defRPr sz="1900">
                <a:solidFill>
                  <a:srgbClr val="000000"/>
                </a:solidFill>
                <a:latin typeface="Times New Roman"/>
                <a:ea typeface="Times New Roman"/>
                <a:cs typeface="Times New Roman"/>
                <a:sym typeface="Times New Roman"/>
              </a:defRPr>
            </a:pPr>
            <a:r>
              <a:t>element = arr1d[2]  # Access the third element (index 2) of the 1D array</a:t>
            </a:r>
          </a:p>
          <a:p>
            <a:pPr algn="l">
              <a:defRPr sz="1900">
                <a:solidFill>
                  <a:srgbClr val="000000"/>
                </a:solidFill>
                <a:latin typeface="Times New Roman"/>
                <a:ea typeface="Times New Roman"/>
                <a:cs typeface="Times New Roman"/>
                <a:sym typeface="Times New Roman"/>
              </a:defRPr>
            </a:pPr>
          </a:p>
          <a:p>
            <a:pPr algn="l">
              <a:defRPr sz="1900">
                <a:solidFill>
                  <a:srgbClr val="000000"/>
                </a:solidFill>
                <a:latin typeface="Times New Roman"/>
                <a:ea typeface="Times New Roman"/>
                <a:cs typeface="Times New Roman"/>
                <a:sym typeface="Times New Roman"/>
              </a:defRPr>
            </a:pPr>
            <a:r>
              <a:t># Slicing arrays</a:t>
            </a:r>
          </a:p>
          <a:p>
            <a:pPr algn="l">
              <a:defRPr sz="1900">
                <a:solidFill>
                  <a:srgbClr val="000000"/>
                </a:solidFill>
                <a:latin typeface="Times New Roman"/>
                <a:ea typeface="Times New Roman"/>
                <a:cs typeface="Times New Roman"/>
                <a:sym typeface="Times New Roman"/>
              </a:defRPr>
            </a:pPr>
            <a:r>
              <a:t>slice_arr = arr1d[1:4]  # Slice elements from index 1 to 3</a:t>
            </a:r>
          </a:p>
          <a:p>
            <a:pPr algn="l">
              <a:defRPr sz="1900">
                <a:solidFill>
                  <a:srgbClr val="000000"/>
                </a:solidFill>
                <a:latin typeface="Times New Roman"/>
                <a:ea typeface="Times New Roman"/>
                <a:cs typeface="Times New Roman"/>
                <a:sym typeface="Times New Roman"/>
              </a:defRPr>
            </a:pPr>
          </a:p>
          <a:p>
            <a:pPr algn="l">
              <a:defRPr sz="1900">
                <a:solidFill>
                  <a:srgbClr val="000000"/>
                </a:solidFill>
                <a:latin typeface="Times New Roman"/>
                <a:ea typeface="Times New Roman"/>
                <a:cs typeface="Times New Roman"/>
                <a:sym typeface="Times New Roman"/>
              </a:defRPr>
            </a:pPr>
            <a:r>
              <a:t># Array shape</a:t>
            </a:r>
          </a:p>
          <a:p>
            <a:pPr algn="l">
              <a:defRPr sz="1900">
                <a:solidFill>
                  <a:srgbClr val="000000"/>
                </a:solidFill>
                <a:latin typeface="Times New Roman"/>
                <a:ea typeface="Times New Roman"/>
                <a:cs typeface="Times New Roman"/>
                <a:sym typeface="Times New Roman"/>
              </a:defRPr>
            </a:pPr>
            <a:r>
              <a:t>shape = arr2d.shape  # Get the shape (dimensions) of the 2D array</a:t>
            </a:r>
          </a:p>
          <a:p>
            <a:pPr algn="l">
              <a:defRPr sz="1900">
                <a:solidFill>
                  <a:srgbClr val="000000"/>
                </a:solidFill>
                <a:latin typeface="Times New Roman"/>
                <a:ea typeface="Times New Roman"/>
                <a:cs typeface="Times New Roman"/>
                <a:sym typeface="Times New Roman"/>
              </a:defRPr>
            </a:pPr>
            <a:r>
              <a:t># Reshaping arrays</a:t>
            </a:r>
          </a:p>
          <a:p>
            <a:pPr algn="l">
              <a:defRPr sz="1900">
                <a:solidFill>
                  <a:srgbClr val="000000"/>
                </a:solidFill>
                <a:latin typeface="Times New Roman"/>
                <a:ea typeface="Times New Roman"/>
                <a:cs typeface="Times New Roman"/>
                <a:sym typeface="Times New Roman"/>
              </a:defRPr>
            </a:pPr>
            <a:r>
              <a:t>reshaped_arr = arr1d.reshape(2, 2)  # Reshape the 1D array into a 2x2 matrix</a:t>
            </a:r>
          </a:p>
          <a:p>
            <a:pPr algn="l">
              <a:defRPr sz="1900">
                <a:solidFill>
                  <a:srgbClr val="000000"/>
                </a:solidFill>
                <a:latin typeface="Times New Roman"/>
                <a:ea typeface="Times New Roman"/>
                <a:cs typeface="Times New Roman"/>
                <a:sym typeface="Times New Roman"/>
              </a:defRPr>
            </a:pPr>
          </a:p>
          <a:p>
            <a:pPr algn="l">
              <a:defRPr sz="1900">
                <a:solidFill>
                  <a:srgbClr val="000000"/>
                </a:solidFill>
                <a:latin typeface="Times New Roman"/>
                <a:ea typeface="Times New Roman"/>
                <a:cs typeface="Times New Roman"/>
                <a:sym typeface="Times New Roman"/>
              </a:defRPr>
            </a:pPr>
            <a:r>
              <a:t># Array arithmetic</a:t>
            </a:r>
          </a:p>
          <a:p>
            <a:pPr algn="l">
              <a:defRPr sz="1900">
                <a:solidFill>
                  <a:srgbClr val="000000"/>
                </a:solidFill>
                <a:latin typeface="Times New Roman"/>
                <a:ea typeface="Times New Roman"/>
                <a:cs typeface="Times New Roman"/>
                <a:sym typeface="Times New Roman"/>
              </a:defRPr>
            </a:pPr>
            <a:r>
              <a:t>addition = arr1d + 10  # Add 10 to all elements of the 1D array</a:t>
            </a:r>
          </a:p>
          <a:p>
            <a:pPr algn="l">
              <a:defRPr sz="1900">
                <a:solidFill>
                  <a:srgbClr val="000000"/>
                </a:solidFill>
                <a:latin typeface="Times New Roman"/>
                <a:ea typeface="Times New Roman"/>
                <a:cs typeface="Times New Roman"/>
                <a:sym typeface="Times New Roman"/>
              </a:defRPr>
            </a:pPr>
          </a:p>
          <a:p>
            <a:pPr algn="l">
              <a:defRPr sz="1900">
                <a:solidFill>
                  <a:srgbClr val="000000"/>
                </a:solidFill>
                <a:latin typeface="Times New Roman"/>
                <a:ea typeface="Times New Roman"/>
                <a:cs typeface="Times New Roman"/>
                <a:sym typeface="Times New Roman"/>
              </a:defRPr>
            </a:pPr>
            <a:r>
              <a:t># Mathematical Operations</a:t>
            </a:r>
          </a:p>
          <a:p>
            <a:pPr algn="l">
              <a:defRPr sz="1900">
                <a:solidFill>
                  <a:srgbClr val="000000"/>
                </a:solidFill>
                <a:latin typeface="Times New Roman"/>
                <a:ea typeface="Times New Roman"/>
                <a:cs typeface="Times New Roman"/>
                <a:sym typeface="Times New Roman"/>
              </a:defRPr>
            </a:pPr>
          </a:p>
          <a:p>
            <a:pPr algn="l">
              <a:defRPr sz="1900">
                <a:solidFill>
                  <a:srgbClr val="000000"/>
                </a:solidFill>
                <a:latin typeface="Times New Roman"/>
                <a:ea typeface="Times New Roman"/>
                <a:cs typeface="Times New Roman"/>
                <a:sym typeface="Times New Roman"/>
              </a:defRPr>
            </a:pPr>
            <a:r>
              <a:t># Element-wise operations</a:t>
            </a:r>
          </a:p>
          <a:p>
            <a:pPr algn="l">
              <a:defRPr sz="1900">
                <a:solidFill>
                  <a:srgbClr val="000000"/>
                </a:solidFill>
                <a:latin typeface="Times New Roman"/>
                <a:ea typeface="Times New Roman"/>
                <a:cs typeface="Times New Roman"/>
                <a:sym typeface="Times New Roman"/>
              </a:defRPr>
            </a:pPr>
            <a:r>
              <a:t>squared = np.square(arr1d)  # Square each element of the 1D array</a:t>
            </a:r>
          </a:p>
          <a:p>
            <a:pPr algn="l">
              <a:defRPr sz="1900">
                <a:solidFill>
                  <a:srgbClr val="000000"/>
                </a:solidFill>
                <a:latin typeface="Times New Roman"/>
                <a:ea typeface="Times New Roman"/>
                <a:cs typeface="Times New Roman"/>
                <a:sym typeface="Times New Roman"/>
              </a:defRPr>
            </a:pPr>
          </a:p>
          <a:p>
            <a:pPr algn="l">
              <a:defRPr sz="1900">
                <a:solidFill>
                  <a:srgbClr val="000000"/>
                </a:solidFill>
                <a:latin typeface="Times New Roman"/>
                <a:ea typeface="Times New Roman"/>
                <a:cs typeface="Times New Roman"/>
                <a:sym typeface="Times New Roman"/>
              </a:defRPr>
            </a:pPr>
            <a:r>
              <a:t># Matrix multiplication</a:t>
            </a:r>
          </a:p>
          <a:p>
            <a:pPr algn="l">
              <a:defRPr sz="1900">
                <a:solidFill>
                  <a:srgbClr val="000000"/>
                </a:solidFill>
                <a:latin typeface="Times New Roman"/>
                <a:ea typeface="Times New Roman"/>
                <a:cs typeface="Times New Roman"/>
                <a:sym typeface="Times New Roman"/>
              </a:defRPr>
            </a:pPr>
            <a:r>
              <a:t>matrix_mult = np.dot(arr2d, np.array([[1], [2], [3]]))  # Matrix multiplication with a column vector</a:t>
            </a:r>
          </a:p>
          <a:p>
            <a:pPr algn="l">
              <a:defRPr sz="1900">
                <a:solidFill>
                  <a:srgbClr val="000000"/>
                </a:solidFill>
                <a:latin typeface="Times New Roman"/>
                <a:ea typeface="Times New Roman"/>
                <a:cs typeface="Times New Roman"/>
                <a:sym typeface="Times New Roman"/>
              </a:defRPr>
            </a:pPr>
          </a:p>
          <a:p>
            <a:pPr algn="l">
              <a:defRPr sz="1900">
                <a:solidFill>
                  <a:srgbClr val="000000"/>
                </a:solidFill>
                <a:latin typeface="Times New Roman"/>
                <a:ea typeface="Times New Roman"/>
                <a:cs typeface="Times New Roman"/>
                <a:sym typeface="Times New Roman"/>
              </a:defRPr>
            </a:pPr>
            <a:r>
              <a:t># Aggregation and Statistics</a:t>
            </a:r>
          </a:p>
          <a:p>
            <a:pPr algn="l">
              <a:defRPr sz="1900">
                <a:solidFill>
                  <a:srgbClr val="000000"/>
                </a:solidFill>
                <a:latin typeface="Times New Roman"/>
                <a:ea typeface="Times New Roman"/>
                <a:cs typeface="Times New Roman"/>
                <a:sym typeface="Times New Roman"/>
              </a:defRPr>
            </a:pPr>
          </a:p>
          <a:p>
            <a:pPr algn="l">
              <a:defRPr sz="1900">
                <a:solidFill>
                  <a:srgbClr val="000000"/>
                </a:solidFill>
                <a:latin typeface="Times New Roman"/>
                <a:ea typeface="Times New Roman"/>
                <a:cs typeface="Times New Roman"/>
                <a:sym typeface="Times New Roman"/>
              </a:defRPr>
            </a:pPr>
            <a:r>
              <a:t># Sum of all elements</a:t>
            </a:r>
          </a:p>
          <a:p>
            <a:pPr algn="l">
              <a:defRPr sz="1900">
                <a:solidFill>
                  <a:srgbClr val="000000"/>
                </a:solidFill>
                <a:latin typeface="Times New Roman"/>
                <a:ea typeface="Times New Roman"/>
                <a:cs typeface="Times New Roman"/>
                <a:sym typeface="Times New Roman"/>
              </a:defRPr>
            </a:pPr>
            <a:r>
              <a:t>sum_all = np.sum(arr1d)</a:t>
            </a:r>
          </a:p>
          <a:p>
            <a:pPr algn="l">
              <a:defRPr sz="1900">
                <a:solidFill>
                  <a:srgbClr val="000000"/>
                </a:solidFill>
                <a:latin typeface="Times New Roman"/>
                <a:ea typeface="Times New Roman"/>
                <a:cs typeface="Times New Roman"/>
                <a:sym typeface="Times New Roman"/>
              </a:defRPr>
            </a:pPr>
          </a:p>
          <a:p>
            <a:pPr algn="l">
              <a:defRPr sz="1900">
                <a:solidFill>
                  <a:srgbClr val="000000"/>
                </a:solidFill>
                <a:latin typeface="Times New Roman"/>
                <a:ea typeface="Times New Roman"/>
                <a:cs typeface="Times New Roman"/>
                <a:sym typeface="Times New Roman"/>
              </a:defRPr>
            </a:pPr>
            <a:r>
              <a:t># Mean value</a:t>
            </a:r>
          </a:p>
          <a:p>
            <a:pPr algn="l">
              <a:defRPr sz="1900">
                <a:solidFill>
                  <a:srgbClr val="000000"/>
                </a:solidFill>
                <a:latin typeface="Times New Roman"/>
                <a:ea typeface="Times New Roman"/>
                <a:cs typeface="Times New Roman"/>
                <a:sym typeface="Times New Roman"/>
              </a:defRPr>
            </a:pPr>
            <a:r>
              <a:t>mean_value = np.mean(arr1d)</a:t>
            </a:r>
          </a:p>
          <a:p>
            <a:pPr algn="l">
              <a:defRPr sz="1900">
                <a:solidFill>
                  <a:srgbClr val="000000"/>
                </a:solidFill>
                <a:latin typeface="Times New Roman"/>
                <a:ea typeface="Times New Roman"/>
                <a:cs typeface="Times New Roman"/>
                <a:sym typeface="Times New Roman"/>
              </a:defRPr>
            </a:pPr>
          </a:p>
          <a:p>
            <a:pPr algn="l">
              <a:defRPr sz="1900">
                <a:solidFill>
                  <a:srgbClr val="000000"/>
                </a:solidFill>
                <a:latin typeface="Times New Roman"/>
                <a:ea typeface="Times New Roman"/>
                <a:cs typeface="Times New Roman"/>
                <a:sym typeface="Times New Roman"/>
              </a:defRPr>
            </a:pPr>
            <a:r>
              <a:t># Maximum and minimum values</a:t>
            </a:r>
          </a:p>
          <a:p>
            <a:pPr algn="l">
              <a:defRPr sz="1900">
                <a:solidFill>
                  <a:srgbClr val="000000"/>
                </a:solidFill>
                <a:latin typeface="Times New Roman"/>
                <a:ea typeface="Times New Roman"/>
                <a:cs typeface="Times New Roman"/>
                <a:sym typeface="Times New Roman"/>
              </a:defRPr>
            </a:pPr>
            <a:r>
              <a:t>max_value = np.max(arr1d)</a:t>
            </a:r>
          </a:p>
          <a:p>
            <a:pPr algn="l">
              <a:defRPr sz="1900">
                <a:solidFill>
                  <a:srgbClr val="000000"/>
                </a:solidFill>
                <a:latin typeface="Times New Roman"/>
                <a:ea typeface="Times New Roman"/>
                <a:cs typeface="Times New Roman"/>
                <a:sym typeface="Times New Roman"/>
              </a:defRPr>
            </a:pPr>
            <a:r>
              <a:t>min_value = np.min(arr1d)</a:t>
            </a:r>
          </a:p>
          <a:p>
            <a:pPr algn="l">
              <a:defRPr sz="1900">
                <a:solidFill>
                  <a:srgbClr val="000000"/>
                </a:solidFill>
                <a:latin typeface="Times New Roman"/>
                <a:ea typeface="Times New Roman"/>
                <a:cs typeface="Times New Roman"/>
                <a:sym typeface="Times New Roman"/>
              </a:defRPr>
            </a:pPr>
          </a:p>
          <a:p>
            <a:pPr algn="l">
              <a:defRPr sz="1900">
                <a:solidFill>
                  <a:srgbClr val="000000"/>
                </a:solidFill>
                <a:latin typeface="Times New Roman"/>
                <a:ea typeface="Times New Roman"/>
                <a:cs typeface="Times New Roman"/>
                <a:sym typeface="Times New Roman"/>
              </a:defRPr>
            </a:pPr>
            <a:r>
              <a:t># Random Number Generation</a:t>
            </a:r>
          </a:p>
          <a:p>
            <a:pPr algn="l">
              <a:defRPr sz="1900">
                <a:solidFill>
                  <a:srgbClr val="000000"/>
                </a:solidFill>
                <a:latin typeface="Times New Roman"/>
                <a:ea typeface="Times New Roman"/>
                <a:cs typeface="Times New Roman"/>
                <a:sym typeface="Times New Roman"/>
              </a:defRPr>
            </a:pPr>
          </a:p>
          <a:p>
            <a:pPr algn="l">
              <a:defRPr sz="1900">
                <a:solidFill>
                  <a:srgbClr val="000000"/>
                </a:solidFill>
                <a:latin typeface="Times New Roman"/>
                <a:ea typeface="Times New Roman"/>
                <a:cs typeface="Times New Roman"/>
                <a:sym typeface="Times New Roman"/>
              </a:defRPr>
            </a:pPr>
            <a:r>
              <a:t># Generate random numbers from a uniform distribution</a:t>
            </a:r>
          </a:p>
          <a:p>
            <a:pPr algn="l">
              <a:defRPr sz="1900">
                <a:solidFill>
                  <a:srgbClr val="000000"/>
                </a:solidFill>
                <a:latin typeface="Times New Roman"/>
                <a:ea typeface="Times New Roman"/>
                <a:cs typeface="Times New Roman"/>
                <a:sym typeface="Times New Roman"/>
              </a:defRPr>
            </a:pPr>
            <a:r>
              <a:t>random_numbers = np.random.rand(5)  # Generate 5 random numbers between 0 and 1</a:t>
            </a:r>
          </a:p>
          <a:p>
            <a:pPr algn="l">
              <a:defRPr sz="1900">
                <a:solidFill>
                  <a:srgbClr val="000000"/>
                </a:solidFill>
                <a:latin typeface="Times New Roman"/>
                <a:ea typeface="Times New Roman"/>
                <a:cs typeface="Times New Roman"/>
                <a:sym typeface="Times New Roman"/>
              </a:defRPr>
            </a:pPr>
          </a:p>
          <a:p>
            <a:pPr algn="l">
              <a:defRPr sz="1900">
                <a:solidFill>
                  <a:srgbClr val="000000"/>
                </a:solidFill>
                <a:latin typeface="Times New Roman"/>
                <a:ea typeface="Times New Roman"/>
                <a:cs typeface="Times New Roman"/>
                <a:sym typeface="Times New Roman"/>
              </a:defRPr>
            </a:pPr>
            <a:r>
              <a:t># Generate random integers within a range</a:t>
            </a:r>
          </a:p>
          <a:p>
            <a:pPr algn="l">
              <a:defRPr sz="1900">
                <a:solidFill>
                  <a:srgbClr val="000000"/>
                </a:solidFill>
                <a:latin typeface="Times New Roman"/>
                <a:ea typeface="Times New Roman"/>
                <a:cs typeface="Times New Roman"/>
                <a:sym typeface="Times New Roman"/>
              </a:defRPr>
            </a:pPr>
            <a:r>
              <a:t>random_integers = np.random.randint(1, 100, size=5)  # Generate 5 random integers between 1 and 99</a:t>
            </a:r>
          </a:p>
          <a:p>
            <a:pPr algn="l">
              <a:defRPr sz="1900">
                <a:solidFill>
                  <a:srgbClr val="000000"/>
                </a:solidFill>
                <a:latin typeface="Times New Roman"/>
                <a:ea typeface="Times New Roman"/>
                <a:cs typeface="Times New Roman"/>
                <a:sym typeface="Times New Roman"/>
              </a:defRPr>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Pandas…"/>
          <p:cNvSpPr txBox="1"/>
          <p:nvPr/>
        </p:nvSpPr>
        <p:spPr>
          <a:xfrm>
            <a:off x="608473" y="941617"/>
            <a:ext cx="23167054" cy="984009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solidFill>
                  <a:srgbClr val="000000"/>
                </a:solidFill>
                <a:latin typeface="Times New Roman"/>
                <a:ea typeface="Times New Roman"/>
                <a:cs typeface="Times New Roman"/>
                <a:sym typeface="Times New Roman"/>
              </a:defRPr>
            </a:pPr>
            <a:r>
              <a:t>Pandas</a:t>
            </a:r>
          </a:p>
          <a:p>
            <a:pPr algn="l">
              <a:defRPr sz="2800">
                <a:solidFill>
                  <a:srgbClr val="000000"/>
                </a:solidFill>
                <a:latin typeface="Times New Roman"/>
                <a:ea typeface="Times New Roman"/>
                <a:cs typeface="Times New Roman"/>
                <a:sym typeface="Times New Roman"/>
              </a:defRPr>
            </a:pPr>
            <a:r>
              <a:t>Pandas is a powerful and widely used Python library for data manipulation and analysis. It provides easy-to-use data structures and data analysis tools that make working with structured data, such as tables or spreadsheets, efficient and intuitive. Pandas is particularly popular in data science, data analysis, and machine learning tasks.</a:t>
            </a:r>
          </a:p>
          <a:p>
            <a:pPr marL="228600" indent="-228600" algn="l">
              <a:buSzPct val="100000"/>
              <a:buChar char="•"/>
              <a:defRPr sz="2800">
                <a:solidFill>
                  <a:srgbClr val="000000"/>
                </a:solidFill>
                <a:latin typeface="Times New Roman"/>
                <a:ea typeface="Times New Roman"/>
                <a:cs typeface="Times New Roman"/>
                <a:sym typeface="Times New Roman"/>
              </a:defRPr>
            </a:pPr>
            <a:r>
              <a:t>DataFrame: The core data structure in Pandas is the DataFrame, which is a two-dimensional, tabular data structure that resembles a spreadsheet or SQL table. It consists of rows and columns, where each column can have a different data type (e.g., integers, floats, strings). </a:t>
            </a:r>
          </a:p>
          <a:p>
            <a:pPr marL="228600" indent="-228600" algn="l">
              <a:buSzPct val="100000"/>
              <a:buChar char="•"/>
              <a:defRPr sz="2800">
                <a:solidFill>
                  <a:srgbClr val="000000"/>
                </a:solidFill>
                <a:latin typeface="Times New Roman"/>
                <a:ea typeface="Times New Roman"/>
                <a:cs typeface="Times New Roman"/>
                <a:sym typeface="Times New Roman"/>
              </a:defRPr>
            </a:pPr>
            <a:r>
              <a:t>Series: A Series is another fundamental data structure in Pandas. It represents a one-dimensional array or column in a DataFrame. A Series is like a specialized array with an associated index, which can be used to label and access its elements. </a:t>
            </a:r>
          </a:p>
          <a:p>
            <a:pPr marL="228600" indent="-228600" algn="l">
              <a:buSzPct val="100000"/>
              <a:buChar char="•"/>
              <a:defRPr sz="2800">
                <a:solidFill>
                  <a:srgbClr val="000000"/>
                </a:solidFill>
                <a:latin typeface="Times New Roman"/>
                <a:ea typeface="Times New Roman"/>
                <a:cs typeface="Times New Roman"/>
                <a:sym typeface="Times New Roman"/>
              </a:defRPr>
            </a:pPr>
            <a:r>
              <a:t>Data Indexing: Pandas provides powerful and flexible indexing options. You can use labels, integer-based positions, or boolean indexing to select and filter data from a DataFrame. </a:t>
            </a:r>
          </a:p>
          <a:p>
            <a:pPr marL="228600" indent="-228600" algn="l">
              <a:buSzPct val="100000"/>
              <a:buChar char="•"/>
              <a:defRPr sz="2800">
                <a:solidFill>
                  <a:srgbClr val="000000"/>
                </a:solidFill>
                <a:latin typeface="Times New Roman"/>
                <a:ea typeface="Times New Roman"/>
                <a:cs typeface="Times New Roman"/>
                <a:sym typeface="Times New Roman"/>
              </a:defRPr>
            </a:pPr>
            <a:r>
              <a:t>Data Cleaning: Pandas allows you to handle missing data efficiently by providing methods for filling in or removing missing values. It also offers functions for data conversion, reshaping, and transformation. </a:t>
            </a:r>
          </a:p>
          <a:p>
            <a:pPr marL="228600" indent="-228600" algn="l">
              <a:buSzPct val="100000"/>
              <a:buChar char="•"/>
              <a:defRPr sz="2800">
                <a:solidFill>
                  <a:srgbClr val="000000"/>
                </a:solidFill>
                <a:latin typeface="Times New Roman"/>
                <a:ea typeface="Times New Roman"/>
                <a:cs typeface="Times New Roman"/>
                <a:sym typeface="Times New Roman"/>
              </a:defRPr>
            </a:pPr>
            <a:r>
              <a:t>Data Aggregation and Grouping: You can perform aggregation operations (e.g., sum, mean, count) on data in a DataFrame by grouping it based on one or more columns. This is particularly useful for summarizing and analyzing data. </a:t>
            </a:r>
          </a:p>
          <a:p>
            <a:pPr marL="228600" indent="-228600" algn="l">
              <a:buSzPct val="100000"/>
              <a:buChar char="•"/>
              <a:defRPr sz="2800">
                <a:solidFill>
                  <a:srgbClr val="000000"/>
                </a:solidFill>
                <a:latin typeface="Times New Roman"/>
                <a:ea typeface="Times New Roman"/>
                <a:cs typeface="Times New Roman"/>
                <a:sym typeface="Times New Roman"/>
              </a:defRPr>
            </a:pPr>
            <a:r>
              <a:t>Merging and Joining: Pandas supports merging and joining data from different sources (e.g., databases, CSV files) using SQL-like operations. You can combine DataFrames horizontally (concatenation) or vertically (joins) as needed. </a:t>
            </a:r>
          </a:p>
          <a:p>
            <a:pPr marL="228600" indent="-228600" algn="l">
              <a:buSzPct val="100000"/>
              <a:buChar char="•"/>
              <a:defRPr sz="2800">
                <a:solidFill>
                  <a:srgbClr val="000000"/>
                </a:solidFill>
                <a:latin typeface="Times New Roman"/>
                <a:ea typeface="Times New Roman"/>
                <a:cs typeface="Times New Roman"/>
                <a:sym typeface="Times New Roman"/>
              </a:defRPr>
            </a:pPr>
            <a:r>
              <a:t>Time Series Data: Pandas has built-in support for time series data, making it suitable for handling temporal data, including date and time indexing, resampling, and date arithmetic. </a:t>
            </a:r>
          </a:p>
          <a:p>
            <a:pPr marL="228600" indent="-228600" algn="l">
              <a:buSzPct val="100000"/>
              <a:buChar char="•"/>
              <a:defRPr sz="2800">
                <a:solidFill>
                  <a:srgbClr val="000000"/>
                </a:solidFill>
                <a:latin typeface="Times New Roman"/>
                <a:ea typeface="Times New Roman"/>
                <a:cs typeface="Times New Roman"/>
                <a:sym typeface="Times New Roman"/>
              </a:defRPr>
            </a:pPr>
            <a:r>
              <a:t>Data Visualization: While not a primary visualization library, Pandas integrates well with data visualization libraries like Matplotlib and Seaborn, allowing you to create plots and graphs directly from your data. </a:t>
            </a:r>
          </a:p>
          <a:p>
            <a:pPr marL="228600" indent="-228600" algn="l">
              <a:buSzPct val="100000"/>
              <a:buChar char="•"/>
              <a:defRPr sz="2800">
                <a:solidFill>
                  <a:srgbClr val="000000"/>
                </a:solidFill>
                <a:latin typeface="Times New Roman"/>
                <a:ea typeface="Times New Roman"/>
                <a:cs typeface="Times New Roman"/>
                <a:sym typeface="Times New Roman"/>
              </a:defRPr>
            </a:pPr>
            <a:r>
              <a:t>Efficiency: Pandas is designed for efficiency and performance. It's built on top of NumPy and can handle large datasets with ease. It also provides tools for optimizing code execution. </a:t>
            </a:r>
          </a:p>
          <a:p>
            <a:pPr marL="228600" indent="-228600" algn="l">
              <a:buSzPct val="100000"/>
              <a:buChar char="•"/>
              <a:defRPr sz="2800">
                <a:solidFill>
                  <a:srgbClr val="000000"/>
                </a:solidFill>
                <a:latin typeface="Times New Roman"/>
                <a:ea typeface="Times New Roman"/>
                <a:cs typeface="Times New Roman"/>
                <a:sym typeface="Times New Roman"/>
              </a:defRPr>
            </a:pPr>
            <a:r>
              <a:t>Data I/O: Pandas can read and write data from various file formats, including CSV, Excel, SQL databases, and more, making it a versatile tool for data import and export.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import pandas as pd  # Import the Pandas library…"/>
          <p:cNvSpPr txBox="1"/>
          <p:nvPr/>
        </p:nvSpPr>
        <p:spPr>
          <a:xfrm>
            <a:off x="1118981" y="145364"/>
            <a:ext cx="6515882" cy="1342527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100">
                <a:solidFill>
                  <a:srgbClr val="000000"/>
                </a:solidFill>
                <a:latin typeface="Times New Roman"/>
                <a:ea typeface="Times New Roman"/>
                <a:cs typeface="Times New Roman"/>
                <a:sym typeface="Times New Roman"/>
              </a:defRPr>
            </a:pPr>
            <a:r>
              <a:t>import pandas as pd  # Import the Pandas library</a:t>
            </a:r>
          </a:p>
          <a:p>
            <a:pPr algn="l">
              <a:defRPr sz="2100">
                <a:solidFill>
                  <a:srgbClr val="000000"/>
                </a:solidFill>
                <a:latin typeface="Times New Roman"/>
                <a:ea typeface="Times New Roman"/>
                <a:cs typeface="Times New Roman"/>
                <a:sym typeface="Times New Roman"/>
              </a:defRPr>
            </a:pPr>
          </a:p>
          <a:p>
            <a:pPr algn="l">
              <a:defRPr sz="2100">
                <a:solidFill>
                  <a:srgbClr val="000000"/>
                </a:solidFill>
                <a:latin typeface="Times New Roman"/>
                <a:ea typeface="Times New Roman"/>
                <a:cs typeface="Times New Roman"/>
                <a:sym typeface="Times New Roman"/>
              </a:defRPr>
            </a:pPr>
            <a:r>
              <a:t># Creating a DataFrame from a dictionary</a:t>
            </a:r>
          </a:p>
          <a:p>
            <a:pPr algn="l">
              <a:defRPr sz="2100">
                <a:solidFill>
                  <a:srgbClr val="000000"/>
                </a:solidFill>
                <a:latin typeface="Times New Roman"/>
                <a:ea typeface="Times New Roman"/>
                <a:cs typeface="Times New Roman"/>
                <a:sym typeface="Times New Roman"/>
              </a:defRPr>
            </a:pPr>
            <a:r>
              <a:t>data = {'Name': ['Alice', 'Bob', 'Charlie', 'David'],</a:t>
            </a:r>
          </a:p>
          <a:p>
            <a:pPr algn="l">
              <a:defRPr sz="2100">
                <a:solidFill>
                  <a:srgbClr val="000000"/>
                </a:solidFill>
                <a:latin typeface="Times New Roman"/>
                <a:ea typeface="Times New Roman"/>
                <a:cs typeface="Times New Roman"/>
                <a:sym typeface="Times New Roman"/>
              </a:defRPr>
            </a:pPr>
            <a:r>
              <a:t>        'Age': [25, 30, 35, 40]}</a:t>
            </a:r>
          </a:p>
          <a:p>
            <a:pPr algn="l">
              <a:defRPr sz="2100">
                <a:solidFill>
                  <a:srgbClr val="000000"/>
                </a:solidFill>
                <a:latin typeface="Times New Roman"/>
                <a:ea typeface="Times New Roman"/>
                <a:cs typeface="Times New Roman"/>
                <a:sym typeface="Times New Roman"/>
              </a:defRPr>
            </a:pPr>
            <a:r>
              <a:t>df = pd.DataFrame(data)</a:t>
            </a:r>
          </a:p>
          <a:p>
            <a:pPr algn="l">
              <a:defRPr sz="2100">
                <a:solidFill>
                  <a:srgbClr val="000000"/>
                </a:solidFill>
                <a:latin typeface="Times New Roman"/>
                <a:ea typeface="Times New Roman"/>
                <a:cs typeface="Times New Roman"/>
                <a:sym typeface="Times New Roman"/>
              </a:defRPr>
            </a:pPr>
          </a:p>
          <a:p>
            <a:pPr algn="l">
              <a:defRPr sz="2100">
                <a:solidFill>
                  <a:srgbClr val="000000"/>
                </a:solidFill>
                <a:latin typeface="Times New Roman"/>
                <a:ea typeface="Times New Roman"/>
                <a:cs typeface="Times New Roman"/>
                <a:sym typeface="Times New Roman"/>
              </a:defRPr>
            </a:pPr>
            <a:r>
              <a:t># Viewing Data</a:t>
            </a:r>
          </a:p>
          <a:p>
            <a:pPr algn="l">
              <a:defRPr sz="2100">
                <a:solidFill>
                  <a:srgbClr val="000000"/>
                </a:solidFill>
                <a:latin typeface="Times New Roman"/>
                <a:ea typeface="Times New Roman"/>
                <a:cs typeface="Times New Roman"/>
                <a:sym typeface="Times New Roman"/>
              </a:defRPr>
            </a:pPr>
            <a:r>
              <a:t># Display the first few rows of the DataFrame</a:t>
            </a:r>
          </a:p>
          <a:p>
            <a:pPr algn="l">
              <a:defRPr sz="2100">
                <a:solidFill>
                  <a:srgbClr val="000000"/>
                </a:solidFill>
                <a:latin typeface="Times New Roman"/>
                <a:ea typeface="Times New Roman"/>
                <a:cs typeface="Times New Roman"/>
                <a:sym typeface="Times New Roman"/>
              </a:defRPr>
            </a:pPr>
            <a:r>
              <a:t>print(df.head())</a:t>
            </a:r>
          </a:p>
          <a:p>
            <a:pPr algn="l">
              <a:defRPr sz="2100">
                <a:solidFill>
                  <a:srgbClr val="000000"/>
                </a:solidFill>
                <a:latin typeface="Times New Roman"/>
                <a:ea typeface="Times New Roman"/>
                <a:cs typeface="Times New Roman"/>
                <a:sym typeface="Times New Roman"/>
              </a:defRPr>
            </a:pPr>
          </a:p>
          <a:p>
            <a:pPr algn="l">
              <a:defRPr sz="2100">
                <a:solidFill>
                  <a:srgbClr val="000000"/>
                </a:solidFill>
                <a:latin typeface="Times New Roman"/>
                <a:ea typeface="Times New Roman"/>
                <a:cs typeface="Times New Roman"/>
                <a:sym typeface="Times New Roman"/>
              </a:defRPr>
            </a:pPr>
            <a:r>
              <a:t># Accessing a column by name</a:t>
            </a:r>
          </a:p>
          <a:p>
            <a:pPr algn="l">
              <a:defRPr sz="2100">
                <a:solidFill>
                  <a:srgbClr val="000000"/>
                </a:solidFill>
                <a:latin typeface="Times New Roman"/>
                <a:ea typeface="Times New Roman"/>
                <a:cs typeface="Times New Roman"/>
                <a:sym typeface="Times New Roman"/>
              </a:defRPr>
            </a:pPr>
            <a:r>
              <a:t>ages = df['Age']</a:t>
            </a:r>
          </a:p>
          <a:p>
            <a:pPr algn="l">
              <a:defRPr sz="2100">
                <a:solidFill>
                  <a:srgbClr val="000000"/>
                </a:solidFill>
                <a:latin typeface="Times New Roman"/>
                <a:ea typeface="Times New Roman"/>
                <a:cs typeface="Times New Roman"/>
                <a:sym typeface="Times New Roman"/>
              </a:defRPr>
            </a:pPr>
          </a:p>
          <a:p>
            <a:pPr algn="l">
              <a:defRPr sz="2100">
                <a:solidFill>
                  <a:srgbClr val="000000"/>
                </a:solidFill>
                <a:latin typeface="Times New Roman"/>
                <a:ea typeface="Times New Roman"/>
                <a:cs typeface="Times New Roman"/>
                <a:sym typeface="Times New Roman"/>
              </a:defRPr>
            </a:pPr>
            <a:r>
              <a:t># Adding a new column</a:t>
            </a:r>
          </a:p>
          <a:p>
            <a:pPr algn="l">
              <a:defRPr sz="2100">
                <a:solidFill>
                  <a:srgbClr val="000000"/>
                </a:solidFill>
                <a:latin typeface="Times New Roman"/>
                <a:ea typeface="Times New Roman"/>
                <a:cs typeface="Times New Roman"/>
                <a:sym typeface="Times New Roman"/>
              </a:defRPr>
            </a:pPr>
            <a:r>
              <a:t>df['City'] = ['New York', 'Los Angeles', 'Chicago', 'Houston']</a:t>
            </a:r>
          </a:p>
          <a:p>
            <a:pPr algn="l">
              <a:defRPr sz="2100">
                <a:solidFill>
                  <a:srgbClr val="000000"/>
                </a:solidFill>
                <a:latin typeface="Times New Roman"/>
                <a:ea typeface="Times New Roman"/>
                <a:cs typeface="Times New Roman"/>
                <a:sym typeface="Times New Roman"/>
              </a:defRPr>
            </a:pPr>
          </a:p>
          <a:p>
            <a:pPr algn="l">
              <a:defRPr sz="2100">
                <a:solidFill>
                  <a:srgbClr val="000000"/>
                </a:solidFill>
                <a:latin typeface="Times New Roman"/>
                <a:ea typeface="Times New Roman"/>
                <a:cs typeface="Times New Roman"/>
                <a:sym typeface="Times New Roman"/>
              </a:defRPr>
            </a:pPr>
            <a:r>
              <a:t># Filtering data</a:t>
            </a:r>
          </a:p>
          <a:p>
            <a:pPr algn="l">
              <a:defRPr sz="2100">
                <a:solidFill>
                  <a:srgbClr val="000000"/>
                </a:solidFill>
                <a:latin typeface="Times New Roman"/>
                <a:ea typeface="Times New Roman"/>
                <a:cs typeface="Times New Roman"/>
                <a:sym typeface="Times New Roman"/>
              </a:defRPr>
            </a:pPr>
            <a:r>
              <a:t>young_people = df[df['Age'] &lt; 35]</a:t>
            </a:r>
          </a:p>
          <a:p>
            <a:pPr algn="l">
              <a:defRPr sz="2100">
                <a:solidFill>
                  <a:srgbClr val="000000"/>
                </a:solidFill>
                <a:latin typeface="Times New Roman"/>
                <a:ea typeface="Times New Roman"/>
                <a:cs typeface="Times New Roman"/>
                <a:sym typeface="Times New Roman"/>
              </a:defRPr>
            </a:pPr>
          </a:p>
          <a:p>
            <a:pPr algn="l">
              <a:defRPr sz="2100">
                <a:solidFill>
                  <a:srgbClr val="000000"/>
                </a:solidFill>
                <a:latin typeface="Times New Roman"/>
                <a:ea typeface="Times New Roman"/>
                <a:cs typeface="Times New Roman"/>
                <a:sym typeface="Times New Roman"/>
              </a:defRPr>
            </a:pPr>
            <a:r>
              <a:t># Aggregation and Summary Statistics</a:t>
            </a:r>
          </a:p>
          <a:p>
            <a:pPr algn="l">
              <a:defRPr sz="2100">
                <a:solidFill>
                  <a:srgbClr val="000000"/>
                </a:solidFill>
                <a:latin typeface="Times New Roman"/>
                <a:ea typeface="Times New Roman"/>
                <a:cs typeface="Times New Roman"/>
                <a:sym typeface="Times New Roman"/>
              </a:defRPr>
            </a:pPr>
            <a:r>
              <a:t># Calculate the mean age</a:t>
            </a:r>
          </a:p>
          <a:p>
            <a:pPr algn="l">
              <a:defRPr sz="2100">
                <a:solidFill>
                  <a:srgbClr val="000000"/>
                </a:solidFill>
                <a:latin typeface="Times New Roman"/>
                <a:ea typeface="Times New Roman"/>
                <a:cs typeface="Times New Roman"/>
                <a:sym typeface="Times New Roman"/>
              </a:defRPr>
            </a:pPr>
            <a:r>
              <a:t>mean_age = df['Age'].mean()</a:t>
            </a:r>
          </a:p>
          <a:p>
            <a:pPr algn="l">
              <a:defRPr sz="2100">
                <a:solidFill>
                  <a:srgbClr val="000000"/>
                </a:solidFill>
                <a:latin typeface="Times New Roman"/>
                <a:ea typeface="Times New Roman"/>
                <a:cs typeface="Times New Roman"/>
                <a:sym typeface="Times New Roman"/>
              </a:defRPr>
            </a:pPr>
          </a:p>
          <a:p>
            <a:pPr algn="l">
              <a:defRPr sz="2100">
                <a:solidFill>
                  <a:srgbClr val="000000"/>
                </a:solidFill>
                <a:latin typeface="Times New Roman"/>
                <a:ea typeface="Times New Roman"/>
                <a:cs typeface="Times New Roman"/>
                <a:sym typeface="Times New Roman"/>
              </a:defRPr>
            </a:pPr>
            <a:r>
              <a:t># Grouping and aggregation</a:t>
            </a:r>
          </a:p>
          <a:p>
            <a:pPr algn="l">
              <a:defRPr sz="2100">
                <a:solidFill>
                  <a:srgbClr val="000000"/>
                </a:solidFill>
                <a:latin typeface="Times New Roman"/>
                <a:ea typeface="Times New Roman"/>
                <a:cs typeface="Times New Roman"/>
                <a:sym typeface="Times New Roman"/>
              </a:defRPr>
            </a:pPr>
            <a:r>
              <a:t>grouped = df.groupby('City')['Age'].mean()</a:t>
            </a:r>
          </a:p>
          <a:p>
            <a:pPr algn="l">
              <a:defRPr sz="2100">
                <a:solidFill>
                  <a:srgbClr val="000000"/>
                </a:solidFill>
                <a:latin typeface="Times New Roman"/>
                <a:ea typeface="Times New Roman"/>
                <a:cs typeface="Times New Roman"/>
                <a:sym typeface="Times New Roman"/>
              </a:defRPr>
            </a:pPr>
          </a:p>
          <a:p>
            <a:pPr algn="l">
              <a:defRPr sz="2100">
                <a:solidFill>
                  <a:srgbClr val="000000"/>
                </a:solidFill>
                <a:latin typeface="Times New Roman"/>
                <a:ea typeface="Times New Roman"/>
                <a:cs typeface="Times New Roman"/>
                <a:sym typeface="Times New Roman"/>
              </a:defRPr>
            </a:pPr>
            <a:r>
              <a:t># Merging DataFrames</a:t>
            </a:r>
          </a:p>
          <a:p>
            <a:pPr algn="l">
              <a:defRPr sz="2100">
                <a:solidFill>
                  <a:srgbClr val="000000"/>
                </a:solidFill>
                <a:latin typeface="Times New Roman"/>
                <a:ea typeface="Times New Roman"/>
                <a:cs typeface="Times New Roman"/>
                <a:sym typeface="Times New Roman"/>
              </a:defRPr>
            </a:pPr>
            <a:r>
              <a:t># Create a second DataFrame</a:t>
            </a:r>
          </a:p>
          <a:p>
            <a:pPr algn="l">
              <a:defRPr sz="2100">
                <a:solidFill>
                  <a:srgbClr val="000000"/>
                </a:solidFill>
                <a:latin typeface="Times New Roman"/>
                <a:ea typeface="Times New Roman"/>
                <a:cs typeface="Times New Roman"/>
                <a:sym typeface="Times New Roman"/>
              </a:defRPr>
            </a:pPr>
            <a:r>
              <a:t>data2 = {'Name': ['Eve', 'Frank', 'Grace'],</a:t>
            </a:r>
          </a:p>
          <a:p>
            <a:pPr algn="l">
              <a:defRPr sz="2100">
                <a:solidFill>
                  <a:srgbClr val="000000"/>
                </a:solidFill>
                <a:latin typeface="Times New Roman"/>
                <a:ea typeface="Times New Roman"/>
                <a:cs typeface="Times New Roman"/>
                <a:sym typeface="Times New Roman"/>
              </a:defRPr>
            </a:pPr>
            <a:r>
              <a:t>         'Age': [28, 45, 22],</a:t>
            </a:r>
          </a:p>
          <a:p>
            <a:pPr algn="l">
              <a:defRPr sz="2100">
                <a:solidFill>
                  <a:srgbClr val="000000"/>
                </a:solidFill>
                <a:latin typeface="Times New Roman"/>
                <a:ea typeface="Times New Roman"/>
                <a:cs typeface="Times New Roman"/>
                <a:sym typeface="Times New Roman"/>
              </a:defRPr>
            </a:pPr>
            <a:r>
              <a:t>         'City': ['San Francisco', 'Los Angeles', 'Chicago']}</a:t>
            </a:r>
          </a:p>
          <a:p>
            <a:pPr algn="l">
              <a:defRPr sz="2100">
                <a:solidFill>
                  <a:srgbClr val="000000"/>
                </a:solidFill>
                <a:latin typeface="Times New Roman"/>
                <a:ea typeface="Times New Roman"/>
                <a:cs typeface="Times New Roman"/>
                <a:sym typeface="Times New Roman"/>
              </a:defRPr>
            </a:pPr>
            <a:r>
              <a:t>df2 = pd.DataFrame(data2)</a:t>
            </a:r>
          </a:p>
          <a:p>
            <a:pPr algn="l">
              <a:defRPr sz="2100">
                <a:solidFill>
                  <a:srgbClr val="000000"/>
                </a:solidFill>
                <a:latin typeface="Times New Roman"/>
                <a:ea typeface="Times New Roman"/>
                <a:cs typeface="Times New Roman"/>
                <a:sym typeface="Times New Roman"/>
              </a:defRPr>
            </a:pPr>
          </a:p>
          <a:p>
            <a:pPr algn="l">
              <a:defRPr sz="2100">
                <a:solidFill>
                  <a:srgbClr val="000000"/>
                </a:solidFill>
                <a:latin typeface="Times New Roman"/>
                <a:ea typeface="Times New Roman"/>
                <a:cs typeface="Times New Roman"/>
                <a:sym typeface="Times New Roman"/>
              </a:defRPr>
            </a:pPr>
            <a:r>
              <a:t># Merge DataFrames</a:t>
            </a:r>
          </a:p>
          <a:p>
            <a:pPr algn="l">
              <a:defRPr sz="2100">
                <a:solidFill>
                  <a:srgbClr val="000000"/>
                </a:solidFill>
                <a:latin typeface="Times New Roman"/>
                <a:ea typeface="Times New Roman"/>
                <a:cs typeface="Times New Roman"/>
                <a:sym typeface="Times New Roman"/>
              </a:defRPr>
            </a:pPr>
            <a:r>
              <a:t>merged_df = pd.concat([df, df2])</a:t>
            </a:r>
          </a:p>
          <a:p>
            <a:pPr algn="l">
              <a:defRPr sz="2100">
                <a:solidFill>
                  <a:srgbClr val="000000"/>
                </a:solidFill>
                <a:latin typeface="Times New Roman"/>
                <a:ea typeface="Times New Roman"/>
                <a:cs typeface="Times New Roman"/>
                <a:sym typeface="Times New Roman"/>
              </a:defRPr>
            </a:pPr>
          </a:p>
          <a:p>
            <a:pPr algn="l">
              <a:defRPr sz="2100">
                <a:solidFill>
                  <a:srgbClr val="000000"/>
                </a:solidFill>
                <a:latin typeface="Times New Roman"/>
                <a:ea typeface="Times New Roman"/>
                <a:cs typeface="Times New Roman"/>
                <a:sym typeface="Times New Roman"/>
              </a:defRPr>
            </a:pPr>
            <a:r>
              <a:t># Save the DataFrame to a CSV file</a:t>
            </a:r>
          </a:p>
          <a:p>
            <a:pPr algn="l">
              <a:defRPr sz="2100">
                <a:solidFill>
                  <a:srgbClr val="000000"/>
                </a:solidFill>
                <a:latin typeface="Times New Roman"/>
                <a:ea typeface="Times New Roman"/>
                <a:cs typeface="Times New Roman"/>
                <a:sym typeface="Times New Roman"/>
              </a:defRPr>
            </a:pPr>
            <a:r>
              <a:t>df.to_csv('people.csv', index=False)</a:t>
            </a:r>
          </a:p>
          <a:p>
            <a:pPr algn="l">
              <a:defRPr sz="2100">
                <a:solidFill>
                  <a:srgbClr val="000000"/>
                </a:solidFill>
                <a:latin typeface="Times New Roman"/>
                <a:ea typeface="Times New Roman"/>
                <a:cs typeface="Times New Roman"/>
                <a:sym typeface="Times New Roman"/>
              </a:defRPr>
            </a:pPr>
          </a:p>
          <a:p>
            <a:pPr algn="l">
              <a:defRPr sz="2100">
                <a:solidFill>
                  <a:srgbClr val="000000"/>
                </a:solidFill>
                <a:latin typeface="Times New Roman"/>
                <a:ea typeface="Times New Roman"/>
                <a:cs typeface="Times New Roman"/>
                <a:sym typeface="Times New Roman"/>
              </a:defRPr>
            </a:pPr>
            <a:r>
              <a:t># Read data from a CSV file into a DataFrame</a:t>
            </a:r>
          </a:p>
          <a:p>
            <a:pPr algn="l">
              <a:defRPr sz="2100">
                <a:solidFill>
                  <a:srgbClr val="000000"/>
                </a:solidFill>
                <a:latin typeface="Times New Roman"/>
                <a:ea typeface="Times New Roman"/>
                <a:cs typeface="Times New Roman"/>
                <a:sym typeface="Times New Roman"/>
              </a:defRPr>
            </a:pPr>
            <a:r>
              <a:t>loaded_df = pd.read_csv('people.csv')</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06" name="Image" descr="Image"/>
          <p:cNvPicPr>
            <a:picLocks noChangeAspect="1"/>
          </p:cNvPicPr>
          <p:nvPr/>
        </p:nvPicPr>
        <p:blipFill>
          <a:blip r:embed="rId3">
            <a:extLst/>
          </a:blip>
          <a:srcRect l="2306" t="2306" r="2306" b="2306"/>
          <a:stretch>
            <a:fillRect/>
          </a:stretch>
        </p:blipFill>
        <p:spPr>
          <a:xfrm>
            <a:off x="18064316" y="8482780"/>
            <a:ext cx="5080001" cy="5080001"/>
          </a:xfrm>
          <a:prstGeom prst="rect">
            <a:avLst/>
          </a:prstGeom>
          <a:ln w="12700">
            <a:miter lim="400000"/>
          </a:ln>
        </p:spPr>
      </p:pic>
      <p:sp>
        <p:nvSpPr>
          <p:cNvPr id="307" name="Taking a look at some of the popular machine learning Algorithms"/>
          <p:cNvSpPr txBox="1"/>
          <p:nvPr/>
        </p:nvSpPr>
        <p:spPr>
          <a:xfrm>
            <a:off x="1734794" y="1043454"/>
            <a:ext cx="20914411" cy="92024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5500">
                <a:solidFill>
                  <a:srgbClr val="0439FF">
                    <a:alpha val="59255"/>
                  </a:srgbClr>
                </a:solidFill>
              </a:defRPr>
            </a:lvl1pPr>
          </a:lstStyle>
          <a:p>
            <a:pPr/>
            <a:r>
              <a:t>Taking a look at some of the popular machine learning Algorithms</a:t>
            </a:r>
          </a:p>
        </p:txBody>
      </p:sp>
      <p:sp>
        <p:nvSpPr>
          <p:cNvPr id="308" name="Linear Regression…"/>
          <p:cNvSpPr txBox="1"/>
          <p:nvPr/>
        </p:nvSpPr>
        <p:spPr>
          <a:xfrm>
            <a:off x="2029729" y="2051059"/>
            <a:ext cx="16631106" cy="96138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algn="l">
              <a:buSzPct val="100000"/>
              <a:buAutoNum type="arabicPeriod" startAt="1"/>
              <a:defRPr sz="2800">
                <a:solidFill>
                  <a:srgbClr val="000000"/>
                </a:solidFill>
              </a:defRPr>
            </a:pPr>
            <a:r>
              <a:t>Linear Regression</a:t>
            </a:r>
          </a:p>
          <a:p>
            <a:pPr marL="923289" marR="350520" indent="-228599" algn="just" defTabSz="457200">
              <a:lnSpc>
                <a:spcPct val="108750"/>
              </a:lnSpc>
              <a:spcBef>
                <a:spcPts val="100"/>
              </a:spcBef>
              <a:buSzPct val="100000"/>
              <a:buChar char="•"/>
              <a:defRPr sz="2800">
                <a:solidFill>
                  <a:srgbClr val="000000"/>
                </a:solidFill>
                <a:uFill>
                  <a:solidFill>
                    <a:srgbClr val="000000"/>
                  </a:solidFill>
                </a:uFill>
                <a:latin typeface="Times New Roman"/>
                <a:ea typeface="Times New Roman"/>
                <a:cs typeface="Times New Roman"/>
                <a:sym typeface="Times New Roman"/>
              </a:defRPr>
            </a:pPr>
            <a:r>
              <a:t>Linear regression is a supervised learning algorithm used to predict and forecast values within a</a:t>
            </a:r>
            <a:r>
              <a:rPr spc="11"/>
              <a:t> </a:t>
            </a:r>
            <a:r>
              <a:t>continuous range, such as sales numbers or prices. It is commonly used for predictive analysis and</a:t>
            </a:r>
            <a:r>
              <a:rPr spc="11"/>
              <a:t> </a:t>
            </a:r>
            <a:r>
              <a:t>modeling. It is mainly used in finding out relationship between variables and foreshadowing.</a:t>
            </a:r>
            <a:r>
              <a:rPr spc="11"/>
              <a:t> </a:t>
            </a:r>
            <a:r>
              <a:t>Regression</a:t>
            </a:r>
            <a:r>
              <a:rPr spc="11"/>
              <a:t> </a:t>
            </a:r>
            <a:r>
              <a:t>models</a:t>
            </a:r>
            <a:r>
              <a:rPr spc="11"/>
              <a:t> are </a:t>
            </a:r>
            <a:r>
              <a:t>based</a:t>
            </a:r>
            <a:r>
              <a:rPr spc="11"/>
              <a:t> </a:t>
            </a:r>
            <a:r>
              <a:t>on</a:t>
            </a:r>
            <a:r>
              <a:rPr spc="11"/>
              <a:t> </a:t>
            </a:r>
            <a:r>
              <a:t>number</a:t>
            </a:r>
            <a:r>
              <a:rPr spc="11"/>
              <a:t> </a:t>
            </a:r>
            <a:r>
              <a:t>of</a:t>
            </a:r>
            <a:r>
              <a:rPr spc="11"/>
              <a:t> </a:t>
            </a:r>
            <a:r>
              <a:t>dependent</a:t>
            </a:r>
            <a:r>
              <a:rPr spc="11"/>
              <a:t> </a:t>
            </a:r>
            <a:r>
              <a:t>and</a:t>
            </a:r>
            <a:r>
              <a:rPr spc="11"/>
              <a:t> </a:t>
            </a:r>
            <a:r>
              <a:t>independent</a:t>
            </a:r>
            <a:r>
              <a:rPr spc="11"/>
              <a:t> </a:t>
            </a:r>
            <a:r>
              <a:t>variables.</a:t>
            </a:r>
            <a:r>
              <a:rPr spc="11"/>
              <a:t> </a:t>
            </a:r>
            <a:r>
              <a:t>It</a:t>
            </a:r>
            <a:r>
              <a:rPr spc="11"/>
              <a:t> </a:t>
            </a:r>
            <a:r>
              <a:t>predicts</a:t>
            </a:r>
            <a:r>
              <a:rPr spc="11"/>
              <a:t> </a:t>
            </a:r>
            <a:r>
              <a:t>a</a:t>
            </a:r>
            <a:r>
              <a:rPr spc="11"/>
              <a:t> </a:t>
            </a:r>
            <a:r>
              <a:t>continuous</a:t>
            </a:r>
            <a:r>
              <a:rPr spc="-11"/>
              <a:t> </a:t>
            </a:r>
            <a:r>
              <a:t>value, for eg: CO2</a:t>
            </a:r>
            <a:r>
              <a:rPr spc="-11"/>
              <a:t> </a:t>
            </a:r>
            <a:r>
              <a:t>emission from</a:t>
            </a:r>
            <a:r>
              <a:rPr spc="-11"/>
              <a:t> </a:t>
            </a:r>
            <a:r>
              <a:t>a</a:t>
            </a:r>
            <a:r>
              <a:rPr spc="-11"/>
              <a:t> </a:t>
            </a:r>
            <a:r>
              <a:t>car.</a:t>
            </a:r>
          </a:p>
          <a:p>
            <a:pPr marL="808990" marR="350520" indent="-114300" algn="just" defTabSz="457200">
              <a:lnSpc>
                <a:spcPct val="108750"/>
              </a:lnSpc>
              <a:buSzPct val="100000"/>
              <a:buChar char="•"/>
              <a:defRPr sz="2800">
                <a:solidFill>
                  <a:srgbClr val="000000"/>
                </a:solidFill>
                <a:uFill>
                  <a:solidFill>
                    <a:srgbClr val="000000"/>
                  </a:solidFill>
                </a:uFill>
                <a:latin typeface="Times New Roman"/>
                <a:ea typeface="Times New Roman"/>
                <a:cs typeface="Times New Roman"/>
                <a:sym typeface="Times New Roman"/>
              </a:defRPr>
            </a:pPr>
            <a:r>
              <a:t> It allows us to learn a function or relation from a given set of continuous data. For eg, we are given</a:t>
            </a:r>
            <a:r>
              <a:rPr spc="11"/>
              <a:t> </a:t>
            </a:r>
            <a:r>
              <a:t>some data points of x and corresponding y and we need to learn the relationship between them that</a:t>
            </a:r>
            <a:r>
              <a:rPr spc="11"/>
              <a:t> </a:t>
            </a:r>
            <a:r>
              <a:t>is</a:t>
            </a:r>
            <a:r>
              <a:rPr spc="-11"/>
              <a:t> </a:t>
            </a:r>
            <a:r>
              <a:t>called a</a:t>
            </a:r>
            <a:r>
              <a:rPr spc="-11"/>
              <a:t> </a:t>
            </a:r>
            <a:r>
              <a:t>hypothesis.</a:t>
            </a:r>
          </a:p>
          <a:p>
            <a:pPr marL="808990" marR="350520" indent="-114300" algn="just" defTabSz="457200">
              <a:lnSpc>
                <a:spcPct val="108750"/>
              </a:lnSpc>
              <a:buSzPct val="100000"/>
              <a:buChar char="•"/>
              <a:defRPr sz="2800">
                <a:solidFill>
                  <a:srgbClr val="000000"/>
                </a:solidFill>
                <a:uFill>
                  <a:solidFill>
                    <a:srgbClr val="000000"/>
                  </a:solidFill>
                </a:uFill>
                <a:latin typeface="Times New Roman"/>
                <a:ea typeface="Times New Roman"/>
                <a:cs typeface="Times New Roman"/>
                <a:sym typeface="Times New Roman"/>
              </a:defRPr>
            </a:pPr>
            <a:r>
              <a:t> In case of linear regression the hypothesis is a straight line, I.e h(x)=wx+b, where w is a vector</a:t>
            </a:r>
            <a:r>
              <a:rPr spc="11"/>
              <a:t> </a:t>
            </a:r>
            <a:r>
              <a:t>called weights and b is a scalar called bias. The Weights and Bias are called the parameters of the</a:t>
            </a:r>
            <a:r>
              <a:rPr spc="11"/>
              <a:t> </a:t>
            </a:r>
            <a:r>
              <a:t>model.</a:t>
            </a:r>
          </a:p>
          <a:p>
            <a:pPr marL="808990" marR="350520" indent="-114300" algn="just" defTabSz="457200">
              <a:lnSpc>
                <a:spcPct val="108750"/>
              </a:lnSpc>
              <a:buSzPct val="100000"/>
              <a:buChar char="•"/>
              <a:defRPr sz="2800">
                <a:solidFill>
                  <a:srgbClr val="000000"/>
                </a:solidFill>
                <a:uFill>
                  <a:solidFill>
                    <a:srgbClr val="000000"/>
                  </a:solidFill>
                </a:uFill>
                <a:latin typeface="Times New Roman"/>
                <a:ea typeface="Times New Roman"/>
                <a:cs typeface="Times New Roman"/>
                <a:sym typeface="Times New Roman"/>
              </a:defRPr>
            </a:pPr>
            <a:r>
              <a:t> All we need to do is estimate the value of w and b from the given set of data such that the resultant</a:t>
            </a:r>
            <a:r>
              <a:rPr spc="11"/>
              <a:t> </a:t>
            </a:r>
            <a:r>
              <a:t>hypothesis</a:t>
            </a:r>
            <a:r>
              <a:rPr spc="665"/>
              <a:t> </a:t>
            </a:r>
            <a:r>
              <a:t>produces</a:t>
            </a:r>
            <a:r>
              <a:rPr spc="665"/>
              <a:t> </a:t>
            </a:r>
            <a:r>
              <a:t>the</a:t>
            </a:r>
            <a:r>
              <a:rPr spc="665"/>
              <a:t> </a:t>
            </a:r>
            <a:r>
              <a:t>least</a:t>
            </a:r>
            <a:r>
              <a:rPr spc="665"/>
              <a:t> </a:t>
            </a:r>
            <a:r>
              <a:t>cost</a:t>
            </a:r>
            <a:r>
              <a:rPr spc="665"/>
              <a:t> </a:t>
            </a:r>
            <a:r>
              <a:t>y</a:t>
            </a:r>
            <a:r>
              <a:rPr spc="665"/>
              <a:t> </a:t>
            </a:r>
            <a:r>
              <a:t>which</a:t>
            </a:r>
            <a:r>
              <a:rPr spc="665"/>
              <a:t> </a:t>
            </a:r>
            <a:r>
              <a:t>is</a:t>
            </a:r>
            <a:r>
              <a:rPr spc="665"/>
              <a:t> </a:t>
            </a:r>
            <a:r>
              <a:t>defined using the</a:t>
            </a:r>
            <a:r>
              <a:rPr spc="665"/>
              <a:t> </a:t>
            </a:r>
            <a:r>
              <a:t>cost</a:t>
            </a:r>
            <a:r>
              <a:rPr spc="665"/>
              <a:t> </a:t>
            </a:r>
            <a:r>
              <a:t>function.</a:t>
            </a:r>
            <a:r>
              <a:rPr spc="-676"/>
              <a:t> </a:t>
            </a:r>
            <a:r>
              <a:t>This cost function is also called Mean</a:t>
            </a:r>
            <a:r>
              <a:rPr spc="11"/>
              <a:t> </a:t>
            </a:r>
            <a:r>
              <a:t>Squared</a:t>
            </a:r>
            <a:r>
              <a:rPr spc="-11"/>
              <a:t> </a:t>
            </a:r>
            <a:r>
              <a:t>Error.</a:t>
            </a:r>
          </a:p>
          <a:p>
            <a:pPr marL="808990" marR="350520" indent="-114300" algn="just" defTabSz="457200">
              <a:lnSpc>
                <a:spcPct val="108750"/>
              </a:lnSpc>
              <a:buSzPct val="100000"/>
              <a:buChar char="•"/>
              <a:defRPr sz="2800">
                <a:solidFill>
                  <a:srgbClr val="000000"/>
                </a:solidFill>
                <a:uFill>
                  <a:solidFill>
                    <a:srgbClr val="000000"/>
                  </a:solidFill>
                </a:uFill>
                <a:latin typeface="Times New Roman"/>
                <a:ea typeface="Times New Roman"/>
                <a:cs typeface="Times New Roman"/>
                <a:sym typeface="Times New Roman"/>
              </a:defRPr>
            </a:pPr>
            <a:r>
              <a:t> For finding the optimized value of the parameters for which J is minimum, we will be using a</a:t>
            </a:r>
            <a:r>
              <a:rPr spc="11"/>
              <a:t> </a:t>
            </a:r>
            <a:r>
              <a:t>commonly used optimizer algorithm called Gradient Descent. </a:t>
            </a:r>
          </a:p>
          <a:p>
            <a:pPr marL="808990" marR="350520" indent="-114300" algn="just" defTabSz="457200">
              <a:lnSpc>
                <a:spcPct val="108750"/>
              </a:lnSpc>
              <a:buSzPct val="100000"/>
              <a:buChar char="•"/>
              <a:defRPr sz="2800">
                <a:solidFill>
                  <a:srgbClr val="000000"/>
                </a:solidFill>
                <a:uFill>
                  <a:solidFill>
                    <a:srgbClr val="000000"/>
                  </a:solidFill>
                </a:uFill>
                <a:latin typeface="Times New Roman"/>
                <a:ea typeface="Times New Roman"/>
                <a:cs typeface="Times New Roman"/>
                <a:sym typeface="Times New Roman"/>
              </a:defRPr>
            </a:pPr>
            <a:r>
              <a:t> The cost function is given by:</a:t>
            </a:r>
          </a:p>
          <a:p>
            <a:pPr marL="694690" marR="350520" algn="just" defTabSz="457200">
              <a:lnSpc>
                <a:spcPct val="108750"/>
              </a:lnSpc>
              <a:spcBef>
                <a:spcPts val="300"/>
              </a:spcBef>
              <a:defRPr sz="2800">
                <a:solidFill>
                  <a:srgbClr val="000000"/>
                </a:solidFill>
                <a:uFill>
                  <a:solidFill>
                    <a:srgbClr val="000000"/>
                  </a:solidFill>
                </a:uFill>
                <a:latin typeface="Times New Roman"/>
                <a:ea typeface="Times New Roman"/>
                <a:cs typeface="Times New Roman"/>
                <a:sym typeface="Times New Roman"/>
              </a:defRPr>
            </a:pPr>
            <a:r>
              <a:t>j(w,b)</a:t>
            </a:r>
            <a14:m>
              <m:oMath>
                <m:r>
                  <a:rPr xmlns:a="http://schemas.openxmlformats.org/drawingml/2006/main" sz="2900" i="1">
                    <a:solidFill>
                      <a:srgbClr val="000000"/>
                    </a:solidFill>
                    <a:latin typeface="Cambria Math" panose="02040503050406030204" pitchFamily="18" charset="0"/>
                  </a:rPr>
                  <m:t>=</m:t>
                </m:r>
                <m:f>
                  <m:fPr>
                    <m:ctrlPr>
                      <a:rPr xmlns:a="http://schemas.openxmlformats.org/drawingml/2006/main" sz="2900" i="1">
                        <a:solidFill>
                          <a:srgbClr val="000000"/>
                        </a:solidFill>
                        <a:latin typeface="Cambria Math" panose="02040503050406030204" pitchFamily="18" charset="0"/>
                      </a:rPr>
                    </m:ctrlPr>
                    <m:type m:val="bar"/>
                  </m:fPr>
                  <m:num>
                    <m:r>
                      <a:rPr xmlns:a="http://schemas.openxmlformats.org/drawingml/2006/main" sz="2900" i="1">
                        <a:solidFill>
                          <a:srgbClr val="000000"/>
                        </a:solidFill>
                        <a:latin typeface="Cambria Math" panose="02040503050406030204" pitchFamily="18" charset="0"/>
                      </a:rPr>
                      <m:t>1</m:t>
                    </m:r>
                  </m:num>
                  <m:den>
                    <m:r>
                      <a:rPr xmlns:a="http://schemas.openxmlformats.org/drawingml/2006/main" sz="2900" i="1">
                        <a:solidFill>
                          <a:srgbClr val="000000"/>
                        </a:solidFill>
                        <a:latin typeface="Cambria Math" panose="02040503050406030204" pitchFamily="18" charset="0"/>
                      </a:rPr>
                      <m:t>2</m:t>
                    </m:r>
                    <m:r>
                      <a:rPr xmlns:a="http://schemas.openxmlformats.org/drawingml/2006/main" sz="2900" i="1">
                        <a:solidFill>
                          <a:srgbClr val="000000"/>
                        </a:solidFill>
                        <a:latin typeface="Cambria Math" panose="02040503050406030204" pitchFamily="18" charset="0"/>
                      </a:rPr>
                      <m:t>m</m:t>
                    </m:r>
                  </m:den>
                </m:f>
                <m:nary>
                  <m:naryPr>
                    <m:ctrlPr>
                      <a:rPr xmlns:a="http://schemas.openxmlformats.org/drawingml/2006/main" sz="2900" i="1">
                        <a:solidFill>
                          <a:srgbClr val="000000"/>
                        </a:solidFill>
                        <a:latin typeface="Cambria Math" panose="02040503050406030204" pitchFamily="18" charset="0"/>
                      </a:rPr>
                    </m:ctrlPr>
                    <m:chr m:val="∑"/>
                    <m:limLoc m:val="undOvr"/>
                    <m:grow m:val="1"/>
                    <m:subHide m:val="off"/>
                    <m:supHide m:val="off"/>
                  </m:naryPr>
                  <m:sub>
                    <m:r>
                      <a:rPr xmlns:a="http://schemas.openxmlformats.org/drawingml/2006/main" sz="2900" i="1">
                        <a:solidFill>
                          <a:srgbClr val="000000"/>
                        </a:solidFill>
                        <a:latin typeface="Cambria Math" panose="02040503050406030204" pitchFamily="18" charset="0"/>
                      </a:rPr>
                      <m:t>i</m:t>
                    </m:r>
                    <m:r>
                      <a:rPr xmlns:a="http://schemas.openxmlformats.org/drawingml/2006/main" sz="2900" i="1">
                        <a:solidFill>
                          <a:srgbClr val="000000"/>
                        </a:solidFill>
                        <a:latin typeface="Cambria Math" panose="02040503050406030204" pitchFamily="18" charset="0"/>
                      </a:rPr>
                      <m:t>=</m:t>
                    </m:r>
                    <m:r>
                      <a:rPr xmlns:a="http://schemas.openxmlformats.org/drawingml/2006/main" sz="2900" i="1">
                        <a:solidFill>
                          <a:srgbClr val="000000"/>
                        </a:solidFill>
                        <a:latin typeface="Cambria Math" panose="02040503050406030204" pitchFamily="18" charset="0"/>
                      </a:rPr>
                      <m:t>1</m:t>
                    </m:r>
                  </m:sub>
                  <m:sup>
                    <m:r>
                      <a:rPr xmlns:a="http://schemas.openxmlformats.org/drawingml/2006/main" sz="2900" i="1">
                        <a:solidFill>
                          <a:srgbClr val="000000"/>
                        </a:solidFill>
                        <a:latin typeface="Cambria Math" panose="02040503050406030204" pitchFamily="18" charset="0"/>
                      </a:rPr>
                      <m:t>m</m:t>
                    </m:r>
                  </m:sup>
                  <m:e>
                    <m:sSup>
                      <m:e>
                        <m:r>
                          <a:rPr xmlns:a="http://schemas.openxmlformats.org/drawingml/2006/main" sz="2900" i="1">
                            <a:solidFill>
                              <a:srgbClr val="000000"/>
                            </a:solidFill>
                            <a:latin typeface="Cambria Math" panose="02040503050406030204" pitchFamily="18" charset="0"/>
                          </a:rPr>
                          <m:t>(</m:t>
                        </m:r>
                        <m:r>
                          <a:rPr xmlns:a="http://schemas.openxmlformats.org/drawingml/2006/main" sz="2900" i="1">
                            <a:solidFill>
                              <a:srgbClr val="000000"/>
                            </a:solidFill>
                            <a:latin typeface="Cambria Math" panose="02040503050406030204" pitchFamily="18" charset="0"/>
                          </a:rPr>
                          <m:t>y</m:t>
                        </m:r>
                        <m:r>
                          <a:rPr xmlns:a="http://schemas.openxmlformats.org/drawingml/2006/main" sz="2900" i="1">
                            <a:solidFill>
                              <a:srgbClr val="000000"/>
                            </a:solidFill>
                            <a:latin typeface="Cambria Math" panose="02040503050406030204" pitchFamily="18" charset="0"/>
                          </a:rPr>
                          <m:t>i</m:t>
                        </m:r>
                        <m:r>
                          <a:rPr xmlns:a="http://schemas.openxmlformats.org/drawingml/2006/main" sz="2900" i="1">
                            <a:solidFill>
                              <a:srgbClr val="000000"/>
                            </a:solidFill>
                            <a:latin typeface="Cambria Math" panose="02040503050406030204" pitchFamily="18" charset="0"/>
                          </a:rPr>
                          <m:t>-</m:t>
                        </m:r>
                        <m:r>
                          <a:rPr xmlns:a="http://schemas.openxmlformats.org/drawingml/2006/main" sz="2900" i="1">
                            <a:solidFill>
                              <a:srgbClr val="000000"/>
                            </a:solidFill>
                            <a:latin typeface="Cambria Math" panose="02040503050406030204" pitchFamily="18" charset="0"/>
                          </a:rPr>
                          <m:t>h</m:t>
                        </m:r>
                        <m:r>
                          <a:rPr xmlns:a="http://schemas.openxmlformats.org/drawingml/2006/main" sz="2900" i="1">
                            <a:solidFill>
                              <a:srgbClr val="000000"/>
                            </a:solidFill>
                            <a:latin typeface="Cambria Math" panose="02040503050406030204" pitchFamily="18" charset="0"/>
                          </a:rPr>
                          <m:t>(</m:t>
                        </m:r>
                        <m:r>
                          <a:rPr xmlns:a="http://schemas.openxmlformats.org/drawingml/2006/main" sz="2900" i="1">
                            <a:solidFill>
                              <a:srgbClr val="000000"/>
                            </a:solidFill>
                            <a:latin typeface="Cambria Math" panose="02040503050406030204" pitchFamily="18" charset="0"/>
                          </a:rPr>
                          <m:t>x</m:t>
                        </m:r>
                        <m:r>
                          <a:rPr xmlns:a="http://schemas.openxmlformats.org/drawingml/2006/main" sz="2900" i="1">
                            <a:solidFill>
                              <a:srgbClr val="000000"/>
                            </a:solidFill>
                            <a:latin typeface="Cambria Math" panose="02040503050406030204" pitchFamily="18" charset="0"/>
                          </a:rPr>
                          <m:t>i</m:t>
                        </m:r>
                        <m:r>
                          <a:rPr xmlns:a="http://schemas.openxmlformats.org/drawingml/2006/main" sz="2900" i="1">
                            <a:solidFill>
                              <a:srgbClr val="000000"/>
                            </a:solidFill>
                            <a:latin typeface="Cambria Math" panose="02040503050406030204" pitchFamily="18" charset="0"/>
                          </a:rPr>
                          <m:t>)</m:t>
                        </m:r>
                      </m:e>
                      <m:sup>
                        <m:r>
                          <a:rPr xmlns:a="http://schemas.openxmlformats.org/drawingml/2006/main" sz="2900" i="1">
                            <a:solidFill>
                              <a:srgbClr val="000000"/>
                            </a:solidFill>
                            <a:latin typeface="Cambria Math" panose="02040503050406030204" pitchFamily="18" charset="0"/>
                          </a:rPr>
                          <m:t>2</m:t>
                        </m:r>
                      </m:sup>
                    </m:sSup>
                  </m:e>
                </m:nary>
              </m:oMath>
            </a14:m>
          </a:p>
          <a:p>
            <a:pPr marL="694690" marR="350520" algn="just" defTabSz="457200">
              <a:lnSpc>
                <a:spcPct val="108750"/>
              </a:lnSpc>
              <a:spcBef>
                <a:spcPts val="300"/>
              </a:spcBef>
              <a:defRPr sz="2800">
                <a:solidFill>
                  <a:srgbClr val="000000"/>
                </a:solidFill>
                <a:uFill>
                  <a:solidFill>
                    <a:srgbClr val="000000"/>
                  </a:solidFill>
                </a:uFill>
                <a:latin typeface="Times New Roman"/>
                <a:ea typeface="Times New Roman"/>
                <a:cs typeface="Times New Roman"/>
                <a:sym typeface="Times New Roman"/>
              </a:defRPr>
            </a:pPr>
            <a:r>
              <a:t>where w=weight and b=bias.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12" name="Picture 1" descr="Picture 1"/>
          <p:cNvPicPr>
            <a:picLocks noChangeAspect="1"/>
          </p:cNvPicPr>
          <p:nvPr/>
        </p:nvPicPr>
        <p:blipFill>
          <a:blip r:embed="rId3">
            <a:extLst/>
          </a:blip>
          <a:stretch>
            <a:fillRect/>
          </a:stretch>
        </p:blipFill>
        <p:spPr>
          <a:xfrm>
            <a:off x="1298084" y="351946"/>
            <a:ext cx="9541698" cy="11904965"/>
          </a:xfrm>
          <a:prstGeom prst="rect">
            <a:avLst/>
          </a:prstGeom>
          <a:ln w="12700">
            <a:miter lim="400000"/>
          </a:ln>
        </p:spPr>
      </p:pic>
      <p:sp>
        <p:nvSpPr>
          <p:cNvPr id="313" name="In this example, we start by importing the necessary libraries: numpy for numerical operations, scikit-learn for linear regression, matplotlib for data visualization, and mean_squared_error from scikit-learn metrics module.…"/>
          <p:cNvSpPr txBox="1"/>
          <p:nvPr/>
        </p:nvSpPr>
        <p:spPr>
          <a:xfrm>
            <a:off x="11387804" y="1083081"/>
            <a:ext cx="12470171" cy="1097301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94690" marR="350520" algn="just" defTabSz="457200">
              <a:lnSpc>
                <a:spcPct val="108750"/>
              </a:lnSpc>
              <a:spcBef>
                <a:spcPts val="300"/>
              </a:spcBef>
              <a:defRPr sz="2800">
                <a:solidFill>
                  <a:srgbClr val="000000"/>
                </a:solidFill>
                <a:uFill>
                  <a:solidFill>
                    <a:srgbClr val="000000"/>
                  </a:solidFill>
                </a:uFill>
                <a:latin typeface="Times New Roman"/>
                <a:ea typeface="Times New Roman"/>
                <a:cs typeface="Times New Roman"/>
                <a:sym typeface="Times New Roman"/>
              </a:defRPr>
            </a:pPr>
            <a:r>
              <a:t>In this example, we start by importing the necessary libraries: numpy for numerical operations, scikit-learn for linear regression, matplotlib for data visualization, and mean_squared_error from scikit-learn metrics module.</a:t>
            </a:r>
          </a:p>
          <a:p>
            <a:pPr marL="694690" marR="350520" algn="just" defTabSz="457200">
              <a:lnSpc>
                <a:spcPct val="108750"/>
              </a:lnSpc>
              <a:spcBef>
                <a:spcPts val="300"/>
              </a:spcBef>
              <a:defRPr sz="2800">
                <a:solidFill>
                  <a:srgbClr val="000000"/>
                </a:solidFill>
                <a:uFill>
                  <a:solidFill>
                    <a:srgbClr val="000000"/>
                  </a:solidFill>
                </a:uFill>
                <a:latin typeface="Times New Roman"/>
                <a:ea typeface="Times New Roman"/>
                <a:cs typeface="Times New Roman"/>
                <a:sym typeface="Times New Roman"/>
              </a:defRPr>
            </a:pPr>
            <a:r>
              <a:t>Next, we define our sample data. We have an array X that represents the input features and an array y that represents the target variable.</a:t>
            </a:r>
          </a:p>
          <a:p>
            <a:pPr marL="694690" marR="350520" algn="just" defTabSz="457200">
              <a:lnSpc>
                <a:spcPct val="108750"/>
              </a:lnSpc>
              <a:spcBef>
                <a:spcPts val="300"/>
              </a:spcBef>
              <a:defRPr sz="2800">
                <a:solidFill>
                  <a:srgbClr val="000000"/>
                </a:solidFill>
                <a:uFill>
                  <a:solidFill>
                    <a:srgbClr val="000000"/>
                  </a:solidFill>
                </a:uFill>
                <a:latin typeface="Times New Roman"/>
                <a:ea typeface="Times New Roman"/>
                <a:cs typeface="Times New Roman"/>
                <a:sym typeface="Times New Roman"/>
              </a:defRPr>
            </a:pPr>
            <a:r>
              <a:t>We then create a Linear Regression object called regression. This will be our linear regression model.</a:t>
            </a:r>
          </a:p>
          <a:p>
            <a:pPr marL="694690" marR="350520" algn="just" defTabSz="457200">
              <a:lnSpc>
                <a:spcPct val="108750"/>
              </a:lnSpc>
              <a:spcBef>
                <a:spcPts val="300"/>
              </a:spcBef>
              <a:defRPr sz="2800">
                <a:solidFill>
                  <a:srgbClr val="000000"/>
                </a:solidFill>
                <a:uFill>
                  <a:solidFill>
                    <a:srgbClr val="000000"/>
                  </a:solidFill>
                </a:uFill>
                <a:latin typeface="Times New Roman"/>
                <a:ea typeface="Times New Roman"/>
                <a:cs typeface="Times New Roman"/>
                <a:sym typeface="Times New Roman"/>
              </a:defRPr>
            </a:pPr>
            <a:r>
              <a:t>To train the model, we call the fit() method on the regression object, passing in the input features X and the target variable y.</a:t>
            </a:r>
          </a:p>
          <a:p>
            <a:pPr marL="694690" marR="350520" algn="just" defTabSz="457200">
              <a:lnSpc>
                <a:spcPct val="108750"/>
              </a:lnSpc>
              <a:spcBef>
                <a:spcPts val="300"/>
              </a:spcBef>
              <a:defRPr sz="2800">
                <a:solidFill>
                  <a:srgbClr val="000000"/>
                </a:solidFill>
                <a:uFill>
                  <a:solidFill>
                    <a:srgbClr val="000000"/>
                  </a:solidFill>
                </a:uFill>
                <a:latin typeface="Times New Roman"/>
                <a:ea typeface="Times New Roman"/>
                <a:cs typeface="Times New Roman"/>
                <a:sym typeface="Times New Roman"/>
              </a:defRPr>
            </a:pPr>
            <a:r>
              <a:t>Once the model is trained, we can make predictions on the training data by calling the predict() method on the regression object and passing in X. The predicted values are stored in the y_pred array.</a:t>
            </a:r>
          </a:p>
          <a:p>
            <a:pPr marL="694690" marR="350520" algn="just" defTabSz="457200">
              <a:lnSpc>
                <a:spcPct val="108750"/>
              </a:lnSpc>
              <a:spcBef>
                <a:spcPts val="300"/>
              </a:spcBef>
              <a:defRPr sz="2800">
                <a:solidFill>
                  <a:srgbClr val="000000"/>
                </a:solidFill>
                <a:uFill>
                  <a:solidFill>
                    <a:srgbClr val="000000"/>
                  </a:solidFill>
                </a:uFill>
                <a:latin typeface="Times New Roman"/>
                <a:ea typeface="Times New Roman"/>
                <a:cs typeface="Times New Roman"/>
                <a:sym typeface="Times New Roman"/>
              </a:defRPr>
            </a:pPr>
            <a:r>
              <a:t>To evaluate the performance of our model, we calculate the mean squared error (MSE) between the actual target variable y and the predicted values y_pred. The MSE is a common metric used to measure the quality of regression models.</a:t>
            </a:r>
          </a:p>
          <a:p>
            <a:pPr marL="694690" marR="350520" algn="just" defTabSz="457200">
              <a:lnSpc>
                <a:spcPct val="108750"/>
              </a:lnSpc>
              <a:spcBef>
                <a:spcPts val="300"/>
              </a:spcBef>
              <a:defRPr sz="2800">
                <a:solidFill>
                  <a:srgbClr val="000000"/>
                </a:solidFill>
                <a:uFill>
                  <a:solidFill>
                    <a:srgbClr val="000000"/>
                  </a:solidFill>
                </a:uFill>
                <a:latin typeface="Times New Roman"/>
                <a:ea typeface="Times New Roman"/>
                <a:cs typeface="Times New Roman"/>
                <a:sym typeface="Times New Roman"/>
              </a:defRPr>
            </a:pPr>
            <a:r>
              <a:t>Finally, we visualize the data points and the regression line using matplotlib. The scatter() function is used to plot the actual data points, and the plot() function is used to plot the predicted regression line. We also add labels to the x-axis and y-axis and include a legend for clarity. The resulting plot will show the data points as blue dots and the regression line as a red line.</a:t>
            </a:r>
          </a:p>
          <a:p>
            <a:pPr marL="694690" marR="350520" algn="just" defTabSz="457200">
              <a:lnSpc>
                <a:spcPct val="108750"/>
              </a:lnSpc>
              <a:spcBef>
                <a:spcPts val="300"/>
              </a:spcBef>
              <a:defRPr sz="2800">
                <a:solidFill>
                  <a:srgbClr val="000000"/>
                </a:solidFill>
                <a:uFill>
                  <a:solidFill>
                    <a:srgbClr val="000000"/>
                  </a:solidFill>
                </a:uFill>
                <a:latin typeface="Times New Roman"/>
                <a:ea typeface="Times New Roman"/>
                <a:cs typeface="Times New Roman"/>
                <a:sym typeface="Times New Roman"/>
              </a:defRPr>
            </a:pPr>
            <a:r>
              <a:t>Running the code will output the mean squared error and display the scatter plot with the actual data points and the predicted regression line.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What is artificial intelligence?"/>
          <p:cNvSpPr txBox="1"/>
          <p:nvPr>
            <p:ph type="title" idx="4294967295"/>
          </p:nvPr>
        </p:nvSpPr>
        <p:spPr>
          <a:xfrm>
            <a:off x="6817624" y="3087746"/>
            <a:ext cx="10089513" cy="1685481"/>
          </a:xfrm>
          <a:prstGeom prst="rect">
            <a:avLst/>
          </a:prstGeom>
        </p:spPr>
        <p:txBody>
          <a:bodyPr lIns="45699" tIns="45699" rIns="45699" bIns="45699" anchor="b"/>
          <a:lstStyle>
            <a:lvl1pPr algn="ctr" defTabSz="448055">
              <a:lnSpc>
                <a:spcPct val="100000"/>
              </a:lnSpc>
              <a:defRPr b="0" spc="0" sz="6076">
                <a:latin typeface="Arial"/>
                <a:ea typeface="Arial"/>
                <a:cs typeface="Arial"/>
                <a:sym typeface="Arial"/>
              </a:defRPr>
            </a:lvl1pPr>
          </a:lstStyle>
          <a:p>
            <a:pPr/>
            <a:r>
              <a:t>What is artificial intelligence?</a:t>
            </a:r>
          </a:p>
        </p:txBody>
      </p:sp>
      <p:sp>
        <p:nvSpPr>
          <p:cNvPr id="157" name="Artificial intelligence is the ability of a computer to perform tasks commonly associated with intelligent beings."/>
          <p:cNvSpPr txBox="1"/>
          <p:nvPr>
            <p:ph type="body" sz="quarter" idx="4294967295"/>
          </p:nvPr>
        </p:nvSpPr>
        <p:spPr>
          <a:xfrm>
            <a:off x="8748749" y="6066657"/>
            <a:ext cx="6886501" cy="2441402"/>
          </a:xfrm>
          <a:prstGeom prst="rect">
            <a:avLst/>
          </a:prstGeom>
        </p:spPr>
        <p:txBody>
          <a:bodyPr lIns="45699" tIns="45699" rIns="45699" bIns="45699"/>
          <a:lstStyle>
            <a:lvl1pPr marL="0" indent="0" algn="ctr" defTabSz="704087">
              <a:lnSpc>
                <a:spcPct val="115000"/>
              </a:lnSpc>
              <a:spcBef>
                <a:spcPts val="1200"/>
              </a:spcBef>
              <a:buClr>
                <a:srgbClr val="44546A"/>
              </a:buClr>
              <a:buSzTx/>
              <a:buFont typeface="Arial"/>
              <a:buNone/>
              <a:defRPr sz="3696">
                <a:solidFill>
                  <a:srgbClr val="44546A"/>
                </a:solidFill>
                <a:latin typeface="Arial"/>
                <a:ea typeface="Arial"/>
                <a:cs typeface="Arial"/>
                <a:sym typeface="Arial"/>
              </a:defRPr>
            </a:lvl1pPr>
          </a:lstStyle>
          <a:p>
            <a:pPr/>
            <a:r>
              <a:t>Artificial intelligence is the ability of a computer to perform tasks commonly associated with intelligent beings.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7" grpId="1"/>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2.Logistic Regression…"/>
          <p:cNvSpPr txBox="1"/>
          <p:nvPr/>
        </p:nvSpPr>
        <p:spPr>
          <a:xfrm>
            <a:off x="628445" y="960411"/>
            <a:ext cx="21998040" cy="602692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solidFill>
                  <a:srgbClr val="000000"/>
                </a:solidFill>
              </a:defRPr>
            </a:pPr>
            <a:r>
              <a:t>2.Logistic Regression</a:t>
            </a:r>
          </a:p>
          <a:p>
            <a:pPr marL="1380489" indent="-228600" algn="l" defTabSz="457200">
              <a:spcBef>
                <a:spcPts val="900"/>
              </a:spcBef>
              <a:buSzPct val="100000"/>
              <a:buChar char="•"/>
              <a:tabLst>
                <a:tab pos="914400" algn="l"/>
              </a:tabLst>
              <a:defRPr b="1" sz="2800">
                <a:solidFill>
                  <a:srgbClr val="000000"/>
                </a:solidFill>
                <a:uFill>
                  <a:solidFill>
                    <a:srgbClr val="000000"/>
                  </a:solidFill>
                </a:uFill>
                <a:latin typeface="Times New Roman"/>
                <a:ea typeface="Times New Roman"/>
                <a:cs typeface="Times New Roman"/>
                <a:sym typeface="Times New Roman"/>
              </a:defRPr>
            </a:pPr>
            <a:r>
              <a:rPr b="0"/>
              <a:t>A binary dependent variable—one with just two potential outcomes, like yes or no—and one or more independent variables are analysed using the statistical technique known as logistic regression. </a:t>
            </a:r>
            <a:endParaRPr b="0"/>
          </a:p>
          <a:p>
            <a:pPr marL="1380489" indent="-228600" algn="l" defTabSz="457200">
              <a:spcBef>
                <a:spcPts val="900"/>
              </a:spcBef>
              <a:buSzPct val="100000"/>
              <a:buChar char="•"/>
              <a:tabLst>
                <a:tab pos="914400" algn="l"/>
              </a:tabLst>
              <a:defRPr b="1" sz="2800">
                <a:solidFill>
                  <a:srgbClr val="000000"/>
                </a:solidFill>
                <a:uFill>
                  <a:solidFill>
                    <a:srgbClr val="000000"/>
                  </a:solidFill>
                </a:uFill>
                <a:latin typeface="Times New Roman"/>
                <a:ea typeface="Times New Roman"/>
                <a:cs typeface="Times New Roman"/>
                <a:sym typeface="Times New Roman"/>
              </a:defRPr>
            </a:pPr>
            <a:r>
              <a:rPr b="0"/>
              <a:t>Data is frequently divided into two or more groups using machine learning and data science techniques.A probability between 0 and 1 that represents the chance of the dependent variable falling into a certain category is the output of a logistic regression model. </a:t>
            </a:r>
            <a:endParaRPr b="0"/>
          </a:p>
          <a:p>
            <a:pPr marL="1380489" indent="-228600" algn="l" defTabSz="457200">
              <a:spcBef>
                <a:spcPts val="900"/>
              </a:spcBef>
              <a:buSzPct val="100000"/>
              <a:buChar char="•"/>
              <a:tabLst>
                <a:tab pos="914400" algn="l"/>
              </a:tabLst>
              <a:defRPr b="1" sz="2800">
                <a:solidFill>
                  <a:srgbClr val="000000"/>
                </a:solidFill>
                <a:uFill>
                  <a:solidFill>
                    <a:srgbClr val="000000"/>
                  </a:solidFill>
                </a:uFill>
                <a:latin typeface="Times New Roman"/>
                <a:ea typeface="Times New Roman"/>
                <a:cs typeface="Times New Roman"/>
                <a:sym typeface="Times New Roman"/>
              </a:defRPr>
            </a:pPr>
            <a:r>
              <a:rPr b="0"/>
              <a:t>Binary classification issues (where the dependent variable has two potential outcomes) and multiclass classification problems may both be solved using logistic regression models (where the dependent variable has more than two possible outcomes).The logistic function, which converts any input with a real value to a number between 0 and 1, serves as the foundation for the logistic regression model. </a:t>
            </a:r>
            <a:endParaRPr b="0"/>
          </a:p>
          <a:p>
            <a:pPr marL="1380489" indent="-228600" algn="l" defTabSz="457200">
              <a:spcBef>
                <a:spcPts val="900"/>
              </a:spcBef>
              <a:buSzPct val="100000"/>
              <a:buChar char="•"/>
              <a:tabLst>
                <a:tab pos="914400" algn="l"/>
              </a:tabLst>
              <a:defRPr b="1" sz="2800">
                <a:solidFill>
                  <a:srgbClr val="000000"/>
                </a:solidFill>
                <a:uFill>
                  <a:solidFill>
                    <a:srgbClr val="000000"/>
                  </a:solidFill>
                </a:uFill>
                <a:latin typeface="Times New Roman"/>
                <a:ea typeface="Times New Roman"/>
                <a:cs typeface="Times New Roman"/>
                <a:sym typeface="Times New Roman"/>
              </a:defRPr>
            </a:pPr>
            <a:r>
              <a:rPr b="0"/>
              <a:t>Given the values of the independent variables, the logistic function is used to model the likelihood of the dependent variable. The maximum likelihood estimation method is used to estimate the parameters of a logistic regression model.</a:t>
            </a:r>
            <a:endParaRPr b="0"/>
          </a:p>
          <a:p>
            <a:pPr marL="1380489" indent="-228600" algn="l" defTabSz="457200">
              <a:spcBef>
                <a:spcPts val="900"/>
              </a:spcBef>
              <a:buSzPct val="100000"/>
              <a:buChar char="•"/>
              <a:tabLst>
                <a:tab pos="914400" algn="l"/>
              </a:tabLst>
              <a:defRPr b="1" sz="2800">
                <a:solidFill>
                  <a:srgbClr val="000000"/>
                </a:solidFill>
                <a:uFill>
                  <a:solidFill>
                    <a:srgbClr val="000000"/>
                  </a:solidFill>
                </a:uFill>
                <a:latin typeface="Times New Roman"/>
                <a:ea typeface="Times New Roman"/>
                <a:cs typeface="Times New Roman"/>
                <a:sym typeface="Times New Roman"/>
              </a:defRPr>
            </a:pPr>
            <a:r>
              <a:rPr b="0"/>
              <a:t> The model may be used to forecast the likelihood that a fresh set of data points will fall within a specific category of the dependent variable once the parameters have been calculated. For a variety of prediction problems, the machine learning and data science sectors of finance, healthcare, and marketing frequently employ the popular and effective method of logistic regression.</a:t>
            </a:r>
          </a:p>
        </p:txBody>
      </p:sp>
      <p:pic>
        <p:nvPicPr>
          <p:cNvPr id="318" name="Image" descr="Image"/>
          <p:cNvPicPr>
            <a:picLocks noChangeAspect="1"/>
          </p:cNvPicPr>
          <p:nvPr/>
        </p:nvPicPr>
        <p:blipFill>
          <a:blip r:embed="rId2">
            <a:extLst/>
          </a:blip>
          <a:stretch>
            <a:fillRect/>
          </a:stretch>
        </p:blipFill>
        <p:spPr>
          <a:xfrm>
            <a:off x="1701800" y="7391400"/>
            <a:ext cx="6350000" cy="3810001"/>
          </a:xfrm>
          <a:prstGeom prst="rect">
            <a:avLst/>
          </a:prstGeom>
          <a:ln w="12700">
            <a:miter lim="400000"/>
          </a:ln>
        </p:spPr>
      </p:pic>
      <p:sp>
        <p:nvSpPr>
          <p:cNvPr id="319" name="In the graph:…"/>
          <p:cNvSpPr txBox="1"/>
          <p:nvPr/>
        </p:nvSpPr>
        <p:spPr>
          <a:xfrm>
            <a:off x="8612136" y="7992165"/>
            <a:ext cx="15211151" cy="318529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spcBef>
                <a:spcPts val="2000"/>
              </a:spcBef>
              <a:defRPr sz="2800">
                <a:solidFill>
                  <a:srgbClr val="000000"/>
                </a:solidFill>
                <a:latin typeface="Times New Roman"/>
                <a:ea typeface="Times New Roman"/>
                <a:cs typeface="Times New Roman"/>
                <a:sym typeface="Times New Roman"/>
              </a:defRPr>
            </a:pPr>
            <a:r>
              <a:t>In the graph:</a:t>
            </a:r>
          </a:p>
          <a:p>
            <a:pPr marL="457200" indent="-317500" algn="l" defTabSz="457200">
              <a:buClr>
                <a:srgbClr val="D1D5DB"/>
              </a:buClr>
              <a:buSzPct val="100000"/>
              <a:buFont typeface="Helvetica"/>
              <a:buChar char="•"/>
              <a:defRPr sz="2800">
                <a:solidFill>
                  <a:srgbClr val="000000"/>
                </a:solidFill>
                <a:latin typeface="Times New Roman"/>
                <a:ea typeface="Times New Roman"/>
                <a:cs typeface="Times New Roman"/>
                <a:sym typeface="Times New Roman"/>
              </a:defRPr>
            </a:pPr>
            <a:r>
              <a:t>The S-curve represents the logistic function, showing how the predicted probability (on the y-axis) changes with respect to the input features.</a:t>
            </a:r>
          </a:p>
          <a:p>
            <a:pPr marL="457200" indent="-317500" algn="l" defTabSz="457200">
              <a:buClr>
                <a:srgbClr val="D1D5DB"/>
              </a:buClr>
              <a:buSzPct val="100000"/>
              <a:buFont typeface="Helvetica"/>
              <a:buChar char="•"/>
              <a:defRPr sz="2800">
                <a:solidFill>
                  <a:srgbClr val="000000"/>
                </a:solidFill>
                <a:latin typeface="Times New Roman"/>
                <a:ea typeface="Times New Roman"/>
                <a:cs typeface="Times New Roman"/>
                <a:sym typeface="Times New Roman"/>
              </a:defRPr>
            </a:pPr>
            <a:r>
              <a:t>The "Threshold Value" (θ) is marked as a vertical line on the x-axis, dividing the curve into two regions.</a:t>
            </a:r>
          </a:p>
          <a:p>
            <a:pPr marL="457200" indent="-317500" algn="l" defTabSz="457200">
              <a:buClr>
                <a:srgbClr val="D1D5DB"/>
              </a:buClr>
              <a:buSzPct val="100000"/>
              <a:buFont typeface="Helvetica"/>
              <a:buChar char="•"/>
              <a:defRPr sz="2800">
                <a:solidFill>
                  <a:srgbClr val="000000"/>
                </a:solidFill>
                <a:latin typeface="Times New Roman"/>
                <a:ea typeface="Times New Roman"/>
                <a:cs typeface="Times New Roman"/>
                <a:sym typeface="Times New Roman"/>
              </a:defRPr>
            </a:pPr>
            <a:r>
              <a:t>'Y' represents the predicted outcome (0 or 1) based on whether the predicted probability is above or below the threshold value.</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21" name="Picture 6" descr="Picture 6"/>
          <p:cNvPicPr>
            <a:picLocks noChangeAspect="1"/>
          </p:cNvPicPr>
          <p:nvPr/>
        </p:nvPicPr>
        <p:blipFill>
          <a:blip r:embed="rId3">
            <a:extLst/>
          </a:blip>
          <a:stretch>
            <a:fillRect/>
          </a:stretch>
        </p:blipFill>
        <p:spPr>
          <a:xfrm>
            <a:off x="885809" y="838171"/>
            <a:ext cx="10621878" cy="11173662"/>
          </a:xfrm>
          <a:prstGeom prst="rect">
            <a:avLst/>
          </a:prstGeom>
          <a:ln w="12700">
            <a:miter lim="400000"/>
          </a:ln>
        </p:spPr>
      </p:pic>
      <p:sp>
        <p:nvSpPr>
          <p:cNvPr id="322" name="In this example, we start by importing the necessary libraries: numpy for numerical operations, scikit-learn for logistic regression, matplotlib for data visualization, and accuracy_score from scikit-learn's metrics module.…"/>
          <p:cNvSpPr txBox="1"/>
          <p:nvPr/>
        </p:nvSpPr>
        <p:spPr>
          <a:xfrm>
            <a:off x="11077369" y="886075"/>
            <a:ext cx="12483180" cy="119438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1151889" algn="just" defTabSz="457200">
              <a:spcBef>
                <a:spcPts val="900"/>
              </a:spcBef>
              <a:tabLst>
                <a:tab pos="914400" algn="l"/>
              </a:tabLst>
              <a:defRPr b="1" sz="2800">
                <a:solidFill>
                  <a:srgbClr val="000000"/>
                </a:solidFill>
                <a:uFill>
                  <a:solidFill>
                    <a:srgbClr val="000000"/>
                  </a:solidFill>
                </a:uFill>
                <a:latin typeface="Times New Roman"/>
                <a:ea typeface="Times New Roman"/>
                <a:cs typeface="Times New Roman"/>
                <a:sym typeface="Times New Roman"/>
              </a:defRPr>
            </a:pPr>
            <a:r>
              <a:rPr b="0"/>
              <a:t>In this example, we start by importing the necessary libraries: numpy for numerical operations, scikit-learn for logistic regression, matplotlib for data visualization, and accuracy_score from scikit-learn's metrics module.</a:t>
            </a:r>
            <a:endParaRPr b="0"/>
          </a:p>
          <a:p>
            <a:pPr marL="1151889" algn="just" defTabSz="457200">
              <a:spcBef>
                <a:spcPts val="900"/>
              </a:spcBef>
              <a:tabLst>
                <a:tab pos="914400" algn="l"/>
              </a:tabLst>
              <a:defRPr b="1" sz="2800">
                <a:solidFill>
                  <a:srgbClr val="000000"/>
                </a:solidFill>
                <a:uFill>
                  <a:solidFill>
                    <a:srgbClr val="000000"/>
                  </a:solidFill>
                </a:uFill>
                <a:latin typeface="Times New Roman"/>
                <a:ea typeface="Times New Roman"/>
                <a:cs typeface="Times New Roman"/>
                <a:sym typeface="Times New Roman"/>
              </a:defRPr>
            </a:pPr>
            <a:r>
              <a:rPr b="0"/>
              <a:t>Next, we define our sample data. We have an array X that represents the input features and an array y that represents the target variable. The target variable is binary, with values of 0 or 1.</a:t>
            </a:r>
            <a:endParaRPr b="0"/>
          </a:p>
          <a:p>
            <a:pPr marL="1151889" algn="just" defTabSz="457200">
              <a:spcBef>
                <a:spcPts val="900"/>
              </a:spcBef>
              <a:tabLst>
                <a:tab pos="914400" algn="l"/>
              </a:tabLst>
              <a:defRPr b="1" sz="2800">
                <a:solidFill>
                  <a:srgbClr val="000000"/>
                </a:solidFill>
                <a:uFill>
                  <a:solidFill>
                    <a:srgbClr val="000000"/>
                  </a:solidFill>
                </a:uFill>
                <a:latin typeface="Times New Roman"/>
                <a:ea typeface="Times New Roman"/>
                <a:cs typeface="Times New Roman"/>
                <a:sym typeface="Times New Roman"/>
              </a:defRPr>
            </a:pPr>
            <a:r>
              <a:rPr b="0"/>
              <a:t>We then create a LogisticRegression object called logreg. This will be our logistic regression model.</a:t>
            </a:r>
            <a:endParaRPr b="0"/>
          </a:p>
          <a:p>
            <a:pPr marL="1151889" algn="just" defTabSz="457200">
              <a:spcBef>
                <a:spcPts val="900"/>
              </a:spcBef>
              <a:tabLst>
                <a:tab pos="914400" algn="l"/>
              </a:tabLst>
              <a:defRPr b="1" sz="2800">
                <a:solidFill>
                  <a:srgbClr val="000000"/>
                </a:solidFill>
                <a:uFill>
                  <a:solidFill>
                    <a:srgbClr val="000000"/>
                  </a:solidFill>
                </a:uFill>
                <a:latin typeface="Times New Roman"/>
                <a:ea typeface="Times New Roman"/>
                <a:cs typeface="Times New Roman"/>
                <a:sym typeface="Times New Roman"/>
              </a:defRPr>
            </a:pPr>
            <a:r>
              <a:rPr b="0"/>
              <a:t>To train the model, we call the fit() method on the logreg object, passing in the input features X and the target variable y.</a:t>
            </a:r>
            <a:endParaRPr b="0"/>
          </a:p>
          <a:p>
            <a:pPr marL="1151889" algn="just" defTabSz="457200">
              <a:spcBef>
                <a:spcPts val="900"/>
              </a:spcBef>
              <a:tabLst>
                <a:tab pos="914400" algn="l"/>
              </a:tabLst>
              <a:defRPr b="1" sz="2800">
                <a:solidFill>
                  <a:srgbClr val="000000"/>
                </a:solidFill>
                <a:uFill>
                  <a:solidFill>
                    <a:srgbClr val="000000"/>
                  </a:solidFill>
                </a:uFill>
                <a:latin typeface="Times New Roman"/>
                <a:ea typeface="Times New Roman"/>
                <a:cs typeface="Times New Roman"/>
                <a:sym typeface="Times New Roman"/>
              </a:defRPr>
            </a:pPr>
            <a:r>
              <a:rPr b="0"/>
              <a:t>Once the model is trained, we can make predictions on the training data by calling the predict() method on the logreg object and passing in X. The predicted values are stored in the y_pred array.</a:t>
            </a:r>
            <a:endParaRPr b="0"/>
          </a:p>
          <a:p>
            <a:pPr marL="1151889" algn="just" defTabSz="457200">
              <a:spcBef>
                <a:spcPts val="900"/>
              </a:spcBef>
              <a:tabLst>
                <a:tab pos="914400" algn="l"/>
              </a:tabLst>
              <a:defRPr b="1" sz="2800">
                <a:solidFill>
                  <a:srgbClr val="000000"/>
                </a:solidFill>
                <a:uFill>
                  <a:solidFill>
                    <a:srgbClr val="000000"/>
                  </a:solidFill>
                </a:uFill>
                <a:latin typeface="Times New Roman"/>
                <a:ea typeface="Times New Roman"/>
                <a:cs typeface="Times New Roman"/>
                <a:sym typeface="Times New Roman"/>
              </a:defRPr>
            </a:pPr>
            <a:r>
              <a:rPr b="0"/>
              <a:t>To evaluate the performance of our model, we calculate the accuracy by comparing the actual target variable y with the predicted values y_pred. The accuracy is a common metric used to measure the performance of classification models.</a:t>
            </a:r>
            <a:endParaRPr b="0"/>
          </a:p>
          <a:p>
            <a:pPr marL="1151889" algn="just" defTabSz="457200">
              <a:spcBef>
                <a:spcPts val="900"/>
              </a:spcBef>
              <a:tabLst>
                <a:tab pos="914400" algn="l"/>
              </a:tabLst>
              <a:defRPr b="1" sz="2800">
                <a:solidFill>
                  <a:srgbClr val="000000"/>
                </a:solidFill>
                <a:uFill>
                  <a:solidFill>
                    <a:srgbClr val="000000"/>
                  </a:solidFill>
                </a:uFill>
                <a:latin typeface="Times New Roman"/>
                <a:ea typeface="Times New Roman"/>
                <a:cs typeface="Times New Roman"/>
                <a:sym typeface="Times New Roman"/>
              </a:defRPr>
            </a:pPr>
            <a:r>
              <a:rPr b="0"/>
              <a:t>Finally, we visualize the data points and the decision boundary using matplotlib. The scatter() function is used to plot the actual data points, and the plot() function is used to plot the predicted probabilities of the positive class. The predicted probabilities are obtained using the predict_proba() method of the logreg object. We also add labels to the x-axis and y-axis and include a legend for clarity. The resulting plot will show the data points as blue dots and the decision boundary as a red curve.</a:t>
            </a:r>
            <a:endParaRPr b="0"/>
          </a:p>
          <a:p>
            <a:pPr marL="1151889" algn="just" defTabSz="457200">
              <a:spcBef>
                <a:spcPts val="900"/>
              </a:spcBef>
              <a:tabLst>
                <a:tab pos="914400" algn="l"/>
              </a:tabLst>
              <a:defRPr b="1" sz="2800">
                <a:solidFill>
                  <a:srgbClr val="000000"/>
                </a:solidFill>
                <a:uFill>
                  <a:solidFill>
                    <a:srgbClr val="000000"/>
                  </a:solidFill>
                </a:uFill>
                <a:latin typeface="Times New Roman"/>
                <a:ea typeface="Times New Roman"/>
                <a:cs typeface="Times New Roman"/>
                <a:sym typeface="Times New Roman"/>
              </a:defRPr>
            </a:pPr>
            <a:r>
              <a:rPr b="0"/>
              <a:t>Running the code will output the accuracy and display the scatter plot with the actual data points and the decision boundary.</a:t>
            </a:r>
            <a:endParaRPr b="0"/>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26" name="Image" descr="Image"/>
          <p:cNvPicPr>
            <a:picLocks noChangeAspect="1"/>
          </p:cNvPicPr>
          <p:nvPr/>
        </p:nvPicPr>
        <p:blipFill>
          <a:blip r:embed="rId3">
            <a:extLst/>
          </a:blip>
          <a:stretch>
            <a:fillRect/>
          </a:stretch>
        </p:blipFill>
        <p:spPr>
          <a:xfrm>
            <a:off x="4181444" y="3827979"/>
            <a:ext cx="15209440" cy="9573389"/>
          </a:xfrm>
          <a:prstGeom prst="rect">
            <a:avLst/>
          </a:prstGeom>
          <a:ln w="25400">
            <a:solidFill>
              <a:srgbClr val="000000"/>
            </a:solidFill>
            <a:miter lim="400000"/>
          </a:ln>
        </p:spPr>
      </p:pic>
      <p:sp>
        <p:nvSpPr>
          <p:cNvPr id="327" name="3. Decision Trees…"/>
          <p:cNvSpPr txBox="1"/>
          <p:nvPr/>
        </p:nvSpPr>
        <p:spPr>
          <a:xfrm>
            <a:off x="447675" y="973475"/>
            <a:ext cx="21837958" cy="311666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solidFill>
                  <a:srgbClr val="000000"/>
                </a:solidFill>
                <a:latin typeface="Times New Roman"/>
                <a:ea typeface="Times New Roman"/>
                <a:cs typeface="Times New Roman"/>
                <a:sym typeface="Times New Roman"/>
              </a:defRPr>
            </a:pPr>
            <a:r>
              <a:t>3. Decision Trees</a:t>
            </a:r>
          </a:p>
          <a:p>
            <a:pPr marL="694690" marR="339725" algn="l" defTabSz="457200">
              <a:lnSpc>
                <a:spcPct val="107916"/>
              </a:lnSpc>
              <a:spcBef>
                <a:spcPts val="100"/>
              </a:spcBef>
              <a:defRPr sz="2800">
                <a:solidFill>
                  <a:srgbClr val="000000"/>
                </a:solidFill>
                <a:uFill>
                  <a:solidFill>
                    <a:srgbClr val="000000"/>
                  </a:solidFill>
                </a:uFill>
                <a:latin typeface="Times New Roman"/>
                <a:ea typeface="Times New Roman"/>
                <a:cs typeface="Times New Roman"/>
                <a:sym typeface="Times New Roman"/>
              </a:defRPr>
            </a:pPr>
            <a:r>
              <a:t>A</a:t>
            </a:r>
            <a:r>
              <a:rPr spc="-116"/>
              <a:t> </a:t>
            </a:r>
            <a:r>
              <a:t>supervised</a:t>
            </a:r>
            <a:r>
              <a:rPr spc="46"/>
              <a:t> </a:t>
            </a:r>
            <a:r>
              <a:t>learning</a:t>
            </a:r>
            <a:r>
              <a:rPr spc="35"/>
              <a:t> </a:t>
            </a:r>
            <a:r>
              <a:t>approach</a:t>
            </a:r>
            <a:r>
              <a:rPr spc="46"/>
              <a:t> </a:t>
            </a:r>
            <a:r>
              <a:t>used</a:t>
            </a:r>
            <a:r>
              <a:rPr spc="35"/>
              <a:t> </a:t>
            </a:r>
            <a:r>
              <a:t>for</a:t>
            </a:r>
            <a:r>
              <a:rPr spc="46"/>
              <a:t> </a:t>
            </a:r>
            <a:r>
              <a:t>classification</a:t>
            </a:r>
            <a:r>
              <a:rPr spc="35"/>
              <a:t> </a:t>
            </a:r>
            <a:r>
              <a:t>or</a:t>
            </a:r>
            <a:r>
              <a:rPr spc="35"/>
              <a:t> </a:t>
            </a:r>
            <a:r>
              <a:t>regression</a:t>
            </a:r>
            <a:r>
              <a:rPr spc="46"/>
              <a:t> </a:t>
            </a:r>
            <a:r>
              <a:t>analysis</a:t>
            </a:r>
            <a:r>
              <a:rPr spc="35"/>
              <a:t> </a:t>
            </a:r>
            <a:r>
              <a:t>is</a:t>
            </a:r>
            <a:r>
              <a:rPr spc="46"/>
              <a:t> </a:t>
            </a:r>
            <a:r>
              <a:t>known</a:t>
            </a:r>
            <a:r>
              <a:rPr spc="35"/>
              <a:t> </a:t>
            </a:r>
            <a:r>
              <a:t>as</a:t>
            </a:r>
            <a:r>
              <a:rPr spc="46"/>
              <a:t> </a:t>
            </a:r>
            <a:r>
              <a:t>a</a:t>
            </a:r>
            <a:r>
              <a:rPr spc="35"/>
              <a:t> </a:t>
            </a:r>
            <a:r>
              <a:t>decision</a:t>
            </a:r>
            <a:r>
              <a:rPr spc="-665"/>
              <a:t> </a:t>
            </a:r>
            <a:r>
              <a:t>tree. It operates by recursively dividing the input data into smaller subsets according to the values of</a:t>
            </a:r>
            <a:r>
              <a:rPr spc="-665"/>
              <a:t>      </a:t>
            </a:r>
            <a:r>
              <a:t>the input attributes and building a model that resembles a tree of decisions and potential outcomes.</a:t>
            </a:r>
            <a:r>
              <a:rPr spc="11"/>
              <a:t> </a:t>
            </a:r>
            <a:r>
              <a:t>The</a:t>
            </a:r>
            <a:r>
              <a:rPr spc="303"/>
              <a:t> </a:t>
            </a:r>
            <a:r>
              <a:t>root</a:t>
            </a:r>
            <a:r>
              <a:rPr spc="315"/>
              <a:t> </a:t>
            </a:r>
            <a:r>
              <a:t>node</a:t>
            </a:r>
            <a:r>
              <a:rPr spc="315"/>
              <a:t> </a:t>
            </a:r>
            <a:r>
              <a:t>of</a:t>
            </a:r>
            <a:r>
              <a:rPr spc="315"/>
              <a:t> </a:t>
            </a:r>
            <a:r>
              <a:t>the</a:t>
            </a:r>
            <a:r>
              <a:rPr spc="315"/>
              <a:t> </a:t>
            </a:r>
            <a:r>
              <a:t>decision</a:t>
            </a:r>
            <a:r>
              <a:rPr spc="315"/>
              <a:t> </a:t>
            </a:r>
            <a:r>
              <a:t>tree</a:t>
            </a:r>
            <a:r>
              <a:rPr spc="315"/>
              <a:t> </a:t>
            </a:r>
            <a:r>
              <a:t>algorithm</a:t>
            </a:r>
            <a:r>
              <a:rPr spc="315"/>
              <a:t> </a:t>
            </a:r>
            <a:r>
              <a:t>is</a:t>
            </a:r>
            <a:r>
              <a:rPr spc="315"/>
              <a:t> </a:t>
            </a:r>
            <a:r>
              <a:t>a</a:t>
            </a:r>
            <a:r>
              <a:rPr spc="303"/>
              <a:t> </a:t>
            </a:r>
            <a:r>
              <a:t>representation</a:t>
            </a:r>
            <a:r>
              <a:rPr spc="315"/>
              <a:t> </a:t>
            </a:r>
            <a:r>
              <a:t>of</a:t>
            </a:r>
            <a:r>
              <a:rPr spc="315"/>
              <a:t> </a:t>
            </a:r>
            <a:r>
              <a:t>the</a:t>
            </a:r>
            <a:r>
              <a:rPr spc="315"/>
              <a:t> </a:t>
            </a:r>
            <a:r>
              <a:t>complete</a:t>
            </a:r>
            <a:r>
              <a:rPr spc="315"/>
              <a:t> </a:t>
            </a:r>
            <a:r>
              <a:t>dataset.</a:t>
            </a:r>
            <a:r>
              <a:rPr spc="256"/>
              <a:t> </a:t>
            </a:r>
            <a:r>
              <a:t>Then,</a:t>
            </a:r>
            <a:r>
              <a:rPr spc="315"/>
              <a:t> </a:t>
            </a:r>
            <a:r>
              <a:t>it</a:t>
            </a:r>
            <a:r>
              <a:rPr spc="-665"/>
              <a:t> </a:t>
            </a:r>
            <a:r>
              <a:t>decides</a:t>
            </a:r>
            <a:r>
              <a:rPr spc="373"/>
              <a:t> </a:t>
            </a:r>
            <a:r>
              <a:t>which</a:t>
            </a:r>
            <a:r>
              <a:rPr spc="373"/>
              <a:t> </a:t>
            </a:r>
            <a:r>
              <a:t>characteristic</a:t>
            </a:r>
            <a:r>
              <a:rPr spc="385"/>
              <a:t> </a:t>
            </a:r>
            <a:r>
              <a:t>and</a:t>
            </a:r>
            <a:r>
              <a:rPr spc="373"/>
              <a:t> </a:t>
            </a:r>
            <a:r>
              <a:t>matching</a:t>
            </a:r>
            <a:r>
              <a:rPr spc="385"/>
              <a:t> </a:t>
            </a:r>
            <a:r>
              <a:t>threshold</a:t>
            </a:r>
            <a:r>
              <a:rPr spc="373"/>
              <a:t> </a:t>
            </a:r>
            <a:r>
              <a:t>will</a:t>
            </a:r>
            <a:r>
              <a:rPr spc="373"/>
              <a:t> </a:t>
            </a:r>
            <a:r>
              <a:t>produce</a:t>
            </a:r>
            <a:r>
              <a:rPr spc="385"/>
              <a:t> </a:t>
            </a:r>
            <a:r>
              <a:t>subsets</a:t>
            </a:r>
            <a:r>
              <a:rPr spc="373"/>
              <a:t> </a:t>
            </a:r>
            <a:r>
              <a:t>of</a:t>
            </a:r>
            <a:r>
              <a:rPr spc="385"/>
              <a:t> </a:t>
            </a:r>
            <a:r>
              <a:t>the</a:t>
            </a:r>
            <a:r>
              <a:rPr spc="373"/>
              <a:t> </a:t>
            </a:r>
            <a:r>
              <a:t>data</a:t>
            </a:r>
            <a:r>
              <a:rPr spc="373"/>
              <a:t> </a:t>
            </a:r>
            <a:r>
              <a:t>that</a:t>
            </a:r>
            <a:r>
              <a:rPr spc="385"/>
              <a:t> </a:t>
            </a:r>
            <a:r>
              <a:t>are</a:t>
            </a:r>
            <a:r>
              <a:rPr spc="373"/>
              <a:t> </a:t>
            </a:r>
            <a:r>
              <a:t>as</a:t>
            </a:r>
            <a:r>
              <a:rPr spc="-665"/>
              <a:t> </a:t>
            </a:r>
            <a:r>
              <a:t>homogenous</a:t>
            </a:r>
            <a:r>
              <a:rPr spc="186"/>
              <a:t> </a:t>
            </a:r>
            <a:r>
              <a:t>as</a:t>
            </a:r>
            <a:r>
              <a:rPr spc="198"/>
              <a:t> </a:t>
            </a:r>
            <a:r>
              <a:t>feasible</a:t>
            </a:r>
            <a:r>
              <a:rPr spc="198"/>
              <a:t> </a:t>
            </a:r>
            <a:r>
              <a:t>with</a:t>
            </a:r>
            <a:r>
              <a:rPr spc="198"/>
              <a:t> </a:t>
            </a:r>
            <a:r>
              <a:t>regard</a:t>
            </a:r>
            <a:r>
              <a:rPr spc="198"/>
              <a:t> </a:t>
            </a:r>
            <a:r>
              <a:t>to</a:t>
            </a:r>
            <a:r>
              <a:rPr spc="198"/>
              <a:t> </a:t>
            </a:r>
            <a:r>
              <a:t>the</a:t>
            </a:r>
            <a:r>
              <a:rPr spc="198"/>
              <a:t> </a:t>
            </a:r>
            <a:r>
              <a:t>target</a:t>
            </a:r>
            <a:r>
              <a:rPr spc="198"/>
              <a:t> </a:t>
            </a:r>
            <a:r>
              <a:t>variable.</a:t>
            </a:r>
            <a:r>
              <a:rPr spc="163"/>
              <a:t> </a:t>
            </a:r>
            <a:r>
              <a:t>The</a:t>
            </a:r>
            <a:r>
              <a:rPr spc="198"/>
              <a:t> </a:t>
            </a:r>
            <a:r>
              <a:t>splitting</a:t>
            </a:r>
            <a:r>
              <a:rPr spc="186"/>
              <a:t> </a:t>
            </a:r>
            <a:r>
              <a:t>criterion</a:t>
            </a:r>
            <a:r>
              <a:rPr spc="198"/>
              <a:t> </a:t>
            </a:r>
            <a:r>
              <a:t>is</a:t>
            </a:r>
            <a:r>
              <a:rPr spc="198"/>
              <a:t> </a:t>
            </a:r>
            <a:r>
              <a:t>determined</a:t>
            </a:r>
            <a:r>
              <a:rPr spc="198"/>
              <a:t> </a:t>
            </a:r>
            <a:r>
              <a:t>by</a:t>
            </a:r>
            <a:r>
              <a:rPr spc="-665"/>
              <a:t> </a:t>
            </a:r>
            <a:r>
              <a:t>the</a:t>
            </a:r>
            <a:r>
              <a:rPr spc="-23"/>
              <a:t> </a:t>
            </a:r>
            <a:r>
              <a:t>feature</a:t>
            </a:r>
            <a:r>
              <a:rPr spc="-11"/>
              <a:t> </a:t>
            </a:r>
            <a:r>
              <a:t>and threshold that results</a:t>
            </a:r>
            <a:r>
              <a:rPr spc="-11"/>
              <a:t> </a:t>
            </a:r>
            <a:r>
              <a:t>in the</a:t>
            </a:r>
            <a:r>
              <a:rPr spc="-11"/>
              <a:t> </a:t>
            </a:r>
            <a:r>
              <a:t>most homogenous subgroups.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1" name="In this example, we start by importing the necessary modules from scikit-learn: load_iris to load the iris dataset, train_test_split to split the data into training and testing sets, DecisionTreeClassifier for creating the decision tree classifier, accur"/>
          <p:cNvSpPr txBox="1"/>
          <p:nvPr/>
        </p:nvSpPr>
        <p:spPr>
          <a:xfrm>
            <a:off x="12948879" y="442618"/>
            <a:ext cx="10719817" cy="128307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94690" marR="350520" algn="just" defTabSz="457200">
              <a:lnSpc>
                <a:spcPct val="108750"/>
              </a:lnSpc>
              <a:defRPr sz="2800">
                <a:solidFill>
                  <a:srgbClr val="000000"/>
                </a:solidFill>
                <a:uFill>
                  <a:solidFill>
                    <a:srgbClr val="000000"/>
                  </a:solidFill>
                </a:uFill>
                <a:latin typeface="Times New Roman"/>
                <a:ea typeface="Times New Roman"/>
                <a:cs typeface="Times New Roman"/>
                <a:sym typeface="Times New Roman"/>
              </a:defRPr>
            </a:pPr>
            <a:r>
              <a:t>In this example, we start by importing the necessary modules from scikit-learn: load_iris to load the iris dataset, train_test_split to split the data into training and testing sets, DecisionTreeClassifier for creating the decision tree classifier, accuracy_score for calculating the accuracy, and tree for visualizing the decision tree.</a:t>
            </a:r>
          </a:p>
          <a:p>
            <a:pPr marL="694690" marR="350520" algn="just" defTabSz="457200">
              <a:lnSpc>
                <a:spcPct val="108750"/>
              </a:lnSpc>
              <a:defRPr sz="2800">
                <a:solidFill>
                  <a:srgbClr val="000000"/>
                </a:solidFill>
                <a:uFill>
                  <a:solidFill>
                    <a:srgbClr val="000000"/>
                  </a:solidFill>
                </a:uFill>
                <a:latin typeface="Times New Roman"/>
                <a:ea typeface="Times New Roman"/>
                <a:cs typeface="Times New Roman"/>
                <a:sym typeface="Times New Roman"/>
              </a:defRPr>
            </a:pPr>
            <a:r>
              <a:t>We load the iris dataset using the load_iris() function and store the features in X and the target variable in y.</a:t>
            </a:r>
          </a:p>
          <a:p>
            <a:pPr marL="694690" marR="350520" algn="just" defTabSz="457200">
              <a:lnSpc>
                <a:spcPct val="108750"/>
              </a:lnSpc>
              <a:defRPr sz="2800">
                <a:solidFill>
                  <a:srgbClr val="000000"/>
                </a:solidFill>
                <a:uFill>
                  <a:solidFill>
                    <a:srgbClr val="000000"/>
                  </a:solidFill>
                </a:uFill>
                <a:latin typeface="Times New Roman"/>
                <a:ea typeface="Times New Roman"/>
                <a:cs typeface="Times New Roman"/>
                <a:sym typeface="Times New Roman"/>
              </a:defRPr>
            </a:pPr>
            <a:r>
              <a:t>Next, we split the data into training and testing sets using train_test_split(). In this case, we allocate 20% of the data for testing, and set the random state to ensure reproducibility.</a:t>
            </a:r>
          </a:p>
          <a:p>
            <a:pPr marL="694690" marR="350520" algn="just" defTabSz="457200">
              <a:lnSpc>
                <a:spcPct val="108750"/>
              </a:lnSpc>
              <a:defRPr sz="2800">
                <a:solidFill>
                  <a:srgbClr val="000000"/>
                </a:solidFill>
                <a:uFill>
                  <a:solidFill>
                    <a:srgbClr val="000000"/>
                  </a:solidFill>
                </a:uFill>
                <a:latin typeface="Times New Roman"/>
                <a:ea typeface="Times New Roman"/>
                <a:cs typeface="Times New Roman"/>
                <a:sym typeface="Times New Roman"/>
              </a:defRPr>
            </a:pPr>
            <a:r>
              <a:t>We create a DecisionTreeClassifier object called clf. This will be our decision tree classifier.</a:t>
            </a:r>
          </a:p>
          <a:p>
            <a:pPr marL="694690" marR="350520" algn="just" defTabSz="457200">
              <a:lnSpc>
                <a:spcPct val="108750"/>
              </a:lnSpc>
              <a:defRPr sz="2800">
                <a:solidFill>
                  <a:srgbClr val="000000"/>
                </a:solidFill>
                <a:uFill>
                  <a:solidFill>
                    <a:srgbClr val="000000"/>
                  </a:solidFill>
                </a:uFill>
                <a:latin typeface="Times New Roman"/>
                <a:ea typeface="Times New Roman"/>
                <a:cs typeface="Times New Roman"/>
                <a:sym typeface="Times New Roman"/>
              </a:defRPr>
            </a:pPr>
            <a:r>
              <a:t>To train the classifier, we call the fit() method on the clf object, passing in the training data X_train and the corresponding target variable y_train.</a:t>
            </a:r>
          </a:p>
          <a:p>
            <a:pPr marL="694690" marR="350520" algn="just" defTabSz="457200">
              <a:lnSpc>
                <a:spcPct val="108750"/>
              </a:lnSpc>
              <a:defRPr sz="2800">
                <a:solidFill>
                  <a:srgbClr val="000000"/>
                </a:solidFill>
                <a:uFill>
                  <a:solidFill>
                    <a:srgbClr val="000000"/>
                  </a:solidFill>
                </a:uFill>
                <a:latin typeface="Times New Roman"/>
                <a:ea typeface="Times New Roman"/>
                <a:cs typeface="Times New Roman"/>
                <a:sym typeface="Times New Roman"/>
              </a:defRPr>
            </a:pPr>
            <a:r>
              <a:t>Once the classifier is trained, we can make predictions on the test data by calling the predict() method on the clf object and passing in X_test. The predicted values are stored in the y_pred array.</a:t>
            </a:r>
          </a:p>
          <a:p>
            <a:pPr marL="694690" marR="350520" algn="just" defTabSz="457200">
              <a:lnSpc>
                <a:spcPct val="108750"/>
              </a:lnSpc>
              <a:defRPr sz="2800">
                <a:solidFill>
                  <a:srgbClr val="000000"/>
                </a:solidFill>
                <a:uFill>
                  <a:solidFill>
                    <a:srgbClr val="000000"/>
                  </a:solidFill>
                </a:uFill>
                <a:latin typeface="Times New Roman"/>
                <a:ea typeface="Times New Roman"/>
                <a:cs typeface="Times New Roman"/>
                <a:sym typeface="Times New Roman"/>
              </a:defRPr>
            </a:pPr>
            <a:r>
              <a:t>To evaluate the performance of our model, we calculate the accuracy by comparing the predicted labels y_pred with the actual labels y_test using the accuracy_score() function from scikit-learn.</a:t>
            </a:r>
          </a:p>
          <a:p>
            <a:pPr marL="694690" marR="350520" algn="just" defTabSz="457200">
              <a:lnSpc>
                <a:spcPct val="108750"/>
              </a:lnSpc>
              <a:defRPr sz="2800">
                <a:solidFill>
                  <a:srgbClr val="000000"/>
                </a:solidFill>
                <a:uFill>
                  <a:solidFill>
                    <a:srgbClr val="000000"/>
                  </a:solidFill>
                </a:uFill>
                <a:latin typeface="Times New Roman"/>
                <a:ea typeface="Times New Roman"/>
                <a:cs typeface="Times New Roman"/>
                <a:sym typeface="Times New Roman"/>
              </a:defRPr>
            </a:pPr>
            <a:r>
              <a:t>Finally, we visualize the decision tree using matplotlib. We create a figure and axes using subplots(), specify the size of the plot, and then use tree.plot_tree() to visualize the decision tree. We also pass in the feature names and class names to label the tree accordingly. The resulting plot will display the decision tree structure.</a:t>
            </a:r>
          </a:p>
          <a:p>
            <a:pPr marL="694690" marR="350520" algn="just" defTabSz="457200">
              <a:lnSpc>
                <a:spcPct val="108750"/>
              </a:lnSpc>
              <a:defRPr sz="2800">
                <a:solidFill>
                  <a:srgbClr val="000000"/>
                </a:solidFill>
                <a:uFill>
                  <a:solidFill>
                    <a:srgbClr val="000000"/>
                  </a:solidFill>
                </a:uFill>
                <a:latin typeface="Times New Roman"/>
                <a:ea typeface="Times New Roman"/>
                <a:cs typeface="Times New Roman"/>
                <a:sym typeface="Times New Roman"/>
              </a:defRPr>
            </a:pPr>
            <a:r>
              <a:t>Running the code will output the accuracy and display the decision tree plot.</a:t>
            </a:r>
          </a:p>
        </p:txBody>
      </p:sp>
      <p:pic>
        <p:nvPicPr>
          <p:cNvPr id="332" name="Picture 3" descr="Picture 3"/>
          <p:cNvPicPr>
            <a:picLocks noChangeAspect="1"/>
          </p:cNvPicPr>
          <p:nvPr/>
        </p:nvPicPr>
        <p:blipFill>
          <a:blip r:embed="rId3">
            <a:extLst/>
          </a:blip>
          <a:stretch>
            <a:fillRect/>
          </a:stretch>
        </p:blipFill>
        <p:spPr>
          <a:xfrm>
            <a:off x="614700" y="2102424"/>
            <a:ext cx="12658283" cy="8777420"/>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6" name="4. Random Forest…"/>
          <p:cNvSpPr txBox="1"/>
          <p:nvPr/>
        </p:nvSpPr>
        <p:spPr>
          <a:xfrm>
            <a:off x="533068" y="720853"/>
            <a:ext cx="19351972" cy="183899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solidFill>
                  <a:srgbClr val="000000"/>
                </a:solidFill>
                <a:latin typeface="Times New Roman"/>
                <a:ea typeface="Times New Roman"/>
                <a:cs typeface="Times New Roman"/>
                <a:sym typeface="Times New Roman"/>
              </a:defRPr>
            </a:pPr>
            <a:r>
              <a:t>4. Random Forest</a:t>
            </a:r>
          </a:p>
          <a:p>
            <a:pPr marL="694690" marR="350520" algn="l" defTabSz="457200">
              <a:lnSpc>
                <a:spcPct val="108750"/>
              </a:lnSpc>
              <a:spcBef>
                <a:spcPts val="100"/>
              </a:spcBef>
              <a:defRPr sz="2800">
                <a:solidFill>
                  <a:srgbClr val="000000"/>
                </a:solidFill>
                <a:uFill>
                  <a:solidFill>
                    <a:srgbClr val="000000"/>
                  </a:solidFill>
                </a:uFill>
                <a:latin typeface="Times New Roman"/>
                <a:ea typeface="Times New Roman"/>
                <a:cs typeface="Times New Roman"/>
                <a:sym typeface="Times New Roman"/>
              </a:defRPr>
            </a:pPr>
            <a:r>
              <a:t>This method fits several Decision Tree classifiers in parallel, on different data set sub-samples and</a:t>
            </a:r>
            <a:r>
              <a:rPr spc="11"/>
              <a:t> </a:t>
            </a:r>
            <a:r>
              <a:t>uses</a:t>
            </a:r>
            <a:r>
              <a:rPr spc="-11"/>
              <a:t> </a:t>
            </a:r>
            <a:r>
              <a:t>majority voting or averages</a:t>
            </a:r>
            <a:r>
              <a:rPr spc="-11"/>
              <a:t> </a:t>
            </a:r>
            <a:r>
              <a:t>for the</a:t>
            </a:r>
            <a:r>
              <a:rPr spc="-11"/>
              <a:t> </a:t>
            </a:r>
            <a:r>
              <a:t>outcome</a:t>
            </a:r>
            <a:r>
              <a:rPr spc="-11"/>
              <a:t> </a:t>
            </a:r>
            <a:r>
              <a:t>or final</a:t>
            </a:r>
            <a:r>
              <a:rPr spc="-11"/>
              <a:t> </a:t>
            </a:r>
            <a:r>
              <a:t>result.</a:t>
            </a:r>
          </a:p>
        </p:txBody>
      </p:sp>
      <p:pic>
        <p:nvPicPr>
          <p:cNvPr id="337" name="Picture 4" descr="Picture 4"/>
          <p:cNvPicPr>
            <a:picLocks noChangeAspect="1"/>
          </p:cNvPicPr>
          <p:nvPr/>
        </p:nvPicPr>
        <p:blipFill>
          <a:blip r:embed="rId3">
            <a:extLst/>
          </a:blip>
          <a:stretch>
            <a:fillRect/>
          </a:stretch>
        </p:blipFill>
        <p:spPr>
          <a:xfrm>
            <a:off x="615344" y="2482752"/>
            <a:ext cx="11161770" cy="9579451"/>
          </a:xfrm>
          <a:prstGeom prst="rect">
            <a:avLst/>
          </a:prstGeom>
          <a:ln w="12700">
            <a:miter lim="400000"/>
          </a:ln>
        </p:spPr>
      </p:pic>
      <p:sp>
        <p:nvSpPr>
          <p:cNvPr id="338" name="In this example, we start by importing the necessary modules from scikit-learn: load_iris to load the iris dataset, train_test_split to split the data into training and testing sets, RandomForestClassifier for creating the random forest classifier, accur"/>
          <p:cNvSpPr txBox="1"/>
          <p:nvPr/>
        </p:nvSpPr>
        <p:spPr>
          <a:xfrm>
            <a:off x="11564272" y="2305893"/>
            <a:ext cx="11952851" cy="1046761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94690" marR="350520" algn="just" defTabSz="457200">
              <a:lnSpc>
                <a:spcPct val="108750"/>
              </a:lnSpc>
              <a:defRPr sz="2500">
                <a:solidFill>
                  <a:srgbClr val="000000"/>
                </a:solidFill>
                <a:uFill>
                  <a:solidFill>
                    <a:srgbClr val="000000"/>
                  </a:solidFill>
                </a:uFill>
                <a:latin typeface="Times New Roman"/>
                <a:ea typeface="Times New Roman"/>
                <a:cs typeface="Times New Roman"/>
                <a:sym typeface="Times New Roman"/>
              </a:defRPr>
            </a:pPr>
            <a:r>
              <a:t>In this example, we start by importing the necessary modules from scikit-learn: load_iris to load the iris dataset, train_test_split to split the data into training and testing sets, RandomForestClassifier for creating the random forest classifier, accuracy_score for calculating the accuracy, and matplotlib.pyplot for data visualization.</a:t>
            </a:r>
          </a:p>
          <a:p>
            <a:pPr marL="694690" marR="350520" algn="just" defTabSz="457200">
              <a:lnSpc>
                <a:spcPct val="108750"/>
              </a:lnSpc>
              <a:defRPr sz="2500">
                <a:solidFill>
                  <a:srgbClr val="000000"/>
                </a:solidFill>
                <a:uFill>
                  <a:solidFill>
                    <a:srgbClr val="000000"/>
                  </a:solidFill>
                </a:uFill>
                <a:latin typeface="Times New Roman"/>
                <a:ea typeface="Times New Roman"/>
                <a:cs typeface="Times New Roman"/>
                <a:sym typeface="Times New Roman"/>
              </a:defRPr>
            </a:pPr>
            <a:r>
              <a:t>We load the iris dataset using the load_iris() function and store the features in X and the target variable in y.</a:t>
            </a:r>
          </a:p>
          <a:p>
            <a:pPr marL="694690" marR="350520" algn="just" defTabSz="457200">
              <a:lnSpc>
                <a:spcPct val="108750"/>
              </a:lnSpc>
              <a:defRPr sz="2500">
                <a:solidFill>
                  <a:srgbClr val="000000"/>
                </a:solidFill>
                <a:uFill>
                  <a:solidFill>
                    <a:srgbClr val="000000"/>
                  </a:solidFill>
                </a:uFill>
                <a:latin typeface="Times New Roman"/>
                <a:ea typeface="Times New Roman"/>
                <a:cs typeface="Times New Roman"/>
                <a:sym typeface="Times New Roman"/>
              </a:defRPr>
            </a:pPr>
            <a:r>
              <a:t>Next, we split the data into training and testing sets using train_test_split(). In this case, we allocate 20% of the data for testing, and set the random state to ensure reproducibility.</a:t>
            </a:r>
          </a:p>
          <a:p>
            <a:pPr marL="694690" marR="350520" algn="just" defTabSz="457200">
              <a:lnSpc>
                <a:spcPct val="108750"/>
              </a:lnSpc>
              <a:defRPr sz="2500">
                <a:solidFill>
                  <a:srgbClr val="000000"/>
                </a:solidFill>
                <a:uFill>
                  <a:solidFill>
                    <a:srgbClr val="000000"/>
                  </a:solidFill>
                </a:uFill>
                <a:latin typeface="Times New Roman"/>
                <a:ea typeface="Times New Roman"/>
                <a:cs typeface="Times New Roman"/>
                <a:sym typeface="Times New Roman"/>
              </a:defRPr>
            </a:pPr>
            <a:r>
              <a:t>We create a RandomForestClassifier object called clf. This will be our random forest classifier. In this example, we set the number of estimators (decision trees) to 100.</a:t>
            </a:r>
          </a:p>
          <a:p>
            <a:pPr marL="694690" marR="350520" algn="just" defTabSz="457200">
              <a:lnSpc>
                <a:spcPct val="108750"/>
              </a:lnSpc>
              <a:defRPr sz="2500">
                <a:solidFill>
                  <a:srgbClr val="000000"/>
                </a:solidFill>
                <a:uFill>
                  <a:solidFill>
                    <a:srgbClr val="000000"/>
                  </a:solidFill>
                </a:uFill>
                <a:latin typeface="Times New Roman"/>
                <a:ea typeface="Times New Roman"/>
                <a:cs typeface="Times New Roman"/>
                <a:sym typeface="Times New Roman"/>
              </a:defRPr>
            </a:pPr>
            <a:r>
              <a:t>To train the classifier, we call the fit() method on the clf object, passing in the training data X_train and the corresponding target variable y_train.</a:t>
            </a:r>
          </a:p>
          <a:p>
            <a:pPr marL="694690" marR="350520" algn="just" defTabSz="457200">
              <a:lnSpc>
                <a:spcPct val="108750"/>
              </a:lnSpc>
              <a:defRPr sz="2500">
                <a:solidFill>
                  <a:srgbClr val="000000"/>
                </a:solidFill>
                <a:uFill>
                  <a:solidFill>
                    <a:srgbClr val="000000"/>
                  </a:solidFill>
                </a:uFill>
                <a:latin typeface="Times New Roman"/>
                <a:ea typeface="Times New Roman"/>
                <a:cs typeface="Times New Roman"/>
                <a:sym typeface="Times New Roman"/>
              </a:defRPr>
            </a:pPr>
            <a:r>
              <a:t>Once the classifier is trained, we can make predictions on the test data by calling the predict() method on the clf object and passing in X_test. The predicted values are stored in the y_pred array.</a:t>
            </a:r>
          </a:p>
          <a:p>
            <a:pPr marL="694690" marR="350520" algn="just" defTabSz="457200">
              <a:lnSpc>
                <a:spcPct val="108750"/>
              </a:lnSpc>
              <a:defRPr sz="2500">
                <a:solidFill>
                  <a:srgbClr val="000000"/>
                </a:solidFill>
                <a:uFill>
                  <a:solidFill>
                    <a:srgbClr val="000000"/>
                  </a:solidFill>
                </a:uFill>
                <a:latin typeface="Times New Roman"/>
                <a:ea typeface="Times New Roman"/>
                <a:cs typeface="Times New Roman"/>
                <a:sym typeface="Times New Roman"/>
              </a:defRPr>
            </a:pPr>
            <a:r>
              <a:t>To evaluate x performance of our model, we calculate the accuracy by comparing the predicted labels y_pred with the actual labels y_test using the accuracy_score() function from scikit-learn.</a:t>
            </a:r>
          </a:p>
          <a:p>
            <a:pPr marL="694690" marR="350520" algn="just" defTabSz="457200">
              <a:lnSpc>
                <a:spcPct val="108750"/>
              </a:lnSpc>
              <a:defRPr sz="2500">
                <a:solidFill>
                  <a:srgbClr val="000000"/>
                </a:solidFill>
                <a:uFill>
                  <a:solidFill>
                    <a:srgbClr val="000000"/>
                  </a:solidFill>
                </a:uFill>
                <a:latin typeface="Times New Roman"/>
                <a:ea typeface="Times New Roman"/>
                <a:cs typeface="Times New Roman"/>
                <a:sym typeface="Times New Roman"/>
              </a:defRPr>
            </a:pPr>
            <a:r>
              <a:t>Additionally, we can analyze the feature importance in the random forest classifier. We can obtain the importance scores using the feature_importances_ attribute of the clf object. In this example, we visualize the feature importance using a bar plot, where the x-axis represents the features and the y-axis represents the importance scores.</a:t>
            </a:r>
          </a:p>
          <a:p>
            <a:pPr marL="694690" marR="350520" algn="just" defTabSz="457200">
              <a:lnSpc>
                <a:spcPct val="108750"/>
              </a:lnSpc>
              <a:defRPr sz="2500">
                <a:solidFill>
                  <a:srgbClr val="000000"/>
                </a:solidFill>
                <a:uFill>
                  <a:solidFill>
                    <a:srgbClr val="000000"/>
                  </a:solidFill>
                </a:uFill>
                <a:latin typeface="Times New Roman"/>
                <a:ea typeface="Times New Roman"/>
                <a:cs typeface="Times New Roman"/>
                <a:sym typeface="Times New Roman"/>
              </a:defRPr>
            </a:pPr>
            <a:r>
              <a:t>Running the code will output the accuracy and display the feature importance plot.</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2" name="5. K-Nearest Neighbours or KNN…"/>
          <p:cNvSpPr txBox="1"/>
          <p:nvPr/>
        </p:nvSpPr>
        <p:spPr>
          <a:xfrm>
            <a:off x="615698" y="1330223"/>
            <a:ext cx="19207726" cy="32421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solidFill>
                  <a:srgbClr val="000000"/>
                </a:solidFill>
                <a:latin typeface="Times New Roman"/>
                <a:ea typeface="Times New Roman"/>
                <a:cs typeface="Times New Roman"/>
                <a:sym typeface="Times New Roman"/>
              </a:defRPr>
            </a:pPr>
            <a:r>
              <a:t>5. K-Nearest Neighbours or KNN</a:t>
            </a:r>
          </a:p>
          <a:p>
            <a:pPr marL="694690" marR="350520" algn="l" defTabSz="457200">
              <a:lnSpc>
                <a:spcPct val="108750"/>
              </a:lnSpc>
              <a:spcBef>
                <a:spcPts val="100"/>
              </a:spcBef>
              <a:defRPr sz="2800">
                <a:solidFill>
                  <a:srgbClr val="000000"/>
                </a:solidFill>
                <a:uFill>
                  <a:solidFill>
                    <a:srgbClr val="000000"/>
                  </a:solidFill>
                </a:uFill>
                <a:latin typeface="Times New Roman"/>
                <a:ea typeface="Times New Roman"/>
                <a:cs typeface="Times New Roman"/>
                <a:sym typeface="Times New Roman"/>
              </a:defRPr>
            </a:pPr>
            <a:r>
              <a:t>KNN classifies instances based on their similarity to training data. In the k - nearest neighbor rule, a</a:t>
            </a:r>
            <a:r>
              <a:rPr spc="-665"/>
              <a:t> </a:t>
            </a:r>
            <a:r>
              <a:t>test sample is assigned the class most frequently represented among the k nearest training samples.</a:t>
            </a:r>
            <a:r>
              <a:rPr spc="11"/>
              <a:t> </a:t>
            </a:r>
            <a:r>
              <a:t>If two or more such classes exist, then the test sample is assigned the class with minimum average</a:t>
            </a:r>
            <a:r>
              <a:rPr spc="11"/>
              <a:t> </a:t>
            </a:r>
            <a:r>
              <a:t>distance</a:t>
            </a:r>
            <a:r>
              <a:rPr spc="-23"/>
              <a:t> </a:t>
            </a:r>
            <a:r>
              <a:t>to it. [8]</a:t>
            </a:r>
          </a:p>
          <a:p>
            <a:pPr marL="694690" marR="350520" algn="l" defTabSz="457200">
              <a:lnSpc>
                <a:spcPct val="108750"/>
              </a:lnSpc>
              <a:spcBef>
                <a:spcPts val="900"/>
              </a:spcBef>
              <a:defRPr sz="2800">
                <a:solidFill>
                  <a:srgbClr val="000000"/>
                </a:solidFill>
                <a:uFill>
                  <a:solidFill>
                    <a:srgbClr val="000000"/>
                  </a:solidFill>
                </a:uFill>
                <a:latin typeface="Times New Roman"/>
                <a:ea typeface="Times New Roman"/>
                <a:cs typeface="Times New Roman"/>
                <a:sym typeface="Times New Roman"/>
              </a:defRPr>
            </a:pPr>
            <a:r>
              <a:t>i.e it classifies points based on their position in the graph. For eg if the output cluster is closer to a</a:t>
            </a:r>
            <a:r>
              <a:rPr spc="11"/>
              <a:t> </a:t>
            </a:r>
            <a:r>
              <a:t>blue group than a red group then it would be called a member of the blue group. This approach</a:t>
            </a:r>
            <a:r>
              <a:rPr spc="11"/>
              <a:t> </a:t>
            </a:r>
            <a:r>
              <a:t>indicates that KNN can be used to either group known data or predict where unknown data should</a:t>
            </a:r>
            <a:r>
              <a:rPr spc="11"/>
              <a:t> </a:t>
            </a:r>
            <a:r>
              <a:t>lie.</a:t>
            </a:r>
          </a:p>
        </p:txBody>
      </p:sp>
      <p:pic>
        <p:nvPicPr>
          <p:cNvPr id="343" name="Image" descr="Image"/>
          <p:cNvPicPr>
            <a:picLocks noChangeAspect="1"/>
          </p:cNvPicPr>
          <p:nvPr/>
        </p:nvPicPr>
        <p:blipFill>
          <a:blip r:embed="rId2">
            <a:extLst/>
          </a:blip>
          <a:srcRect l="0" t="0" r="0" b="0"/>
          <a:stretch>
            <a:fillRect/>
          </a:stretch>
        </p:blipFill>
        <p:spPr>
          <a:xfrm>
            <a:off x="1188801" y="4926780"/>
            <a:ext cx="11101809" cy="5550905"/>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45" name="Picture 5" descr="Picture 5"/>
          <p:cNvPicPr>
            <a:picLocks noChangeAspect="1"/>
          </p:cNvPicPr>
          <p:nvPr/>
        </p:nvPicPr>
        <p:blipFill>
          <a:blip r:embed="rId3">
            <a:extLst/>
          </a:blip>
          <a:stretch>
            <a:fillRect/>
          </a:stretch>
        </p:blipFill>
        <p:spPr>
          <a:xfrm>
            <a:off x="611978" y="991420"/>
            <a:ext cx="11851321" cy="9924389"/>
          </a:xfrm>
          <a:prstGeom prst="rect">
            <a:avLst/>
          </a:prstGeom>
          <a:ln w="12700">
            <a:miter lim="400000"/>
          </a:ln>
        </p:spPr>
      </p:pic>
      <p:sp>
        <p:nvSpPr>
          <p:cNvPr id="346" name="In this example, we start by importing the necessary modules from scikit-learn: load_iris to load the iris dataset, train_test_split to split the data into training and testing sets, KNeighborsClassifier for creating the KNN classifier, and accuracy_scor"/>
          <p:cNvSpPr txBox="1"/>
          <p:nvPr/>
        </p:nvSpPr>
        <p:spPr>
          <a:xfrm>
            <a:off x="12183704" y="1363799"/>
            <a:ext cx="12198658" cy="97564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94690" marR="350520" algn="just" defTabSz="457200">
              <a:lnSpc>
                <a:spcPct val="108750"/>
              </a:lnSpc>
              <a:defRPr sz="2800">
                <a:solidFill>
                  <a:srgbClr val="000000"/>
                </a:solidFill>
                <a:uFill>
                  <a:solidFill>
                    <a:srgbClr val="000000"/>
                  </a:solidFill>
                </a:uFill>
                <a:latin typeface="Times New Roman"/>
                <a:ea typeface="Times New Roman"/>
                <a:cs typeface="Times New Roman"/>
                <a:sym typeface="Times New Roman"/>
              </a:defRPr>
            </a:pPr>
            <a:r>
              <a:t>In this example, we start by importing the necessary modules from scikit-learn: load_iris to load the iris dataset, train_test_split to split the data into training and testing sets, KNeighborsClassifier for creating the KNN classifier, and accuracy_score for calculating the accuracy.</a:t>
            </a:r>
          </a:p>
          <a:p>
            <a:pPr marL="694690" marR="350520" algn="just" defTabSz="457200">
              <a:lnSpc>
                <a:spcPct val="108750"/>
              </a:lnSpc>
              <a:defRPr sz="2800">
                <a:solidFill>
                  <a:srgbClr val="000000"/>
                </a:solidFill>
                <a:uFill>
                  <a:solidFill>
                    <a:srgbClr val="000000"/>
                  </a:solidFill>
                </a:uFill>
                <a:latin typeface="Times New Roman"/>
                <a:ea typeface="Times New Roman"/>
                <a:cs typeface="Times New Roman"/>
                <a:sym typeface="Times New Roman"/>
              </a:defRPr>
            </a:pPr>
            <a:r>
              <a:t>We load the iris dataset using the load_iris() function and store the features in X and the target variable in y.</a:t>
            </a:r>
          </a:p>
          <a:p>
            <a:pPr marL="694690" marR="350520" algn="just" defTabSz="457200">
              <a:lnSpc>
                <a:spcPct val="108750"/>
              </a:lnSpc>
              <a:defRPr sz="2800">
                <a:solidFill>
                  <a:srgbClr val="000000"/>
                </a:solidFill>
                <a:uFill>
                  <a:solidFill>
                    <a:srgbClr val="000000"/>
                  </a:solidFill>
                </a:uFill>
                <a:latin typeface="Times New Roman"/>
                <a:ea typeface="Times New Roman"/>
                <a:cs typeface="Times New Roman"/>
                <a:sym typeface="Times New Roman"/>
              </a:defRPr>
            </a:pPr>
            <a:r>
              <a:t>Next, we split the data into training and testing sets using train_test_split(). In this case, we allocate 20% of the data for testing, and set the random state to ensure reproducibility.</a:t>
            </a:r>
          </a:p>
          <a:p>
            <a:pPr marL="694690" marR="350520" algn="just" defTabSz="457200">
              <a:lnSpc>
                <a:spcPct val="108750"/>
              </a:lnSpc>
              <a:defRPr sz="2800">
                <a:solidFill>
                  <a:srgbClr val="000000"/>
                </a:solidFill>
                <a:uFill>
                  <a:solidFill>
                    <a:srgbClr val="000000"/>
                  </a:solidFill>
                </a:uFill>
                <a:latin typeface="Times New Roman"/>
                <a:ea typeface="Times New Roman"/>
                <a:cs typeface="Times New Roman"/>
                <a:sym typeface="Times New Roman"/>
              </a:defRPr>
            </a:pPr>
            <a:r>
              <a:t>We create a KNeighborsClassifier object called clf. This will be our KNN classifier. In this example, we set the number of neighbors (k) to 3.</a:t>
            </a:r>
          </a:p>
          <a:p>
            <a:pPr marL="694690" marR="350520" algn="just" defTabSz="457200">
              <a:lnSpc>
                <a:spcPct val="108750"/>
              </a:lnSpc>
              <a:defRPr sz="2800">
                <a:solidFill>
                  <a:srgbClr val="000000"/>
                </a:solidFill>
                <a:uFill>
                  <a:solidFill>
                    <a:srgbClr val="000000"/>
                  </a:solidFill>
                </a:uFill>
                <a:latin typeface="Times New Roman"/>
                <a:ea typeface="Times New Roman"/>
                <a:cs typeface="Times New Roman"/>
                <a:sym typeface="Times New Roman"/>
              </a:defRPr>
            </a:pPr>
            <a:r>
              <a:t>To train the classifier, we call the fit() method on the clf object, passing in the training data X_train and the corresponding target variable y_train.</a:t>
            </a:r>
          </a:p>
          <a:p>
            <a:pPr marL="694690" marR="350520" algn="just" defTabSz="457200">
              <a:lnSpc>
                <a:spcPct val="108750"/>
              </a:lnSpc>
              <a:defRPr sz="2800">
                <a:solidFill>
                  <a:srgbClr val="000000"/>
                </a:solidFill>
                <a:uFill>
                  <a:solidFill>
                    <a:srgbClr val="000000"/>
                  </a:solidFill>
                </a:uFill>
                <a:latin typeface="Times New Roman"/>
                <a:ea typeface="Times New Roman"/>
                <a:cs typeface="Times New Roman"/>
                <a:sym typeface="Times New Roman"/>
              </a:defRPr>
            </a:pPr>
            <a:r>
              <a:t>Once the classifier is trained, we can make predictions on the test data by calling the predict() method on the clf object and passing in X_test. The predicted values are stored in the y_pred array.</a:t>
            </a:r>
          </a:p>
          <a:p>
            <a:pPr marL="694690" marR="350520" algn="just" defTabSz="457200">
              <a:lnSpc>
                <a:spcPct val="108750"/>
              </a:lnSpc>
              <a:defRPr sz="2800">
                <a:solidFill>
                  <a:srgbClr val="000000"/>
                </a:solidFill>
                <a:uFill>
                  <a:solidFill>
                    <a:srgbClr val="000000"/>
                  </a:solidFill>
                </a:uFill>
                <a:latin typeface="Times New Roman"/>
                <a:ea typeface="Times New Roman"/>
                <a:cs typeface="Times New Roman"/>
                <a:sym typeface="Times New Roman"/>
              </a:defRPr>
            </a:pPr>
            <a:r>
              <a:t>To evaluate the performance of our model, we calculate the accuracy by comparing the predicted labels y_pred with the actual labels y_test using the accuracy_score() function from scikit-learn.</a:t>
            </a:r>
          </a:p>
          <a:p>
            <a:pPr marL="694690" marR="350520" algn="just" defTabSz="457200">
              <a:lnSpc>
                <a:spcPct val="108750"/>
              </a:lnSpc>
              <a:defRPr sz="2800">
                <a:solidFill>
                  <a:srgbClr val="000000"/>
                </a:solidFill>
                <a:uFill>
                  <a:solidFill>
                    <a:srgbClr val="000000"/>
                  </a:solidFill>
                </a:uFill>
                <a:latin typeface="Times New Roman"/>
                <a:ea typeface="Times New Roman"/>
                <a:cs typeface="Times New Roman"/>
                <a:sym typeface="Times New Roman"/>
              </a:defRPr>
            </a:pPr>
            <a:r>
              <a:t>Running the code will output the accuracy of the KNN classifier on the test data.</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0" name="Gradio…"/>
          <p:cNvSpPr txBox="1"/>
          <p:nvPr/>
        </p:nvSpPr>
        <p:spPr>
          <a:xfrm>
            <a:off x="989932" y="1721643"/>
            <a:ext cx="20466363" cy="618249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solidFill>
                  <a:srgbClr val="000000"/>
                </a:solidFill>
                <a:latin typeface="Times New Roman"/>
                <a:ea typeface="Times New Roman"/>
                <a:cs typeface="Times New Roman"/>
                <a:sym typeface="Times New Roman"/>
              </a:defRPr>
            </a:pPr>
            <a:r>
              <a:t>Gradio</a:t>
            </a:r>
          </a:p>
          <a:p>
            <a:pPr algn="l">
              <a:defRPr sz="2800">
                <a:solidFill>
                  <a:srgbClr val="000000"/>
                </a:solidFill>
                <a:latin typeface="Times New Roman"/>
                <a:ea typeface="Times New Roman"/>
                <a:cs typeface="Times New Roman"/>
                <a:sym typeface="Times New Roman"/>
              </a:defRPr>
            </a:pPr>
            <a:r>
              <a:t>Gradio is a Python library that is primarily used for creating user interfaces for machine learning models. It simplifies the process of building and deploying interactive web-based interfaces that allow users to interact with machine learning models without needing deep knowledge of web development</a:t>
            </a:r>
          </a:p>
          <a:p>
            <a:pPr marL="228600" indent="-228600" algn="l">
              <a:buSzPct val="100000"/>
              <a:buChar char="•"/>
              <a:defRPr sz="2800">
                <a:solidFill>
                  <a:srgbClr val="000000"/>
                </a:solidFill>
                <a:latin typeface="Times New Roman"/>
                <a:ea typeface="Times New Roman"/>
                <a:cs typeface="Times New Roman"/>
                <a:sym typeface="Times New Roman"/>
              </a:defRPr>
            </a:pPr>
            <a:r>
              <a:t>Creating User Interfaces: Gradio enables data scientists and machine learning practitioners to build web-based user interfaces (UIs) for their machine learning models. These UIs can include input forms where users can provide data, and output displays to see the model's predictions or results. </a:t>
            </a:r>
          </a:p>
          <a:p>
            <a:pPr marL="228600" indent="-228600" algn="l">
              <a:buSzPct val="100000"/>
              <a:buChar char="•"/>
              <a:defRPr sz="2800">
                <a:solidFill>
                  <a:srgbClr val="000000"/>
                </a:solidFill>
                <a:latin typeface="Times New Roman"/>
                <a:ea typeface="Times New Roman"/>
                <a:cs typeface="Times New Roman"/>
                <a:sym typeface="Times New Roman"/>
              </a:defRPr>
            </a:pPr>
            <a:r>
              <a:t>Interactivity: Gradio offers a high level of interactivity, allowing users to input data, receive model predictions, and visualize the results in real-time. This makes it useful for tasks like image classification, text generation, and more. </a:t>
            </a:r>
          </a:p>
          <a:p>
            <a:pPr marL="228600" indent="-228600" algn="l">
              <a:buSzPct val="100000"/>
              <a:buChar char="•"/>
              <a:defRPr sz="2800">
                <a:solidFill>
                  <a:srgbClr val="000000"/>
                </a:solidFill>
                <a:latin typeface="Times New Roman"/>
                <a:ea typeface="Times New Roman"/>
                <a:cs typeface="Times New Roman"/>
                <a:sym typeface="Times New Roman"/>
              </a:defRPr>
            </a:pPr>
            <a:r>
              <a:t>Model Deployment: Gradio simplifies the deployment process of machine learning models with web interfaces. It provides an easy way to turn a trained model into a web application that can be hosted and accessed by others. </a:t>
            </a:r>
          </a:p>
          <a:p>
            <a:pPr marL="228600" indent="-228600" algn="l">
              <a:buSzPct val="100000"/>
              <a:buChar char="•"/>
              <a:defRPr sz="2800">
                <a:solidFill>
                  <a:srgbClr val="000000"/>
                </a:solidFill>
                <a:latin typeface="Times New Roman"/>
                <a:ea typeface="Times New Roman"/>
                <a:cs typeface="Times New Roman"/>
                <a:sym typeface="Times New Roman"/>
              </a:defRPr>
            </a:pPr>
            <a:r>
              <a:t>Customization: Gradio offers flexibility in designing the user interface. Users can customize the appearance and functionality of the UI components to match their specific needs and preferences. </a:t>
            </a:r>
          </a:p>
          <a:p>
            <a:pPr marL="228600" indent="-228600" algn="l">
              <a:buSzPct val="100000"/>
              <a:buChar char="•"/>
              <a:defRPr sz="2800">
                <a:solidFill>
                  <a:srgbClr val="000000"/>
                </a:solidFill>
                <a:latin typeface="Times New Roman"/>
                <a:ea typeface="Times New Roman"/>
                <a:cs typeface="Times New Roman"/>
                <a:sym typeface="Times New Roman"/>
              </a:defRPr>
            </a:pPr>
            <a:r>
              <a:t>Integration: Gradio can be integrated with various machine learning frameworks and libraries like TensorFlow, PyTorch, and scikit-learn, making it versatile and compatible with a wide range of models.</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2" name="How to use google colab"/>
          <p:cNvSpPr txBox="1"/>
          <p:nvPr>
            <p:ph type="title" idx="4294967295"/>
          </p:nvPr>
        </p:nvSpPr>
        <p:spPr>
          <a:xfrm>
            <a:off x="1206500" y="1079500"/>
            <a:ext cx="10477500" cy="1435100"/>
          </a:xfrm>
          <a:prstGeom prst="rect">
            <a:avLst/>
          </a:prstGeom>
        </p:spPr>
        <p:txBody>
          <a:bodyPr/>
          <a:lstStyle>
            <a:lvl1pPr defTabSz="2048204">
              <a:defRPr spc="-142" sz="7140"/>
            </a:lvl1pPr>
          </a:lstStyle>
          <a:p>
            <a:pPr/>
            <a:r>
              <a:t>How to use google colab</a:t>
            </a:r>
          </a:p>
        </p:txBody>
      </p:sp>
      <p:sp>
        <p:nvSpPr>
          <p:cNvPr id="353" name="Open google drive…"/>
          <p:cNvSpPr txBox="1"/>
          <p:nvPr>
            <p:ph type="body" sz="half" idx="4294967295"/>
          </p:nvPr>
        </p:nvSpPr>
        <p:spPr>
          <a:xfrm>
            <a:off x="1206500" y="4248504"/>
            <a:ext cx="10477500" cy="8256012"/>
          </a:xfrm>
          <a:prstGeom prst="rect">
            <a:avLst/>
          </a:prstGeom>
        </p:spPr>
        <p:txBody>
          <a:bodyPr/>
          <a:lstStyle/>
          <a:p>
            <a:pPr/>
            <a:r>
              <a:t>Open google drive </a:t>
            </a:r>
          </a:p>
          <a:p>
            <a:pPr/>
            <a:r>
              <a:t>Go to new </a:t>
            </a:r>
          </a:p>
          <a:p>
            <a:pPr/>
            <a:r>
              <a:t>Go to more apps </a:t>
            </a:r>
          </a:p>
          <a:p>
            <a:pPr/>
            <a:r>
              <a:t>Go to connect </a:t>
            </a:r>
          </a:p>
          <a:p>
            <a:pPr/>
            <a:r>
              <a:t>Search and add google colab </a:t>
            </a:r>
          </a:p>
          <a:p>
            <a:pPr/>
            <a:r>
              <a:t>Go back and from new use google colab</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5" name="How to get OpenAI API key"/>
          <p:cNvSpPr txBox="1"/>
          <p:nvPr>
            <p:ph type="title"/>
          </p:nvPr>
        </p:nvSpPr>
        <p:spPr>
          <a:prstGeom prst="rect">
            <a:avLst/>
          </a:prstGeom>
        </p:spPr>
        <p:txBody>
          <a:bodyPr/>
          <a:lstStyle/>
          <a:p>
            <a:pPr/>
            <a:r>
              <a:t>How to get OpenAI API key</a:t>
            </a:r>
          </a:p>
        </p:txBody>
      </p:sp>
      <p:sp>
        <p:nvSpPr>
          <p:cNvPr id="356" name="Go to OpenAI's Platform website at platform.openai.com and sign in with an OpenAI account.…"/>
          <p:cNvSpPr txBox="1"/>
          <p:nvPr>
            <p:ph type="body" idx="1"/>
          </p:nvPr>
        </p:nvSpPr>
        <p:spPr>
          <a:prstGeom prst="rect">
            <a:avLst/>
          </a:prstGeom>
        </p:spPr>
        <p:txBody>
          <a:bodyPr/>
          <a:lstStyle/>
          <a:p>
            <a:pPr marL="584200" indent="-584200" defTabSz="457200">
              <a:lnSpc>
                <a:spcPct val="100000"/>
              </a:lnSpc>
              <a:spcBef>
                <a:spcPts val="400"/>
              </a:spcBef>
              <a:defRPr sz="4600">
                <a:latin typeface="Helvetica"/>
                <a:ea typeface="Helvetica"/>
                <a:cs typeface="Helvetica"/>
                <a:sym typeface="Helvetica"/>
              </a:defRPr>
            </a:pPr>
            <a:r>
              <a:t>Go to OpenAI's Platform website at platform.openai.com and sign in with an OpenAI account.</a:t>
            </a:r>
          </a:p>
          <a:p>
            <a:pPr marL="584200" indent="-584200" defTabSz="457200">
              <a:lnSpc>
                <a:spcPct val="100000"/>
              </a:lnSpc>
              <a:spcBef>
                <a:spcPts val="400"/>
              </a:spcBef>
              <a:defRPr sz="4600">
                <a:latin typeface="Helvetica"/>
                <a:ea typeface="Helvetica"/>
                <a:cs typeface="Helvetica"/>
                <a:sym typeface="Helvetica"/>
              </a:defRPr>
            </a:pPr>
            <a:r>
              <a:t>Click your profile icon at the top-right corner of the page and select "View API Keys."</a:t>
            </a:r>
          </a:p>
          <a:p>
            <a:pPr marL="584200" indent="-584200" defTabSz="457200">
              <a:lnSpc>
                <a:spcPct val="100000"/>
              </a:lnSpc>
              <a:spcBef>
                <a:spcPts val="400"/>
              </a:spcBef>
              <a:defRPr sz="4600">
                <a:latin typeface="Helvetica"/>
                <a:ea typeface="Helvetica"/>
                <a:cs typeface="Helvetica"/>
                <a:sym typeface="Helvetica"/>
              </a:defRPr>
            </a:pPr>
            <a:r>
              <a:t>Click "Create New Secret Key" to generate a new API key.</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Machine learning is the study of algorithms that learn from examples and experience instead of relying on hard-coded rules and make predictions on new data."/>
          <p:cNvSpPr txBox="1"/>
          <p:nvPr>
            <p:ph type="body" sz="quarter" idx="4294967295"/>
          </p:nvPr>
        </p:nvSpPr>
        <p:spPr>
          <a:xfrm>
            <a:off x="7588150" y="5992746"/>
            <a:ext cx="8389082" cy="2979637"/>
          </a:xfrm>
          <a:prstGeom prst="rect">
            <a:avLst/>
          </a:prstGeom>
        </p:spPr>
        <p:txBody>
          <a:bodyPr lIns="45699" tIns="45699" rIns="45699" bIns="45699"/>
          <a:lstStyle>
            <a:lvl1pPr marL="0" indent="0" algn="ctr" defTabSz="740663">
              <a:lnSpc>
                <a:spcPct val="115000"/>
              </a:lnSpc>
              <a:spcBef>
                <a:spcPts val="1200"/>
              </a:spcBef>
              <a:buClr>
                <a:srgbClr val="44546A"/>
              </a:buClr>
              <a:buSzTx/>
              <a:buFont typeface="Arial"/>
              <a:buNone/>
              <a:defRPr sz="3888">
                <a:solidFill>
                  <a:srgbClr val="44546A"/>
                </a:solidFill>
                <a:latin typeface="Corbel"/>
                <a:ea typeface="Corbel"/>
                <a:cs typeface="Corbel"/>
                <a:sym typeface="Corbel"/>
              </a:defRPr>
            </a:lvl1pPr>
          </a:lstStyle>
          <a:p>
            <a:pPr/>
            <a:r>
              <a:t>Machine learning is the study of algorithms that learn from examples and experience instead of relying on hard-coded rules and make predictions on new data.</a:t>
            </a:r>
          </a:p>
        </p:txBody>
      </p:sp>
      <p:sp>
        <p:nvSpPr>
          <p:cNvPr id="162" name="What is machine learning?"/>
          <p:cNvSpPr txBox="1"/>
          <p:nvPr>
            <p:ph type="title" idx="4294967295"/>
          </p:nvPr>
        </p:nvSpPr>
        <p:spPr>
          <a:xfrm>
            <a:off x="6817624" y="3087746"/>
            <a:ext cx="10089513" cy="1685481"/>
          </a:xfrm>
          <a:prstGeom prst="rect">
            <a:avLst/>
          </a:prstGeom>
        </p:spPr>
        <p:txBody>
          <a:bodyPr lIns="45699" tIns="45699" rIns="45699" bIns="45699" anchor="b"/>
          <a:lstStyle>
            <a:lvl1pPr algn="ctr" defTabSz="457200">
              <a:lnSpc>
                <a:spcPct val="100000"/>
              </a:lnSpc>
              <a:defRPr b="0" spc="0" sz="6200">
                <a:latin typeface="Arial"/>
                <a:ea typeface="Arial"/>
                <a:cs typeface="Arial"/>
                <a:sym typeface="Arial"/>
              </a:defRPr>
            </a:lvl1pPr>
          </a:lstStyle>
          <a:p>
            <a:pPr/>
            <a:r>
              <a:t>What is machine learning?</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1" grpId="1"/>
    </p:bld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8" name="What is Natural Language Processing"/>
          <p:cNvSpPr txBox="1"/>
          <p:nvPr>
            <p:ph type="title"/>
          </p:nvPr>
        </p:nvSpPr>
        <p:spPr>
          <a:prstGeom prst="rect">
            <a:avLst/>
          </a:prstGeom>
        </p:spPr>
        <p:txBody>
          <a:bodyPr/>
          <a:lstStyle/>
          <a:p>
            <a:pPr/>
            <a:r>
              <a:t>What is Natural Language Processing</a:t>
            </a:r>
          </a:p>
        </p:txBody>
      </p:sp>
      <p:sp>
        <p:nvSpPr>
          <p:cNvPr id="359" name="Natural Language Processing (NLP) is a field of artificial intelligence that focuses on enabling computers to understand, interpret, and generate human language. It involves techniques to analyze text and speech, extracting meaning, sentiment, and contex"/>
          <p:cNvSpPr txBox="1"/>
          <p:nvPr>
            <p:ph type="body" idx="1"/>
          </p:nvPr>
        </p:nvSpPr>
        <p:spPr>
          <a:prstGeom prst="rect">
            <a:avLst/>
          </a:prstGeom>
        </p:spPr>
        <p:txBody>
          <a:bodyPr/>
          <a:lstStyle/>
          <a:p>
            <a:pPr/>
            <a:r>
              <a:t>Natural Language Processing (NLP) is a field of artificial intelligence that focuses on enabling computers to understand, interpret, and generate human language. It involves techniques to analyze text and speech, extracting meaning, sentiment, and context. NLP powers applications like chatbots, language translation, and sentiment analysis, bridging the gap between human communication and machine understanding. Through algorithms and machine learning, NLP enhances communication and interaction between humans and computers.</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1" name="Some of the Applications of NLP"/>
          <p:cNvSpPr txBox="1"/>
          <p:nvPr>
            <p:ph type="title"/>
          </p:nvPr>
        </p:nvSpPr>
        <p:spPr>
          <a:prstGeom prst="rect">
            <a:avLst/>
          </a:prstGeom>
        </p:spPr>
        <p:txBody>
          <a:bodyPr/>
          <a:lstStyle/>
          <a:p>
            <a:pPr/>
            <a:r>
              <a:t>Some of the Applications of NLP</a:t>
            </a:r>
          </a:p>
        </p:txBody>
      </p:sp>
      <p:sp>
        <p:nvSpPr>
          <p:cNvPr id="362" name="Chatbots and Virtual Assistants: NLP is used to create intelligent chatbots and virtual assistants that can interact with users, answer questions, and perform tasks through natural language conversations.…"/>
          <p:cNvSpPr txBox="1"/>
          <p:nvPr>
            <p:ph type="body" idx="1"/>
          </p:nvPr>
        </p:nvSpPr>
        <p:spPr>
          <a:prstGeom prst="rect">
            <a:avLst/>
          </a:prstGeom>
        </p:spPr>
        <p:txBody>
          <a:bodyPr/>
          <a:lstStyle/>
          <a:p>
            <a:pPr marL="457200" indent="-317500" defTabSz="457200">
              <a:lnSpc>
                <a:spcPct val="100000"/>
              </a:lnSpc>
              <a:spcBef>
                <a:spcPts val="0"/>
              </a:spcBef>
              <a:buClr>
                <a:srgbClr val="000000"/>
              </a:buClr>
              <a:buSzPct val="100000"/>
              <a:buFont typeface="Helvetica"/>
              <a:defRPr sz="3600">
                <a:latin typeface="Helvetica"/>
                <a:ea typeface="Helvetica"/>
                <a:cs typeface="Helvetica"/>
                <a:sym typeface="Helvetica"/>
              </a:defRPr>
            </a:pPr>
            <a:r>
              <a:rPr b="1"/>
              <a:t>	Chatbots and Virtual Assistants:</a:t>
            </a:r>
            <a:r>
              <a:t> NLP is used to create intelligent chatbots and virtual assistants that can interact with users, answer questions, and perform tasks through natural language conversations.</a:t>
            </a:r>
          </a:p>
          <a:p>
            <a:pPr marL="457200" indent="-317500" defTabSz="457200">
              <a:lnSpc>
                <a:spcPct val="100000"/>
              </a:lnSpc>
              <a:spcBef>
                <a:spcPts val="0"/>
              </a:spcBef>
              <a:buClr>
                <a:srgbClr val="000000"/>
              </a:buClr>
              <a:buSzPct val="100000"/>
              <a:buFont typeface="Helvetica"/>
              <a:defRPr sz="3600">
                <a:latin typeface="Helvetica"/>
                <a:ea typeface="Helvetica"/>
                <a:cs typeface="Helvetica"/>
                <a:sym typeface="Helvetica"/>
              </a:defRPr>
            </a:pPr>
            <a:r>
              <a:rPr b="1"/>
              <a:t>	Language Translation:</a:t>
            </a:r>
            <a:r>
              <a:t> NLP powers language translation tools, enabling automatic translation of text or speech from one language to another, facilitating cross-cultural communication.</a:t>
            </a:r>
          </a:p>
          <a:p>
            <a:pPr marL="457200" indent="-317500" defTabSz="457200">
              <a:lnSpc>
                <a:spcPct val="100000"/>
              </a:lnSpc>
              <a:spcBef>
                <a:spcPts val="0"/>
              </a:spcBef>
              <a:buClr>
                <a:srgbClr val="000000"/>
              </a:buClr>
              <a:buSzPct val="100000"/>
              <a:buFont typeface="Helvetica"/>
              <a:defRPr sz="3600">
                <a:latin typeface="Helvetica"/>
                <a:ea typeface="Helvetica"/>
                <a:cs typeface="Helvetica"/>
                <a:sym typeface="Helvetica"/>
              </a:defRPr>
            </a:pPr>
            <a:r>
              <a:rPr b="1"/>
              <a:t>	Sentiment Analysis:</a:t>
            </a:r>
            <a:r>
              <a:t> NLP can analyze text to determine the sentiment or emotion behind it, helping companies gauge public opinion, customer feedback, and social media reactions.</a:t>
            </a:r>
          </a:p>
          <a:p>
            <a:pPr marL="457200" indent="-317500" defTabSz="457200">
              <a:lnSpc>
                <a:spcPct val="100000"/>
              </a:lnSpc>
              <a:spcBef>
                <a:spcPts val="0"/>
              </a:spcBef>
              <a:buClr>
                <a:srgbClr val="000000"/>
              </a:buClr>
              <a:buSzPct val="100000"/>
              <a:buFont typeface="Helvetica"/>
              <a:defRPr sz="3600">
                <a:latin typeface="Helvetica"/>
                <a:ea typeface="Helvetica"/>
                <a:cs typeface="Helvetica"/>
                <a:sym typeface="Helvetica"/>
              </a:defRPr>
            </a:pPr>
            <a:r>
              <a:rPr b="1"/>
              <a:t>	Speech Recognition:</a:t>
            </a:r>
            <a:r>
              <a:t> NLP enables computers to convert spoken language into text, used in applications like voice assistants, transcription services, and accessibility tools.</a:t>
            </a:r>
          </a:p>
          <a:p>
            <a:pPr marL="457200" indent="-317500" defTabSz="457200">
              <a:lnSpc>
                <a:spcPct val="100000"/>
              </a:lnSpc>
              <a:spcBef>
                <a:spcPts val="0"/>
              </a:spcBef>
              <a:buClr>
                <a:srgbClr val="000000"/>
              </a:buClr>
              <a:buSzPct val="100000"/>
              <a:buFont typeface="Helvetica"/>
              <a:defRPr sz="3600">
                <a:latin typeface="Helvetica"/>
                <a:ea typeface="Helvetica"/>
                <a:cs typeface="Helvetica"/>
                <a:sym typeface="Helvetica"/>
              </a:defRPr>
            </a:pPr>
            <a:r>
              <a:rPr b="1"/>
              <a:t>	Text Summarization:</a:t>
            </a:r>
            <a:r>
              <a:t> NLP algorithms can automatically generate concise summaries of lengthy texts, aiding in information extraction and content digestion.</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64" name="Image" descr="Image"/>
          <p:cNvPicPr>
            <a:picLocks noChangeAspect="1"/>
          </p:cNvPicPr>
          <p:nvPr/>
        </p:nvPicPr>
        <p:blipFill>
          <a:blip r:embed="rId2">
            <a:extLst/>
          </a:blip>
          <a:stretch>
            <a:fillRect/>
          </a:stretch>
        </p:blipFill>
        <p:spPr>
          <a:xfrm>
            <a:off x="3691744" y="1127887"/>
            <a:ext cx="15797978" cy="4164740"/>
          </a:xfrm>
          <a:prstGeom prst="rect">
            <a:avLst/>
          </a:prstGeom>
          <a:ln w="12700">
            <a:miter lim="400000"/>
          </a:ln>
        </p:spPr>
      </p:pic>
      <p:sp>
        <p:nvSpPr>
          <p:cNvPr id="365" name="Neural networks are a fundamental component of deep learning and artificial intelligence.…"/>
          <p:cNvSpPr txBox="1"/>
          <p:nvPr>
            <p:ph type="body" idx="4294967295"/>
          </p:nvPr>
        </p:nvSpPr>
        <p:spPr>
          <a:xfrm>
            <a:off x="1560627" y="5404859"/>
            <a:ext cx="21262746" cy="8256012"/>
          </a:xfrm>
          <a:prstGeom prst="rect">
            <a:avLst/>
          </a:prstGeom>
        </p:spPr>
        <p:txBody>
          <a:bodyPr/>
          <a:lstStyle/>
          <a:p>
            <a:pPr>
              <a:defRPr sz="2800"/>
            </a:pPr>
            <a:r>
              <a:t>Neural networks are a fundamental component of deep learning and artificial intelligence. </a:t>
            </a:r>
          </a:p>
          <a:p>
            <a:pPr>
              <a:defRPr sz="2800"/>
            </a:pPr>
            <a:r>
              <a:t>Input Layer: The input layer is where data is initially fed into the neural network. It consists of nodes, each representing a feature or attribute of the input data. For example, in image recognition, each node might represent a pixel value. The number of nodes in the input layer is determined by the dimensionality of the input data.</a:t>
            </a:r>
          </a:p>
          <a:p>
            <a:pPr>
              <a:defRPr sz="2800"/>
            </a:pPr>
            <a:r>
              <a:t>Hidden Layers: Hidden layers are intermediary layers between the input and output layers. These layers process the input data through a series of weighted connections and activation functions. Each node in a hidden layer receives inputs from the previous layer, applies weights to those inputs, sums them up, and then passes the result through an activation function. The activation function introduces non-linearity, allowing the network to learn complex patterns and relationships in the data. Deep neural networks have multiple hidden layers, forming the "deep" in deep learning. The nodes and connections in hidden layers are where the network's learning and feature extraction occur.</a:t>
            </a:r>
          </a:p>
          <a:p>
            <a:pPr>
              <a:defRPr sz="2800"/>
            </a:pPr>
            <a:r>
              <a:t>Output Layer: The output layer produces the final results of the neural network's computation. The number of nodes in the output layer depends on the nature of the task. For instance, in a binary classification task, there might be a single node with an activation indicating the probability of belonging to one class. In multi-class classification, each node may represent the probability of belonging to a specific class. In regression tasks, the output layer might produce a continuous value. The activation function used in the output layer depends on the task as well – for example, softmax for classification and linear activation for regression.</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7" name="Tokenisers…"/>
          <p:cNvSpPr txBox="1"/>
          <p:nvPr/>
        </p:nvSpPr>
        <p:spPr>
          <a:xfrm>
            <a:off x="544822" y="1177065"/>
            <a:ext cx="23294356" cy="91594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solidFill>
                  <a:srgbClr val="000000"/>
                </a:solidFill>
              </a:defRPr>
            </a:pPr>
            <a:r>
              <a:t>Tokenisers</a:t>
            </a:r>
          </a:p>
          <a:p>
            <a:pPr algn="l">
              <a:defRPr sz="2800">
                <a:solidFill>
                  <a:srgbClr val="000000"/>
                </a:solidFill>
              </a:defRPr>
            </a:pPr>
            <a:r>
              <a:t>Tokenizers play a crucial role in natural language processing and language models. They are responsible for breaking down a piece of text, such as a sentence or document, into smaller units called "tokens." These tokens are usually words or subword units, and they serve as the fundamental building blocks for various NLP tasks and language models. </a:t>
            </a:r>
          </a:p>
          <a:p>
            <a:pPr marL="228600" indent="-228600" algn="l">
              <a:buSzPct val="100000"/>
              <a:buChar char="•"/>
              <a:defRPr sz="2800">
                <a:solidFill>
                  <a:srgbClr val="000000"/>
                </a:solidFill>
              </a:defRPr>
            </a:pPr>
            <a:r>
              <a:t>Tokenization: Tokenization is the process of dividing a text into smaller units, which are called tokens. These tokens can be words, subwords (like morphemes or subword pieces), or even characters, depending on the granularity of tokenization used. Tokenization is often one of the first steps in many NLP tasks. </a:t>
            </a:r>
          </a:p>
          <a:p>
            <a:pPr marL="228600" indent="-228600" algn="l">
              <a:buSzPct val="100000"/>
              <a:buChar char="•"/>
              <a:defRPr sz="2800">
                <a:solidFill>
                  <a:srgbClr val="000000"/>
                </a:solidFill>
              </a:defRPr>
            </a:pPr>
            <a:r>
              <a:t>Word Tokenization: In word tokenization, the text is divided into individual words. For example, the sentence "I love natural language processing" would be tokenized into the following tokens: ["I", "love", "natural", "language", "processing"]. </a:t>
            </a:r>
          </a:p>
          <a:p>
            <a:pPr marL="228600" indent="-228600" algn="l">
              <a:buSzPct val="100000"/>
              <a:buChar char="•"/>
              <a:defRPr sz="2800">
                <a:solidFill>
                  <a:srgbClr val="000000"/>
                </a:solidFill>
              </a:defRPr>
            </a:pPr>
            <a:r>
              <a:t>Subword Tokenization: Subword tokenization breaks text into smaller units that are not necessarily whole words. This is particularly useful for handling languages with complex word forms and for optimizing the vocabulary size in neural language models. Subword tokenization techniques, such as Byte-Pair Encoding (BPE) or SentencePiece, can split words into subword pieces. For example, "unhappiness" might be tokenized into ["un", "happiness"]. </a:t>
            </a:r>
          </a:p>
          <a:p>
            <a:pPr marL="228600" indent="-228600" algn="l">
              <a:buSzPct val="100000"/>
              <a:buChar char="•"/>
              <a:defRPr sz="2800">
                <a:solidFill>
                  <a:srgbClr val="000000"/>
                </a:solidFill>
              </a:defRPr>
            </a:pPr>
            <a:r>
              <a:t>Character Tokenization: In character tokenization, the text is broken down into individual characters. This is the finest level of granularity and is often used for tasks like text generation. </a:t>
            </a:r>
          </a:p>
          <a:p>
            <a:pPr marL="228600" indent="-228600" algn="l">
              <a:buSzPct val="100000"/>
              <a:buChar char="•"/>
              <a:defRPr sz="2800">
                <a:solidFill>
                  <a:srgbClr val="000000"/>
                </a:solidFill>
              </a:defRPr>
            </a:pPr>
            <a:r>
              <a:t>Vocabulary: Tokenizers often work with a predefined vocabulary that contains a list of all possible tokens that the model can recognize and generate. The vocabulary size impacts the model's memory usage and computational requirements. </a:t>
            </a:r>
          </a:p>
          <a:p>
            <a:pPr marL="228600" indent="-228600" algn="l">
              <a:buSzPct val="100000"/>
              <a:buChar char="•"/>
              <a:defRPr sz="2800">
                <a:solidFill>
                  <a:srgbClr val="000000"/>
                </a:solidFill>
              </a:defRPr>
            </a:pPr>
            <a:r>
              <a:t>Token IDs: Each token in a tokenizer's vocabulary is associated with a unique token ID. These IDs are used internally by the model to represent tokens. For instance, "cat" might have a token ID of 42.</a:t>
            </a:r>
          </a:p>
          <a:p>
            <a:pPr marL="228600" indent="-228600" algn="l">
              <a:buSzPct val="100000"/>
              <a:buChar char="•"/>
              <a:defRPr sz="2800">
                <a:solidFill>
                  <a:srgbClr val="000000"/>
                </a:solidFill>
              </a:defRPr>
            </a:pPr>
            <a:r>
              <a:t> Special Tokens: Tokenizers usually include special tokens like "[CLS]" (classification), "[SEP]" (separator), "[PAD]" (padding), and "[MASK]" (mask) that have specific roles in various NLP tasks. For example, BERT uses [CLS] and [SEP] tokens for sentence classification tasks.</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 name="Langchain"/>
          <p:cNvSpPr txBox="1"/>
          <p:nvPr>
            <p:ph type="title"/>
          </p:nvPr>
        </p:nvSpPr>
        <p:spPr>
          <a:prstGeom prst="rect">
            <a:avLst/>
          </a:prstGeom>
        </p:spPr>
        <p:txBody>
          <a:bodyPr/>
          <a:lstStyle/>
          <a:p>
            <a:pPr/>
            <a:r>
              <a:t>Langchain</a:t>
            </a:r>
          </a:p>
        </p:txBody>
      </p:sp>
      <p:sp>
        <p:nvSpPr>
          <p:cNvPr id="370" name="What is LangChain?…"/>
          <p:cNvSpPr txBox="1"/>
          <p:nvPr>
            <p:ph type="body" idx="1"/>
          </p:nvPr>
        </p:nvSpPr>
        <p:spPr>
          <a:xfrm>
            <a:off x="854565" y="3016735"/>
            <a:ext cx="21971001" cy="8256012"/>
          </a:xfrm>
          <a:prstGeom prst="rect">
            <a:avLst/>
          </a:prstGeom>
        </p:spPr>
        <p:txBody>
          <a:bodyPr/>
          <a:lstStyle/>
          <a:p>
            <a:pPr marL="0" indent="0" defTabSz="434340">
              <a:lnSpc>
                <a:spcPct val="100000"/>
              </a:lnSpc>
              <a:spcBef>
                <a:spcPts val="0"/>
              </a:spcBef>
              <a:buSzTx/>
              <a:buNone/>
              <a:defRPr b="1" i="1" sz="3800" u="sng">
                <a:solidFill>
                  <a:srgbClr val="242424"/>
                </a:solidFill>
                <a:latin typeface="Arial"/>
                <a:ea typeface="Arial"/>
                <a:cs typeface="Arial"/>
                <a:sym typeface="Arial"/>
              </a:defRPr>
            </a:pPr>
            <a:r>
              <a:rPr u="none"/>
              <a:t>What is </a:t>
            </a:r>
            <a:r>
              <a:rPr u="none">
                <a:hlinkClick r:id="rId2" invalidUrl="" action="" tgtFrame="" tooltip="" history="1" highlightClick="0" endSnd="0"/>
              </a:rPr>
              <a:t>LangChain</a:t>
            </a:r>
            <a:r>
              <a:rPr u="none"/>
              <a:t>?</a:t>
            </a:r>
            <a:endParaRPr u="none"/>
          </a:p>
          <a:p>
            <a:pPr marL="0" indent="0" defTabSz="434340">
              <a:lnSpc>
                <a:spcPct val="100000"/>
              </a:lnSpc>
              <a:spcBef>
                <a:spcPts val="0"/>
              </a:spcBef>
              <a:buSzTx/>
              <a:buNone/>
              <a:defRPr sz="3800">
                <a:solidFill>
                  <a:srgbClr val="242424"/>
                </a:solidFill>
                <a:latin typeface="Arial"/>
                <a:ea typeface="Arial"/>
                <a:cs typeface="Arial"/>
                <a:sym typeface="Arial"/>
              </a:defRPr>
            </a:pPr>
            <a:r>
              <a:t>LangChain is a library that helps developers build applications powered by large language models (LLMs). It does this by providing a framework for connecting LLMs to other sources of data, such as the internet or your personal files. This allows developers to chain together multiple commands to create more complex applications.</a:t>
            </a:r>
          </a:p>
          <a:p>
            <a:pPr marL="0" indent="0" defTabSz="434340">
              <a:lnSpc>
                <a:spcPct val="100000"/>
              </a:lnSpc>
              <a:spcBef>
                <a:spcPts val="0"/>
              </a:spcBef>
              <a:buSzTx/>
              <a:buNone/>
              <a:defRPr b="1" i="1" sz="3800">
                <a:solidFill>
                  <a:srgbClr val="242424"/>
                </a:solidFill>
                <a:latin typeface="Arial"/>
                <a:ea typeface="Arial"/>
                <a:cs typeface="Arial"/>
                <a:sym typeface="Arial"/>
              </a:defRPr>
            </a:pPr>
            <a:r>
              <a:t>Why is LangChain important?</a:t>
            </a:r>
          </a:p>
          <a:p>
            <a:pPr marL="0" indent="0" defTabSz="434340">
              <a:lnSpc>
                <a:spcPct val="100000"/>
              </a:lnSpc>
              <a:spcBef>
                <a:spcPts val="0"/>
              </a:spcBef>
              <a:buSzTx/>
              <a:buNone/>
              <a:defRPr sz="3800">
                <a:solidFill>
                  <a:srgbClr val="242424"/>
                </a:solidFill>
                <a:latin typeface="Arial"/>
                <a:ea typeface="Arial"/>
                <a:cs typeface="Arial"/>
                <a:sym typeface="Arial"/>
              </a:defRPr>
            </a:pPr>
            <a:r>
              <a:t>There are several reasons why LangChain is an important tool for developers. First, it makes it easier to build applications that use LLMs. LLMs are complex models that can be difficult to use directly. LangChain provides a simple interface that makes it easy to connect LLMs to your application.</a:t>
            </a:r>
          </a:p>
          <a:p>
            <a:pPr marL="0" indent="0" defTabSz="434340">
              <a:lnSpc>
                <a:spcPct val="100000"/>
              </a:lnSpc>
              <a:spcBef>
                <a:spcPts val="0"/>
              </a:spcBef>
              <a:buSzTx/>
              <a:buNone/>
              <a:defRPr sz="3800">
                <a:solidFill>
                  <a:srgbClr val="242424"/>
                </a:solidFill>
                <a:latin typeface="Arial"/>
                <a:ea typeface="Arial"/>
                <a:cs typeface="Arial"/>
                <a:sym typeface="Arial"/>
              </a:defRPr>
            </a:pPr>
            <a:r>
              <a:t>Second, LangChain allows you to connect LLMs to other sources of data. This is important because LLMs are trained on massive datasets of text and code. However, they can only access the information that is contained in those datasets. By connecting LLMs to other sources of data, you can give them access to a wider range of information. This can make your applications more powerful and versatile. Langchain provides a number of features that make it a valuable asset for any developer</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2" name="What are LLMs"/>
          <p:cNvSpPr txBox="1"/>
          <p:nvPr>
            <p:ph type="title"/>
          </p:nvPr>
        </p:nvSpPr>
        <p:spPr>
          <a:prstGeom prst="rect">
            <a:avLst/>
          </a:prstGeom>
        </p:spPr>
        <p:txBody>
          <a:bodyPr/>
          <a:lstStyle/>
          <a:p>
            <a:pPr/>
            <a:r>
              <a:t>What are LLMs</a:t>
            </a:r>
          </a:p>
        </p:txBody>
      </p:sp>
      <p:sp>
        <p:nvSpPr>
          <p:cNvPr id="373" name="A large language model (LLM) is a type of artificial intelligence (AI) algorithm that uses deep learning techniques and massively large data sets to understand, summarise, generate and predict new content. The term generative AI also is closely connected"/>
          <p:cNvSpPr txBox="1"/>
          <p:nvPr>
            <p:ph type="body" idx="1"/>
          </p:nvPr>
        </p:nvSpPr>
        <p:spPr>
          <a:prstGeom prst="rect">
            <a:avLst/>
          </a:prstGeom>
        </p:spPr>
        <p:txBody>
          <a:bodyPr/>
          <a:lstStyle/>
          <a:p>
            <a:pPr/>
            <a:r>
              <a:t>A large language model (LLM) is a type of artificial intelligence (AI) algorithm that uses deep learning techniques and massively large data sets to understand, summarise, generate and predict new content. The term generative AI also is closely connected with LLMs, which are, in fact, a type of generative AI that has been specifically architected to help generate text-based content.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What is deep learning?"/>
          <p:cNvSpPr txBox="1"/>
          <p:nvPr>
            <p:ph type="title" idx="4294967295"/>
          </p:nvPr>
        </p:nvSpPr>
        <p:spPr>
          <a:xfrm>
            <a:off x="6817624" y="3087746"/>
            <a:ext cx="10089513" cy="1685481"/>
          </a:xfrm>
          <a:prstGeom prst="rect">
            <a:avLst/>
          </a:prstGeom>
        </p:spPr>
        <p:txBody>
          <a:bodyPr lIns="45699" tIns="45699" rIns="45699" bIns="45699" anchor="b"/>
          <a:lstStyle>
            <a:lvl1pPr algn="ctr" defTabSz="457200">
              <a:lnSpc>
                <a:spcPct val="100000"/>
              </a:lnSpc>
              <a:defRPr b="0" spc="0" sz="6200">
                <a:latin typeface="Arial"/>
                <a:ea typeface="Arial"/>
                <a:cs typeface="Arial"/>
                <a:sym typeface="Arial"/>
              </a:defRPr>
            </a:lvl1pPr>
          </a:lstStyle>
          <a:p>
            <a:pPr/>
            <a:r>
              <a:t>What is deep learning?</a:t>
            </a:r>
          </a:p>
        </p:txBody>
      </p:sp>
      <p:sp>
        <p:nvSpPr>
          <p:cNvPr id="165" name="Deep learning is a subfield of machine learning focusing on learning data representations as successive layers of increasingly meaningful representations."/>
          <p:cNvSpPr txBox="1"/>
          <p:nvPr>
            <p:ph type="body" sz="quarter" idx="4294967295"/>
          </p:nvPr>
        </p:nvSpPr>
        <p:spPr>
          <a:xfrm>
            <a:off x="7535933" y="5757853"/>
            <a:ext cx="8652893" cy="3162373"/>
          </a:xfrm>
          <a:prstGeom prst="rect">
            <a:avLst/>
          </a:prstGeom>
        </p:spPr>
        <p:txBody>
          <a:bodyPr lIns="45699" tIns="45699" rIns="45699" bIns="45699"/>
          <a:lstStyle>
            <a:lvl1pPr marL="0" indent="0" algn="ctr" defTabSz="722376">
              <a:lnSpc>
                <a:spcPct val="115000"/>
              </a:lnSpc>
              <a:spcBef>
                <a:spcPts val="1200"/>
              </a:spcBef>
              <a:buClr>
                <a:srgbClr val="44546A"/>
              </a:buClr>
              <a:buSzTx/>
              <a:buFont typeface="Arial"/>
              <a:buNone/>
              <a:defRPr sz="3792">
                <a:solidFill>
                  <a:srgbClr val="44546A"/>
                </a:solidFill>
                <a:latin typeface="Arial"/>
                <a:ea typeface="Arial"/>
                <a:cs typeface="Arial"/>
                <a:sym typeface="Arial"/>
              </a:defRPr>
            </a:lvl1pPr>
          </a:lstStyle>
          <a:p>
            <a:pPr/>
            <a:r>
              <a:t>Deep learning is a subfield of machine learning focusing on learning data representations as successive layers of increasingly meaningful representations.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5"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AI in real-life"/>
          <p:cNvSpPr txBox="1"/>
          <p:nvPr>
            <p:ph type="title" idx="4294967295"/>
          </p:nvPr>
        </p:nvSpPr>
        <p:spPr>
          <a:xfrm>
            <a:off x="2913326" y="1674547"/>
            <a:ext cx="11745703" cy="1506709"/>
          </a:xfrm>
          <a:prstGeom prst="rect">
            <a:avLst/>
          </a:prstGeom>
        </p:spPr>
        <p:txBody>
          <a:bodyPr lIns="45719" tIns="45719" rIns="45719" bIns="45719" anchor="ctr"/>
          <a:lstStyle>
            <a:lvl1pPr defTabSz="914400">
              <a:lnSpc>
                <a:spcPct val="100000"/>
              </a:lnSpc>
              <a:defRPr b="0" spc="0" sz="6000">
                <a:solidFill>
                  <a:srgbClr val="0055A0"/>
                </a:solidFill>
                <a:latin typeface="Arial"/>
                <a:ea typeface="Arial"/>
                <a:cs typeface="Arial"/>
                <a:sym typeface="Arial"/>
              </a:defRPr>
            </a:lvl1pPr>
          </a:lstStyle>
          <a:p>
            <a:pPr/>
            <a:r>
              <a:t>AI in real-life</a:t>
            </a:r>
          </a:p>
        </p:txBody>
      </p:sp>
      <p:pic>
        <p:nvPicPr>
          <p:cNvPr id="170" name="Picture 9" descr="Picture 9"/>
          <p:cNvPicPr>
            <a:picLocks noChangeAspect="1"/>
          </p:cNvPicPr>
          <p:nvPr/>
        </p:nvPicPr>
        <p:blipFill>
          <a:blip r:embed="rId3">
            <a:extLst/>
          </a:blip>
          <a:stretch>
            <a:fillRect/>
          </a:stretch>
        </p:blipFill>
        <p:spPr>
          <a:xfrm>
            <a:off x="15269168" y="3545496"/>
            <a:ext cx="6309708" cy="4768735"/>
          </a:xfrm>
          <a:prstGeom prst="rect">
            <a:avLst/>
          </a:prstGeom>
          <a:ln w="12700">
            <a:miter lim="400000"/>
          </a:ln>
        </p:spPr>
      </p:pic>
      <p:pic>
        <p:nvPicPr>
          <p:cNvPr id="171" name="Picture 8" descr="Picture 8"/>
          <p:cNvPicPr>
            <a:picLocks noChangeAspect="1"/>
          </p:cNvPicPr>
          <p:nvPr/>
        </p:nvPicPr>
        <p:blipFill>
          <a:blip r:embed="rId4">
            <a:extLst/>
          </a:blip>
          <a:stretch>
            <a:fillRect/>
          </a:stretch>
        </p:blipFill>
        <p:spPr>
          <a:xfrm>
            <a:off x="2980881" y="3511052"/>
            <a:ext cx="7365160" cy="4220722"/>
          </a:xfrm>
          <a:prstGeom prst="rect">
            <a:avLst/>
          </a:prstGeom>
          <a:ln w="12700">
            <a:miter lim="400000"/>
          </a:ln>
        </p:spPr>
      </p:pic>
      <p:pic>
        <p:nvPicPr>
          <p:cNvPr id="172" name="Picture 6" descr="Picture 6"/>
          <p:cNvPicPr>
            <a:picLocks noChangeAspect="1"/>
          </p:cNvPicPr>
          <p:nvPr/>
        </p:nvPicPr>
        <p:blipFill>
          <a:blip r:embed="rId5">
            <a:extLst/>
          </a:blip>
          <a:stretch>
            <a:fillRect/>
          </a:stretch>
        </p:blipFill>
        <p:spPr>
          <a:xfrm>
            <a:off x="9037146" y="5145525"/>
            <a:ext cx="6957981" cy="4974346"/>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2" grpId="1"/>
      <p:bldP build="whole" bldLvl="1" animBg="1" rev="0" advAuto="0" spid="170" grpId="2"/>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6" name="Google Shape;136;p22" descr="Google Shape;136;p22"/>
          <p:cNvPicPr>
            <a:picLocks noChangeAspect="1"/>
          </p:cNvPicPr>
          <p:nvPr/>
        </p:nvPicPr>
        <p:blipFill>
          <a:blip r:embed="rId3">
            <a:extLst/>
          </a:blip>
          <a:stretch>
            <a:fillRect/>
          </a:stretch>
        </p:blipFill>
        <p:spPr>
          <a:xfrm>
            <a:off x="2421598" y="344588"/>
            <a:ext cx="19540804" cy="1243012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Supervised and Unsupervised Learning"/>
          <p:cNvSpPr txBox="1"/>
          <p:nvPr>
            <p:ph type="title" idx="4294967295"/>
          </p:nvPr>
        </p:nvSpPr>
        <p:spPr>
          <a:xfrm>
            <a:off x="2224502" y="2199769"/>
            <a:ext cx="14303925" cy="1487070"/>
          </a:xfrm>
          <a:prstGeom prst="rect">
            <a:avLst/>
          </a:prstGeom>
        </p:spPr>
        <p:txBody>
          <a:bodyPr lIns="45719" tIns="45719" rIns="45719" bIns="45719" anchor="ctr"/>
          <a:lstStyle>
            <a:lvl1pPr defTabSz="914400">
              <a:lnSpc>
                <a:spcPct val="100000"/>
              </a:lnSpc>
              <a:defRPr b="0" spc="0" sz="6000">
                <a:solidFill>
                  <a:srgbClr val="0055A0"/>
                </a:solidFill>
                <a:latin typeface="Arial"/>
                <a:ea typeface="Arial"/>
                <a:cs typeface="Arial"/>
                <a:sym typeface="Arial"/>
              </a:defRPr>
            </a:lvl1pPr>
          </a:lstStyle>
          <a:p>
            <a:pPr/>
            <a:r>
              <a:t>Supervised and Unsupervised Learning </a:t>
            </a:r>
          </a:p>
        </p:txBody>
      </p:sp>
      <p:sp>
        <p:nvSpPr>
          <p:cNvPr id="181" name="Unsupervised Learning…"/>
          <p:cNvSpPr txBox="1"/>
          <p:nvPr>
            <p:ph type="body" idx="4294967295"/>
          </p:nvPr>
        </p:nvSpPr>
        <p:spPr>
          <a:xfrm>
            <a:off x="2189575" y="3968660"/>
            <a:ext cx="17633559" cy="7832092"/>
          </a:xfrm>
          <a:prstGeom prst="rect">
            <a:avLst/>
          </a:prstGeom>
        </p:spPr>
        <p:txBody>
          <a:bodyPr lIns="45719" tIns="45719" rIns="45719" bIns="45719"/>
          <a:lstStyle/>
          <a:p>
            <a:pPr marL="493776" indent="-457200" defTabSz="914400">
              <a:lnSpc>
                <a:spcPct val="100000"/>
              </a:lnSpc>
              <a:spcBef>
                <a:spcPts val="500"/>
              </a:spcBef>
              <a:buClr>
                <a:srgbClr val="000000"/>
              </a:buClr>
              <a:buSzPct val="80000"/>
              <a:buFont typeface="Arial"/>
              <a:defRPr sz="4700">
                <a:latin typeface="Arial"/>
                <a:ea typeface="Arial"/>
                <a:cs typeface="Arial"/>
                <a:sym typeface="Arial"/>
              </a:defRPr>
            </a:pPr>
            <a:r>
              <a:t>Unsupervised Learning</a:t>
            </a:r>
          </a:p>
          <a:p>
            <a:pPr lvl="1" marL="1522475" indent="-1074419" defTabSz="914400">
              <a:lnSpc>
                <a:spcPct val="100000"/>
              </a:lnSpc>
              <a:spcBef>
                <a:spcPts val="400"/>
              </a:spcBef>
              <a:buClr>
                <a:srgbClr val="000000"/>
              </a:buClr>
              <a:buSzPct val="90000"/>
              <a:buFont typeface="Arial"/>
              <a:defRPr sz="4700">
                <a:latin typeface="Arial"/>
                <a:ea typeface="Arial"/>
                <a:cs typeface="Arial"/>
                <a:sym typeface="Arial"/>
              </a:defRPr>
            </a:pPr>
            <a:r>
              <a:t>There are not predefined and known set of outcomes</a:t>
            </a:r>
          </a:p>
          <a:p>
            <a:pPr lvl="1" marL="1522475" indent="-1074419" defTabSz="914400">
              <a:lnSpc>
                <a:spcPct val="100000"/>
              </a:lnSpc>
              <a:spcBef>
                <a:spcPts val="400"/>
              </a:spcBef>
              <a:buClr>
                <a:srgbClr val="000000"/>
              </a:buClr>
              <a:buSzPct val="90000"/>
              <a:buFont typeface="Arial"/>
              <a:defRPr sz="4700">
                <a:latin typeface="Arial"/>
                <a:ea typeface="Arial"/>
                <a:cs typeface="Arial"/>
                <a:sym typeface="Arial"/>
              </a:defRPr>
            </a:pPr>
            <a:r>
              <a:t>Look for hidden patterns and relations in the data</a:t>
            </a:r>
          </a:p>
          <a:p>
            <a:pPr lvl="1" marL="1522475" indent="-1074419" defTabSz="914400">
              <a:lnSpc>
                <a:spcPct val="100000"/>
              </a:lnSpc>
              <a:spcBef>
                <a:spcPts val="400"/>
              </a:spcBef>
              <a:buClr>
                <a:srgbClr val="000000"/>
              </a:buClr>
              <a:buSzPct val="90000"/>
              <a:buFont typeface="Arial"/>
              <a:defRPr sz="4700">
                <a:latin typeface="Arial"/>
                <a:ea typeface="Arial"/>
                <a:cs typeface="Arial"/>
                <a:sym typeface="Arial"/>
              </a:defRPr>
            </a:pPr>
            <a:r>
              <a:t>A typical example: Clustering</a:t>
            </a:r>
          </a:p>
        </p:txBody>
      </p:sp>
      <p:pic>
        <p:nvPicPr>
          <p:cNvPr id="182" name="Picture 10" descr="Picture 10"/>
          <p:cNvPicPr>
            <a:picLocks noChangeAspect="1"/>
          </p:cNvPicPr>
          <p:nvPr/>
        </p:nvPicPr>
        <p:blipFill>
          <a:blip r:embed="rId3">
            <a:extLst/>
          </a:blip>
          <a:stretch>
            <a:fillRect/>
          </a:stretch>
        </p:blipFill>
        <p:spPr>
          <a:xfrm>
            <a:off x="13685023" y="6460679"/>
            <a:ext cx="7616922" cy="5060565"/>
          </a:xfrm>
          <a:prstGeom prst="rect">
            <a:avLst/>
          </a:prstGeom>
          <a:ln w="12700">
            <a:miter lim="400000"/>
          </a:ln>
        </p:spPr>
      </p:pic>
      <p:pic>
        <p:nvPicPr>
          <p:cNvPr id="183" name="Picture 7" descr="Picture 7"/>
          <p:cNvPicPr>
            <a:picLocks noChangeAspect="1"/>
          </p:cNvPicPr>
          <p:nvPr/>
        </p:nvPicPr>
        <p:blipFill>
          <a:blip r:embed="rId4">
            <a:extLst/>
          </a:blip>
          <a:stretch>
            <a:fillRect/>
          </a:stretch>
        </p:blipFill>
        <p:spPr>
          <a:xfrm>
            <a:off x="7454488" y="7986910"/>
            <a:ext cx="6478581" cy="3148622"/>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upervised and Unsupervised Learning"/>
          <p:cNvSpPr txBox="1"/>
          <p:nvPr>
            <p:ph type="title" idx="4294967295"/>
          </p:nvPr>
        </p:nvSpPr>
        <p:spPr>
          <a:xfrm>
            <a:off x="1485825" y="1090337"/>
            <a:ext cx="15994019" cy="2045345"/>
          </a:xfrm>
          <a:prstGeom prst="rect">
            <a:avLst/>
          </a:prstGeom>
        </p:spPr>
        <p:txBody>
          <a:bodyPr lIns="45719" tIns="45719" rIns="45719" bIns="45719" anchor="ctr"/>
          <a:lstStyle>
            <a:lvl1pPr defTabSz="914400">
              <a:lnSpc>
                <a:spcPct val="100000"/>
              </a:lnSpc>
              <a:defRPr b="0" spc="0" sz="6000">
                <a:solidFill>
                  <a:srgbClr val="0055A0"/>
                </a:solidFill>
                <a:latin typeface="Arial"/>
                <a:ea typeface="Arial"/>
                <a:cs typeface="Arial"/>
                <a:sym typeface="Arial"/>
              </a:defRPr>
            </a:lvl1pPr>
          </a:lstStyle>
          <a:p>
            <a:pPr/>
            <a:r>
              <a:t>Supervised and Unsupervised Learning </a:t>
            </a:r>
          </a:p>
        </p:txBody>
      </p:sp>
      <p:sp>
        <p:nvSpPr>
          <p:cNvPr id="188" name="Supervised Learning…"/>
          <p:cNvSpPr txBox="1"/>
          <p:nvPr>
            <p:ph type="body" sz="half" idx="4294967295"/>
          </p:nvPr>
        </p:nvSpPr>
        <p:spPr>
          <a:xfrm>
            <a:off x="2091516" y="3903288"/>
            <a:ext cx="14303393" cy="6419812"/>
          </a:xfrm>
          <a:prstGeom prst="rect">
            <a:avLst/>
          </a:prstGeom>
        </p:spPr>
        <p:txBody>
          <a:bodyPr lIns="45719" tIns="45719" rIns="45719" bIns="45719"/>
          <a:lstStyle/>
          <a:p>
            <a:pPr marL="478962" indent="-443484" defTabSz="886968">
              <a:lnSpc>
                <a:spcPct val="100000"/>
              </a:lnSpc>
              <a:spcBef>
                <a:spcPts val="500"/>
              </a:spcBef>
              <a:buClr>
                <a:srgbClr val="0055A0"/>
              </a:buClr>
              <a:buSzPct val="80000"/>
              <a:buFont typeface="Arial"/>
              <a:defRPr sz="4559">
                <a:latin typeface="Arial"/>
                <a:ea typeface="Arial"/>
                <a:cs typeface="Arial"/>
                <a:sym typeface="Arial"/>
              </a:defRPr>
            </a:pPr>
            <a:r>
              <a:t>Supervised Learning</a:t>
            </a:r>
          </a:p>
          <a:p>
            <a:pPr lvl="1" marL="878098" indent="-443484" defTabSz="886968">
              <a:lnSpc>
                <a:spcPct val="100000"/>
              </a:lnSpc>
              <a:spcBef>
                <a:spcPts val="400"/>
              </a:spcBef>
              <a:buClr>
                <a:srgbClr val="0055A0"/>
              </a:buClr>
              <a:buSzPct val="90000"/>
              <a:buFont typeface="Arial"/>
              <a:defRPr sz="4559">
                <a:latin typeface="Arial"/>
                <a:ea typeface="Arial"/>
                <a:cs typeface="Arial"/>
                <a:sym typeface="Arial"/>
              </a:defRPr>
            </a:pPr>
            <a:r>
              <a:t>For every example in the data there is always a predefined outcome</a:t>
            </a:r>
          </a:p>
          <a:p>
            <a:pPr lvl="1" marL="878098" indent="-443484" defTabSz="886968">
              <a:lnSpc>
                <a:spcPct val="100000"/>
              </a:lnSpc>
              <a:spcBef>
                <a:spcPts val="400"/>
              </a:spcBef>
              <a:buClr>
                <a:srgbClr val="0055A0"/>
              </a:buClr>
              <a:buSzPct val="90000"/>
              <a:buFont typeface="Arial"/>
              <a:defRPr sz="4559">
                <a:latin typeface="Arial"/>
                <a:ea typeface="Arial"/>
                <a:cs typeface="Arial"/>
                <a:sym typeface="Arial"/>
              </a:defRPr>
            </a:pPr>
            <a:r>
              <a:t>Uses labelled data</a:t>
            </a:r>
          </a:p>
          <a:p>
            <a:pPr lvl="1" marL="878098" indent="-443484" defTabSz="886968">
              <a:lnSpc>
                <a:spcPct val="100000"/>
              </a:lnSpc>
              <a:spcBef>
                <a:spcPts val="400"/>
              </a:spcBef>
              <a:buClr>
                <a:srgbClr val="0055A0"/>
              </a:buClr>
              <a:buSzPct val="90000"/>
              <a:buFont typeface="Arial"/>
              <a:defRPr sz="4559">
                <a:latin typeface="Arial"/>
                <a:ea typeface="Arial"/>
                <a:cs typeface="Arial"/>
                <a:sym typeface="Arial"/>
              </a:defRPr>
            </a:pPr>
            <a:r>
              <a:t>Models the relations between a set of descriptive features and a target (Fits data to a function)</a:t>
            </a:r>
          </a:p>
          <a:p>
            <a:pPr lvl="1" marL="878098" indent="-443484" defTabSz="886968">
              <a:lnSpc>
                <a:spcPct val="100000"/>
              </a:lnSpc>
              <a:spcBef>
                <a:spcPts val="400"/>
              </a:spcBef>
              <a:buClr>
                <a:srgbClr val="0055A0"/>
              </a:buClr>
              <a:buSzPct val="90000"/>
              <a:buFont typeface="Arial"/>
              <a:defRPr sz="4559">
                <a:latin typeface="Arial"/>
                <a:ea typeface="Arial"/>
                <a:cs typeface="Arial"/>
                <a:sym typeface="Arial"/>
              </a:defRPr>
            </a:pPr>
            <a:r>
              <a:t>2 groups of problems: </a:t>
            </a:r>
          </a:p>
          <a:p>
            <a:pPr lvl="2" marL="1059926" indent="-332613" defTabSz="886968">
              <a:lnSpc>
                <a:spcPct val="100000"/>
              </a:lnSpc>
              <a:spcBef>
                <a:spcPts val="400"/>
              </a:spcBef>
              <a:buClr>
                <a:srgbClr val="0055A0"/>
              </a:buClr>
              <a:buSzPct val="85000"/>
              <a:buFont typeface="Arial"/>
              <a:defRPr sz="4559">
                <a:latin typeface="Arial"/>
                <a:ea typeface="Arial"/>
                <a:cs typeface="Arial"/>
                <a:sym typeface="Arial"/>
              </a:defRPr>
            </a:pPr>
            <a:r>
              <a:t>Classification</a:t>
            </a:r>
          </a:p>
          <a:p>
            <a:pPr lvl="2" marL="1059926" indent="-332613" defTabSz="886968">
              <a:lnSpc>
                <a:spcPct val="100000"/>
              </a:lnSpc>
              <a:spcBef>
                <a:spcPts val="400"/>
              </a:spcBef>
              <a:buClr>
                <a:srgbClr val="0055A0"/>
              </a:buClr>
              <a:buSzPct val="85000"/>
              <a:buFont typeface="Arial"/>
              <a:defRPr sz="4559">
                <a:latin typeface="Arial"/>
                <a:ea typeface="Arial"/>
                <a:cs typeface="Arial"/>
                <a:sym typeface="Arial"/>
              </a:defRPr>
            </a:pPr>
            <a:r>
              <a:t>Regression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Supervised Learning"/>
          <p:cNvSpPr txBox="1"/>
          <p:nvPr>
            <p:ph type="title" idx="4294967295"/>
          </p:nvPr>
        </p:nvSpPr>
        <p:spPr>
          <a:xfrm>
            <a:off x="1078240" y="1090337"/>
            <a:ext cx="11705004" cy="1890908"/>
          </a:xfrm>
          <a:prstGeom prst="rect">
            <a:avLst/>
          </a:prstGeom>
        </p:spPr>
        <p:txBody>
          <a:bodyPr lIns="45719" tIns="45719" rIns="45719" bIns="45719" anchor="ctr"/>
          <a:lstStyle>
            <a:lvl1pPr defTabSz="914400">
              <a:lnSpc>
                <a:spcPct val="100000"/>
              </a:lnSpc>
              <a:defRPr b="0" spc="0" sz="6000">
                <a:solidFill>
                  <a:srgbClr val="0055A0"/>
                </a:solidFill>
                <a:latin typeface="Arial"/>
                <a:ea typeface="Arial"/>
                <a:cs typeface="Arial"/>
                <a:sym typeface="Arial"/>
              </a:defRPr>
            </a:lvl1pPr>
          </a:lstStyle>
          <a:p>
            <a:pPr/>
            <a:r>
              <a:t>Supervised Learning </a:t>
            </a:r>
          </a:p>
        </p:txBody>
      </p:sp>
      <p:sp>
        <p:nvSpPr>
          <p:cNvPr id="193" name="Classification…"/>
          <p:cNvSpPr txBox="1"/>
          <p:nvPr>
            <p:ph type="body" idx="4294967295"/>
          </p:nvPr>
        </p:nvSpPr>
        <p:spPr>
          <a:xfrm>
            <a:off x="1132745" y="2969744"/>
            <a:ext cx="15674550" cy="8653081"/>
          </a:xfrm>
          <a:prstGeom prst="rect">
            <a:avLst/>
          </a:prstGeom>
        </p:spPr>
        <p:txBody>
          <a:bodyPr lIns="45719" tIns="45719" rIns="45719" bIns="45719"/>
          <a:lstStyle/>
          <a:p>
            <a:pPr marL="493776" indent="-457200" defTabSz="914400">
              <a:lnSpc>
                <a:spcPct val="80000"/>
              </a:lnSpc>
              <a:spcBef>
                <a:spcPts val="600"/>
              </a:spcBef>
              <a:buClr>
                <a:srgbClr val="0055A0"/>
              </a:buClr>
              <a:buSzPct val="80000"/>
              <a:buFont typeface="Arial"/>
              <a:defRPr sz="4700">
                <a:latin typeface="Arial"/>
                <a:ea typeface="Arial"/>
                <a:cs typeface="Arial"/>
                <a:sym typeface="Arial"/>
              </a:defRPr>
            </a:pPr>
            <a:r>
              <a:t>Classification</a:t>
            </a:r>
          </a:p>
          <a:p>
            <a:pPr lvl="1" marL="905255" indent="-457200" defTabSz="914400">
              <a:lnSpc>
                <a:spcPct val="80000"/>
              </a:lnSpc>
              <a:spcBef>
                <a:spcPts val="400"/>
              </a:spcBef>
              <a:buClr>
                <a:srgbClr val="0055A0"/>
              </a:buClr>
              <a:buSzPct val="90000"/>
              <a:buFont typeface="Arial"/>
              <a:defRPr sz="4700">
                <a:latin typeface="Arial"/>
                <a:ea typeface="Arial"/>
                <a:cs typeface="Arial"/>
                <a:sym typeface="Arial"/>
              </a:defRPr>
            </a:pPr>
            <a:r>
              <a:t>Predicts which class a given sample of data (sample  of descriptive features) is part of (</a:t>
            </a:r>
            <a:r>
              <a:rPr b="1"/>
              <a:t>discrete value</a:t>
            </a:r>
            <a:r>
              <a:t>). </a:t>
            </a:r>
          </a:p>
          <a:p>
            <a:pPr marL="493776" indent="-457200" defTabSz="914400">
              <a:lnSpc>
                <a:spcPct val="80000"/>
              </a:lnSpc>
              <a:spcBef>
                <a:spcPts val="600"/>
              </a:spcBef>
              <a:buClr>
                <a:srgbClr val="0055A0"/>
              </a:buClr>
              <a:buSzPct val="80000"/>
              <a:buFont typeface="Arial"/>
              <a:defRPr sz="4700">
                <a:latin typeface="Arial"/>
                <a:ea typeface="Arial"/>
                <a:cs typeface="Arial"/>
                <a:sym typeface="Arial"/>
              </a:defRPr>
            </a:pPr>
          </a:p>
          <a:p>
            <a:pPr marL="0" indent="36576" defTabSz="914400">
              <a:lnSpc>
                <a:spcPct val="80000"/>
              </a:lnSpc>
              <a:spcBef>
                <a:spcPts val="600"/>
              </a:spcBef>
              <a:buClr>
                <a:srgbClr val="0055A0"/>
              </a:buClr>
              <a:buSzTx/>
              <a:buFont typeface="Arial"/>
              <a:buNone/>
              <a:defRPr sz="4700">
                <a:latin typeface="Arial"/>
                <a:ea typeface="Arial"/>
                <a:cs typeface="Arial"/>
                <a:sym typeface="Arial"/>
              </a:defRPr>
            </a:pPr>
          </a:p>
          <a:p>
            <a:pPr marL="493776" indent="-457200" defTabSz="914400">
              <a:lnSpc>
                <a:spcPct val="80000"/>
              </a:lnSpc>
              <a:spcBef>
                <a:spcPts val="600"/>
              </a:spcBef>
              <a:buClr>
                <a:srgbClr val="0055A0"/>
              </a:buClr>
              <a:buSzPct val="80000"/>
              <a:buFont typeface="Arial"/>
              <a:defRPr sz="4700">
                <a:latin typeface="Arial"/>
                <a:ea typeface="Arial"/>
                <a:cs typeface="Arial"/>
                <a:sym typeface="Arial"/>
              </a:defRPr>
            </a:pPr>
            <a:r>
              <a:t>Regression</a:t>
            </a:r>
          </a:p>
          <a:p>
            <a:pPr lvl="1" marL="905255" indent="-457200" defTabSz="914400">
              <a:lnSpc>
                <a:spcPct val="80000"/>
              </a:lnSpc>
              <a:spcBef>
                <a:spcPts val="400"/>
              </a:spcBef>
              <a:buClr>
                <a:srgbClr val="0055A0"/>
              </a:buClr>
              <a:buSzPct val="90000"/>
              <a:buFont typeface="Arial"/>
              <a:defRPr sz="4700">
                <a:latin typeface="Arial"/>
                <a:ea typeface="Arial"/>
                <a:cs typeface="Arial"/>
                <a:sym typeface="Arial"/>
              </a:defRPr>
            </a:pPr>
          </a:p>
          <a:p>
            <a:pPr lvl="1" marL="905255" indent="-457200" defTabSz="914400">
              <a:lnSpc>
                <a:spcPct val="80000"/>
              </a:lnSpc>
              <a:spcBef>
                <a:spcPts val="400"/>
              </a:spcBef>
              <a:buClr>
                <a:srgbClr val="0055A0"/>
              </a:buClr>
              <a:buSzPct val="90000"/>
              <a:buFont typeface="Arial"/>
              <a:defRPr sz="4700">
                <a:latin typeface="Arial"/>
                <a:ea typeface="Arial"/>
                <a:cs typeface="Arial"/>
                <a:sym typeface="Arial"/>
              </a:defRPr>
            </a:pPr>
          </a:p>
          <a:p>
            <a:pPr lvl="1" marL="905255" indent="-457200" defTabSz="914400">
              <a:lnSpc>
                <a:spcPct val="80000"/>
              </a:lnSpc>
              <a:spcBef>
                <a:spcPts val="400"/>
              </a:spcBef>
              <a:buClr>
                <a:srgbClr val="0055A0"/>
              </a:buClr>
              <a:buSzPct val="90000"/>
              <a:buFont typeface="Arial"/>
              <a:defRPr sz="4700">
                <a:latin typeface="Arial"/>
                <a:ea typeface="Arial"/>
                <a:cs typeface="Arial"/>
                <a:sym typeface="Arial"/>
              </a:defRPr>
            </a:pPr>
            <a:r>
              <a:t>Predicts continuous</a:t>
            </a:r>
            <a:r>
              <a:rPr b="1"/>
              <a:t> </a:t>
            </a:r>
            <a:r>
              <a:t>values. </a:t>
            </a:r>
          </a:p>
        </p:txBody>
      </p:sp>
      <p:pic>
        <p:nvPicPr>
          <p:cNvPr id="194" name="Picture 9" descr="Picture 9"/>
          <p:cNvPicPr>
            <a:picLocks noChangeAspect="1"/>
          </p:cNvPicPr>
          <p:nvPr/>
        </p:nvPicPr>
        <p:blipFill>
          <a:blip r:embed="rId3">
            <a:extLst/>
          </a:blip>
          <a:stretch>
            <a:fillRect/>
          </a:stretch>
        </p:blipFill>
        <p:spPr>
          <a:xfrm>
            <a:off x="15919008" y="6455045"/>
            <a:ext cx="6204488" cy="4836160"/>
          </a:xfrm>
          <a:prstGeom prst="rect">
            <a:avLst/>
          </a:prstGeom>
          <a:ln w="12700">
            <a:miter lim="400000"/>
          </a:ln>
        </p:spPr>
      </p:pic>
      <p:pic>
        <p:nvPicPr>
          <p:cNvPr id="195" name="Picture 11" descr="Picture 11"/>
          <p:cNvPicPr>
            <a:picLocks noChangeAspect="1"/>
          </p:cNvPicPr>
          <p:nvPr/>
        </p:nvPicPr>
        <p:blipFill>
          <a:blip r:embed="rId4">
            <a:extLst/>
          </a:blip>
          <a:stretch>
            <a:fillRect/>
          </a:stretch>
        </p:blipFill>
        <p:spPr>
          <a:xfrm>
            <a:off x="9152525" y="5361603"/>
            <a:ext cx="6431024" cy="262263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3_DynamicLight">
  <a:themeElements>
    <a:clrScheme name="33_DynamicLight">
      <a:dk1>
        <a:srgbClr val="5E5E5E"/>
      </a:dk1>
      <a:lt1>
        <a:srgbClr val="005E00"/>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