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D5575B-5525-4FEF-8CC2-3814DB7D59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9129C9-0B36-4C8F-B437-1A763A6771A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3FBD4A-658D-4FA6-9B09-C598F093132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16C209-8572-400F-A52F-83B7BB8DC01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39397C0-CCF9-44AC-9955-139BF6398F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D5D1CA0-472A-407D-9087-8733577761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92BCD5B-836B-4714-A9CF-C6A8857B74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F9ED4B1-EA8F-497A-BA04-D7270A09901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E320B37-E63E-487D-B9AA-6200CD6B0E3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1187327-3790-4CAC-9582-F9DDB7CA261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85F64BC-2B07-4986-AB24-E94087CBA3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9B9865-EB6C-4A27-9615-6E534FC4F2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80122B3-12D7-4BC2-9385-7C804FFEE5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F8445EB-DA87-4664-83A0-8316E7CD95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6998970-ADA6-4BEB-AA5F-BE4A1BC514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FCD704-CE47-4C31-A6B8-31AA27E4FE1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2220C2A-F1AE-44E7-96DB-CADFB329E9C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CBBD76-FF73-40F8-B797-3001586E0CA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5B46F3-AA3D-44C9-9941-46D31BF4ED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5B1678-1C57-42C4-B7A1-22F030847F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C9EFE8-4556-4C06-88B5-8D90F7A4802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8E7780-618F-4747-8056-8CEC6CDD12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08B278-0192-4705-A0BC-9C088C176E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3F3889-9E19-436C-B715-897E7A5A33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 6" descr=""/>
          <p:cNvPicPr/>
          <p:nvPr/>
        </p:nvPicPr>
        <p:blipFill>
          <a:blip r:embed="rId2"/>
          <a:stretch/>
        </p:blipFill>
        <p:spPr>
          <a:xfrm>
            <a:off x="165240" y="6356520"/>
            <a:ext cx="1057680" cy="37008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fr-FR" sz="6000" spc="-1" strike="noStrike">
                <a:solidFill>
                  <a:srgbClr val="000000"/>
                </a:solidFill>
                <a:latin typeface="Arial Rounded MT Bold"/>
              </a:rPr>
              <a:t>Modifiez le style du titre</a:t>
            </a:r>
            <a:endParaRPr b="0" lang="fr-FR" sz="60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1421640" y="6356520"/>
            <a:ext cx="2159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rial Rounded MT Bold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Arial Rounded MT Bold"/>
              </a:rPr>
              <a:t>&lt;date/heure&gt;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fr-F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rial Rounded MT Bold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B7B5BB-36EB-4E7C-9CEB-B04DA2C78513}" type="slidenum">
              <a:rPr b="0" lang="en-US" sz="1200" spc="-1" strike="noStrike">
                <a:solidFill>
                  <a:srgbClr val="8b8b8b"/>
                </a:solidFill>
                <a:latin typeface="Arial Rounded MT Bold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 Rounded MT Bold"/>
              </a:rPr>
              <a:t>Cliquez pour éditer le format du plan de texte</a:t>
            </a: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 Rounded MT Bold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 Rounded MT Bold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latin typeface="Arial Rounded MT Bold"/>
              </a:rPr>
              <a:t>Troisième niveau de plan</a:t>
            </a:r>
            <a:endParaRPr b="0" lang="fr-FR" sz="1600" spc="-1" strike="noStrike">
              <a:solidFill>
                <a:srgbClr val="000000"/>
              </a:solidFill>
              <a:latin typeface="Arial Rounded MT Bold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600" spc="-1" strike="noStrike">
                <a:solidFill>
                  <a:srgbClr val="000000"/>
                </a:solidFill>
                <a:latin typeface="Arial Rounded MT Bold"/>
              </a:rPr>
              <a:t>Quatrième niveau de plan</a:t>
            </a:r>
            <a:endParaRPr b="0" lang="fr-FR" sz="1600" spc="-1" strike="noStrike">
              <a:solidFill>
                <a:srgbClr val="000000"/>
              </a:solidFill>
              <a:latin typeface="Arial Rounded MT Bold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 Rounded MT Bold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 Rounded MT Bold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 Rounded MT Bold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 Rounded MT Bold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 Rounded MT Bold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 Rounded MT Bold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 6" descr=""/>
          <p:cNvPicPr/>
          <p:nvPr/>
        </p:nvPicPr>
        <p:blipFill>
          <a:blip r:embed="rId2"/>
          <a:stretch/>
        </p:blipFill>
        <p:spPr>
          <a:xfrm>
            <a:off x="165240" y="6356520"/>
            <a:ext cx="1057680" cy="37008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3600" spc="-1" strike="noStrike">
                <a:solidFill>
                  <a:srgbClr val="000000"/>
                </a:solidFill>
                <a:latin typeface="Arial Rounded MT Bold"/>
              </a:rPr>
              <a:t>Modifiez le style du titre</a:t>
            </a:r>
            <a:endParaRPr b="0" lang="fr-FR" sz="36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 Rounded MT Bold"/>
              </a:rPr>
              <a:t>Cliquez pour modifier les styles du texte du masque</a:t>
            </a: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  <a:p>
            <a:pPr lvl="1" marL="864000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 Rounded MT Bold"/>
              </a:rPr>
              <a:t>Deuxième niveau</a:t>
            </a:r>
            <a:endParaRPr b="0" lang="fr-FR" sz="2000" spc="-1" strike="noStrike">
              <a:solidFill>
                <a:srgbClr val="000000"/>
              </a:solidFill>
              <a:latin typeface="Arial Rounded MT Bold"/>
            </a:endParaRPr>
          </a:p>
          <a:p>
            <a:pPr lvl="2" marL="1296000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 Rounded MT Bold"/>
              </a:rPr>
              <a:t>Troisième niveau</a:t>
            </a:r>
            <a:endParaRPr b="0" lang="fr-FR" sz="1800" spc="-1" strike="noStrike">
              <a:solidFill>
                <a:srgbClr val="000000"/>
              </a:solidFill>
              <a:latin typeface="Arial Rounded MT Bold"/>
            </a:endParaRPr>
          </a:p>
          <a:p>
            <a:pPr lvl="3" marL="1728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600" spc="-1" strike="noStrike">
                <a:solidFill>
                  <a:srgbClr val="000000"/>
                </a:solidFill>
                <a:latin typeface="Arial Rounded MT Bold"/>
              </a:rPr>
              <a:t>Quatrième niveau</a:t>
            </a:r>
            <a:endParaRPr b="0" lang="fr-FR" sz="1600" spc="-1" strike="noStrike">
              <a:solidFill>
                <a:srgbClr val="000000"/>
              </a:solidFill>
              <a:latin typeface="Arial Rounded MT Bold"/>
            </a:endParaRPr>
          </a:p>
          <a:p>
            <a:pPr lvl="4" marL="2160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000000"/>
                </a:solidFill>
                <a:latin typeface="Arial Rounded MT Bold"/>
              </a:rPr>
              <a:t>Cinquième niveau</a:t>
            </a:r>
            <a:endParaRPr b="0" lang="fr-FR" sz="16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4"/>
          </p:nvPr>
        </p:nvSpPr>
        <p:spPr>
          <a:xfrm>
            <a:off x="1421640" y="6356520"/>
            <a:ext cx="2159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rial Rounded MT Bold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Arial Rounded MT Bold"/>
              </a:rPr>
              <a:t>&lt;date/heure&gt;</a:t>
            </a:r>
            <a:endParaRPr b="0" lang="fr-FR" sz="12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fr-F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rial Rounded MT Bold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F27B13-52AF-498A-9069-96ABA6D6C50D}" type="slidenum">
              <a:rPr b="0" lang="en-US" sz="1200" spc="-1" strike="noStrike">
                <a:solidFill>
                  <a:srgbClr val="8b8b8b"/>
                </a:solidFill>
                <a:latin typeface="Arial Rounded MT Bold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  <p:pic>
        <p:nvPicPr>
          <p:cNvPr id="48" name="Image 6" descr=""/>
          <p:cNvPicPr/>
          <p:nvPr/>
        </p:nvPicPr>
        <p:blipFill>
          <a:blip r:embed="rId3"/>
          <a:stretch/>
        </p:blipFill>
        <p:spPr>
          <a:xfrm>
            <a:off x="165240" y="6356520"/>
            <a:ext cx="1057680" cy="3700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moodle-n7.inp-toulouse.fr/course/view.php?id=1946" TargetMode="External"/><Relationship Id="rId2" Type="http://schemas.openxmlformats.org/officeDocument/2006/relationships/hyperlink" Target="http://moodle-n7.inp-toulouse.fr/course/view.php?id=1947" TargetMode="External"/><Relationship Id="rId3" Type="http://schemas.openxmlformats.org/officeDocument/2006/relationships/hyperlink" Target="mailto:escrig@enseeiht.fr" TargetMode="External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atsi.in/web-based-syllabus-management-system.html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atsi.in/web-based-syllabus-management-system.html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atsi.in/web-based-syllabus-management-system.html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www.wooclap.com/SOND2SNT" TargetMode="External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www.wooclap.com/ED2SNT" TargetMode="Externa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www.atsi.in/web-based-syllabus-management-system.html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fr-FR" sz="6000" spc="-1" strike="noStrike">
                <a:solidFill>
                  <a:srgbClr val="000000"/>
                </a:solidFill>
                <a:latin typeface="Arial Rounded MT Bold"/>
              </a:rPr>
              <a:t>Cours de Couches Physiques (1/5)</a:t>
            </a:r>
            <a:endParaRPr b="0" lang="fr-FR" sz="60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Arial Rounded MT Bold"/>
              </a:rPr>
              <a:t>Benoît Escrig, ENSEEIHT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3600" spc="-1" strike="noStrike">
                <a:solidFill>
                  <a:srgbClr val="000000"/>
                </a:solidFill>
                <a:latin typeface="Arial Rounded MT Bold"/>
              </a:rPr>
              <a:t>Activité « Contextualisation »</a:t>
            </a:r>
            <a:endParaRPr b="0" lang="fr-FR" sz="3600" spc="-1" strike="noStrike">
              <a:solidFill>
                <a:srgbClr val="000000"/>
              </a:solidFill>
              <a:latin typeface="Arial Rounded MT Bold"/>
            </a:endParaRPr>
          </a:p>
        </p:txBody>
      </p:sp>
      <p:grpSp>
        <p:nvGrpSpPr>
          <p:cNvPr id="160" name="Espace réservé du contenu 8"/>
          <p:cNvGrpSpPr/>
          <p:nvPr/>
        </p:nvGrpSpPr>
        <p:grpSpPr>
          <a:xfrm>
            <a:off x="838080" y="1825560"/>
            <a:ext cx="10515240" cy="4350960"/>
            <a:chOff x="838080" y="1825560"/>
            <a:chExt cx="10515240" cy="4350960"/>
          </a:xfrm>
        </p:grpSpPr>
        <p:sp>
          <p:nvSpPr>
            <p:cNvPr id="161" name=""/>
            <p:cNvSpPr/>
            <p:nvPr/>
          </p:nvSpPr>
          <p:spPr>
            <a:xfrm>
              <a:off x="838080" y="1825560"/>
              <a:ext cx="10515240" cy="4350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"/>
            <p:cNvSpPr/>
            <p:nvPr/>
          </p:nvSpPr>
          <p:spPr>
            <a:xfrm rot="5400000">
              <a:off x="6675840" y="-1000440"/>
              <a:ext cx="1642680" cy="771048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0e5db">
                <a:alpha val="90000"/>
              </a:srgbClr>
            </a:solidFill>
            <a:ln w="12600">
              <a:solidFill>
                <a:srgbClr val="e0e5db">
                  <a:alpha val="9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95400" rIns="95400" tIns="47520" bIns="47520" anchor="ctr" rot="-5400000">
              <a:noAutofit/>
            </a:bodyPr>
            <a:p>
              <a:pPr lvl="1" marL="228600" indent="-228600">
                <a:lnSpc>
                  <a:spcPct val="90000"/>
                </a:lnSpc>
                <a:spcAft>
                  <a:spcPts val="374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fr-FR" sz="2500" spc="-1" strike="noStrike">
                  <a:solidFill>
                    <a:srgbClr val="000000"/>
                  </a:solidFill>
                  <a:latin typeface="Arial Rounded MT Bold"/>
                </a:rPr>
                <a:t>En GSM, votre portable est éteint. Vous l’allumez. Comment se connecte-il au réseau ?</a:t>
              </a:r>
              <a:endParaRPr b="0" lang="fr-FR" sz="2500" spc="-1" strike="noStrike">
                <a:latin typeface="Arial"/>
              </a:endParaRPr>
            </a:p>
          </p:txBody>
        </p:sp>
        <p:sp>
          <p:nvSpPr>
            <p:cNvPr id="163" name=""/>
            <p:cNvSpPr/>
            <p:nvPr/>
          </p:nvSpPr>
          <p:spPr>
            <a:xfrm>
              <a:off x="839520" y="1827720"/>
              <a:ext cx="2801880" cy="2053440"/>
            </a:xfrm>
            <a:prstGeom prst="roundRect">
              <a:avLst>
                <a:gd name="adj" fmla="val 16667"/>
              </a:avLst>
            </a:prstGeom>
            <a:solidFill>
              <a:srgbClr val="a5b592"/>
            </a:solidFill>
            <a:ln w="1908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252360" rIns="152280" tIns="176400" bIns="176760" anchor="ctr">
              <a:noAutofit/>
            </a:bodyPr>
            <a:p>
              <a:pPr algn="ctr">
                <a:lnSpc>
                  <a:spcPct val="90000"/>
                </a:lnSpc>
                <a:spcAft>
                  <a:spcPts val="1400"/>
                </a:spcAft>
                <a:buNone/>
                <a:tabLst>
                  <a:tab algn="l" pos="0"/>
                </a:tabLst>
              </a:pPr>
              <a:r>
                <a:rPr b="0" lang="fr-FR" sz="4000" spc="-1" strike="noStrike">
                  <a:solidFill>
                    <a:srgbClr val="ffffff"/>
                  </a:solidFill>
                  <a:latin typeface="Arial Rounded MT Bold"/>
                </a:rPr>
                <a:t>Question</a:t>
              </a:r>
              <a:endParaRPr b="0" lang="fr-FR" sz="4000" spc="-1" strike="noStrike">
                <a:latin typeface="Arial"/>
              </a:endParaRPr>
            </a:p>
          </p:txBody>
        </p:sp>
        <p:sp>
          <p:nvSpPr>
            <p:cNvPr id="164" name=""/>
            <p:cNvSpPr/>
            <p:nvPr/>
          </p:nvSpPr>
          <p:spPr>
            <a:xfrm rot="5400000">
              <a:off x="6623640" y="1227240"/>
              <a:ext cx="1747080" cy="771048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0e5db">
                <a:alpha val="90000"/>
              </a:srgbClr>
            </a:solidFill>
            <a:ln w="12600">
              <a:solidFill>
                <a:srgbClr val="e0e5db">
                  <a:alpha val="9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95400" rIns="95400" tIns="47520" bIns="47520" anchor="ctr" rot="-5400000">
              <a:noAutofit/>
            </a:bodyPr>
            <a:p>
              <a:pPr lvl="1" marL="228600" indent="-228600">
                <a:lnSpc>
                  <a:spcPct val="90000"/>
                </a:lnSpc>
                <a:spcAft>
                  <a:spcPts val="374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fr-FR" sz="2500" spc="-1" strike="noStrike">
                  <a:solidFill>
                    <a:srgbClr val="000000"/>
                  </a:solidFill>
                  <a:latin typeface="Arial Rounded MT Bold"/>
                </a:rPr>
                <a:t>Think : 5 minutes de travail personnel</a:t>
              </a:r>
              <a:endParaRPr b="0" lang="fr-FR" sz="2500" spc="-1" strike="noStrike">
                <a:latin typeface="Arial"/>
              </a:endParaRPr>
            </a:p>
            <a:p>
              <a:pPr lvl="1" marL="228600" indent="-228600">
                <a:lnSpc>
                  <a:spcPct val="90000"/>
                </a:lnSpc>
                <a:spcAft>
                  <a:spcPts val="374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fr-FR" sz="2500" spc="-1" strike="noStrike">
                  <a:solidFill>
                    <a:srgbClr val="000000"/>
                  </a:solidFill>
                  <a:latin typeface="Arial Rounded MT Bold"/>
                </a:rPr>
                <a:t>Pair : 10 à 15 minutes de travail par table de 6</a:t>
              </a:r>
              <a:endParaRPr b="0" lang="fr-FR" sz="2500" spc="-1" strike="noStrike">
                <a:latin typeface="Arial"/>
              </a:endParaRPr>
            </a:p>
            <a:p>
              <a:pPr lvl="1" marL="228600" indent="-228600">
                <a:lnSpc>
                  <a:spcPct val="90000"/>
                </a:lnSpc>
                <a:spcAft>
                  <a:spcPts val="374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b="0" lang="fr-FR" sz="2500" spc="-1" strike="noStrike">
                  <a:solidFill>
                    <a:srgbClr val="000000"/>
                  </a:solidFill>
                  <a:latin typeface="Arial Rounded MT Bold"/>
                </a:rPr>
                <a:t>Share : synthèse avec tout le  groupe </a:t>
              </a:r>
              <a:endParaRPr b="0" lang="fr-FR" sz="2500" spc="-1" strike="noStrike">
                <a:latin typeface="Arial"/>
              </a:endParaRPr>
            </a:p>
          </p:txBody>
        </p:sp>
        <p:sp>
          <p:nvSpPr>
            <p:cNvPr id="165" name=""/>
            <p:cNvSpPr/>
            <p:nvPr/>
          </p:nvSpPr>
          <p:spPr>
            <a:xfrm>
              <a:off x="839520" y="3990600"/>
              <a:ext cx="2801880" cy="2183760"/>
            </a:xfrm>
            <a:prstGeom prst="roundRect">
              <a:avLst>
                <a:gd name="adj" fmla="val 16667"/>
              </a:avLst>
            </a:prstGeom>
            <a:solidFill>
              <a:srgbClr val="a5b592"/>
            </a:solidFill>
            <a:ln w="1908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258840" rIns="152280" tIns="182880" bIns="182880" anchor="ctr">
              <a:noAutofit/>
            </a:bodyPr>
            <a:p>
              <a:pPr algn="ctr">
                <a:lnSpc>
                  <a:spcPct val="90000"/>
                </a:lnSpc>
                <a:spcAft>
                  <a:spcPts val="1400"/>
                </a:spcAft>
                <a:buNone/>
                <a:tabLst>
                  <a:tab algn="l" pos="0"/>
                </a:tabLst>
              </a:pPr>
              <a:r>
                <a:rPr b="0" lang="fr-FR" sz="4000" spc="-1" strike="noStrike">
                  <a:solidFill>
                    <a:srgbClr val="ffffff"/>
                  </a:solidFill>
                  <a:latin typeface="Arial Rounded MT Bold"/>
                </a:rPr>
                <a:t>Mode</a:t>
              </a:r>
              <a:endParaRPr b="0" lang="fr-FR" sz="4000" spc="-1" strike="noStrike">
                <a:latin typeface="Arial"/>
              </a:endParaRPr>
            </a:p>
          </p:txBody>
        </p:sp>
      </p:grp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48D1269-183C-461F-8A92-A0F9CD43FDA4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3600" spc="-1" strike="noStrike">
                <a:solidFill>
                  <a:srgbClr val="000000"/>
                </a:solidFill>
                <a:latin typeface="Arial Rounded MT Bold"/>
              </a:rPr>
              <a:t>La fois prochaine … </a:t>
            </a:r>
            <a:br>
              <a:rPr sz="3600"/>
            </a:br>
            <a:r>
              <a:rPr b="0" lang="fr-FR" sz="3600" spc="-1" strike="noStrike">
                <a:solidFill>
                  <a:srgbClr val="000000"/>
                </a:solidFill>
                <a:latin typeface="Arial Rounded MT Bold"/>
              </a:rPr>
              <a:t>début des séances en classe inversée</a:t>
            </a:r>
            <a:endParaRPr b="0" lang="fr-FR" sz="3600" spc="-1" strike="noStrike">
              <a:solidFill>
                <a:srgbClr val="000000"/>
              </a:solidFill>
              <a:latin typeface="Arial Rounded MT Bold"/>
            </a:endParaRPr>
          </a:p>
        </p:txBody>
      </p:sp>
      <p:grpSp>
        <p:nvGrpSpPr>
          <p:cNvPr id="167" name="Espace réservé du contenu 19"/>
          <p:cNvGrpSpPr/>
          <p:nvPr/>
        </p:nvGrpSpPr>
        <p:grpSpPr>
          <a:xfrm>
            <a:off x="1919160" y="2390760"/>
            <a:ext cx="8353080" cy="3128760"/>
            <a:chOff x="1919160" y="2390760"/>
            <a:chExt cx="8353080" cy="3128760"/>
          </a:xfrm>
        </p:grpSpPr>
        <p:sp>
          <p:nvSpPr>
            <p:cNvPr id="168" name=""/>
            <p:cNvSpPr/>
            <p:nvPr/>
          </p:nvSpPr>
          <p:spPr>
            <a:xfrm>
              <a:off x="1919160" y="2390760"/>
              <a:ext cx="8353080" cy="3128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"/>
            <p:cNvSpPr/>
            <p:nvPr/>
          </p:nvSpPr>
          <p:spPr>
            <a:xfrm>
              <a:off x="1923480" y="2390760"/>
              <a:ext cx="4021200" cy="3128760"/>
            </a:xfrm>
            <a:prstGeom prst="roundRect">
              <a:avLst>
                <a:gd name="adj" fmla="val 10000"/>
              </a:avLst>
            </a:prstGeom>
            <a:solidFill>
              <a:srgbClr val="cfcf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102960" rIns="102960" tIns="205920" bIns="2396160" anchor="ctr">
              <a:noAutofit/>
            </a:bodyPr>
            <a:p>
              <a:pPr algn="ctr">
                <a:lnSpc>
                  <a:spcPct val="90000"/>
                </a:lnSpc>
                <a:spcAft>
                  <a:spcPts val="944"/>
                </a:spcAft>
                <a:buNone/>
                <a:tabLst>
                  <a:tab algn="l" pos="0"/>
                </a:tabLst>
              </a:pPr>
              <a:r>
                <a:rPr b="0" lang="fr-FR" sz="2700" spc="-1" strike="noStrike">
                  <a:solidFill>
                    <a:srgbClr val="000000"/>
                  </a:solidFill>
                  <a:latin typeface="Arial Rounded MT Bold"/>
                </a:rPr>
                <a:t>Appropriation des savoirs à la maison</a:t>
              </a:r>
              <a:endParaRPr b="0" lang="fr-FR" sz="2700" spc="-1" strike="noStrike">
                <a:latin typeface="Arial"/>
              </a:endParaRPr>
            </a:p>
          </p:txBody>
        </p:sp>
        <p:sp>
          <p:nvSpPr>
            <p:cNvPr id="170" name=""/>
            <p:cNvSpPr/>
            <p:nvPr/>
          </p:nvSpPr>
          <p:spPr>
            <a:xfrm>
              <a:off x="2325600" y="3329640"/>
              <a:ext cx="3216960" cy="2033640"/>
            </a:xfrm>
            <a:prstGeom prst="roundRect">
              <a:avLst>
                <a:gd name="adj" fmla="val 10000"/>
              </a:avLst>
            </a:prstGeom>
            <a:solidFill>
              <a:srgbClr val="444d26"/>
            </a:solidFill>
            <a:ln w="19080">
              <a:solidFill>
                <a:srgbClr val="fefac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155880" rIns="96480" tIns="131760" bIns="132120" anchor="ctr">
              <a:noAutofit/>
            </a:bodyPr>
            <a:p>
              <a:pPr algn="ctr">
                <a:lnSpc>
                  <a:spcPct val="90000"/>
                </a:lnSpc>
                <a:spcAft>
                  <a:spcPts val="1329"/>
                </a:spcAft>
                <a:buNone/>
                <a:tabLst>
                  <a:tab algn="l" pos="0"/>
                </a:tabLst>
              </a:pPr>
              <a:r>
                <a:rPr b="0" lang="fr-FR" sz="3800" spc="-1" strike="noStrike">
                  <a:solidFill>
                    <a:srgbClr val="ffffff"/>
                  </a:solidFill>
                  <a:latin typeface="Arial Rounded MT Bold"/>
                </a:rPr>
                <a:t>Documents à lire et à comprendre</a:t>
              </a:r>
              <a:endParaRPr b="0" lang="fr-FR" sz="3800" spc="-1" strike="noStrike">
                <a:latin typeface="Arial"/>
              </a:endParaRPr>
            </a:p>
          </p:txBody>
        </p:sp>
        <p:sp>
          <p:nvSpPr>
            <p:cNvPr id="171" name=""/>
            <p:cNvSpPr/>
            <p:nvPr/>
          </p:nvSpPr>
          <p:spPr>
            <a:xfrm>
              <a:off x="6246720" y="2390760"/>
              <a:ext cx="4021200" cy="3128760"/>
            </a:xfrm>
            <a:prstGeom prst="roundRect">
              <a:avLst>
                <a:gd name="adj" fmla="val 10000"/>
              </a:avLst>
            </a:prstGeom>
            <a:solidFill>
              <a:srgbClr val="cfcf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102960" rIns="102960" tIns="205920" bIns="2396160" anchor="ctr">
              <a:noAutofit/>
            </a:bodyPr>
            <a:p>
              <a:pPr algn="ctr">
                <a:lnSpc>
                  <a:spcPct val="90000"/>
                </a:lnSpc>
                <a:spcAft>
                  <a:spcPts val="944"/>
                </a:spcAft>
                <a:buNone/>
                <a:tabLst>
                  <a:tab algn="l" pos="0"/>
                </a:tabLst>
              </a:pPr>
              <a:r>
                <a:rPr b="0" lang="fr-FR" sz="2700" spc="-1" strike="noStrike">
                  <a:solidFill>
                    <a:srgbClr val="000000"/>
                  </a:solidFill>
                  <a:latin typeface="Arial Rounded MT Bold"/>
                </a:rPr>
                <a:t>Apprentissage en classe</a:t>
              </a:r>
              <a:endParaRPr b="0" lang="fr-FR" sz="2700" spc="-1" strike="noStrike">
                <a:latin typeface="Arial"/>
              </a:endParaRPr>
            </a:p>
          </p:txBody>
        </p:sp>
        <p:sp>
          <p:nvSpPr>
            <p:cNvPr id="172" name=""/>
            <p:cNvSpPr/>
            <p:nvPr/>
          </p:nvSpPr>
          <p:spPr>
            <a:xfrm>
              <a:off x="6648840" y="3329640"/>
              <a:ext cx="3216960" cy="2033640"/>
            </a:xfrm>
            <a:prstGeom prst="roundRect">
              <a:avLst>
                <a:gd name="adj" fmla="val 10000"/>
              </a:avLst>
            </a:prstGeom>
            <a:solidFill>
              <a:srgbClr val="444d26"/>
            </a:solidFill>
            <a:ln w="19080">
              <a:solidFill>
                <a:srgbClr val="fefac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155880" rIns="96480" tIns="131760" bIns="132120" anchor="ctr">
              <a:noAutofit/>
            </a:bodyPr>
            <a:p>
              <a:pPr algn="ctr">
                <a:lnSpc>
                  <a:spcPct val="90000"/>
                </a:lnSpc>
                <a:spcAft>
                  <a:spcPts val="1329"/>
                </a:spcAft>
                <a:buNone/>
                <a:tabLst>
                  <a:tab algn="l" pos="0"/>
                </a:tabLst>
              </a:pPr>
              <a:r>
                <a:rPr b="0" lang="fr-FR" sz="3800" spc="-1" strike="noStrike">
                  <a:solidFill>
                    <a:srgbClr val="ffffff"/>
                  </a:solidFill>
                  <a:latin typeface="Arial Rounded MT Bold"/>
                </a:rPr>
                <a:t>Questions, activités</a:t>
              </a:r>
              <a:endParaRPr b="0" lang="fr-FR" sz="3800" spc="-1" strike="noStrike">
                <a:latin typeface="Arial"/>
              </a:endParaRPr>
            </a:p>
          </p:txBody>
        </p:sp>
      </p:grp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D21D538-09C6-42ED-A3CA-16C158479518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3600" spc="-1" strike="noStrike">
                <a:solidFill>
                  <a:srgbClr val="000000"/>
                </a:solidFill>
                <a:latin typeface="Arial Rounded MT Bold"/>
              </a:rPr>
              <a:t>Retrouvez tous les supports sur MOODLE</a:t>
            </a:r>
            <a:endParaRPr b="0" lang="fr-FR" sz="36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1141560" y="2650320"/>
            <a:ext cx="9905760" cy="312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Arial Rounded MT Bold"/>
              </a:rPr>
              <a:t>Supports de ce cours : </a:t>
            </a:r>
            <a:endParaRPr b="0" lang="fr-FR" sz="2800" spc="-1" strike="noStrike">
              <a:solidFill>
                <a:srgbClr val="000000"/>
              </a:solidFill>
              <a:latin typeface="Arial Rounded MT Bold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Arial Rounded MT Bold"/>
              </a:rPr>
              <a:t>R </a:t>
            </a:r>
            <a:r>
              <a:rPr b="0" lang="fr-FR" sz="2400" spc="-1" strike="noStrike" u="sng">
                <a:solidFill>
                  <a:srgbClr val="8e58b6"/>
                </a:solidFill>
                <a:uFillTx/>
                <a:latin typeface="Arial Rounded MT Bold"/>
                <a:hlinkClick r:id="rId1"/>
              </a:rPr>
              <a:t>http://moodle-n7.inp-toulouse.fr/course/view.php?id=1946</a:t>
            </a:r>
            <a:r>
              <a:rPr b="0" lang="fr-FR" sz="2400" spc="-1" strike="noStrike">
                <a:solidFill>
                  <a:srgbClr val="000000"/>
                </a:solidFill>
                <a:latin typeface="Arial Rounded MT Bold"/>
              </a:rPr>
              <a:t> </a:t>
            </a: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Arial Rounded MT Bold"/>
              </a:rPr>
              <a:t>A </a:t>
            </a:r>
            <a:r>
              <a:rPr b="0" lang="fr-FR" sz="2400" spc="-1" strike="noStrike" u="sng">
                <a:solidFill>
                  <a:srgbClr val="8e58b6"/>
                </a:solidFill>
                <a:uFillTx/>
                <a:latin typeface="Arial Rounded MT Bold"/>
                <a:hlinkClick r:id="rId2"/>
              </a:rPr>
              <a:t>http://moodle-n7.inp-toulouse.fr/course/view.php?id=1947</a:t>
            </a: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Arial Rounded MT Bold"/>
              </a:rPr>
              <a:t>Contact : </a:t>
            </a:r>
            <a:endParaRPr b="0" lang="fr-FR" sz="2800" spc="-1" strike="noStrike">
              <a:solidFill>
                <a:srgbClr val="000000"/>
              </a:solidFill>
              <a:latin typeface="Arial Rounded MT Bold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 u="sng">
                <a:solidFill>
                  <a:srgbClr val="8e58b6"/>
                </a:solidFill>
                <a:uFillTx/>
                <a:latin typeface="Arial Rounded MT Bold"/>
                <a:hlinkClick r:id="rId3"/>
              </a:rPr>
              <a:t>benoit.escrig@toulouse-inp.fr</a:t>
            </a:r>
            <a:endParaRPr b="0" lang="fr-FR" sz="24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46F3F38-AE24-46DA-8B68-02B1621DEDCC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3600" spc="-1" strike="noStrike">
                <a:solidFill>
                  <a:srgbClr val="000000"/>
                </a:solidFill>
                <a:latin typeface="Arial Rounded MT Bold"/>
              </a:rPr>
              <a:t>Programme de la séance</a:t>
            </a:r>
            <a:endParaRPr b="0" lang="fr-FR" sz="3600" spc="-1" strike="noStrike">
              <a:solidFill>
                <a:srgbClr val="000000"/>
              </a:solidFill>
              <a:latin typeface="Arial Rounded MT Bold"/>
            </a:endParaRPr>
          </a:p>
        </p:txBody>
      </p:sp>
      <p:grpSp>
        <p:nvGrpSpPr>
          <p:cNvPr id="88" name="Espace réservé du contenu 8"/>
          <p:cNvGrpSpPr/>
          <p:nvPr/>
        </p:nvGrpSpPr>
        <p:grpSpPr>
          <a:xfrm>
            <a:off x="838080" y="1825560"/>
            <a:ext cx="10515240" cy="4350960"/>
            <a:chOff x="838080" y="1825560"/>
            <a:chExt cx="10515240" cy="4350960"/>
          </a:xfrm>
        </p:grpSpPr>
        <p:sp>
          <p:nvSpPr>
            <p:cNvPr id="89" name=""/>
            <p:cNvSpPr/>
            <p:nvPr/>
          </p:nvSpPr>
          <p:spPr>
            <a:xfrm>
              <a:off x="838080" y="1825560"/>
              <a:ext cx="10515240" cy="4350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"/>
            <p:cNvSpPr/>
            <p:nvPr/>
          </p:nvSpPr>
          <p:spPr>
            <a:xfrm>
              <a:off x="842760" y="1825560"/>
              <a:ext cx="813240" cy="813240"/>
            </a:xfrm>
            <a:prstGeom prst="ellipse">
              <a:avLst/>
            </a:prstGeom>
            <a:solidFill>
              <a:srgbClr val="e0e5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"/>
            <p:cNvSpPr/>
            <p:nvPr/>
          </p:nvSpPr>
          <p:spPr>
            <a:xfrm>
              <a:off x="924120" y="1906920"/>
              <a:ext cx="650520" cy="650520"/>
            </a:xfrm>
            <a:prstGeom prst="chord">
              <a:avLst>
                <a:gd name="adj1" fmla="val 1168272"/>
                <a:gd name="adj2" fmla="val 9631728"/>
              </a:avLst>
            </a:prstGeom>
            <a:solidFill>
              <a:srgbClr val="a5b592"/>
            </a:solidFill>
            <a:ln w="12600">
              <a:solidFill>
                <a:srgbClr val="a5b59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"/>
            <p:cNvSpPr/>
            <p:nvPr/>
          </p:nvSpPr>
          <p:spPr>
            <a:xfrm>
              <a:off x="1825560" y="1825560"/>
              <a:ext cx="2405880" cy="81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63360" rIns="63360" tIns="63360" bIns="63360" anchor="b">
              <a:noAutofit/>
            </a:bodyPr>
            <a:p>
              <a:pPr>
                <a:lnSpc>
                  <a:spcPct val="90000"/>
                </a:lnSpc>
                <a:spcAft>
                  <a:spcPts val="876"/>
                </a:spcAft>
                <a:buNone/>
                <a:tabLst>
                  <a:tab algn="l" pos="0"/>
                </a:tabLst>
              </a:pPr>
              <a:r>
                <a:rPr b="0" lang="fr-FR" sz="2500" spc="-1" strike="noStrike">
                  <a:solidFill>
                    <a:srgbClr val="000000"/>
                  </a:solidFill>
                  <a:latin typeface="Arial Rounded MT Bold"/>
                </a:rPr>
                <a:t>Présentation du module</a:t>
              </a:r>
              <a:endParaRPr b="0" lang="fr-FR" sz="2500" spc="-1" strike="noStrike">
                <a:latin typeface="Arial"/>
              </a:endParaRPr>
            </a:p>
          </p:txBody>
        </p:sp>
        <p:sp>
          <p:nvSpPr>
            <p:cNvPr id="93" name=""/>
            <p:cNvSpPr/>
            <p:nvPr/>
          </p:nvSpPr>
          <p:spPr>
            <a:xfrm>
              <a:off x="4401360" y="1825560"/>
              <a:ext cx="813240" cy="813240"/>
            </a:xfrm>
            <a:prstGeom prst="ellipse">
              <a:avLst/>
            </a:prstGeom>
            <a:solidFill>
              <a:srgbClr val="e0e5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"/>
            <p:cNvSpPr/>
            <p:nvPr/>
          </p:nvSpPr>
          <p:spPr>
            <a:xfrm>
              <a:off x="4482720" y="1906920"/>
              <a:ext cx="650520" cy="650520"/>
            </a:xfrm>
            <a:prstGeom prst="chord">
              <a:avLst>
                <a:gd name="adj1" fmla="val 20431728"/>
                <a:gd name="adj2" fmla="val 11968272"/>
              </a:avLst>
            </a:prstGeom>
            <a:solidFill>
              <a:srgbClr val="a5b592"/>
            </a:solidFill>
            <a:ln w="12600">
              <a:solidFill>
                <a:srgbClr val="a5b59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"/>
            <p:cNvSpPr/>
            <p:nvPr/>
          </p:nvSpPr>
          <p:spPr>
            <a:xfrm>
              <a:off x="5384160" y="1825560"/>
              <a:ext cx="2405880" cy="81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63360" rIns="63360" tIns="63360" bIns="63360" anchor="b">
              <a:noAutofit/>
            </a:bodyPr>
            <a:p>
              <a:pPr>
                <a:lnSpc>
                  <a:spcPct val="90000"/>
                </a:lnSpc>
                <a:spcAft>
                  <a:spcPts val="876"/>
                </a:spcAft>
                <a:buNone/>
                <a:tabLst>
                  <a:tab algn="l" pos="0"/>
                </a:tabLst>
              </a:pPr>
              <a:r>
                <a:rPr b="0" lang="fr-FR" sz="2500" spc="-1" strike="noStrike">
                  <a:solidFill>
                    <a:srgbClr val="000000"/>
                  </a:solidFill>
                  <a:latin typeface="Arial Rounded MT Bold"/>
                </a:rPr>
                <a:t>Évaluation des prérequis</a:t>
              </a:r>
              <a:endParaRPr b="0" lang="fr-FR" sz="2500" spc="-1" strike="noStrike">
                <a:latin typeface="Arial"/>
              </a:endParaRPr>
            </a:p>
          </p:txBody>
        </p:sp>
        <p:sp>
          <p:nvSpPr>
            <p:cNvPr id="96" name=""/>
            <p:cNvSpPr/>
            <p:nvPr/>
          </p:nvSpPr>
          <p:spPr>
            <a:xfrm>
              <a:off x="7959960" y="1825560"/>
              <a:ext cx="813240" cy="813240"/>
            </a:xfrm>
            <a:prstGeom prst="ellipse">
              <a:avLst/>
            </a:prstGeom>
            <a:solidFill>
              <a:srgbClr val="e0e5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"/>
            <p:cNvSpPr/>
            <p:nvPr/>
          </p:nvSpPr>
          <p:spPr>
            <a:xfrm>
              <a:off x="8041320" y="1906920"/>
              <a:ext cx="650520" cy="650520"/>
            </a:xfrm>
            <a:prstGeom prst="chord">
              <a:avLst>
                <a:gd name="adj1" fmla="val 16200000"/>
                <a:gd name="adj2" fmla="val 16200000"/>
              </a:avLst>
            </a:prstGeom>
            <a:solidFill>
              <a:srgbClr val="a5b592"/>
            </a:solidFill>
            <a:ln w="12600">
              <a:solidFill>
                <a:srgbClr val="a5b59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"/>
            <p:cNvSpPr/>
            <p:nvPr/>
          </p:nvSpPr>
          <p:spPr>
            <a:xfrm>
              <a:off x="8943120" y="1825560"/>
              <a:ext cx="2405880" cy="81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63360" rIns="63360" tIns="63360" bIns="63360" anchor="b">
              <a:noAutofit/>
            </a:bodyPr>
            <a:p>
              <a:pPr>
                <a:lnSpc>
                  <a:spcPct val="90000"/>
                </a:lnSpc>
                <a:spcAft>
                  <a:spcPts val="876"/>
                </a:spcAft>
                <a:buNone/>
                <a:tabLst>
                  <a:tab algn="l" pos="0"/>
                </a:tabLst>
              </a:pPr>
              <a:r>
                <a:rPr b="0" lang="fr-FR" sz="2500" spc="-1" strike="noStrike">
                  <a:solidFill>
                    <a:srgbClr val="000000"/>
                  </a:solidFill>
                  <a:latin typeface="Arial Rounded MT Bold"/>
                </a:rPr>
                <a:t>Étude de cas</a:t>
              </a:r>
              <a:endParaRPr b="0" lang="fr-FR" sz="2500" spc="-1" strike="noStrike">
                <a:latin typeface="Arial"/>
              </a:endParaRPr>
            </a:p>
          </p:txBody>
        </p:sp>
      </p:grpSp>
      <p:sp>
        <p:nvSpPr>
          <p:cNvPr id="99" name="ZoneTexte 10"/>
          <p:cNvSpPr/>
          <p:nvPr/>
        </p:nvSpPr>
        <p:spPr>
          <a:xfrm>
            <a:off x="628920" y="6524640"/>
            <a:ext cx="501804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000" spc="-1" strike="noStrike">
                <a:solidFill>
                  <a:srgbClr val="000000"/>
                </a:solidFill>
                <a:latin typeface="Arial Rounded MT Bold"/>
              </a:rPr>
              <a:t>Source : </a:t>
            </a:r>
            <a:r>
              <a:rPr b="0" lang="fr-FR" sz="1000" spc="-1" strike="noStrike" u="sng">
                <a:solidFill>
                  <a:srgbClr val="8e58b6"/>
                </a:solidFill>
                <a:uFillTx/>
                <a:latin typeface="Arial Rounded MT Bold"/>
                <a:hlinkClick r:id="rId1"/>
              </a:rPr>
              <a:t>https://www.atsi.in/web-based-syllabus-management-system.html</a:t>
            </a:r>
            <a:r>
              <a:rPr b="0" lang="fr-FR" sz="1000" spc="-1" strike="noStrike">
                <a:solidFill>
                  <a:srgbClr val="000000"/>
                </a:solidFill>
                <a:latin typeface="Arial Rounded MT Bold"/>
              </a:rPr>
              <a:t>, 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7C75E45-D494-45C8-961A-7B43C781A256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3600" spc="-1" strike="noStrike">
                <a:solidFill>
                  <a:srgbClr val="000000"/>
                </a:solidFill>
                <a:latin typeface="Arial Rounded MT Bold"/>
              </a:rPr>
              <a:t>Programme de la séance</a:t>
            </a:r>
            <a:endParaRPr b="0" lang="fr-FR" sz="3600" spc="-1" strike="noStrike">
              <a:solidFill>
                <a:srgbClr val="000000"/>
              </a:solidFill>
              <a:latin typeface="Arial Rounded MT Bold"/>
            </a:endParaRPr>
          </a:p>
        </p:txBody>
      </p:sp>
      <p:grpSp>
        <p:nvGrpSpPr>
          <p:cNvPr id="101" name="Espace réservé du contenu 8"/>
          <p:cNvGrpSpPr/>
          <p:nvPr/>
        </p:nvGrpSpPr>
        <p:grpSpPr>
          <a:xfrm>
            <a:off x="838080" y="1825560"/>
            <a:ext cx="10515240" cy="4350960"/>
            <a:chOff x="838080" y="1825560"/>
            <a:chExt cx="10515240" cy="4350960"/>
          </a:xfrm>
        </p:grpSpPr>
        <p:sp>
          <p:nvSpPr>
            <p:cNvPr id="102" name=""/>
            <p:cNvSpPr/>
            <p:nvPr/>
          </p:nvSpPr>
          <p:spPr>
            <a:xfrm>
              <a:off x="838080" y="1825560"/>
              <a:ext cx="10515240" cy="4350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"/>
            <p:cNvSpPr/>
            <p:nvPr/>
          </p:nvSpPr>
          <p:spPr>
            <a:xfrm>
              <a:off x="842760" y="1825560"/>
              <a:ext cx="813240" cy="813240"/>
            </a:xfrm>
            <a:prstGeom prst="ellipse">
              <a:avLst/>
            </a:prstGeom>
            <a:solidFill>
              <a:srgbClr val="e0e5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"/>
            <p:cNvSpPr/>
            <p:nvPr/>
          </p:nvSpPr>
          <p:spPr>
            <a:xfrm>
              <a:off x="924120" y="1906920"/>
              <a:ext cx="650520" cy="650520"/>
            </a:xfrm>
            <a:prstGeom prst="chord">
              <a:avLst>
                <a:gd name="adj1" fmla="val 1168272"/>
                <a:gd name="adj2" fmla="val 9631728"/>
              </a:avLst>
            </a:prstGeom>
            <a:solidFill>
              <a:srgbClr val="a5b592"/>
            </a:solidFill>
            <a:ln w="12600">
              <a:solidFill>
                <a:srgbClr val="a5b59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"/>
            <p:cNvSpPr/>
            <p:nvPr/>
          </p:nvSpPr>
          <p:spPr>
            <a:xfrm>
              <a:off x="1825560" y="1825560"/>
              <a:ext cx="2405880" cy="81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63360" rIns="63360" tIns="63360" bIns="63360" anchor="b">
              <a:noAutofit/>
            </a:bodyPr>
            <a:p>
              <a:pPr>
                <a:lnSpc>
                  <a:spcPct val="90000"/>
                </a:lnSpc>
                <a:spcAft>
                  <a:spcPts val="876"/>
                </a:spcAft>
                <a:buNone/>
                <a:tabLst>
                  <a:tab algn="l" pos="0"/>
                </a:tabLst>
              </a:pPr>
              <a:r>
                <a:rPr b="1" lang="fr-FR" sz="2500" spc="-1" strike="noStrike">
                  <a:solidFill>
                    <a:srgbClr val="000000"/>
                  </a:solidFill>
                  <a:latin typeface="Arial Rounded MT Bold"/>
                </a:rPr>
                <a:t>Présentation du module</a:t>
              </a:r>
              <a:endParaRPr b="0" lang="fr-FR" sz="2500" spc="-1" strike="noStrike">
                <a:latin typeface="Arial"/>
              </a:endParaRPr>
            </a:p>
          </p:txBody>
        </p:sp>
        <p:sp>
          <p:nvSpPr>
            <p:cNvPr id="106" name=""/>
            <p:cNvSpPr/>
            <p:nvPr/>
          </p:nvSpPr>
          <p:spPr>
            <a:xfrm>
              <a:off x="4401360" y="1825560"/>
              <a:ext cx="813240" cy="813240"/>
            </a:xfrm>
            <a:prstGeom prst="ellipse">
              <a:avLst/>
            </a:prstGeom>
            <a:solidFill>
              <a:srgbClr val="e0e5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"/>
            <p:cNvSpPr/>
            <p:nvPr/>
          </p:nvSpPr>
          <p:spPr>
            <a:xfrm>
              <a:off x="4482720" y="1906920"/>
              <a:ext cx="650520" cy="650520"/>
            </a:xfrm>
            <a:prstGeom prst="chord">
              <a:avLst>
                <a:gd name="adj1" fmla="val 20431728"/>
                <a:gd name="adj2" fmla="val 11968272"/>
              </a:avLst>
            </a:prstGeom>
            <a:solidFill>
              <a:srgbClr val="a5b592"/>
            </a:solidFill>
            <a:ln w="12600">
              <a:solidFill>
                <a:srgbClr val="a5b59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"/>
            <p:cNvSpPr/>
            <p:nvPr/>
          </p:nvSpPr>
          <p:spPr>
            <a:xfrm>
              <a:off x="5384160" y="1825560"/>
              <a:ext cx="2405880" cy="81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63360" rIns="63360" tIns="63360" bIns="63360" anchor="b">
              <a:noAutofit/>
            </a:bodyPr>
            <a:p>
              <a:pPr>
                <a:lnSpc>
                  <a:spcPct val="90000"/>
                </a:lnSpc>
                <a:spcAft>
                  <a:spcPts val="876"/>
                </a:spcAft>
                <a:buNone/>
                <a:tabLst>
                  <a:tab algn="l" pos="0"/>
                </a:tabLst>
              </a:pPr>
              <a:r>
                <a:rPr b="0" lang="fr-FR" sz="2500" spc="-1" strike="noStrike">
                  <a:solidFill>
                    <a:srgbClr val="000000"/>
                  </a:solidFill>
                  <a:latin typeface="Arial Rounded MT Bold"/>
                </a:rPr>
                <a:t>Évaluation des prérequis</a:t>
              </a:r>
              <a:endParaRPr b="0" lang="fr-FR" sz="2500" spc="-1" strike="noStrike">
                <a:latin typeface="Arial"/>
              </a:endParaRPr>
            </a:p>
          </p:txBody>
        </p:sp>
        <p:sp>
          <p:nvSpPr>
            <p:cNvPr id="109" name=""/>
            <p:cNvSpPr/>
            <p:nvPr/>
          </p:nvSpPr>
          <p:spPr>
            <a:xfrm>
              <a:off x="7959960" y="1825560"/>
              <a:ext cx="813240" cy="813240"/>
            </a:xfrm>
            <a:prstGeom prst="ellipse">
              <a:avLst/>
            </a:prstGeom>
            <a:solidFill>
              <a:srgbClr val="e0e5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"/>
            <p:cNvSpPr/>
            <p:nvPr/>
          </p:nvSpPr>
          <p:spPr>
            <a:xfrm>
              <a:off x="8041320" y="1906920"/>
              <a:ext cx="650520" cy="650520"/>
            </a:xfrm>
            <a:prstGeom prst="chord">
              <a:avLst>
                <a:gd name="adj1" fmla="val 16200000"/>
                <a:gd name="adj2" fmla="val 16200000"/>
              </a:avLst>
            </a:prstGeom>
            <a:solidFill>
              <a:srgbClr val="a5b592"/>
            </a:solidFill>
            <a:ln w="12600">
              <a:solidFill>
                <a:srgbClr val="a5b59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"/>
            <p:cNvSpPr/>
            <p:nvPr/>
          </p:nvSpPr>
          <p:spPr>
            <a:xfrm>
              <a:off x="8943120" y="1825560"/>
              <a:ext cx="2405880" cy="81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63360" rIns="63360" tIns="63360" bIns="63360" anchor="b">
              <a:noAutofit/>
            </a:bodyPr>
            <a:p>
              <a:pPr>
                <a:lnSpc>
                  <a:spcPct val="90000"/>
                </a:lnSpc>
                <a:spcAft>
                  <a:spcPts val="876"/>
                </a:spcAft>
                <a:buNone/>
                <a:tabLst>
                  <a:tab algn="l" pos="0"/>
                </a:tabLst>
              </a:pPr>
              <a:r>
                <a:rPr b="0" lang="fr-FR" sz="2500" spc="-1" strike="noStrike">
                  <a:solidFill>
                    <a:srgbClr val="000000"/>
                  </a:solidFill>
                  <a:latin typeface="Arial Rounded MT Bold"/>
                </a:rPr>
                <a:t>Étude de cas</a:t>
              </a:r>
              <a:endParaRPr b="0" lang="fr-FR" sz="2500" spc="-1" strike="noStrike">
                <a:latin typeface="Arial"/>
              </a:endParaRPr>
            </a:p>
          </p:txBody>
        </p:sp>
      </p:grpSp>
      <p:sp>
        <p:nvSpPr>
          <p:cNvPr id="112" name="ZoneTexte 10"/>
          <p:cNvSpPr/>
          <p:nvPr/>
        </p:nvSpPr>
        <p:spPr>
          <a:xfrm>
            <a:off x="628920" y="6524640"/>
            <a:ext cx="501804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000" spc="-1" strike="noStrike">
                <a:solidFill>
                  <a:srgbClr val="000000"/>
                </a:solidFill>
                <a:latin typeface="Arial Rounded MT Bold"/>
              </a:rPr>
              <a:t>Source : </a:t>
            </a:r>
            <a:r>
              <a:rPr b="0" lang="fr-FR" sz="1000" spc="-1" strike="noStrike" u="sng">
                <a:solidFill>
                  <a:srgbClr val="8e58b6"/>
                </a:solidFill>
                <a:uFillTx/>
                <a:latin typeface="Arial Rounded MT Bold"/>
                <a:hlinkClick r:id="rId1"/>
              </a:rPr>
              <a:t>https://www.atsi.in/web-based-syllabus-management-system.html</a:t>
            </a:r>
            <a:r>
              <a:rPr b="0" lang="fr-FR" sz="1000" spc="-1" strike="noStrike">
                <a:solidFill>
                  <a:srgbClr val="000000"/>
                </a:solidFill>
                <a:latin typeface="Arial Rounded MT Bold"/>
              </a:rPr>
              <a:t>, 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E3D6B4-745C-48C3-84B5-E80DE8CD898D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3600" spc="-1" strike="noStrike">
                <a:solidFill>
                  <a:srgbClr val="000000"/>
                </a:solidFill>
                <a:latin typeface="Arial Rounded MT Bold"/>
              </a:rPr>
              <a:t>Objectifs d’apprentissage</a:t>
            </a:r>
            <a:endParaRPr b="0" lang="fr-FR" sz="3600" spc="-1" strike="noStrike">
              <a:solidFill>
                <a:srgbClr val="000000"/>
              </a:solidFill>
              <a:latin typeface="Arial Rounded MT Bold"/>
            </a:endParaRPr>
          </a:p>
        </p:txBody>
      </p:sp>
      <p:grpSp>
        <p:nvGrpSpPr>
          <p:cNvPr id="114" name="Espace réservé du contenu 4"/>
          <p:cNvGrpSpPr/>
          <p:nvPr/>
        </p:nvGrpSpPr>
        <p:grpSpPr>
          <a:xfrm>
            <a:off x="838080" y="2134080"/>
            <a:ext cx="7005240" cy="3598560"/>
            <a:chOff x="838080" y="2134080"/>
            <a:chExt cx="7005240" cy="3598560"/>
          </a:xfrm>
        </p:grpSpPr>
        <p:sp>
          <p:nvSpPr>
            <p:cNvPr id="115" name=""/>
            <p:cNvSpPr/>
            <p:nvPr/>
          </p:nvSpPr>
          <p:spPr>
            <a:xfrm>
              <a:off x="838080" y="2134080"/>
              <a:ext cx="7005240" cy="3598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"/>
            <p:cNvSpPr/>
            <p:nvPr/>
          </p:nvSpPr>
          <p:spPr>
            <a:xfrm>
              <a:off x="839160" y="2137320"/>
              <a:ext cx="7003080" cy="1358280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 w="76320">
              <a:solidFill>
                <a:srgbClr val="bfbfb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116280" rIns="76320" tIns="116280" bIns="115920" anchor="ctr">
              <a:noAutofit/>
            </a:bodyPr>
            <a:p>
              <a:pPr>
                <a:lnSpc>
                  <a:spcPct val="90000"/>
                </a:lnSpc>
                <a:spcAft>
                  <a:spcPts val="700"/>
                </a:spcAft>
                <a:buNone/>
                <a:tabLst>
                  <a:tab algn="l" pos="0"/>
                </a:tabLst>
              </a:pPr>
              <a:r>
                <a:rPr b="0" lang="fr-FR" sz="2000" spc="-1" strike="noStrike">
                  <a:solidFill>
                    <a:srgbClr val="404040"/>
                  </a:solidFill>
                  <a:latin typeface="Arial Rounded MT Bold"/>
                </a:rPr>
                <a:t>A la fin du module, l’étudiant</a:t>
              </a:r>
              <a:r>
                <a:rPr b="0" lang="fr-FR" sz="2000" spc="-1" strike="noStrike">
                  <a:solidFill>
                    <a:srgbClr val="404040"/>
                  </a:solidFill>
                  <a:latin typeface="Calibri"/>
                </a:rPr>
                <a:t>·</a:t>
              </a:r>
              <a:r>
                <a:rPr b="0" lang="fr-FR" sz="2000" spc="-1" strike="noStrike">
                  <a:solidFill>
                    <a:srgbClr val="404040"/>
                  </a:solidFill>
                  <a:latin typeface="Arial Rounded MT Bold"/>
                </a:rPr>
                <a:t>e saura analyser la conception des canaux physiques et logiques mis en œuvre au niveau de la couche physique des systèmes mobiles</a:t>
              </a:r>
              <a:endParaRPr b="0" lang="fr-FR" sz="2000" spc="-1" strike="noStrike">
                <a:latin typeface="Arial"/>
              </a:endParaRPr>
            </a:p>
          </p:txBody>
        </p:sp>
        <p:sp>
          <p:nvSpPr>
            <p:cNvPr id="117" name=""/>
            <p:cNvSpPr/>
            <p:nvPr/>
          </p:nvSpPr>
          <p:spPr>
            <a:xfrm>
              <a:off x="846000" y="3597840"/>
              <a:ext cx="6989400" cy="930960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 w="76320">
              <a:solidFill>
                <a:srgbClr val="bfbfb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103680" rIns="76320" tIns="103680" bIns="103680" anchor="ctr">
              <a:noAutofit/>
            </a:bodyPr>
            <a:p>
              <a:pPr>
                <a:lnSpc>
                  <a:spcPct val="90000"/>
                </a:lnSpc>
                <a:spcAft>
                  <a:spcPts val="700"/>
                </a:spcAft>
                <a:buNone/>
                <a:tabLst>
                  <a:tab algn="l" pos="0"/>
                </a:tabLst>
              </a:pPr>
              <a:r>
                <a:rPr b="0" lang="fr-FR" sz="2000" spc="-1" strike="noStrike">
                  <a:solidFill>
                    <a:srgbClr val="404040"/>
                  </a:solidFill>
                  <a:latin typeface="Arial Rounded MT Bold"/>
                </a:rPr>
                <a:t>Pour cela, il</a:t>
              </a:r>
              <a:r>
                <a:rPr b="0" lang="fr-FR" sz="2000" spc="-1" strike="noStrike">
                  <a:solidFill>
                    <a:srgbClr val="404040"/>
                  </a:solidFill>
                  <a:latin typeface="Calibri"/>
                </a:rPr>
                <a:t>·</a:t>
              </a:r>
              <a:r>
                <a:rPr b="0" lang="fr-FR" sz="2000" spc="-1" strike="noStrike">
                  <a:solidFill>
                    <a:srgbClr val="404040"/>
                  </a:solidFill>
                  <a:latin typeface="Arial Rounded MT Bold"/>
                </a:rPr>
                <a:t>elle devra savoir mener à bien les tâches ci-dessous</a:t>
              </a:r>
              <a:endParaRPr b="0" lang="fr-FR" sz="2000" spc="-1" strike="noStrike">
                <a:latin typeface="Arial"/>
              </a:endParaRPr>
            </a:p>
          </p:txBody>
        </p:sp>
        <p:sp>
          <p:nvSpPr>
            <p:cNvPr id="118" name=""/>
            <p:cNvSpPr/>
            <p:nvPr/>
          </p:nvSpPr>
          <p:spPr>
            <a:xfrm>
              <a:off x="859680" y="4630680"/>
              <a:ext cx="3518640" cy="1098720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 w="76320">
              <a:solidFill>
                <a:srgbClr val="bfbfb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108360" rIns="76320" tIns="108360" bIns="108720" anchor="ctr">
              <a:noAutofit/>
            </a:bodyPr>
            <a:p>
              <a:pPr>
                <a:lnSpc>
                  <a:spcPct val="90000"/>
                </a:lnSpc>
                <a:spcAft>
                  <a:spcPts val="700"/>
                </a:spcAft>
                <a:buNone/>
                <a:tabLst>
                  <a:tab algn="l" pos="0"/>
                </a:tabLst>
              </a:pPr>
              <a:r>
                <a:rPr b="0" lang="fr-FR" sz="2000" spc="-1" strike="noStrike">
                  <a:solidFill>
                    <a:srgbClr val="404040"/>
                  </a:solidFill>
                  <a:latin typeface="Arial Rounded MT Bold"/>
                </a:rPr>
                <a:t>Expliquer le fonctionnement des canaux</a:t>
              </a:r>
              <a:endParaRPr b="0" lang="fr-FR" sz="2000" spc="-1" strike="noStrike">
                <a:latin typeface="Arial"/>
              </a:endParaRPr>
            </a:p>
          </p:txBody>
        </p:sp>
        <p:sp>
          <p:nvSpPr>
            <p:cNvPr id="119" name=""/>
            <p:cNvSpPr/>
            <p:nvPr/>
          </p:nvSpPr>
          <p:spPr>
            <a:xfrm>
              <a:off x="4481280" y="4630680"/>
              <a:ext cx="3340800" cy="1098720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 w="76320">
              <a:solidFill>
                <a:srgbClr val="bfbfb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108360" rIns="76320" tIns="108360" bIns="108720" anchor="ctr">
              <a:noAutofit/>
            </a:bodyPr>
            <a:p>
              <a:pPr>
                <a:lnSpc>
                  <a:spcPct val="90000"/>
                </a:lnSpc>
                <a:spcAft>
                  <a:spcPts val="700"/>
                </a:spcAft>
                <a:buNone/>
                <a:tabLst>
                  <a:tab algn="l" pos="0"/>
                </a:tabLst>
              </a:pPr>
              <a:r>
                <a:rPr b="0" lang="fr-FR" sz="2000" spc="-1" strike="noStrike">
                  <a:solidFill>
                    <a:srgbClr val="404040"/>
                  </a:solidFill>
                  <a:latin typeface="Arial Rounded MT Bold"/>
                </a:rPr>
                <a:t>Justifier la pertinence de la conception des canaux</a:t>
              </a:r>
              <a:endParaRPr b="0" lang="fr-FR" sz="2000" spc="-1" strike="noStrike">
                <a:latin typeface="Arial"/>
              </a:endParaRPr>
            </a:p>
          </p:txBody>
        </p:sp>
      </p:grpSp>
      <p:sp>
        <p:nvSpPr>
          <p:cNvPr id="120" name="ZoneTexte 5"/>
          <p:cNvSpPr/>
          <p:nvPr/>
        </p:nvSpPr>
        <p:spPr>
          <a:xfrm>
            <a:off x="1375200" y="6415920"/>
            <a:ext cx="152064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000" spc="-1" strike="noStrike">
                <a:solidFill>
                  <a:srgbClr val="000000"/>
                </a:solidFill>
                <a:latin typeface="Arial Rounded MT Bold"/>
              </a:rPr>
              <a:t>Source : flaticon.com</a:t>
            </a:r>
            <a:endParaRPr b="0" lang="fr-FR" sz="1000" spc="-1" strike="noStrike">
              <a:latin typeface="Arial"/>
            </a:endParaRPr>
          </a:p>
        </p:txBody>
      </p:sp>
      <p:pic>
        <p:nvPicPr>
          <p:cNvPr id="121" name="Image 7" descr=""/>
          <p:cNvPicPr/>
          <p:nvPr/>
        </p:nvPicPr>
        <p:blipFill>
          <a:blip r:embed="rId1"/>
          <a:stretch/>
        </p:blipFill>
        <p:spPr>
          <a:xfrm>
            <a:off x="8822520" y="2714040"/>
            <a:ext cx="2438280" cy="24382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A236137-C2F0-4E56-8A18-A707DACC4155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3600" spc="-1" strike="noStrike">
                <a:solidFill>
                  <a:srgbClr val="000000"/>
                </a:solidFill>
                <a:latin typeface="Arial Rounded MT Bold"/>
              </a:rPr>
              <a:t>Séances 2 à 5 : classes inversées</a:t>
            </a:r>
            <a:endParaRPr b="0" lang="fr-FR" sz="3600" spc="-1" strike="noStrike">
              <a:solidFill>
                <a:srgbClr val="000000"/>
              </a:solidFill>
              <a:latin typeface="Arial Rounded MT Bold"/>
            </a:endParaRPr>
          </a:p>
        </p:txBody>
      </p:sp>
      <p:grpSp>
        <p:nvGrpSpPr>
          <p:cNvPr id="123" name="Espace réservé du contenu 19"/>
          <p:cNvGrpSpPr/>
          <p:nvPr/>
        </p:nvGrpSpPr>
        <p:grpSpPr>
          <a:xfrm>
            <a:off x="1919160" y="2390760"/>
            <a:ext cx="8353080" cy="3128760"/>
            <a:chOff x="1919160" y="2390760"/>
            <a:chExt cx="8353080" cy="3128760"/>
          </a:xfrm>
        </p:grpSpPr>
        <p:sp>
          <p:nvSpPr>
            <p:cNvPr id="124" name=""/>
            <p:cNvSpPr/>
            <p:nvPr/>
          </p:nvSpPr>
          <p:spPr>
            <a:xfrm>
              <a:off x="1919160" y="2390760"/>
              <a:ext cx="8353080" cy="3128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"/>
            <p:cNvSpPr/>
            <p:nvPr/>
          </p:nvSpPr>
          <p:spPr>
            <a:xfrm>
              <a:off x="1923480" y="2390760"/>
              <a:ext cx="4021200" cy="3128760"/>
            </a:xfrm>
            <a:prstGeom prst="roundRect">
              <a:avLst>
                <a:gd name="adj" fmla="val 10000"/>
              </a:avLst>
            </a:prstGeom>
            <a:solidFill>
              <a:srgbClr val="cfcf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102960" rIns="102960" tIns="205920" bIns="2396160" anchor="ctr">
              <a:noAutofit/>
            </a:bodyPr>
            <a:p>
              <a:pPr algn="ctr">
                <a:lnSpc>
                  <a:spcPct val="90000"/>
                </a:lnSpc>
                <a:spcAft>
                  <a:spcPts val="944"/>
                </a:spcAft>
                <a:buNone/>
                <a:tabLst>
                  <a:tab algn="l" pos="0"/>
                </a:tabLst>
              </a:pPr>
              <a:r>
                <a:rPr b="0" lang="fr-FR" sz="2700" spc="-1" strike="noStrike">
                  <a:solidFill>
                    <a:srgbClr val="000000"/>
                  </a:solidFill>
                  <a:latin typeface="Arial Rounded MT Bold"/>
                </a:rPr>
                <a:t>Appropriation des savoirs à la maison</a:t>
              </a:r>
              <a:endParaRPr b="0" lang="fr-FR" sz="2700" spc="-1" strike="noStrike">
                <a:latin typeface="Arial"/>
              </a:endParaRPr>
            </a:p>
          </p:txBody>
        </p:sp>
        <p:sp>
          <p:nvSpPr>
            <p:cNvPr id="126" name=""/>
            <p:cNvSpPr/>
            <p:nvPr/>
          </p:nvSpPr>
          <p:spPr>
            <a:xfrm>
              <a:off x="2325600" y="3329640"/>
              <a:ext cx="3216960" cy="2033640"/>
            </a:xfrm>
            <a:prstGeom prst="roundRect">
              <a:avLst>
                <a:gd name="adj" fmla="val 10000"/>
              </a:avLst>
            </a:prstGeom>
            <a:solidFill>
              <a:srgbClr val="444d26"/>
            </a:solidFill>
            <a:ln w="19080">
              <a:solidFill>
                <a:srgbClr val="fefac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155880" rIns="96480" tIns="131760" bIns="132120" anchor="ctr">
              <a:noAutofit/>
            </a:bodyPr>
            <a:p>
              <a:pPr algn="ctr">
                <a:lnSpc>
                  <a:spcPct val="90000"/>
                </a:lnSpc>
                <a:spcAft>
                  <a:spcPts val="1329"/>
                </a:spcAft>
                <a:buNone/>
                <a:tabLst>
                  <a:tab algn="l" pos="0"/>
                </a:tabLst>
              </a:pPr>
              <a:r>
                <a:rPr b="0" lang="fr-FR" sz="3800" spc="-1" strike="noStrike">
                  <a:solidFill>
                    <a:srgbClr val="ffffff"/>
                  </a:solidFill>
                  <a:latin typeface="Arial Rounded MT Bold"/>
                </a:rPr>
                <a:t>Documents à lire et à comprendre</a:t>
              </a:r>
              <a:endParaRPr b="0" lang="fr-FR" sz="3800" spc="-1" strike="noStrike">
                <a:latin typeface="Arial"/>
              </a:endParaRPr>
            </a:p>
          </p:txBody>
        </p:sp>
        <p:sp>
          <p:nvSpPr>
            <p:cNvPr id="127" name=""/>
            <p:cNvSpPr/>
            <p:nvPr/>
          </p:nvSpPr>
          <p:spPr>
            <a:xfrm>
              <a:off x="6246720" y="2390760"/>
              <a:ext cx="4021200" cy="3128760"/>
            </a:xfrm>
            <a:prstGeom prst="roundRect">
              <a:avLst>
                <a:gd name="adj" fmla="val 10000"/>
              </a:avLst>
            </a:prstGeom>
            <a:solidFill>
              <a:srgbClr val="cfcf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102960" rIns="102960" tIns="205920" bIns="2396160" anchor="ctr">
              <a:noAutofit/>
            </a:bodyPr>
            <a:p>
              <a:pPr algn="ctr">
                <a:lnSpc>
                  <a:spcPct val="90000"/>
                </a:lnSpc>
                <a:spcAft>
                  <a:spcPts val="944"/>
                </a:spcAft>
                <a:buNone/>
                <a:tabLst>
                  <a:tab algn="l" pos="0"/>
                </a:tabLst>
              </a:pPr>
              <a:r>
                <a:rPr b="0" lang="fr-FR" sz="2700" spc="-1" strike="noStrike">
                  <a:solidFill>
                    <a:srgbClr val="000000"/>
                  </a:solidFill>
                  <a:latin typeface="Arial Rounded MT Bold"/>
                </a:rPr>
                <a:t>Apprentissage en classe</a:t>
              </a:r>
              <a:endParaRPr b="0" lang="fr-FR" sz="2700" spc="-1" strike="noStrike">
                <a:latin typeface="Arial"/>
              </a:endParaRPr>
            </a:p>
          </p:txBody>
        </p:sp>
        <p:sp>
          <p:nvSpPr>
            <p:cNvPr id="128" name=""/>
            <p:cNvSpPr/>
            <p:nvPr/>
          </p:nvSpPr>
          <p:spPr>
            <a:xfrm>
              <a:off x="6648840" y="3329640"/>
              <a:ext cx="3216960" cy="2033640"/>
            </a:xfrm>
            <a:prstGeom prst="roundRect">
              <a:avLst>
                <a:gd name="adj" fmla="val 10000"/>
              </a:avLst>
            </a:prstGeom>
            <a:solidFill>
              <a:srgbClr val="444d26"/>
            </a:solidFill>
            <a:ln w="19080">
              <a:solidFill>
                <a:srgbClr val="fefac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155880" rIns="96480" tIns="131760" bIns="132120" anchor="ctr">
              <a:noAutofit/>
            </a:bodyPr>
            <a:p>
              <a:pPr algn="ctr">
                <a:lnSpc>
                  <a:spcPct val="90000"/>
                </a:lnSpc>
                <a:spcAft>
                  <a:spcPts val="1329"/>
                </a:spcAft>
                <a:buNone/>
                <a:tabLst>
                  <a:tab algn="l" pos="0"/>
                </a:tabLst>
              </a:pPr>
              <a:r>
                <a:rPr b="0" lang="fr-FR" sz="3800" spc="-1" strike="noStrike">
                  <a:solidFill>
                    <a:srgbClr val="ffffff"/>
                  </a:solidFill>
                  <a:latin typeface="Arial Rounded MT Bold"/>
                </a:rPr>
                <a:t>Questions, activités</a:t>
              </a:r>
              <a:endParaRPr b="0" lang="fr-FR" sz="3800" spc="-1" strike="noStrike">
                <a:latin typeface="Arial"/>
              </a:endParaRPr>
            </a:p>
          </p:txBody>
        </p:sp>
      </p:grp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8C2387-3C48-4F7A-80F9-5812944DD1F3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3600" spc="-1" strike="noStrike">
                <a:solidFill>
                  <a:srgbClr val="000000"/>
                </a:solidFill>
                <a:latin typeface="Arial Rounded MT Bold"/>
              </a:rPr>
              <a:t>Programme de la séance</a:t>
            </a:r>
            <a:endParaRPr b="0" lang="fr-FR" sz="3600" spc="-1" strike="noStrike">
              <a:solidFill>
                <a:srgbClr val="000000"/>
              </a:solidFill>
              <a:latin typeface="Arial Rounded MT Bold"/>
            </a:endParaRPr>
          </a:p>
        </p:txBody>
      </p:sp>
      <p:grpSp>
        <p:nvGrpSpPr>
          <p:cNvPr id="130" name="Espace réservé du contenu 8"/>
          <p:cNvGrpSpPr/>
          <p:nvPr/>
        </p:nvGrpSpPr>
        <p:grpSpPr>
          <a:xfrm>
            <a:off x="838080" y="1825560"/>
            <a:ext cx="10515240" cy="4350960"/>
            <a:chOff x="838080" y="1825560"/>
            <a:chExt cx="10515240" cy="4350960"/>
          </a:xfrm>
        </p:grpSpPr>
        <p:sp>
          <p:nvSpPr>
            <p:cNvPr id="131" name=""/>
            <p:cNvSpPr/>
            <p:nvPr/>
          </p:nvSpPr>
          <p:spPr>
            <a:xfrm>
              <a:off x="838080" y="1825560"/>
              <a:ext cx="10515240" cy="4350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"/>
            <p:cNvSpPr/>
            <p:nvPr/>
          </p:nvSpPr>
          <p:spPr>
            <a:xfrm>
              <a:off x="842760" y="1825560"/>
              <a:ext cx="813240" cy="813240"/>
            </a:xfrm>
            <a:prstGeom prst="ellipse">
              <a:avLst/>
            </a:prstGeom>
            <a:solidFill>
              <a:srgbClr val="e0e5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"/>
            <p:cNvSpPr/>
            <p:nvPr/>
          </p:nvSpPr>
          <p:spPr>
            <a:xfrm>
              <a:off x="924120" y="1906920"/>
              <a:ext cx="650520" cy="650520"/>
            </a:xfrm>
            <a:prstGeom prst="chord">
              <a:avLst>
                <a:gd name="adj1" fmla="val 1168272"/>
                <a:gd name="adj2" fmla="val 9631728"/>
              </a:avLst>
            </a:prstGeom>
            <a:solidFill>
              <a:srgbClr val="a5b592"/>
            </a:solidFill>
            <a:ln w="12600">
              <a:solidFill>
                <a:srgbClr val="a5b59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"/>
            <p:cNvSpPr/>
            <p:nvPr/>
          </p:nvSpPr>
          <p:spPr>
            <a:xfrm>
              <a:off x="1825560" y="1825560"/>
              <a:ext cx="2405880" cy="81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63360" rIns="63360" tIns="63360" bIns="63360" anchor="b">
              <a:noAutofit/>
            </a:bodyPr>
            <a:p>
              <a:pPr>
                <a:lnSpc>
                  <a:spcPct val="90000"/>
                </a:lnSpc>
                <a:spcAft>
                  <a:spcPts val="876"/>
                </a:spcAft>
                <a:buNone/>
                <a:tabLst>
                  <a:tab algn="l" pos="0"/>
                </a:tabLst>
              </a:pPr>
              <a:r>
                <a:rPr b="0" lang="fr-FR" sz="2500" spc="-1" strike="noStrike">
                  <a:solidFill>
                    <a:srgbClr val="000000"/>
                  </a:solidFill>
                  <a:latin typeface="Arial Rounded MT Bold"/>
                </a:rPr>
                <a:t>Présentation du module</a:t>
              </a:r>
              <a:endParaRPr b="0" lang="fr-FR" sz="2500" spc="-1" strike="noStrike">
                <a:latin typeface="Arial"/>
              </a:endParaRPr>
            </a:p>
          </p:txBody>
        </p:sp>
        <p:sp>
          <p:nvSpPr>
            <p:cNvPr id="135" name=""/>
            <p:cNvSpPr/>
            <p:nvPr/>
          </p:nvSpPr>
          <p:spPr>
            <a:xfrm>
              <a:off x="4401360" y="1825560"/>
              <a:ext cx="813240" cy="813240"/>
            </a:xfrm>
            <a:prstGeom prst="ellipse">
              <a:avLst/>
            </a:prstGeom>
            <a:solidFill>
              <a:srgbClr val="e0e5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"/>
            <p:cNvSpPr/>
            <p:nvPr/>
          </p:nvSpPr>
          <p:spPr>
            <a:xfrm>
              <a:off x="4482720" y="1906920"/>
              <a:ext cx="650520" cy="650520"/>
            </a:xfrm>
            <a:prstGeom prst="chord">
              <a:avLst>
                <a:gd name="adj1" fmla="val 20431728"/>
                <a:gd name="adj2" fmla="val 11968272"/>
              </a:avLst>
            </a:prstGeom>
            <a:solidFill>
              <a:srgbClr val="a5b592"/>
            </a:solidFill>
            <a:ln w="12600">
              <a:solidFill>
                <a:srgbClr val="a5b59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"/>
            <p:cNvSpPr/>
            <p:nvPr/>
          </p:nvSpPr>
          <p:spPr>
            <a:xfrm>
              <a:off x="5384160" y="1825560"/>
              <a:ext cx="2405880" cy="81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63360" rIns="63360" tIns="63360" bIns="63360" anchor="b">
              <a:noAutofit/>
            </a:bodyPr>
            <a:p>
              <a:pPr>
                <a:lnSpc>
                  <a:spcPct val="90000"/>
                </a:lnSpc>
                <a:spcAft>
                  <a:spcPts val="876"/>
                </a:spcAft>
                <a:buNone/>
                <a:tabLst>
                  <a:tab algn="l" pos="0"/>
                </a:tabLst>
              </a:pPr>
              <a:r>
                <a:rPr b="1" lang="fr-FR" sz="2500" spc="-1" strike="noStrike">
                  <a:solidFill>
                    <a:srgbClr val="000000"/>
                  </a:solidFill>
                  <a:latin typeface="Arial Rounded MT Bold"/>
                </a:rPr>
                <a:t>Évaluation des prérequis</a:t>
              </a:r>
              <a:endParaRPr b="0" lang="fr-FR" sz="2500" spc="-1" strike="noStrike">
                <a:latin typeface="Arial"/>
              </a:endParaRPr>
            </a:p>
          </p:txBody>
        </p:sp>
        <p:sp>
          <p:nvSpPr>
            <p:cNvPr id="138" name=""/>
            <p:cNvSpPr/>
            <p:nvPr/>
          </p:nvSpPr>
          <p:spPr>
            <a:xfrm>
              <a:off x="7959960" y="1825560"/>
              <a:ext cx="813240" cy="813240"/>
            </a:xfrm>
            <a:prstGeom prst="ellipse">
              <a:avLst/>
            </a:prstGeom>
            <a:solidFill>
              <a:srgbClr val="e0e5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"/>
            <p:cNvSpPr/>
            <p:nvPr/>
          </p:nvSpPr>
          <p:spPr>
            <a:xfrm>
              <a:off x="8041320" y="1906920"/>
              <a:ext cx="650520" cy="650520"/>
            </a:xfrm>
            <a:prstGeom prst="chord">
              <a:avLst>
                <a:gd name="adj1" fmla="val 16200000"/>
                <a:gd name="adj2" fmla="val 16200000"/>
              </a:avLst>
            </a:prstGeom>
            <a:solidFill>
              <a:srgbClr val="a5b592"/>
            </a:solidFill>
            <a:ln w="12600">
              <a:solidFill>
                <a:srgbClr val="a5b59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"/>
            <p:cNvSpPr/>
            <p:nvPr/>
          </p:nvSpPr>
          <p:spPr>
            <a:xfrm>
              <a:off x="8943120" y="1825560"/>
              <a:ext cx="2405880" cy="81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63360" rIns="63360" tIns="63360" bIns="63360" anchor="b">
              <a:noAutofit/>
            </a:bodyPr>
            <a:p>
              <a:pPr>
                <a:lnSpc>
                  <a:spcPct val="90000"/>
                </a:lnSpc>
                <a:spcAft>
                  <a:spcPts val="876"/>
                </a:spcAft>
                <a:buNone/>
                <a:tabLst>
                  <a:tab algn="l" pos="0"/>
                </a:tabLst>
              </a:pPr>
              <a:r>
                <a:rPr b="0" lang="fr-FR" sz="2500" spc="-1" strike="noStrike">
                  <a:solidFill>
                    <a:srgbClr val="000000"/>
                  </a:solidFill>
                  <a:latin typeface="Arial Rounded MT Bold"/>
                </a:rPr>
                <a:t>Étude de cas</a:t>
              </a:r>
              <a:endParaRPr b="0" lang="fr-FR" sz="2500" spc="-1" strike="noStrike">
                <a:latin typeface="Arial"/>
              </a:endParaRPr>
            </a:p>
          </p:txBody>
        </p:sp>
      </p:grpSp>
      <p:sp>
        <p:nvSpPr>
          <p:cNvPr id="141" name="ZoneTexte 10"/>
          <p:cNvSpPr/>
          <p:nvPr/>
        </p:nvSpPr>
        <p:spPr>
          <a:xfrm>
            <a:off x="628920" y="6524640"/>
            <a:ext cx="501804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000" spc="-1" strike="noStrike">
                <a:solidFill>
                  <a:srgbClr val="000000"/>
                </a:solidFill>
                <a:latin typeface="Arial Rounded MT Bold"/>
              </a:rPr>
              <a:t>Source : </a:t>
            </a:r>
            <a:r>
              <a:rPr b="0" lang="fr-FR" sz="1000" spc="-1" strike="noStrike" u="sng">
                <a:solidFill>
                  <a:srgbClr val="8e58b6"/>
                </a:solidFill>
                <a:uFillTx/>
                <a:latin typeface="Arial Rounded MT Bold"/>
                <a:hlinkClick r:id="rId1"/>
              </a:rPr>
              <a:t>https://www.atsi.in/web-based-syllabus-management-system.html</a:t>
            </a:r>
            <a:r>
              <a:rPr b="0" lang="fr-FR" sz="1000" spc="-1" strike="noStrike">
                <a:solidFill>
                  <a:srgbClr val="000000"/>
                </a:solidFill>
                <a:latin typeface="Arial Rounded MT Bold"/>
              </a:rPr>
              <a:t>, 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8491FC9-D302-4BC6-BAC6-73B82482D8F4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3600" spc="-1" strike="noStrike">
                <a:solidFill>
                  <a:srgbClr val="000000"/>
                </a:solidFill>
                <a:latin typeface="Arial Rounded MT Bold"/>
              </a:rPr>
              <a:t>Un sondage pour vous connaître</a:t>
            </a:r>
            <a:endParaRPr b="0" lang="fr-FR" sz="36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4000" spc="-1" strike="noStrike" u="sng">
                <a:solidFill>
                  <a:srgbClr val="8e58b6"/>
                </a:solidFill>
                <a:uFillTx/>
                <a:latin typeface="Arial Rounded MT Bold"/>
                <a:hlinkClick r:id="rId1"/>
              </a:rPr>
              <a:t>https://www.wooclap.com/SOND2SNT</a:t>
            </a:r>
            <a:r>
              <a:rPr b="0" lang="fr-FR" sz="4000" spc="-1" strike="noStrike">
                <a:solidFill>
                  <a:srgbClr val="000000"/>
                </a:solidFill>
                <a:latin typeface="Arial Rounded MT Bold"/>
              </a:rPr>
              <a:t> </a:t>
            </a:r>
            <a:endParaRPr b="0" lang="fr-FR" sz="40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55ABE87-FEF8-4CD9-9F20-139A6BBC17D8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3600" spc="-1" strike="noStrike">
                <a:solidFill>
                  <a:srgbClr val="000000"/>
                </a:solidFill>
                <a:latin typeface="Arial Rounded MT Bold"/>
              </a:rPr>
              <a:t>Faire le point sur vos connaissances en communications numériques </a:t>
            </a:r>
            <a:endParaRPr b="0" lang="fr-FR" sz="36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4000" spc="-1" strike="noStrike" u="sng">
                <a:solidFill>
                  <a:srgbClr val="8e58b6"/>
                </a:solidFill>
                <a:uFillTx/>
                <a:latin typeface="Arial Rounded MT Bold"/>
                <a:hlinkClick r:id="rId1"/>
              </a:rPr>
              <a:t>https://www.wooclap.com/ED2SNT</a:t>
            </a:r>
            <a:r>
              <a:rPr b="0" lang="fr-FR" sz="4000" spc="-1" strike="noStrike">
                <a:solidFill>
                  <a:srgbClr val="000000"/>
                </a:solidFill>
                <a:latin typeface="Arial Rounded MT Bold"/>
              </a:rPr>
              <a:t> </a:t>
            </a:r>
            <a:endParaRPr b="0" lang="fr-FR" sz="4000" spc="-1" strike="noStrike">
              <a:solidFill>
                <a:srgbClr val="000000"/>
              </a:solidFill>
              <a:latin typeface="Arial Rounded MT 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DED0840-6C5C-4BA6-981D-82689452CDA1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3600" spc="-1" strike="noStrike">
                <a:solidFill>
                  <a:srgbClr val="000000"/>
                </a:solidFill>
                <a:latin typeface="Arial Rounded MT Bold"/>
              </a:rPr>
              <a:t>Programme de la séance</a:t>
            </a:r>
            <a:endParaRPr b="0" lang="fr-FR" sz="3600" spc="-1" strike="noStrike">
              <a:solidFill>
                <a:srgbClr val="000000"/>
              </a:solidFill>
              <a:latin typeface="Arial Rounded MT Bold"/>
            </a:endParaRPr>
          </a:p>
        </p:txBody>
      </p:sp>
      <p:grpSp>
        <p:nvGrpSpPr>
          <p:cNvPr id="147" name="Espace réservé du contenu 8"/>
          <p:cNvGrpSpPr/>
          <p:nvPr/>
        </p:nvGrpSpPr>
        <p:grpSpPr>
          <a:xfrm>
            <a:off x="838080" y="1825560"/>
            <a:ext cx="10515240" cy="4350960"/>
            <a:chOff x="838080" y="1825560"/>
            <a:chExt cx="10515240" cy="4350960"/>
          </a:xfrm>
        </p:grpSpPr>
        <p:sp>
          <p:nvSpPr>
            <p:cNvPr id="148" name=""/>
            <p:cNvSpPr/>
            <p:nvPr/>
          </p:nvSpPr>
          <p:spPr>
            <a:xfrm>
              <a:off x="838080" y="1825560"/>
              <a:ext cx="10515240" cy="4350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"/>
            <p:cNvSpPr/>
            <p:nvPr/>
          </p:nvSpPr>
          <p:spPr>
            <a:xfrm>
              <a:off x="842760" y="1825560"/>
              <a:ext cx="813240" cy="813240"/>
            </a:xfrm>
            <a:prstGeom prst="ellipse">
              <a:avLst/>
            </a:prstGeom>
            <a:solidFill>
              <a:srgbClr val="e0e5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"/>
            <p:cNvSpPr/>
            <p:nvPr/>
          </p:nvSpPr>
          <p:spPr>
            <a:xfrm>
              <a:off x="924120" y="1906920"/>
              <a:ext cx="650520" cy="650520"/>
            </a:xfrm>
            <a:prstGeom prst="chord">
              <a:avLst>
                <a:gd name="adj1" fmla="val 1168272"/>
                <a:gd name="adj2" fmla="val 9631728"/>
              </a:avLst>
            </a:prstGeom>
            <a:solidFill>
              <a:srgbClr val="a5b592"/>
            </a:solidFill>
            <a:ln w="12600">
              <a:solidFill>
                <a:srgbClr val="a5b59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"/>
            <p:cNvSpPr/>
            <p:nvPr/>
          </p:nvSpPr>
          <p:spPr>
            <a:xfrm>
              <a:off x="1825560" y="1825560"/>
              <a:ext cx="2405880" cy="81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63360" rIns="63360" tIns="63360" bIns="63360" anchor="b">
              <a:noAutofit/>
            </a:bodyPr>
            <a:p>
              <a:pPr>
                <a:lnSpc>
                  <a:spcPct val="90000"/>
                </a:lnSpc>
                <a:spcAft>
                  <a:spcPts val="876"/>
                </a:spcAft>
                <a:buNone/>
                <a:tabLst>
                  <a:tab algn="l" pos="0"/>
                </a:tabLst>
              </a:pPr>
              <a:r>
                <a:rPr b="0" lang="fr-FR" sz="2500" spc="-1" strike="noStrike">
                  <a:solidFill>
                    <a:srgbClr val="000000"/>
                  </a:solidFill>
                  <a:latin typeface="Arial Rounded MT Bold"/>
                </a:rPr>
                <a:t>Présentation du module</a:t>
              </a:r>
              <a:endParaRPr b="0" lang="fr-FR" sz="2500" spc="-1" strike="noStrike">
                <a:latin typeface="Arial"/>
              </a:endParaRPr>
            </a:p>
          </p:txBody>
        </p:sp>
        <p:sp>
          <p:nvSpPr>
            <p:cNvPr id="152" name=""/>
            <p:cNvSpPr/>
            <p:nvPr/>
          </p:nvSpPr>
          <p:spPr>
            <a:xfrm>
              <a:off x="4401360" y="1825560"/>
              <a:ext cx="813240" cy="813240"/>
            </a:xfrm>
            <a:prstGeom prst="ellipse">
              <a:avLst/>
            </a:prstGeom>
            <a:solidFill>
              <a:srgbClr val="e0e5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"/>
            <p:cNvSpPr/>
            <p:nvPr/>
          </p:nvSpPr>
          <p:spPr>
            <a:xfrm>
              <a:off x="4482720" y="1906920"/>
              <a:ext cx="650520" cy="650520"/>
            </a:xfrm>
            <a:prstGeom prst="chord">
              <a:avLst>
                <a:gd name="adj1" fmla="val 20431728"/>
                <a:gd name="adj2" fmla="val 11968272"/>
              </a:avLst>
            </a:prstGeom>
            <a:solidFill>
              <a:srgbClr val="a5b592"/>
            </a:solidFill>
            <a:ln w="12600">
              <a:solidFill>
                <a:srgbClr val="a5b59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"/>
            <p:cNvSpPr/>
            <p:nvPr/>
          </p:nvSpPr>
          <p:spPr>
            <a:xfrm>
              <a:off x="5384160" y="1825560"/>
              <a:ext cx="2405880" cy="81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63360" rIns="63360" tIns="63360" bIns="63360" anchor="b">
              <a:noAutofit/>
            </a:bodyPr>
            <a:p>
              <a:pPr>
                <a:lnSpc>
                  <a:spcPct val="90000"/>
                </a:lnSpc>
                <a:spcAft>
                  <a:spcPts val="876"/>
                </a:spcAft>
                <a:buNone/>
                <a:tabLst>
                  <a:tab algn="l" pos="0"/>
                </a:tabLst>
              </a:pPr>
              <a:r>
                <a:rPr b="0" lang="fr-FR" sz="2500" spc="-1" strike="noStrike">
                  <a:solidFill>
                    <a:srgbClr val="000000"/>
                  </a:solidFill>
                  <a:latin typeface="Arial Rounded MT Bold"/>
                </a:rPr>
                <a:t>Évaluation des prérequis</a:t>
              </a:r>
              <a:endParaRPr b="0" lang="fr-FR" sz="2500" spc="-1" strike="noStrike">
                <a:latin typeface="Arial"/>
              </a:endParaRPr>
            </a:p>
          </p:txBody>
        </p:sp>
        <p:sp>
          <p:nvSpPr>
            <p:cNvPr id="155" name=""/>
            <p:cNvSpPr/>
            <p:nvPr/>
          </p:nvSpPr>
          <p:spPr>
            <a:xfrm>
              <a:off x="7959960" y="1825560"/>
              <a:ext cx="813240" cy="813240"/>
            </a:xfrm>
            <a:prstGeom prst="ellipse">
              <a:avLst/>
            </a:prstGeom>
            <a:solidFill>
              <a:srgbClr val="e0e5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"/>
            <p:cNvSpPr/>
            <p:nvPr/>
          </p:nvSpPr>
          <p:spPr>
            <a:xfrm>
              <a:off x="8041320" y="1906920"/>
              <a:ext cx="650520" cy="650520"/>
            </a:xfrm>
            <a:prstGeom prst="chord">
              <a:avLst>
                <a:gd name="adj1" fmla="val 16200000"/>
                <a:gd name="adj2" fmla="val 16200000"/>
              </a:avLst>
            </a:prstGeom>
            <a:solidFill>
              <a:srgbClr val="a5b592"/>
            </a:solidFill>
            <a:ln w="12600">
              <a:solidFill>
                <a:srgbClr val="a5b59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"/>
            <p:cNvSpPr/>
            <p:nvPr/>
          </p:nvSpPr>
          <p:spPr>
            <a:xfrm>
              <a:off x="8943120" y="1825560"/>
              <a:ext cx="2405880" cy="81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63360" rIns="63360" tIns="63360" bIns="63360" anchor="b">
              <a:noAutofit/>
            </a:bodyPr>
            <a:p>
              <a:pPr>
                <a:lnSpc>
                  <a:spcPct val="90000"/>
                </a:lnSpc>
                <a:spcAft>
                  <a:spcPts val="876"/>
                </a:spcAft>
                <a:buNone/>
                <a:tabLst>
                  <a:tab algn="l" pos="0"/>
                </a:tabLst>
              </a:pPr>
              <a:r>
                <a:rPr b="1" lang="fr-FR" sz="2500" spc="-1" strike="noStrike">
                  <a:solidFill>
                    <a:srgbClr val="000000"/>
                  </a:solidFill>
                  <a:latin typeface="Arial Rounded MT Bold"/>
                </a:rPr>
                <a:t>Étude de cas</a:t>
              </a:r>
              <a:endParaRPr b="0" lang="fr-FR" sz="2500" spc="-1" strike="noStrike">
                <a:latin typeface="Arial"/>
              </a:endParaRPr>
            </a:p>
          </p:txBody>
        </p:sp>
      </p:grpSp>
      <p:sp>
        <p:nvSpPr>
          <p:cNvPr id="158" name="ZoneTexte 10"/>
          <p:cNvSpPr/>
          <p:nvPr/>
        </p:nvSpPr>
        <p:spPr>
          <a:xfrm>
            <a:off x="628920" y="6524640"/>
            <a:ext cx="501804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000" spc="-1" strike="noStrike">
                <a:solidFill>
                  <a:srgbClr val="000000"/>
                </a:solidFill>
                <a:latin typeface="Arial Rounded MT Bold"/>
              </a:rPr>
              <a:t>Source : </a:t>
            </a:r>
            <a:r>
              <a:rPr b="0" lang="fr-FR" sz="1000" spc="-1" strike="noStrike" u="sng">
                <a:solidFill>
                  <a:srgbClr val="8e58b6"/>
                </a:solidFill>
                <a:uFillTx/>
                <a:latin typeface="Arial Rounded MT Bold"/>
                <a:hlinkClick r:id="rId1"/>
              </a:rPr>
              <a:t>https://www.atsi.in/web-based-syllabus-management-system.html</a:t>
            </a:r>
            <a:r>
              <a:rPr b="0" lang="fr-FR" sz="1000" spc="-1" strike="noStrike">
                <a:solidFill>
                  <a:srgbClr val="000000"/>
                </a:solidFill>
                <a:latin typeface="Arial Rounded MT Bold"/>
              </a:rPr>
              <a:t>, 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61DBCF6-1291-4E63-9839-508241A2A6F9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Theme_APC_INSA_TOULOUSE</Template>
  <TotalTime>9329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2019-01-03T12:38:05Z</dcterms:created>
  <dc:creator>Benoit ESCRIG</dc:creator>
  <dc:description/>
  <dc:language>fr-FR</dc:language>
  <cp:lastModifiedBy/>
  <dcterms:modified xsi:type="dcterms:W3CDTF">2025-01-27T10:57:52Z</dcterms:modified>
  <cp:revision>72</cp:revision>
  <dc:subject/>
  <dc:title>Cours de Couches Physiques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r8>12</vt:r8>
  </property>
</Properties>
</file>