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8"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106" d="100"/>
          <a:sy n="106" d="100"/>
        </p:scale>
        <p:origin x="6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userId="d15b897789ec2377" providerId="LiveId" clId="{CAC1A07A-C358-462C-8CEB-A44BF560830C}"/>
    <pc:docChg chg="custSel addSld delSld modSld">
      <pc:chgData name="Simone" userId="d15b897789ec2377" providerId="LiveId" clId="{CAC1A07A-C358-462C-8CEB-A44BF560830C}" dt="2022-04-13T23:19:48.951" v="9674" actId="20577"/>
      <pc:docMkLst>
        <pc:docMk/>
      </pc:docMkLst>
      <pc:sldChg chg="modSp mod">
        <pc:chgData name="Simone" userId="d15b897789ec2377" providerId="LiveId" clId="{CAC1A07A-C358-462C-8CEB-A44BF560830C}" dt="2022-04-13T23:19:48.951" v="9674" actId="20577"/>
        <pc:sldMkLst>
          <pc:docMk/>
          <pc:sldMk cId="3958957629" sldId="263"/>
        </pc:sldMkLst>
        <pc:spChg chg="mod">
          <ac:chgData name="Simone" userId="d15b897789ec2377" providerId="LiveId" clId="{CAC1A07A-C358-462C-8CEB-A44BF560830C}" dt="2022-04-13T23:19:48.951" v="9674" actId="20577"/>
          <ac:spMkLst>
            <pc:docMk/>
            <pc:sldMk cId="3958957629" sldId="263"/>
            <ac:spMk id="4" creationId="{7DCBFF04-BF91-4BFE-9730-8E33F6F868CD}"/>
          </ac:spMkLst>
        </pc:spChg>
      </pc:sldChg>
      <pc:sldChg chg="addSp modSp mod">
        <pc:chgData name="Simone" userId="d15b897789ec2377" providerId="LiveId" clId="{CAC1A07A-C358-462C-8CEB-A44BF560830C}" dt="2022-03-30T00:38:58.955" v="1413" actId="20577"/>
        <pc:sldMkLst>
          <pc:docMk/>
          <pc:sldMk cId="1656496312" sldId="264"/>
        </pc:sldMkLst>
        <pc:spChg chg="add mod">
          <ac:chgData name="Simone" userId="d15b897789ec2377" providerId="LiveId" clId="{CAC1A07A-C358-462C-8CEB-A44BF560830C}" dt="2022-03-30T00:38:58.955" v="1413" actId="20577"/>
          <ac:spMkLst>
            <pc:docMk/>
            <pc:sldMk cId="1656496312" sldId="264"/>
            <ac:spMk id="3" creationId="{93023EF1-BD82-4B49-BF1C-2F79041DBD6A}"/>
          </ac:spMkLst>
        </pc:spChg>
      </pc:sldChg>
      <pc:sldChg chg="addSp delSp modSp mod">
        <pc:chgData name="Simone" userId="d15b897789ec2377" providerId="LiveId" clId="{CAC1A07A-C358-462C-8CEB-A44BF560830C}" dt="2022-04-13T22:19:41.840" v="8962" actId="20577"/>
        <pc:sldMkLst>
          <pc:docMk/>
          <pc:sldMk cId="692375477" sldId="265"/>
        </pc:sldMkLst>
        <pc:spChg chg="mod">
          <ac:chgData name="Simone" userId="d15b897789ec2377" providerId="LiveId" clId="{CAC1A07A-C358-462C-8CEB-A44BF560830C}" dt="2022-04-04T19:56:10.522" v="3351" actId="1076"/>
          <ac:spMkLst>
            <pc:docMk/>
            <pc:sldMk cId="692375477" sldId="265"/>
            <ac:spMk id="2" creationId="{C33F4D0B-1FCB-4168-B9BB-7179B7C34FC8}"/>
          </ac:spMkLst>
        </pc:spChg>
        <pc:spChg chg="add del mod">
          <ac:chgData name="Simone" userId="d15b897789ec2377" providerId="LiveId" clId="{CAC1A07A-C358-462C-8CEB-A44BF560830C}" dt="2022-03-30T01:24:49.769" v="2002"/>
          <ac:spMkLst>
            <pc:docMk/>
            <pc:sldMk cId="692375477" sldId="265"/>
            <ac:spMk id="3" creationId="{6CBE7932-219D-4878-A013-05B99B002494}"/>
          </ac:spMkLst>
        </pc:spChg>
        <pc:spChg chg="add mod">
          <ac:chgData name="Simone" userId="d15b897789ec2377" providerId="LiveId" clId="{CAC1A07A-C358-462C-8CEB-A44BF560830C}" dt="2022-04-13T22:19:41.840" v="8962" actId="20577"/>
          <ac:spMkLst>
            <pc:docMk/>
            <pc:sldMk cId="692375477" sldId="265"/>
            <ac:spMk id="4" creationId="{7022C22C-8AC1-4BC3-B0F6-F03355C9719A}"/>
          </ac:spMkLst>
        </pc:spChg>
      </pc:sldChg>
      <pc:sldChg chg="addSp modSp mod">
        <pc:chgData name="Simone" userId="d15b897789ec2377" providerId="LiveId" clId="{CAC1A07A-C358-462C-8CEB-A44BF560830C}" dt="2022-04-12T00:36:54.260" v="8938" actId="20577"/>
        <pc:sldMkLst>
          <pc:docMk/>
          <pc:sldMk cId="2764727792" sldId="266"/>
        </pc:sldMkLst>
        <pc:spChg chg="mod">
          <ac:chgData name="Simone" userId="d15b897789ec2377" providerId="LiveId" clId="{CAC1A07A-C358-462C-8CEB-A44BF560830C}" dt="2022-04-06T01:23:31.997" v="8123" actId="14100"/>
          <ac:spMkLst>
            <pc:docMk/>
            <pc:sldMk cId="2764727792" sldId="266"/>
            <ac:spMk id="2" creationId="{C33F4D0B-1FCB-4168-B9BB-7179B7C34FC8}"/>
          </ac:spMkLst>
        </pc:spChg>
        <pc:spChg chg="add mod">
          <ac:chgData name="Simone" userId="d15b897789ec2377" providerId="LiveId" clId="{CAC1A07A-C358-462C-8CEB-A44BF560830C}" dt="2022-04-12T00:36:54.260" v="8938" actId="20577"/>
          <ac:spMkLst>
            <pc:docMk/>
            <pc:sldMk cId="2764727792" sldId="266"/>
            <ac:spMk id="3" creationId="{8BF3C8C1-E6CB-4829-99B5-0D89FFA71C16}"/>
          </ac:spMkLst>
        </pc:spChg>
      </pc:sldChg>
      <pc:sldChg chg="addSp delSp modSp mod">
        <pc:chgData name="Simone" userId="d15b897789ec2377" providerId="LiveId" clId="{CAC1A07A-C358-462C-8CEB-A44BF560830C}" dt="2022-04-13T22:20:44.252" v="8977" actId="20577"/>
        <pc:sldMkLst>
          <pc:docMk/>
          <pc:sldMk cId="2879812189" sldId="267"/>
        </pc:sldMkLst>
        <pc:spChg chg="mod">
          <ac:chgData name="Simone" userId="d15b897789ec2377" providerId="LiveId" clId="{CAC1A07A-C358-462C-8CEB-A44BF560830C}" dt="2022-04-06T00:27:19.595" v="7472" actId="20577"/>
          <ac:spMkLst>
            <pc:docMk/>
            <pc:sldMk cId="2879812189" sldId="267"/>
            <ac:spMk id="2" creationId="{C33F4D0B-1FCB-4168-B9BB-7179B7C34FC8}"/>
          </ac:spMkLst>
        </pc:spChg>
        <pc:spChg chg="add del mod">
          <ac:chgData name="Simone" userId="d15b897789ec2377" providerId="LiveId" clId="{CAC1A07A-C358-462C-8CEB-A44BF560830C}" dt="2022-04-05T00:58:39.046" v="6260"/>
          <ac:spMkLst>
            <pc:docMk/>
            <pc:sldMk cId="2879812189" sldId="267"/>
            <ac:spMk id="3" creationId="{D4F80AE6-8DE8-48EF-BEC3-4B5700CA35B3}"/>
          </ac:spMkLst>
        </pc:spChg>
        <pc:spChg chg="add mod">
          <ac:chgData name="Simone" userId="d15b897789ec2377" providerId="LiveId" clId="{CAC1A07A-C358-462C-8CEB-A44BF560830C}" dt="2022-04-13T22:20:44.252" v="8977" actId="20577"/>
          <ac:spMkLst>
            <pc:docMk/>
            <pc:sldMk cId="2879812189" sldId="267"/>
            <ac:spMk id="4" creationId="{D57853F2-942A-4226-B22D-A8386F06F011}"/>
          </ac:spMkLst>
        </pc:spChg>
      </pc:sldChg>
      <pc:sldChg chg="addSp delSp modSp new del mod">
        <pc:chgData name="Simone" userId="d15b897789ec2377" providerId="LiveId" clId="{CAC1A07A-C358-462C-8CEB-A44BF560830C}" dt="2022-04-11T23:31:05.532" v="8506" actId="2696"/>
        <pc:sldMkLst>
          <pc:docMk/>
          <pc:sldMk cId="1028179351" sldId="268"/>
        </pc:sldMkLst>
        <pc:spChg chg="mod">
          <ac:chgData name="Simone" userId="d15b897789ec2377" providerId="LiveId" clId="{CAC1A07A-C358-462C-8CEB-A44BF560830C}" dt="2022-04-11T23:24:09.394" v="8142" actId="20577"/>
          <ac:spMkLst>
            <pc:docMk/>
            <pc:sldMk cId="1028179351" sldId="268"/>
            <ac:spMk id="2" creationId="{CB93E579-0984-4103-A0C4-7274969B88F5}"/>
          </ac:spMkLst>
        </pc:spChg>
        <pc:spChg chg="add del mod">
          <ac:chgData name="Simone" userId="d15b897789ec2377" providerId="LiveId" clId="{CAC1A07A-C358-462C-8CEB-A44BF560830C}" dt="2022-04-11T23:24:39.938" v="8145"/>
          <ac:spMkLst>
            <pc:docMk/>
            <pc:sldMk cId="1028179351" sldId="268"/>
            <ac:spMk id="3" creationId="{83CAC60D-FA03-442B-BF4C-BBEF58629369}"/>
          </ac:spMkLst>
        </pc:spChg>
        <pc:spChg chg="add del mod">
          <ac:chgData name="Simone" userId="d15b897789ec2377" providerId="LiveId" clId="{CAC1A07A-C358-462C-8CEB-A44BF560830C}" dt="2022-04-11T23:30:53.234" v="8504"/>
          <ac:spMkLst>
            <pc:docMk/>
            <pc:sldMk cId="1028179351" sldId="268"/>
            <ac:spMk id="4" creationId="{572091C8-8455-4F6A-9858-6FE4E0A53D1B}"/>
          </ac:spMkLst>
        </pc:spChg>
      </pc:sldChg>
      <pc:sldChg chg="modSp new del mod">
        <pc:chgData name="Simone" userId="d15b897789ec2377" providerId="LiveId" clId="{CAC1A07A-C358-462C-8CEB-A44BF560830C}" dt="2022-04-12T00:07:28.030" v="8937" actId="2696"/>
        <pc:sldMkLst>
          <pc:docMk/>
          <pc:sldMk cId="3272216614" sldId="268"/>
        </pc:sldMkLst>
        <pc:spChg chg="mod">
          <ac:chgData name="Simone" userId="d15b897789ec2377" providerId="LiveId" clId="{CAC1A07A-C358-462C-8CEB-A44BF560830C}" dt="2022-04-11T23:32:34.643" v="8511" actId="20577"/>
          <ac:spMkLst>
            <pc:docMk/>
            <pc:sldMk cId="3272216614" sldId="268"/>
            <ac:spMk id="2" creationId="{7AC873D4-546B-4124-9A2D-E6C51CFB847D}"/>
          </ac:spMkLst>
        </pc:spChg>
        <pc:spChg chg="mod">
          <ac:chgData name="Simone" userId="d15b897789ec2377" providerId="LiveId" clId="{CAC1A07A-C358-462C-8CEB-A44BF560830C}" dt="2022-04-11T23:52:21.754" v="8936" actId="20577"/>
          <ac:spMkLst>
            <pc:docMk/>
            <pc:sldMk cId="3272216614" sldId="268"/>
            <ac:spMk id="3" creationId="{49BF9EF1-3C0D-409F-A5DA-0786BFB44556}"/>
          </ac:spMkLst>
        </pc:spChg>
      </pc:sldChg>
      <pc:sldChg chg="modSp mod">
        <pc:chgData name="Simone" userId="d15b897789ec2377" providerId="LiveId" clId="{CAC1A07A-C358-462C-8CEB-A44BF560830C}" dt="2022-04-13T22:23:55.304" v="9044" actId="20577"/>
        <pc:sldMkLst>
          <pc:docMk/>
          <pc:sldMk cId="3568459775" sldId="268"/>
        </pc:sldMkLst>
        <pc:spChg chg="mod">
          <ac:chgData name="Simone" userId="d15b897789ec2377" providerId="LiveId" clId="{CAC1A07A-C358-462C-8CEB-A44BF560830C}" dt="2022-04-13T22:23:55.304" v="9044" actId="20577"/>
          <ac:spMkLst>
            <pc:docMk/>
            <pc:sldMk cId="3568459775" sldId="268"/>
            <ac:spMk id="3" creationId="{E27A035D-6390-4F69-93AC-47ADFF68B36F}"/>
          </ac:spMkLst>
        </pc:spChg>
      </pc:sldChg>
    </pc:docChg>
  </pc:docChgLst>
  <pc:docChgLst>
    <pc:chgData name="Simone Canty" userId="d15b897789ec2377" providerId="LiveId" clId="{D77A6BC8-8D04-4118-B6B6-821B1B2196DD}"/>
    <pc:docChg chg="custSel addSld delSld modSld">
      <pc:chgData name="Simone Canty" userId="d15b897789ec2377" providerId="LiveId" clId="{D77A6BC8-8D04-4118-B6B6-821B1B2196DD}" dt="2022-04-19T19:19:18.809" v="1486" actId="20577"/>
      <pc:docMkLst>
        <pc:docMk/>
      </pc:docMkLst>
      <pc:sldChg chg="modSp mod">
        <pc:chgData name="Simone Canty" userId="d15b897789ec2377" providerId="LiveId" clId="{D77A6BC8-8D04-4118-B6B6-821B1B2196DD}" dt="2022-04-19T19:19:18.809" v="1486" actId="20577"/>
        <pc:sldMkLst>
          <pc:docMk/>
          <pc:sldMk cId="1656496312" sldId="264"/>
        </pc:sldMkLst>
        <pc:spChg chg="mod">
          <ac:chgData name="Simone Canty" userId="d15b897789ec2377" providerId="LiveId" clId="{D77A6BC8-8D04-4118-B6B6-821B1B2196DD}" dt="2022-04-19T19:19:18.809" v="1486" actId="20577"/>
          <ac:spMkLst>
            <pc:docMk/>
            <pc:sldMk cId="1656496312" sldId="264"/>
            <ac:spMk id="3" creationId="{93023EF1-BD82-4B49-BF1C-2F79041DBD6A}"/>
          </ac:spMkLst>
        </pc:spChg>
      </pc:sldChg>
      <pc:sldChg chg="modSp mod">
        <pc:chgData name="Simone Canty" userId="d15b897789ec2377" providerId="LiveId" clId="{D77A6BC8-8D04-4118-B6B6-821B1B2196DD}" dt="2022-04-12T18:51:52.296" v="638" actId="20577"/>
        <pc:sldMkLst>
          <pc:docMk/>
          <pc:sldMk cId="692375477" sldId="265"/>
        </pc:sldMkLst>
        <pc:spChg chg="mod">
          <ac:chgData name="Simone Canty" userId="d15b897789ec2377" providerId="LiveId" clId="{D77A6BC8-8D04-4118-B6B6-821B1B2196DD}" dt="2022-04-12T18:51:52.296" v="638" actId="20577"/>
          <ac:spMkLst>
            <pc:docMk/>
            <pc:sldMk cId="692375477" sldId="265"/>
            <ac:spMk id="4" creationId="{7022C22C-8AC1-4BC3-B0F6-F03355C9719A}"/>
          </ac:spMkLst>
        </pc:spChg>
      </pc:sldChg>
      <pc:sldChg chg="modSp mod">
        <pc:chgData name="Simone Canty" userId="d15b897789ec2377" providerId="LiveId" clId="{D77A6BC8-8D04-4118-B6B6-821B1B2196DD}" dt="2022-04-12T18:19:31.673" v="382" actId="20577"/>
        <pc:sldMkLst>
          <pc:docMk/>
          <pc:sldMk cId="2879812189" sldId="267"/>
        </pc:sldMkLst>
        <pc:spChg chg="mod">
          <ac:chgData name="Simone Canty" userId="d15b897789ec2377" providerId="LiveId" clId="{D77A6BC8-8D04-4118-B6B6-821B1B2196DD}" dt="2022-04-12T18:19:31.673" v="382" actId="20577"/>
          <ac:spMkLst>
            <pc:docMk/>
            <pc:sldMk cId="2879812189" sldId="267"/>
            <ac:spMk id="4" creationId="{D57853F2-942A-4226-B22D-A8386F06F011}"/>
          </ac:spMkLst>
        </pc:spChg>
      </pc:sldChg>
      <pc:sldChg chg="modSp new del mod">
        <pc:chgData name="Simone Canty" userId="d15b897789ec2377" providerId="LiveId" clId="{D77A6BC8-8D04-4118-B6B6-821B1B2196DD}" dt="2022-04-12T17:51:41.260" v="326" actId="2696"/>
        <pc:sldMkLst>
          <pc:docMk/>
          <pc:sldMk cId="223156186" sldId="268"/>
        </pc:sldMkLst>
        <pc:spChg chg="mod">
          <ac:chgData name="Simone Canty" userId="d15b897789ec2377" providerId="LiveId" clId="{D77A6BC8-8D04-4118-B6B6-821B1B2196DD}" dt="2022-04-12T14:49:10.418" v="4" actId="20577"/>
          <ac:spMkLst>
            <pc:docMk/>
            <pc:sldMk cId="223156186" sldId="268"/>
            <ac:spMk id="2" creationId="{863FD225-A119-4129-ADFA-A7681FD0F508}"/>
          </ac:spMkLst>
        </pc:spChg>
        <pc:spChg chg="mod">
          <ac:chgData name="Simone Canty" userId="d15b897789ec2377" providerId="LiveId" clId="{D77A6BC8-8D04-4118-B6B6-821B1B2196DD}" dt="2022-04-12T14:59:01.883" v="22"/>
          <ac:spMkLst>
            <pc:docMk/>
            <pc:sldMk cId="223156186" sldId="268"/>
            <ac:spMk id="3" creationId="{1A742D64-51C3-49CA-9315-735DF73BB953}"/>
          </ac:spMkLst>
        </pc:spChg>
      </pc:sldChg>
      <pc:sldChg chg="addSp delSp modSp new mod">
        <pc:chgData name="Simone Canty" userId="d15b897789ec2377" providerId="LiveId" clId="{D77A6BC8-8D04-4118-B6B6-821B1B2196DD}" dt="2022-04-12T19:04:15.949" v="1136" actId="20577"/>
        <pc:sldMkLst>
          <pc:docMk/>
          <pc:sldMk cId="3568459775" sldId="268"/>
        </pc:sldMkLst>
        <pc:spChg chg="mod">
          <ac:chgData name="Simone Canty" userId="d15b897789ec2377" providerId="LiveId" clId="{D77A6BC8-8D04-4118-B6B6-821B1B2196DD}" dt="2022-04-12T17:53:54.927" v="331" actId="20577"/>
          <ac:spMkLst>
            <pc:docMk/>
            <pc:sldMk cId="3568459775" sldId="268"/>
            <ac:spMk id="2" creationId="{30120DDE-7523-4E0C-BD63-2F9C0F935EE0}"/>
          </ac:spMkLst>
        </pc:spChg>
        <pc:spChg chg="mod">
          <ac:chgData name="Simone Canty" userId="d15b897789ec2377" providerId="LiveId" clId="{D77A6BC8-8D04-4118-B6B6-821B1B2196DD}" dt="2022-04-12T19:04:15.949" v="1136" actId="20577"/>
          <ac:spMkLst>
            <pc:docMk/>
            <pc:sldMk cId="3568459775" sldId="268"/>
            <ac:spMk id="3" creationId="{E27A035D-6390-4F69-93AC-47ADFF68B36F}"/>
          </ac:spMkLst>
        </pc:spChg>
        <pc:spChg chg="add del mod">
          <ac:chgData name="Simone Canty" userId="d15b897789ec2377" providerId="LiveId" clId="{D77A6BC8-8D04-4118-B6B6-821B1B2196DD}" dt="2022-04-12T18:53:11.458" v="647"/>
          <ac:spMkLst>
            <pc:docMk/>
            <pc:sldMk cId="3568459775" sldId="268"/>
            <ac:spMk id="5" creationId="{3DB7E622-3856-4035-AF07-951A5277E32D}"/>
          </ac:spMkLst>
        </pc:spChg>
        <pc:spChg chg="add mod">
          <ac:chgData name="Simone Canty" userId="d15b897789ec2377" providerId="LiveId" clId="{D77A6BC8-8D04-4118-B6B6-821B1B2196DD}" dt="2022-04-12T18:53:58.439" v="654" actId="1076"/>
          <ac:spMkLst>
            <pc:docMk/>
            <pc:sldMk cId="3568459775" sldId="268"/>
            <ac:spMk id="6" creationId="{CFF9E96A-4120-4B1A-B09D-F7250C009712}"/>
          </ac:spMkLst>
        </pc:spChg>
        <pc:picChg chg="add mod">
          <ac:chgData name="Simone Canty" userId="d15b897789ec2377" providerId="LiveId" clId="{D77A6BC8-8D04-4118-B6B6-821B1B2196DD}" dt="2022-04-12T17:54:52.105" v="333" actId="1076"/>
          <ac:picMkLst>
            <pc:docMk/>
            <pc:sldMk cId="3568459775" sldId="268"/>
            <ac:picMk id="4" creationId="{37857170-F9AD-44FF-BC31-E9A1DB2AB8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4/19/2022</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4/19/2022</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0DDE-7523-4E0C-BD63-2F9C0F935EE0}"/>
              </a:ext>
            </a:extLst>
          </p:cNvPr>
          <p:cNvSpPr>
            <a:spLocks noGrp="1"/>
          </p:cNvSpPr>
          <p:nvPr>
            <p:ph type="title"/>
          </p:nvPr>
        </p:nvSpPr>
        <p:spPr/>
        <p:txBody>
          <a:bodyPr/>
          <a:lstStyle/>
          <a:p>
            <a:r>
              <a:rPr lang="en-US" dirty="0"/>
              <a:t>Audit Against Frameworks (3.) </a:t>
            </a:r>
            <a:r>
              <a:rPr lang="en-US" dirty="0" err="1"/>
              <a:t>pg</a:t>
            </a:r>
            <a:r>
              <a:rPr lang="en-US" dirty="0"/>
              <a:t> 3</a:t>
            </a:r>
          </a:p>
        </p:txBody>
      </p:sp>
      <p:sp>
        <p:nvSpPr>
          <p:cNvPr id="3" name="Content Placeholder 2">
            <a:extLst>
              <a:ext uri="{FF2B5EF4-FFF2-40B4-BE49-F238E27FC236}">
                <a16:creationId xmlns:a16="http://schemas.microsoft.com/office/drawing/2014/main" id="{E27A035D-6390-4F69-93AC-47ADFF68B36F}"/>
              </a:ext>
            </a:extLst>
          </p:cNvPr>
          <p:cNvSpPr>
            <a:spLocks noGrp="1"/>
          </p:cNvSpPr>
          <p:nvPr>
            <p:ph idx="1"/>
          </p:nvPr>
        </p:nvSpPr>
        <p:spPr/>
        <p:txBody>
          <a:bodyPr>
            <a:normAutofit/>
          </a:bodyPr>
          <a:lstStyle/>
          <a:p>
            <a:endParaRPr lang="en-US" sz="1800" dirty="0"/>
          </a:p>
          <a:p>
            <a:pPr lvl="1">
              <a:buFont typeface="Wingdings" panose="05000000000000000000" pitchFamily="2" charset="2"/>
              <a:buChar char="q"/>
            </a:pPr>
            <a:r>
              <a:rPr lang="en-US" sz="1800" b="0" i="0" dirty="0">
                <a:solidFill>
                  <a:srgbClr val="454441"/>
                </a:solidFill>
                <a:effectLst/>
              </a:rPr>
              <a:t>Memorized secrets which is a password or pin SHALL be at least 8 characters in length if chosen by the subscriber.</a:t>
            </a:r>
            <a:endParaRPr lang="en-US" sz="1800" dirty="0"/>
          </a:p>
          <a:p>
            <a:r>
              <a:rPr lang="en-US" sz="1800" dirty="0"/>
              <a:t>File store is only using AES-128 encryption.  This is a valid concern to the prospective client, Greater Minnesota  Lifecycle.  As per NIST,  AES-128 is one of the secured encryption key ciphers.  However, AES-256 encryption is the most secured:</a:t>
            </a:r>
          </a:p>
          <a:p>
            <a:pPr lvl="1">
              <a:buFont typeface="Wingdings" panose="05000000000000000000" pitchFamily="2" charset="2"/>
              <a:buChar char="q"/>
            </a:pPr>
            <a:r>
              <a:rPr lang="en-US" sz="1400" dirty="0"/>
              <a:t> </a:t>
            </a:r>
            <a:r>
              <a:rPr lang="en-US" sz="1800" dirty="0"/>
              <a:t>More rounds. The more rounds, the more complex the encryption, thus, making AES-256 the most secured compared to  AES-128</a:t>
            </a:r>
          </a:p>
        </p:txBody>
      </p:sp>
      <p:pic>
        <p:nvPicPr>
          <p:cNvPr id="4" name="Graphic 3" descr="Rabbit">
            <a:extLst>
              <a:ext uri="{FF2B5EF4-FFF2-40B4-BE49-F238E27FC236}">
                <a16:creationId xmlns:a16="http://schemas.microsoft.com/office/drawing/2014/main" id="{37857170-F9AD-44FF-BC31-E9A1DB2AB8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5548" y="28536"/>
            <a:ext cx="764749" cy="764749"/>
          </a:xfrm>
          <a:prstGeom prst="rect">
            <a:avLst/>
          </a:prstGeom>
        </p:spPr>
      </p:pic>
      <p:sp>
        <p:nvSpPr>
          <p:cNvPr id="6" name="TextBox 5">
            <a:extLst>
              <a:ext uri="{FF2B5EF4-FFF2-40B4-BE49-F238E27FC236}">
                <a16:creationId xmlns:a16="http://schemas.microsoft.com/office/drawing/2014/main" id="{CFF9E96A-4120-4B1A-B09D-F7250C009712}"/>
              </a:ext>
            </a:extLst>
          </p:cNvPr>
          <p:cNvSpPr txBox="1"/>
          <p:nvPr/>
        </p:nvSpPr>
        <p:spPr>
          <a:xfrm>
            <a:off x="10120108" y="658574"/>
            <a:ext cx="1654895" cy="369332"/>
          </a:xfrm>
          <a:prstGeom prst="rect">
            <a:avLst/>
          </a:prstGeom>
          <a:noFill/>
        </p:spPr>
        <p:txBody>
          <a:bodyPr wrap="square" rtlCol="0">
            <a:spAutoFit/>
          </a:bodyPr>
          <a:lstStyle/>
          <a:p>
            <a:r>
              <a:rPr lang="en-US" sz="1800" i="1">
                <a:solidFill>
                  <a:schemeClr val="accent3">
                    <a:lumMod val="50000"/>
                  </a:schemeClr>
                </a:solidFill>
                <a:latin typeface="Eras Bold ITC" panose="020B0907030504020204" pitchFamily="34" charset="0"/>
              </a:rPr>
              <a:t>SwiftTech</a:t>
            </a:r>
            <a:endParaRPr lang="en-US" sz="1800" i="1" dirty="0">
              <a:solidFill>
                <a:schemeClr val="accent3">
                  <a:lumMod val="50000"/>
                </a:schemeClr>
              </a:solidFill>
              <a:latin typeface="Eras Bold ITC" panose="020B0907030504020204" pitchFamily="34" charset="0"/>
            </a:endParaRPr>
          </a:p>
        </p:txBody>
      </p:sp>
    </p:spTree>
    <p:extLst>
      <p:ext uri="{BB962C8B-B14F-4D97-AF65-F5344CB8AC3E}">
        <p14:creationId xmlns:p14="http://schemas.microsoft.com/office/powerpoint/2010/main" val="356845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477328"/>
          </a:xfrm>
          <a:prstGeom prst="rect">
            <a:avLst/>
          </a:prstGeom>
          <a:noFill/>
        </p:spPr>
        <p:txBody>
          <a:bodyPr wrap="square" rtlCol="0">
            <a:spAutoFit/>
          </a:bodyPr>
          <a:lstStyle/>
          <a:p>
            <a:r>
              <a:rPr lang="en-US" dirty="0"/>
              <a:t>1. Develop a password  and password audit policy.</a:t>
            </a:r>
          </a:p>
          <a:p>
            <a:r>
              <a:rPr lang="en-US" dirty="0"/>
              <a:t>2.  Configure the minimum password length policy setting to a value of 8 or more. </a:t>
            </a:r>
          </a:p>
          <a:p>
            <a:r>
              <a:rPr lang="en-US" dirty="0"/>
              <a:t>3. Configure that passwords are change every 90 days.   </a:t>
            </a:r>
          </a:p>
          <a:p>
            <a:r>
              <a:rPr lang="en-US" dirty="0"/>
              <a:t>4.  Audits will be conducted every 90 days using a password-cracking software  to determine compliance and to track any passwords that are too weak or compromised.</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023EF1-BD82-4B49-BF1C-2F79041DBD6A}"/>
              </a:ext>
            </a:extLst>
          </p:cNvPr>
          <p:cNvSpPr txBox="1"/>
          <p:nvPr/>
        </p:nvSpPr>
        <p:spPr>
          <a:xfrm>
            <a:off x="440268" y="1631950"/>
            <a:ext cx="11154832" cy="2031325"/>
          </a:xfrm>
          <a:prstGeom prst="rect">
            <a:avLst/>
          </a:prstGeom>
          <a:noFill/>
        </p:spPr>
        <p:txBody>
          <a:bodyPr wrap="square" rtlCol="0">
            <a:spAutoFit/>
          </a:bodyPr>
          <a:lstStyle/>
          <a:p>
            <a:r>
              <a:rPr lang="en-US" dirty="0"/>
              <a:t>As the newly hired cyber security GRC, I had the opportunity to review </a:t>
            </a:r>
            <a:r>
              <a:rPr lang="en-US" dirty="0" err="1"/>
              <a:t>FireHawk</a:t>
            </a:r>
            <a:r>
              <a:rPr lang="en-US" dirty="0"/>
              <a:t> Consulting’s report along with the </a:t>
            </a:r>
            <a:r>
              <a:rPr lang="en-US" dirty="0" err="1"/>
              <a:t>SwiftTech’s</a:t>
            </a:r>
            <a:r>
              <a:rPr lang="en-US" dirty="0"/>
              <a:t> email.  It appears that SwiftTech would like to expand their company into Software as a Service (SaaS).  However, in order to please prospective customers they need to comply with governance, risk, and compliance programs and hence, the reason for hiring </a:t>
            </a:r>
            <a:r>
              <a:rPr lang="en-US" dirty="0" err="1"/>
              <a:t>FireHawk</a:t>
            </a:r>
            <a:r>
              <a:rPr lang="en-US" dirty="0"/>
              <a:t> </a:t>
            </a:r>
            <a:r>
              <a:rPr lang="en-US" dirty="0" err="1"/>
              <a:t>Secuity</a:t>
            </a:r>
            <a:r>
              <a:rPr lang="en-US" dirty="0"/>
              <a:t> to preform a </a:t>
            </a:r>
            <a:r>
              <a:rPr lang="en-US" dirty="0" err="1"/>
              <a:t>readinesss</a:t>
            </a:r>
            <a:r>
              <a:rPr lang="en-US" dirty="0"/>
              <a:t> assessment in preparation for pursing a SOCII attestation report.  As per their statement, </a:t>
            </a:r>
            <a:r>
              <a:rPr lang="en-US" dirty="0" err="1"/>
              <a:t>SwiftTech</a:t>
            </a:r>
            <a:r>
              <a:rPr lang="en-US" dirty="0"/>
              <a:t> believes in developing new ideas as quickly as possible and the fact they do not to sacrifice their commitment to agile </a:t>
            </a:r>
            <a:r>
              <a:rPr lang="en-US"/>
              <a:t>software development, </a:t>
            </a:r>
            <a:r>
              <a:rPr lang="en-US" dirty="0"/>
              <a:t>therefore, they are Risk Accepting.</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0"/>
            <a:ext cx="10515600" cy="1325563"/>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22C22C-8AC1-4BC3-B0F6-F03355C9719A}"/>
              </a:ext>
            </a:extLst>
          </p:cNvPr>
          <p:cNvSpPr txBox="1"/>
          <p:nvPr/>
        </p:nvSpPr>
        <p:spPr>
          <a:xfrm>
            <a:off x="630767" y="1198033"/>
            <a:ext cx="10866965" cy="5078313"/>
          </a:xfrm>
          <a:prstGeom prst="rect">
            <a:avLst/>
          </a:prstGeom>
          <a:noFill/>
        </p:spPr>
        <p:txBody>
          <a:bodyPr wrap="square" rtlCol="0">
            <a:spAutoFit/>
          </a:bodyPr>
          <a:lstStyle/>
          <a:p>
            <a:r>
              <a:rPr lang="en-US" dirty="0"/>
              <a:t>When reviewing the Greater Minnesota Lifecare’s Information Security Addendum and </a:t>
            </a:r>
            <a:r>
              <a:rPr lang="en-US" dirty="0" err="1"/>
              <a:t>SwiftTech’s</a:t>
            </a:r>
            <a:r>
              <a:rPr lang="en-US" dirty="0"/>
              <a:t> prospective customers for the </a:t>
            </a:r>
            <a:r>
              <a:rPr lang="en-US" dirty="0" err="1"/>
              <a:t>ProjectTrackPlus</a:t>
            </a:r>
            <a:r>
              <a:rPr lang="en-US" dirty="0"/>
              <a:t>, I suggest  the two regulatory frameworks that we should use to measure out existing security controls and incorporate into our risk management framework:</a:t>
            </a:r>
          </a:p>
          <a:p>
            <a:endParaRPr lang="en-US" dirty="0"/>
          </a:p>
          <a:p>
            <a:pPr marL="285750" indent="-285750">
              <a:buFont typeface="Arial" panose="020B0604020202020204" pitchFamily="34" charset="0"/>
              <a:buChar char="•"/>
            </a:pPr>
            <a:r>
              <a:rPr lang="en-US" b="1" dirty="0"/>
              <a:t>The Secure Software Development Framework (NIST SP 800-218).  </a:t>
            </a:r>
            <a:r>
              <a:rPr lang="en-US" dirty="0"/>
              <a:t>The reason is:</a:t>
            </a:r>
          </a:p>
          <a:p>
            <a:pPr marL="742950" lvl="1" indent="-285750">
              <a:buFont typeface="Arial" panose="020B0604020202020204" pitchFamily="34" charset="0"/>
              <a:buChar char="•"/>
            </a:pPr>
            <a:r>
              <a:rPr lang="en-US" dirty="0"/>
              <a:t>SwiftTech wants to provide Software as a Service (SaaS) with their </a:t>
            </a:r>
            <a:r>
              <a:rPr lang="en-US" dirty="0" err="1"/>
              <a:t>ProjectTrackPlus</a:t>
            </a:r>
            <a:r>
              <a:rPr lang="en-US" dirty="0"/>
              <a:t>.  </a:t>
            </a:r>
          </a:p>
          <a:p>
            <a:pPr marL="742950" lvl="1" indent="-285750">
              <a:buFont typeface="Arial" panose="020B0604020202020204" pitchFamily="34" charset="0"/>
              <a:buChar char="•"/>
            </a:pPr>
            <a:r>
              <a:rPr lang="en-US" dirty="0"/>
              <a:t>In order to have  prospect client, Greater Minnesota Lifecare, SwiftTech needs to assure that all application code is free of security flaws.</a:t>
            </a:r>
          </a:p>
          <a:p>
            <a:pPr marL="285750" indent="-285750">
              <a:buFont typeface="Arial" panose="020B0604020202020204" pitchFamily="34" charset="0"/>
              <a:buChar char="•"/>
            </a:pPr>
            <a:r>
              <a:rPr lang="en-US" b="1" dirty="0"/>
              <a:t>Health Insurance Portability and Accountability Act Security Rule (HIPAA) (NIST SP 800-66) and NIST SP 800-63B</a:t>
            </a:r>
          </a:p>
          <a:p>
            <a:pPr marL="742950" lvl="1" indent="-285750">
              <a:buFont typeface="Arial" panose="020B0604020202020204" pitchFamily="34" charset="0"/>
              <a:buChar char="•"/>
            </a:pPr>
            <a:r>
              <a:rPr lang="en-US" dirty="0"/>
              <a:t>SwiftTech will need to follow HIPAA security rules if they are to work with Greater Minnesota Lifecare given this prospective client deals with electronic personal healthcare information(ePHI).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Security Guidelines for Storage Infrastructure (NIST Special Publication 800-29) and Storage Security: Data Protection (SNIA Technical White Paper 2018)</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SwiftTech will need to store all of Greater Minnesota Lifecare information using a data encryption, preferably, Advance Encryption Standard (AES) 256 or above.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478367" y="94192"/>
            <a:ext cx="10515600" cy="989541"/>
          </a:xfrm>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F3C8C1-E6CB-4829-99B5-0D89FFA71C16}"/>
              </a:ext>
            </a:extLst>
          </p:cNvPr>
          <p:cNvSpPr txBox="1"/>
          <p:nvPr/>
        </p:nvSpPr>
        <p:spPr>
          <a:xfrm>
            <a:off x="266700" y="1130300"/>
            <a:ext cx="11784086"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Application code is not scanned for vulnerabilities before being published into production environment. Also, Development Tier servers are unpatched and contain multiple vulnerabilities.  These area valid concerns. The earlier in the software development life cycle (SDLC) that security is addressed, the less effort and cost is required to achieve the same level of security.  As per </a:t>
            </a:r>
            <a:r>
              <a:rPr lang="en-US" b="1" dirty="0"/>
              <a:t>NIST SP 800-218</a:t>
            </a:r>
          </a:p>
          <a:p>
            <a:pPr marL="1657350" lvl="3" indent="-285750">
              <a:buFont typeface="Arial" panose="020B0604020202020204" pitchFamily="34" charset="0"/>
              <a:buChar char="•"/>
            </a:pPr>
            <a:r>
              <a:rPr lang="en-US" b="1" dirty="0"/>
              <a:t>Review and/or Analyze Human-Readable code to identify vulnerabilities and verify compliance with security requirements</a:t>
            </a:r>
            <a:r>
              <a:rPr lang="en-US" dirty="0"/>
              <a:t>.</a:t>
            </a:r>
          </a:p>
          <a:p>
            <a:pPr marL="2114550" lvl="4" indent="-285750">
              <a:buFont typeface="Wingdings" panose="05000000000000000000" pitchFamily="2" charset="2"/>
              <a:buChar char="q"/>
            </a:pPr>
            <a:r>
              <a:rPr lang="en-US" dirty="0"/>
              <a:t>Code analysis tools, which are tools used to find issues in code, in fully automated way or in conjunction with a person, should be used.	</a:t>
            </a:r>
          </a:p>
          <a:p>
            <a:pPr marL="1657350" lvl="3" indent="-285750">
              <a:buFont typeface="Arial" panose="020B0604020202020204" pitchFamily="34" charset="0"/>
              <a:buChar char="•"/>
            </a:pPr>
            <a:r>
              <a:rPr lang="en-US" b="1" dirty="0"/>
              <a:t>Test executable code to identify vulnerabilities and verify compliance with security requirements</a:t>
            </a:r>
          </a:p>
          <a:p>
            <a:pPr marL="2114550" lvl="4" indent="-285750">
              <a:buFont typeface="Wingdings" panose="05000000000000000000" pitchFamily="2" charset="2"/>
              <a:buChar char="q"/>
            </a:pPr>
            <a:r>
              <a:rPr lang="en-US" dirty="0"/>
              <a:t>Scope the testing, design the tests, perform the testing, and document the results, including recording and triaging all discovered issues and recommended remediation in the development team’s workflow or issue tracking system.</a:t>
            </a:r>
          </a:p>
          <a:p>
            <a:pPr marL="1657350" lvl="3" indent="-285750">
              <a:buFont typeface="Wingdings" panose="05000000000000000000" pitchFamily="2" charset="2"/>
              <a:buChar char="§"/>
            </a:pPr>
            <a:r>
              <a:rPr lang="en-US" b="1" dirty="0"/>
              <a:t>Assess, Prioritize, and Remediate Vulnerabilities.</a:t>
            </a:r>
          </a:p>
          <a:p>
            <a:pPr marL="2114550" lvl="4" indent="-285750">
              <a:buFont typeface="Wingdings" panose="05000000000000000000" pitchFamily="2" charset="2"/>
              <a:buChar char="q"/>
            </a:pPr>
            <a:r>
              <a:rPr lang="en-US" dirty="0"/>
              <a:t>Analyze each vulnerability to gather sufficient information about risk to plant its remediation or other risk response.  </a:t>
            </a:r>
          </a:p>
          <a:p>
            <a:pPr marL="2114550" lvl="4" indent="-285750">
              <a:buFont typeface="Wingdings" panose="05000000000000000000" pitchFamily="2" charset="2"/>
              <a:buChar char="q"/>
            </a:pPr>
            <a:r>
              <a:rPr lang="en-US" dirty="0"/>
              <a:t>Perform risk calculations for each vulnerability based on estimates of its exploitability, the potential impact if exploited, and any relevant characteristics.  This should satisfy Greater Minnesota Lifecare’s information security addendum on that all application code is tested and free of security flaws that would create risk greater than a rating of “low”</a:t>
            </a:r>
          </a:p>
          <a:p>
            <a:pPr marL="2114550" lvl="4"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7853F2-942A-4226-B22D-A8386F06F011}"/>
              </a:ext>
            </a:extLst>
          </p:cNvPr>
          <p:cNvSpPr txBox="1"/>
          <p:nvPr/>
        </p:nvSpPr>
        <p:spPr>
          <a:xfrm>
            <a:off x="651933" y="1219200"/>
            <a:ext cx="11360753" cy="7294305"/>
          </a:xfrm>
          <a:prstGeom prst="rect">
            <a:avLst/>
          </a:prstGeom>
          <a:noFill/>
        </p:spPr>
        <p:txBody>
          <a:bodyPr wrap="square" rtlCol="0">
            <a:spAutoFit/>
          </a:bodyPr>
          <a:lstStyle/>
          <a:p>
            <a:pPr marL="285750" indent="-285750">
              <a:buFont typeface="Arial" panose="020B0604020202020204" pitchFamily="34" charset="0"/>
              <a:buChar char="•"/>
            </a:pPr>
            <a:r>
              <a:rPr lang="en-US" dirty="0"/>
              <a:t>The Network Diagram indicates that the testing and </a:t>
            </a:r>
            <a:r>
              <a:rPr lang="en-US" dirty="0" err="1"/>
              <a:t>deveops</a:t>
            </a:r>
            <a:r>
              <a:rPr lang="en-US" dirty="0"/>
              <a:t> are not in a separate location. In addition, Application development Tiers are not logically segmented from Business Application servers and this is a valid concern.</a:t>
            </a:r>
          </a:p>
          <a:p>
            <a:r>
              <a:rPr lang="en-US" dirty="0"/>
              <a:t>      Therefore,  SwiftTech should </a:t>
            </a:r>
            <a:r>
              <a:rPr lang="en-US" b="1" dirty="0"/>
              <a:t>Implement and Maintain Secure Environments for Software Development.  </a:t>
            </a:r>
            <a:r>
              <a:rPr lang="en-US" dirty="0"/>
              <a:t>SwiftTech       will need to:</a:t>
            </a:r>
          </a:p>
          <a:p>
            <a:pPr marL="285750" indent="-285750">
              <a:buFont typeface="Arial" panose="020B0604020202020204" pitchFamily="34" charset="0"/>
              <a:buChar char="•"/>
            </a:pPr>
            <a:r>
              <a:rPr lang="en-US" dirty="0"/>
              <a:t> to separate and protect each environment involved in separate development</a:t>
            </a:r>
          </a:p>
          <a:p>
            <a:pPr marL="1200150" lvl="2" indent="-285750">
              <a:buFont typeface="Wingdings" panose="05000000000000000000" pitchFamily="2" charset="2"/>
              <a:buChar char="q"/>
            </a:pPr>
            <a:r>
              <a:rPr lang="en-US" dirty="0"/>
              <a:t>Use multi-factor, risk-based authentication and conditional access for each environment</a:t>
            </a:r>
          </a:p>
          <a:p>
            <a:pPr marL="1200150" lvl="2" indent="-285750">
              <a:buFont typeface="Wingdings" panose="05000000000000000000" pitchFamily="2" charset="2"/>
              <a:buChar char="q"/>
            </a:pPr>
            <a:r>
              <a:rPr lang="en-US" dirty="0"/>
              <a:t>Use network segmentation and access controls to separate the environments from each other within each non-production environment, in order to reduce attack surfaces and attackers’ lateral movement and privilege/access escalation.</a:t>
            </a:r>
          </a:p>
          <a:p>
            <a:pPr marL="1200150" lvl="2" indent="-285750">
              <a:buFont typeface="Wingdings" panose="05000000000000000000" pitchFamily="2" charset="2"/>
              <a:buChar char="q"/>
            </a:pPr>
            <a:r>
              <a:rPr lang="en-US" dirty="0"/>
              <a:t>Encore authentication and tightly restrict connections entering and exiting each software development environment, including minimizing access to the internet to only what is necessary.</a:t>
            </a:r>
          </a:p>
          <a:p>
            <a:pPr marL="1200150" lvl="2" indent="-285750">
              <a:buFont typeface="Wingdings" panose="05000000000000000000" pitchFamily="2" charset="2"/>
              <a:buChar char="q"/>
            </a:pPr>
            <a:r>
              <a:rPr lang="en-US" dirty="0"/>
              <a:t> Continuously log and monitor operations and alerts across all components of the development environment to detect, respond, and recover.</a:t>
            </a:r>
          </a:p>
          <a:p>
            <a:pPr marL="285750" indent="-285750">
              <a:buFont typeface="Arial" panose="020B0604020202020204" pitchFamily="34" charset="0"/>
              <a:buChar char="•"/>
            </a:pPr>
            <a:r>
              <a:rPr lang="en-US" dirty="0"/>
              <a:t>Internal Network users require a 7-character password. This is a valid concern.  As per HIPAA Security Rule and NIST SP 800-63B. </a:t>
            </a:r>
            <a:r>
              <a:rPr lang="en-US" b="1" dirty="0"/>
              <a:t>Implement procedures to verify that a person or entity seeking access to electronic protected health information is the one claimed a</a:t>
            </a:r>
          </a:p>
          <a:p>
            <a:pPr marL="1200150" lvl="2" indent="-285750">
              <a:buFont typeface="Wingdings" panose="05000000000000000000" pitchFamily="2" charset="2"/>
              <a:buChar char="q"/>
            </a:pPr>
            <a:r>
              <a:rPr lang="en-US" dirty="0"/>
              <a:t>Evaluate </a:t>
            </a:r>
            <a:r>
              <a:rPr lang="en-US" dirty="0" err="1"/>
              <a:t>Authenication</a:t>
            </a:r>
            <a:r>
              <a:rPr lang="en-US" dirty="0"/>
              <a:t> Options Available</a:t>
            </a:r>
          </a:p>
          <a:p>
            <a:pPr marL="1657350" lvl="3" indent="-285750">
              <a:buFont typeface="Wingdings" panose="05000000000000000000" pitchFamily="2" charset="2"/>
              <a:buChar char="§"/>
            </a:pPr>
            <a:r>
              <a:rPr lang="en-US" dirty="0"/>
              <a:t>A combination of  two or more of the following options should be considered: token, </a:t>
            </a:r>
            <a:r>
              <a:rPr lang="en-US" dirty="0" err="1"/>
              <a:t>piv</a:t>
            </a:r>
            <a:r>
              <a:rPr lang="en-US" dirty="0"/>
              <a:t> card, password, fingerprint.</a:t>
            </a:r>
          </a:p>
          <a:p>
            <a:pPr marL="2114550" lvl="4" indent="-285750">
              <a:buFont typeface="Wingdings" panose="05000000000000000000" pitchFamily="2" charset="2"/>
              <a:buChar char="§"/>
            </a:pPr>
            <a:endParaRPr lang="en-US" dirty="0"/>
          </a:p>
          <a:p>
            <a:pPr marL="1200150" lvl="2" indent="-285750">
              <a:buFont typeface="Wingdings" panose="05000000000000000000" pitchFamily="2" charset="2"/>
              <a:buChar char="q"/>
            </a:pPr>
            <a:endParaRPr lang="en-US" dirty="0"/>
          </a:p>
          <a:p>
            <a:pPr marL="1200150" lvl="2" indent="-285750">
              <a:buFont typeface="Wingdings" panose="05000000000000000000" pitchFamily="2" charset="2"/>
              <a:buChar char="q"/>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4923</TotalTime>
  <Words>1317</Words>
  <Application>Microsoft Office PowerPoint</Application>
  <PresentationFormat>Widescreen</PresentationFormat>
  <Paragraphs>143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Eras Bold ITC</vt:lpstr>
      <vt:lpstr>Helvetica Neue Medium</vt:lpstr>
      <vt:lpstr>Wingdings</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Audit Against Frameworks (3.) pg2</vt:lpstr>
      <vt:lpstr>Audit Against Frameworks (3.) pg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Simone Canty</cp:lastModifiedBy>
  <cp:revision>31</cp:revision>
  <dcterms:created xsi:type="dcterms:W3CDTF">2020-04-13T05:32:58Z</dcterms:created>
  <dcterms:modified xsi:type="dcterms:W3CDTF">2022-04-19T19:19:18Z</dcterms:modified>
</cp:coreProperties>
</file>