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73" r:id="rId3"/>
    <p:sldId id="256" r:id="rId4"/>
    <p:sldId id="263" r:id="rId5"/>
    <p:sldId id="259" r:id="rId6"/>
    <p:sldId id="282" r:id="rId7"/>
    <p:sldId id="262" r:id="rId8"/>
    <p:sldId id="264" r:id="rId9"/>
    <p:sldId id="278" r:id="rId10"/>
    <p:sldId id="279" r:id="rId11"/>
    <p:sldId id="274" r:id="rId12"/>
    <p:sldId id="283" r:id="rId13"/>
    <p:sldId id="284" r:id="rId14"/>
    <p:sldId id="285" r:id="rId15"/>
    <p:sldId id="292" r:id="rId16"/>
    <p:sldId id="287" r:id="rId17"/>
    <p:sldId id="291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read" id="{A26F5016-0113-4181-9620-8B0BF6E540F5}">
          <p14:sldIdLst>
            <p14:sldId id="258"/>
            <p14:sldId id="273"/>
          </p14:sldIdLst>
        </p14:section>
        <p14:section name="Presentation" id="{F2819419-4967-43C3-9E0D-54EC93B5B96E}">
          <p14:sldIdLst>
            <p14:sldId id="256"/>
            <p14:sldId id="263"/>
            <p14:sldId id="259"/>
            <p14:sldId id="282"/>
            <p14:sldId id="262"/>
            <p14:sldId id="264"/>
            <p14:sldId id="278"/>
            <p14:sldId id="279"/>
            <p14:sldId id="274"/>
            <p14:sldId id="283"/>
            <p14:sldId id="284"/>
            <p14:sldId id="285"/>
            <p14:sldId id="292"/>
            <p14:sldId id="287"/>
          </p14:sldIdLst>
        </p14:section>
        <p14:section name="Appendix" id="{433DD961-2618-493B-A5D3-BEE4A581CC77}">
          <p14:sldIdLst>
            <p14:sldId id="291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19"/>
    <a:srgbClr val="209B20"/>
    <a:srgbClr val="2E80B9"/>
    <a:srgbClr val="FFB271"/>
    <a:srgbClr val="468FC1"/>
    <a:srgbClr val="40A940"/>
    <a:srgbClr val="CD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C3685-BA67-46DA-A5BB-7091AA8308A9}" v="2666" dt="2023-12-07T20:00:22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6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B1441B-CAFA-734F-9848-E5F1393F3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E69576-A3EE-A04F-9331-6CD4026FD0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9153F82-1556-8F4C-94C4-A9FB600389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4BE57DD-A681-034A-9EF0-30C35F4C1F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58567B77-E915-624D-83FA-267A5A2B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4AFA39-3BEF-5F47-B6E7-7F49D1386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FCC953-D0CE-884E-BC5B-C74BF8984D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F070B2C-CC60-2F4B-BB59-37B8EFEBE6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376257-4EAE-994C-BDC1-CEAA92C600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52AF037-910D-E943-8824-E7C9062EE8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BC4C81-ED6D-D24A-A798-3C3C43EF7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DD32FE92-180F-AB42-A5A7-EC0C1811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A9D50-76C3-3947-9F3E-EAB57B537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6914A-09CB-8845-8271-B0AE9A69C2A4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EF2285-38DB-B44A-9CE2-A336EDB0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87A3E3-1103-B943-BBD3-F432530D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62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Sources – Bloomberg provided cleaned and full data</a:t>
            </a:r>
          </a:p>
          <a:p>
            <a:r>
              <a:rPr lang="en-US"/>
              <a:t>Only gaps in data where found in BCOM, forward fill was utilized</a:t>
            </a:r>
          </a:p>
          <a:p>
            <a:r>
              <a:rPr lang="en-US"/>
              <a:t>Checked data for outliers and potential biases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91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5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440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57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535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2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92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3C18C5C7-2224-134E-BFF3-AD4A023B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F68F5B2-67E4-7346-A56B-CB4E3C400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FDD33BB-1393-4947-9406-C8626E861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>
                <a:latin typeface="Arial" charset="0"/>
                <a:ea typeface="Osaka" charset="0"/>
              </a:rPr>
              <a:t> Questrom School of Business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3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74916-539A-5E49-889F-2113EA4F4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EFCB-C68A-6E4C-A694-D3E08A64CC5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8E2A8-EEC8-4C4F-9475-A69FDB4010C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E87F283-4974-7D49-B446-25EDA566260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4E6C2-882D-4471-8177-08272E96C859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30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0010D-2BEA-914B-980A-4605BF1AA2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878EDD-7BD9-AA40-97A6-17BB7FCD99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F088-9EB3-485D-B610-63BF177F13D8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9073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4288C-E590-6D4D-BD6A-28BDACE75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3B8C453-67FD-DE4E-8435-2112239D3B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CA4F-D72F-4866-9EF6-0A6CB9A9FF73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589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34D0AB-14E3-C048-AE34-2C1CD2FDE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3A6881B-076C-264A-9223-83F88AB57D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5FCBA-8640-49DF-AEED-3268D533353A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438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9E82A1-AED5-554A-82AE-D5A1761F4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B447DAA-DAE4-4045-862C-68F11A411C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3A5E3-643D-4F30-89C2-64FF93B91AD8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512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926CDC-00B8-4B48-9EEE-63277DEAE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2D384BF-CC1C-4A44-927F-B8F70582AB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EF17-267B-4B90-8B7D-678B753B935B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98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87FF8E-5086-934F-9124-20F6115D2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47E91D63-4FD7-6A44-A125-5213AA8613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DEEB3-89FE-4376-9312-935449FA2F48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2820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8A930-1A2E-9F41-9C55-27D7718AF7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C77557-131D-5841-8FAD-F270F5DDE4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F7572-4557-4F93-99AC-DF9F18543B57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2044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28291-589A-9242-8B65-1201AEE1F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C5EAD46-963C-D74F-90B8-8524C9F6FE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56D3F-38BC-4EC7-BD1E-757901286732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10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C4E12FF0-A1C2-FD47-98B3-69DF868CD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8265B84-3B53-4146-B825-4EBFE442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45B3D2-5D92-654D-ABDC-68CA3AC02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719C42-9F8D-F042-9241-9ED587D4AC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0958E208-11C0-4B47-972D-ADCC74244A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  <a:latin typeface="Arial" charset="0"/>
                <a:ea typeface="Osaka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Arial" charset="0"/>
                <a:ea typeface="Osaka" charset="0"/>
              </a:rPr>
              <a:t> Slideshow Title Goes Here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D62B90E-4628-9E42-8A08-B66432A76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048AAB0B-A411-BD43-AEC7-C81A582A4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DE12D1F3-B9A3-42AC-91EF-88436AC2FF69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99292DDB-239E-8E42-945E-42AAC88F7A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>
                <a:latin typeface="Arial" charset="0"/>
                <a:ea typeface="Osaka" charset="0"/>
              </a:rPr>
              <a:t> Questrom School of Business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rtonDawg/MF703-Final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B5B4-9AD1-6106-A5ED-2C87C2FA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Agenda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1628164-0455-A841-031A-0E7CAEE8C2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4B13352-A84C-42C1-867F-7CE966C5141A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19B593-8CE4-5BEB-46BA-8E8C93E01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288"/>
              </p:ext>
            </p:extLst>
          </p:nvPr>
        </p:nvGraphicFramePr>
        <p:xfrm>
          <a:off x="1646078" y="1447800"/>
          <a:ext cx="5851843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7843">
                  <a:extLst>
                    <a:ext uri="{9D8B030D-6E8A-4147-A177-3AD203B41FA5}">
                      <a16:colId xmlns:a16="http://schemas.microsoft.com/office/drawing/2014/main" val="157972839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21423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cs typeface="Arial"/>
                        </a:rPr>
                        <a:t>Strategy Objective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8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Collection and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2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Trading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Portfolio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1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Back Test Results and Conclusions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1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2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D44F8EAF-D27C-4804-897F-F6FEE6F2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83" y="1335499"/>
            <a:ext cx="6321843" cy="416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480D9-06BF-E23F-6C12-7FC50EF1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The "Switzerland" Frontier: ⍺ Deeper Dive</a:t>
            </a:r>
            <a:br>
              <a:rPr lang="en-US">
                <a:cs typeface="Arial"/>
              </a:rPr>
            </a:br>
            <a:br>
              <a:rPr lang="en-US">
                <a:cs typeface="Arial"/>
              </a:rPr>
            </a:br>
            <a:endParaRPr lang="en-US">
              <a:cs typeface="Arial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7958C4-E6ED-D5BF-D8DB-4E496309AE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84E0CE1-8BAF-4B95-9D89-B71CA6E78BFA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F1D05-B97D-74AB-935F-17B9DC9D2FC0}"/>
              </a:ext>
            </a:extLst>
          </p:cNvPr>
          <p:cNvSpPr/>
          <p:nvPr/>
        </p:nvSpPr>
        <p:spPr bwMode="auto">
          <a:xfrm>
            <a:off x="60959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F2EFB-D216-1256-CC50-3EC49561B75D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20FF5-591C-55FB-0053-2CD599043CC5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6DFDE-30D6-5132-8BA6-029A40E2FCBA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</p:spTree>
    <p:extLst>
      <p:ext uri="{BB962C8B-B14F-4D97-AF65-F5344CB8AC3E}">
        <p14:creationId xmlns:p14="http://schemas.microsoft.com/office/powerpoint/2010/main" val="358472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80D9-06BF-E23F-6C12-7FC50EF1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AQR Strategy Analysis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7958C4-E6ED-D5BF-D8DB-4E496309AE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101B6B0-3A81-4F35-B365-CE75F7E544F4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F1D05-B97D-74AB-935F-17B9DC9D2FC0}"/>
              </a:ext>
            </a:extLst>
          </p:cNvPr>
          <p:cNvSpPr/>
          <p:nvPr/>
        </p:nvSpPr>
        <p:spPr bwMode="auto">
          <a:xfrm>
            <a:off x="60959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F2EFB-D216-1256-CC50-3EC49561B75D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20FF5-591C-55FB-0053-2CD599043CC5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6DFDE-30D6-5132-8BA6-029A40E2FCBA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pic>
        <p:nvPicPr>
          <p:cNvPr id="3" name="Picture 2" descr="A graph of a trading strategy&#10;&#10;Description automatically generated">
            <a:extLst>
              <a:ext uri="{FF2B5EF4-FFF2-40B4-BE49-F238E27FC236}">
                <a16:creationId xmlns:a16="http://schemas.microsoft.com/office/drawing/2014/main" id="{67E4EC7C-7E30-230B-B6AC-A44D9543D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7" y="1242646"/>
            <a:ext cx="4801772" cy="4366846"/>
          </a:xfrm>
          <a:prstGeom prst="rect">
            <a:avLst/>
          </a:prstGeom>
        </p:spPr>
      </p:pic>
      <p:pic>
        <p:nvPicPr>
          <p:cNvPr id="4" name="Picture 3" descr="A graph of blue squares&#10;&#10;Description automatically generated">
            <a:extLst>
              <a:ext uri="{FF2B5EF4-FFF2-40B4-BE49-F238E27FC236}">
                <a16:creationId xmlns:a16="http://schemas.microsoft.com/office/drawing/2014/main" id="{BF7C05E0-4929-7D8F-F289-DFFCA7312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631" y="1346555"/>
            <a:ext cx="4572000" cy="2078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56A20-4ECB-F3F2-E78D-CAD90F57B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631" y="3474293"/>
            <a:ext cx="4572000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8E4-3CBB-D70B-34A2-E3DA4960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97" y="486103"/>
            <a:ext cx="7924800" cy="685800"/>
          </a:xfrm>
        </p:spPr>
        <p:txBody>
          <a:bodyPr/>
          <a:lstStyle/>
          <a:p>
            <a:r>
              <a:rPr lang="en-US"/>
              <a:t>AQR Strategy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D4FA-8145-F762-A256-D289F64FCB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F8F088-9EB3-485D-B610-63BF177F13D8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A5EA2-D912-9372-607F-9C6DB44B0828}"/>
              </a:ext>
            </a:extLst>
          </p:cNvPr>
          <p:cNvSpPr/>
          <p:nvPr/>
        </p:nvSpPr>
        <p:spPr bwMode="auto">
          <a:xfrm>
            <a:off x="609599" y="5765530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A6BC4-DB60-00CA-AD17-E466208FB3AF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19D87-C746-2D64-5937-AC30E0154B64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265E3-60E3-1856-3983-9EF90234F9A4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pic>
        <p:nvPicPr>
          <p:cNvPr id="6" name="Picture 5" descr="A graph of blue squares&#10;&#10;Description automatically generated">
            <a:extLst>
              <a:ext uri="{FF2B5EF4-FFF2-40B4-BE49-F238E27FC236}">
                <a16:creationId xmlns:a16="http://schemas.microsoft.com/office/drawing/2014/main" id="{ABA37173-AC96-A327-A21B-02FB5530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" y="1289538"/>
            <a:ext cx="452628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A660B-3B72-0A74-0C40-36B56860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98" y="1289539"/>
            <a:ext cx="45262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9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8E4-3CBB-D70B-34A2-E3DA4960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97" y="486103"/>
            <a:ext cx="7924800" cy="685800"/>
          </a:xfrm>
        </p:spPr>
        <p:txBody>
          <a:bodyPr/>
          <a:lstStyle/>
          <a:p>
            <a:r>
              <a:rPr lang="en-US"/>
              <a:t>AQR Strategy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D4FA-8145-F762-A256-D289F64FCB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F8F088-9EB3-485D-B610-63BF177F13D8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A5EA2-D912-9372-607F-9C6DB44B0828}"/>
              </a:ext>
            </a:extLst>
          </p:cNvPr>
          <p:cNvSpPr/>
          <p:nvPr/>
        </p:nvSpPr>
        <p:spPr bwMode="auto">
          <a:xfrm>
            <a:off x="609599" y="5765530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A6BC4-DB60-00CA-AD17-E466208FB3AF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19D87-C746-2D64-5937-AC30E0154B64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265E3-60E3-1856-3983-9EF90234F9A4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pic>
        <p:nvPicPr>
          <p:cNvPr id="3" name="Picture 2" descr="A graph of blue squares&#10;&#10;Description automatically generated">
            <a:extLst>
              <a:ext uri="{FF2B5EF4-FFF2-40B4-BE49-F238E27FC236}">
                <a16:creationId xmlns:a16="http://schemas.microsoft.com/office/drawing/2014/main" id="{CC60E873-4239-06BA-79AE-E45CB0DD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21" y="1242646"/>
            <a:ext cx="4526280" cy="4114800"/>
          </a:xfrm>
          <a:prstGeom prst="rect">
            <a:avLst/>
          </a:prstGeom>
        </p:spPr>
      </p:pic>
      <p:pic>
        <p:nvPicPr>
          <p:cNvPr id="5" name="Picture 4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512A5E5F-345D-9B59-FC22-328E8865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7" y="1242646"/>
            <a:ext cx="45262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8E4-3CBB-D70B-34A2-E3DA4960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97" y="486103"/>
            <a:ext cx="7924800" cy="685800"/>
          </a:xfrm>
        </p:spPr>
        <p:txBody>
          <a:bodyPr/>
          <a:lstStyle/>
          <a:p>
            <a:r>
              <a:rPr lang="en-US"/>
              <a:t>AQR Strategy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D4FA-8145-F762-A256-D289F64FCB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F8F088-9EB3-485D-B610-63BF177F13D8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A5EA2-D912-9372-607F-9C6DB44B0828}"/>
              </a:ext>
            </a:extLst>
          </p:cNvPr>
          <p:cNvSpPr/>
          <p:nvPr/>
        </p:nvSpPr>
        <p:spPr bwMode="auto">
          <a:xfrm>
            <a:off x="609599" y="5765530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A6BC4-DB60-00CA-AD17-E466208FB3AF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19D87-C746-2D64-5937-AC30E0154B64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265E3-60E3-1856-3983-9EF90234F9A4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pic>
        <p:nvPicPr>
          <p:cNvPr id="6" name="Content Placeholder 5" descr="A graph of blue squares&#10;&#10;Description automatically generated">
            <a:extLst>
              <a:ext uri="{FF2B5EF4-FFF2-40B4-BE49-F238E27FC236}">
                <a16:creationId xmlns:a16="http://schemas.microsoft.com/office/drawing/2014/main" id="{12376B00-5C28-A6C2-AB7B-CD13BC5BF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98" y="1233854"/>
            <a:ext cx="4526280" cy="4114800"/>
          </a:xfrm>
        </p:spPr>
      </p:pic>
      <p:pic>
        <p:nvPicPr>
          <p:cNvPr id="14" name="Picture 13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0AF94786-6E7F-FD72-346D-E8B41A45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54" y="1714319"/>
            <a:ext cx="3968261" cy="32007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19AB12-EF5D-4D87-A30C-293F5A60A040}"/>
              </a:ext>
            </a:extLst>
          </p:cNvPr>
          <p:cNvSpPr txBox="1"/>
          <p:nvPr/>
        </p:nvSpPr>
        <p:spPr>
          <a:xfrm>
            <a:off x="5474676" y="1236783"/>
            <a:ext cx="293076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Arial"/>
                <a:ea typeface="Osaka"/>
                <a:cs typeface="Arial"/>
              </a:rPr>
              <a:t>Portfolio Net Long/Short Position</a:t>
            </a:r>
          </a:p>
          <a:p>
            <a:endParaRPr lang="en-US" sz="800"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0949C-516E-AFE6-705B-7AA943C8EAD3}"/>
              </a:ext>
            </a:extLst>
          </p:cNvPr>
          <p:cNvSpPr txBox="1"/>
          <p:nvPr/>
        </p:nvSpPr>
        <p:spPr>
          <a:xfrm>
            <a:off x="5433646" y="1541585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                  (Covariance Optimized Portfolio)</a:t>
            </a:r>
            <a:r>
              <a:rPr lang="en-US" sz="800">
                <a:cs typeface="Arial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8E4-3CBB-D70B-34A2-E3DA4960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97" y="486103"/>
            <a:ext cx="7924800" cy="685800"/>
          </a:xfrm>
        </p:spPr>
        <p:txBody>
          <a:bodyPr/>
          <a:lstStyle/>
          <a:p>
            <a:r>
              <a:rPr lang="en-US"/>
              <a:t>AQR Strategy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D4FA-8145-F762-A256-D289F64FCB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F8F088-9EB3-485D-B610-63BF177F13D8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A5EA2-D912-9372-607F-9C6DB44B0828}"/>
              </a:ext>
            </a:extLst>
          </p:cNvPr>
          <p:cNvSpPr/>
          <p:nvPr/>
        </p:nvSpPr>
        <p:spPr bwMode="auto">
          <a:xfrm>
            <a:off x="609599" y="5765530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A6BC4-DB60-00CA-AD17-E466208FB3AF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19D87-C746-2D64-5937-AC30E0154B64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265E3-60E3-1856-3983-9EF90234F9A4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pic>
        <p:nvPicPr>
          <p:cNvPr id="3" name="Picture 2" descr="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C33E8651-0D55-901C-18BC-FD61D11A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4" y="999393"/>
            <a:ext cx="7889630" cy="43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9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8E4-3CBB-D70B-34A2-E3DA4960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97" y="486103"/>
            <a:ext cx="7924800" cy="685800"/>
          </a:xfrm>
        </p:spPr>
        <p:txBody>
          <a:bodyPr/>
          <a:lstStyle/>
          <a:p>
            <a:r>
              <a:rPr lang="en-US"/>
              <a:t>AQR Strategy Analysis - Transaction Costs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D4FA-8145-F762-A256-D289F64FCB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F8F088-9EB3-485D-B610-63BF177F13D8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A5EA2-D912-9372-607F-9C6DB44B0828}"/>
              </a:ext>
            </a:extLst>
          </p:cNvPr>
          <p:cNvSpPr/>
          <p:nvPr/>
        </p:nvSpPr>
        <p:spPr bwMode="auto">
          <a:xfrm>
            <a:off x="609599" y="5765530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A6BC4-DB60-00CA-AD17-E466208FB3AF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19D87-C746-2D64-5937-AC30E0154B64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265E3-60E3-1856-3983-9EF90234F9A4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62A6419-1255-0127-B169-13F655860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7" y="1145658"/>
            <a:ext cx="4526280" cy="4114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70E1D-077F-97BF-348F-975400EC3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24" y="1129679"/>
            <a:ext cx="4572000" cy="2078182"/>
          </a:xfrm>
          <a:prstGeom prst="rect">
            <a:avLst/>
          </a:prstGeom>
        </p:spPr>
      </p:pic>
      <p:pic>
        <p:nvPicPr>
          <p:cNvPr id="9" name="Picture 8" descr="A graph showing different blue squares&#10;&#10;Description automatically generated">
            <a:extLst>
              <a:ext uri="{FF2B5EF4-FFF2-40B4-BE49-F238E27FC236}">
                <a16:creationId xmlns:a16="http://schemas.microsoft.com/office/drawing/2014/main" id="{7D496204-DEEA-D9D6-8EF4-34A8D7395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923" y="3339478"/>
            <a:ext cx="4572000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8E4-3CBB-D70B-34A2-E3DA4960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97" y="486103"/>
            <a:ext cx="7924800" cy="685800"/>
          </a:xfrm>
        </p:spPr>
        <p:txBody>
          <a:bodyPr/>
          <a:lstStyle/>
          <a:p>
            <a:r>
              <a:rPr lang="en-US"/>
              <a:t>Conclusions, Limitations, and Future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D4FA-8145-F762-A256-D289F64FCB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F8F088-9EB3-485D-B610-63BF177F13D8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A5EA2-D912-9372-607F-9C6DB44B0828}"/>
              </a:ext>
            </a:extLst>
          </p:cNvPr>
          <p:cNvSpPr/>
          <p:nvPr/>
        </p:nvSpPr>
        <p:spPr bwMode="auto">
          <a:xfrm>
            <a:off x="609599" y="5765530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A6BC4-DB60-00CA-AD17-E466208FB3AF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19D87-C746-2D64-5937-AC30E0154B64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265E3-60E3-1856-3983-9EF90234F9A4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183D-DAB7-08D8-0AE1-BD072C8B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Develop methods to manage </a:t>
            </a:r>
            <a:r>
              <a:rPr lang="en-US" sz="2000" u="sng"/>
              <a:t>transaction costs</a:t>
            </a:r>
          </a:p>
          <a:p>
            <a:endParaRPr lang="en-US" sz="2000"/>
          </a:p>
          <a:p>
            <a:r>
              <a:rPr lang="en-US" sz="2000"/>
              <a:t>Utilize more </a:t>
            </a:r>
            <a:r>
              <a:rPr lang="en-US" sz="2000" u="sng"/>
              <a:t>granular data </a:t>
            </a:r>
            <a:r>
              <a:rPr lang="en-US" sz="2000"/>
              <a:t>than daily close 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Explore </a:t>
            </a:r>
            <a:r>
              <a:rPr lang="en-US" sz="2000" u="sng"/>
              <a:t>leverage</a:t>
            </a:r>
            <a:r>
              <a:rPr lang="en-US" sz="2000"/>
              <a:t> and </a:t>
            </a:r>
            <a:r>
              <a:rPr lang="en-US" sz="2000" u="sng"/>
              <a:t>futures specific trading </a:t>
            </a:r>
            <a:r>
              <a:rPr lang="en-US" sz="2000"/>
              <a:t>consideration</a:t>
            </a:r>
          </a:p>
        </p:txBody>
      </p:sp>
    </p:spTree>
    <p:extLst>
      <p:ext uri="{BB962C8B-B14F-4D97-AF65-F5344CB8AC3E}">
        <p14:creationId xmlns:p14="http://schemas.microsoft.com/office/powerpoint/2010/main" val="319377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C1C19-B47A-8D9F-C186-72883582D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332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8050-2350-7A34-B676-D665D9BE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2B75-03F8-5DE9-A161-60C240B4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Commodities Market Neutral Investment Strategy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69C12-48B8-CCC7-FC65-7CCDDA20B3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C60F55E-47A9-47C6-ACDF-C1E9811D1BDB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18447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B5B4-9AD1-6106-A5ED-2C87C2FA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Strategy Objective</a:t>
            </a:r>
            <a:br>
              <a:rPr lang="en-US">
                <a:cs typeface="Arial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E42F-A3E2-1371-3778-6311D69B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cs typeface="Arial"/>
              </a:rPr>
              <a:t>Develop an investment strategy that seeks to generate consistent returns through a selection of commodity-linked component sub-indices</a:t>
            </a:r>
          </a:p>
          <a:p>
            <a:endParaRPr lang="en-US" sz="2000">
              <a:cs typeface="Arial"/>
            </a:endParaRPr>
          </a:p>
          <a:p>
            <a:r>
              <a:rPr lang="en-US" sz="2000">
                <a:cs typeface="Arial"/>
              </a:rPr>
              <a:t>Identify a L/S strategy to generate trading signals based on commodity price movements</a:t>
            </a:r>
          </a:p>
          <a:p>
            <a:endParaRPr lang="en-US" sz="2000">
              <a:cs typeface="Arial"/>
            </a:endParaRPr>
          </a:p>
          <a:p>
            <a:r>
              <a:rPr lang="en-US" sz="2000">
                <a:cs typeface="Arial"/>
              </a:rPr>
              <a:t>Identify a portfolio optimization technique to minimize portfolio beta and variance for the generated trading signals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1628164-0455-A841-031A-0E7CAEE8C2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59B3199-701E-4E9D-A1C4-92E290E974E2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303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60B-F25F-B041-B8DA-65ECD094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en-US"/>
              <a:t>Commodities Market Neutral Investment Strategy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D36AB9-194D-3445-9A04-83B820398E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Group 3: Jack </a:t>
            </a:r>
            <a:r>
              <a:rPr lang="en-US" altLang="en-US" err="1">
                <a:solidFill>
                  <a:schemeClr val="bg1">
                    <a:lumMod val="50000"/>
                  </a:schemeClr>
                </a:solidFill>
              </a:rPr>
              <a:t>Bartoluzzi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, Jim Burrill, Tim Lee, Sagar Mirchandani, Kevin Yang, </a:t>
            </a:r>
            <a:r>
              <a:rPr lang="en-US" altLang="en-US" err="1">
                <a:solidFill>
                  <a:schemeClr val="bg1">
                    <a:lumMod val="50000"/>
                  </a:schemeClr>
                </a:solidFill>
              </a:rPr>
              <a:t>Hanbo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 Yu, Hamza </a:t>
            </a:r>
            <a:r>
              <a:rPr lang="en-US" altLang="en-US" err="1">
                <a:solidFill>
                  <a:schemeClr val="bg1">
                    <a:lumMod val="50000"/>
                  </a:schemeClr>
                </a:solidFill>
              </a:rPr>
              <a:t>Zbiri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80D9-06BF-E23F-6C12-7FC50EF1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7958C4-E6ED-D5BF-D8DB-4E496309AE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F953ED9-A8E7-4564-BB9E-5DFEBE775474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F7323-F104-3C7B-EF14-8BCE927C439D}"/>
              </a:ext>
            </a:extLst>
          </p:cNvPr>
          <p:cNvSpPr/>
          <p:nvPr/>
        </p:nvSpPr>
        <p:spPr bwMode="auto">
          <a:xfrm>
            <a:off x="3583807" y="3099705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Portfolio Rebalancing Identification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F8090A-F00E-882A-895B-DB19F01276FB}"/>
              </a:ext>
            </a:extLst>
          </p:cNvPr>
          <p:cNvSpPr/>
          <p:nvPr/>
        </p:nvSpPr>
        <p:spPr bwMode="auto">
          <a:xfrm>
            <a:off x="2096703" y="2246537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effectLst/>
                <a:latin typeface="Arial"/>
                <a:ea typeface="Osaka" charset="0"/>
                <a:cs typeface="Arial"/>
              </a:rPr>
              <a:t>Trading Signal </a:t>
            </a:r>
            <a:r>
              <a:rPr lang="en-US" sz="1400">
                <a:latin typeface="Arial"/>
                <a:ea typeface="Osaka" charset="0"/>
                <a:cs typeface="Arial"/>
              </a:rPr>
              <a:t>Generation</a:t>
            </a:r>
            <a:endParaRPr kumimoji="0" lang="en-US" sz="1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38895-93BD-BE7A-9D32-BABAD80381CC}"/>
              </a:ext>
            </a:extLst>
          </p:cNvPr>
          <p:cNvSpPr/>
          <p:nvPr/>
        </p:nvSpPr>
        <p:spPr bwMode="auto">
          <a:xfrm>
            <a:off x="609599" y="1393369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Ingestion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78A3F-6814-F8A4-FF03-117BF6D8EA5C}"/>
              </a:ext>
            </a:extLst>
          </p:cNvPr>
          <p:cNvSpPr/>
          <p:nvPr/>
        </p:nvSpPr>
        <p:spPr bwMode="auto">
          <a:xfrm>
            <a:off x="5070911" y="3952873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Portfolio Optimization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A944A-097C-4AF3-F191-71B8483D8BF5}"/>
              </a:ext>
            </a:extLst>
          </p:cNvPr>
          <p:cNvSpPr/>
          <p:nvPr/>
        </p:nvSpPr>
        <p:spPr bwMode="auto">
          <a:xfrm>
            <a:off x="6558015" y="4806041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latin typeface="Arial" charset="0"/>
                <a:ea typeface="Osaka" charset="0"/>
              </a:rPr>
              <a:t>Performance Analysis</a:t>
            </a:r>
            <a:endParaRPr kumimoji="0" lang="en-US" sz="1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745CEB-573B-7330-E5E4-750CC066945F}"/>
              </a:ext>
            </a:extLst>
          </p:cNvPr>
          <p:cNvCxnSpPr>
            <a:stCxn id="8" idx="2"/>
            <a:endCxn id="7" idx="1"/>
          </p:cNvCxnSpPr>
          <p:nvPr/>
        </p:nvCxnSpPr>
        <p:spPr bwMode="auto">
          <a:xfrm rot="16200000" flipH="1">
            <a:off x="1593317" y="2086051"/>
            <a:ext cx="510268" cy="4965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8">
            <a:extLst>
              <a:ext uri="{FF2B5EF4-FFF2-40B4-BE49-F238E27FC236}">
                <a16:creationId xmlns:a16="http://schemas.microsoft.com/office/drawing/2014/main" id="{93F32326-1173-EA46-5F06-D470C2BBCEDD}"/>
              </a:ext>
            </a:extLst>
          </p:cNvPr>
          <p:cNvCxnSpPr>
            <a:stCxn id="7" idx="2"/>
            <a:endCxn id="6" idx="1"/>
          </p:cNvCxnSpPr>
          <p:nvPr/>
        </p:nvCxnSpPr>
        <p:spPr bwMode="auto">
          <a:xfrm rot="16200000" flipH="1">
            <a:off x="3080421" y="2939219"/>
            <a:ext cx="510268" cy="4965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18">
            <a:extLst>
              <a:ext uri="{FF2B5EF4-FFF2-40B4-BE49-F238E27FC236}">
                <a16:creationId xmlns:a16="http://schemas.microsoft.com/office/drawing/2014/main" id="{79167C07-1767-4B67-031E-4919C15E7374}"/>
              </a:ext>
            </a:extLst>
          </p:cNvPr>
          <p:cNvCxnSpPr>
            <a:stCxn id="6" idx="2"/>
            <a:endCxn id="14" idx="1"/>
          </p:cNvCxnSpPr>
          <p:nvPr/>
        </p:nvCxnSpPr>
        <p:spPr bwMode="auto">
          <a:xfrm rot="16200000" flipH="1">
            <a:off x="4567525" y="3792387"/>
            <a:ext cx="510268" cy="4965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DC0019CD-2A6B-E166-3B5A-82A6B38D1825}"/>
              </a:ext>
            </a:extLst>
          </p:cNvPr>
          <p:cNvCxnSpPr>
            <a:stCxn id="14" idx="2"/>
            <a:endCxn id="15" idx="1"/>
          </p:cNvCxnSpPr>
          <p:nvPr/>
        </p:nvCxnSpPr>
        <p:spPr bwMode="auto">
          <a:xfrm rot="16200000" flipH="1">
            <a:off x="6054629" y="4645555"/>
            <a:ext cx="510268" cy="4965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481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80D9-06BF-E23F-6C12-7FC50EF1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Collection and Verification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7958C4-E6ED-D5BF-D8DB-4E496309AE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7ECC93D-7495-44C5-BF48-60DFF0AC5D29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F1D05-B97D-74AB-935F-17B9DC9D2FC0}"/>
              </a:ext>
            </a:extLst>
          </p:cNvPr>
          <p:cNvSpPr/>
          <p:nvPr/>
        </p:nvSpPr>
        <p:spPr bwMode="auto">
          <a:xfrm>
            <a:off x="60959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F2EFB-D216-1256-CC50-3EC49561B75D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20FF5-591C-55FB-0053-2CD599043CC5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6DFDE-30D6-5132-8BA6-029A40E2FCBA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pic>
        <p:nvPicPr>
          <p:cNvPr id="16" name="Picture 15" descr="A table with text on it&#10;&#10;Description automatically generated">
            <a:extLst>
              <a:ext uri="{FF2B5EF4-FFF2-40B4-BE49-F238E27FC236}">
                <a16:creationId xmlns:a16="http://schemas.microsoft.com/office/drawing/2014/main" id="{2AA5558F-D1E5-0906-4DF9-3D1495FEE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58152"/>
            <a:ext cx="6327830" cy="35416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9D2382-DBD8-EF62-196E-C57853F48524}"/>
              </a:ext>
            </a:extLst>
          </p:cNvPr>
          <p:cNvSpPr txBox="1"/>
          <p:nvPr/>
        </p:nvSpPr>
        <p:spPr>
          <a:xfrm>
            <a:off x="1273219" y="5090664"/>
            <a:ext cx="598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Note:</a:t>
            </a:r>
            <a:r>
              <a:rPr lang="en-US" sz="1200"/>
              <a:t> BCOM was utilized as a benchmark for strategy performance</a:t>
            </a:r>
          </a:p>
        </p:txBody>
      </p:sp>
    </p:spTree>
    <p:extLst>
      <p:ext uri="{BB962C8B-B14F-4D97-AF65-F5344CB8AC3E}">
        <p14:creationId xmlns:p14="http://schemas.microsoft.com/office/powerpoint/2010/main" val="69490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80D9-06BF-E23F-6C12-7FC50EF1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Trading Strategy – AQR Momentum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2DEB-574E-17F0-CBD7-23DE8670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Utilized a momentum strategy based on 1-year trailing returns</a:t>
            </a:r>
          </a:p>
          <a:p>
            <a:pPr lvl="1"/>
            <a:r>
              <a:rPr lang="en-US" sz="1600"/>
              <a:t>r</a:t>
            </a:r>
            <a:r>
              <a:rPr lang="en-US" sz="1600" baseline="-25000"/>
              <a:t>t</a:t>
            </a:r>
            <a:r>
              <a:rPr lang="en-US" sz="1600"/>
              <a:t> = 1 Year Trailing Return at Time t</a:t>
            </a:r>
          </a:p>
          <a:p>
            <a:pPr lvl="1"/>
            <a:r>
              <a:rPr lang="en-US" sz="1600"/>
              <a:t>p</a:t>
            </a:r>
            <a:r>
              <a:rPr lang="en-US" sz="1600" baseline="-25000"/>
              <a:t>t</a:t>
            </a:r>
            <a:r>
              <a:rPr lang="en-US" sz="1600"/>
              <a:t> = Price at Time t</a:t>
            </a:r>
          </a:p>
          <a:p>
            <a:pPr lvl="1"/>
            <a:r>
              <a:rPr lang="en-US" sz="1600" err="1"/>
              <a:t>N</a:t>
            </a:r>
            <a:r>
              <a:rPr lang="en-US" sz="1600" baseline="-25000" err="1"/>
              <a:t>t</a:t>
            </a:r>
            <a:r>
              <a:rPr lang="en-US" sz="1600"/>
              <a:t> = Number of Commodities in Investible Universe at Time t</a:t>
            </a:r>
          </a:p>
          <a:p>
            <a:pPr lvl="1"/>
            <a:r>
              <a:rPr lang="en-US" sz="1600" err="1"/>
              <a:t>R</a:t>
            </a:r>
            <a:r>
              <a:rPr lang="en-US" sz="1600" baseline="-25000" err="1"/>
              <a:t>k,t</a:t>
            </a:r>
            <a:r>
              <a:rPr lang="en-US" sz="1600"/>
              <a:t> = Rank of r</a:t>
            </a:r>
            <a:r>
              <a:rPr lang="en-US" sz="1600" baseline="-25000"/>
              <a:t>t</a:t>
            </a:r>
            <a:r>
              <a:rPr lang="en-US" sz="1600"/>
              <a:t> of Security K in Investible Universe at Time t</a:t>
            </a:r>
          </a:p>
          <a:p>
            <a:pPr lvl="1"/>
            <a:endParaRPr lang="en-US" sz="1600"/>
          </a:p>
          <a:p>
            <a:pPr lvl="1"/>
            <a:endParaRPr lang="en-US" sz="8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7958C4-E6ED-D5BF-D8DB-4E496309AE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1C8425C-7912-46FF-9AEF-1FE89F4EFD9B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F1D05-B97D-74AB-935F-17B9DC9D2FC0}"/>
              </a:ext>
            </a:extLst>
          </p:cNvPr>
          <p:cNvSpPr/>
          <p:nvPr/>
        </p:nvSpPr>
        <p:spPr bwMode="auto">
          <a:xfrm>
            <a:off x="60959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F2EFB-D216-1256-CC50-3EC49561B75D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20FF5-591C-55FB-0053-2CD599043CC5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6DFDE-30D6-5132-8BA6-029A40E2FCBA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pic>
        <p:nvPicPr>
          <p:cNvPr id="18" name="Picture 17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90E2C774-83B3-FC39-FEE9-4FA59578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837" y="3552054"/>
            <a:ext cx="2665534" cy="13412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93F666-A64C-38CD-783D-96F2D6E28F01}"/>
              </a:ext>
            </a:extLst>
          </p:cNvPr>
          <p:cNvSpPr txBox="1"/>
          <p:nvPr/>
        </p:nvSpPr>
        <p:spPr>
          <a:xfrm>
            <a:off x="1037292" y="5067567"/>
            <a:ext cx="67098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Note: </a:t>
            </a:r>
            <a:r>
              <a:rPr lang="en-US" sz="1100"/>
              <a:t>0.8 and 0.25 were chosen such that the same number of L/S positions were opened at a given time based on the number of available commodities in </a:t>
            </a:r>
            <a:r>
              <a:rPr lang="en-US" sz="1200"/>
              <a:t>the</a:t>
            </a:r>
            <a:r>
              <a:rPr lang="en-US" sz="1100"/>
              <a:t> investible universe.</a:t>
            </a:r>
          </a:p>
        </p:txBody>
      </p:sp>
    </p:spTree>
    <p:extLst>
      <p:ext uri="{BB962C8B-B14F-4D97-AF65-F5344CB8AC3E}">
        <p14:creationId xmlns:p14="http://schemas.microsoft.com/office/powerpoint/2010/main" val="28634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02C28-E113-18FD-ED9C-056F9D491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/>
                  <a:t>Optimization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sz="160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SG" sz="16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Neutrality Preference Coefficient</a:t>
                </a:r>
                <a:endParaRPr lang="en-SG" sz="1600" kern="10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G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SG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= </m:t>
                    </m:r>
                    <m:d>
                      <m:dPr>
                        <m:begChr m:val="{"/>
                        <m:endChr m:val="}"/>
                        <m:ctrlPr>
                          <a:rPr lang="en-SG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16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our weights</a:t>
                </a:r>
                <a:endParaRPr lang="en-SG" sz="1600" kern="10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G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SG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16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betas of the individual commodities: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SG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16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SG" sz="16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, </m:t>
                            </m:r>
                            <m:sSub>
                              <m:sSubPr>
                                <m:ctrlPr>
                                  <a:rPr lang="en-SG" sz="16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SG" sz="16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𝑚𝑘𝑡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𝑚𝑘𝑡</m:t>
                            </m:r>
                          </m:sub>
                          <m:sup>
                            <m:r>
                              <a:rPr lang="en-SG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SG" sz="1600" kern="10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G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SG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SG" sz="16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the covariance matrix of returns</a:t>
                </a:r>
                <a:endParaRPr lang="en-SG" sz="1600" kern="10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>
                  <a:solidFill>
                    <a:schemeClr val="dk1"/>
                  </a:solidFill>
                </a:endParaRP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000"/>
                  <a:t>      </a:t>
                </a:r>
                <a:endParaRPr lang="en-US" sz="2000"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02C28-E113-18FD-ED9C-056F9D491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2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7958C4-E6ED-D5BF-D8DB-4E496309AE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2AC36EA-F551-4E77-A0AA-07BA5FE7FD42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F1D05-B97D-74AB-935F-17B9DC9D2FC0}"/>
              </a:ext>
            </a:extLst>
          </p:cNvPr>
          <p:cNvSpPr/>
          <p:nvPr/>
        </p:nvSpPr>
        <p:spPr bwMode="auto">
          <a:xfrm>
            <a:off x="60959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F2EFB-D216-1256-CC50-3EC49561B75D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20FF5-591C-55FB-0053-2CD599043CC5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6DFDE-30D6-5132-8BA6-029A40E2FCBA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DE768F-775E-CDB8-2B21-FC937EE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Neutral Optimization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0882E1-208B-0836-20D0-1E5E1D0AA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654" y="3776788"/>
            <a:ext cx="4312693" cy="17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2C28-E113-18FD-ED9C-056F9D49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Constraints:</a:t>
            </a:r>
          </a:p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7958C4-E6ED-D5BF-D8DB-4E496309AE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84E0CE1-8BAF-4B95-9D89-B71CA6E78BFA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F1D05-B97D-74AB-935F-17B9DC9D2FC0}"/>
              </a:ext>
            </a:extLst>
          </p:cNvPr>
          <p:cNvSpPr/>
          <p:nvPr/>
        </p:nvSpPr>
        <p:spPr bwMode="auto">
          <a:xfrm>
            <a:off x="60959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F2EFB-D216-1256-CC50-3EC49561B75D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20FF5-591C-55FB-0053-2CD599043CC5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6DFDE-30D6-5132-8BA6-029A40E2FCBA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33E4EB-F1F0-16CD-C5CE-6AD8F7A92ACE}"/>
                  </a:ext>
                </a:extLst>
              </p:cNvPr>
              <p:cNvSpPr txBox="1"/>
              <p:nvPr/>
            </p:nvSpPr>
            <p:spPr>
              <a:xfrm>
                <a:off x="1842515" y="2369223"/>
                <a:ext cx="5458969" cy="1059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SG" sz="200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SG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SG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 = 1</m:t>
                        </m:r>
                      </m:sub>
                      <m:sup>
                        <m:r>
                          <a:rPr lang="en-SG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SG" sz="20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SG" sz="20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SG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en-SG" sz="2000" kern="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20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sz="20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&lt;0.5</m:t>
                    </m:r>
                  </m:oMath>
                </a14:m>
                <a:r>
                  <a:rPr lang="en-US" sz="2000" kern="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SG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SG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=1,…,</m:t>
                    </m:r>
                    <m:r>
                      <a:rPr lang="en-SG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𝑛</m:t>
                    </m:r>
                    <m:r>
                      <a:rPr lang="en-SG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SG" sz="2000" kern="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SG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𝑠𝑖𝑔𝑛</m:t>
                    </m:r>
                    <m:d>
                      <m:dPr>
                        <m:ctrlPr>
                          <a:rPr lang="en-SG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20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sz="20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kern="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as dictated by the strategy</a:t>
                </a:r>
                <a:endParaRPr lang="en-SG" sz="2000" kern="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33E4EB-F1F0-16CD-C5CE-6AD8F7A92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15" y="2369223"/>
                <a:ext cx="5458969" cy="1059777"/>
              </a:xfrm>
              <a:prstGeom prst="rect">
                <a:avLst/>
              </a:prstGeom>
              <a:blipFill>
                <a:blip r:embed="rId3"/>
                <a:stretch>
                  <a:fillRect l="-1116" t="-45977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88170BC5-4E58-4E39-9267-491642C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Neutral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7916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80D9-06BF-E23F-6C12-7FC50EF1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The “Switzerland” Frontier</a:t>
            </a:r>
            <a:br>
              <a:rPr lang="en-US">
                <a:cs typeface="Arial"/>
              </a:rPr>
            </a:br>
            <a:br>
              <a:rPr lang="en-US">
                <a:cs typeface="Arial"/>
              </a:rPr>
            </a:b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7958C4-E6ED-D5BF-D8DB-4E496309AE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84E0CE1-8BAF-4B95-9D89-B71CA6E78BFA}" type="datetime1">
              <a:rPr lang="en-US" altLang="en-US" baseline="0" smtClean="0"/>
              <a:t>12/22/2023</a:t>
            </a:fld>
            <a:endParaRPr lang="en-US" altLang="en-US" baseline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F1D05-B97D-74AB-935F-17B9DC9D2FC0}"/>
              </a:ext>
            </a:extLst>
          </p:cNvPr>
          <p:cNvSpPr/>
          <p:nvPr/>
        </p:nvSpPr>
        <p:spPr bwMode="auto">
          <a:xfrm>
            <a:off x="60959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F2EFB-D216-1256-CC50-3EC49561B75D}"/>
              </a:ext>
            </a:extLst>
          </p:cNvPr>
          <p:cNvSpPr/>
          <p:nvPr/>
        </p:nvSpPr>
        <p:spPr bwMode="auto">
          <a:xfrm>
            <a:off x="2719404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Trading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20FF5-591C-55FB-0053-2CD599043CC5}"/>
              </a:ext>
            </a:extLst>
          </p:cNvPr>
          <p:cNvSpPr/>
          <p:nvPr/>
        </p:nvSpPr>
        <p:spPr bwMode="auto">
          <a:xfrm>
            <a:off x="4829209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Optimization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6DFDE-30D6-5132-8BA6-029A40E2FCBA}"/>
              </a:ext>
            </a:extLst>
          </p:cNvPr>
          <p:cNvSpPr/>
          <p:nvPr/>
        </p:nvSpPr>
        <p:spPr bwMode="auto">
          <a:xfrm>
            <a:off x="6939015" y="5758961"/>
            <a:ext cx="1600200" cy="304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rPr>
              <a:t>Back Test</a:t>
            </a:r>
          </a:p>
        </p:txBody>
      </p:sp>
      <p:pic>
        <p:nvPicPr>
          <p:cNvPr id="14" name="Espace réservé du contenu 13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88C44F2C-21C2-28E1-83B6-39E9D4C9A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0008" y="1358064"/>
            <a:ext cx="6092850" cy="41569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B52C83-5043-5F6E-487E-3923454FC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384716"/>
            <a:ext cx="1883392" cy="7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278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0</TotalTime>
  <Words>525</Words>
  <Application>Microsoft Office PowerPoint</Application>
  <PresentationFormat>On-screen Show (4:3)</PresentationFormat>
  <Paragraphs>153</Paragraphs>
  <Slides>19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Bold</vt:lpstr>
      <vt:lpstr>Calibri</vt:lpstr>
      <vt:lpstr>Cambria Math</vt:lpstr>
      <vt:lpstr>Times New Roman</vt:lpstr>
      <vt:lpstr>Wingdings</vt:lpstr>
      <vt:lpstr>Blank Presentation</vt:lpstr>
      <vt:lpstr>Agenda</vt:lpstr>
      <vt:lpstr>Strategy Objective </vt:lpstr>
      <vt:lpstr>Commodities Market Neutral Investment Strategy</vt:lpstr>
      <vt:lpstr>Overview</vt:lpstr>
      <vt:lpstr>Data Collection and Verification</vt:lpstr>
      <vt:lpstr>Trading Strategy – AQR Momentum</vt:lpstr>
      <vt:lpstr>Market Neutral Optimization</vt:lpstr>
      <vt:lpstr>Market Neutral Optimization</vt:lpstr>
      <vt:lpstr>The “Switzerland” Frontier  </vt:lpstr>
      <vt:lpstr>The "Switzerland" Frontier: ⍺ Deeper Dive  </vt:lpstr>
      <vt:lpstr>AQR Strategy Analysis</vt:lpstr>
      <vt:lpstr>AQR Strategy Analysis</vt:lpstr>
      <vt:lpstr>AQR Strategy Analysis</vt:lpstr>
      <vt:lpstr>AQR Strategy Analysis</vt:lpstr>
      <vt:lpstr>AQR Strategy Analysis</vt:lpstr>
      <vt:lpstr>AQR Strategy Analysis - Transaction Costs</vt:lpstr>
      <vt:lpstr>Conclusions, Limitations, and Future Research</vt:lpstr>
      <vt:lpstr>Appendix</vt:lpstr>
      <vt:lpstr>Git Link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Jim Burrill</cp:lastModifiedBy>
  <cp:revision>2</cp:revision>
  <cp:lastPrinted>2018-05-31T15:51:35Z</cp:lastPrinted>
  <dcterms:created xsi:type="dcterms:W3CDTF">2008-01-28T19:49:47Z</dcterms:created>
  <dcterms:modified xsi:type="dcterms:W3CDTF">2023-12-22T16:46:12Z</dcterms:modified>
</cp:coreProperties>
</file>