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310" r:id="rId3"/>
    <p:sldId id="343" r:id="rId4"/>
    <p:sldId id="322" r:id="rId5"/>
    <p:sldId id="338" r:id="rId6"/>
    <p:sldId id="342" r:id="rId7"/>
    <p:sldId id="325" r:id="rId8"/>
    <p:sldId id="339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40" r:id="rId22"/>
    <p:sldId id="341" r:id="rId2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7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B649F"/>
    <a:srgbClr val="5E80B0"/>
    <a:srgbClr val="7DB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1" autoAdjust="0"/>
    <p:restoredTop sz="93603" autoAdjust="0"/>
  </p:normalViewPr>
  <p:slideViewPr>
    <p:cSldViewPr snapToGrid="0">
      <p:cViewPr varScale="1">
        <p:scale>
          <a:sx n="103" d="100"/>
          <a:sy n="103" d="100"/>
        </p:scale>
        <p:origin x="822" y="108"/>
      </p:cViewPr>
      <p:guideLst>
        <p:guide orient="horz" pos="2188"/>
        <p:guide pos="279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fld id="{F9FC7ECF-0229-4D8F-A22D-CCB730CAE2CA}" type="slidenum">
              <a:rPr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043A7915-685C-4E90-AE0E-E6E71CFA7836}" type="slidenum">
              <a:rPr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13ECDF1-6841-4DAA-A834-FEBA24B1FDE8}" type="slidenum">
              <a:rPr altLang="en-US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69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13ECDF1-6841-4DAA-A834-FEBA24B1FDE8}" type="slidenum">
              <a:rPr altLang="en-US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307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+mj-ea"/>
                <a:ea typeface="+mj-ea"/>
              </a:rPr>
              <a:t>Sm-1—</a:t>
            </a:r>
            <a:r>
              <a:rPr lang="zh-CN" altLang="en-US" sz="1200" dirty="0">
                <a:latin typeface="+mj-ea"/>
                <a:ea typeface="+mj-ea"/>
              </a:rPr>
              <a:t>中位数所在组以下的累计频数（在向上累计频率中找）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+mj-ea"/>
                <a:ea typeface="+mj-ea"/>
              </a:rPr>
              <a:t>Sm+1—</a:t>
            </a:r>
            <a:r>
              <a:rPr lang="zh-CN" altLang="en-US" sz="1200" dirty="0">
                <a:latin typeface="+mj-ea"/>
                <a:ea typeface="+mj-ea"/>
              </a:rPr>
              <a:t>中位数所在组以上的累计频数（在向下累计频率中找）</a:t>
            </a:r>
          </a:p>
          <a:p>
            <a:pPr lvl="1">
              <a:lnSpc>
                <a:spcPct val="150000"/>
              </a:lnSpc>
            </a:pPr>
            <a:endParaRPr lang="en-US" altLang="zh-CN" sz="1200" dirty="0"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13ECDF1-6841-4DAA-A834-FEBA24B1FDE8}" type="slidenum">
              <a:rPr altLang="en-US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879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13ECDF1-6841-4DAA-A834-FEBA24B1FDE8}" type="slidenum">
              <a:rPr altLang="en-US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305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13ECDF1-6841-4DAA-A834-FEBA24B1FDE8}" type="slidenum">
              <a:rPr altLang="en-US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83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13ECDF1-6841-4DAA-A834-FEBA24B1FDE8}" type="slidenum">
              <a:rPr altLang="en-US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521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13ECDF1-6841-4DAA-A834-FEBA24B1FDE8}" type="slidenum">
              <a:rPr altLang="en-US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664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13ECDF1-6841-4DAA-A834-FEBA24B1FDE8}" type="slidenum">
              <a:rPr altLang="en-US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01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13ECDF1-6841-4DAA-A834-FEBA24B1FDE8}" type="slidenum">
              <a:rPr altLang="en-US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560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13ECDF1-6841-4DAA-A834-FEBA24B1FDE8}" type="slidenum">
              <a:rPr altLang="en-US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02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对于未分组和统计分组后的地理数据，其平均值的计算方法不同。</a:t>
            </a:r>
            <a:r>
              <a:rPr lang="en-US" altLang="zh-CN" sz="12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(P25)</a:t>
            </a:r>
            <a:endParaRPr lang="zh-CN" altLang="en-US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13ECDF1-6841-4DAA-A834-FEBA24B1FDE8}" type="slidenum">
              <a:rPr altLang="en-US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13ECDF1-6841-4DAA-A834-FEBA24B1FDE8}" type="slidenum">
              <a:rPr altLang="en-US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770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13ECDF1-6841-4DAA-A834-FEBA24B1FDE8}" type="slidenum">
              <a:rPr altLang="en-US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47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13ECDF1-6841-4DAA-A834-FEBA24B1FDE8}" type="slidenum">
              <a:rPr altLang="en-US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9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对于未分组和统计分组后的地理数据，其平均值的计算方法不同。</a:t>
            </a:r>
            <a:r>
              <a:rPr lang="en-US" altLang="zh-CN" sz="12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(P25)</a:t>
            </a:r>
            <a:endParaRPr lang="zh-CN" altLang="en-US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13ECDF1-6841-4DAA-A834-FEBA24B1FDE8}" type="slidenum">
              <a:rPr altLang="en-US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08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13ECDF1-6841-4DAA-A834-FEBA24B1FDE8}" type="slidenum">
              <a:rPr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765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13ECDF1-6841-4DAA-A834-FEBA24B1FDE8}" type="slidenum">
              <a:rPr altLang="en-US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491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13ECDF1-6841-4DAA-A834-FEBA24B1FDE8}" type="slidenum">
              <a:rPr altLang="en-US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6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13ECDF1-6841-4DAA-A834-FEBA24B1FDE8}" type="slidenum">
              <a:rPr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363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13ECDF1-6841-4DAA-A834-FEBA24B1FDE8}" type="slidenum">
              <a:rPr altLang="en-US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74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13ECDF1-6841-4DAA-A834-FEBA24B1FDE8}" type="slidenum">
              <a:rPr altLang="en-US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1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5FF2B-251C-4266-8777-0019943111BB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2315ED-C146-446A-A6EE-EEAB9279A2B2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3DC86-3C6C-48CC-887B-F91CF9699301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2C813-2B40-4728-B26A-041E6499CD36}" type="datetime1">
              <a:rPr lang="zh-CN" altLang="en-US"/>
              <a:t>2024/5/8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4B0C1-81DD-4AFB-8B81-4C0305039437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B268F-AF3B-408B-AB2F-F6434BA492E0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B1B66-DE5A-4EE2-800D-443758CC15E4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41FF5-A82C-41D5-8C88-B9DB123B8689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75887-95DA-4531-B4A1-7A31145E612D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7F519-6FE5-4E32-A55A-5954E1A8405F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8ECC6-8B84-4C97-A11E-0718E60DE3E6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45C1A-D598-47D6-BFAA-8F208618750D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144DC9-931F-44BF-924F-EC92C51F1DC6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Tx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Tx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</a:defRPr>
            </a:lvl1pPr>
          </a:lstStyle>
          <a:p>
            <a:fld id="{8265224D-FE6B-4CFE-80EF-735CFF04A427}" type="slidenum">
              <a:rPr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0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3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pic>
        <p:nvPicPr>
          <p:cNvPr id="4099" name="图片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4102" name="文本框 62"/>
          <p:cNvSpPr txBox="1">
            <a:spLocks noChangeArrowheads="1"/>
          </p:cNvSpPr>
          <p:nvPr/>
        </p:nvSpPr>
        <p:spPr bwMode="auto">
          <a:xfrm>
            <a:off x="1915476" y="2612570"/>
            <a:ext cx="8361045" cy="209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4800" b="1" dirty="0">
                <a:solidFill>
                  <a:srgbClr val="4B649F"/>
                </a:solidFill>
                <a:sym typeface="Arial" panose="020B0604020202020204" pitchFamily="34" charset="0"/>
              </a:rPr>
              <a:t>《</a:t>
            </a:r>
            <a:r>
              <a:rPr lang="zh-CN" altLang="en-US" sz="4800" b="1" dirty="0">
                <a:solidFill>
                  <a:srgbClr val="4B649F"/>
                </a:solidFill>
                <a:sym typeface="Arial" panose="020B0604020202020204" pitchFamily="34" charset="0"/>
              </a:rPr>
              <a:t>计量地理学</a:t>
            </a:r>
            <a:r>
              <a:rPr lang="en-US" altLang="zh-CN" sz="4800" b="1" dirty="0">
                <a:solidFill>
                  <a:srgbClr val="4B649F"/>
                </a:solidFill>
                <a:sym typeface="Arial" panose="020B0604020202020204" pitchFamily="34" charset="0"/>
              </a:rPr>
              <a:t>》</a:t>
            </a:r>
            <a:br>
              <a:rPr lang="zh-CN" altLang="en-US" sz="4800" b="1" dirty="0">
                <a:solidFill>
                  <a:srgbClr val="4B649F"/>
                </a:solidFill>
                <a:sym typeface="Arial" panose="020B0604020202020204" pitchFamily="34" charset="0"/>
              </a:rPr>
            </a:br>
            <a:r>
              <a:rPr lang="zh-CN" altLang="en-US" sz="4400" b="1" dirty="0">
                <a:solidFill>
                  <a:srgbClr val="4B649F"/>
                </a:solidFill>
                <a:sym typeface="Arial" panose="020B0604020202020204" pitchFamily="34" charset="0"/>
              </a:rPr>
              <a:t>实验一 常见统计指标与参数</a:t>
            </a:r>
            <a:endParaRPr lang="en-US" altLang="zh-CN" sz="4400" b="1" dirty="0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4106" name="文本框 112"/>
          <p:cNvSpPr txBox="1">
            <a:spLocks noChangeArrowheads="1"/>
          </p:cNvSpPr>
          <p:nvPr/>
        </p:nvSpPr>
        <p:spPr bwMode="auto">
          <a:xfrm>
            <a:off x="5313655" y="6104769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2024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日</a:t>
            </a:r>
          </a:p>
        </p:txBody>
      </p:sp>
      <p:sp>
        <p:nvSpPr>
          <p:cNvPr id="4107" name="文本框 1066"/>
          <p:cNvSpPr txBox="1">
            <a:spLocks noChangeArrowheads="1"/>
          </p:cNvSpPr>
          <p:nvPr/>
        </p:nvSpPr>
        <p:spPr bwMode="auto">
          <a:xfrm>
            <a:off x="1766888" y="598488"/>
            <a:ext cx="26479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sym typeface="Arial" panose="020B0604020202020204" pitchFamily="34" charset="0"/>
              </a:rPr>
              <a:t>陕西师范大学</a:t>
            </a:r>
          </a:p>
        </p:txBody>
      </p:sp>
      <p:sp>
        <p:nvSpPr>
          <p:cNvPr id="1068" name="矩形 1067"/>
          <p:cNvSpPr/>
          <p:nvPr/>
        </p:nvSpPr>
        <p:spPr>
          <a:xfrm>
            <a:off x="1290387" y="1942686"/>
            <a:ext cx="9915525" cy="3819524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10906125" y="5536450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0637838" y="5307850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131638" y="1896729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284038" y="2049129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pic>
        <p:nvPicPr>
          <p:cNvPr id="4113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" y="325653"/>
            <a:ext cx="13811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3CC5845-E660-42B1-B1D7-7065E6BD78B3}"/>
              </a:ext>
            </a:extLst>
          </p:cNvPr>
          <p:cNvSpPr txBox="1"/>
          <p:nvPr/>
        </p:nvSpPr>
        <p:spPr>
          <a:xfrm>
            <a:off x="3042248" y="5118899"/>
            <a:ext cx="6107502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4B649F"/>
                </a:solidFill>
                <a:sym typeface="Arial" panose="020B0604020202020204" pitchFamily="34" charset="0"/>
              </a:rPr>
              <a:t>李腾云</a:t>
            </a:r>
            <a:endParaRPr lang="zh-CN" altLang="en-US" sz="1800" b="1" dirty="0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文本框 13"/>
          <p:cNvSpPr txBox="1">
            <a:spLocks noChangeArrowheads="1"/>
          </p:cNvSpPr>
          <p:nvPr/>
        </p:nvSpPr>
        <p:spPr bwMode="auto">
          <a:xfrm>
            <a:off x="637196" y="517172"/>
            <a:ext cx="10529571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 latinLnBrk="0">
              <a:lnSpc>
                <a:spcPct val="150000"/>
              </a:lnSpc>
              <a:spcAft>
                <a:spcPts val="2400"/>
              </a:spcAft>
            </a:pPr>
            <a:r>
              <a:rPr lang="zh-CN" altLang="en-US" sz="2400" dirty="0">
                <a:latin typeface="+mj-ea"/>
                <a:ea typeface="+mj-ea"/>
              </a:rPr>
              <a:t>②分组的地理数据：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首先确定众数所在的组，可以使用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MAX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函数，如表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2.4.3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中，众数所在组是第二组。然后按照公式进行计算 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公式见课本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P26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1A3115-DA94-41BB-A137-C8555C89F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6" y="1850948"/>
            <a:ext cx="3720230" cy="18998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文本框 13">
            <a:extLst>
              <a:ext uri="{FF2B5EF4-FFF2-40B4-BE49-F238E27FC236}">
                <a16:creationId xmlns:a16="http://schemas.microsoft.com/office/drawing/2014/main" id="{FCE53289-246F-4145-BF2D-3935E073B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9756" y="1659496"/>
            <a:ext cx="3540011" cy="23164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+mj-ea"/>
                <a:ea typeface="+mj-ea"/>
              </a:rPr>
              <a:t>式中：</a:t>
            </a:r>
            <a:r>
              <a:rPr lang="en-US" altLang="zh-CN" sz="1400" dirty="0">
                <a:latin typeface="+mj-ea"/>
                <a:ea typeface="+mj-ea"/>
              </a:rPr>
              <a:t>M0—</a:t>
            </a:r>
            <a:r>
              <a:rPr lang="zh-CN" altLang="en-US" sz="1400" dirty="0">
                <a:latin typeface="+mj-ea"/>
                <a:ea typeface="+mj-ea"/>
              </a:rPr>
              <a:t>众数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+mj-ea"/>
                <a:ea typeface="+mj-ea"/>
              </a:rPr>
              <a:t>L—</a:t>
            </a:r>
            <a:r>
              <a:rPr lang="zh-CN" altLang="en-US" sz="1400" dirty="0">
                <a:latin typeface="+mj-ea"/>
                <a:ea typeface="+mj-ea"/>
              </a:rPr>
              <a:t>众数所在组的下限值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+mj-ea"/>
                <a:ea typeface="+mj-ea"/>
              </a:rPr>
              <a:t>U—</a:t>
            </a:r>
            <a:r>
              <a:rPr lang="zh-CN" altLang="en-US" sz="1400" dirty="0">
                <a:latin typeface="+mj-ea"/>
                <a:ea typeface="+mj-ea"/>
              </a:rPr>
              <a:t>众数所在组的上限值</a:t>
            </a:r>
          </a:p>
          <a:p>
            <a:pPr lvl="1">
              <a:lnSpc>
                <a:spcPct val="150000"/>
              </a:lnSpc>
            </a:pPr>
            <a:r>
              <a:rPr lang="el-GR" altLang="zh-CN" sz="1400" dirty="0">
                <a:latin typeface="+mj-ea"/>
                <a:ea typeface="+mj-ea"/>
              </a:rPr>
              <a:t>Δ</a:t>
            </a:r>
            <a:r>
              <a:rPr lang="en-US" altLang="zh-CN" sz="1400" dirty="0">
                <a:latin typeface="+mj-ea"/>
                <a:ea typeface="+mj-ea"/>
              </a:rPr>
              <a:t>1—</a:t>
            </a:r>
            <a:r>
              <a:rPr lang="zh-CN" altLang="en-US" sz="1400" dirty="0">
                <a:latin typeface="+mj-ea"/>
                <a:ea typeface="+mj-ea"/>
              </a:rPr>
              <a:t>众数组频数与下一组频数之差</a:t>
            </a:r>
          </a:p>
          <a:p>
            <a:pPr lvl="1">
              <a:lnSpc>
                <a:spcPct val="150000"/>
              </a:lnSpc>
            </a:pPr>
            <a:r>
              <a:rPr lang="el-GR" altLang="zh-CN" sz="1400" dirty="0">
                <a:latin typeface="+mj-ea"/>
                <a:ea typeface="+mj-ea"/>
              </a:rPr>
              <a:t>Δ</a:t>
            </a:r>
            <a:r>
              <a:rPr lang="en-US" altLang="zh-CN" sz="1400" dirty="0">
                <a:latin typeface="+mj-ea"/>
                <a:ea typeface="+mj-ea"/>
              </a:rPr>
              <a:t>2—</a:t>
            </a:r>
            <a:r>
              <a:rPr lang="zh-CN" altLang="en-US" sz="1400" dirty="0">
                <a:latin typeface="+mj-ea"/>
                <a:ea typeface="+mj-ea"/>
              </a:rPr>
              <a:t>众数组频数与上一组频数之差</a:t>
            </a:r>
            <a:endParaRPr lang="en-US" altLang="zh-CN" sz="14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+mj-ea"/>
                <a:ea typeface="+mj-ea"/>
              </a:rPr>
              <a:t>d—</a:t>
            </a:r>
            <a:r>
              <a:rPr lang="zh-CN" altLang="en-US" sz="1400" dirty="0">
                <a:latin typeface="+mj-ea"/>
                <a:ea typeface="+mj-ea"/>
              </a:rPr>
              <a:t>众数所在组的组距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0BEC70-4E2F-78E5-EA5A-8D751903C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016" y="4048343"/>
            <a:ext cx="9315929" cy="2565532"/>
          </a:xfrm>
          <a:prstGeom prst="rect">
            <a:avLst/>
          </a:prstGeom>
        </p:spPr>
      </p:pic>
      <p:sp>
        <p:nvSpPr>
          <p:cNvPr id="10" name="Oval 15">
            <a:extLst>
              <a:ext uri="{FF2B5EF4-FFF2-40B4-BE49-F238E27FC236}">
                <a16:creationId xmlns:a16="http://schemas.microsoft.com/office/drawing/2014/main" id="{49360B0C-3BD3-49CC-A7CB-8012AC29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3519" y="3969940"/>
            <a:ext cx="3172481" cy="526659"/>
          </a:xfrm>
          <a:prstGeom prst="ellipse">
            <a:avLst/>
          </a:prstGeom>
          <a:noFill/>
          <a:ln w="57150">
            <a:solidFill>
              <a:srgbClr val="EC1C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750B46-5A25-35CC-8B8D-8D7D5D88C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70" y="4910120"/>
            <a:ext cx="6182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下</a:t>
            </a:r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1D610F29-A426-E2F3-CFB1-5787E197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884" y="4910119"/>
            <a:ext cx="6182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194447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2">
            <a:extLst>
              <a:ext uri="{FF2B5EF4-FFF2-40B4-BE49-F238E27FC236}">
                <a16:creationId xmlns:a16="http://schemas.microsoft.com/office/drawing/2014/main" id="{B8645262-930D-4B29-9B5E-7789082B4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99" r="47636" b="66800"/>
          <a:stretch>
            <a:fillRect/>
          </a:stretch>
        </p:blipFill>
        <p:spPr bwMode="auto">
          <a:xfrm>
            <a:off x="235042" y="3987610"/>
            <a:ext cx="11721915" cy="229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任意多边形 10"/>
          <p:cNvSpPr/>
          <p:nvPr/>
        </p:nvSpPr>
        <p:spPr>
          <a:xfrm rot="5400000">
            <a:off x="2064536" y="-1605430"/>
            <a:ext cx="914400" cy="5041566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pic>
        <p:nvPicPr>
          <p:cNvPr id="8198" name="图片 1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文本框 13"/>
          <p:cNvSpPr txBox="1">
            <a:spLocks noChangeArrowheads="1"/>
          </p:cNvSpPr>
          <p:nvPr/>
        </p:nvSpPr>
        <p:spPr bwMode="auto">
          <a:xfrm>
            <a:off x="831214" y="1654064"/>
            <a:ext cx="11005856" cy="181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 latinLnBrk="0">
              <a:lnSpc>
                <a:spcPct val="150000"/>
              </a:lnSpc>
              <a:spcAft>
                <a:spcPts val="1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中位数：将各个数据从小到大排列，居于中间位置的数即中位数。</a:t>
            </a:r>
          </a:p>
          <a:p>
            <a:pPr marL="0" indent="0" latinLnBrk="0">
              <a:lnSpc>
                <a:spcPct val="150000"/>
              </a:lnSpc>
              <a:spcAft>
                <a:spcPts val="1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①未分组的地理数据：若样本数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为奇数，那中位数就是位置排在第（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n+1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/2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位，若样本数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为偶数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那中位数就是排在中间两位数的平均值。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MEDIAN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函数</a:t>
            </a:r>
          </a:p>
        </p:txBody>
      </p:sp>
      <p:pic>
        <p:nvPicPr>
          <p:cNvPr id="8204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33375"/>
            <a:ext cx="13811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文本框 59"/>
          <p:cNvSpPr txBox="1"/>
          <p:nvPr/>
        </p:nvSpPr>
        <p:spPr>
          <a:xfrm>
            <a:off x="1940006" y="59182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pc="150">
                <a:solidFill>
                  <a:schemeClr val="tx2"/>
                </a:solidFill>
              </a:defRPr>
            </a:lvl1pPr>
          </a:lstStyle>
          <a:p>
            <a:pPr lvl="0" algn="l" eaLnBrk="1" fontAlgn="base" hangingPunct="1">
              <a:buClrTx/>
              <a:buSzTx/>
              <a:buFont typeface="Arial" panose="020B0604020202020204" pitchFamily="34" charset="0"/>
            </a:pPr>
            <a:r>
              <a:rPr lang="zh-CN" altLang="en-US" sz="3600" spc="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三、中位数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3F2DE3-99E2-4D68-B2C9-04F18A85D9AA}"/>
              </a:ext>
            </a:extLst>
          </p:cNvPr>
          <p:cNvSpPr/>
          <p:nvPr/>
        </p:nvSpPr>
        <p:spPr>
          <a:xfrm>
            <a:off x="354930" y="1788521"/>
            <a:ext cx="338137" cy="3365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E4896BC0-5336-46DB-8C72-EE5BEB52A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67" y="3987610"/>
            <a:ext cx="1762813" cy="603112"/>
          </a:xfrm>
          <a:prstGeom prst="ellipse">
            <a:avLst/>
          </a:prstGeom>
          <a:noFill/>
          <a:ln w="57150">
            <a:solidFill>
              <a:srgbClr val="EC1C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30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文本框 13"/>
          <p:cNvSpPr txBox="1">
            <a:spLocks noChangeArrowheads="1"/>
          </p:cNvSpPr>
          <p:nvPr/>
        </p:nvSpPr>
        <p:spPr bwMode="auto">
          <a:xfrm>
            <a:off x="681128" y="385669"/>
            <a:ext cx="10829743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②分组的地理数据：首先确定中位数所在组数，表</a:t>
            </a:r>
            <a:r>
              <a:rPr lang="en-US" altLang="zh-CN" sz="2400" dirty="0">
                <a:latin typeface="+mj-ea"/>
                <a:ea typeface="+mj-ea"/>
              </a:rPr>
              <a:t>2.4.3</a:t>
            </a:r>
            <a:r>
              <a:rPr lang="zh-CN" altLang="en-US" sz="2400" dirty="0">
                <a:latin typeface="+mj-ea"/>
                <a:ea typeface="+mj-ea"/>
              </a:rPr>
              <a:t>中所有组频数和的一半计算得</a:t>
            </a:r>
            <a:r>
              <a:rPr lang="en-US" altLang="zh-CN" sz="2400" dirty="0">
                <a:latin typeface="+mj-ea"/>
                <a:ea typeface="+mj-ea"/>
              </a:rPr>
              <a:t>1065</a:t>
            </a:r>
            <a:r>
              <a:rPr lang="zh-CN" altLang="en-US" sz="2400" dirty="0">
                <a:latin typeface="+mj-ea"/>
                <a:ea typeface="+mj-ea"/>
              </a:rPr>
              <a:t>，确定中位数在第二组。然后按照中位数公式进行计算。</a:t>
            </a:r>
            <a:endParaRPr lang="en-US" altLang="zh-CN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1B5DCD-22A2-462E-BDE8-EF5FB88408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5" t="34671" r="34077" b="40700"/>
          <a:stretch/>
        </p:blipFill>
        <p:spPr>
          <a:xfrm>
            <a:off x="559294" y="2014867"/>
            <a:ext cx="3731700" cy="19334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Oval 15">
            <a:extLst>
              <a:ext uri="{FF2B5EF4-FFF2-40B4-BE49-F238E27FC236}">
                <a16:creationId xmlns:a16="http://schemas.microsoft.com/office/drawing/2014/main" id="{E4896BC0-5336-46DB-8C72-EE5BEB52A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215" y="4013817"/>
            <a:ext cx="2945558" cy="620306"/>
          </a:xfrm>
          <a:prstGeom prst="ellipse">
            <a:avLst/>
          </a:prstGeom>
          <a:noFill/>
          <a:ln w="57150">
            <a:solidFill>
              <a:srgbClr val="EC1C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13">
            <a:extLst>
              <a:ext uri="{FF2B5EF4-FFF2-40B4-BE49-F238E27FC236}">
                <a16:creationId xmlns:a16="http://schemas.microsoft.com/office/drawing/2014/main" id="{CA9F9901-8990-4975-A28E-E75CE656C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085" y="1593512"/>
            <a:ext cx="3731701" cy="23164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+mj-ea"/>
                <a:ea typeface="+mj-ea"/>
              </a:rPr>
              <a:t>式中：</a:t>
            </a:r>
            <a:r>
              <a:rPr lang="en-US" altLang="zh-CN" sz="1400" dirty="0">
                <a:latin typeface="+mj-ea"/>
                <a:ea typeface="+mj-ea"/>
              </a:rPr>
              <a:t>Me—</a:t>
            </a:r>
            <a:r>
              <a:rPr lang="zh-CN" altLang="en-US" sz="1400" dirty="0">
                <a:latin typeface="+mj-ea"/>
                <a:ea typeface="+mj-ea"/>
              </a:rPr>
              <a:t>中位数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+mj-ea"/>
                <a:ea typeface="+mj-ea"/>
              </a:rPr>
              <a:t>L—</a:t>
            </a:r>
            <a:r>
              <a:rPr lang="zh-CN" altLang="en-US" sz="1400" dirty="0">
                <a:latin typeface="+mj-ea"/>
                <a:ea typeface="+mj-ea"/>
              </a:rPr>
              <a:t>中位数所在组的下限值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+mj-ea"/>
                <a:ea typeface="+mj-ea"/>
              </a:rPr>
              <a:t>U—</a:t>
            </a:r>
            <a:r>
              <a:rPr lang="zh-CN" altLang="en-US" sz="1400" dirty="0">
                <a:latin typeface="+mj-ea"/>
                <a:ea typeface="+mj-ea"/>
              </a:rPr>
              <a:t>中位数所在组的上限值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err="1">
                <a:latin typeface="+mj-ea"/>
                <a:ea typeface="+mj-ea"/>
              </a:rPr>
              <a:t>fm</a:t>
            </a:r>
            <a:r>
              <a:rPr lang="en-US" altLang="zh-CN" sz="1400" dirty="0">
                <a:latin typeface="+mj-ea"/>
                <a:ea typeface="+mj-ea"/>
              </a:rPr>
              <a:t>—</a:t>
            </a:r>
            <a:r>
              <a:rPr lang="zh-CN" altLang="en-US" sz="1400" dirty="0">
                <a:latin typeface="+mj-ea"/>
                <a:ea typeface="+mj-ea"/>
              </a:rPr>
              <a:t>中位数所在组的频数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+mj-ea"/>
                <a:ea typeface="+mj-ea"/>
              </a:rPr>
              <a:t>Sm-1—</a:t>
            </a:r>
            <a:r>
              <a:rPr lang="zh-CN" altLang="en-US" sz="1400" dirty="0">
                <a:latin typeface="+mj-ea"/>
                <a:ea typeface="+mj-ea"/>
              </a:rPr>
              <a:t>中位数所在组以下的累计频数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+mj-ea"/>
                <a:ea typeface="+mj-ea"/>
              </a:rPr>
              <a:t>Sm+1—</a:t>
            </a:r>
            <a:r>
              <a:rPr lang="zh-CN" altLang="en-US" sz="1400" dirty="0">
                <a:latin typeface="+mj-ea"/>
                <a:ea typeface="+mj-ea"/>
              </a:rPr>
              <a:t>中位数所在组以上的累计频数</a:t>
            </a:r>
            <a:endParaRPr lang="en-US" altLang="zh-CN" sz="14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+mj-ea"/>
                <a:ea typeface="+mj-ea"/>
              </a:rPr>
              <a:t>d—</a:t>
            </a:r>
            <a:r>
              <a:rPr lang="zh-CN" altLang="en-US" sz="1400" dirty="0">
                <a:latin typeface="+mj-ea"/>
                <a:ea typeface="+mj-ea"/>
              </a:rPr>
              <a:t>中位数所在组的组距</a:t>
            </a:r>
          </a:p>
        </p:txBody>
      </p:sp>
      <p:sp>
        <p:nvSpPr>
          <p:cNvPr id="12" name="文本框 13">
            <a:extLst>
              <a:ext uri="{FF2B5EF4-FFF2-40B4-BE49-F238E27FC236}">
                <a16:creationId xmlns:a16="http://schemas.microsoft.com/office/drawing/2014/main" id="{7F8F98CD-CC32-46E5-B9C0-43D74CB7B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2671" y="4910120"/>
            <a:ext cx="6182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上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A30CF8-0833-4354-A89F-2EDDD2544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70" y="4910120"/>
            <a:ext cx="6182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9B6CDA-40CE-749B-EEE9-62BF4D21E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1210" y="4110717"/>
            <a:ext cx="9309578" cy="2546481"/>
          </a:xfrm>
          <a:prstGeom prst="rect">
            <a:avLst/>
          </a:prstGeom>
        </p:spPr>
      </p:pic>
      <p:sp>
        <p:nvSpPr>
          <p:cNvPr id="18" name="文本框 13">
            <a:extLst>
              <a:ext uri="{FF2B5EF4-FFF2-40B4-BE49-F238E27FC236}">
                <a16:creationId xmlns:a16="http://schemas.microsoft.com/office/drawing/2014/main" id="{B00D8335-B0A1-42BE-8F7F-2735DFBD9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7598" y="3853754"/>
            <a:ext cx="44632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1"/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Sm-1=300 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或 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2130-1830</a:t>
            </a:r>
          </a:p>
          <a:p>
            <a:pPr lvl="1"/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C2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或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D2-D3</a:t>
            </a:r>
          </a:p>
        </p:txBody>
      </p:sp>
    </p:spTree>
    <p:extLst>
      <p:ext uri="{BB962C8B-B14F-4D97-AF65-F5344CB8AC3E}">
        <p14:creationId xmlns:p14="http://schemas.microsoft.com/office/powerpoint/2010/main" val="393037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2">
            <a:extLst>
              <a:ext uri="{FF2B5EF4-FFF2-40B4-BE49-F238E27FC236}">
                <a16:creationId xmlns:a16="http://schemas.microsoft.com/office/drawing/2014/main" id="{3E51AAA6-C6DD-4052-BE51-0AE7A8474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0" r="48425" b="65771"/>
          <a:stretch>
            <a:fillRect/>
          </a:stretch>
        </p:blipFill>
        <p:spPr bwMode="auto">
          <a:xfrm>
            <a:off x="35893" y="3796305"/>
            <a:ext cx="12120214" cy="272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任意多边形 10"/>
          <p:cNvSpPr/>
          <p:nvPr/>
        </p:nvSpPr>
        <p:spPr>
          <a:xfrm rot="5400000">
            <a:off x="2064536" y="-1605430"/>
            <a:ext cx="914400" cy="5041566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pic>
        <p:nvPicPr>
          <p:cNvPr id="8198" name="图片 1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文本框 13"/>
          <p:cNvSpPr txBox="1">
            <a:spLocks noChangeArrowheads="1"/>
          </p:cNvSpPr>
          <p:nvPr/>
        </p:nvSpPr>
        <p:spPr bwMode="auto">
          <a:xfrm>
            <a:off x="840641" y="1673542"/>
            <a:ext cx="11178337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极差：是所有数据中最大值与最小值之差。</a:t>
            </a:r>
            <a:r>
              <a:rPr lang="en-US" altLang="zh-CN" sz="2400" dirty="0">
                <a:latin typeface="+mn-ea"/>
                <a:ea typeface="+mn-ea"/>
              </a:rPr>
              <a:t>EXCEL</a:t>
            </a:r>
            <a:r>
              <a:rPr lang="zh-CN" altLang="en-US" sz="2400" dirty="0">
                <a:latin typeface="+mn-ea"/>
                <a:ea typeface="+mn-ea"/>
              </a:rPr>
              <a:t>没有极差函数，以表</a:t>
            </a:r>
            <a:r>
              <a:rPr lang="en-US" altLang="zh-CN" sz="2400" dirty="0">
                <a:latin typeface="+mn-ea"/>
                <a:ea typeface="+mn-ea"/>
              </a:rPr>
              <a:t>2.4.2</a:t>
            </a:r>
            <a:r>
              <a:rPr lang="zh-CN" altLang="en-US" sz="2400" dirty="0">
                <a:latin typeface="+mn-ea"/>
                <a:ea typeface="+mn-ea"/>
              </a:rPr>
              <a:t>为例</a:t>
            </a:r>
            <a:endParaRPr lang="en-US" altLang="zh-CN" sz="2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 ①可以直接用最大减去最小</a:t>
            </a:r>
            <a:endParaRPr lang="en-US" altLang="zh-CN" sz="2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 ②另外还可以对其进行升序或降序排列，用最大减去最小。</a:t>
            </a:r>
          </a:p>
          <a:p>
            <a:pPr lvl="2">
              <a:lnSpc>
                <a:spcPct val="150000"/>
              </a:lnSpc>
            </a:pP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8204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33375"/>
            <a:ext cx="13811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文本框 59"/>
          <p:cNvSpPr txBox="1"/>
          <p:nvPr/>
        </p:nvSpPr>
        <p:spPr>
          <a:xfrm>
            <a:off x="1940006" y="59182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pc="150">
                <a:solidFill>
                  <a:schemeClr val="tx2"/>
                </a:solidFill>
              </a:defRPr>
            </a:lvl1pPr>
          </a:lstStyle>
          <a:p>
            <a:pPr lvl="0" algn="l" eaLnBrk="1" fontAlgn="base" hangingPunct="1">
              <a:buClrTx/>
              <a:buSzTx/>
              <a:buFont typeface="Arial" panose="020B0604020202020204" pitchFamily="34" charset="0"/>
            </a:pPr>
            <a:r>
              <a:rPr lang="zh-CN" altLang="en-US" sz="3600" spc="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四、极差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3F2DE3-99E2-4D68-B2C9-04F18A85D9AA}"/>
              </a:ext>
            </a:extLst>
          </p:cNvPr>
          <p:cNvSpPr/>
          <p:nvPr/>
        </p:nvSpPr>
        <p:spPr>
          <a:xfrm>
            <a:off x="354930" y="1788521"/>
            <a:ext cx="338137" cy="3365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E4896BC0-5336-46DB-8C72-EE5BEB52A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4764" y="3970991"/>
            <a:ext cx="2806790" cy="603112"/>
          </a:xfrm>
          <a:prstGeom prst="ellipse">
            <a:avLst/>
          </a:prstGeom>
          <a:noFill/>
          <a:ln w="57150">
            <a:solidFill>
              <a:srgbClr val="EC1C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59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4">
            <a:extLst>
              <a:ext uri="{FF2B5EF4-FFF2-40B4-BE49-F238E27FC236}">
                <a16:creationId xmlns:a16="http://schemas.microsoft.com/office/drawing/2014/main" id="{A673517A-E366-4FA3-837C-AEDE09E67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2" r="46851" b="62601"/>
          <a:stretch>
            <a:fillRect/>
          </a:stretch>
        </p:blipFill>
        <p:spPr bwMode="auto">
          <a:xfrm>
            <a:off x="106634" y="3738158"/>
            <a:ext cx="11978732" cy="266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任意多边形 10"/>
          <p:cNvSpPr/>
          <p:nvPr/>
        </p:nvSpPr>
        <p:spPr>
          <a:xfrm rot="5400000">
            <a:off x="2064536" y="-1605430"/>
            <a:ext cx="914400" cy="5041566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8199" name="文本框 13"/>
          <p:cNvSpPr txBox="1">
            <a:spLocks noChangeArrowheads="1"/>
          </p:cNvSpPr>
          <p:nvPr/>
        </p:nvSpPr>
        <p:spPr bwMode="auto">
          <a:xfrm>
            <a:off x="840641" y="1673542"/>
            <a:ext cx="11178337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离差：指每一个地理数据与平均值的差，代表每个地理数据与平均值的离散程度。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计算：先计算其均值，然后用实际值减去均值即可。</a:t>
            </a:r>
          </a:p>
          <a:p>
            <a:pPr lvl="2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$</a:t>
            </a:r>
            <a:r>
              <a:rPr lang="zh-CN" altLang="en-US" sz="2400" dirty="0">
                <a:latin typeface="+mn-ea"/>
                <a:ea typeface="+mn-ea"/>
              </a:rPr>
              <a:t>符号，锁定单元格）</a:t>
            </a:r>
          </a:p>
        </p:txBody>
      </p:sp>
      <p:pic>
        <p:nvPicPr>
          <p:cNvPr id="8204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33375"/>
            <a:ext cx="13811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文本框 59"/>
          <p:cNvSpPr txBox="1"/>
          <p:nvPr/>
        </p:nvSpPr>
        <p:spPr>
          <a:xfrm>
            <a:off x="1940006" y="59182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pc="150">
                <a:solidFill>
                  <a:schemeClr val="tx2"/>
                </a:solidFill>
              </a:defRPr>
            </a:lvl1pPr>
          </a:lstStyle>
          <a:p>
            <a:pPr lvl="0" algn="l" eaLnBrk="1" fontAlgn="base" hangingPunct="1">
              <a:buClrTx/>
              <a:buSzTx/>
              <a:buFont typeface="Arial" panose="020B0604020202020204" pitchFamily="34" charset="0"/>
            </a:pPr>
            <a:r>
              <a:rPr lang="zh-CN" altLang="en-US" sz="3600" spc="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五、离差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3F2DE3-99E2-4D68-B2C9-04F18A85D9AA}"/>
              </a:ext>
            </a:extLst>
          </p:cNvPr>
          <p:cNvSpPr/>
          <p:nvPr/>
        </p:nvSpPr>
        <p:spPr>
          <a:xfrm>
            <a:off x="410914" y="1798733"/>
            <a:ext cx="338137" cy="3365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E4896BC0-5336-46DB-8C72-EE5BEB52A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85" y="3605743"/>
            <a:ext cx="1673233" cy="603112"/>
          </a:xfrm>
          <a:prstGeom prst="ellipse">
            <a:avLst/>
          </a:prstGeom>
          <a:noFill/>
          <a:ln w="57150">
            <a:solidFill>
              <a:srgbClr val="EC1C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9849466-1C9D-4032-8F0C-B1A273006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754783"/>
            <a:ext cx="11514364" cy="603112"/>
          </a:xfrm>
          <a:prstGeom prst="ellipse">
            <a:avLst/>
          </a:prstGeom>
          <a:noFill/>
          <a:ln w="57150">
            <a:solidFill>
              <a:srgbClr val="EC1C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66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8210668-91BB-9AAD-BBA2-3F14A0E63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409" y="2615510"/>
            <a:ext cx="8450514" cy="2166652"/>
          </a:xfrm>
          <a:prstGeom prst="rect">
            <a:avLst/>
          </a:prstGeom>
        </p:spPr>
      </p:pic>
      <p:sp>
        <p:nvSpPr>
          <p:cNvPr id="11" name="任意多边形 10"/>
          <p:cNvSpPr/>
          <p:nvPr/>
        </p:nvSpPr>
        <p:spPr>
          <a:xfrm rot="5400000">
            <a:off x="2522146" y="-2371051"/>
            <a:ext cx="914400" cy="5956787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23850" y="-6036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pic>
        <p:nvPicPr>
          <p:cNvPr id="8198" name="图片 1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文本框 13"/>
          <p:cNvSpPr txBox="1">
            <a:spLocks noChangeArrowheads="1"/>
          </p:cNvSpPr>
          <p:nvPr/>
        </p:nvSpPr>
        <p:spPr bwMode="auto">
          <a:xfrm>
            <a:off x="693067" y="1178156"/>
            <a:ext cx="11672201" cy="146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200" dirty="0">
                <a:latin typeface="+mn-ea"/>
                <a:ea typeface="+mn-ea"/>
              </a:rPr>
              <a:t>离差平方和：实际数值与平均值差的平方和，总体上衡量一组地理数据与平均值的离散程度。</a:t>
            </a:r>
            <a:endParaRPr lang="en-US" altLang="zh-CN" sz="2200" dirty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200" dirty="0">
                <a:latin typeface="+mn-ea"/>
                <a:ea typeface="+mn-ea"/>
              </a:rPr>
              <a:t>计算：①在</a:t>
            </a:r>
            <a:r>
              <a:rPr lang="zh-CN" altLang="en-US" sz="2200" b="1" u="sng" dirty="0">
                <a:latin typeface="+mn-ea"/>
                <a:ea typeface="+mn-ea"/>
              </a:rPr>
              <a:t>计算出离差的基础上</a:t>
            </a:r>
            <a:r>
              <a:rPr lang="zh-CN" altLang="en-US" sz="2200" dirty="0">
                <a:latin typeface="+mn-ea"/>
                <a:ea typeface="+mn-ea"/>
              </a:rPr>
              <a:t>使用</a:t>
            </a:r>
            <a:r>
              <a:rPr lang="en-US" altLang="zh-CN" sz="2200" dirty="0">
                <a:latin typeface="+mn-ea"/>
                <a:ea typeface="+mn-ea"/>
              </a:rPr>
              <a:t>SUMSQ</a:t>
            </a:r>
            <a:r>
              <a:rPr lang="zh-CN" altLang="en-US" sz="2200" dirty="0">
                <a:latin typeface="+mn-ea"/>
                <a:ea typeface="+mn-ea"/>
              </a:rPr>
              <a:t>函数</a:t>
            </a:r>
            <a:endParaRPr lang="en-US" altLang="zh-CN" sz="2200" dirty="0">
              <a:latin typeface="+mn-ea"/>
              <a:ea typeface="+mn-ea"/>
            </a:endParaRPr>
          </a:p>
          <a:p>
            <a:pPr lvl="2">
              <a:lnSpc>
                <a:spcPct val="140000"/>
              </a:lnSpc>
            </a:pPr>
            <a:r>
              <a:rPr lang="zh-CN" altLang="en-US" sz="2200" dirty="0">
                <a:latin typeface="+mn-ea"/>
                <a:ea typeface="+mn-ea"/>
              </a:rPr>
              <a:t>②在原数据基础上直接使用</a:t>
            </a:r>
            <a:r>
              <a:rPr lang="en-US" altLang="zh-CN" sz="2200" dirty="0">
                <a:latin typeface="+mn-ea"/>
                <a:ea typeface="+mn-ea"/>
              </a:rPr>
              <a:t>DEVSQ</a:t>
            </a:r>
            <a:r>
              <a:rPr lang="zh-CN" altLang="en-US" sz="2200" dirty="0">
                <a:latin typeface="+mn-ea"/>
                <a:ea typeface="+mn-ea"/>
              </a:rPr>
              <a:t>函数</a:t>
            </a:r>
          </a:p>
        </p:txBody>
      </p:sp>
      <p:pic>
        <p:nvPicPr>
          <p:cNvPr id="8204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5365"/>
            <a:ext cx="13811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文本框 59"/>
          <p:cNvSpPr txBox="1"/>
          <p:nvPr/>
        </p:nvSpPr>
        <p:spPr>
          <a:xfrm>
            <a:off x="1940006" y="28381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pc="150">
                <a:solidFill>
                  <a:schemeClr val="tx2"/>
                </a:solidFill>
              </a:defRPr>
            </a:lvl1pPr>
          </a:lstStyle>
          <a:p>
            <a:pPr lvl="0" algn="l" eaLnBrk="1" fontAlgn="base" hangingPunct="1">
              <a:buClrTx/>
              <a:buSzTx/>
              <a:buFont typeface="Arial" panose="020B0604020202020204" pitchFamily="34" charset="0"/>
            </a:pPr>
            <a:r>
              <a:rPr lang="zh-CN" altLang="en-US" sz="3600" spc="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六、离差平方和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3F2DE3-99E2-4D68-B2C9-04F18A85D9AA}"/>
              </a:ext>
            </a:extLst>
          </p:cNvPr>
          <p:cNvSpPr/>
          <p:nvPr/>
        </p:nvSpPr>
        <p:spPr>
          <a:xfrm>
            <a:off x="311150" y="1317590"/>
            <a:ext cx="338137" cy="3365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E4896BC0-5336-46DB-8C72-EE5BEB52A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539" y="2529401"/>
            <a:ext cx="1902897" cy="603112"/>
          </a:xfrm>
          <a:prstGeom prst="ellipse">
            <a:avLst/>
          </a:prstGeom>
          <a:noFill/>
          <a:ln w="57150">
            <a:solidFill>
              <a:srgbClr val="EC1C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E18883-1C2F-3562-85F3-32F728C202E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999"/>
          <a:stretch/>
        </p:blipFill>
        <p:spPr>
          <a:xfrm>
            <a:off x="1577876" y="4948393"/>
            <a:ext cx="8941580" cy="1828188"/>
          </a:xfrm>
          <a:prstGeom prst="rect">
            <a:avLst/>
          </a:prstGeom>
        </p:spPr>
      </p:pic>
      <p:sp>
        <p:nvSpPr>
          <p:cNvPr id="7" name="Oval 15">
            <a:extLst>
              <a:ext uri="{FF2B5EF4-FFF2-40B4-BE49-F238E27FC236}">
                <a16:creationId xmlns:a16="http://schemas.microsoft.com/office/drawing/2014/main" id="{0E938326-83F5-D792-9102-852892FD7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680" y="4840887"/>
            <a:ext cx="1902897" cy="603112"/>
          </a:xfrm>
          <a:prstGeom prst="ellipse">
            <a:avLst/>
          </a:prstGeom>
          <a:noFill/>
          <a:ln w="57150">
            <a:solidFill>
              <a:srgbClr val="EC1C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87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7F9596-CE60-840B-2742-190242020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033" y="2839728"/>
            <a:ext cx="7353678" cy="1905098"/>
          </a:xfrm>
          <a:prstGeom prst="rect">
            <a:avLst/>
          </a:prstGeom>
        </p:spPr>
      </p:pic>
      <p:sp>
        <p:nvSpPr>
          <p:cNvPr id="11" name="任意多边形 10"/>
          <p:cNvSpPr/>
          <p:nvPr/>
        </p:nvSpPr>
        <p:spPr>
          <a:xfrm rot="5400000">
            <a:off x="2522146" y="-2063041"/>
            <a:ext cx="914400" cy="5956787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pic>
        <p:nvPicPr>
          <p:cNvPr id="8198" name="图片 1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文本框 13"/>
          <p:cNvSpPr txBox="1">
            <a:spLocks noChangeArrowheads="1"/>
          </p:cNvSpPr>
          <p:nvPr/>
        </p:nvSpPr>
        <p:spPr bwMode="auto">
          <a:xfrm>
            <a:off x="831015" y="1555818"/>
            <a:ext cx="11178337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计算：①在</a:t>
            </a:r>
            <a:r>
              <a:rPr lang="zh-CN" altLang="en-US" sz="2400" b="1" u="sng" dirty="0">
                <a:latin typeface="+mn-ea"/>
                <a:ea typeface="+mn-ea"/>
              </a:rPr>
              <a:t>计算出离差平方和的基础上</a:t>
            </a:r>
            <a:r>
              <a:rPr lang="zh-CN" altLang="en-US" sz="2400" dirty="0">
                <a:latin typeface="+mn-ea"/>
                <a:ea typeface="+mn-ea"/>
              </a:rPr>
              <a:t>，用离差平方和除以样本数（即</a:t>
            </a:r>
            <a:r>
              <a:rPr lang="en-US" altLang="zh-CN" sz="2400" dirty="0">
                <a:latin typeface="+mn-ea"/>
                <a:ea typeface="+mn-ea"/>
              </a:rPr>
              <a:t>12</a:t>
            </a:r>
            <a:r>
              <a:rPr lang="zh-CN" altLang="en-US" sz="2400" dirty="0">
                <a:latin typeface="+mn-ea"/>
                <a:ea typeface="+mn-ea"/>
              </a:rPr>
              <a:t>）。</a:t>
            </a:r>
          </a:p>
          <a:p>
            <a:pPr lvl="2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②或在原数据基础上直接使用</a:t>
            </a:r>
            <a:r>
              <a:rPr lang="en-US" altLang="zh-CN" sz="2400" dirty="0">
                <a:latin typeface="+mn-ea"/>
                <a:ea typeface="+mn-ea"/>
              </a:rPr>
              <a:t>VARPA</a:t>
            </a:r>
            <a:r>
              <a:rPr lang="zh-CN" altLang="en-US" sz="2400" dirty="0">
                <a:latin typeface="+mn-ea"/>
                <a:ea typeface="+mn-ea"/>
              </a:rPr>
              <a:t>函数</a:t>
            </a:r>
          </a:p>
        </p:txBody>
      </p:sp>
      <p:pic>
        <p:nvPicPr>
          <p:cNvPr id="8204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33375"/>
            <a:ext cx="13811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文本框 59"/>
          <p:cNvSpPr txBox="1"/>
          <p:nvPr/>
        </p:nvSpPr>
        <p:spPr>
          <a:xfrm>
            <a:off x="1940006" y="59182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pc="150">
                <a:solidFill>
                  <a:schemeClr val="tx2"/>
                </a:solidFill>
              </a:defRPr>
            </a:lvl1pPr>
          </a:lstStyle>
          <a:p>
            <a:pPr lvl="0" algn="l" eaLnBrk="1" fontAlgn="base" hangingPunct="1">
              <a:buClrTx/>
              <a:buSzTx/>
              <a:buFont typeface="Arial" panose="020B0604020202020204" pitchFamily="34" charset="0"/>
            </a:pPr>
            <a:r>
              <a:rPr lang="zh-CN" altLang="en-US" sz="3600" spc="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七、方差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3F2DE3-99E2-4D68-B2C9-04F18A85D9AA}"/>
              </a:ext>
            </a:extLst>
          </p:cNvPr>
          <p:cNvSpPr/>
          <p:nvPr/>
        </p:nvSpPr>
        <p:spPr>
          <a:xfrm>
            <a:off x="354930" y="1788521"/>
            <a:ext cx="338137" cy="3365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E4896BC0-5336-46DB-8C72-EE5BEB52A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126" y="2771103"/>
            <a:ext cx="1408410" cy="437159"/>
          </a:xfrm>
          <a:prstGeom prst="ellipse">
            <a:avLst/>
          </a:prstGeom>
          <a:noFill/>
          <a:ln w="57150">
            <a:solidFill>
              <a:srgbClr val="EC1C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9762F0-7771-F6AF-AB08-17A888432B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545" y="4775958"/>
            <a:ext cx="9322279" cy="1917799"/>
          </a:xfrm>
          <a:prstGeom prst="rect">
            <a:avLst/>
          </a:prstGeom>
        </p:spPr>
      </p:pic>
      <p:sp>
        <p:nvSpPr>
          <p:cNvPr id="7" name="Oval 15">
            <a:extLst>
              <a:ext uri="{FF2B5EF4-FFF2-40B4-BE49-F238E27FC236}">
                <a16:creationId xmlns:a16="http://schemas.microsoft.com/office/drawing/2014/main" id="{0E24E255-35A3-0F95-6DFF-68EC3B588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346" y="4738465"/>
            <a:ext cx="1408410" cy="437159"/>
          </a:xfrm>
          <a:prstGeom prst="ellipse">
            <a:avLst/>
          </a:prstGeom>
          <a:noFill/>
          <a:ln w="57150">
            <a:solidFill>
              <a:srgbClr val="EC1C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24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6607588-FA84-DFB2-54A1-5BAE6B50B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12" y="2801394"/>
            <a:ext cx="9366731" cy="17977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F73F1BD-6FCA-A8A8-B127-C7EAA6D88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712" y="4765370"/>
            <a:ext cx="9322279" cy="1898748"/>
          </a:xfrm>
          <a:prstGeom prst="rect">
            <a:avLst/>
          </a:prstGeom>
        </p:spPr>
      </p:pic>
      <p:pic>
        <p:nvPicPr>
          <p:cNvPr id="8198" name="图片 1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任意多边形 10"/>
          <p:cNvSpPr/>
          <p:nvPr/>
        </p:nvSpPr>
        <p:spPr>
          <a:xfrm rot="5400000">
            <a:off x="2522146" y="-2361425"/>
            <a:ext cx="914400" cy="5956787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23850" y="-50734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8199" name="文本框 13"/>
          <p:cNvSpPr txBox="1">
            <a:spLocks noChangeArrowheads="1"/>
          </p:cNvSpPr>
          <p:nvPr/>
        </p:nvSpPr>
        <p:spPr bwMode="auto">
          <a:xfrm>
            <a:off x="990302" y="1143256"/>
            <a:ext cx="11178337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  <a:ea typeface="+mn-ea"/>
              </a:rPr>
              <a:t>标准差：方差的算术平方根</a:t>
            </a:r>
          </a:p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  <a:ea typeface="+mn-ea"/>
              </a:rPr>
              <a:t>计算：①在计算出的方差的基础上，使用</a:t>
            </a:r>
            <a:r>
              <a:rPr lang="en-US" altLang="zh-CN" sz="2300" dirty="0">
                <a:latin typeface="+mn-ea"/>
                <a:ea typeface="+mn-ea"/>
              </a:rPr>
              <a:t>SQRT</a:t>
            </a:r>
            <a:r>
              <a:rPr lang="zh-CN" altLang="en-US" sz="2300" dirty="0">
                <a:latin typeface="+mn-ea"/>
                <a:ea typeface="+mn-ea"/>
              </a:rPr>
              <a:t>函数，对方差求算术平方根</a:t>
            </a:r>
            <a:endParaRPr lang="en-US" altLang="zh-CN" sz="23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②或在原数据基础上直接使用</a:t>
            </a:r>
            <a:r>
              <a:rPr lang="en-US" altLang="zh-CN" sz="2400" dirty="0">
                <a:latin typeface="+mn-ea"/>
                <a:ea typeface="+mn-ea"/>
              </a:rPr>
              <a:t>STDEV.P</a:t>
            </a:r>
            <a:r>
              <a:rPr lang="zh-CN" altLang="en-US" sz="2400" dirty="0">
                <a:latin typeface="+mn-ea"/>
                <a:ea typeface="+mn-ea"/>
              </a:rPr>
              <a:t>函数</a:t>
            </a:r>
          </a:p>
          <a:p>
            <a:pPr lvl="2">
              <a:lnSpc>
                <a:spcPct val="150000"/>
              </a:lnSpc>
            </a:pP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8204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4991"/>
            <a:ext cx="13811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文本框 59"/>
          <p:cNvSpPr txBox="1"/>
          <p:nvPr/>
        </p:nvSpPr>
        <p:spPr>
          <a:xfrm>
            <a:off x="1940006" y="29343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pc="150">
                <a:solidFill>
                  <a:schemeClr val="tx2"/>
                </a:solidFill>
              </a:defRPr>
            </a:lvl1pPr>
          </a:lstStyle>
          <a:p>
            <a:pPr lvl="0" algn="l" eaLnBrk="1" fontAlgn="base" hangingPunct="1">
              <a:buClrTx/>
              <a:buSzTx/>
              <a:buFont typeface="Arial" panose="020B0604020202020204" pitchFamily="34" charset="0"/>
            </a:pPr>
            <a:r>
              <a:rPr lang="zh-CN" altLang="en-US" sz="3600" spc="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八、标准差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3F2DE3-99E2-4D68-B2C9-04F18A85D9AA}"/>
              </a:ext>
            </a:extLst>
          </p:cNvPr>
          <p:cNvSpPr/>
          <p:nvPr/>
        </p:nvSpPr>
        <p:spPr>
          <a:xfrm>
            <a:off x="330619" y="1306836"/>
            <a:ext cx="338137" cy="3365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4AFF04A1-46FC-43E6-9B4F-34D32D169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727" y="2732307"/>
            <a:ext cx="1333500" cy="438555"/>
          </a:xfrm>
          <a:prstGeom prst="ellipse">
            <a:avLst/>
          </a:prstGeom>
          <a:noFill/>
          <a:ln w="57150">
            <a:solidFill>
              <a:srgbClr val="EC1C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25CAF395-C646-062B-8CF4-867B90E6D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18" y="4668244"/>
            <a:ext cx="1333500" cy="438555"/>
          </a:xfrm>
          <a:prstGeom prst="ellipse">
            <a:avLst/>
          </a:prstGeom>
          <a:noFill/>
          <a:ln w="57150">
            <a:solidFill>
              <a:srgbClr val="EC1C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33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F374A4-4CD5-790B-5E27-0520D9FB4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67" y="3197542"/>
            <a:ext cx="11430503" cy="2298483"/>
          </a:xfrm>
          <a:prstGeom prst="rect">
            <a:avLst/>
          </a:prstGeom>
        </p:spPr>
      </p:pic>
      <p:sp>
        <p:nvSpPr>
          <p:cNvPr id="11" name="任意多边形 10"/>
          <p:cNvSpPr/>
          <p:nvPr/>
        </p:nvSpPr>
        <p:spPr>
          <a:xfrm rot="5400000">
            <a:off x="3012341" y="-2553236"/>
            <a:ext cx="914400" cy="6937178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pic>
        <p:nvPicPr>
          <p:cNvPr id="8198" name="图片 1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文本框 13"/>
          <p:cNvSpPr txBox="1">
            <a:spLocks noChangeArrowheads="1"/>
          </p:cNvSpPr>
          <p:nvPr/>
        </p:nvSpPr>
        <p:spPr bwMode="auto">
          <a:xfrm>
            <a:off x="840641" y="1673542"/>
            <a:ext cx="11178337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计算：使用</a:t>
            </a:r>
            <a:r>
              <a:rPr lang="en-US" altLang="zh-CN" sz="2400" dirty="0">
                <a:latin typeface="+mn-ea"/>
                <a:ea typeface="+mn-ea"/>
              </a:rPr>
              <a:t>STDEV.S</a:t>
            </a:r>
            <a:r>
              <a:rPr lang="zh-CN" altLang="en-US" sz="2400" dirty="0">
                <a:latin typeface="+mn-ea"/>
                <a:ea typeface="+mn-ea"/>
              </a:rPr>
              <a:t>函数（结果是</a:t>
            </a:r>
            <a:r>
              <a:rPr lang="en-US" altLang="zh-CN" sz="2400" dirty="0">
                <a:latin typeface="+mn-ea"/>
                <a:ea typeface="+mn-ea"/>
              </a:rPr>
              <a:t>22.69612</a:t>
            </a:r>
            <a:r>
              <a:rPr lang="zh-CN" altLang="en-US" sz="2400" dirty="0">
                <a:latin typeface="+mn-ea"/>
                <a:ea typeface="+mn-ea"/>
              </a:rPr>
              <a:t>，书中结果错误）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8204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33375"/>
            <a:ext cx="13811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文本框 59"/>
          <p:cNvSpPr txBox="1"/>
          <p:nvPr/>
        </p:nvSpPr>
        <p:spPr>
          <a:xfrm>
            <a:off x="1940006" y="59182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pc="150">
                <a:solidFill>
                  <a:schemeClr val="tx2"/>
                </a:solidFill>
              </a:defRPr>
            </a:lvl1pPr>
          </a:lstStyle>
          <a:p>
            <a:pPr lvl="0" algn="l" eaLnBrk="1" fontAlgn="base" hangingPunct="1">
              <a:buClrTx/>
              <a:buSzTx/>
              <a:buFont typeface="Arial" panose="020B0604020202020204" pitchFamily="34" charset="0"/>
            </a:pPr>
            <a:r>
              <a:rPr lang="zh-CN" altLang="en-US" sz="3600" spc="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九、标准差的无偏估计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3F2DE3-99E2-4D68-B2C9-04F18A85D9AA}"/>
              </a:ext>
            </a:extLst>
          </p:cNvPr>
          <p:cNvSpPr/>
          <p:nvPr/>
        </p:nvSpPr>
        <p:spPr>
          <a:xfrm>
            <a:off x="354930" y="1788521"/>
            <a:ext cx="338137" cy="3365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E4896BC0-5336-46DB-8C72-EE5BEB52A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418" y="3109584"/>
            <a:ext cx="1673233" cy="603112"/>
          </a:xfrm>
          <a:prstGeom prst="ellipse">
            <a:avLst/>
          </a:prstGeom>
          <a:noFill/>
          <a:ln w="57150">
            <a:solidFill>
              <a:srgbClr val="EC1C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5484DA7A-3612-4F1F-B692-32654A116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54215"/>
              </p:ext>
            </p:extLst>
          </p:nvPr>
        </p:nvGraphicFramePr>
        <p:xfrm>
          <a:off x="9087562" y="174625"/>
          <a:ext cx="232886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698500" imgH="457200" progId="Equation.3">
                  <p:embed/>
                </p:oleObj>
              </mc:Choice>
              <mc:Fallback>
                <p:oleObj r:id="rId7" imgW="698500" imgH="45720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7BC24CF2-8267-4D3D-AAA0-099D2BCC049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7562" y="174625"/>
                        <a:ext cx="2328863" cy="15240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71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2522146" y="-2063041"/>
            <a:ext cx="914400" cy="5956787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pic>
        <p:nvPicPr>
          <p:cNvPr id="819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文本框 13"/>
          <p:cNvSpPr txBox="1">
            <a:spLocks noChangeArrowheads="1"/>
          </p:cNvSpPr>
          <p:nvPr/>
        </p:nvSpPr>
        <p:spPr bwMode="auto">
          <a:xfrm>
            <a:off x="840641" y="1673542"/>
            <a:ext cx="11178337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变异系数表示了地理数据的相对变化（波动）程度，其计算公式如下：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计算：①用</a:t>
            </a:r>
            <a:r>
              <a:rPr lang="zh-CN" altLang="en-US" sz="2400" b="1" u="sng" dirty="0">
                <a:latin typeface="+mn-ea"/>
                <a:ea typeface="+mn-ea"/>
              </a:rPr>
              <a:t>标准差的无偏估计</a:t>
            </a:r>
            <a:r>
              <a:rPr lang="zh-CN" altLang="en-US" sz="2400" dirty="0">
                <a:latin typeface="+mn-ea"/>
                <a:ea typeface="+mn-ea"/>
              </a:rPr>
              <a:t>除以其平均值，公式组合运算即可得到变异系数</a:t>
            </a:r>
          </a:p>
        </p:txBody>
      </p:sp>
      <p:pic>
        <p:nvPicPr>
          <p:cNvPr id="8204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33375"/>
            <a:ext cx="13811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文本框 59"/>
          <p:cNvSpPr txBox="1"/>
          <p:nvPr/>
        </p:nvSpPr>
        <p:spPr>
          <a:xfrm>
            <a:off x="1940006" y="59182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pc="150">
                <a:solidFill>
                  <a:schemeClr val="tx2"/>
                </a:solidFill>
              </a:defRPr>
            </a:lvl1pPr>
          </a:lstStyle>
          <a:p>
            <a:pPr lvl="0" algn="l" eaLnBrk="1" fontAlgn="base" hangingPunct="1">
              <a:buClrTx/>
              <a:buSzTx/>
              <a:buFont typeface="Arial" panose="020B0604020202020204" pitchFamily="34" charset="0"/>
            </a:pPr>
            <a:r>
              <a:rPr lang="zh-CN" altLang="en-US" sz="3600" spc="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十、变异系数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3F2DE3-99E2-4D68-B2C9-04F18A85D9AA}"/>
              </a:ext>
            </a:extLst>
          </p:cNvPr>
          <p:cNvSpPr/>
          <p:nvPr/>
        </p:nvSpPr>
        <p:spPr>
          <a:xfrm>
            <a:off x="354930" y="1788521"/>
            <a:ext cx="338137" cy="3365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D648E4FE-B5BF-4F0F-A82C-B4B09F4F5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057648"/>
              </p:ext>
            </p:extLst>
          </p:nvPr>
        </p:nvGraphicFramePr>
        <p:xfrm>
          <a:off x="8017609" y="365937"/>
          <a:ext cx="2917484" cy="1261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39392" imgH="406224" progId="Equation.3">
                  <p:embed/>
                </p:oleObj>
              </mc:Choice>
              <mc:Fallback>
                <p:oleObj r:id="rId6" imgW="939392" imgH="406224" progId="Equation.3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EC3EACC2-76E4-4ED9-8565-5685C3F1593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7609" y="365937"/>
                        <a:ext cx="2917484" cy="1261409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8CD5C5C0-DCF6-C180-AE4B-E411380F17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998" y="3594410"/>
            <a:ext cx="11187445" cy="2024395"/>
          </a:xfrm>
          <a:prstGeom prst="rect">
            <a:avLst/>
          </a:prstGeom>
        </p:spPr>
      </p:pic>
      <p:sp>
        <p:nvSpPr>
          <p:cNvPr id="14" name="Oval 15">
            <a:extLst>
              <a:ext uri="{FF2B5EF4-FFF2-40B4-BE49-F238E27FC236}">
                <a16:creationId xmlns:a16="http://schemas.microsoft.com/office/drawing/2014/main" id="{81C9D1A7-DA61-42DB-88ED-BD03FD56D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453" y="3455948"/>
            <a:ext cx="3377024" cy="603112"/>
          </a:xfrm>
          <a:prstGeom prst="ellipse">
            <a:avLst/>
          </a:prstGeom>
          <a:noFill/>
          <a:ln w="57150">
            <a:solidFill>
              <a:srgbClr val="EC1C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4669273" y="-4210168"/>
            <a:ext cx="914400" cy="10251041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pic>
        <p:nvPicPr>
          <p:cNvPr id="819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33375"/>
            <a:ext cx="13811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文本框 59"/>
          <p:cNvSpPr txBox="1"/>
          <p:nvPr/>
        </p:nvSpPr>
        <p:spPr>
          <a:xfrm>
            <a:off x="1940006" y="59182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pc="150">
                <a:solidFill>
                  <a:schemeClr val="tx2"/>
                </a:solidFill>
              </a:defRPr>
            </a:lvl1pPr>
          </a:lstStyle>
          <a:p>
            <a:pPr lvl="0" algn="l" eaLnBrk="1" fontAlgn="base" hangingPunct="1">
              <a:buClrTx/>
              <a:buSzTx/>
              <a:buFont typeface="Arial" panose="020B0604020202020204" pitchFamily="34" charset="0"/>
            </a:pPr>
            <a:r>
              <a:rPr lang="zh-CN" altLang="en-US" sz="3600" spc="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常见统计指标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D594B8-1503-4875-A8BF-1195895F6DF4}"/>
              </a:ext>
            </a:extLst>
          </p:cNvPr>
          <p:cNvSpPr/>
          <p:nvPr/>
        </p:nvSpPr>
        <p:spPr>
          <a:xfrm>
            <a:off x="311150" y="1839298"/>
            <a:ext cx="338137" cy="3365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38E446-51B6-82AA-3C23-7E986A428632}"/>
              </a:ext>
            </a:extLst>
          </p:cNvPr>
          <p:cNvSpPr txBox="1"/>
          <p:nvPr/>
        </p:nvSpPr>
        <p:spPr>
          <a:xfrm>
            <a:off x="775996" y="2724758"/>
            <a:ext cx="10107385" cy="1913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>
                <a:latin typeface="+mn-ea"/>
                <a:ea typeface="+mn-ea"/>
              </a:rPr>
              <a:t>常见统计指标：</a:t>
            </a:r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平均值、众数、中位数</a:t>
            </a:r>
            <a:r>
              <a:rPr lang="zh-CN" altLang="en-US" sz="3200" dirty="0">
                <a:latin typeface="+mn-ea"/>
                <a:ea typeface="+mn-ea"/>
              </a:rPr>
              <a:t>、极差、离差、离差平方和、方差、标准差、无偏估计、变异系数</a:t>
            </a:r>
            <a:endParaRPr lang="en-US" altLang="zh-CN" sz="3200" dirty="0">
              <a:latin typeface="+mn-ea"/>
              <a:ea typeface="+mn-ea"/>
            </a:endParaRPr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E6AF166A-E76B-1B7B-53F8-E17F20CF58ED}"/>
              </a:ext>
            </a:extLst>
          </p:cNvPr>
          <p:cNvSpPr/>
          <p:nvPr/>
        </p:nvSpPr>
        <p:spPr>
          <a:xfrm>
            <a:off x="4718909" y="1371819"/>
            <a:ext cx="3426716" cy="1515333"/>
          </a:xfrm>
          <a:prstGeom prst="cloud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857C5B-3D75-935D-CAC8-A0C5A0F2A8B5}"/>
              </a:ext>
            </a:extLst>
          </p:cNvPr>
          <p:cNvSpPr txBox="1"/>
          <p:nvPr/>
        </p:nvSpPr>
        <p:spPr>
          <a:xfrm>
            <a:off x="5327779" y="1806320"/>
            <a:ext cx="242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需区分</a:t>
            </a:r>
            <a:r>
              <a:rPr lang="zh-CN" altLang="en-US" sz="1800" dirty="0">
                <a:latin typeface="+mj-ea"/>
                <a:ea typeface="+mj-ea"/>
                <a:sym typeface="+mn-ea"/>
              </a:rPr>
              <a:t>未分组和统计分组后的地理数据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2522146" y="-2063041"/>
            <a:ext cx="914400" cy="5956787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pic>
        <p:nvPicPr>
          <p:cNvPr id="819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文本框 13"/>
          <p:cNvSpPr txBox="1">
            <a:spLocks noChangeArrowheads="1"/>
          </p:cNvSpPr>
          <p:nvPr/>
        </p:nvSpPr>
        <p:spPr bwMode="auto">
          <a:xfrm>
            <a:off x="184494" y="1984087"/>
            <a:ext cx="11823011" cy="435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+mn-ea"/>
                <a:ea typeface="+mn-ea"/>
              </a:rPr>
              <a:t>【</a:t>
            </a:r>
            <a:r>
              <a:rPr lang="zh-CN" altLang="en-US" sz="2000" dirty="0">
                <a:latin typeface="+mn-ea"/>
                <a:ea typeface="+mn-ea"/>
              </a:rPr>
              <a:t>分组地理数据</a:t>
            </a:r>
            <a:r>
              <a:rPr lang="en-US" altLang="zh-CN" sz="2000" dirty="0">
                <a:latin typeface="+mn-ea"/>
                <a:ea typeface="+mn-ea"/>
              </a:rPr>
              <a:t>】</a:t>
            </a:r>
            <a:r>
              <a:rPr lang="zh-CN" altLang="en-US" sz="2000" dirty="0">
                <a:latin typeface="+mn-ea"/>
                <a:ea typeface="+mn-ea"/>
              </a:rPr>
              <a:t>：平均值，众数（两个公式），中位数（两个公式 ）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+mn-ea"/>
                <a:ea typeface="+mn-ea"/>
              </a:rPr>
              <a:t>【</a:t>
            </a:r>
            <a:r>
              <a:rPr lang="zh-CN" altLang="en-US" sz="2000" dirty="0">
                <a:latin typeface="+mn-ea"/>
                <a:ea typeface="+mn-ea"/>
              </a:rPr>
              <a:t>未分组地理数据</a:t>
            </a:r>
            <a:r>
              <a:rPr lang="en-US" altLang="zh-CN" sz="2000" dirty="0">
                <a:latin typeface="+mn-ea"/>
                <a:ea typeface="+mn-ea"/>
              </a:rPr>
              <a:t>】</a:t>
            </a:r>
            <a:r>
              <a:rPr lang="zh-CN" altLang="en-US" sz="2000" dirty="0">
                <a:latin typeface="+mn-ea"/>
                <a:ea typeface="+mn-ea"/>
              </a:rPr>
              <a:t>：平均值、众数、中位数、极差、离差、离差平方和、方差、标准差、无偏估计、变异系数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必要过程以及结果的清晰截图（重点内容）以及适当的文字描述和标记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文件类型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PDF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，命名：学号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姓名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实验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X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n-ea"/>
                <a:ea typeface="+mn-ea"/>
              </a:rPr>
              <a:t>完成</a:t>
            </a:r>
            <a:r>
              <a:rPr lang="en-US" altLang="zh-CN" sz="2000" dirty="0">
                <a:latin typeface="+mn-ea"/>
                <a:ea typeface="+mn-ea"/>
              </a:rPr>
              <a:t>SPSS 26</a:t>
            </a:r>
            <a:r>
              <a:rPr lang="zh-CN" altLang="en-US" sz="2000" dirty="0">
                <a:latin typeface="+mn-ea"/>
                <a:ea typeface="+mn-ea"/>
              </a:rPr>
              <a:t>下载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800" dirty="0">
              <a:latin typeface="+mn-ea"/>
              <a:ea typeface="+mn-ea"/>
            </a:endParaRPr>
          </a:p>
        </p:txBody>
      </p:sp>
      <p:pic>
        <p:nvPicPr>
          <p:cNvPr id="8204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33375"/>
            <a:ext cx="13811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文本框 59"/>
          <p:cNvSpPr txBox="1"/>
          <p:nvPr/>
        </p:nvSpPr>
        <p:spPr>
          <a:xfrm>
            <a:off x="1940006" y="59182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pc="150">
                <a:solidFill>
                  <a:schemeClr val="tx2"/>
                </a:solidFill>
              </a:defRPr>
            </a:lvl1pPr>
          </a:lstStyle>
          <a:p>
            <a:pPr lvl="0" algn="l" eaLnBrk="1" fontAlgn="base" hangingPunct="1">
              <a:buClrTx/>
              <a:buSzTx/>
              <a:buFont typeface="Arial" panose="020B0604020202020204" pitchFamily="34" charset="0"/>
            </a:pPr>
            <a:r>
              <a:rPr lang="zh-CN" altLang="en-US" sz="3600" spc="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作业要求</a:t>
            </a:r>
          </a:p>
        </p:txBody>
      </p:sp>
    </p:spTree>
    <p:extLst>
      <p:ext uri="{BB962C8B-B14F-4D97-AF65-F5344CB8AC3E}">
        <p14:creationId xmlns:p14="http://schemas.microsoft.com/office/powerpoint/2010/main" val="3765979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2522146" y="-2063041"/>
            <a:ext cx="914400" cy="5956787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pic>
        <p:nvPicPr>
          <p:cNvPr id="819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33375"/>
            <a:ext cx="13811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文本框 59"/>
          <p:cNvSpPr txBox="1"/>
          <p:nvPr/>
        </p:nvSpPr>
        <p:spPr>
          <a:xfrm>
            <a:off x="1940006" y="59182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pc="150">
                <a:solidFill>
                  <a:schemeClr val="tx2"/>
                </a:solidFill>
              </a:defRPr>
            </a:lvl1pPr>
          </a:lstStyle>
          <a:p>
            <a:pPr lvl="0" algn="l" eaLnBrk="1" fontAlgn="base" hangingPunct="1">
              <a:buClrTx/>
              <a:buSzTx/>
              <a:buFont typeface="Arial" panose="020B0604020202020204" pitchFamily="34" charset="0"/>
            </a:pPr>
            <a:r>
              <a:rPr lang="zh-CN" altLang="en-US" sz="3600" spc="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作业示范</a:t>
            </a:r>
          </a:p>
        </p:txBody>
      </p:sp>
      <p:pic>
        <p:nvPicPr>
          <p:cNvPr id="8" name="图片 2">
            <a:extLst>
              <a:ext uri="{FF2B5EF4-FFF2-40B4-BE49-F238E27FC236}">
                <a16:creationId xmlns:a16="http://schemas.microsoft.com/office/drawing/2014/main" id="{A9F0FEBA-7CA2-4C5F-B7A3-6CE5B8A47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240"/>
          <a:stretch/>
        </p:blipFill>
        <p:spPr bwMode="auto">
          <a:xfrm>
            <a:off x="13076" y="1371819"/>
            <a:ext cx="5541508" cy="531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">
            <a:extLst>
              <a:ext uri="{FF2B5EF4-FFF2-40B4-BE49-F238E27FC236}">
                <a16:creationId xmlns:a16="http://schemas.microsoft.com/office/drawing/2014/main" id="{4ABBF8A6-4303-47DC-9C3D-44ADD5D4F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4"/>
          <a:stretch/>
        </p:blipFill>
        <p:spPr bwMode="auto">
          <a:xfrm>
            <a:off x="5957740" y="1479371"/>
            <a:ext cx="5543550" cy="4920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615006-E66A-4906-82BC-777754287A8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056" t="62440" r="34147"/>
          <a:stretch/>
        </p:blipFill>
        <p:spPr>
          <a:xfrm>
            <a:off x="9671720" y="3360628"/>
            <a:ext cx="2520280" cy="1320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直接箭头连接符 8">
            <a:extLst>
              <a:ext uri="{FF2B5EF4-FFF2-40B4-BE49-F238E27FC236}">
                <a16:creationId xmlns:a16="http://schemas.microsoft.com/office/drawing/2014/main" id="{16E7FF03-58B5-4FC4-8966-B9F585A241DD}"/>
              </a:ext>
            </a:extLst>
          </p:cNvPr>
          <p:cNvCxnSpPr>
            <a:cxnSpLocks noChangeShapeType="1"/>
            <a:endCxn id="10" idx="1"/>
          </p:cNvCxnSpPr>
          <p:nvPr/>
        </p:nvCxnSpPr>
        <p:spPr bwMode="auto">
          <a:xfrm>
            <a:off x="7298871" y="2841266"/>
            <a:ext cx="2372849" cy="1179692"/>
          </a:xfrm>
          <a:prstGeom prst="straightConnector1">
            <a:avLst/>
          </a:prstGeom>
          <a:noFill/>
          <a:ln w="38100" algn="ctr">
            <a:solidFill>
              <a:srgbClr val="EC1C0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45673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2522146" y="-2063041"/>
            <a:ext cx="914400" cy="5956787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pic>
        <p:nvPicPr>
          <p:cNvPr id="819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33375"/>
            <a:ext cx="13811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文本框 59"/>
          <p:cNvSpPr txBox="1"/>
          <p:nvPr/>
        </p:nvSpPr>
        <p:spPr>
          <a:xfrm>
            <a:off x="1940006" y="59182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pc="150">
                <a:solidFill>
                  <a:schemeClr val="tx2"/>
                </a:solidFill>
              </a:defRPr>
            </a:lvl1pPr>
          </a:lstStyle>
          <a:p>
            <a:pPr lvl="0" algn="l" eaLnBrk="1" fontAlgn="base" hangingPunct="1">
              <a:buClrTx/>
              <a:buSzTx/>
              <a:buFont typeface="Arial" panose="020B0604020202020204" pitchFamily="34" charset="0"/>
            </a:pPr>
            <a:r>
              <a:rPr lang="zh-CN" altLang="en-US" sz="3600" spc="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作业示范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A3AE1F-A5CD-42B3-9BF0-01D38A390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1673543"/>
            <a:ext cx="4659836" cy="50081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48E2F6-6E74-4FAC-AF76-2C6089442F56}"/>
              </a:ext>
            </a:extLst>
          </p:cNvPr>
          <p:cNvSpPr/>
          <p:nvPr/>
        </p:nvSpPr>
        <p:spPr>
          <a:xfrm>
            <a:off x="1234911" y="2516957"/>
            <a:ext cx="422439" cy="20738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A89935-66FC-49FF-BA81-D497BDBD0052}"/>
              </a:ext>
            </a:extLst>
          </p:cNvPr>
          <p:cNvSpPr/>
          <p:nvPr/>
        </p:nvSpPr>
        <p:spPr>
          <a:xfrm>
            <a:off x="1940006" y="2552789"/>
            <a:ext cx="478803" cy="20738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79FA4B-2E64-4C94-B4A1-7BF7C3AAA8B1}"/>
              </a:ext>
            </a:extLst>
          </p:cNvPr>
          <p:cNvSpPr/>
          <p:nvPr/>
        </p:nvSpPr>
        <p:spPr>
          <a:xfrm>
            <a:off x="2850658" y="2552788"/>
            <a:ext cx="1627074" cy="20738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7E3720-BBD6-4A01-A819-0BACAA740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6188" y="1727809"/>
            <a:ext cx="5094058" cy="489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7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4669273" y="-4210168"/>
            <a:ext cx="914400" cy="10251041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pic>
        <p:nvPicPr>
          <p:cNvPr id="819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文本框 13"/>
          <p:cNvSpPr txBox="1">
            <a:spLocks noChangeArrowheads="1"/>
          </p:cNvSpPr>
          <p:nvPr/>
        </p:nvSpPr>
        <p:spPr bwMode="auto">
          <a:xfrm>
            <a:off x="706236" y="1787748"/>
            <a:ext cx="11174614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 latinLnBrk="0">
              <a:spcAft>
                <a:spcPts val="2400"/>
              </a:spcAft>
            </a:pPr>
            <a:r>
              <a:rPr lang="zh-CN" altLang="en-US" sz="2400" dirty="0">
                <a:latin typeface="+mj-ea"/>
                <a:ea typeface="+mj-ea"/>
                <a:sym typeface="+mn-ea"/>
              </a:rPr>
              <a:t>平均值：反映了地理数据的一般水平。对于未分组和统计分组后的地理数据，其平均值的计算方法不同。</a:t>
            </a:r>
            <a:r>
              <a:rPr lang="en-US" altLang="zh-CN" sz="2400" dirty="0">
                <a:latin typeface="+mj-ea"/>
                <a:ea typeface="+mj-ea"/>
                <a:sym typeface="+mn-ea"/>
              </a:rPr>
              <a:t>(P25)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 marL="0" indent="0" latinLnBrk="0">
              <a:spcAft>
                <a:spcPts val="24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①未分组的地理数据：（以课本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2.4.2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为例，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P26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） </a:t>
            </a:r>
          </a:p>
          <a:p>
            <a:pPr marL="0" indent="0" latinLnBrk="0">
              <a:spcAft>
                <a:spcPts val="2400"/>
              </a:spcAft>
            </a:pPr>
            <a:endParaRPr lang="zh-CN" altLang="en-US" sz="2400" dirty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8204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33375"/>
            <a:ext cx="13811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文本框 59"/>
          <p:cNvSpPr txBox="1"/>
          <p:nvPr/>
        </p:nvSpPr>
        <p:spPr>
          <a:xfrm>
            <a:off x="1940006" y="59182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pc="150">
                <a:solidFill>
                  <a:schemeClr val="tx2"/>
                </a:solidFill>
              </a:defRPr>
            </a:lvl1pPr>
          </a:lstStyle>
          <a:p>
            <a:pPr lvl="0" algn="l" eaLnBrk="1" fontAlgn="base" hangingPunct="1">
              <a:buClrTx/>
              <a:buSzTx/>
              <a:buFont typeface="Arial" panose="020B0604020202020204" pitchFamily="34" charset="0"/>
            </a:pPr>
            <a:r>
              <a:rPr lang="zh-CN" altLang="en-US" sz="3600" spc="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一、平均值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D594B8-1503-4875-A8BF-1195895F6DF4}"/>
              </a:ext>
            </a:extLst>
          </p:cNvPr>
          <p:cNvSpPr/>
          <p:nvPr/>
        </p:nvSpPr>
        <p:spPr>
          <a:xfrm>
            <a:off x="311150" y="1839298"/>
            <a:ext cx="338137" cy="3365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0BE568-F1CC-4CA8-81F4-8063DA4546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83" y="3766704"/>
            <a:ext cx="9106460" cy="20346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888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399926" y="641671"/>
            <a:ext cx="338137" cy="3365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4B148D-05CD-47F9-ABA6-E6698ADEBF91}"/>
              </a:ext>
            </a:extLst>
          </p:cNvPr>
          <p:cNvSpPr txBox="1"/>
          <p:nvPr/>
        </p:nvSpPr>
        <p:spPr>
          <a:xfrm>
            <a:off x="867156" y="579113"/>
            <a:ext cx="89162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</a:rPr>
              <a:t>法一：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</a:rPr>
              <a:t>插入函数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】—【AVERAGE】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307A322-E795-428A-901E-0CE6C8299430}"/>
              </a:ext>
            </a:extLst>
          </p:cNvPr>
          <p:cNvGrpSpPr/>
          <p:nvPr/>
        </p:nvGrpSpPr>
        <p:grpSpPr>
          <a:xfrm>
            <a:off x="186566" y="1796309"/>
            <a:ext cx="3755514" cy="4794731"/>
            <a:chOff x="2162147" y="2175787"/>
            <a:chExt cx="3915331" cy="4478356"/>
          </a:xfrm>
        </p:grpSpPr>
        <p:pic>
          <p:nvPicPr>
            <p:cNvPr id="22" name="图片 6">
              <a:extLst>
                <a:ext uri="{FF2B5EF4-FFF2-40B4-BE49-F238E27FC236}">
                  <a16:creationId xmlns:a16="http://schemas.microsoft.com/office/drawing/2014/main" id="{10B28BCC-C790-4044-B2BF-5F1D2BC3E9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87" t="25132" r="37611" b="27284"/>
            <a:stretch/>
          </p:blipFill>
          <p:spPr bwMode="auto">
            <a:xfrm>
              <a:off x="2162147" y="2175787"/>
              <a:ext cx="3915331" cy="4478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5FF10058-691C-4D81-8EA2-9E663F74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868" y="3700192"/>
              <a:ext cx="985147" cy="609965"/>
            </a:xfrm>
            <a:prstGeom prst="ellipse">
              <a:avLst/>
            </a:prstGeom>
            <a:noFill/>
            <a:ln w="57150">
              <a:solidFill>
                <a:srgbClr val="EC1C0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  <p:pic>
        <p:nvPicPr>
          <p:cNvPr id="25" name="图片 2">
            <a:extLst>
              <a:ext uri="{FF2B5EF4-FFF2-40B4-BE49-F238E27FC236}">
                <a16:creationId xmlns:a16="http://schemas.microsoft.com/office/drawing/2014/main" id="{08145B72-0DF9-4F09-AFE7-7E8D74E3F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" t="13795" r="45476" b="53932"/>
          <a:stretch/>
        </p:blipFill>
        <p:spPr bwMode="auto">
          <a:xfrm>
            <a:off x="4276825" y="3482179"/>
            <a:ext cx="7946194" cy="279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">
            <a:extLst>
              <a:ext uri="{FF2B5EF4-FFF2-40B4-BE49-F238E27FC236}">
                <a16:creationId xmlns:a16="http://schemas.microsoft.com/office/drawing/2014/main" id="{15FB4FBB-B729-4787-9F52-47915F66B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4577" r="69746" b="55892"/>
          <a:stretch/>
        </p:blipFill>
        <p:spPr bwMode="auto">
          <a:xfrm>
            <a:off x="6726783" y="609726"/>
            <a:ext cx="3046277" cy="240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Oval 15">
            <a:extLst>
              <a:ext uri="{FF2B5EF4-FFF2-40B4-BE49-F238E27FC236}">
                <a16:creationId xmlns:a16="http://schemas.microsoft.com/office/drawing/2014/main" id="{511273CE-2133-44EB-8379-90584C664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725" y="941900"/>
            <a:ext cx="553905" cy="474553"/>
          </a:xfrm>
          <a:prstGeom prst="ellipse">
            <a:avLst/>
          </a:prstGeom>
          <a:noFill/>
          <a:ln w="57150">
            <a:solidFill>
              <a:srgbClr val="EC1C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47CC3C-68D6-4C02-A226-5A514733BED5}"/>
              </a:ext>
            </a:extLst>
          </p:cNvPr>
          <p:cNvSpPr/>
          <p:nvPr/>
        </p:nvSpPr>
        <p:spPr>
          <a:xfrm>
            <a:off x="4987486" y="4274173"/>
            <a:ext cx="6706674" cy="175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左 1">
            <a:extLst>
              <a:ext uri="{FF2B5EF4-FFF2-40B4-BE49-F238E27FC236}">
                <a16:creationId xmlns:a16="http://schemas.microsoft.com/office/drawing/2014/main" id="{5940FADE-603E-49A6-96C6-AFB6DA776EF8}"/>
              </a:ext>
            </a:extLst>
          </p:cNvPr>
          <p:cNvSpPr/>
          <p:nvPr/>
        </p:nvSpPr>
        <p:spPr>
          <a:xfrm>
            <a:off x="3942080" y="1796309"/>
            <a:ext cx="2795098" cy="558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020D9197-60EF-4322-A5B4-CC81FE33C64B}"/>
              </a:ext>
            </a:extLst>
          </p:cNvPr>
          <p:cNvSpPr/>
          <p:nvPr/>
        </p:nvSpPr>
        <p:spPr>
          <a:xfrm>
            <a:off x="3690901" y="4796294"/>
            <a:ext cx="743313" cy="890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38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EC2173-A692-451A-94C3-C83548AA7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274" r="45853" b="27671"/>
          <a:stretch/>
        </p:blipFill>
        <p:spPr>
          <a:xfrm>
            <a:off x="989523" y="1706880"/>
            <a:ext cx="9514986" cy="4104640"/>
          </a:xfrm>
          <a:prstGeom prst="rect">
            <a:avLst/>
          </a:prstGeom>
        </p:spPr>
      </p:pic>
      <p:pic>
        <p:nvPicPr>
          <p:cNvPr id="8198" name="图片 1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399926" y="641671"/>
            <a:ext cx="338137" cy="3365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4B148D-05CD-47F9-ABA6-E6698ADEBF91}"/>
              </a:ext>
            </a:extLst>
          </p:cNvPr>
          <p:cNvSpPr txBox="1"/>
          <p:nvPr/>
        </p:nvSpPr>
        <p:spPr>
          <a:xfrm>
            <a:off x="867156" y="579113"/>
            <a:ext cx="89162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</a:rPr>
              <a:t>法二：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</a:rPr>
              <a:t>公式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】—【</a:t>
            </a: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</a:rPr>
              <a:t>平均值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】</a:t>
            </a:r>
          </a:p>
        </p:txBody>
      </p:sp>
      <p:sp>
        <p:nvSpPr>
          <p:cNvPr id="26" name="Oval 15">
            <a:extLst>
              <a:ext uri="{FF2B5EF4-FFF2-40B4-BE49-F238E27FC236}">
                <a16:creationId xmlns:a16="http://schemas.microsoft.com/office/drawing/2014/main" id="{975A404D-5677-442C-8F7B-477EBA129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491" y="3154421"/>
            <a:ext cx="1567377" cy="549158"/>
          </a:xfrm>
          <a:prstGeom prst="ellipse">
            <a:avLst/>
          </a:prstGeom>
          <a:noFill/>
          <a:ln w="76200">
            <a:solidFill>
              <a:srgbClr val="EC1C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5DB4A276-76BD-4AA9-A931-4EEA8D57E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800" y="1545590"/>
            <a:ext cx="660400" cy="709930"/>
          </a:xfrm>
          <a:prstGeom prst="ellipse">
            <a:avLst/>
          </a:prstGeom>
          <a:noFill/>
          <a:ln w="76200">
            <a:solidFill>
              <a:srgbClr val="EC1C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94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C83C475-2A26-2BA4-A6E4-0F0862F7D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56" y="1710565"/>
            <a:ext cx="10144121" cy="3041716"/>
          </a:xfrm>
          <a:prstGeom prst="rect">
            <a:avLst/>
          </a:prstGeom>
        </p:spPr>
      </p:pic>
      <p:pic>
        <p:nvPicPr>
          <p:cNvPr id="8198" name="图片 1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399926" y="641671"/>
            <a:ext cx="338137" cy="3365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4B148D-05CD-47F9-ABA6-E6698ADEBF91}"/>
              </a:ext>
            </a:extLst>
          </p:cNvPr>
          <p:cNvSpPr txBox="1"/>
          <p:nvPr/>
        </p:nvSpPr>
        <p:spPr>
          <a:xfrm>
            <a:off x="867156" y="579113"/>
            <a:ext cx="89162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</a:rPr>
              <a:t>法三：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</a:rPr>
              <a:t>直接输入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【=</a:t>
            </a: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</a:rPr>
              <a:t>公式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</a:rPr>
              <a:t>】</a:t>
            </a:r>
          </a:p>
        </p:txBody>
      </p:sp>
      <p:sp>
        <p:nvSpPr>
          <p:cNvPr id="26" name="Oval 15">
            <a:extLst>
              <a:ext uri="{FF2B5EF4-FFF2-40B4-BE49-F238E27FC236}">
                <a16:creationId xmlns:a16="http://schemas.microsoft.com/office/drawing/2014/main" id="{975A404D-5677-442C-8F7B-477EBA129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440" y="4034072"/>
            <a:ext cx="1567377" cy="549158"/>
          </a:xfrm>
          <a:prstGeom prst="ellipse">
            <a:avLst/>
          </a:prstGeom>
          <a:noFill/>
          <a:ln w="76200">
            <a:solidFill>
              <a:srgbClr val="EC1C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5DB4A276-76BD-4AA9-A931-4EEA8D57E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409" y="1564841"/>
            <a:ext cx="1812223" cy="709930"/>
          </a:xfrm>
          <a:prstGeom prst="ellipse">
            <a:avLst/>
          </a:prstGeom>
          <a:noFill/>
          <a:ln w="76200">
            <a:solidFill>
              <a:srgbClr val="EC1C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13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34B148D-05CD-47F9-ABA6-E6698ADEBF91}"/>
              </a:ext>
            </a:extLst>
          </p:cNvPr>
          <p:cNvSpPr txBox="1"/>
          <p:nvPr/>
        </p:nvSpPr>
        <p:spPr>
          <a:xfrm>
            <a:off x="476722" y="506485"/>
            <a:ext cx="89162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）分组的地理数据：（以课本</a:t>
            </a:r>
            <a:r>
              <a:rPr lang="en-US" altLang="zh-CN" sz="2400" dirty="0"/>
              <a:t>2.4.2</a:t>
            </a:r>
            <a:r>
              <a:rPr lang="zh-CN" altLang="en-US" sz="2400" dirty="0"/>
              <a:t>为例，</a:t>
            </a:r>
            <a:r>
              <a:rPr lang="en-US" altLang="zh-CN" sz="2400" dirty="0"/>
              <a:t>P25</a:t>
            </a:r>
            <a:r>
              <a:rPr lang="zh-CN" altLang="en-US" sz="2400" dirty="0"/>
              <a:t>） 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7828BD4-8FF3-4DFC-AA1D-A6ADB440E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97" y="1871541"/>
            <a:ext cx="9554006" cy="3114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614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800ACD6-A2B5-04F7-61EF-D5CD7CC89B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80" b="8107"/>
          <a:stretch/>
        </p:blipFill>
        <p:spPr>
          <a:xfrm>
            <a:off x="357855" y="983645"/>
            <a:ext cx="3869296" cy="2877354"/>
          </a:xfrm>
          <a:prstGeom prst="rect">
            <a:avLst/>
          </a:prstGeom>
        </p:spPr>
      </p:pic>
      <p:pic>
        <p:nvPicPr>
          <p:cNvPr id="8198" name="图片 1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34B148D-05CD-47F9-ABA6-E6698ADEBF91}"/>
              </a:ext>
            </a:extLst>
          </p:cNvPr>
          <p:cNvSpPr txBox="1"/>
          <p:nvPr/>
        </p:nvSpPr>
        <p:spPr>
          <a:xfrm>
            <a:off x="476722" y="506485"/>
            <a:ext cx="89162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）分组的地理数据：（以课本</a:t>
            </a:r>
            <a:r>
              <a:rPr lang="en-US" altLang="zh-CN" sz="2400" dirty="0"/>
              <a:t>2.4.3</a:t>
            </a:r>
            <a:r>
              <a:rPr lang="zh-CN" altLang="en-US" sz="2400" dirty="0"/>
              <a:t>为例，</a:t>
            </a:r>
            <a:r>
              <a:rPr lang="en-US" altLang="zh-CN" sz="2400" dirty="0"/>
              <a:t>P25</a:t>
            </a:r>
            <a:r>
              <a:rPr lang="zh-CN" altLang="en-US" sz="2400" dirty="0"/>
              <a:t>） </a:t>
            </a: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D85D5151-D544-4488-9D23-E958DF17A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547" y="1048612"/>
            <a:ext cx="619761" cy="499524"/>
          </a:xfrm>
          <a:prstGeom prst="ellipse">
            <a:avLst/>
          </a:prstGeom>
          <a:noFill/>
          <a:ln w="38100">
            <a:solidFill>
              <a:srgbClr val="EC1C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16B3049A-8679-4B05-99B0-936955EE16FA}"/>
              </a:ext>
            </a:extLst>
          </p:cNvPr>
          <p:cNvSpPr/>
          <p:nvPr/>
        </p:nvSpPr>
        <p:spPr>
          <a:xfrm rot="16200000">
            <a:off x="4069895" y="2238828"/>
            <a:ext cx="1002082" cy="624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EFD719-26D0-1A71-40EB-1251ED4E2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4602" y="1298374"/>
            <a:ext cx="7007473" cy="2124504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13BC9A7E-EEE5-4C82-98C9-30951DDB6FC4}"/>
              </a:ext>
            </a:extLst>
          </p:cNvPr>
          <p:cNvSpPr/>
          <p:nvPr/>
        </p:nvSpPr>
        <p:spPr>
          <a:xfrm rot="5400000">
            <a:off x="7116969" y="3417044"/>
            <a:ext cx="872712" cy="908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F99FB5-31D2-95C1-D262-0D7B687A1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0504" y="4297932"/>
            <a:ext cx="7651368" cy="2124504"/>
          </a:xfrm>
          <a:prstGeom prst="rect">
            <a:avLst/>
          </a:prstGeom>
        </p:spPr>
      </p:pic>
      <p:sp>
        <p:nvSpPr>
          <p:cNvPr id="13" name="Oval 15">
            <a:extLst>
              <a:ext uri="{FF2B5EF4-FFF2-40B4-BE49-F238E27FC236}">
                <a16:creationId xmlns:a16="http://schemas.microsoft.com/office/drawing/2014/main" id="{087BD139-D8C4-44E5-9B55-DE94E1FE3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386" y="4174540"/>
            <a:ext cx="2550161" cy="499524"/>
          </a:xfrm>
          <a:prstGeom prst="ellipse">
            <a:avLst/>
          </a:prstGeom>
          <a:noFill/>
          <a:ln w="38100">
            <a:solidFill>
              <a:srgbClr val="EC1C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9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2">
            <a:extLst>
              <a:ext uri="{FF2B5EF4-FFF2-40B4-BE49-F238E27FC236}">
                <a16:creationId xmlns:a16="http://schemas.microsoft.com/office/drawing/2014/main" id="{0D6B84A4-4256-418E-A095-C7183E6BD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2" r="45274" b="66800"/>
          <a:stretch>
            <a:fillRect/>
          </a:stretch>
        </p:blipFill>
        <p:spPr bwMode="auto">
          <a:xfrm>
            <a:off x="42206" y="3550551"/>
            <a:ext cx="12107587" cy="243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任意多边形 10"/>
          <p:cNvSpPr/>
          <p:nvPr/>
        </p:nvSpPr>
        <p:spPr>
          <a:xfrm rot="5400000">
            <a:off x="2064536" y="-1605430"/>
            <a:ext cx="914400" cy="5041566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pic>
        <p:nvPicPr>
          <p:cNvPr id="8198" name="图片 1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文本框 13"/>
          <p:cNvSpPr txBox="1">
            <a:spLocks noChangeArrowheads="1"/>
          </p:cNvSpPr>
          <p:nvPr/>
        </p:nvSpPr>
        <p:spPr bwMode="auto">
          <a:xfrm>
            <a:off x="1061402" y="1871053"/>
            <a:ext cx="10529571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 latinLnBrk="0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众数：出现频率最多的那个数。</a:t>
            </a:r>
          </a:p>
          <a:p>
            <a:pPr marL="0" indent="0" latinLnBrk="0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①未分组的地理数据（以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2.4.2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为例）在函数中选取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MODE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8204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33375"/>
            <a:ext cx="13811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文本框 59"/>
          <p:cNvSpPr txBox="1"/>
          <p:nvPr/>
        </p:nvSpPr>
        <p:spPr>
          <a:xfrm>
            <a:off x="1940006" y="59182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pc="150">
                <a:solidFill>
                  <a:schemeClr val="tx2"/>
                </a:solidFill>
              </a:defRPr>
            </a:lvl1pPr>
          </a:lstStyle>
          <a:p>
            <a:pPr lvl="0" algn="l" eaLnBrk="1" fontAlgn="base" hangingPunct="1">
              <a:buClrTx/>
              <a:buSzTx/>
              <a:buFont typeface="Arial" panose="020B0604020202020204" pitchFamily="34" charset="0"/>
            </a:pPr>
            <a:r>
              <a:rPr lang="zh-CN" altLang="en-US" sz="3600" spc="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二、众数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3F2DE3-99E2-4D68-B2C9-04F18A85D9AA}"/>
              </a:ext>
            </a:extLst>
          </p:cNvPr>
          <p:cNvSpPr/>
          <p:nvPr/>
        </p:nvSpPr>
        <p:spPr>
          <a:xfrm>
            <a:off x="601027" y="2017807"/>
            <a:ext cx="338137" cy="3365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49360B0C-3BD3-49CC-A7CB-8012AC29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03" y="3725370"/>
            <a:ext cx="1864603" cy="603112"/>
          </a:xfrm>
          <a:prstGeom prst="ellipse">
            <a:avLst/>
          </a:prstGeom>
          <a:noFill/>
          <a:ln w="57150">
            <a:solidFill>
              <a:srgbClr val="EC1C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180544"/>
      </p:ext>
    </p:extLst>
  </p:cSld>
  <p:clrMapOvr>
    <a:masterClrMapping/>
  </p:clrMapOvr>
</p:sld>
</file>

<file path=ppt/theme/theme1.xml><?xml version="1.0" encoding="utf-8"?>
<a:theme xmlns:a="http://schemas.openxmlformats.org/drawingml/2006/main" name="夏雨家 https://xnwe.taobao.com/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bux5yf4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939</Words>
  <Application>Microsoft Office PowerPoint</Application>
  <PresentationFormat>宽屏</PresentationFormat>
  <Paragraphs>100</Paragraphs>
  <Slides>22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黑体</vt:lpstr>
      <vt:lpstr>Arial</vt:lpstr>
      <vt:lpstr>Calibri</vt:lpstr>
      <vt:lpstr>Times New Roman</vt:lpstr>
      <vt:lpstr>Wingdings</vt:lpstr>
      <vt:lpstr>夏雨家 https://xnwe.taobao.com/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李腾云</cp:lastModifiedBy>
  <cp:revision>117</cp:revision>
  <dcterms:created xsi:type="dcterms:W3CDTF">2016-01-15T11:19:00Z</dcterms:created>
  <dcterms:modified xsi:type="dcterms:W3CDTF">2024-05-08T12:02:57Z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FCFB574275F64DD48D948CC4969802C5</vt:lpwstr>
  </property>
</Properties>
</file>