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CFDC9C-D7D0-45CC-A26D-85920145E08E}">
  <a:tblStyle styleId="{34CFDC9C-D7D0-45CC-A26D-85920145E0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Code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mmon-workflow-language/common-workflow-language/wiki/Notable-CWL-mentions,-adoption,-and-user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opencontainers/artwor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4bd11e3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04bd11e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bd11e3b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bd11e3b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bd11e3bf_0_93:notes"/>
          <p:cNvSpPr/>
          <p:nvPr>
            <p:ph idx="2" type="sldImg"/>
          </p:nvPr>
        </p:nvSpPr>
        <p:spPr>
          <a:xfrm>
            <a:off x="259420" y="829530"/>
            <a:ext cx="4146900" cy="41475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bd11e3bf_0_93:notes"/>
          <p:cNvSpPr txBox="1"/>
          <p:nvPr>
            <p:ph idx="1" type="body"/>
          </p:nvPr>
        </p:nvSpPr>
        <p:spPr>
          <a:xfrm>
            <a:off x="466561" y="5253689"/>
            <a:ext cx="3732600" cy="49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04bd11e3bf_0_93:notes"/>
          <p:cNvSpPr txBox="1"/>
          <p:nvPr>
            <p:ph idx="12" type="sldNum"/>
          </p:nvPr>
        </p:nvSpPr>
        <p:spPr>
          <a:xfrm>
            <a:off x="2642767" y="10505459"/>
            <a:ext cx="2021700" cy="5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bd11e3b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bd11e3b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bd11e3b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bd11e3b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bd11e3bf_0_109:notes"/>
          <p:cNvSpPr/>
          <p:nvPr>
            <p:ph idx="2" type="sldImg"/>
          </p:nvPr>
        </p:nvSpPr>
        <p:spPr>
          <a:xfrm>
            <a:off x="259420" y="829530"/>
            <a:ext cx="4146900" cy="41475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bd11e3bf_0_109:notes"/>
          <p:cNvSpPr txBox="1"/>
          <p:nvPr>
            <p:ph idx="1" type="body"/>
          </p:nvPr>
        </p:nvSpPr>
        <p:spPr>
          <a:xfrm>
            <a:off x="466561" y="5253689"/>
            <a:ext cx="3732600" cy="49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04bd11e3bf_0_109:notes"/>
          <p:cNvSpPr txBox="1"/>
          <p:nvPr>
            <p:ph idx="12" type="sldNum"/>
          </p:nvPr>
        </p:nvSpPr>
        <p:spPr>
          <a:xfrm>
            <a:off x="2642767" y="10505459"/>
            <a:ext cx="2021700" cy="5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4bd11e3b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4bd11e3b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bd11e3b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bd11e3b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https://github.com/common-workflow-language/common-workflow-language/wiki/Notable-CWL-mentions,-adoption,-and-users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bd11e3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bd11e3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bd11e3b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bd11e3b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bd11e3bf_0_144:notes"/>
          <p:cNvSpPr/>
          <p:nvPr>
            <p:ph idx="2" type="sldImg"/>
          </p:nvPr>
        </p:nvSpPr>
        <p:spPr>
          <a:xfrm>
            <a:off x="259420" y="829530"/>
            <a:ext cx="4146900" cy="41475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4bd11e3bf_0_144:notes"/>
          <p:cNvSpPr txBox="1"/>
          <p:nvPr>
            <p:ph idx="1" type="body"/>
          </p:nvPr>
        </p:nvSpPr>
        <p:spPr>
          <a:xfrm>
            <a:off x="466561" y="5253689"/>
            <a:ext cx="3732600" cy="49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04bd11e3bf_0_144:notes"/>
          <p:cNvSpPr txBox="1"/>
          <p:nvPr>
            <p:ph idx="12" type="sldNum"/>
          </p:nvPr>
        </p:nvSpPr>
        <p:spPr>
          <a:xfrm>
            <a:off x="2642767" y="10505459"/>
            <a:ext cx="2021700" cy="5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bd11e3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bd11e3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Multi-lingual: supports workflow steps (tools) in any programming language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bd11e3bf_0_150:notes"/>
          <p:cNvSpPr/>
          <p:nvPr>
            <p:ph idx="2" type="sldImg"/>
          </p:nvPr>
        </p:nvSpPr>
        <p:spPr>
          <a:xfrm>
            <a:off x="380990" y="685800"/>
            <a:ext cx="6096000" cy="3429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g104bd11e3bf_0_150:notes"/>
          <p:cNvSpPr txBox="1"/>
          <p:nvPr>
            <p:ph idx="1" type="body"/>
          </p:nvPr>
        </p:nvSpPr>
        <p:spPr>
          <a:xfrm>
            <a:off x="685800" y="4343400"/>
            <a:ext cx="5486400" cy="41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i="0" lang="en-GB" sz="1200" u="none">
                <a:solidFill>
                  <a:schemeClr val="dk1"/>
                </a:solidFill>
                <a:latin typeface="Arial"/>
                <a:ea typeface="Arial"/>
                <a:cs typeface="Arial"/>
                <a:sym typeface="Arial"/>
              </a:rPr>
              <a:t>Figure 2: </a:t>
            </a:r>
            <a:r>
              <a:rPr b="0" i="0" lang="en-GB" sz="1200" u="none">
                <a:solidFill>
                  <a:schemeClr val="dk1"/>
                </a:solidFill>
                <a:latin typeface="Arial"/>
                <a:ea typeface="Arial"/>
                <a:cs typeface="Arial"/>
                <a:sym typeface="Arial"/>
              </a:rPr>
              <a:t>Levels of provenance and resource sharing and their applications.</a:t>
            </a:r>
            <a:br>
              <a:rPr b="0" i="0" lang="en-GB" sz="1200" u="none">
                <a:solidFill>
                  <a:schemeClr val="dk1"/>
                </a:solidFill>
                <a:latin typeface="Arial"/>
                <a:ea typeface="Arial"/>
                <a:cs typeface="Arial"/>
                <a:sym typeface="Arial"/>
              </a:rPr>
            </a:br>
            <a:endParaRPr b="0" i="0" sz="1200" u="none">
              <a:solidFill>
                <a:schemeClr val="dk1"/>
              </a:solidFill>
              <a:latin typeface="Arial"/>
              <a:ea typeface="Arial"/>
              <a:cs typeface="Arial"/>
              <a:sym typeface="Arial"/>
            </a:endParaRPr>
          </a:p>
          <a:p>
            <a:pPr indent="0" lvl="0" marL="0" rtl="0" algn="l">
              <a:lnSpc>
                <a:spcPct val="100000"/>
              </a:lnSpc>
              <a:spcBef>
                <a:spcPts val="360"/>
              </a:spcBef>
              <a:spcAft>
                <a:spcPts val="0"/>
              </a:spcAft>
              <a:buClr>
                <a:schemeClr val="dk1"/>
              </a:buClr>
              <a:buSzPts val="1200"/>
              <a:buFont typeface="Arial"/>
              <a:buNone/>
            </a:pPr>
            <a:r>
              <a:rPr b="0" i="0" lang="en-GB" sz="1200" u="none">
                <a:solidFill>
                  <a:schemeClr val="dk1"/>
                </a:solidFill>
                <a:latin typeface="Arial"/>
                <a:ea typeface="Arial"/>
                <a:cs typeface="Arial"/>
                <a:sym typeface="Arial"/>
              </a:rPr>
              <a:t>Unless provided in the caption above, the following copyright applies to the content of this slide: © The Author(s) 2019. Published by Oxford University Press.This is an Open Access article distributed under the terms of the Creative Commons Attribution License (http://creativecommons.org/licenses/by/4.0/), which permits unrestricted reuse, distribution, and reproduction in any medium, provided the original work is properly cited.</a:t>
            </a:r>
            <a:endParaRPr b="0" i="0" sz="1200" u="none">
              <a:solidFill>
                <a:schemeClr val="dk1"/>
              </a:solidFill>
              <a:latin typeface="Arial"/>
              <a:ea typeface="Arial"/>
              <a:cs typeface="Arial"/>
              <a:sym typeface="Arial"/>
            </a:endParaRPr>
          </a:p>
        </p:txBody>
      </p:sp>
      <p:sp>
        <p:nvSpPr>
          <p:cNvPr id="223" name="Google Shape;223;g104bd11e3bf_0_15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4bd11e3bf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g104bd11e3bf_0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1" i="0" lang="en-GB" sz="1200" u="none">
                <a:solidFill>
                  <a:schemeClr val="dk1"/>
                </a:solidFill>
                <a:latin typeface="Arial"/>
                <a:ea typeface="Arial"/>
                <a:cs typeface="Arial"/>
                <a:sym typeface="Arial"/>
              </a:rPr>
              <a:t>Figure 5: </a:t>
            </a:r>
            <a:r>
              <a:rPr b="0" i="0" lang="en-GB" sz="1200" u="none">
                <a:solidFill>
                  <a:schemeClr val="dk1"/>
                </a:solidFill>
                <a:latin typeface="Arial"/>
                <a:ea typeface="Arial"/>
                <a:cs typeface="Arial"/>
                <a:sym typeface="Arial"/>
              </a:rPr>
              <a:t>Schematic representation of the aggregation and links between the components of a given workflow enactment. Layers of execution are separated for clarity. The workflow specification and command line tool specifications are described using CWL. Each individual command line tool specification can optionally interact with Docker to satisfy software dependencies. [A] The RO layer shows the structure of the RO including its content and interactions with different components in the RO and [B] the CWL layer.</a:t>
            </a:r>
            <a:br>
              <a:rPr b="0" i="0" lang="en-GB" sz="1200" u="none">
                <a:solidFill>
                  <a:schemeClr val="dk1"/>
                </a:solidFill>
                <a:latin typeface="Arial"/>
                <a:ea typeface="Arial"/>
                <a:cs typeface="Arial"/>
                <a:sym typeface="Arial"/>
              </a:rPr>
            </a:br>
            <a:endParaRPr b="0" i="0" sz="1200" u="none">
              <a:solidFill>
                <a:schemeClr val="dk1"/>
              </a:solidFill>
              <a:latin typeface="Arial"/>
              <a:ea typeface="Arial"/>
              <a:cs typeface="Arial"/>
              <a:sym typeface="Arial"/>
            </a:endParaRPr>
          </a:p>
          <a:p>
            <a:pPr indent="0" lvl="0" marL="0" rtl="0" algn="l">
              <a:lnSpc>
                <a:spcPct val="100000"/>
              </a:lnSpc>
              <a:spcBef>
                <a:spcPts val="360"/>
              </a:spcBef>
              <a:spcAft>
                <a:spcPts val="0"/>
              </a:spcAft>
              <a:buClr>
                <a:schemeClr val="dk1"/>
              </a:buClr>
              <a:buSzPts val="1200"/>
              <a:buFont typeface="Arial"/>
              <a:buNone/>
            </a:pPr>
            <a:r>
              <a:rPr b="0" i="0" lang="en-GB" sz="1200" u="none">
                <a:solidFill>
                  <a:schemeClr val="dk1"/>
                </a:solidFill>
                <a:latin typeface="Arial"/>
                <a:ea typeface="Arial"/>
                <a:cs typeface="Arial"/>
                <a:sym typeface="Arial"/>
              </a:rPr>
              <a:t>Unless provided in the caption above, the following copyright applies to the content of this slide: © The Author(s) 2019. Published by Oxford University Press.This is an Open Access article distributed under the terms of the Creative Commons Attribution License (http://creativecommons.org/licenses/by/4.0/), which permits unrestricted reuse, distribution, and reproduction in any medium, provided the original work is properly cited.</a:t>
            </a:r>
            <a:endParaRPr b="0" i="0" sz="1200" u="none">
              <a:solidFill>
                <a:schemeClr val="dk1"/>
              </a:solidFill>
              <a:latin typeface="Arial"/>
              <a:ea typeface="Arial"/>
              <a:cs typeface="Arial"/>
              <a:sym typeface="Arial"/>
            </a:endParaRPr>
          </a:p>
        </p:txBody>
      </p:sp>
      <p:sp>
        <p:nvSpPr>
          <p:cNvPr id="231" name="Google Shape;231;g104bd11e3bf_0_15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bd11e3bf_0_164:notes"/>
          <p:cNvSpPr/>
          <p:nvPr>
            <p:ph idx="2" type="sldImg"/>
          </p:nvPr>
        </p:nvSpPr>
        <p:spPr>
          <a:xfrm>
            <a:off x="259420" y="829530"/>
            <a:ext cx="4146900" cy="41475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bd11e3bf_0_164:notes"/>
          <p:cNvSpPr txBox="1"/>
          <p:nvPr>
            <p:ph idx="1" type="body"/>
          </p:nvPr>
        </p:nvSpPr>
        <p:spPr>
          <a:xfrm>
            <a:off x="466561" y="5253689"/>
            <a:ext cx="3732600" cy="49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04bd11e3bf_0_164:notes"/>
          <p:cNvSpPr txBox="1"/>
          <p:nvPr>
            <p:ph idx="12" type="sldNum"/>
          </p:nvPr>
        </p:nvSpPr>
        <p:spPr>
          <a:xfrm>
            <a:off x="2642767" y="10505459"/>
            <a:ext cx="2021700" cy="55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bd11e3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4bd11e3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4bd11e3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4bd11e3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bd11e3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bd11e3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bd11e3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bd11e3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Icons from </a:t>
            </a:r>
            <a:r>
              <a:rPr lang="en-GB" u="sng">
                <a:solidFill>
                  <a:schemeClr val="hlink"/>
                </a:solidFill>
                <a:hlinkClick r:id="rId2"/>
              </a:rPr>
              <a:t>https://github.com/opencontainers/artwork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bd11e3b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4bd11e3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bd11e3b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bd11e3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GB" sz="1800">
                <a:solidFill>
                  <a:srgbClr val="595959"/>
                </a:solidFill>
              </a:rPr>
              <a:t>Can start with a compact minimal description</a:t>
            </a:r>
            <a:endParaRPr sz="18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lang="en-GB" sz="1800">
                <a:solidFill>
                  <a:srgbClr val="595959"/>
                </a:solidFill>
              </a:rPr>
              <a:t>Add more flexibility, and helpful bits: default  values, contextual documentation, tool metadata, resource hints</a:t>
            </a:r>
            <a:endParaRPr sz="1800">
              <a:solidFill>
                <a:srgbClr val="595959"/>
              </a:solidFill>
            </a:endParaRPr>
          </a:p>
          <a:p>
            <a:pPr indent="0" lvl="0" marL="0" rtl="0" algn="l">
              <a:lnSpc>
                <a:spcPct val="115000"/>
              </a:lnSpc>
              <a:spcBef>
                <a:spcPts val="1600"/>
              </a:spcBef>
              <a:spcAft>
                <a:spcPts val="0"/>
              </a:spcAft>
              <a:buClr>
                <a:schemeClr val="dk1"/>
              </a:buClr>
              <a:buSzPts val="1100"/>
              <a:buFont typeface="Arial"/>
              <a:buNone/>
            </a:pPr>
            <a:r>
              <a:t/>
            </a:r>
            <a:endParaRPr sz="1800">
              <a:solidFill>
                <a:srgbClr val="595959"/>
              </a:solidFill>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bd11e3b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bd11e3b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hyperlink" Target="https://tinyurl.com/2021-elixir-cwl"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640080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
              </a:rPr>
              <a:t>https://tinyurl.com/2021-elixir-cwl</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biocrusoe" TargetMode="External"/><Relationship Id="rId4" Type="http://schemas.openxmlformats.org/officeDocument/2006/relationships/hyperlink" Target="https://twitter.com/search?q=%23CommonWL" TargetMode="External"/><Relationship Id="rId9" Type="http://schemas.openxmlformats.org/officeDocument/2006/relationships/image" Target="../media/image11.png"/><Relationship Id="rId5" Type="http://schemas.openxmlformats.org/officeDocument/2006/relationships/hyperlink" Target="https://orcid.org/0000-0002-2961-9670" TargetMode="External"/><Relationship Id="rId6" Type="http://schemas.openxmlformats.org/officeDocument/2006/relationships/image" Target="../media/image37.png"/><Relationship Id="rId7" Type="http://schemas.openxmlformats.org/officeDocument/2006/relationships/hyperlink" Target="https://spdx.org/licenses/CC-BY-4.0" TargetMode="External"/><Relationship Id="rId8"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3id.org/cwl/prov/" TargetMode="External"/><Relationship Id="rId4" Type="http://schemas.openxmlformats.org/officeDocument/2006/relationships/hyperlink" Target="https://www.w3.org/TR/prov-overview/" TargetMode="External"/><Relationship Id="rId5" Type="http://schemas.openxmlformats.org/officeDocument/2006/relationships/hyperlink" Target="https://tools.ietf.org/html/rfc8493" TargetMode="External"/><Relationship Id="rId6" Type="http://schemas.openxmlformats.org/officeDocument/2006/relationships/hyperlink" Target="https://w3id.org/ro/2016-01-28/wfdesc" TargetMode="External"/><Relationship Id="rId7" Type="http://schemas.openxmlformats.org/officeDocument/2006/relationships/hyperlink" Target="https://w3id.org/ro/2016-01-28/wfpr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ools.ietf.org/html/rfc398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common-workflow-language/common-workflow-language/issues/76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wl.discourse.group/" TargetMode="External"/><Relationship Id="rId4" Type="http://schemas.openxmlformats.org/officeDocument/2006/relationships/hyperlink" Target="https://github.com/common-workflow-language/cwltool" TargetMode="External"/><Relationship Id="rId5" Type="http://schemas.openxmlformats.org/officeDocument/2006/relationships/hyperlink" Target="https://www.commonwl.org/v1.2/Workflow.html#Extensions_and_metadata" TargetMode="External"/><Relationship Id="rId6" Type="http://schemas.openxmlformats.org/officeDocument/2006/relationships/hyperlink" Target="https://github.com/common-workflow-language/common-workflow-language/issues/n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roups.google.com/d/msg/common-workflow-language/aTKeUHEskSk/ZcKwqf4QBQAJ" TargetMode="External"/><Relationship Id="rId4" Type="http://schemas.openxmlformats.org/officeDocument/2006/relationships/hyperlink" Target="https://www.commonwl.org/v1.2/Workflow.html#Changelog" TargetMode="External"/><Relationship Id="rId9" Type="http://schemas.openxmlformats.org/officeDocument/2006/relationships/hyperlink" Target="https://github.com/DataBiosphere/toil/releases/tag/releases%2F5.0.0" TargetMode="External"/><Relationship Id="rId5" Type="http://schemas.openxmlformats.org/officeDocument/2006/relationships/hyperlink" Target="https://www.commonwl.org/v1.2/Workflow.html#Operation" TargetMode="External"/><Relationship Id="rId6" Type="http://schemas.openxmlformats.org/officeDocument/2006/relationships/hyperlink" Target="https://pypi.org/project/cwl-upgrader/" TargetMode="External"/><Relationship Id="rId7" Type="http://schemas.openxmlformats.org/officeDocument/2006/relationships/hyperlink" Target="https://pypi.org/project/cwltool/" TargetMode="External"/><Relationship Id="rId8" Type="http://schemas.openxmlformats.org/officeDocument/2006/relationships/hyperlink" Target="https://arvados.org/release-notes/2.1.0/" TargetMode="External"/></Relationships>
</file>

<file path=ppt/slides/_rels/slide15.xml.rels><?xml version="1.0" encoding="UTF-8" standalone="yes"?><Relationships xmlns="http://schemas.openxmlformats.org/package/2006/relationships"><Relationship Id="rId11" Type="http://schemas.openxmlformats.org/officeDocument/2006/relationships/image" Target="../media/image38.png"/><Relationship Id="rId10" Type="http://schemas.openxmlformats.org/officeDocument/2006/relationships/hyperlink" Target="https://groups.google.com/forum/#!forum/common-workflow-language-videochat-invites" TargetMode="External"/><Relationship Id="rId13" Type="http://schemas.openxmlformats.org/officeDocument/2006/relationships/image" Target="../media/image28.png"/><Relationship Id="rId12"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mmonwl.org/" TargetMode="External"/><Relationship Id="rId4" Type="http://schemas.openxmlformats.org/officeDocument/2006/relationships/hyperlink" Target="https://www.commonwl.org/user_guide/" TargetMode="External"/><Relationship Id="rId9" Type="http://schemas.openxmlformats.org/officeDocument/2006/relationships/hyperlink" Target="https://twitter.com/search?q=%23CommonWL" TargetMode="External"/><Relationship Id="rId5" Type="http://schemas.openxmlformats.org/officeDocument/2006/relationships/hyperlink" Target="https://cwl.discourse.group/" TargetMode="External"/><Relationship Id="rId6" Type="http://schemas.openxmlformats.org/officeDocument/2006/relationships/hyperlink" Target="https://gitter.im/common-workflow-language/home" TargetMode="External"/><Relationship Id="rId7" Type="http://schemas.openxmlformats.org/officeDocument/2006/relationships/hyperlink" Target="https://github.com/common-workflow-language/" TargetMode="External"/><Relationship Id="rId8" Type="http://schemas.openxmlformats.org/officeDocument/2006/relationships/hyperlink" Target="https://twitter.com/commonwl" TargetMode="External"/></Relationships>
</file>

<file path=ppt/slides/_rels/slide16.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commonwl.org/#Software_for_working_with_CWL" TargetMode="External"/><Relationship Id="rId4" Type="http://schemas.openxmlformats.org/officeDocument/2006/relationships/image" Target="../media/image29.png"/><Relationship Id="rId9"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5.png"/><Relationship Id="rId7" Type="http://schemas.openxmlformats.org/officeDocument/2006/relationships/image" Target="../media/image31.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commonw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edamontolog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apache.org/existing-workflow-syste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3.jpg"/><Relationship Id="rId4" Type="http://schemas.openxmlformats.org/officeDocument/2006/relationships/hyperlink" Target="https://doi.org/10.1093/gigascience/giz09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s://doi.org/10.1093/gigascience/giz095" TargetMode="External"/><Relationship Id="rId4" Type="http://schemas.openxmlformats.org/officeDocument/2006/relationships/image" Target="../media/image32.png"/><Relationship Id="rId5"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stand.org/about-us/principles/" TargetMode="External"/><Relationship Id="rId4" Type="http://schemas.openxmlformats.org/officeDocument/2006/relationships/image" Target="../media/image15.png"/><Relationship Id="rId5" Type="http://schemas.openxmlformats.org/officeDocument/2006/relationships/hyperlink" Target="https://sfconservancy.org/news/2018/apr/11/cwl-new-member-project/"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open-bio.org/wiki/BOSC_2014"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ommonwl.org/v1.2/CommandLineTool.html" TargetMode="External"/><Relationship Id="rId4" Type="http://schemas.openxmlformats.org/officeDocument/2006/relationships/hyperlink" Target="https://www.commonwl.org/v1.2/Workflow.html" TargetMode="External"/></Relationships>
</file>

<file path=ppt/slides/_rels/slide6.xml.rels><?xml version="1.0" encoding="UTF-8" standalone="yes"?><Relationships xmlns="http://schemas.openxmlformats.org/package/2006/relationships"><Relationship Id="rId20" Type="http://schemas.openxmlformats.org/officeDocument/2006/relationships/hyperlink" Target="https://github.com/indigo-dc/udocker/" TargetMode="External"/><Relationship Id="rId11" Type="http://schemas.openxmlformats.org/officeDocument/2006/relationships/image" Target="../media/image18.png"/><Relationship Id="rId10" Type="http://schemas.openxmlformats.org/officeDocument/2006/relationships/image" Target="../media/image5.png"/><Relationship Id="rId13"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12.png"/><Relationship Id="rId15" Type="http://schemas.openxmlformats.org/officeDocument/2006/relationships/image" Target="../media/image10.png"/><Relationship Id="rId14" Type="http://schemas.openxmlformats.org/officeDocument/2006/relationships/image" Target="../media/image3.png"/><Relationship Id="rId17" Type="http://schemas.openxmlformats.org/officeDocument/2006/relationships/image" Target="../media/image26.png"/><Relationship Id="rId16" Type="http://schemas.openxmlformats.org/officeDocument/2006/relationships/image" Target="../media/image19.png"/><Relationship Id="rId5" Type="http://schemas.openxmlformats.org/officeDocument/2006/relationships/image" Target="../media/image14.png"/><Relationship Id="rId19" Type="http://schemas.openxmlformats.org/officeDocument/2006/relationships/image" Target="../media/image21.png"/><Relationship Id="rId6" Type="http://schemas.openxmlformats.org/officeDocument/2006/relationships/image" Target="../media/image17.png"/><Relationship Id="rId18" Type="http://schemas.openxmlformats.org/officeDocument/2006/relationships/image" Target="../media/image22.png"/><Relationship Id="rId7" Type="http://schemas.openxmlformats.org/officeDocument/2006/relationships/image" Target="../media/image4.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yaml.org/" TargetMode="External"/><Relationship Id="rId4" Type="http://schemas.openxmlformats.org/officeDocument/2006/relationships/hyperlink" Target="https://www.commonwl.org/v1.2/CommandLineTool.html#SoftwarePackage" TargetMode="External"/><Relationship Id="rId5"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ommonwl.org/v1.2/CommandLineTool.html#CWLType" TargetMode="External"/><Relationship Id="rId4" Type="http://schemas.openxmlformats.org/officeDocument/2006/relationships/hyperlink" Target="https://www.commonwl.org/v1.2/CommandLineTool.html#CommandInputRecordSchema" TargetMode="External"/><Relationship Id="rId9" Type="http://schemas.openxmlformats.org/officeDocument/2006/relationships/image" Target="../media/image7.png"/><Relationship Id="rId5" Type="http://schemas.openxmlformats.org/officeDocument/2006/relationships/hyperlink" Target="https://www.commonwl.org/v1.2/CommandLineTool.html#CommandInputArraySchema" TargetMode="External"/><Relationship Id="rId6" Type="http://schemas.openxmlformats.org/officeDocument/2006/relationships/hyperlink" Target="https://www.commonwl.org/v1.2/CommandLineTool.html#File" TargetMode="External"/><Relationship Id="rId7" Type="http://schemas.openxmlformats.org/officeDocument/2006/relationships/hyperlink" Target="https://www.iana.org/assignments/media-types/application/geo+json" TargetMode="External"/><Relationship Id="rId8" Type="http://schemas.openxmlformats.org/officeDocument/2006/relationships/hyperlink" Target="https://edamontology.org/format_30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4" name="Shape 54"/>
        <p:cNvGrpSpPr/>
        <p:nvPr/>
      </p:nvGrpSpPr>
      <p:grpSpPr>
        <a:xfrm>
          <a:off x="0" y="0"/>
          <a:ext cx="0" cy="0"/>
          <a:chOff x="0" y="0"/>
          <a:chExt cx="0" cy="0"/>
        </a:xfrm>
      </p:grpSpPr>
      <p:sp>
        <p:nvSpPr>
          <p:cNvPr id="55" name="Google Shape;55;p13"/>
          <p:cNvSpPr/>
          <p:nvPr/>
        </p:nvSpPr>
        <p:spPr>
          <a:xfrm>
            <a:off x="2405150" y="372250"/>
            <a:ext cx="4190100" cy="22527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idx="1" type="subTitle"/>
          </p:nvPr>
        </p:nvSpPr>
        <p:spPr>
          <a:xfrm>
            <a:off x="311700" y="3328150"/>
            <a:ext cx="8520600" cy="163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900"/>
              <a:t>Introduction to the Common Workflow Language</a:t>
            </a:r>
            <a:endParaRPr sz="1900"/>
          </a:p>
          <a:p>
            <a:pPr indent="0" lvl="0" marL="0" rtl="0" algn="ctr">
              <a:spcBef>
                <a:spcPts val="0"/>
              </a:spcBef>
              <a:spcAft>
                <a:spcPts val="0"/>
              </a:spcAft>
              <a:buClr>
                <a:schemeClr val="dk1"/>
              </a:buClr>
              <a:buSzPts val="1100"/>
              <a:buFont typeface="Arial"/>
              <a:buNone/>
            </a:pPr>
            <a:r>
              <a:t/>
            </a:r>
            <a:endParaRPr sz="1900"/>
          </a:p>
          <a:p>
            <a:pPr indent="0" lvl="0" marL="0" rtl="0" algn="l">
              <a:spcBef>
                <a:spcPts val="0"/>
              </a:spcBef>
              <a:spcAft>
                <a:spcPts val="0"/>
              </a:spcAft>
              <a:buClr>
                <a:schemeClr val="dk1"/>
              </a:buClr>
              <a:buSzPts val="1100"/>
              <a:buFont typeface="Arial"/>
              <a:buNone/>
            </a:pPr>
            <a:r>
              <a:rPr lang="en-GB" sz="1900"/>
              <a:t>Michael R. Crusoe    </a:t>
            </a:r>
            <a:r>
              <a:rPr lang="en-GB" sz="1900" u="sng">
                <a:solidFill>
                  <a:schemeClr val="hlink"/>
                </a:solidFill>
                <a:hlinkClick r:id="rId3"/>
              </a:rPr>
              <a:t>@biocrusoe</a:t>
            </a:r>
            <a:br>
              <a:rPr lang="en-GB" sz="1900"/>
            </a:br>
            <a:r>
              <a:rPr lang="en-GB" sz="1900"/>
              <a:t>CWL Project Leader  </a:t>
            </a:r>
            <a:r>
              <a:rPr lang="en-GB" sz="1900" u="sng">
                <a:solidFill>
                  <a:schemeClr val="hlink"/>
                </a:solidFill>
                <a:hlinkClick r:id="rId4"/>
              </a:rPr>
              <a:t>#CommonWL</a:t>
            </a:r>
            <a:r>
              <a:rPr lang="en-GB" sz="1900"/>
              <a:t>     </a:t>
            </a:r>
            <a:r>
              <a:rPr lang="en-GB" sz="1500"/>
              <a:t>  </a:t>
            </a:r>
            <a:r>
              <a:rPr lang="en-GB" sz="1200" u="sng">
                <a:solidFill>
                  <a:schemeClr val="hlink"/>
                </a:solidFill>
                <a:hlinkClick r:id="rId5"/>
              </a:rPr>
              <a:t>https://orcid.org/0000-0002-2961-9670</a:t>
            </a:r>
            <a:br>
              <a:rPr lang="en-GB" sz="1900"/>
            </a:br>
            <a:endParaRPr sz="1900"/>
          </a:p>
        </p:txBody>
      </p:sp>
      <p:pic>
        <p:nvPicPr>
          <p:cNvPr id="57" name="Google Shape;57;p13"/>
          <p:cNvPicPr preferRelativeResize="0"/>
          <p:nvPr/>
        </p:nvPicPr>
        <p:blipFill rotWithShape="1">
          <a:blip r:embed="rId6">
            <a:alphaModFix/>
          </a:blip>
          <a:srcRect b="18181" l="19403" r="15373" t="11267"/>
          <a:stretch/>
        </p:blipFill>
        <p:spPr>
          <a:xfrm>
            <a:off x="2598675" y="276225"/>
            <a:ext cx="3867658" cy="2405500"/>
          </a:xfrm>
          <a:prstGeom prst="rect">
            <a:avLst/>
          </a:prstGeom>
          <a:noFill/>
          <a:ln>
            <a:noFill/>
          </a:ln>
        </p:spPr>
      </p:pic>
      <p:sp>
        <p:nvSpPr>
          <p:cNvPr id="58" name="Google Shape;58;p13"/>
          <p:cNvSpPr txBox="1"/>
          <p:nvPr/>
        </p:nvSpPr>
        <p:spPr>
          <a:xfrm>
            <a:off x="7551800" y="4182325"/>
            <a:ext cx="1698000" cy="4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595959"/>
                </a:solidFill>
              </a:rPr>
              <a:t>All slide text is licensed </a:t>
            </a:r>
            <a:r>
              <a:rPr lang="en-GB" sz="1200" u="sng">
                <a:solidFill>
                  <a:schemeClr val="hlink"/>
                </a:solidFill>
                <a:hlinkClick r:id="rId7"/>
              </a:rPr>
              <a:t>CC-BY-4.0</a:t>
            </a:r>
            <a:endParaRPr sz="1200">
              <a:solidFill>
                <a:schemeClr val="dk1"/>
              </a:solidFill>
            </a:endParaRPr>
          </a:p>
          <a:p>
            <a:pPr indent="0" lvl="0" marL="0" rtl="0" algn="ctr">
              <a:spcBef>
                <a:spcPts val="0"/>
              </a:spcBef>
              <a:spcAft>
                <a:spcPts val="0"/>
              </a:spcAft>
              <a:buNone/>
            </a:pPr>
            <a:r>
              <a:t/>
            </a:r>
            <a:endParaRPr>
              <a:solidFill>
                <a:schemeClr val="dk1"/>
              </a:solidFill>
            </a:endParaRPr>
          </a:p>
        </p:txBody>
      </p:sp>
      <p:pic>
        <p:nvPicPr>
          <p:cNvPr id="59" name="Google Shape;59;p13"/>
          <p:cNvPicPr preferRelativeResize="0"/>
          <p:nvPr/>
        </p:nvPicPr>
        <p:blipFill>
          <a:blip r:embed="rId8">
            <a:alphaModFix/>
          </a:blip>
          <a:stretch>
            <a:fillRect/>
          </a:stretch>
        </p:blipFill>
        <p:spPr>
          <a:xfrm>
            <a:off x="7714037" y="4662924"/>
            <a:ext cx="1373526" cy="480575"/>
          </a:xfrm>
          <a:prstGeom prst="rect">
            <a:avLst/>
          </a:prstGeom>
          <a:noFill/>
          <a:ln>
            <a:noFill/>
          </a:ln>
        </p:spPr>
      </p:pic>
      <p:pic>
        <p:nvPicPr>
          <p:cNvPr id="60" name="Google Shape;60;p13"/>
          <p:cNvPicPr preferRelativeResize="0"/>
          <p:nvPr/>
        </p:nvPicPr>
        <p:blipFill>
          <a:blip r:embed="rId9">
            <a:alphaModFix/>
          </a:blip>
          <a:stretch>
            <a:fillRect/>
          </a:stretch>
        </p:blipFill>
        <p:spPr>
          <a:xfrm>
            <a:off x="4326650" y="4352425"/>
            <a:ext cx="245350" cy="24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a:t>
            </a:r>
            <a:r>
              <a:rPr lang="en-GB"/>
              <a:t>Technical </a:t>
            </a:r>
            <a:r>
              <a:rPr lang="en-GB"/>
              <a:t>Details</a:t>
            </a:r>
            <a:r>
              <a:rPr lang="en-GB"/>
              <a:t> cont.</a:t>
            </a:r>
            <a:endParaRPr/>
          </a:p>
        </p:txBody>
      </p:sp>
      <p:sp>
        <p:nvSpPr>
          <p:cNvPr id="153" name="Google Shape;153;p22"/>
          <p:cNvSpPr txBox="1"/>
          <p:nvPr>
            <p:ph idx="1" type="body"/>
          </p:nvPr>
        </p:nvSpPr>
        <p:spPr>
          <a:xfrm>
            <a:off x="311700" y="1152475"/>
            <a:ext cx="7271700" cy="39141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15000"/>
              </a:lnSpc>
              <a:spcBef>
                <a:spcPts val="0"/>
              </a:spcBef>
              <a:spcAft>
                <a:spcPts val="0"/>
              </a:spcAft>
              <a:buSzPts val="1665"/>
              <a:buChar char="●"/>
            </a:pPr>
            <a:r>
              <a:rPr lang="en-GB"/>
              <a:t>Workflow graph can be exported as linked-data (RDF/JSON-LD)</a:t>
            </a:r>
            <a:br>
              <a:rPr lang="en-GB"/>
            </a:br>
            <a:endParaRPr sz="400"/>
          </a:p>
          <a:p>
            <a:pPr indent="-334327" lvl="0" marL="457200" marR="0" rtl="0" algn="l">
              <a:lnSpc>
                <a:spcPct val="115000"/>
              </a:lnSpc>
              <a:spcBef>
                <a:spcPts val="0"/>
              </a:spcBef>
              <a:spcAft>
                <a:spcPts val="0"/>
              </a:spcAft>
              <a:buSzPts val="1665"/>
              <a:buChar char="●"/>
            </a:pPr>
            <a:r>
              <a:rPr lang="en-GB"/>
              <a:t>Supports provenance exporting </a:t>
            </a:r>
            <a:r>
              <a:rPr lang="en-GB" u="sng">
                <a:solidFill>
                  <a:schemeClr val="hlink"/>
                </a:solidFill>
                <a:hlinkClick r:id="rId3"/>
              </a:rPr>
              <a:t>using existing standards</a:t>
            </a:r>
            <a:r>
              <a:rPr lang="en-GB"/>
              <a:t> and ontologies: </a:t>
            </a:r>
            <a:r>
              <a:rPr lang="en-GB" u="sng">
                <a:solidFill>
                  <a:schemeClr val="hlink"/>
                </a:solidFill>
                <a:hlinkClick r:id="rId4"/>
              </a:rPr>
              <a:t>W3C Prov</a:t>
            </a:r>
            <a:r>
              <a:rPr lang="en-GB"/>
              <a:t>, </a:t>
            </a:r>
            <a:r>
              <a:rPr lang="en-GB" u="sng">
                <a:solidFill>
                  <a:schemeClr val="hlink"/>
                </a:solidFill>
                <a:hlinkClick r:id="rId5"/>
              </a:rPr>
              <a:t>IETF BagIt</a:t>
            </a:r>
            <a:r>
              <a:rPr lang="en-GB"/>
              <a:t>, </a:t>
            </a:r>
            <a:r>
              <a:rPr lang="en-GB" u="sng">
                <a:solidFill>
                  <a:schemeClr val="hlink"/>
                </a:solidFill>
                <a:hlinkClick r:id="rId6"/>
              </a:rPr>
              <a:t>wfdesc</a:t>
            </a:r>
            <a:r>
              <a:rPr lang="en-GB"/>
              <a:t>, </a:t>
            </a:r>
            <a:r>
              <a:rPr lang="en-GB" u="sng">
                <a:solidFill>
                  <a:schemeClr val="hlink"/>
                </a:solidFill>
                <a:hlinkClick r:id="rId7"/>
              </a:rPr>
              <a:t>wfprov</a:t>
            </a:r>
            <a:br>
              <a:rPr lang="en-GB"/>
            </a:br>
            <a:endParaRPr sz="400"/>
          </a:p>
          <a:p>
            <a:pPr indent="-334327" lvl="0" marL="457200" marR="0" rtl="0" algn="l">
              <a:lnSpc>
                <a:spcPct val="115000"/>
              </a:lnSpc>
              <a:spcBef>
                <a:spcPts val="0"/>
              </a:spcBef>
              <a:spcAft>
                <a:spcPts val="0"/>
              </a:spcAft>
              <a:buSzPct val="100000"/>
              <a:buChar char="●"/>
            </a:pPr>
            <a:r>
              <a:rPr lang="en-GB"/>
              <a:t>CWL’s object model enables a variety of infrastructure-specific </a:t>
            </a:r>
            <a:br>
              <a:rPr lang="en-GB"/>
            </a:br>
            <a:r>
              <a:rPr lang="en-GB"/>
              <a:t>optimizations</a:t>
            </a:r>
            <a:endParaRPr/>
          </a:p>
          <a:p>
            <a:pPr indent="-310832" lvl="1" marL="914400" marR="0" rtl="0" algn="l">
              <a:lnSpc>
                <a:spcPct val="115000"/>
              </a:lnSpc>
              <a:spcBef>
                <a:spcPts val="0"/>
              </a:spcBef>
              <a:spcAft>
                <a:spcPts val="0"/>
              </a:spcAft>
              <a:buSzPct val="100000"/>
              <a:buChar char="○"/>
            </a:pPr>
            <a:r>
              <a:rPr b="1" lang="en-GB"/>
              <a:t>Cost and/or data-location aware scheduling</a:t>
            </a:r>
            <a:endParaRPr b="1"/>
          </a:p>
          <a:p>
            <a:pPr indent="-310832" lvl="1" marL="914400" marR="0" rtl="0" algn="l">
              <a:lnSpc>
                <a:spcPct val="115000"/>
              </a:lnSpc>
              <a:spcBef>
                <a:spcPts val="0"/>
              </a:spcBef>
              <a:spcAft>
                <a:spcPts val="0"/>
              </a:spcAft>
              <a:buSzPct val="100000"/>
              <a:buChar char="○"/>
            </a:pPr>
            <a:r>
              <a:rPr lang="en-GB"/>
              <a:t>(User overridable) caching of results </a:t>
            </a:r>
            <a:endParaRPr/>
          </a:p>
          <a:p>
            <a:pPr indent="-310832" lvl="1" marL="914400" marR="0" rtl="0" algn="l">
              <a:lnSpc>
                <a:spcPct val="115000"/>
              </a:lnSpc>
              <a:spcBef>
                <a:spcPts val="0"/>
              </a:spcBef>
              <a:spcAft>
                <a:spcPts val="0"/>
              </a:spcAft>
              <a:buSzPct val="350000"/>
              <a:buChar char="○"/>
            </a:pPr>
            <a:r>
              <a:rPr lang="en-GB"/>
              <a:t>Streaming in-/out- of object stores; or between steps</a:t>
            </a:r>
            <a:br>
              <a:rPr lang="en-GB"/>
            </a:br>
            <a:endParaRPr sz="400"/>
          </a:p>
          <a:p>
            <a:pPr indent="-334327" lvl="0" marL="457200" marR="0" rtl="0" algn="l">
              <a:lnSpc>
                <a:spcPct val="115000"/>
              </a:lnSpc>
              <a:spcBef>
                <a:spcPts val="0"/>
              </a:spcBef>
              <a:spcAft>
                <a:spcPts val="0"/>
              </a:spcAft>
              <a:buSzPct val="100000"/>
              <a:buChar char="●"/>
            </a:pPr>
            <a:r>
              <a:rPr lang="en-GB"/>
              <a:t>Hundreds of conformance tests are used to ensure portability </a:t>
            </a:r>
            <a:br>
              <a:rPr lang="en-GB"/>
            </a:br>
            <a:r>
              <a:rPr lang="en-GB"/>
              <a:t>independent of vendor</a:t>
            </a:r>
            <a:endParaRPr/>
          </a:p>
          <a:p>
            <a:pPr indent="-334327" lvl="0" marL="457200" marR="0" rtl="0" algn="l">
              <a:lnSpc>
                <a:spcPct val="115000"/>
              </a:lnSpc>
              <a:spcBef>
                <a:spcPts val="0"/>
              </a:spcBef>
              <a:spcAft>
                <a:spcPts val="0"/>
              </a:spcAft>
              <a:buSzPct val="100000"/>
              <a:buChar char="●"/>
            </a:pPr>
            <a:r>
              <a:rPr lang="en-GB"/>
              <a:t>Workflow validation catches many sneaky syntax errors before runtime</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locality with CWL</a:t>
            </a:r>
            <a:endParaRPr/>
          </a:p>
        </p:txBody>
      </p:sp>
      <p:sp>
        <p:nvSpPr>
          <p:cNvPr id="160" name="Google Shape;16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Input and output files are modeled in CWL as rich object with identifier (URI/</a:t>
            </a:r>
            <a:r>
              <a:rPr lang="en-GB" u="sng">
                <a:solidFill>
                  <a:schemeClr val="hlink"/>
                </a:solidFill>
                <a:hlinkClick r:id="rId3"/>
              </a:rPr>
              <a:t>IRI</a:t>
            </a:r>
            <a:r>
              <a:rPr lang="en-GB"/>
              <a:t>) and other metadata.</a:t>
            </a:r>
            <a:endParaRPr/>
          </a:p>
          <a:p>
            <a:pPr indent="0" lvl="0" marL="0" rtl="0" algn="l">
              <a:spcBef>
                <a:spcPts val="1200"/>
              </a:spcBef>
              <a:spcAft>
                <a:spcPts val="0"/>
              </a:spcAft>
              <a:buNone/>
            </a:pPr>
            <a:r>
              <a:rPr lang="en-GB"/>
              <a:t>Platforms that understand CWL can use these identifiers to </a:t>
            </a:r>
            <a:r>
              <a:rPr b="1" lang="en-GB"/>
              <a:t>send compute to  near the location of data</a:t>
            </a:r>
            <a:r>
              <a:rPr lang="en-GB"/>
              <a:t>.</a:t>
            </a:r>
            <a:endParaRPr/>
          </a:p>
          <a:p>
            <a:pPr indent="0" lvl="0" marL="0" rtl="0" algn="l">
              <a:spcBef>
                <a:spcPts val="1200"/>
              </a:spcBef>
              <a:spcAft>
                <a:spcPts val="1200"/>
              </a:spcAft>
              <a:buNone/>
            </a:pPr>
            <a:r>
              <a:rPr lang="en-GB"/>
              <a:t>In combination with the resource matchmaking this can conversely result in data being sent to specialized compute resources as configured by the operator (or machine 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enhancement to CWL data model</a:t>
            </a:r>
            <a:endParaRPr/>
          </a:p>
        </p:txBody>
      </p:sp>
      <p:sp>
        <p:nvSpPr>
          <p:cNvPr id="166" name="Google Shape;166;p24"/>
          <p:cNvSpPr txBox="1"/>
          <p:nvPr>
            <p:ph idx="1" type="body"/>
          </p:nvPr>
        </p:nvSpPr>
        <p:spPr>
          <a:xfrm>
            <a:off x="311700" y="1152475"/>
            <a:ext cx="7679100" cy="369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u="sng">
                <a:solidFill>
                  <a:schemeClr val="hlink"/>
                </a:solidFill>
                <a:hlinkClick r:id="rId3"/>
              </a:rPr>
              <a:t>input value restrictions / validations · Issue #764 </a:t>
            </a:r>
            <a:endParaRPr/>
          </a:p>
          <a:p>
            <a:pPr indent="0" lvl="0" marL="0" rtl="0" algn="l">
              <a:spcBef>
                <a:spcPts val="1200"/>
              </a:spcBef>
              <a:spcAft>
                <a:spcPts val="0"/>
              </a:spcAft>
              <a:buNone/>
            </a:pPr>
            <a:r>
              <a:rPr lang="en-GB"/>
              <a:t>Refinements to the existing CWL types have been proposed, but need implementation before they can be voted on.</a:t>
            </a:r>
            <a:endParaRPr/>
          </a:p>
          <a:p>
            <a:pPr indent="0" lvl="0" marL="0" rtl="0" algn="l">
              <a:spcBef>
                <a:spcPts val="1200"/>
              </a:spcBef>
              <a:spcAft>
                <a:spcPts val="0"/>
              </a:spcAft>
              <a:buNone/>
            </a:pPr>
            <a:r>
              <a:rPr lang="en-GB" sz="1500">
                <a:latin typeface="Source Code Pro"/>
                <a:ea typeface="Source Code Pro"/>
                <a:cs typeface="Source Code Pro"/>
                <a:sym typeface="Source Code Pro"/>
              </a:rPr>
              <a:t>string: Regular expressions, string sets</a:t>
            </a:r>
            <a:br>
              <a:rPr lang="en-GB" sz="1500">
                <a:latin typeface="Source Code Pro"/>
                <a:ea typeface="Source Code Pro"/>
                <a:cs typeface="Source Code Pro"/>
                <a:sym typeface="Source Code Pro"/>
              </a:rPr>
            </a:br>
            <a:r>
              <a:rPr lang="en-GB" sz="1500">
                <a:latin typeface="Source Code Pro"/>
                <a:ea typeface="Source Code Pro"/>
                <a:cs typeface="Source Code Pro"/>
                <a:sym typeface="Source Code Pro"/>
              </a:rPr>
              <a:t>int/long: Integer intervals, integer sequences, integer sets</a:t>
            </a:r>
            <a:br>
              <a:rPr lang="en-GB" sz="1500">
                <a:latin typeface="Source Code Pro"/>
                <a:ea typeface="Source Code Pro"/>
                <a:cs typeface="Source Code Pro"/>
                <a:sym typeface="Source Code Pro"/>
              </a:rPr>
            </a:br>
            <a:r>
              <a:rPr lang="en-GB" sz="1500">
                <a:latin typeface="Source Code Pro"/>
                <a:ea typeface="Source Code Pro"/>
                <a:cs typeface="Source Code Pro"/>
                <a:sym typeface="Source Code Pro"/>
              </a:rPr>
              <a:t>float/double: (Real) intervals, integer intervals, real sets</a:t>
            </a:r>
            <a:endParaRPr sz="1500">
              <a:latin typeface="Source Code Pro"/>
              <a:ea typeface="Source Code Pro"/>
              <a:cs typeface="Source Code Pro"/>
              <a:sym typeface="Source Code Pro"/>
            </a:endParaRPr>
          </a:p>
          <a:p>
            <a:pPr indent="0" lvl="0" marL="0" rtl="0" algn="l">
              <a:spcBef>
                <a:spcPts val="1200"/>
              </a:spcBef>
              <a:spcAft>
                <a:spcPts val="0"/>
              </a:spcAft>
              <a:buNone/>
            </a:pPr>
            <a:r>
              <a:rPr lang="en-GB"/>
              <a:t>Goal is to catch validation errors sooner, produce more helpful (G)UIs, and prevent execution of workflows/tools that doomed to fail</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extend CWL for your own needs?</a:t>
            </a:r>
            <a:endParaRPr/>
          </a:p>
        </p:txBody>
      </p:sp>
      <p:sp>
        <p:nvSpPr>
          <p:cNvPr id="172" name="Google Shape;172;p25"/>
          <p:cNvSpPr txBox="1"/>
          <p:nvPr>
            <p:ph idx="1" type="body"/>
          </p:nvPr>
        </p:nvSpPr>
        <p:spPr>
          <a:xfrm>
            <a:off x="311700" y="1152475"/>
            <a:ext cx="78510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GB"/>
              <a:t>CWL 💓 community/vendor extensions!</a:t>
            </a:r>
            <a:endParaRPr/>
          </a:p>
          <a:p>
            <a:pPr indent="-342900" lvl="0" marL="457200" rtl="0" algn="l">
              <a:spcBef>
                <a:spcPts val="1200"/>
              </a:spcBef>
              <a:spcAft>
                <a:spcPts val="0"/>
              </a:spcAft>
              <a:buSzPts val="1800"/>
              <a:buAutoNum type="arabicPeriod"/>
            </a:pPr>
            <a:r>
              <a:rPr lang="en-GB"/>
              <a:t>Do </a:t>
            </a:r>
            <a:r>
              <a:rPr lang="en-GB" u="sng">
                <a:solidFill>
                  <a:schemeClr val="hlink"/>
                </a:solidFill>
                <a:hlinkClick r:id="rId3"/>
              </a:rPr>
              <a:t>let the CWL community know</a:t>
            </a:r>
            <a:r>
              <a:rPr lang="en-GB"/>
              <a:t> how your needs aren’t being met.</a:t>
            </a:r>
            <a:endParaRPr/>
          </a:p>
          <a:p>
            <a:pPr indent="-342900" lvl="0" marL="457200" rtl="0" algn="l">
              <a:spcBef>
                <a:spcPts val="0"/>
              </a:spcBef>
              <a:spcAft>
                <a:spcPts val="0"/>
              </a:spcAft>
              <a:buSzPts val="1800"/>
              <a:buAutoNum type="arabicPeriod"/>
            </a:pPr>
            <a:r>
              <a:rPr lang="en-GB"/>
              <a:t>Experiment with alternative syntax via additional Requirements. Fork the CWL reference runner (</a:t>
            </a:r>
            <a:r>
              <a:rPr lang="en-GB" u="sng">
                <a:solidFill>
                  <a:schemeClr val="hlink"/>
                </a:solidFill>
                <a:hlinkClick r:id="rId4"/>
              </a:rPr>
              <a:t>cwltool</a:t>
            </a:r>
            <a:r>
              <a:rPr lang="en-GB"/>
              <a:t>) or another CWL implementation to implement your ideas.</a:t>
            </a:r>
            <a:endParaRPr/>
          </a:p>
          <a:p>
            <a:pPr indent="-342900" lvl="0" marL="457200" rtl="0" algn="l">
              <a:spcBef>
                <a:spcPts val="0"/>
              </a:spcBef>
              <a:spcAft>
                <a:spcPts val="0"/>
              </a:spcAft>
              <a:buSzPts val="1800"/>
              <a:buAutoNum type="arabicPeriod"/>
            </a:pPr>
            <a:r>
              <a:rPr lang="en-GB"/>
              <a:t>Make sure that your extensions are </a:t>
            </a:r>
            <a:r>
              <a:rPr lang="en-GB" u="sng">
                <a:solidFill>
                  <a:schemeClr val="hlink"/>
                </a:solidFill>
                <a:hlinkClick r:id="rId5"/>
              </a:rPr>
              <a:t>namespaced</a:t>
            </a:r>
            <a:r>
              <a:rPr lang="en-GB"/>
              <a:t>, so that other systems can still read your CWL documents.</a:t>
            </a:r>
            <a:endParaRPr/>
          </a:p>
          <a:p>
            <a:pPr indent="-342900" lvl="0" marL="457200" rtl="0" algn="l">
              <a:spcBef>
                <a:spcPts val="0"/>
              </a:spcBef>
              <a:spcAft>
                <a:spcPts val="0"/>
              </a:spcAft>
              <a:buSzPts val="1800"/>
              <a:buAutoNum type="arabicPeriod"/>
            </a:pPr>
            <a:r>
              <a:rPr lang="en-GB"/>
              <a:t>Let the CWL community know about your progress as you go.</a:t>
            </a:r>
            <a:endParaRPr/>
          </a:p>
          <a:p>
            <a:pPr indent="-342900" lvl="0" marL="457200" rtl="0" algn="l">
              <a:spcBef>
                <a:spcPts val="0"/>
              </a:spcBef>
              <a:spcAft>
                <a:spcPts val="0"/>
              </a:spcAft>
              <a:buSzPts val="1800"/>
              <a:buAutoNum type="arabicPeriod"/>
            </a:pPr>
            <a:r>
              <a:rPr lang="en-GB"/>
              <a:t>If it makes sense, make a </a:t>
            </a:r>
            <a:r>
              <a:rPr lang="en-GB" u="sng">
                <a:solidFill>
                  <a:schemeClr val="hlink"/>
                </a:solidFill>
                <a:hlinkClick r:id="rId6"/>
              </a:rPr>
              <a:t>formal proposal</a:t>
            </a:r>
            <a:r>
              <a:rPr lang="en-GB"/>
              <a:t> for possible inclusion in a future version of the CWL standards!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v1.2 </a:t>
            </a:r>
            <a:r>
              <a:rPr lang="en-GB" u="sng">
                <a:solidFill>
                  <a:schemeClr val="hlink"/>
                </a:solidFill>
                <a:hlinkClick r:id="rId3"/>
              </a:rPr>
              <a:t>released</a:t>
            </a:r>
            <a:r>
              <a:rPr lang="en-GB"/>
              <a:t> 2020-08-10!</a:t>
            </a:r>
            <a:endParaRPr/>
          </a:p>
        </p:txBody>
      </p:sp>
      <p:sp>
        <p:nvSpPr>
          <p:cNvPr id="179" name="Google Shape;179;p26"/>
          <p:cNvSpPr txBox="1"/>
          <p:nvPr>
            <p:ph idx="1" type="body"/>
          </p:nvPr>
        </p:nvSpPr>
        <p:spPr>
          <a:xfrm>
            <a:off x="311700" y="1152475"/>
            <a:ext cx="806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new features: </a:t>
            </a:r>
            <a:r>
              <a:rPr b="1" lang="en-GB" u="sng">
                <a:solidFill>
                  <a:schemeClr val="hlink"/>
                </a:solidFill>
                <a:hlinkClick r:id="rId4"/>
              </a:rPr>
              <a:t>workflow level conditionals</a:t>
            </a:r>
            <a:r>
              <a:rPr lang="en-GB"/>
              <a:t>, abstract </a:t>
            </a:r>
            <a:r>
              <a:rPr lang="en-GB" u="sng">
                <a:solidFill>
                  <a:schemeClr val="hlink"/>
                </a:solidFill>
                <a:hlinkClick r:id="rId5"/>
              </a:rPr>
              <a:t>operations</a:t>
            </a:r>
            <a:r>
              <a:rPr lang="en-GB"/>
              <a:t>, absolute paths for container inputs</a:t>
            </a:r>
            <a:endParaRPr/>
          </a:p>
          <a:p>
            <a:pPr indent="0" lvl="0" marL="0" rtl="0" algn="l">
              <a:spcBef>
                <a:spcPts val="1200"/>
              </a:spcBef>
              <a:spcAft>
                <a:spcPts val="0"/>
              </a:spcAft>
              <a:buNone/>
            </a:pPr>
            <a:r>
              <a:rPr lang="en-GB"/>
              <a:t>20 cleanups and clarifications of corner cases in the specifications</a:t>
            </a:r>
            <a:endParaRPr/>
          </a:p>
          <a:p>
            <a:pPr indent="0" lvl="0" marL="0" rtl="0" algn="l">
              <a:spcBef>
                <a:spcPts val="1200"/>
              </a:spcBef>
              <a:spcAft>
                <a:spcPts val="0"/>
              </a:spcAft>
              <a:buNone/>
            </a:pPr>
            <a:r>
              <a:rPr lang="en-GB"/>
              <a:t>Forward compatibility via the `</a:t>
            </a:r>
            <a:r>
              <a:rPr lang="en-GB" u="sng">
                <a:solidFill>
                  <a:schemeClr val="hlink"/>
                </a:solidFill>
                <a:hlinkClick r:id="rId6"/>
              </a:rPr>
              <a:t>cwl-upgrader</a:t>
            </a:r>
            <a:r>
              <a:rPr lang="en-GB"/>
              <a:t>` script or the reference CWL runner</a:t>
            </a:r>
            <a:endParaRPr/>
          </a:p>
          <a:p>
            <a:pPr indent="0" lvl="0" marL="0" rtl="0" algn="l">
              <a:spcBef>
                <a:spcPts val="1200"/>
              </a:spcBef>
              <a:spcAft>
                <a:spcPts val="1200"/>
              </a:spcAft>
              <a:buNone/>
            </a:pPr>
            <a:r>
              <a:rPr lang="en-GB"/>
              <a:t>Available today in the CWL reference runner (</a:t>
            </a:r>
            <a:r>
              <a:rPr lang="en-GB" u="sng">
                <a:solidFill>
                  <a:schemeClr val="hlink"/>
                </a:solidFill>
                <a:hlinkClick r:id="rId7"/>
              </a:rPr>
              <a:t>cwltool</a:t>
            </a:r>
            <a:r>
              <a:rPr lang="en-GB"/>
              <a:t>), </a:t>
            </a:r>
            <a:r>
              <a:rPr lang="en-GB" u="sng">
                <a:solidFill>
                  <a:schemeClr val="hlink"/>
                </a:solidFill>
                <a:hlinkClick r:id="rId8"/>
              </a:rPr>
              <a:t>Arvados</a:t>
            </a:r>
            <a:r>
              <a:rPr lang="en-GB"/>
              <a:t>, and </a:t>
            </a:r>
            <a:r>
              <a:rPr lang="en-GB" u="sng">
                <a:solidFill>
                  <a:schemeClr val="hlink"/>
                </a:solidFill>
                <a:hlinkClick r:id="rId9"/>
              </a:rPr>
              <a:t>toil-cwl-runner</a:t>
            </a:r>
            <a:r>
              <a:rPr lang="en-GB"/>
              <a:t>. Support in additional commercial providers is forthcoming.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Participating in the CWL Community</a:t>
            </a:r>
            <a:endParaRPr/>
          </a:p>
        </p:txBody>
      </p:sp>
      <p:sp>
        <p:nvSpPr>
          <p:cNvPr id="185" name="Google Shape;18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accent5"/>
                </a:solidFill>
                <a:hlinkClick r:id="rId3">
                  <a:extLst>
                    <a:ext uri="{A12FA001-AC4F-418D-AE19-62706E023703}">
                      <ahyp:hlinkClr val="tx"/>
                    </a:ext>
                  </a:extLst>
                </a:hlinkClick>
              </a:rPr>
              <a:t>https://www.commonwl.org/</a:t>
            </a:r>
            <a:br>
              <a:rPr lang="en-GB"/>
            </a:br>
            <a:endParaRPr sz="400"/>
          </a:p>
          <a:p>
            <a:pPr indent="-342900" lvl="0" marL="457200" rtl="0" algn="l">
              <a:spcBef>
                <a:spcPts val="0"/>
              </a:spcBef>
              <a:spcAft>
                <a:spcPts val="0"/>
              </a:spcAft>
              <a:buSzPts val="1800"/>
              <a:buChar char="●"/>
            </a:pPr>
            <a:r>
              <a:rPr lang="en-GB"/>
              <a:t>Getting Started</a:t>
            </a:r>
            <a:endParaRPr/>
          </a:p>
          <a:p>
            <a:pPr indent="-330200" lvl="1" marL="914400" rtl="0" algn="l">
              <a:spcBef>
                <a:spcPts val="0"/>
              </a:spcBef>
              <a:spcAft>
                <a:spcPts val="0"/>
              </a:spcAft>
              <a:buSzPts val="1600"/>
              <a:buChar char="○"/>
            </a:pPr>
            <a:r>
              <a:rPr lang="en-GB" sz="1600"/>
              <a:t>User guide: </a:t>
            </a:r>
            <a:r>
              <a:rPr lang="en-GB" sz="1600" u="sng">
                <a:solidFill>
                  <a:schemeClr val="accent5"/>
                </a:solidFill>
                <a:hlinkClick r:id="rId4">
                  <a:extLst>
                    <a:ext uri="{A12FA001-AC4F-418D-AE19-62706E023703}">
                      <ahyp:hlinkClr val="tx"/>
                    </a:ext>
                  </a:extLst>
                </a:hlinkClick>
              </a:rPr>
              <a:t>https://www.commonwl.org/user_guide/</a:t>
            </a:r>
            <a:br>
              <a:rPr lang="en-GB"/>
            </a:br>
            <a:endParaRPr sz="400"/>
          </a:p>
          <a:p>
            <a:pPr indent="-342900" lvl="0" marL="457200" rtl="0" algn="l">
              <a:lnSpc>
                <a:spcPct val="110000"/>
              </a:lnSpc>
              <a:spcBef>
                <a:spcPts val="0"/>
              </a:spcBef>
              <a:spcAft>
                <a:spcPts val="0"/>
              </a:spcAft>
              <a:buSzPts val="1800"/>
              <a:buChar char="●"/>
            </a:pPr>
            <a:r>
              <a:rPr lang="en-GB"/>
              <a:t>Support, Community and Contributing</a:t>
            </a:r>
            <a:endParaRPr sz="1600"/>
          </a:p>
          <a:p>
            <a:pPr indent="-330200" lvl="1" marL="914400" rtl="0" algn="l">
              <a:spcBef>
                <a:spcPts val="0"/>
              </a:spcBef>
              <a:spcAft>
                <a:spcPts val="0"/>
              </a:spcAft>
              <a:buSzPts val="1600"/>
              <a:buChar char="○"/>
            </a:pPr>
            <a:r>
              <a:rPr lang="en-GB" sz="1600"/>
              <a:t>Forum: </a:t>
            </a:r>
            <a:r>
              <a:rPr lang="en-GB" sz="1600" u="sng">
                <a:solidFill>
                  <a:schemeClr val="hlink"/>
                </a:solidFill>
                <a:hlinkClick r:id="rId5"/>
              </a:rPr>
              <a:t>https://cwl.discourse.group/</a:t>
            </a:r>
            <a:endParaRPr sz="1600"/>
          </a:p>
          <a:p>
            <a:pPr indent="-330200" lvl="1" marL="914400" rtl="0" algn="l">
              <a:spcBef>
                <a:spcPts val="0"/>
              </a:spcBef>
              <a:spcAft>
                <a:spcPts val="0"/>
              </a:spcAft>
              <a:buSzPts val="1600"/>
              <a:buChar char="○"/>
            </a:pPr>
            <a:r>
              <a:rPr lang="en-GB" sz="1600"/>
              <a:t>Chat: </a:t>
            </a:r>
            <a:r>
              <a:rPr lang="en-GB" sz="1600" u="sng">
                <a:solidFill>
                  <a:schemeClr val="hlink"/>
                </a:solidFill>
                <a:hlinkClick r:id="rId6"/>
              </a:rPr>
              <a:t>https://gitter.im/common-workflow-language/home</a:t>
            </a:r>
            <a:endParaRPr sz="1600"/>
          </a:p>
          <a:p>
            <a:pPr indent="-342900" lvl="1" marL="914400" rtl="0" algn="l">
              <a:spcBef>
                <a:spcPts val="0"/>
              </a:spcBef>
              <a:spcAft>
                <a:spcPts val="0"/>
              </a:spcAft>
              <a:buSzPts val="1800"/>
              <a:buChar char="○"/>
            </a:pPr>
            <a:r>
              <a:rPr lang="en-GB" sz="1600"/>
              <a:t>GitHub: </a:t>
            </a:r>
            <a:r>
              <a:rPr lang="en-GB" sz="1600" u="sng">
                <a:solidFill>
                  <a:schemeClr val="accent5"/>
                </a:solidFill>
                <a:hlinkClick r:id="rId7">
                  <a:extLst>
                    <a:ext uri="{A12FA001-AC4F-418D-AE19-62706E023703}">
                      <ahyp:hlinkClr val="tx"/>
                    </a:ext>
                  </a:extLst>
                </a:hlinkClick>
              </a:rPr>
              <a:t>https://github.com/common-workflow-language/</a:t>
            </a:r>
            <a:endParaRPr/>
          </a:p>
          <a:p>
            <a:pPr indent="-342900" lvl="1" marL="914400" rtl="0" algn="l">
              <a:spcBef>
                <a:spcPts val="0"/>
              </a:spcBef>
              <a:spcAft>
                <a:spcPts val="0"/>
              </a:spcAft>
              <a:buSzPts val="1800"/>
              <a:buChar char="○"/>
            </a:pPr>
            <a:r>
              <a:rPr lang="en-GB" sz="1600"/>
              <a:t>Social Media:     </a:t>
            </a:r>
            <a:r>
              <a:rPr lang="en-GB" sz="1600" u="sng">
                <a:solidFill>
                  <a:schemeClr val="accent5"/>
                </a:solidFill>
                <a:hlinkClick r:id="rId8">
                  <a:extLst>
                    <a:ext uri="{A12FA001-AC4F-418D-AE19-62706E023703}">
                      <ahyp:hlinkClr val="tx"/>
                    </a:ext>
                  </a:extLst>
                </a:hlinkClick>
              </a:rPr>
              <a:t>@commonwl</a:t>
            </a:r>
            <a:r>
              <a:rPr lang="en-GB" sz="1600"/>
              <a:t> &amp; </a:t>
            </a:r>
            <a:r>
              <a:rPr lang="en-GB" sz="1600" u="sng">
                <a:solidFill>
                  <a:schemeClr val="accent5"/>
                </a:solidFill>
                <a:hlinkClick r:id="rId9">
                  <a:extLst>
                    <a:ext uri="{A12FA001-AC4F-418D-AE19-62706E023703}">
                      <ahyp:hlinkClr val="tx"/>
                    </a:ext>
                  </a:extLst>
                </a:hlinkClick>
              </a:rPr>
              <a:t>#CommonWL</a:t>
            </a:r>
            <a:br>
              <a:rPr lang="en-GB"/>
            </a:br>
            <a:endParaRPr sz="400"/>
          </a:p>
          <a:p>
            <a:pPr indent="-342900" lvl="0" marL="457200" rtl="0" algn="l">
              <a:spcBef>
                <a:spcPts val="0"/>
              </a:spcBef>
              <a:spcAft>
                <a:spcPts val="0"/>
              </a:spcAft>
              <a:buSzPts val="1800"/>
              <a:buChar char="●"/>
            </a:pPr>
            <a:r>
              <a:rPr lang="en-GB" u="sng">
                <a:solidFill>
                  <a:schemeClr val="hlink"/>
                </a:solidFill>
                <a:hlinkClick r:id="rId10"/>
              </a:rPr>
              <a:t>Weekly video chat</a:t>
            </a:r>
            <a:br>
              <a:rPr lang="en-GB">
                <a:solidFill>
                  <a:srgbClr val="980000"/>
                </a:solidFill>
              </a:rPr>
            </a:br>
            <a:endParaRPr/>
          </a:p>
        </p:txBody>
      </p:sp>
      <p:pic>
        <p:nvPicPr>
          <p:cNvPr id="186" name="Google Shape;186;p27"/>
          <p:cNvPicPr preferRelativeResize="0"/>
          <p:nvPr/>
        </p:nvPicPr>
        <p:blipFill rotWithShape="1">
          <a:blip r:embed="rId11">
            <a:alphaModFix/>
          </a:blip>
          <a:srcRect b="14857" l="0" r="26308" t="0"/>
          <a:stretch/>
        </p:blipFill>
        <p:spPr>
          <a:xfrm>
            <a:off x="6745475" y="842698"/>
            <a:ext cx="2163025" cy="2352650"/>
          </a:xfrm>
          <a:prstGeom prst="rect">
            <a:avLst/>
          </a:prstGeom>
          <a:noFill/>
          <a:ln>
            <a:noFill/>
          </a:ln>
          <a:effectLst>
            <a:outerShdw blurRad="57150" rotWithShape="0" algn="bl" dir="5400000" dist="19050">
              <a:srgbClr val="000000">
                <a:alpha val="50000"/>
              </a:srgbClr>
            </a:outerShdw>
          </a:effectLst>
        </p:spPr>
      </p:pic>
      <p:pic>
        <p:nvPicPr>
          <p:cNvPr id="187" name="Google Shape;187;p27"/>
          <p:cNvPicPr preferRelativeResize="0"/>
          <p:nvPr/>
        </p:nvPicPr>
        <p:blipFill rotWithShape="1">
          <a:blip r:embed="rId12">
            <a:alphaModFix/>
          </a:blip>
          <a:srcRect b="0" l="0" r="10570" t="0"/>
          <a:stretch/>
        </p:blipFill>
        <p:spPr>
          <a:xfrm>
            <a:off x="7050275" y="2966750"/>
            <a:ext cx="1934424" cy="1590625"/>
          </a:xfrm>
          <a:prstGeom prst="rect">
            <a:avLst/>
          </a:prstGeom>
          <a:noFill/>
          <a:ln>
            <a:noFill/>
          </a:ln>
          <a:effectLst>
            <a:outerShdw blurRad="57150" rotWithShape="0" algn="bl" dir="5400000" dist="19050">
              <a:srgbClr val="000000">
                <a:alpha val="50000"/>
              </a:srgbClr>
            </a:outerShdw>
          </a:effectLst>
        </p:spPr>
      </p:pic>
      <p:pic>
        <p:nvPicPr>
          <p:cNvPr id="188" name="Google Shape;188;p27"/>
          <p:cNvPicPr preferRelativeResize="0"/>
          <p:nvPr/>
        </p:nvPicPr>
        <p:blipFill>
          <a:blip r:embed="rId13">
            <a:alphaModFix/>
          </a:blip>
          <a:stretch>
            <a:fillRect/>
          </a:stretch>
        </p:blipFill>
        <p:spPr>
          <a:xfrm>
            <a:off x="2558900" y="3462324"/>
            <a:ext cx="307401" cy="307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Workflow Language </a:t>
            </a:r>
            <a:endParaRPr/>
          </a:p>
        </p:txBody>
      </p:sp>
      <p:sp>
        <p:nvSpPr>
          <p:cNvPr id="194" name="Google Shape;194;p28"/>
          <p:cNvSpPr txBox="1"/>
          <p:nvPr>
            <p:ph idx="1" type="body"/>
          </p:nvPr>
        </p:nvSpPr>
        <p:spPr>
          <a:xfrm>
            <a:off x="311700" y="1152475"/>
            <a:ext cx="8520600" cy="3813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95" name="Google Shape;195;p28"/>
          <p:cNvGraphicFramePr/>
          <p:nvPr/>
        </p:nvGraphicFramePr>
        <p:xfrm>
          <a:off x="1842675" y="1170115"/>
          <a:ext cx="3000000" cy="3000000"/>
        </p:xfrm>
        <a:graphic>
          <a:graphicData uri="http://schemas.openxmlformats.org/drawingml/2006/table">
            <a:tbl>
              <a:tblPr>
                <a:noFill/>
                <a:tableStyleId>{34CFDC9C-D7D0-45CC-A26D-85920145E08E}</a:tableStyleId>
              </a:tblPr>
              <a:tblGrid>
                <a:gridCol w="5483725"/>
              </a:tblGrid>
              <a:tr h="506375">
                <a:tc>
                  <a:txBody>
                    <a:bodyPr/>
                    <a:lstStyle/>
                    <a:p>
                      <a:pPr indent="0" lvl="0" marL="0" rtl="0" algn="l">
                        <a:lnSpc>
                          <a:spcPct val="100000"/>
                        </a:lnSpc>
                        <a:spcBef>
                          <a:spcPts val="0"/>
                        </a:spcBef>
                        <a:spcAft>
                          <a:spcPts val="0"/>
                        </a:spcAft>
                        <a:buNone/>
                      </a:pPr>
                      <a:r>
                        <a:rPr lang="en-GB" sz="1800">
                          <a:solidFill>
                            <a:schemeClr val="dk2"/>
                          </a:solidFill>
                        </a:rPr>
                        <a:t>Is a vendor neutral open standard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375">
                <a:tc>
                  <a:txBody>
                    <a:bodyPr/>
                    <a:lstStyle/>
                    <a:p>
                      <a:pPr indent="0" lvl="0" marL="0" rtl="0" algn="l">
                        <a:lnSpc>
                          <a:spcPct val="100000"/>
                        </a:lnSpc>
                        <a:spcBef>
                          <a:spcPts val="0"/>
                        </a:spcBef>
                        <a:spcAft>
                          <a:spcPts val="0"/>
                        </a:spcAft>
                        <a:buNone/>
                      </a:pPr>
                      <a:r>
                        <a:rPr lang="en-GB" sz="1800">
                          <a:solidFill>
                            <a:schemeClr val="dk2"/>
                          </a:solidFill>
                        </a:rPr>
                        <a:t>Is a community-first project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375">
                <a:tc>
                  <a:txBody>
                    <a:bodyPr/>
                    <a:lstStyle/>
                    <a:p>
                      <a:pPr indent="0" lvl="0" marL="0" rtl="0" algn="l">
                        <a:lnSpc>
                          <a:spcPct val="100000"/>
                        </a:lnSpc>
                        <a:spcBef>
                          <a:spcPts val="0"/>
                        </a:spcBef>
                        <a:spcAft>
                          <a:spcPts val="0"/>
                        </a:spcAft>
                        <a:buNone/>
                      </a:pPr>
                      <a:r>
                        <a:rPr lang="en-GB" sz="1800">
                          <a:solidFill>
                            <a:schemeClr val="dk2"/>
                          </a:solidFill>
                        </a:rPr>
                        <a:t>Designed with an open and transparent governance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375">
                <a:tc>
                  <a:txBody>
                    <a:bodyPr/>
                    <a:lstStyle/>
                    <a:p>
                      <a:pPr indent="0" lvl="0" marL="0" rtl="0" algn="l">
                        <a:lnSpc>
                          <a:spcPct val="100000"/>
                        </a:lnSpc>
                        <a:spcBef>
                          <a:spcPts val="0"/>
                        </a:spcBef>
                        <a:spcAft>
                          <a:spcPts val="0"/>
                        </a:spcAft>
                        <a:buNone/>
                      </a:pPr>
                      <a:r>
                        <a:rPr lang="en-GB" sz="1800">
                          <a:solidFill>
                            <a:schemeClr val="dk2"/>
                          </a:solidFill>
                        </a:rPr>
                        <a:t>Improves interoperability and portability</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375">
                <a:tc>
                  <a:txBody>
                    <a:bodyPr/>
                    <a:lstStyle/>
                    <a:p>
                      <a:pPr indent="0" lvl="0" marL="0" rtl="0" algn="l">
                        <a:lnSpc>
                          <a:spcPct val="100000"/>
                        </a:lnSpc>
                        <a:spcBef>
                          <a:spcPts val="0"/>
                        </a:spcBef>
                        <a:spcAft>
                          <a:spcPts val="0"/>
                        </a:spcAft>
                        <a:buNone/>
                      </a:pPr>
                      <a:r>
                        <a:rPr lang="en-GB" sz="1800">
                          <a:solidFill>
                            <a:schemeClr val="dk2"/>
                          </a:solidFill>
                        </a:rPr>
                        <a:t>Increases reusability and reproducibility</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4375">
                <a:tc>
                  <a:txBody>
                    <a:bodyPr/>
                    <a:lstStyle/>
                    <a:p>
                      <a:pPr indent="0" lvl="0" marL="0" rtl="0" algn="l">
                        <a:lnSpc>
                          <a:spcPct val="100000"/>
                        </a:lnSpc>
                        <a:spcBef>
                          <a:spcPts val="0"/>
                        </a:spcBef>
                        <a:spcAft>
                          <a:spcPts val="0"/>
                        </a:spcAft>
                        <a:buNone/>
                      </a:pPr>
                      <a:r>
                        <a:rPr lang="en-GB" sz="1800">
                          <a:solidFill>
                            <a:schemeClr val="dk2"/>
                          </a:solidFill>
                        </a:rPr>
                        <a:t>Enables parallelization and scale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29925">
                <a:tc>
                  <a:txBody>
                    <a:bodyPr/>
                    <a:lstStyle/>
                    <a:p>
                      <a:pPr indent="0" lvl="0" marL="0" rtl="0" algn="l">
                        <a:lnSpc>
                          <a:spcPct val="100000"/>
                        </a:lnSpc>
                        <a:spcBef>
                          <a:spcPts val="0"/>
                        </a:spcBef>
                        <a:spcAft>
                          <a:spcPts val="0"/>
                        </a:spcAft>
                        <a:buNone/>
                      </a:pPr>
                      <a:r>
                        <a:rPr lang="en-GB" sz="1800">
                          <a:solidFill>
                            <a:schemeClr val="dk2"/>
                          </a:solidFill>
                        </a:rPr>
                        <a:t>Is supported by an </a:t>
                      </a:r>
                      <a:r>
                        <a:rPr lang="en-GB" sz="1800" u="sng">
                          <a:solidFill>
                            <a:schemeClr val="hlink"/>
                          </a:solidFill>
                          <a:hlinkClick r:id="rId3"/>
                        </a:rPr>
                        <a:t>ecosystem</a:t>
                      </a:r>
                      <a:r>
                        <a:rPr lang="en-GB" sz="1800">
                          <a:solidFill>
                            <a:schemeClr val="dk2"/>
                          </a:solidFill>
                        </a:rPr>
                        <a:t> of tools, libraries, and editor plugins</a:t>
                      </a:r>
                      <a:endParaRPr sz="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6" name="Google Shape;196;p28"/>
          <p:cNvPicPr preferRelativeResize="0"/>
          <p:nvPr/>
        </p:nvPicPr>
        <p:blipFill rotWithShape="1">
          <a:blip r:embed="rId4">
            <a:alphaModFix/>
          </a:blip>
          <a:srcRect b="15614" l="13595" r="11988" t="14332"/>
          <a:stretch/>
        </p:blipFill>
        <p:spPr>
          <a:xfrm>
            <a:off x="846313" y="1093925"/>
            <a:ext cx="547174" cy="515110"/>
          </a:xfrm>
          <a:prstGeom prst="rect">
            <a:avLst/>
          </a:prstGeom>
          <a:noFill/>
          <a:ln>
            <a:noFill/>
          </a:ln>
        </p:spPr>
      </p:pic>
      <p:pic>
        <p:nvPicPr>
          <p:cNvPr id="197" name="Google Shape;197;p28"/>
          <p:cNvPicPr preferRelativeResize="0"/>
          <p:nvPr/>
        </p:nvPicPr>
        <p:blipFill rotWithShape="1">
          <a:blip r:embed="rId5">
            <a:alphaModFix/>
          </a:blip>
          <a:srcRect b="15621" l="14999" r="15623" t="18131"/>
          <a:stretch/>
        </p:blipFill>
        <p:spPr>
          <a:xfrm>
            <a:off x="876893" y="2227750"/>
            <a:ext cx="485999" cy="410925"/>
          </a:xfrm>
          <a:prstGeom prst="rect">
            <a:avLst/>
          </a:prstGeom>
          <a:noFill/>
          <a:ln>
            <a:noFill/>
          </a:ln>
        </p:spPr>
      </p:pic>
      <p:pic>
        <p:nvPicPr>
          <p:cNvPr id="198" name="Google Shape;198;p28"/>
          <p:cNvPicPr preferRelativeResize="0"/>
          <p:nvPr/>
        </p:nvPicPr>
        <p:blipFill rotWithShape="1">
          <a:blip r:embed="rId6">
            <a:alphaModFix/>
          </a:blip>
          <a:srcRect b="26168" l="0" r="0" t="25798"/>
          <a:stretch/>
        </p:blipFill>
        <p:spPr>
          <a:xfrm>
            <a:off x="616125" y="1666625"/>
            <a:ext cx="1007549" cy="457524"/>
          </a:xfrm>
          <a:prstGeom prst="rect">
            <a:avLst/>
          </a:prstGeom>
          <a:noFill/>
          <a:ln>
            <a:noFill/>
          </a:ln>
        </p:spPr>
      </p:pic>
      <p:pic>
        <p:nvPicPr>
          <p:cNvPr id="199" name="Google Shape;199;p28"/>
          <p:cNvPicPr preferRelativeResize="0"/>
          <p:nvPr/>
        </p:nvPicPr>
        <p:blipFill rotWithShape="1">
          <a:blip r:embed="rId7">
            <a:alphaModFix/>
          </a:blip>
          <a:srcRect b="17409" l="14716" r="12825" t="16844"/>
          <a:stretch/>
        </p:blipFill>
        <p:spPr>
          <a:xfrm>
            <a:off x="876893" y="2660898"/>
            <a:ext cx="485999" cy="440963"/>
          </a:xfrm>
          <a:prstGeom prst="rect">
            <a:avLst/>
          </a:prstGeom>
          <a:noFill/>
          <a:ln>
            <a:noFill/>
          </a:ln>
        </p:spPr>
      </p:pic>
      <p:pic>
        <p:nvPicPr>
          <p:cNvPr id="200" name="Google Shape;200;p28"/>
          <p:cNvPicPr preferRelativeResize="0"/>
          <p:nvPr/>
        </p:nvPicPr>
        <p:blipFill rotWithShape="1">
          <a:blip r:embed="rId8">
            <a:alphaModFix/>
          </a:blip>
          <a:srcRect b="15614" l="12479" r="13104" t="14332"/>
          <a:stretch/>
        </p:blipFill>
        <p:spPr>
          <a:xfrm>
            <a:off x="876893" y="3200275"/>
            <a:ext cx="485999" cy="457517"/>
          </a:xfrm>
          <a:prstGeom prst="rect">
            <a:avLst/>
          </a:prstGeom>
          <a:noFill/>
          <a:ln>
            <a:noFill/>
          </a:ln>
        </p:spPr>
      </p:pic>
      <p:pic>
        <p:nvPicPr>
          <p:cNvPr id="201" name="Google Shape;201;p28"/>
          <p:cNvPicPr preferRelativeResize="0"/>
          <p:nvPr/>
        </p:nvPicPr>
        <p:blipFill rotWithShape="1">
          <a:blip r:embed="rId9">
            <a:alphaModFix/>
          </a:blip>
          <a:srcRect b="16846" l="10521" r="11426" t="18133"/>
          <a:stretch/>
        </p:blipFill>
        <p:spPr>
          <a:xfrm>
            <a:off x="876892" y="4379625"/>
            <a:ext cx="486001" cy="404837"/>
          </a:xfrm>
          <a:prstGeom prst="rect">
            <a:avLst/>
          </a:prstGeom>
          <a:noFill/>
          <a:ln>
            <a:noFill/>
          </a:ln>
        </p:spPr>
      </p:pic>
      <p:pic>
        <p:nvPicPr>
          <p:cNvPr id="202" name="Google Shape;202;p28"/>
          <p:cNvPicPr preferRelativeResize="0"/>
          <p:nvPr/>
        </p:nvPicPr>
        <p:blipFill rotWithShape="1">
          <a:blip r:embed="rId10">
            <a:alphaModFix/>
          </a:blip>
          <a:srcRect b="17968" l="13597" r="14225" t="18134"/>
          <a:stretch/>
        </p:blipFill>
        <p:spPr>
          <a:xfrm>
            <a:off x="876900" y="3803588"/>
            <a:ext cx="485999" cy="4302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4294967295" type="title"/>
          </p:nvPr>
        </p:nvSpPr>
        <p:spPr>
          <a:xfrm>
            <a:off x="311700" y="2150850"/>
            <a:ext cx="8520600" cy="84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a:p>
            <a:pPr indent="0" lvl="0" marL="0" rtl="0" algn="ctr">
              <a:spcBef>
                <a:spcPts val="0"/>
              </a:spcBef>
              <a:spcAft>
                <a:spcPts val="0"/>
              </a:spcAft>
              <a:buNone/>
            </a:pPr>
            <a:r>
              <a:rPr lang="en-GB"/>
              <a:t> </a:t>
            </a:r>
            <a:endParaRPr/>
          </a:p>
          <a:p>
            <a:pPr indent="0" lvl="0" marL="0" rtl="0" algn="ctr">
              <a:spcBef>
                <a:spcPts val="0"/>
              </a:spcBef>
              <a:spcAft>
                <a:spcPts val="0"/>
              </a:spcAft>
              <a:buNone/>
            </a:pPr>
            <a:r>
              <a:rPr lang="en-GB"/>
              <a:t>Questions?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u="sng">
                <a:solidFill>
                  <a:schemeClr val="hlink"/>
                </a:solidFill>
                <a:hlinkClick r:id="rId3"/>
              </a:rPr>
              <a:t>https://www.commonwl.org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Backup slides..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Linked Data &amp; CWL</a:t>
            </a:r>
            <a:endParaRPr/>
          </a:p>
        </p:txBody>
      </p:sp>
      <p:sp>
        <p:nvSpPr>
          <p:cNvPr id="219" name="Google Shape;219;p31"/>
          <p:cNvSpPr txBox="1"/>
          <p:nvPr>
            <p:ph idx="1" type="body"/>
          </p:nvPr>
        </p:nvSpPr>
        <p:spPr>
          <a:xfrm>
            <a:off x="311700" y="1152475"/>
            <a:ext cx="7561200" cy="3416400"/>
          </a:xfrm>
          <a:prstGeom prst="rect">
            <a:avLst/>
          </a:prstGeom>
        </p:spPr>
        <p:txBody>
          <a:bodyPr anchorCtr="0" anchor="t" bIns="91425" lIns="91425" spcFirstLastPara="1" rIns="91425" wrap="square" tIns="91425">
            <a:normAutofit/>
          </a:bodyPr>
          <a:lstStyle/>
          <a:p>
            <a:pPr indent="-304800" lvl="0" marL="381000" rtl="0" algn="l">
              <a:spcBef>
                <a:spcPts val="0"/>
              </a:spcBef>
              <a:spcAft>
                <a:spcPts val="0"/>
              </a:spcAft>
              <a:buSzPts val="1800"/>
              <a:buChar char="●"/>
            </a:pPr>
            <a:r>
              <a:rPr lang="en-GB"/>
              <a:t>Hyperlinks are common currency</a:t>
            </a:r>
            <a:endParaRPr/>
          </a:p>
          <a:p>
            <a:pPr indent="-304800" lvl="0" marL="381000" rtl="0" algn="l">
              <a:spcBef>
                <a:spcPts val="0"/>
              </a:spcBef>
              <a:spcAft>
                <a:spcPts val="0"/>
              </a:spcAft>
              <a:buSzPts val="1800"/>
              <a:buChar char="●"/>
            </a:pPr>
            <a:r>
              <a:rPr lang="en-GB"/>
              <a:t>Bring your own RDF ontologies for metadata</a:t>
            </a:r>
            <a:endParaRPr/>
          </a:p>
          <a:p>
            <a:pPr indent="-304800" lvl="0" marL="381000" rtl="0" algn="l">
              <a:spcBef>
                <a:spcPts val="0"/>
              </a:spcBef>
              <a:spcAft>
                <a:spcPts val="0"/>
              </a:spcAft>
              <a:buSzPts val="1800"/>
              <a:buChar char="●"/>
            </a:pPr>
            <a:r>
              <a:rPr lang="en-GB"/>
              <a:t>Supports SPARQL to query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Example: can use the </a:t>
            </a:r>
            <a:r>
              <a:rPr lang="en-GB" u="sng">
                <a:solidFill>
                  <a:schemeClr val="hlink"/>
                </a:solidFill>
                <a:hlinkClick r:id="rId3"/>
              </a:rPr>
              <a:t>EDAM ontology</a:t>
            </a:r>
            <a:r>
              <a:rPr lang="en-GB"/>
              <a:t> to specify file formats and reason about them:</a:t>
            </a:r>
            <a:br>
              <a:rPr lang="en-GB"/>
            </a:br>
            <a:r>
              <a:rPr lang="en-GB"/>
              <a:t>	“FASTQ Sanger” encoding is a type of FASTQ 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66" name="Google Shape;66;p14"/>
          <p:cNvSpPr txBox="1"/>
          <p:nvPr>
            <p:ph idx="1" type="body"/>
          </p:nvPr>
        </p:nvSpPr>
        <p:spPr>
          <a:xfrm>
            <a:off x="311700" y="1152475"/>
            <a:ext cx="7929900" cy="34164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ts val="1665"/>
              <a:buChar char="●"/>
            </a:pPr>
            <a:r>
              <a:rPr lang="en-GB"/>
              <a:t>Computational </a:t>
            </a:r>
            <a:r>
              <a:rPr lang="en-GB"/>
              <a:t>workflows are routinely</a:t>
            </a:r>
            <a:r>
              <a:rPr lang="en-GB"/>
              <a:t> used for large scale analyses </a:t>
            </a:r>
            <a:br>
              <a:rPr lang="en-GB"/>
            </a:br>
            <a:r>
              <a:rPr lang="en-GB"/>
              <a:t>in many fields</a:t>
            </a:r>
            <a:br>
              <a:rPr lang="en-GB"/>
            </a:br>
            <a:endParaRPr sz="400"/>
          </a:p>
          <a:p>
            <a:pPr indent="-334327" lvl="0" marL="457200" marR="0" rtl="0" algn="l">
              <a:lnSpc>
                <a:spcPct val="115000"/>
              </a:lnSpc>
              <a:spcBef>
                <a:spcPts val="0"/>
              </a:spcBef>
              <a:spcAft>
                <a:spcPts val="0"/>
              </a:spcAft>
              <a:buSzPts val="1665"/>
              <a:buChar char="●"/>
            </a:pPr>
            <a:r>
              <a:rPr lang="en-GB"/>
              <a:t>Replication, validation, and extension of scientific results </a:t>
            </a:r>
            <a:br>
              <a:rPr lang="en-GB"/>
            </a:br>
            <a:r>
              <a:rPr lang="en-GB"/>
              <a:t>are crucial for scientific progress</a:t>
            </a:r>
            <a:br>
              <a:rPr lang="en-GB"/>
            </a:br>
            <a:endParaRPr sz="400"/>
          </a:p>
          <a:p>
            <a:pPr indent="-334327" lvl="0" marL="457200" marR="0" rtl="0" algn="l">
              <a:lnSpc>
                <a:spcPct val="115000"/>
              </a:lnSpc>
              <a:spcBef>
                <a:spcPts val="0"/>
              </a:spcBef>
              <a:spcAft>
                <a:spcPts val="0"/>
              </a:spcAft>
              <a:buSzPct val="100000"/>
              <a:buChar char="●"/>
            </a:pPr>
            <a:r>
              <a:rPr lang="en-GB" u="sng">
                <a:solidFill>
                  <a:schemeClr val="hlink"/>
                </a:solidFill>
                <a:hlinkClick r:id="rId3"/>
              </a:rPr>
              <a:t>Many workflows systems exist</a:t>
            </a:r>
            <a:r>
              <a:rPr lang="en-GB"/>
              <a:t> but few of the systems have </a:t>
            </a:r>
            <a:endParaRPr/>
          </a:p>
          <a:p>
            <a:pPr indent="-322580" lvl="1" marL="914400" marR="0" rtl="0" algn="l">
              <a:lnSpc>
                <a:spcPct val="115000"/>
              </a:lnSpc>
              <a:spcBef>
                <a:spcPts val="0"/>
              </a:spcBef>
              <a:spcAft>
                <a:spcPts val="0"/>
              </a:spcAft>
              <a:buSzPct val="100000"/>
              <a:buChar char="○"/>
            </a:pPr>
            <a:r>
              <a:rPr lang="en-GB" sz="1600"/>
              <a:t>adoption, active user community, and sustained development support</a:t>
            </a:r>
            <a:endParaRPr sz="1600"/>
          </a:p>
          <a:p>
            <a:pPr indent="-310832" lvl="1" marL="914400" marR="0" rtl="0" algn="l">
              <a:lnSpc>
                <a:spcPct val="115000"/>
              </a:lnSpc>
              <a:spcBef>
                <a:spcPts val="0"/>
              </a:spcBef>
              <a:spcAft>
                <a:spcPts val="0"/>
              </a:spcAft>
              <a:buSzPct val="87500"/>
              <a:buChar char="○"/>
            </a:pPr>
            <a:r>
              <a:rPr lang="en-GB" sz="1600"/>
              <a:t>the ability to painlessly port or extend their workflows to </a:t>
            </a:r>
            <a:br>
              <a:rPr lang="en-GB" sz="1600"/>
            </a:br>
            <a:r>
              <a:rPr lang="en-GB" sz="1600"/>
              <a:t>another system or platform</a:t>
            </a:r>
            <a:br>
              <a:rPr lang="en-GB"/>
            </a:br>
            <a:endParaRPr sz="400"/>
          </a:p>
          <a:p>
            <a:pPr indent="-334327" lvl="0" marL="457200" marR="0" rtl="0" algn="l">
              <a:lnSpc>
                <a:spcPct val="115000"/>
              </a:lnSpc>
              <a:spcBef>
                <a:spcPts val="0"/>
              </a:spcBef>
              <a:spcAft>
                <a:spcPts val="0"/>
              </a:spcAft>
              <a:buSzPct val="163636"/>
              <a:buChar char="●"/>
            </a:pPr>
            <a:r>
              <a:rPr lang="en-GB"/>
              <a:t>Needed a </a:t>
            </a:r>
            <a:r>
              <a:rPr b="1" lang="en-GB"/>
              <a:t>multi-lingual</a:t>
            </a:r>
            <a:r>
              <a:rPr lang="en-GB"/>
              <a:t> workflow description </a:t>
            </a:r>
            <a:r>
              <a:rPr b="1" lang="en-GB"/>
              <a:t>standard</a:t>
            </a:r>
            <a:br>
              <a:rPr lang="en-GB"/>
            </a:br>
            <a:r>
              <a:rPr lang="en-GB"/>
              <a:t>between systems and for cross-vendor portability </a:t>
            </a:r>
            <a:br>
              <a:rPr lang="en-GB"/>
            </a:br>
            <a:endParaRPr sz="1100">
              <a:solidFill>
                <a:schemeClr val="dk1"/>
              </a:solidFill>
            </a:endParaRPr>
          </a:p>
          <a:p>
            <a:pPr indent="0" lvl="0" marL="457200" marR="342900" rtl="0" algn="l">
              <a:spcBef>
                <a:spcPts val="1600"/>
              </a:spcBef>
              <a:spcAft>
                <a:spcPts val="0"/>
              </a:spcAft>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3">
            <a:alphaModFix/>
          </a:blip>
          <a:srcRect b="0" l="0" r="0" t="0"/>
          <a:stretch/>
        </p:blipFill>
        <p:spPr>
          <a:xfrm>
            <a:off x="-31588" y="547525"/>
            <a:ext cx="7605389" cy="4155275"/>
          </a:xfrm>
          <a:prstGeom prst="rect">
            <a:avLst/>
          </a:prstGeom>
          <a:noFill/>
          <a:ln>
            <a:noFill/>
          </a:ln>
        </p:spPr>
      </p:pic>
      <p:sp>
        <p:nvSpPr>
          <p:cNvPr id="226" name="Google Shape;226;p32"/>
          <p:cNvSpPr txBox="1"/>
          <p:nvPr>
            <p:ph idx="12" type="sldNum"/>
          </p:nvPr>
        </p:nvSpPr>
        <p:spPr>
          <a:xfrm>
            <a:off x="0" y="4702791"/>
            <a:ext cx="6963900" cy="440700"/>
          </a:xfrm>
          <a:prstGeom prst="rect">
            <a:avLst/>
          </a:prstGeom>
          <a:noFill/>
          <a:ln>
            <a:noFill/>
          </a:ln>
        </p:spPr>
        <p:txBody>
          <a:bodyPr anchorCtr="0" anchor="ctr" bIns="0" lIns="165000" spcFirstLastPara="1" rIns="165000" wrap="square" tIns="0">
            <a:normAutofit/>
          </a:bodyPr>
          <a:lstStyle/>
          <a:p>
            <a:pPr indent="0" lvl="0" marL="0" marR="0" rtl="0" algn="l">
              <a:lnSpc>
                <a:spcPct val="100000"/>
              </a:lnSpc>
              <a:spcBef>
                <a:spcPts val="0"/>
              </a:spcBef>
              <a:spcAft>
                <a:spcPts val="0"/>
              </a:spcAft>
              <a:buClr>
                <a:srgbClr val="333333"/>
              </a:buClr>
              <a:buSzPts val="900"/>
              <a:buFont typeface="Arial"/>
              <a:buNone/>
            </a:pPr>
            <a:r>
              <a:rPr b="0" i="1" lang="en-GB" sz="900" u="none" cap="none" strike="noStrike">
                <a:solidFill>
                  <a:srgbClr val="333333"/>
                </a:solidFill>
                <a:latin typeface="Arial"/>
                <a:ea typeface="Arial"/>
                <a:cs typeface="Arial"/>
                <a:sym typeface="Arial"/>
              </a:rPr>
              <a:t>Gigascience</a:t>
            </a:r>
            <a:r>
              <a:rPr b="0" i="0" lang="en-GB" sz="900" u="none" cap="none" strike="noStrike">
                <a:solidFill>
                  <a:srgbClr val="333333"/>
                </a:solidFill>
                <a:latin typeface="Arial"/>
                <a:ea typeface="Arial"/>
                <a:cs typeface="Arial"/>
                <a:sym typeface="Arial"/>
              </a:rPr>
              <a:t>, Volume 8, Issue 11, November 2019, giz095, </a:t>
            </a:r>
            <a:r>
              <a:rPr b="0" i="0" lang="en-GB" sz="900" u="sng" cap="none" strike="noStrike">
                <a:solidFill>
                  <a:schemeClr val="hlink"/>
                </a:solidFill>
                <a:latin typeface="Arial"/>
                <a:ea typeface="Arial"/>
                <a:cs typeface="Arial"/>
                <a:sym typeface="Arial"/>
                <a:hlinkClick r:id="rId4"/>
              </a:rPr>
              <a:t>https://doi.org/10.1093/gigascience/giz095</a:t>
            </a:r>
            <a:endParaRPr b="0" i="0" sz="900" u="none" cap="none" strike="noStrike">
              <a:solidFill>
                <a:srgbClr val="333333"/>
              </a:solidFill>
              <a:latin typeface="Arial"/>
              <a:ea typeface="Arial"/>
              <a:cs typeface="Arial"/>
              <a:sym typeface="Arial"/>
            </a:endParaRPr>
          </a:p>
          <a:p>
            <a:pPr indent="0" lvl="0" marL="0" marR="0" rtl="0" algn="l">
              <a:lnSpc>
                <a:spcPct val="100000"/>
              </a:lnSpc>
              <a:spcBef>
                <a:spcPts val="600"/>
              </a:spcBef>
              <a:spcAft>
                <a:spcPts val="0"/>
              </a:spcAft>
              <a:buClr>
                <a:srgbClr val="2A2A2A"/>
              </a:buClr>
              <a:buSzPts val="700"/>
              <a:buFont typeface="Arial"/>
              <a:buNone/>
            </a:pPr>
            <a:r>
              <a:rPr b="0" i="0" lang="en-GB" sz="700" u="none" cap="none" strike="noStrike">
                <a:solidFill>
                  <a:srgbClr val="2A2A2A"/>
                </a:solidFill>
                <a:latin typeface="Arial"/>
                <a:ea typeface="Arial"/>
                <a:cs typeface="Arial"/>
                <a:sym typeface="Arial"/>
              </a:rPr>
              <a:t>The content of this slide may be subject to copyright: please see the slide notes for details.</a:t>
            </a:r>
            <a:endParaRPr b="0" i="0" sz="700" u="none" cap="none" strike="noStrike">
              <a:solidFill>
                <a:srgbClr val="333333"/>
              </a:solidFill>
              <a:latin typeface="Arial"/>
              <a:ea typeface="Arial"/>
              <a:cs typeface="Arial"/>
              <a:sym typeface="Arial"/>
            </a:endParaRPr>
          </a:p>
        </p:txBody>
      </p:sp>
      <p:sp>
        <p:nvSpPr>
          <p:cNvPr id="227" name="Google Shape;227;p32"/>
          <p:cNvSpPr txBox="1"/>
          <p:nvPr>
            <p:ph idx="4294967295" type="title"/>
          </p:nvPr>
        </p:nvSpPr>
        <p:spPr>
          <a:xfrm>
            <a:off x="457200" y="319088"/>
            <a:ext cx="6108600" cy="459600"/>
          </a:xfrm>
          <a:prstGeom prst="rect">
            <a:avLst/>
          </a:prstGeom>
          <a:noFill/>
          <a:ln>
            <a:noFill/>
          </a:ln>
        </p:spPr>
        <p:txBody>
          <a:bodyPr anchorCtr="0" anchor="t" bIns="0" lIns="0" spcFirstLastPara="1" rIns="0" wrap="square" tIns="0">
            <a:normAutofit fontScale="90000"/>
          </a:bodyPr>
          <a:lstStyle/>
          <a:p>
            <a:pPr indent="0" lvl="0" marL="0" marR="0" rtl="0" algn="l">
              <a:lnSpc>
                <a:spcPct val="100000"/>
              </a:lnSpc>
              <a:spcBef>
                <a:spcPts val="0"/>
              </a:spcBef>
              <a:spcAft>
                <a:spcPts val="0"/>
              </a:spcAft>
              <a:buClr>
                <a:schemeClr val="dk1"/>
              </a:buClr>
              <a:buSzPct val="100000"/>
              <a:buFont typeface="Arial"/>
              <a:buNone/>
            </a:pPr>
            <a:r>
              <a:rPr b="1" i="0" lang="en-GB" sz="1500" u="none" cap="none" strike="noStrike">
                <a:solidFill>
                  <a:schemeClr val="dk1"/>
                </a:solidFill>
                <a:latin typeface="Arial"/>
                <a:ea typeface="Arial"/>
                <a:cs typeface="Arial"/>
                <a:sym typeface="Arial"/>
              </a:rPr>
              <a:t>Figure 2: </a:t>
            </a:r>
            <a:r>
              <a:rPr b="0" i="0" lang="en-GB" sz="1500" u="none" cap="none" strike="noStrike">
                <a:solidFill>
                  <a:schemeClr val="dk1"/>
                </a:solidFill>
                <a:latin typeface="Arial"/>
                <a:ea typeface="Arial"/>
                <a:cs typeface="Arial"/>
                <a:sym typeface="Arial"/>
              </a:rPr>
              <a:t>Levels of provenance and resource sharing and their applications.</a:t>
            </a:r>
            <a:br>
              <a:rPr b="0" i="0" lang="en-GB"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0" y="4495800"/>
            <a:ext cx="7677300" cy="647700"/>
          </a:xfrm>
          <a:prstGeom prst="rect">
            <a:avLst/>
          </a:prstGeom>
          <a:noFill/>
          <a:ln>
            <a:noFill/>
          </a:ln>
        </p:spPr>
        <p:txBody>
          <a:bodyPr anchorCtr="0" anchor="ctr" bIns="0" lIns="180000" spcFirstLastPara="1" rIns="180000" wrap="square" tIns="0">
            <a:normAutofit/>
          </a:bodyPr>
          <a:lstStyle/>
          <a:p>
            <a:pPr indent="0" lvl="0" marL="0" marR="0" rtl="0" algn="l">
              <a:lnSpc>
                <a:spcPct val="100000"/>
              </a:lnSpc>
              <a:spcBef>
                <a:spcPts val="0"/>
              </a:spcBef>
              <a:spcAft>
                <a:spcPts val="0"/>
              </a:spcAft>
              <a:buClr>
                <a:srgbClr val="333333"/>
              </a:buClr>
              <a:buSzPts val="1000"/>
              <a:buFont typeface="Arial"/>
              <a:buNone/>
            </a:pPr>
            <a:r>
              <a:rPr b="0" i="1" lang="en-GB" sz="1000" u="none" cap="none" strike="noStrike">
                <a:solidFill>
                  <a:srgbClr val="333333"/>
                </a:solidFill>
                <a:latin typeface="Arial"/>
                <a:ea typeface="Arial"/>
                <a:cs typeface="Arial"/>
                <a:sym typeface="Arial"/>
              </a:rPr>
              <a:t>Gigascience</a:t>
            </a:r>
            <a:r>
              <a:rPr b="0" i="0" lang="en-GB" sz="1000" u="none" cap="none" strike="noStrike">
                <a:solidFill>
                  <a:srgbClr val="333333"/>
                </a:solidFill>
                <a:latin typeface="Arial"/>
                <a:ea typeface="Arial"/>
                <a:cs typeface="Arial"/>
                <a:sym typeface="Arial"/>
              </a:rPr>
              <a:t>, Volume 8, Issue 11, November 2019, giz095, </a:t>
            </a:r>
            <a:r>
              <a:rPr b="0" i="0" lang="en-GB" sz="1000" u="sng" cap="none" strike="noStrike">
                <a:solidFill>
                  <a:srgbClr val="333333"/>
                </a:solidFill>
                <a:latin typeface="Arial"/>
                <a:ea typeface="Arial"/>
                <a:cs typeface="Arial"/>
                <a:sym typeface="Arial"/>
                <a:hlinkClick r:id="rId3">
                  <a:extLst>
                    <a:ext uri="{A12FA001-AC4F-418D-AE19-62706E023703}">
                      <ahyp:hlinkClr val="tx"/>
                    </a:ext>
                  </a:extLst>
                </a:hlinkClick>
              </a:rPr>
              <a:t>https://doi.org/10.1093/gigascience/giz095</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600"/>
              </a:spcBef>
              <a:spcAft>
                <a:spcPts val="0"/>
              </a:spcAft>
              <a:buClr>
                <a:srgbClr val="2A2A2A"/>
              </a:buClr>
              <a:buSzPts val="800"/>
              <a:buFont typeface="Arial"/>
              <a:buNone/>
            </a:pPr>
            <a:r>
              <a:rPr b="0" i="0" lang="en-GB" sz="800" u="none" cap="none" strike="noStrike">
                <a:solidFill>
                  <a:srgbClr val="2A2A2A"/>
                </a:solidFill>
                <a:latin typeface="Arial"/>
                <a:ea typeface="Arial"/>
                <a:cs typeface="Arial"/>
                <a:sym typeface="Arial"/>
              </a:rPr>
              <a:t>The content of this slide may be subject to copyright: please see the slide notes for details.</a:t>
            </a:r>
            <a:endParaRPr b="0" i="0" sz="800" u="none" cap="none" strike="noStrike">
              <a:solidFill>
                <a:srgbClr val="333333"/>
              </a:solidFill>
              <a:latin typeface="Arial"/>
              <a:ea typeface="Arial"/>
              <a:cs typeface="Arial"/>
              <a:sym typeface="Arial"/>
            </a:endParaRPr>
          </a:p>
        </p:txBody>
      </p:sp>
      <p:pic>
        <p:nvPicPr>
          <p:cNvPr id="234" name="Google Shape;234;p33"/>
          <p:cNvPicPr preferRelativeResize="0"/>
          <p:nvPr/>
        </p:nvPicPr>
        <p:blipFill rotWithShape="1">
          <a:blip r:embed="rId4">
            <a:alphaModFix/>
          </a:blip>
          <a:srcRect b="0" l="0" r="0" t="0"/>
          <a:stretch/>
        </p:blipFill>
        <p:spPr>
          <a:xfrm>
            <a:off x="7904162" y="4700588"/>
            <a:ext cx="794146" cy="223838"/>
          </a:xfrm>
          <a:prstGeom prst="rect">
            <a:avLst/>
          </a:prstGeom>
          <a:noFill/>
          <a:ln>
            <a:noFill/>
          </a:ln>
        </p:spPr>
      </p:pic>
      <p:pic>
        <p:nvPicPr>
          <p:cNvPr id="235" name="Google Shape;235;p33"/>
          <p:cNvPicPr preferRelativeResize="0"/>
          <p:nvPr/>
        </p:nvPicPr>
        <p:blipFill rotWithShape="1">
          <a:blip r:embed="rId5">
            <a:alphaModFix/>
          </a:blip>
          <a:srcRect b="0" l="0" r="0" t="0"/>
          <a:stretch/>
        </p:blipFill>
        <p:spPr>
          <a:xfrm>
            <a:off x="0" y="0"/>
            <a:ext cx="6835133" cy="4495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282740" y="302790"/>
            <a:ext cx="7728900" cy="38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Timeline</a:t>
            </a:r>
            <a:endParaRPr/>
          </a:p>
        </p:txBody>
      </p:sp>
      <p:sp>
        <p:nvSpPr>
          <p:cNvPr id="242" name="Google Shape;242;p34"/>
          <p:cNvSpPr txBox="1"/>
          <p:nvPr>
            <p:ph idx="1" type="body"/>
          </p:nvPr>
        </p:nvSpPr>
        <p:spPr>
          <a:xfrm>
            <a:off x="311725" y="929774"/>
            <a:ext cx="8520600" cy="421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700"/>
              <a:t>2014 Bioinformatics Open Source Conference CodeFest:</a:t>
            </a:r>
            <a:br>
              <a:rPr lang="en-GB" sz="1700"/>
            </a:br>
            <a:r>
              <a:rPr lang="en-GB" sz="1700"/>
              <a:t>4 software engineers &amp; a whiteboard</a:t>
            </a:r>
            <a:endParaRPr sz="1700"/>
          </a:p>
          <a:p>
            <a:pPr indent="0" lvl="0" marL="0" rtl="0" algn="l">
              <a:spcBef>
                <a:spcPts val="1200"/>
              </a:spcBef>
              <a:spcAft>
                <a:spcPts val="0"/>
              </a:spcAft>
              <a:buNone/>
            </a:pPr>
            <a:r>
              <a:rPr lang="en-GB" sz="1700"/>
              <a:t>2015: CWL “draft-2” version, commercial vendor (SBG) releases product in December.</a:t>
            </a:r>
            <a:endParaRPr sz="1700"/>
          </a:p>
          <a:p>
            <a:pPr indent="0" lvl="0" marL="0" rtl="0" algn="l">
              <a:spcBef>
                <a:spcPts val="1200"/>
              </a:spcBef>
              <a:spcAft>
                <a:spcPts val="0"/>
              </a:spcAft>
              <a:buNone/>
            </a:pPr>
            <a:r>
              <a:rPr lang="en-GB" sz="1700"/>
              <a:t>2016: CWL v1.0 released</a:t>
            </a:r>
            <a:endParaRPr sz="1700"/>
          </a:p>
          <a:p>
            <a:pPr indent="0" lvl="0" marL="0" rtl="0" algn="l">
              <a:spcBef>
                <a:spcPts val="1200"/>
              </a:spcBef>
              <a:spcAft>
                <a:spcPts val="0"/>
              </a:spcAft>
              <a:buNone/>
            </a:pPr>
            <a:r>
              <a:rPr lang="en-GB" sz="1700"/>
              <a:t>2017: CWL v1.0.1 and v1.0.2 released.</a:t>
            </a:r>
            <a:br>
              <a:rPr lang="en-GB" sz="1700"/>
            </a:br>
            <a:r>
              <a:rPr lang="en-GB" sz="1700"/>
              <a:t>	Now 4 public implementations</a:t>
            </a:r>
            <a:endParaRPr sz="1700"/>
          </a:p>
          <a:p>
            <a:pPr indent="0" lvl="0" marL="0" rtl="0" algn="l">
              <a:spcBef>
                <a:spcPts val="1200"/>
              </a:spcBef>
              <a:spcAft>
                <a:spcPts val="0"/>
              </a:spcAft>
              <a:buNone/>
            </a:pPr>
            <a:r>
              <a:rPr lang="en-GB" sz="1700"/>
              <a:t>2018: </a:t>
            </a:r>
            <a:r>
              <a:rPr b="1" lang="en-GB" sz="1700"/>
              <a:t>IBM</a:t>
            </a:r>
            <a:r>
              <a:rPr lang="en-GB" sz="1700"/>
              <a:t> released their CWL implementation for LSF.</a:t>
            </a:r>
            <a:endParaRPr sz="1700"/>
          </a:p>
          <a:p>
            <a:pPr indent="0" lvl="0" marL="0" rtl="0" algn="l">
              <a:spcBef>
                <a:spcPts val="1200"/>
              </a:spcBef>
              <a:spcAft>
                <a:spcPts val="0"/>
              </a:spcAft>
              <a:buNone/>
            </a:pPr>
            <a:r>
              <a:rPr lang="en-GB" sz="1700"/>
              <a:t>2019: CWL v1.1 released</a:t>
            </a:r>
            <a:endParaRPr sz="1700"/>
          </a:p>
          <a:p>
            <a:pPr indent="0" lvl="0" marL="0" rtl="0" algn="l">
              <a:spcBef>
                <a:spcPts val="1200"/>
              </a:spcBef>
              <a:spcAft>
                <a:spcPts val="1200"/>
              </a:spcAft>
              <a:buNone/>
            </a:pPr>
            <a:r>
              <a:rPr lang="en-GB" sz="1700"/>
              <a:t>2020: CWL v1.2 released with workflow conditionals, work on CWL v1.2.1 and beyond commences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3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The CWL Project is a boutique SDO, part of Software Freedom Conservancy</a:t>
            </a:r>
            <a:endParaRPr/>
          </a:p>
        </p:txBody>
      </p:sp>
      <p:sp>
        <p:nvSpPr>
          <p:cNvPr id="72" name="Google Shape;72;p15"/>
          <p:cNvSpPr txBox="1"/>
          <p:nvPr>
            <p:ph idx="1" type="body"/>
          </p:nvPr>
        </p:nvSpPr>
        <p:spPr>
          <a:xfrm>
            <a:off x="311700" y="1457275"/>
            <a:ext cx="8520600" cy="36258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GB"/>
              <a:t>The CWL project supports open consensus-based standards for </a:t>
            </a:r>
            <a:br>
              <a:rPr lang="en-GB"/>
            </a:br>
            <a:r>
              <a:rPr lang="en-GB"/>
              <a:t>command line data analysis workflows and tools. </a:t>
            </a:r>
            <a:br>
              <a:rPr lang="en-GB"/>
            </a:br>
            <a:r>
              <a:rPr lang="en-GB"/>
              <a:t>Specifically, the project supports the</a:t>
            </a:r>
            <a:endParaRPr/>
          </a:p>
          <a:p>
            <a:pPr indent="-330200" lvl="1" marL="914400" marR="0" rtl="0" algn="l">
              <a:lnSpc>
                <a:spcPct val="115000"/>
              </a:lnSpc>
              <a:spcBef>
                <a:spcPts val="1600"/>
              </a:spcBef>
              <a:spcAft>
                <a:spcPts val="0"/>
              </a:spcAft>
              <a:buSzPts val="1600"/>
              <a:buChar char="○"/>
            </a:pPr>
            <a:r>
              <a:rPr b="1" i="1" lang="en-GB" sz="1600"/>
              <a:t>pre-standards process</a:t>
            </a:r>
            <a:r>
              <a:rPr lang="en-GB" sz="1600"/>
              <a:t> by providing a neutral place of convening </a:t>
            </a:r>
            <a:br>
              <a:rPr lang="en-GB" sz="1600"/>
            </a:br>
            <a:r>
              <a:rPr lang="en-GB" sz="1600"/>
              <a:t>to discuss, propose and test ideas about command-line tool based </a:t>
            </a:r>
            <a:br>
              <a:rPr lang="en-GB" sz="1600"/>
            </a:br>
            <a:r>
              <a:rPr lang="en-GB" sz="1600"/>
              <a:t>workflow standards and related topics.</a:t>
            </a:r>
            <a:br>
              <a:rPr lang="en-GB" sz="1600"/>
            </a:br>
            <a:endParaRPr sz="400"/>
          </a:p>
          <a:p>
            <a:pPr indent="-330200" lvl="1" marL="914400" marR="0" rtl="0" algn="l">
              <a:lnSpc>
                <a:spcPct val="115000"/>
              </a:lnSpc>
              <a:spcBef>
                <a:spcPts val="0"/>
              </a:spcBef>
              <a:spcAft>
                <a:spcPts val="0"/>
              </a:spcAft>
              <a:buSzPts val="1600"/>
              <a:buChar char="○"/>
            </a:pPr>
            <a:r>
              <a:rPr b="1" i="1" lang="en-GB" sz="1600"/>
              <a:t>standardization process</a:t>
            </a:r>
            <a:r>
              <a:rPr i="1" lang="en-GB" sz="1600"/>
              <a:t> </a:t>
            </a:r>
            <a:r>
              <a:rPr lang="en-GB" sz="1600"/>
              <a:t>by stewarding the development and </a:t>
            </a:r>
            <a:br>
              <a:rPr lang="en-GB" sz="1600"/>
            </a:br>
            <a:r>
              <a:rPr lang="en-GB" sz="1600"/>
              <a:t>delivery of standards in accordance with the </a:t>
            </a:r>
            <a:r>
              <a:rPr lang="en-GB" sz="1600" u="sng">
                <a:solidFill>
                  <a:schemeClr val="hlink"/>
                </a:solidFill>
                <a:hlinkClick r:id="rId3"/>
              </a:rPr>
              <a:t>Open Stand principles</a:t>
            </a:r>
            <a:r>
              <a:rPr lang="en-GB" sz="1600"/>
              <a:t>.</a:t>
            </a:r>
            <a:br>
              <a:rPr lang="en-GB" sz="1600"/>
            </a:br>
            <a:endParaRPr sz="400"/>
          </a:p>
          <a:p>
            <a:pPr indent="-330200" lvl="1" marL="914400" marR="0" rtl="0" algn="l">
              <a:lnSpc>
                <a:spcPct val="115000"/>
              </a:lnSpc>
              <a:spcBef>
                <a:spcPts val="0"/>
              </a:spcBef>
              <a:spcAft>
                <a:spcPts val="0"/>
              </a:spcAft>
              <a:buSzPts val="1600"/>
              <a:buChar char="○"/>
            </a:pPr>
            <a:r>
              <a:rPr b="1" i="1" lang="en-GB" sz="1600"/>
              <a:t>post-standards life cycle</a:t>
            </a:r>
            <a:r>
              <a:rPr lang="en-GB" sz="1600"/>
              <a:t> by (1) promoting the released standards, </a:t>
            </a:r>
            <a:br>
              <a:rPr lang="en-GB" sz="1600"/>
            </a:br>
            <a:r>
              <a:rPr lang="en-GB" sz="1600"/>
              <a:t>(2) developing and maintaining related training and tools, and by </a:t>
            </a:r>
            <a:br>
              <a:rPr lang="en-GB" sz="1600"/>
            </a:br>
            <a:r>
              <a:rPr lang="en-GB" sz="1600"/>
              <a:t>(3) tracking deficits and other post-standardization feedback.</a:t>
            </a:r>
            <a:endParaRPr sz="1600"/>
          </a:p>
          <a:p>
            <a:pPr indent="0" lvl="0" marL="457200" marR="0" rtl="0" algn="l">
              <a:lnSpc>
                <a:spcPct val="115000"/>
              </a:lnSpc>
              <a:spcBef>
                <a:spcPts val="1600"/>
              </a:spcBef>
              <a:spcAft>
                <a:spcPts val="1600"/>
              </a:spcAft>
              <a:buNone/>
            </a:pPr>
            <a:r>
              <a:t/>
            </a:r>
            <a:endParaRPr/>
          </a:p>
        </p:txBody>
      </p:sp>
      <p:pic>
        <p:nvPicPr>
          <p:cNvPr id="73" name="Google Shape;73;p15"/>
          <p:cNvPicPr preferRelativeResize="0"/>
          <p:nvPr/>
        </p:nvPicPr>
        <p:blipFill>
          <a:blip r:embed="rId4">
            <a:alphaModFix/>
          </a:blip>
          <a:stretch>
            <a:fillRect/>
          </a:stretch>
        </p:blipFill>
        <p:spPr>
          <a:xfrm>
            <a:off x="7451050" y="3159000"/>
            <a:ext cx="1578275" cy="1578275"/>
          </a:xfrm>
          <a:prstGeom prst="rect">
            <a:avLst/>
          </a:prstGeom>
          <a:noFill/>
          <a:ln>
            <a:noFill/>
          </a:ln>
        </p:spPr>
      </p:pic>
      <p:pic>
        <p:nvPicPr>
          <p:cNvPr id="74" name="Google Shape;74;p15">
            <a:hlinkClick r:id="rId5"/>
          </p:cNvPr>
          <p:cNvPicPr preferRelativeResize="0"/>
          <p:nvPr/>
        </p:nvPicPr>
        <p:blipFill>
          <a:blip r:embed="rId6">
            <a:alphaModFix/>
          </a:blip>
          <a:stretch>
            <a:fillRect/>
          </a:stretch>
        </p:blipFill>
        <p:spPr>
          <a:xfrm>
            <a:off x="7052575" y="1763099"/>
            <a:ext cx="2091425" cy="664150"/>
          </a:xfrm>
          <a:prstGeom prst="rect">
            <a:avLst/>
          </a:prstGeom>
          <a:noFill/>
          <a:ln>
            <a:noFill/>
          </a:ln>
          <a:effectLst>
            <a:outerShdw blurRad="257175" rotWithShape="0" algn="bl" dir="5400000" dist="19050">
              <a:srgbClr val="000000">
                <a:alpha val="96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What is Common Workflow Language (CWL)?</a:t>
            </a:r>
            <a:endParaRPr>
              <a:solidFill>
                <a:srgbClr val="000000"/>
              </a:solidFil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lang="en-GB"/>
              <a:t>Open standard for describing analysis workflows and tools</a:t>
            </a:r>
            <a:endParaRPr/>
          </a:p>
          <a:p>
            <a:pPr indent="-317500" lvl="1" marL="914400" marR="0" rtl="0" algn="l">
              <a:lnSpc>
                <a:spcPct val="115000"/>
              </a:lnSpc>
              <a:spcBef>
                <a:spcPts val="0"/>
              </a:spcBef>
              <a:spcAft>
                <a:spcPts val="0"/>
              </a:spcAft>
              <a:buSzPts val="1400"/>
              <a:buChar char="○"/>
            </a:pPr>
            <a:r>
              <a:rPr lang="en-GB"/>
              <a:t>Started as a grassroots effort by developers at </a:t>
            </a:r>
            <a:r>
              <a:rPr lang="en-GB" u="sng">
                <a:solidFill>
                  <a:schemeClr val="hlink"/>
                </a:solidFill>
                <a:hlinkClick r:id="rId3"/>
              </a:rPr>
              <a:t>BOSC</a:t>
            </a:r>
            <a:r>
              <a:rPr lang="en-GB"/>
              <a:t> codefest in 2014</a:t>
            </a:r>
            <a:endParaRPr/>
          </a:p>
          <a:p>
            <a:pPr indent="-317500" lvl="1" marL="914400" marR="0" rtl="0" algn="l">
              <a:lnSpc>
                <a:spcPct val="115000"/>
              </a:lnSpc>
              <a:spcBef>
                <a:spcPts val="0"/>
              </a:spcBef>
              <a:spcAft>
                <a:spcPts val="0"/>
              </a:spcAft>
              <a:buSzPts val="1400"/>
              <a:buChar char="○"/>
            </a:pPr>
            <a:r>
              <a:rPr lang="en-GB"/>
              <a:t>Community based standards effort, not a specific software package</a:t>
            </a:r>
            <a:endParaRPr sz="400"/>
          </a:p>
          <a:p>
            <a:pPr indent="-254000" lvl="1" marL="914400" marR="0" rtl="0" algn="l">
              <a:lnSpc>
                <a:spcPct val="115000"/>
              </a:lnSpc>
              <a:spcBef>
                <a:spcPts val="0"/>
              </a:spcBef>
              <a:spcAft>
                <a:spcPts val="0"/>
              </a:spcAft>
              <a:buSzPts val="400"/>
              <a:buChar char="○"/>
            </a:pPr>
            <a:r>
              <a:t/>
            </a:r>
            <a:endParaRPr sz="400"/>
          </a:p>
          <a:p>
            <a:pPr indent="-342900" lvl="0" marL="457200" marR="0" rtl="0" algn="l">
              <a:lnSpc>
                <a:spcPct val="115000"/>
              </a:lnSpc>
              <a:spcBef>
                <a:spcPts val="0"/>
              </a:spcBef>
              <a:spcAft>
                <a:spcPts val="0"/>
              </a:spcAft>
              <a:buSzPts val="1800"/>
              <a:buChar char="●"/>
            </a:pPr>
            <a:r>
              <a:rPr lang="en-GB" sz="1800"/>
              <a:t>Defined with a schema, specification and test suite</a:t>
            </a:r>
            <a:endParaRPr sz="1800"/>
          </a:p>
          <a:p>
            <a:pPr indent="-317500" lvl="1" marL="914400" marR="0" rtl="0" algn="l">
              <a:lnSpc>
                <a:spcPct val="115000"/>
              </a:lnSpc>
              <a:spcBef>
                <a:spcPts val="0"/>
              </a:spcBef>
              <a:spcAft>
                <a:spcPts val="0"/>
              </a:spcAft>
              <a:buSzPts val="1400"/>
              <a:buChar char="○"/>
            </a:pPr>
            <a:r>
              <a:rPr lang="en-GB"/>
              <a:t>Reference implementation (cwltool) along with academic and </a:t>
            </a:r>
            <a:br>
              <a:rPr lang="en-GB"/>
            </a:br>
            <a:r>
              <a:rPr lang="en-GB"/>
              <a:t>commercial production implementations</a:t>
            </a:r>
            <a:endParaRPr sz="400"/>
          </a:p>
          <a:p>
            <a:pPr indent="-342900" lvl="0" marL="457200" marR="0" rtl="0" algn="l">
              <a:lnSpc>
                <a:spcPct val="115000"/>
              </a:lnSpc>
              <a:spcBef>
                <a:spcPts val="0"/>
              </a:spcBef>
              <a:spcAft>
                <a:spcPts val="0"/>
              </a:spcAft>
              <a:buSzPts val="1800"/>
              <a:buChar char="●"/>
            </a:pPr>
            <a:r>
              <a:rPr lang="en-GB"/>
              <a:t>Portable and scalable across a variety of software and </a:t>
            </a:r>
            <a:br>
              <a:rPr lang="en-GB"/>
            </a:br>
            <a:r>
              <a:rPr lang="en-GB"/>
              <a:t>deployment environments</a:t>
            </a:r>
            <a:endParaRPr/>
          </a:p>
          <a:p>
            <a:pPr indent="-317500" lvl="1" marL="914400" marR="0" rtl="0" algn="l">
              <a:lnSpc>
                <a:spcPct val="115000"/>
              </a:lnSpc>
              <a:spcBef>
                <a:spcPts val="0"/>
              </a:spcBef>
              <a:spcAft>
                <a:spcPts val="0"/>
              </a:spcAft>
              <a:buSzPts val="1400"/>
              <a:buChar char="○"/>
            </a:pPr>
            <a:r>
              <a:rPr lang="en-GB"/>
              <a:t>Supports the use of containers (e.g. Docker, Singularity)</a:t>
            </a:r>
            <a:br>
              <a:rPr lang="en-GB"/>
            </a:br>
            <a:endParaRPr sz="400"/>
          </a:p>
          <a:p>
            <a:pPr indent="-342900" lvl="0" marL="457200" marR="0" rtl="0" algn="l">
              <a:lnSpc>
                <a:spcPct val="115000"/>
              </a:lnSpc>
              <a:spcBef>
                <a:spcPts val="0"/>
              </a:spcBef>
              <a:spcAft>
                <a:spcPts val="0"/>
              </a:spcAft>
              <a:buSzPts val="1800"/>
              <a:buChar char="●"/>
            </a:pPr>
            <a:r>
              <a:rPr lang="en-GB"/>
              <a:t>Designed to meet the needs of data-intensive science to improve the FAIRness of their workflows</a:t>
            </a:r>
            <a:endParaRPr/>
          </a:p>
          <a:p>
            <a:pPr indent="-317500" lvl="1" marL="914400" marR="0" rtl="0" algn="l">
              <a:lnSpc>
                <a:spcPct val="115000"/>
              </a:lnSpc>
              <a:spcBef>
                <a:spcPts val="0"/>
              </a:spcBef>
              <a:spcAft>
                <a:spcPts val="0"/>
              </a:spcAft>
              <a:buSzPts val="1400"/>
              <a:buChar char="○"/>
            </a:pPr>
            <a:r>
              <a:rPr lang="en-GB"/>
              <a:t>CWL now used in Bioinformatics, Medical Imaging, Astronomy, High Energy Physics, </a:t>
            </a:r>
            <a:br>
              <a:rPr lang="en-GB"/>
            </a:br>
            <a:r>
              <a:rPr lang="en-GB"/>
              <a:t>Machine Learning, ... GeoSpatial?</a:t>
            </a:r>
            <a:endParaRPr/>
          </a:p>
        </p:txBody>
      </p:sp>
      <p:pic>
        <p:nvPicPr>
          <p:cNvPr id="81" name="Google Shape;81;p16"/>
          <p:cNvPicPr preferRelativeResize="0"/>
          <p:nvPr/>
        </p:nvPicPr>
        <p:blipFill rotWithShape="1">
          <a:blip r:embed="rId4">
            <a:alphaModFix/>
          </a:blip>
          <a:srcRect b="0" l="0" r="0" t="0"/>
          <a:stretch/>
        </p:blipFill>
        <p:spPr>
          <a:xfrm>
            <a:off x="6592926" y="2619653"/>
            <a:ext cx="482050" cy="482050"/>
          </a:xfrm>
          <a:prstGeom prst="rect">
            <a:avLst/>
          </a:prstGeom>
          <a:noFill/>
          <a:ln>
            <a:noFill/>
          </a:ln>
        </p:spPr>
      </p:pic>
      <p:pic>
        <p:nvPicPr>
          <p:cNvPr id="82" name="Google Shape;82;p16"/>
          <p:cNvPicPr preferRelativeResize="0"/>
          <p:nvPr/>
        </p:nvPicPr>
        <p:blipFill rotWithShape="1">
          <a:blip r:embed="rId5">
            <a:alphaModFix/>
          </a:blip>
          <a:srcRect b="0" l="0" r="0" t="0"/>
          <a:stretch/>
        </p:blipFill>
        <p:spPr>
          <a:xfrm>
            <a:off x="7074975" y="1152475"/>
            <a:ext cx="273300" cy="27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Two Standards in One</a:t>
            </a:r>
            <a:endParaRPr/>
          </a:p>
        </p:txBody>
      </p:sp>
      <p:sp>
        <p:nvSpPr>
          <p:cNvPr id="88" name="Google Shape;88;p17"/>
          <p:cNvSpPr txBox="1"/>
          <p:nvPr>
            <p:ph idx="1" type="body"/>
          </p:nvPr>
        </p:nvSpPr>
        <p:spPr>
          <a:xfrm>
            <a:off x="311700" y="1152475"/>
            <a:ext cx="7494900" cy="38652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GB" u="sng">
                <a:solidFill>
                  <a:schemeClr val="hlink"/>
                </a:solidFill>
                <a:hlinkClick r:id="rId3"/>
              </a:rPr>
              <a:t>CWL Command Line Tool Description</a:t>
            </a:r>
            <a:r>
              <a:rPr lang="en-GB"/>
              <a:t> standard: how to run a single tool; what inputs are required and allowed, what outputs are made and how to get them.</a:t>
            </a:r>
            <a:endParaRPr/>
          </a:p>
          <a:p>
            <a:pPr indent="-342900" lvl="0" marL="457200" marR="0" rtl="0" algn="l">
              <a:lnSpc>
                <a:spcPct val="115000"/>
              </a:lnSpc>
              <a:spcBef>
                <a:spcPts val="0"/>
              </a:spcBef>
              <a:spcAft>
                <a:spcPts val="0"/>
              </a:spcAft>
              <a:buSzPts val="1800"/>
              <a:buChar char="●"/>
            </a:pPr>
            <a:r>
              <a:rPr lang="en-GB" u="sng">
                <a:solidFill>
                  <a:schemeClr val="hlink"/>
                </a:solidFill>
                <a:hlinkClick r:id="rId4"/>
              </a:rPr>
              <a:t>CWL Workflow Description</a:t>
            </a:r>
            <a:r>
              <a:rPr lang="en-GB"/>
              <a:t> standard: connecting these CommandLineTools along with sub-Workflows into a workflow graph</a:t>
            </a:r>
            <a:endParaRPr/>
          </a:p>
          <a:p>
            <a:pPr indent="0" lvl="0" marL="0" marR="0" rtl="0" algn="l">
              <a:lnSpc>
                <a:spcPct val="115000"/>
              </a:lnSpc>
              <a:spcBef>
                <a:spcPts val="1600"/>
              </a:spcBef>
              <a:spcAft>
                <a:spcPts val="1600"/>
              </a:spcAft>
              <a:buNone/>
            </a:pPr>
            <a:r>
              <a:rPr lang="en-GB"/>
              <a:t>Can use just the CommandLineTool CWL standard or the full combination of both.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4253825" y="2085100"/>
            <a:ext cx="4734600" cy="25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Enables Execution Portability</a:t>
            </a:r>
            <a:endParaRPr/>
          </a:p>
        </p:txBody>
      </p:sp>
      <p:pic>
        <p:nvPicPr>
          <p:cNvPr id="95" name="Google Shape;95;p18"/>
          <p:cNvPicPr preferRelativeResize="0"/>
          <p:nvPr/>
        </p:nvPicPr>
        <p:blipFill rotWithShape="1">
          <a:blip r:embed="rId3">
            <a:alphaModFix/>
          </a:blip>
          <a:srcRect b="0" l="0" r="0" t="0"/>
          <a:stretch/>
        </p:blipFill>
        <p:spPr>
          <a:xfrm>
            <a:off x="3155422" y="3850315"/>
            <a:ext cx="904875" cy="904875"/>
          </a:xfrm>
          <a:prstGeom prst="rect">
            <a:avLst/>
          </a:prstGeom>
          <a:noFill/>
          <a:ln>
            <a:noFill/>
          </a:ln>
        </p:spPr>
      </p:pic>
      <p:pic>
        <p:nvPicPr>
          <p:cNvPr id="96" name="Google Shape;96;p18"/>
          <p:cNvPicPr preferRelativeResize="0"/>
          <p:nvPr/>
        </p:nvPicPr>
        <p:blipFill rotWithShape="1">
          <a:blip r:embed="rId4">
            <a:alphaModFix/>
          </a:blip>
          <a:srcRect b="0" l="0" r="0" t="0"/>
          <a:stretch/>
        </p:blipFill>
        <p:spPr>
          <a:xfrm>
            <a:off x="3155418" y="2541965"/>
            <a:ext cx="904875" cy="904875"/>
          </a:xfrm>
          <a:prstGeom prst="rect">
            <a:avLst/>
          </a:prstGeom>
          <a:noFill/>
          <a:ln>
            <a:noFill/>
          </a:ln>
        </p:spPr>
      </p:pic>
      <p:pic>
        <p:nvPicPr>
          <p:cNvPr id="97" name="Google Shape;97;p18"/>
          <p:cNvPicPr preferRelativeResize="0"/>
          <p:nvPr/>
        </p:nvPicPr>
        <p:blipFill rotWithShape="1">
          <a:blip r:embed="rId5">
            <a:alphaModFix/>
          </a:blip>
          <a:srcRect b="0" l="0" r="0" t="0"/>
          <a:stretch/>
        </p:blipFill>
        <p:spPr>
          <a:xfrm>
            <a:off x="485559" y="2313693"/>
            <a:ext cx="904875" cy="904875"/>
          </a:xfrm>
          <a:prstGeom prst="rect">
            <a:avLst/>
          </a:prstGeom>
          <a:noFill/>
          <a:ln>
            <a:noFill/>
          </a:ln>
        </p:spPr>
      </p:pic>
      <p:pic>
        <p:nvPicPr>
          <p:cNvPr id="98" name="Google Shape;98;p18"/>
          <p:cNvPicPr preferRelativeResize="0"/>
          <p:nvPr/>
        </p:nvPicPr>
        <p:blipFill rotWithShape="1">
          <a:blip r:embed="rId6">
            <a:alphaModFix/>
          </a:blip>
          <a:srcRect b="0" l="0" r="0" t="0"/>
          <a:stretch/>
        </p:blipFill>
        <p:spPr>
          <a:xfrm>
            <a:off x="3155417" y="1115849"/>
            <a:ext cx="904875" cy="904875"/>
          </a:xfrm>
          <a:prstGeom prst="rect">
            <a:avLst/>
          </a:prstGeom>
          <a:noFill/>
          <a:ln>
            <a:noFill/>
          </a:ln>
        </p:spPr>
      </p:pic>
      <p:sp>
        <p:nvSpPr>
          <p:cNvPr id="99" name="Google Shape;99;p18"/>
          <p:cNvSpPr txBox="1"/>
          <p:nvPr/>
        </p:nvSpPr>
        <p:spPr>
          <a:xfrm>
            <a:off x="197900" y="3218575"/>
            <a:ext cx="15699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Authors of CWL tool and workflow descriptions</a:t>
            </a:r>
            <a:endParaRPr/>
          </a:p>
        </p:txBody>
      </p:sp>
      <p:cxnSp>
        <p:nvCxnSpPr>
          <p:cNvPr id="100" name="Google Shape;100;p18"/>
          <p:cNvCxnSpPr>
            <a:stCxn id="97" idx="3"/>
            <a:endCxn id="98" idx="1"/>
          </p:cNvCxnSpPr>
          <p:nvPr/>
        </p:nvCxnSpPr>
        <p:spPr>
          <a:xfrm flipH="1" rot="10800000">
            <a:off x="1390434" y="1568230"/>
            <a:ext cx="1764900" cy="11979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a:stCxn id="97" idx="3"/>
            <a:endCxn id="96" idx="1"/>
          </p:cNvCxnSpPr>
          <p:nvPr/>
        </p:nvCxnSpPr>
        <p:spPr>
          <a:xfrm>
            <a:off x="1390434" y="2766130"/>
            <a:ext cx="1764900" cy="2283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a:stCxn id="97" idx="3"/>
            <a:endCxn id="95" idx="1"/>
          </p:cNvCxnSpPr>
          <p:nvPr/>
        </p:nvCxnSpPr>
        <p:spPr>
          <a:xfrm>
            <a:off x="1390434" y="2766130"/>
            <a:ext cx="1764900" cy="1536600"/>
          </a:xfrm>
          <a:prstGeom prst="straightConnector1">
            <a:avLst/>
          </a:prstGeom>
          <a:noFill/>
          <a:ln cap="flat" cmpd="sng" w="9525">
            <a:solidFill>
              <a:schemeClr val="dk2"/>
            </a:solidFill>
            <a:prstDash val="solid"/>
            <a:round/>
            <a:headEnd len="med" w="med" type="none"/>
            <a:tailEnd len="med" w="med" type="triangle"/>
          </a:ln>
        </p:spPr>
      </p:cxnSp>
      <p:grpSp>
        <p:nvGrpSpPr>
          <p:cNvPr id="103" name="Google Shape;103;p18"/>
          <p:cNvGrpSpPr/>
          <p:nvPr/>
        </p:nvGrpSpPr>
        <p:grpSpPr>
          <a:xfrm>
            <a:off x="1567820" y="2386593"/>
            <a:ext cx="1411604" cy="520484"/>
            <a:chOff x="1720220" y="2386593"/>
            <a:chExt cx="1411604" cy="520484"/>
          </a:xfrm>
        </p:grpSpPr>
        <p:pic>
          <p:nvPicPr>
            <p:cNvPr id="104" name="Google Shape;104;p18"/>
            <p:cNvPicPr preferRelativeResize="0"/>
            <p:nvPr/>
          </p:nvPicPr>
          <p:blipFill rotWithShape="1">
            <a:blip r:embed="rId7">
              <a:alphaModFix/>
            </a:blip>
            <a:srcRect b="0" l="0" r="0" t="0"/>
            <a:stretch/>
          </p:blipFill>
          <p:spPr>
            <a:xfrm>
              <a:off x="2708199" y="2435024"/>
              <a:ext cx="423625" cy="423625"/>
            </a:xfrm>
            <a:prstGeom prst="rect">
              <a:avLst/>
            </a:prstGeom>
            <a:noFill/>
            <a:ln>
              <a:noFill/>
            </a:ln>
          </p:spPr>
        </p:pic>
        <p:pic>
          <p:nvPicPr>
            <p:cNvPr id="105" name="Google Shape;105;p18"/>
            <p:cNvPicPr preferRelativeResize="0"/>
            <p:nvPr/>
          </p:nvPicPr>
          <p:blipFill>
            <a:blip r:embed="rId8">
              <a:alphaModFix/>
            </a:blip>
            <a:stretch>
              <a:fillRect/>
            </a:stretch>
          </p:blipFill>
          <p:spPr>
            <a:xfrm>
              <a:off x="1720220" y="2386593"/>
              <a:ext cx="904874" cy="520484"/>
            </a:xfrm>
            <a:prstGeom prst="rect">
              <a:avLst/>
            </a:prstGeom>
            <a:noFill/>
            <a:ln>
              <a:noFill/>
            </a:ln>
          </p:spPr>
        </p:pic>
        <p:sp>
          <p:nvSpPr>
            <p:cNvPr id="106" name="Google Shape;106;p18"/>
            <p:cNvSpPr/>
            <p:nvPr/>
          </p:nvSpPr>
          <p:spPr>
            <a:xfrm>
              <a:off x="2437675" y="2532688"/>
              <a:ext cx="228300" cy="228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 name="Google Shape;107;p18"/>
          <p:cNvPicPr preferRelativeResize="0"/>
          <p:nvPr/>
        </p:nvPicPr>
        <p:blipFill>
          <a:blip r:embed="rId9">
            <a:alphaModFix/>
          </a:blip>
          <a:stretch>
            <a:fillRect/>
          </a:stretch>
        </p:blipFill>
        <p:spPr>
          <a:xfrm>
            <a:off x="4525687" y="2313375"/>
            <a:ext cx="1247375" cy="294300"/>
          </a:xfrm>
          <a:prstGeom prst="rect">
            <a:avLst/>
          </a:prstGeom>
          <a:noFill/>
          <a:ln>
            <a:noFill/>
          </a:ln>
        </p:spPr>
      </p:pic>
      <p:pic>
        <p:nvPicPr>
          <p:cNvPr id="108" name="Google Shape;108;p18"/>
          <p:cNvPicPr preferRelativeResize="0"/>
          <p:nvPr/>
        </p:nvPicPr>
        <p:blipFill>
          <a:blip r:embed="rId10">
            <a:alphaModFix/>
          </a:blip>
          <a:stretch>
            <a:fillRect/>
          </a:stretch>
        </p:blipFill>
        <p:spPr>
          <a:xfrm>
            <a:off x="5850374" y="2313375"/>
            <a:ext cx="1247375" cy="372841"/>
          </a:xfrm>
          <a:prstGeom prst="rect">
            <a:avLst/>
          </a:prstGeom>
          <a:noFill/>
          <a:ln>
            <a:noFill/>
          </a:ln>
        </p:spPr>
      </p:pic>
      <p:pic>
        <p:nvPicPr>
          <p:cNvPr id="109" name="Google Shape;109;p18"/>
          <p:cNvPicPr preferRelativeResize="0"/>
          <p:nvPr/>
        </p:nvPicPr>
        <p:blipFill>
          <a:blip r:embed="rId11">
            <a:alphaModFix/>
          </a:blip>
          <a:stretch>
            <a:fillRect/>
          </a:stretch>
        </p:blipFill>
        <p:spPr>
          <a:xfrm>
            <a:off x="4746473" y="2686219"/>
            <a:ext cx="737175" cy="674700"/>
          </a:xfrm>
          <a:prstGeom prst="rect">
            <a:avLst/>
          </a:prstGeom>
          <a:noFill/>
          <a:ln>
            <a:noFill/>
          </a:ln>
        </p:spPr>
      </p:pic>
      <p:pic>
        <p:nvPicPr>
          <p:cNvPr id="110" name="Google Shape;110;p18"/>
          <p:cNvPicPr preferRelativeResize="0"/>
          <p:nvPr/>
        </p:nvPicPr>
        <p:blipFill>
          <a:blip r:embed="rId12">
            <a:alphaModFix/>
          </a:blip>
          <a:stretch>
            <a:fillRect/>
          </a:stretch>
        </p:blipFill>
        <p:spPr>
          <a:xfrm>
            <a:off x="5701325" y="2837150"/>
            <a:ext cx="1621085" cy="372850"/>
          </a:xfrm>
          <a:prstGeom prst="rect">
            <a:avLst/>
          </a:prstGeom>
          <a:noFill/>
          <a:ln>
            <a:noFill/>
          </a:ln>
        </p:spPr>
      </p:pic>
      <p:pic>
        <p:nvPicPr>
          <p:cNvPr id="111" name="Google Shape;111;p18"/>
          <p:cNvPicPr preferRelativeResize="0"/>
          <p:nvPr/>
        </p:nvPicPr>
        <p:blipFill>
          <a:blip r:embed="rId13">
            <a:alphaModFix/>
          </a:blip>
          <a:stretch>
            <a:fillRect/>
          </a:stretch>
        </p:blipFill>
        <p:spPr>
          <a:xfrm>
            <a:off x="7369625" y="2213450"/>
            <a:ext cx="1232701" cy="572700"/>
          </a:xfrm>
          <a:prstGeom prst="rect">
            <a:avLst/>
          </a:prstGeom>
          <a:noFill/>
          <a:ln>
            <a:noFill/>
          </a:ln>
        </p:spPr>
      </p:pic>
      <p:pic>
        <p:nvPicPr>
          <p:cNvPr id="112" name="Google Shape;112;p18"/>
          <p:cNvPicPr preferRelativeResize="0"/>
          <p:nvPr/>
        </p:nvPicPr>
        <p:blipFill>
          <a:blip r:embed="rId14">
            <a:alphaModFix/>
          </a:blip>
          <a:stretch>
            <a:fillRect/>
          </a:stretch>
        </p:blipFill>
        <p:spPr>
          <a:xfrm>
            <a:off x="7369625" y="2837150"/>
            <a:ext cx="1504974" cy="520475"/>
          </a:xfrm>
          <a:prstGeom prst="rect">
            <a:avLst/>
          </a:prstGeom>
          <a:noFill/>
          <a:ln>
            <a:noFill/>
          </a:ln>
        </p:spPr>
      </p:pic>
      <p:sp>
        <p:nvSpPr>
          <p:cNvPr id="113" name="Google Shape;113;p18"/>
          <p:cNvSpPr txBox="1"/>
          <p:nvPr/>
        </p:nvSpPr>
        <p:spPr>
          <a:xfrm>
            <a:off x="4253825" y="4617375"/>
            <a:ext cx="48081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Backends supported by various F/OSS CWL implementations</a:t>
            </a:r>
            <a:endParaRPr/>
          </a:p>
        </p:txBody>
      </p:sp>
      <p:pic>
        <p:nvPicPr>
          <p:cNvPr id="114" name="Google Shape;114;p18"/>
          <p:cNvPicPr preferRelativeResize="0"/>
          <p:nvPr/>
        </p:nvPicPr>
        <p:blipFill>
          <a:blip r:embed="rId15">
            <a:alphaModFix/>
          </a:blip>
          <a:stretch>
            <a:fillRect/>
          </a:stretch>
        </p:blipFill>
        <p:spPr>
          <a:xfrm>
            <a:off x="4407711" y="4230913"/>
            <a:ext cx="1569900" cy="276350"/>
          </a:xfrm>
          <a:prstGeom prst="rect">
            <a:avLst/>
          </a:prstGeom>
          <a:noFill/>
          <a:ln>
            <a:noFill/>
          </a:ln>
        </p:spPr>
      </p:pic>
      <p:pic>
        <p:nvPicPr>
          <p:cNvPr id="115" name="Google Shape;115;p18"/>
          <p:cNvPicPr preferRelativeResize="0"/>
          <p:nvPr/>
        </p:nvPicPr>
        <p:blipFill>
          <a:blip r:embed="rId16">
            <a:alphaModFix/>
          </a:blip>
          <a:stretch>
            <a:fillRect/>
          </a:stretch>
        </p:blipFill>
        <p:spPr>
          <a:xfrm>
            <a:off x="4212698" y="3857484"/>
            <a:ext cx="1764900" cy="263331"/>
          </a:xfrm>
          <a:prstGeom prst="rect">
            <a:avLst/>
          </a:prstGeom>
          <a:noFill/>
          <a:ln>
            <a:noFill/>
          </a:ln>
        </p:spPr>
      </p:pic>
      <p:pic>
        <p:nvPicPr>
          <p:cNvPr id="116" name="Google Shape;116;p18"/>
          <p:cNvPicPr preferRelativeResize="0"/>
          <p:nvPr/>
        </p:nvPicPr>
        <p:blipFill>
          <a:blip r:embed="rId17">
            <a:alphaModFix/>
          </a:blip>
          <a:stretch>
            <a:fillRect/>
          </a:stretch>
        </p:blipFill>
        <p:spPr>
          <a:xfrm>
            <a:off x="5977599" y="3777688"/>
            <a:ext cx="1764900" cy="271999"/>
          </a:xfrm>
          <a:prstGeom prst="rect">
            <a:avLst/>
          </a:prstGeom>
          <a:noFill/>
          <a:ln>
            <a:noFill/>
          </a:ln>
        </p:spPr>
      </p:pic>
      <p:pic>
        <p:nvPicPr>
          <p:cNvPr id="117" name="Google Shape;117;p18"/>
          <p:cNvPicPr preferRelativeResize="0"/>
          <p:nvPr/>
        </p:nvPicPr>
        <p:blipFill>
          <a:blip r:embed="rId18">
            <a:alphaModFix/>
          </a:blip>
          <a:stretch>
            <a:fillRect/>
          </a:stretch>
        </p:blipFill>
        <p:spPr>
          <a:xfrm>
            <a:off x="7684625" y="4147100"/>
            <a:ext cx="1289436" cy="372850"/>
          </a:xfrm>
          <a:prstGeom prst="rect">
            <a:avLst/>
          </a:prstGeom>
          <a:noFill/>
          <a:ln>
            <a:noFill/>
          </a:ln>
        </p:spPr>
      </p:pic>
      <p:pic>
        <p:nvPicPr>
          <p:cNvPr id="118" name="Google Shape;118;p18"/>
          <p:cNvPicPr preferRelativeResize="0"/>
          <p:nvPr/>
        </p:nvPicPr>
        <p:blipFill>
          <a:blip r:embed="rId19">
            <a:alphaModFix/>
          </a:blip>
          <a:stretch>
            <a:fillRect/>
          </a:stretch>
        </p:blipFill>
        <p:spPr>
          <a:xfrm>
            <a:off x="6075100" y="4210478"/>
            <a:ext cx="1569900" cy="371373"/>
          </a:xfrm>
          <a:prstGeom prst="rect">
            <a:avLst/>
          </a:prstGeom>
          <a:noFill/>
          <a:ln>
            <a:noFill/>
          </a:ln>
        </p:spPr>
      </p:pic>
      <p:sp>
        <p:nvSpPr>
          <p:cNvPr id="119" name="Google Shape;119;p18"/>
          <p:cNvSpPr txBox="1"/>
          <p:nvPr/>
        </p:nvSpPr>
        <p:spPr>
          <a:xfrm>
            <a:off x="4212700" y="1145850"/>
            <a:ext cx="4389600" cy="6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Local execution on Linux, macOS, and MS Windows</a:t>
            </a:r>
            <a:endParaRPr/>
          </a:p>
          <a:p>
            <a:pPr indent="0" lvl="0" marL="0" rtl="0" algn="l">
              <a:spcBef>
                <a:spcPts val="0"/>
              </a:spcBef>
              <a:spcAft>
                <a:spcPts val="0"/>
              </a:spcAft>
              <a:buNone/>
            </a:pPr>
            <a:r>
              <a:rPr lang="en-GB"/>
              <a:t>via the CWL reference implementation (</a:t>
            </a:r>
            <a:r>
              <a:rPr lang="en-GB" sz="1300">
                <a:latin typeface="Source Code Pro"/>
                <a:ea typeface="Source Code Pro"/>
                <a:cs typeface="Source Code Pro"/>
                <a:sym typeface="Source Code Pro"/>
              </a:rPr>
              <a:t>cwltool</a:t>
            </a:r>
            <a:r>
              <a:rPr lang="en-GB"/>
              <a:t>) and Docker/</a:t>
            </a:r>
            <a:r>
              <a:rPr lang="en-GB" u="sng">
                <a:solidFill>
                  <a:schemeClr val="hlink"/>
                </a:solidFill>
                <a:hlinkClick r:id="rId20"/>
              </a:rPr>
              <a:t>uDocker</a:t>
            </a:r>
            <a:r>
              <a:rPr lang="en-GB"/>
              <a:t>/Singularity/podman/...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a:t>
            </a:r>
            <a:r>
              <a:rPr lang="en-GB"/>
              <a:t>Technical </a:t>
            </a:r>
            <a:r>
              <a:rPr lang="en-GB"/>
              <a:t>Details</a:t>
            </a:r>
            <a:endParaRPr/>
          </a:p>
        </p:txBody>
      </p:sp>
      <p:sp>
        <p:nvSpPr>
          <p:cNvPr id="125" name="Google Shape;125;p19"/>
          <p:cNvSpPr txBox="1"/>
          <p:nvPr>
            <p:ph idx="1" type="body"/>
          </p:nvPr>
        </p:nvSpPr>
        <p:spPr>
          <a:xfrm>
            <a:off x="311700" y="1152475"/>
            <a:ext cx="8548500" cy="38652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GB"/>
              <a:t>CWL file contains a tool or workflow description</a:t>
            </a:r>
            <a:endParaRPr/>
          </a:p>
          <a:p>
            <a:pPr indent="-342900" lvl="0" marL="457200" rtl="0" algn="l">
              <a:spcBef>
                <a:spcPts val="0"/>
              </a:spcBef>
              <a:spcAft>
                <a:spcPts val="0"/>
              </a:spcAft>
              <a:buSzPts val="1800"/>
              <a:buChar char="●"/>
            </a:pPr>
            <a:r>
              <a:rPr lang="en-GB" sz="1800"/>
              <a:t>Human</a:t>
            </a:r>
            <a:r>
              <a:rPr lang="en-GB"/>
              <a:t> </a:t>
            </a:r>
            <a:r>
              <a:rPr lang="en-GB" sz="1800"/>
              <a:t>readable</a:t>
            </a:r>
            <a:endParaRPr sz="1800"/>
          </a:p>
          <a:p>
            <a:pPr indent="-317500" lvl="1" marL="914400" rtl="0" algn="l">
              <a:spcBef>
                <a:spcPts val="0"/>
              </a:spcBef>
              <a:spcAft>
                <a:spcPts val="0"/>
              </a:spcAft>
              <a:buSzPts val="1400"/>
              <a:buChar char="○"/>
            </a:pPr>
            <a:r>
              <a:rPr lang="en-GB" sz="1400"/>
              <a:t>Written in </a:t>
            </a:r>
            <a:r>
              <a:rPr lang="en-GB" sz="1400">
                <a:uFill>
                  <a:noFill/>
                </a:uFill>
                <a:hlinkClick r:id="rId3"/>
              </a:rPr>
              <a:t>YAML</a:t>
            </a:r>
            <a:r>
              <a:rPr lang="en-GB"/>
              <a:t> or JSON</a:t>
            </a:r>
            <a:endParaRPr/>
          </a:p>
          <a:p>
            <a:pPr indent="-317500" lvl="1" marL="914400" rtl="0" algn="l">
              <a:spcBef>
                <a:spcPts val="0"/>
              </a:spcBef>
              <a:spcAft>
                <a:spcPts val="0"/>
              </a:spcAft>
              <a:buSzPts val="1400"/>
              <a:buChar char="○"/>
            </a:pPr>
            <a:r>
              <a:rPr lang="en-GB"/>
              <a:t>Many optional fields</a:t>
            </a:r>
            <a:r>
              <a:rPr lang="en-GB"/>
              <a:t> to </a:t>
            </a:r>
            <a:r>
              <a:rPr lang="en-GB"/>
              <a:t>increase readability and reusability </a:t>
            </a:r>
            <a:br>
              <a:rPr lang="en-GB"/>
            </a:br>
            <a:r>
              <a:rPr lang="en-GB"/>
              <a:t>(i.e. “doc”, “label”, “</a:t>
            </a:r>
            <a:r>
              <a:rPr lang="en-GB" u="sng">
                <a:solidFill>
                  <a:schemeClr val="hlink"/>
                </a:solidFill>
                <a:hlinkClick r:id="rId4"/>
              </a:rPr>
              <a:t>SoftwarePackage</a:t>
            </a:r>
            <a:r>
              <a:rPr lang="en-GB"/>
              <a:t>”, “format”)</a:t>
            </a:r>
            <a:endParaRPr/>
          </a:p>
          <a:p>
            <a:pPr indent="-342900" lvl="0" marL="457200" marR="0" rtl="0" algn="l">
              <a:lnSpc>
                <a:spcPct val="115000"/>
              </a:lnSpc>
              <a:spcBef>
                <a:spcPts val="0"/>
              </a:spcBef>
              <a:spcAft>
                <a:spcPts val="0"/>
              </a:spcAft>
              <a:buSzPts val="1800"/>
              <a:buChar char="●"/>
            </a:pPr>
            <a:r>
              <a:rPr lang="en-GB"/>
              <a:t>Input/outputs are explicitly stated </a:t>
            </a:r>
            <a:endParaRPr/>
          </a:p>
          <a:p>
            <a:pPr indent="-342900" lvl="0" marL="457200" rtl="0" algn="l">
              <a:spcBef>
                <a:spcPts val="0"/>
              </a:spcBef>
              <a:spcAft>
                <a:spcPts val="0"/>
              </a:spcAft>
              <a:buSzPts val="1800"/>
              <a:buChar char="●"/>
            </a:pPr>
            <a:r>
              <a:rPr lang="en-GB"/>
              <a:t>Designed to be modular and easy to reuse components</a:t>
            </a:r>
            <a:endParaRPr/>
          </a:p>
          <a:p>
            <a:pPr indent="-317500" lvl="1" marL="914400" marR="0" rtl="0" algn="l">
              <a:lnSpc>
                <a:spcPct val="115000"/>
              </a:lnSpc>
              <a:spcBef>
                <a:spcPts val="0"/>
              </a:spcBef>
              <a:spcAft>
                <a:spcPts val="0"/>
              </a:spcAft>
              <a:buSzPts val="1400"/>
              <a:buChar char="○"/>
            </a:pPr>
            <a:r>
              <a:rPr lang="en-GB"/>
              <a:t>CWL Workflows are graphs made up of CWL tool descriptions</a:t>
            </a:r>
            <a:endParaRPr/>
          </a:p>
          <a:p>
            <a:pPr indent="-342900" lvl="0" marL="457200" rtl="0" algn="l">
              <a:spcBef>
                <a:spcPts val="0"/>
              </a:spcBef>
              <a:spcAft>
                <a:spcPts val="0"/>
              </a:spcAft>
              <a:buSzPts val="1800"/>
              <a:buChar char="●"/>
            </a:pPr>
            <a:r>
              <a:rPr lang="en-GB"/>
              <a:t>Designed for high-throughput (grid and cloud) computing</a:t>
            </a:r>
            <a:endParaRPr/>
          </a:p>
          <a:p>
            <a:pPr indent="-317500" lvl="1" marL="914400" rtl="0" algn="l">
              <a:spcBef>
                <a:spcPts val="0"/>
              </a:spcBef>
              <a:spcAft>
                <a:spcPts val="0"/>
              </a:spcAft>
              <a:buSzPts val="1400"/>
              <a:buChar char="○"/>
            </a:pPr>
            <a:r>
              <a:rPr lang="en-GB"/>
              <a:t>Distribute steps over many compute nodes</a:t>
            </a:r>
            <a:endParaRPr/>
          </a:p>
          <a:p>
            <a:pPr indent="-317500" lvl="1" marL="914400" rtl="0" algn="l">
              <a:spcBef>
                <a:spcPts val="0"/>
              </a:spcBef>
              <a:spcAft>
                <a:spcPts val="0"/>
              </a:spcAft>
              <a:buSzPts val="1400"/>
              <a:buChar char="○"/>
            </a:pPr>
            <a:r>
              <a:rPr lang="en-GB"/>
              <a:t>Data movement handled by the CWL-aware workflow engine</a:t>
            </a:r>
            <a:endParaRPr/>
          </a:p>
          <a:p>
            <a:pPr indent="-342900" lvl="0" marL="457200" rtl="0" algn="l">
              <a:spcBef>
                <a:spcPts val="0"/>
              </a:spcBef>
              <a:spcAft>
                <a:spcPts val="0"/>
              </a:spcAft>
              <a:buSzPts val="1800"/>
              <a:buChar char="●"/>
            </a:pPr>
            <a:r>
              <a:rPr lang="en-GB" sz="1800"/>
              <a:t>Encourages well-marked vendor/user extensions</a:t>
            </a:r>
            <a:endParaRPr sz="1800"/>
          </a:p>
          <a:p>
            <a:pPr indent="-317500" lvl="1" marL="914400" rtl="0" algn="l">
              <a:spcBef>
                <a:spcPts val="0"/>
              </a:spcBef>
              <a:spcAft>
                <a:spcPts val="0"/>
              </a:spcAft>
              <a:buSzPts val="1400"/>
              <a:buChar char="○"/>
            </a:pPr>
            <a:r>
              <a:rPr lang="en-GB"/>
              <a:t>Supporting progress without hurting portability </a:t>
            </a:r>
            <a:endParaRPr/>
          </a:p>
        </p:txBody>
      </p:sp>
      <p:pic>
        <p:nvPicPr>
          <p:cNvPr id="126" name="Google Shape;126;p19"/>
          <p:cNvPicPr preferRelativeResize="0"/>
          <p:nvPr/>
        </p:nvPicPr>
        <p:blipFill>
          <a:blip r:embed="rId5">
            <a:alphaModFix/>
          </a:blip>
          <a:stretch>
            <a:fillRect/>
          </a:stretch>
        </p:blipFill>
        <p:spPr>
          <a:xfrm>
            <a:off x="6141400" y="1017725"/>
            <a:ext cx="2800651" cy="17942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3915475" y="1170113"/>
            <a:ext cx="3601051" cy="3870475"/>
          </a:xfrm>
          <a:prstGeom prst="rect">
            <a:avLst/>
          </a:prstGeom>
          <a:noFill/>
          <a:ln>
            <a:noFill/>
          </a:ln>
          <a:effectLst>
            <a:outerShdw blurRad="57150" rotWithShape="0" algn="bl" dir="5400000" dist="19050">
              <a:srgbClr val="000000">
                <a:alpha val="50000"/>
              </a:srgbClr>
            </a:outerShdw>
          </a:effectLst>
        </p:spPr>
      </p:pic>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Encourages Progressive Enhancement</a:t>
            </a:r>
            <a:endParaRPr/>
          </a:p>
        </p:txBody>
      </p:sp>
      <p:sp>
        <p:nvSpPr>
          <p:cNvPr id="133" name="Google Shape;133;p20"/>
          <p:cNvSpPr txBox="1"/>
          <p:nvPr/>
        </p:nvSpPr>
        <p:spPr>
          <a:xfrm>
            <a:off x="206075" y="4028125"/>
            <a:ext cx="33198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Both describe the same tool.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2nd description is more helpful.</a:t>
            </a:r>
            <a:endParaRPr/>
          </a:p>
        </p:txBody>
      </p:sp>
      <p:pic>
        <p:nvPicPr>
          <p:cNvPr id="134" name="Google Shape;134;p20"/>
          <p:cNvPicPr preferRelativeResize="0"/>
          <p:nvPr/>
        </p:nvPicPr>
        <p:blipFill>
          <a:blip r:embed="rId4">
            <a:alphaModFix/>
          </a:blip>
          <a:stretch>
            <a:fillRect/>
          </a:stretch>
        </p:blipFill>
        <p:spPr>
          <a:xfrm>
            <a:off x="152400" y="1170125"/>
            <a:ext cx="3643400" cy="2413752"/>
          </a:xfrm>
          <a:prstGeom prst="rect">
            <a:avLst/>
          </a:prstGeom>
          <a:noFill/>
          <a:ln>
            <a:noFill/>
          </a:ln>
          <a:effectLst>
            <a:outerShdw blurRad="57150" rotWithShape="0" algn="bl" dir="5400000" dist="19050">
              <a:srgbClr val="000000">
                <a:alpha val="50000"/>
              </a:srgbClr>
            </a:outerShdw>
          </a:effectLst>
        </p:spPr>
      </p:pic>
      <p:pic>
        <p:nvPicPr>
          <p:cNvPr id="135" name="Google Shape;135;p20"/>
          <p:cNvPicPr preferRelativeResize="0"/>
          <p:nvPr/>
        </p:nvPicPr>
        <p:blipFill rotWithShape="1">
          <a:blip r:embed="rId5">
            <a:alphaModFix/>
          </a:blip>
          <a:srcRect b="0" l="0" r="0" t="0"/>
          <a:stretch/>
        </p:blipFill>
        <p:spPr>
          <a:xfrm>
            <a:off x="7034476" y="2807753"/>
            <a:ext cx="482050" cy="482050"/>
          </a:xfrm>
          <a:prstGeom prst="rect">
            <a:avLst/>
          </a:prstGeom>
          <a:noFill/>
          <a:ln>
            <a:noFill/>
          </a:ln>
        </p:spPr>
      </p:pic>
      <p:cxnSp>
        <p:nvCxnSpPr>
          <p:cNvPr id="136" name="Google Shape;136;p20"/>
          <p:cNvCxnSpPr>
            <a:stCxn id="135" idx="1"/>
          </p:cNvCxnSpPr>
          <p:nvPr/>
        </p:nvCxnSpPr>
        <p:spPr>
          <a:xfrm flipH="1">
            <a:off x="6445276" y="3048778"/>
            <a:ext cx="589200" cy="129000"/>
          </a:xfrm>
          <a:prstGeom prst="straightConnector1">
            <a:avLst/>
          </a:prstGeom>
          <a:noFill/>
          <a:ln cap="flat" cmpd="sng" w="19050">
            <a:solidFill>
              <a:schemeClr val="dk2"/>
            </a:solidFill>
            <a:prstDash val="solid"/>
            <a:round/>
            <a:headEnd len="med" w="med" type="none"/>
            <a:tailEnd len="med" w="med" type="triangle"/>
          </a:ln>
        </p:spPr>
      </p:cxnSp>
      <p:sp>
        <p:nvSpPr>
          <p:cNvPr id="137" name="Google Shape;137;p20"/>
          <p:cNvSpPr txBox="1"/>
          <p:nvPr/>
        </p:nvSpPr>
        <p:spPr>
          <a:xfrm>
            <a:off x="6764250" y="3583875"/>
            <a:ext cx="1733700" cy="572700"/>
          </a:xfrm>
          <a:prstGeom prst="rect">
            <a:avLst/>
          </a:prstGeom>
          <a:solidFill>
            <a:srgbClr val="FFFFFF"/>
          </a:solidFill>
          <a:ln cap="flat" cmpd="sng" w="9525">
            <a:solidFill>
              <a:srgbClr val="B5314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Dynamic Resource Requirements</a:t>
            </a:r>
            <a:endParaRPr/>
          </a:p>
        </p:txBody>
      </p:sp>
      <p:cxnSp>
        <p:nvCxnSpPr>
          <p:cNvPr id="138" name="Google Shape;138;p20"/>
          <p:cNvCxnSpPr>
            <a:stCxn id="137" idx="1"/>
          </p:cNvCxnSpPr>
          <p:nvPr/>
        </p:nvCxnSpPr>
        <p:spPr>
          <a:xfrm rot="10800000">
            <a:off x="6412650" y="3551025"/>
            <a:ext cx="351600" cy="319200"/>
          </a:xfrm>
          <a:prstGeom prst="straightConnector1">
            <a:avLst/>
          </a:prstGeom>
          <a:noFill/>
          <a:ln cap="flat" cmpd="sng" w="19050">
            <a:solidFill>
              <a:schemeClr val="dk2"/>
            </a:solidFill>
            <a:prstDash val="solid"/>
            <a:round/>
            <a:headEnd len="med" w="med" type="none"/>
            <a:tailEnd len="med" w="med" type="triangle"/>
          </a:ln>
        </p:spPr>
      </p:cxnSp>
      <p:sp>
        <p:nvSpPr>
          <p:cNvPr id="139" name="Google Shape;139;p20"/>
          <p:cNvSpPr txBox="1"/>
          <p:nvPr/>
        </p:nvSpPr>
        <p:spPr>
          <a:xfrm>
            <a:off x="6412650" y="1998025"/>
            <a:ext cx="2085300" cy="572700"/>
          </a:xfrm>
          <a:prstGeom prst="rect">
            <a:avLst/>
          </a:prstGeom>
          <a:solidFill>
            <a:srgbClr val="FFFFFF"/>
          </a:solidFill>
          <a:ln cap="flat" cmpd="sng" w="9525">
            <a:solidFill>
              <a:srgbClr val="B5314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Community Maintained File Format Identifier</a:t>
            </a:r>
            <a:endParaRPr/>
          </a:p>
        </p:txBody>
      </p:sp>
      <p:cxnSp>
        <p:nvCxnSpPr>
          <p:cNvPr id="140" name="Google Shape;140;p20"/>
          <p:cNvCxnSpPr>
            <a:stCxn id="139" idx="1"/>
          </p:cNvCxnSpPr>
          <p:nvPr/>
        </p:nvCxnSpPr>
        <p:spPr>
          <a:xfrm flipH="1">
            <a:off x="5161350" y="2284375"/>
            <a:ext cx="1251300" cy="11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CWL Data Model</a:t>
            </a:r>
            <a:endParaRPr/>
          </a:p>
        </p:txBody>
      </p:sp>
      <p:sp>
        <p:nvSpPr>
          <p:cNvPr id="146" name="Google Shape;146;p21"/>
          <p:cNvSpPr txBox="1"/>
          <p:nvPr>
            <p:ph idx="1" type="body"/>
          </p:nvPr>
        </p:nvSpPr>
        <p:spPr>
          <a:xfrm>
            <a:off x="311700" y="1152475"/>
            <a:ext cx="7695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The basic unit is a command line tool. </a:t>
            </a:r>
            <a:endParaRPr/>
          </a:p>
          <a:p>
            <a:pPr indent="0" lvl="0" marL="0" rtl="0" algn="l">
              <a:spcBef>
                <a:spcPts val="1200"/>
              </a:spcBef>
              <a:spcAft>
                <a:spcPts val="0"/>
              </a:spcAft>
              <a:buNone/>
            </a:pPr>
            <a:r>
              <a:rPr lang="en-GB" u="sng">
                <a:solidFill>
                  <a:schemeClr val="hlink"/>
                </a:solidFill>
                <a:hlinkClick r:id="rId3"/>
              </a:rPr>
              <a:t>CWL Types</a:t>
            </a:r>
            <a:r>
              <a:rPr lang="en-GB"/>
              <a:t>: strings, numbers, file/directories, or </a:t>
            </a:r>
            <a:r>
              <a:rPr lang="en-GB" u="sng">
                <a:solidFill>
                  <a:schemeClr val="hlink"/>
                </a:solidFill>
                <a:hlinkClick r:id="rId4"/>
              </a:rPr>
              <a:t>record</a:t>
            </a:r>
            <a:r>
              <a:rPr lang="en-GB"/>
              <a:t>s that combine these; or </a:t>
            </a:r>
            <a:r>
              <a:rPr lang="en-GB" u="sng">
                <a:solidFill>
                  <a:schemeClr val="hlink"/>
                </a:solidFill>
                <a:hlinkClick r:id="rId5"/>
              </a:rPr>
              <a:t>array</a:t>
            </a:r>
            <a:r>
              <a:rPr lang="en-GB"/>
              <a:t>s of any of these types. Union and optional types too.</a:t>
            </a:r>
            <a:endParaRPr/>
          </a:p>
          <a:p>
            <a:pPr indent="0" lvl="0" marL="0" rtl="0" algn="l">
              <a:spcBef>
                <a:spcPts val="1200"/>
              </a:spcBef>
              <a:spcAft>
                <a:spcPts val="0"/>
              </a:spcAft>
              <a:buNone/>
            </a:pPr>
            <a:r>
              <a:rPr lang="en-GB" u="sng">
                <a:solidFill>
                  <a:schemeClr val="hlink"/>
                </a:solidFill>
                <a:hlinkClick r:id="rId6"/>
              </a:rPr>
              <a:t>File</a:t>
            </a:r>
            <a:r>
              <a:rPr lang="en-GB"/>
              <a:t>s can have a further specialization via the “format” field: a URI that identifies the file type</a:t>
            </a:r>
            <a:br>
              <a:rPr lang="en-GB"/>
            </a:br>
            <a:r>
              <a:rPr lang="en-GB"/>
              <a:t>	iana:</a:t>
            </a:r>
            <a:r>
              <a:rPr lang="en-GB" u="sng">
                <a:solidFill>
                  <a:schemeClr val="hlink"/>
                </a:solidFill>
                <a:hlinkClick r:id="rId7"/>
              </a:rPr>
              <a:t>application/geo+json</a:t>
            </a:r>
            <a:br>
              <a:rPr lang="en-GB"/>
            </a:br>
            <a:r>
              <a:rPr lang="en-GB"/>
              <a:t>	edam:</a:t>
            </a:r>
            <a:r>
              <a:rPr lang="en-GB" u="sng">
                <a:solidFill>
                  <a:schemeClr val="hlink"/>
                </a:solidFill>
                <a:hlinkClick r:id="rId8"/>
              </a:rPr>
              <a:t>format_3016</a:t>
            </a:r>
            <a:endParaRPr/>
          </a:p>
          <a:p>
            <a:pPr indent="0" lvl="0" marL="0" rtl="0" algn="l">
              <a:spcBef>
                <a:spcPts val="1200"/>
              </a:spcBef>
              <a:spcAft>
                <a:spcPts val="1200"/>
              </a:spcAft>
              <a:buNone/>
            </a:pPr>
            <a:r>
              <a:rPr lang="en-GB"/>
              <a:t>CWL does not dictate the source of these format identifiers, each community of users should define their own.</a:t>
            </a:r>
            <a:br>
              <a:rPr lang="en-GB"/>
            </a:br>
            <a:endParaRPr/>
          </a:p>
        </p:txBody>
      </p:sp>
      <p:pic>
        <p:nvPicPr>
          <p:cNvPr id="147" name="Google Shape;147;p21"/>
          <p:cNvPicPr preferRelativeResize="0"/>
          <p:nvPr/>
        </p:nvPicPr>
        <p:blipFill rotWithShape="1">
          <a:blip r:embed="rId9">
            <a:alphaModFix/>
          </a:blip>
          <a:srcRect b="0" l="0" r="0" t="0"/>
          <a:stretch/>
        </p:blipFill>
        <p:spPr>
          <a:xfrm>
            <a:off x="4356699" y="1233610"/>
            <a:ext cx="284100" cy="28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