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2" r:id="rId2"/>
    <p:sldId id="428" r:id="rId3"/>
    <p:sldId id="433" r:id="rId4"/>
    <p:sldId id="434" r:id="rId5"/>
    <p:sldId id="435" r:id="rId6"/>
    <p:sldId id="436" r:id="rId7"/>
    <p:sldId id="437" r:id="rId8"/>
    <p:sldId id="439" r:id="rId9"/>
    <p:sldId id="429" r:id="rId10"/>
    <p:sldId id="430" r:id="rId11"/>
    <p:sldId id="431" r:id="rId12"/>
    <p:sldId id="441" r:id="rId13"/>
    <p:sldId id="432" r:id="rId14"/>
    <p:sldId id="443" r:id="rId15"/>
    <p:sldId id="442" r:id="rId16"/>
    <p:sldId id="440" r:id="rId17"/>
  </p:sldIdLst>
  <p:sldSz cx="12192000" cy="6858000"/>
  <p:notesSz cx="6858000" cy="9144000"/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nig, Bianca" initials="HB" lastIdx="1" clrIdx="0">
    <p:extLst>
      <p:ext uri="{19B8F6BF-5375-455C-9EA6-DF929625EA0E}">
        <p15:presenceInfo xmlns:p15="http://schemas.microsoft.com/office/powerpoint/2012/main" userId="S::bianca.hennig@charite.de::77b76911-86bb-4474-b89c-d038104ca4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C9C3F"/>
    <a:srgbClr val="76A8E0"/>
    <a:srgbClr val="DC9550"/>
    <a:srgbClr val="73B438"/>
    <a:srgbClr val="87C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8" autoAdjust="0"/>
    <p:restoredTop sz="79793" autoAdjust="0"/>
  </p:normalViewPr>
  <p:slideViewPr>
    <p:cSldViewPr showGuides="1">
      <p:cViewPr varScale="1">
        <p:scale>
          <a:sx n="76" d="100"/>
          <a:sy n="76" d="100"/>
        </p:scale>
        <p:origin x="47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842E3-6BA4-481D-8956-6705EE44F994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3B036-03DC-422A-A699-242FA6C1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74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3B036-03DC-422A-A699-242FA6C1E0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29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3B036-03DC-422A-A699-242FA6C1E0C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58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3B036-03DC-422A-A699-242FA6C1E0C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87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3B036-03DC-422A-A699-242FA6C1E0C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9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3B036-03DC-422A-A699-242FA6C1E0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56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3B036-03DC-422A-A699-242FA6C1E0C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E5A6E286-16D0-47AE-B001-1CEB426F7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543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AD9653E-628F-48DE-811E-8D756A092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908720"/>
            <a:ext cx="8424936" cy="149778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E2FBD7-ACBB-4F37-8144-E2E49E365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2492896"/>
            <a:ext cx="8424936" cy="792088"/>
          </a:xfrm>
        </p:spPr>
        <p:txBody>
          <a:bodyPr t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B1347-7A68-4ACE-B37F-1473ED03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4149080"/>
            <a:ext cx="1224000" cy="288000"/>
          </a:xfrm>
        </p:spPr>
        <p:txBody>
          <a:bodyPr tIns="6120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EFAF1353-694D-4980-A7A9-5E16DDF87531}" type="datetime1">
              <a:rPr lang="de-DE" smtClean="0"/>
              <a:t>28.11.2021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54B3B78-B81B-4ED5-ACA3-C0080CAEB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384" y="3501008"/>
            <a:ext cx="7704856" cy="360040"/>
          </a:xfrm>
        </p:spPr>
        <p:txBody>
          <a:bodyPr t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A57B943-0001-4EE2-BC7E-19C2AD07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3861048"/>
            <a:ext cx="7705378" cy="360040"/>
          </a:xfrm>
        </p:spPr>
        <p:txBody>
          <a:bodyPr tIns="54000"/>
          <a:lstStyle>
            <a:lvl1pPr marL="0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416" y="5301208"/>
            <a:ext cx="1953793" cy="11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8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2773-E72C-4F32-9041-4EEE847CF6E4}" type="datetime1">
              <a:rPr lang="de-DE" smtClean="0"/>
              <a:t>28.11.2021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F032382-6987-4A5B-8388-7144A130D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772568"/>
            <a:ext cx="11089232" cy="417671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2D7C-C36A-4AB4-8C78-68B128FE4DA1}" type="datetime1">
              <a:rPr lang="de-DE" smtClean="0"/>
              <a:t>28.11.2021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F032382-6987-4A5B-8388-7144A130D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772568"/>
            <a:ext cx="5328592" cy="417671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FEF123E-77E9-4A21-8B18-B17FE89266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026" y="1772816"/>
            <a:ext cx="5328590" cy="417671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835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3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0CBF-0B3D-421B-9ECE-C089E3CCC5A4}" type="datetime1">
              <a:rPr lang="de-DE" smtClean="0"/>
              <a:t>28.11.2021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F032382-6987-4A5B-8388-7144A130D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772816"/>
            <a:ext cx="3456384" cy="230450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FEF123E-77E9-4A21-8B18-B17FE89266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67808" y="1772816"/>
            <a:ext cx="3456384" cy="230425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79AF6944-A3E7-4CBD-9B49-2619ED6BFE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83563" y="1772816"/>
            <a:ext cx="3457575" cy="23034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4A825DC-95AC-4589-8462-4C27830E4F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0193" y="4221088"/>
            <a:ext cx="3457575" cy="1657350"/>
          </a:xfrm>
        </p:spPr>
        <p:txBody>
          <a:bodyPr tIns="36000"/>
          <a:lstStyle>
            <a:lvl1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GB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1F3E311-8EC9-4675-8863-3AA22D1904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7213" y="4221088"/>
            <a:ext cx="3457575" cy="1657350"/>
          </a:xfrm>
        </p:spPr>
        <p:txBody>
          <a:bodyPr tIns="36000"/>
          <a:lstStyle>
            <a:lvl1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5A59EB7-A456-4509-9410-E72C278DF8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3563" y="4221163"/>
            <a:ext cx="3457575" cy="1657350"/>
          </a:xfrm>
        </p:spPr>
        <p:txBody>
          <a:bodyPr tIns="3600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44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3819B7BD-07B5-45B3-9212-845053AFD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0C298-2068-49AF-8BB2-A850CCA68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1700808"/>
            <a:ext cx="5328592" cy="3888432"/>
          </a:xfrm>
        </p:spPr>
        <p:txBody>
          <a:bodyPr/>
          <a:lstStyle>
            <a:lvl1pPr marL="0" indent="0">
              <a:spcBef>
                <a:spcPts val="0"/>
              </a:spcBef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451DAE-2D02-4860-A42E-DD4FB3854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700809"/>
            <a:ext cx="5328592" cy="3888432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7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5308F-49A1-4037-A2C0-E450BD0B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416" y="5301208"/>
            <a:ext cx="1953793" cy="11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71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7C45994-FFEC-4E42-97E7-E598FA17EB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0C298-2068-49AF-8BB2-A850CCA68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3717032"/>
            <a:ext cx="5328592" cy="1872208"/>
          </a:xfrm>
        </p:spPr>
        <p:txBody>
          <a:bodyPr/>
          <a:lstStyle>
            <a:lvl1pPr marL="0" indent="0">
              <a:spcBef>
                <a:spcPts val="0"/>
              </a:spcBef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5308F-49A1-4037-A2C0-E450BD0B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980728"/>
            <a:ext cx="9936000" cy="792088"/>
          </a:xfrm>
        </p:spPr>
        <p:txBody>
          <a:bodyPr tIns="3600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416" y="5301208"/>
            <a:ext cx="1953793" cy="11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74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04CE9-BC0C-4814-998F-C79F96C8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82A569-95EE-47A6-98FA-7BB280A9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F3D8-B3F0-4C4D-85C3-36E7F7300782}" type="datetime1">
              <a:rPr lang="de-DE" smtClean="0"/>
              <a:t>28.11.2021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222BAA-0257-4EDC-8D30-88CA9AFD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7BA60D-178C-45C4-A9E4-BBAF852A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799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EB2541-7CEE-4158-97A3-7265B2D5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75B4-8C6E-402D-AAD0-EC0FFCFB25DF}" type="datetime1">
              <a:rPr lang="de-DE" smtClean="0"/>
              <a:t>28.11.2021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0A086C-F3D1-40B8-9DFB-59A2ECCA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17735-C342-45AF-A3B3-2EE13EB1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0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76672"/>
            <a:ext cx="9936000" cy="4320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0B9B0-CE08-4BA8-9371-7E637CC3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24744"/>
            <a:ext cx="9936000" cy="482453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7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CEE1702-7B0C-4131-91DE-1D18B49E6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AD9653E-628F-48DE-811E-8D756A092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908720"/>
            <a:ext cx="8424936" cy="149778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E2FBD7-ACBB-4F37-8144-E2E49E365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2492896"/>
            <a:ext cx="8424936" cy="792088"/>
          </a:xfrm>
        </p:spPr>
        <p:txBody>
          <a:bodyPr t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>
                <a:solidFill>
                  <a:schemeClr val="accent3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B1347-7A68-4ACE-B37F-1473ED03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520" y="4149080"/>
            <a:ext cx="1224000" cy="288000"/>
          </a:xfrm>
        </p:spPr>
        <p:txBody>
          <a:bodyPr tIns="6120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3B1F17C-5FA9-4095-BE16-F1D27AF3C0FA}" type="datetime1">
              <a:rPr lang="de-DE" smtClean="0"/>
              <a:t>28.11.2021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54B3B78-B81B-4ED5-ACA3-C0080CAEB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384" y="3501008"/>
            <a:ext cx="7704856" cy="360040"/>
          </a:xfrm>
        </p:spPr>
        <p:txBody>
          <a:bodyPr t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A57B943-0001-4EE2-BC7E-19C2AD07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3861048"/>
            <a:ext cx="7705378" cy="360040"/>
          </a:xfrm>
        </p:spPr>
        <p:txBody>
          <a:bodyPr tIns="54000"/>
          <a:lstStyle>
            <a:lvl1pPr marL="0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416" y="5301208"/>
            <a:ext cx="1953793" cy="11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0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0B9B0-CE08-4BA8-9371-7E637CC3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 indent="-360000">
              <a:buClr>
                <a:schemeClr val="accent2"/>
              </a:buClr>
              <a:buFont typeface="+mj-lt"/>
              <a:buAutoNum type="arabicPeriod"/>
              <a:defRPr b="0">
                <a:solidFill>
                  <a:schemeClr val="tx1"/>
                </a:solidFill>
              </a:defRPr>
            </a:lvl1pPr>
            <a:lvl2pPr marL="594000" indent="-2340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594000" indent="-234000">
              <a:defRPr/>
            </a:lvl3pPr>
            <a:lvl4pPr marL="594000" indent="-234000">
              <a:defRPr/>
            </a:lvl4pPr>
            <a:lvl5pPr marL="594000" indent="-234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GB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5890-3535-4B99-BCC2-746212E7D208}" type="datetime1">
              <a:rPr lang="de-DE" smtClean="0"/>
              <a:t>28.11.2021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4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Inhaltsverzeichn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0B9B0-CE08-4BA8-9371-7E637CC3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 indent="-360000">
              <a:buClr>
                <a:schemeClr val="accent2"/>
              </a:buClr>
              <a:buFont typeface="+mj-lt"/>
              <a:buAutoNum type="arabicPeriod"/>
              <a:defRPr b="0">
                <a:solidFill>
                  <a:schemeClr val="bg1"/>
                </a:solidFill>
              </a:defRPr>
            </a:lvl1pPr>
            <a:lvl2pPr marL="594000" indent="-2340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594000" indent="-234000">
              <a:defRPr>
                <a:solidFill>
                  <a:schemeClr val="bg1"/>
                </a:solidFill>
              </a:defRPr>
            </a:lvl3pPr>
            <a:lvl4pPr marL="594000" indent="-234000">
              <a:defRPr>
                <a:solidFill>
                  <a:schemeClr val="bg1"/>
                </a:solidFill>
              </a:defRPr>
            </a:lvl4pPr>
            <a:lvl5pPr marL="594000" indent="-2340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GB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884A15-7728-4343-928E-C0B5C25FF697}" type="datetime1">
              <a:rPr lang="de-DE" smtClean="0"/>
              <a:t>28.11.2021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DF61F7B-3822-4FAD-AAC9-BC192FD7F0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800" y="6026400"/>
            <a:ext cx="16355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1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809D42F-46B1-42EC-A13F-2A15D3DB0C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1C897F-07DD-4455-A122-6270A86F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1628800"/>
            <a:ext cx="11089232" cy="2448000"/>
          </a:xfrm>
        </p:spPr>
        <p:txBody>
          <a:bodyPr anchor="t" anchorCtr="0"/>
          <a:lstStyle>
            <a:lvl1pPr>
              <a:lnSpc>
                <a:spcPct val="100000"/>
              </a:lnSpc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34FC1B-C54D-4A37-8FC0-EDC2CA99C4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1384" y="112927"/>
            <a:ext cx="11089232" cy="1500187"/>
          </a:xfrm>
        </p:spPr>
        <p:txBody>
          <a:bodyPr tIns="18000"/>
          <a:lstStyle>
            <a:lvl1pPr marL="0" indent="0">
              <a:buFont typeface="+mj-lt"/>
              <a:buNone/>
              <a:defRPr sz="9000" b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5CF29-BBAA-4ACF-BCC7-35BB5F3D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C7F7-154A-43C5-AB12-C2FCA7F84A5E}" type="datetime1">
              <a:rPr lang="de-DE" smtClean="0"/>
              <a:t>28.11.2021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6100-60E8-4E9E-86E4-6ECCB38A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66D73-6145-4EDA-B42A-178CEBC8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2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EB2541-7CEE-4158-97A3-7265B2D5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B776-907E-4CD6-B6E2-29317853EDEC}" type="datetime1">
              <a:rPr lang="de-DE" smtClean="0"/>
              <a:t>28.11.2021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0A086C-F3D1-40B8-9DFB-59A2ECCA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17735-C342-45AF-A3B3-2EE13EB1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F5D74C-1420-4AB8-A729-F0879CAE96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384" y="692697"/>
            <a:ext cx="11089232" cy="496855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73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0C298-2068-49AF-8BB2-A850CCA68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1700808"/>
            <a:ext cx="5328592" cy="424847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451DAE-2D02-4860-A42E-DD4FB3854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700808"/>
            <a:ext cx="5328592" cy="424847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5308F-49A1-4037-A2C0-E450BD0B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3ABFAA-9642-4B05-80EE-5AF92C4E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EF4B-703B-4F9A-BC8F-BF0883629446}" type="datetime1">
              <a:rPr lang="de-DE" smtClean="0"/>
              <a:t>28.11.2021</a:t>
            </a:fld>
            <a:endParaRPr lang="en-GB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BD2519BF-BDB4-4096-B2C3-39A3D7C5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4A22B99D-742E-4480-A561-5B5A5804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8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76672"/>
            <a:ext cx="5327999" cy="864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0B9B0-CE08-4BA8-9371-7E637CC3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700808"/>
            <a:ext cx="5328000" cy="424847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6FE73EF4-2BCC-469E-9683-114DBB4386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2024" y="548680"/>
            <a:ext cx="5328520" cy="54006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BE054B53-AC56-4DA0-807C-4883F23D47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2000C8-74CA-465C-9557-1007052404F0}" type="datetime1">
              <a:rPr lang="de-DE" smtClean="0"/>
              <a:t>28.11.2021</a:t>
            </a:fld>
            <a:endParaRPr lang="en-GB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5EE6EB49-D030-450C-99B9-15172A99E9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CD9BE316-FB6A-4B64-B9CA-B94637F0DF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4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EC7D1A-1AD3-4526-9446-CC6AACB2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76672"/>
            <a:ext cx="9936000" cy="8640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F511AC-E4E2-4D62-AD5D-6352E3EE2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700808"/>
            <a:ext cx="9936000" cy="4248472"/>
          </a:xfrm>
          <a:prstGeom prst="rect">
            <a:avLst/>
          </a:prstGeom>
        </p:spPr>
        <p:txBody>
          <a:bodyPr vert="horz" lIns="0" tIns="18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Siebente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  <a:p>
            <a:pPr lvl="4"/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97232-DFF6-486E-A4CE-4FA70C5CB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520" y="6381328"/>
            <a:ext cx="792000" cy="216000"/>
          </a:xfrm>
          <a:prstGeom prst="rect">
            <a:avLst/>
          </a:prstGeom>
        </p:spPr>
        <p:txBody>
          <a:bodyPr vert="horz" lIns="0" tIns="5040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3BE9-BA26-47EA-B9C6-CB718202C27E}" type="datetime1">
              <a:rPr lang="de-DE" smtClean="0"/>
              <a:t>28.11.2021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6C2777-E81C-4B10-B2BA-4D5DABDF8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19536" y="6381328"/>
            <a:ext cx="4320000" cy="216000"/>
          </a:xfrm>
          <a:prstGeom prst="rect">
            <a:avLst/>
          </a:prstGeom>
        </p:spPr>
        <p:txBody>
          <a:bodyPr vert="horz" lIns="0" tIns="5040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917DF-0349-437A-A790-72D2C840E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384" y="6381328"/>
            <a:ext cx="288000" cy="216000"/>
          </a:xfrm>
          <a:prstGeom prst="rect">
            <a:avLst/>
          </a:prstGeom>
        </p:spPr>
        <p:txBody>
          <a:bodyPr vert="horz" lIns="0" tIns="5040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870926" y="6021289"/>
            <a:ext cx="985714" cy="576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869139" y="6021289"/>
            <a:ext cx="765697" cy="5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8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5" r:id="rId4"/>
    <p:sldLayoutId id="2147483666" r:id="rId5"/>
    <p:sldLayoutId id="2147483651" r:id="rId6"/>
    <p:sldLayoutId id="2147483664" r:id="rId7"/>
    <p:sldLayoutId id="2147483652" r:id="rId8"/>
    <p:sldLayoutId id="2147483660" r:id="rId9"/>
    <p:sldLayoutId id="2147483661" r:id="rId10"/>
    <p:sldLayoutId id="2147483662" r:id="rId11"/>
    <p:sldLayoutId id="2147483663" r:id="rId12"/>
    <p:sldLayoutId id="2147483670" r:id="rId13"/>
    <p:sldLayoutId id="2147483671" r:id="rId14"/>
    <p:sldLayoutId id="2147483654" r:id="rId15"/>
    <p:sldLayoutId id="2147483655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600"/>
        </a:spcBef>
        <a:buFontTx/>
        <a:buNone/>
        <a:defRPr sz="20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34000" indent="-234000" algn="l" defTabSz="914400" rtl="0" eaLnBrk="1" latinLnBrk="0" hangingPunct="1">
        <a:lnSpc>
          <a:spcPct val="114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000" indent="-234000" algn="l" defTabSz="914400" rtl="0" eaLnBrk="1" latinLnBrk="0" hangingPunct="1">
        <a:lnSpc>
          <a:spcPct val="114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360000" algn="l" defTabSz="914400" rtl="0" eaLnBrk="1" latinLnBrk="0" hangingPunct="1">
        <a:lnSpc>
          <a:spcPct val="114000"/>
        </a:lnSpc>
        <a:spcBef>
          <a:spcPts val="600"/>
        </a:spcBef>
        <a:buClr>
          <a:schemeClr val="accent2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594000" indent="-234000" algn="l" defTabSz="914400" rtl="0" eaLnBrk="1" latinLnBrk="0" hangingPunct="1">
        <a:lnSpc>
          <a:spcPct val="114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000" indent="-234000" algn="l" defTabSz="914400" rtl="0" eaLnBrk="1" latinLnBrk="0" hangingPunct="1">
        <a:lnSpc>
          <a:spcPct val="114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594000" indent="-234000" algn="l" defTabSz="914400" rtl="0" eaLnBrk="1" latinLnBrk="0" hangingPunct="1">
        <a:lnSpc>
          <a:spcPct val="114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94000" indent="-234000" algn="l" defTabSz="914400" rtl="0" eaLnBrk="1" latinLnBrk="0" hangingPunct="1">
        <a:lnSpc>
          <a:spcPct val="114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9.xml"/><Relationship Id="rId7" Type="http://schemas.openxmlformats.org/officeDocument/2006/relationships/image" Target="../media/image3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14.xml"/><Relationship Id="rId7" Type="http://schemas.openxmlformats.org/officeDocument/2006/relationships/image" Target="../media/image3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9.xml"/><Relationship Id="rId7" Type="http://schemas.openxmlformats.org/officeDocument/2006/relationships/image" Target="../media/image3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4.xml"/><Relationship Id="rId7" Type="http://schemas.openxmlformats.org/officeDocument/2006/relationships/image" Target="../media/image3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microsoft.com/office/2007/relationships/hdphoto" Target="../media/hdphoto1.wdp"/><Relationship Id="rId19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-workflow-workshop.github.io/2021/preparati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sli.do/event/pl9n9alm/live/questions?w=9qyxd" TargetMode="External"/><Relationship Id="rId4" Type="http://schemas.openxmlformats.org/officeDocument/2006/relationships/hyperlink" Target="https://www.twitch.tv/elixir_workshop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.xml"/><Relationship Id="rId7" Type="http://schemas.openxmlformats.org/officeDocument/2006/relationships/image" Target="../media/image3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0E071-C1D3-0C4E-AEA8-18896E07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620688"/>
            <a:ext cx="9649072" cy="3240360"/>
          </a:xfrm>
        </p:spPr>
        <p:txBody>
          <a:bodyPr/>
          <a:lstStyle/>
          <a:p>
            <a:r>
              <a:rPr lang="en-GB" sz="6000" b="1" dirty="0" smtClean="0"/>
              <a:t>ELIXIR Workflow Workshop</a:t>
            </a:r>
            <a:br>
              <a:rPr lang="en-GB" sz="6000" b="1" dirty="0" smtClean="0"/>
            </a:br>
            <a:r>
              <a:rPr lang="en-GB" sz="2800" b="1" dirty="0" smtClean="0"/>
              <a:t>Mon 29</a:t>
            </a:r>
            <a:r>
              <a:rPr lang="en-GB" sz="2800" b="1" baseline="30000" dirty="0" smtClean="0"/>
              <a:t>th</a:t>
            </a:r>
            <a:r>
              <a:rPr lang="en-GB" sz="2800" b="1" dirty="0" smtClean="0"/>
              <a:t> Nov – Wed 1</a:t>
            </a:r>
            <a:r>
              <a:rPr lang="en-GB" sz="2800" b="1" baseline="30000" dirty="0" smtClean="0"/>
              <a:t>st</a:t>
            </a:r>
            <a:r>
              <a:rPr lang="en-GB" sz="2800" b="1" dirty="0" smtClean="0"/>
              <a:t> Dec 2021</a:t>
            </a:r>
            <a:r>
              <a:rPr lang="en-GB" sz="3200" b="1" dirty="0"/>
              <a:t/>
            </a:r>
            <a:br>
              <a:rPr lang="en-GB" sz="3200" b="1" dirty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1" u="sng" dirty="0" smtClean="0">
                <a:solidFill>
                  <a:schemeClr val="accent2"/>
                </a:solidFill>
              </a:rPr>
              <a:t>Naveed Ishaque</a:t>
            </a:r>
            <a:r>
              <a:rPr lang="en-GB" sz="2000" dirty="0" smtClean="0">
                <a:solidFill>
                  <a:schemeClr val="accent2"/>
                </a:solidFill>
              </a:rPr>
              <a:t/>
            </a:r>
            <a:br>
              <a:rPr lang="en-GB" sz="2000" dirty="0" smtClean="0">
                <a:solidFill>
                  <a:schemeClr val="accent2"/>
                </a:solidFill>
              </a:rPr>
            </a:br>
            <a:r>
              <a:rPr lang="en-GB" sz="2000" dirty="0" smtClean="0">
                <a:solidFill>
                  <a:schemeClr val="accent2"/>
                </a:solidFill>
              </a:rPr>
              <a:t>Digital Health Centre, Berlin Institute of Health @ Charite </a:t>
            </a:r>
            <a:r>
              <a:rPr lang="en-GB" sz="4400" dirty="0"/>
              <a:t/>
            </a:r>
            <a:br>
              <a:rPr lang="en-GB" sz="440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9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smtClean="0">
                <a:solidFill>
                  <a:srgbClr val="5B5B5B"/>
                </a:solidFill>
              </a:rPr>
              <a:t>How would you describe your employment?</a:t>
            </a:r>
            <a:endParaRPr lang="en-GB" sz="3600" b="1">
              <a:solidFill>
                <a:srgbClr val="5B5B5B"/>
              </a:solidFill>
            </a:endParaRP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 smtClean="0">
                <a:solidFill>
                  <a:srgbClr val="5B5B5B"/>
                </a:solidFill>
              </a:rPr>
              <a:t>ⓘ</a:t>
            </a:r>
            <a:r>
              <a:rPr lang="en-GB" sz="1400" smtClean="0">
                <a:solidFill>
                  <a:srgbClr val="5B5B5B"/>
                </a:solidFill>
              </a:rPr>
              <a:t> Start presenting to display the poll results on this slide.</a:t>
            </a:r>
            <a:endParaRPr lang="en-GB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0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smtClean="0">
                <a:solidFill>
                  <a:srgbClr val="5B5B5B"/>
                </a:solidFill>
              </a:rPr>
              <a:t>Where are you joining from?</a:t>
            </a:r>
            <a:endParaRPr lang="en-GB" sz="3600" b="1">
              <a:solidFill>
                <a:srgbClr val="5B5B5B"/>
              </a:solidFill>
            </a:endParaRP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 smtClean="0">
                <a:solidFill>
                  <a:srgbClr val="5B5B5B"/>
                </a:solidFill>
              </a:rPr>
              <a:t>ⓘ</a:t>
            </a:r>
            <a:r>
              <a:rPr lang="en-GB" sz="1400" smtClean="0">
                <a:solidFill>
                  <a:srgbClr val="5B5B5B"/>
                </a:solidFill>
              </a:rPr>
              <a:t> Start presenting to display the poll results on this slide.</a:t>
            </a:r>
            <a:endParaRPr lang="en-GB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48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75B4-8C6E-402D-AAD0-EC0FFCFB25DF}" type="datetime1">
              <a:rPr lang="de-DE" smtClean="0"/>
              <a:t>28.11.2021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Titel der Präsentation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smtClean="0">
                <a:solidFill>
                  <a:srgbClr val="5B5B5B"/>
                </a:solidFill>
              </a:rPr>
              <a:t>Hand on heart – are you wearing pajamas right now?</a:t>
            </a:r>
            <a:endParaRPr lang="en-GB" sz="3600" b="1">
              <a:solidFill>
                <a:srgbClr val="5B5B5B"/>
              </a:solidFill>
            </a:endParaRP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 smtClean="0">
                <a:solidFill>
                  <a:srgbClr val="5B5B5B"/>
                </a:solidFill>
              </a:rPr>
              <a:t>ⓘ</a:t>
            </a:r>
            <a:r>
              <a:rPr lang="en-GB" sz="1400" smtClean="0">
                <a:solidFill>
                  <a:srgbClr val="5B5B5B"/>
                </a:solidFill>
              </a:rPr>
              <a:t> Start presenting to display the poll results on this slide.</a:t>
            </a:r>
            <a:endParaRPr lang="en-GB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6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smtClean="0">
                <a:solidFill>
                  <a:srgbClr val="5B5B5B"/>
                </a:solidFill>
              </a:rPr>
              <a:t>How have you managed reproducible code so far?</a:t>
            </a:r>
            <a:endParaRPr lang="en-GB" sz="3600" b="1">
              <a:solidFill>
                <a:srgbClr val="5B5B5B"/>
              </a:solidFill>
            </a:endParaRP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 smtClean="0">
                <a:solidFill>
                  <a:srgbClr val="5B5B5B"/>
                </a:solidFill>
              </a:rPr>
              <a:t>ⓘ</a:t>
            </a:r>
            <a:r>
              <a:rPr lang="en-GB" sz="1400" smtClean="0">
                <a:solidFill>
                  <a:srgbClr val="5B5B5B"/>
                </a:solidFill>
              </a:rPr>
              <a:t> Start presenting to display the poll results on this slide.</a:t>
            </a:r>
            <a:endParaRPr lang="en-GB" sz="1400">
              <a:solidFill>
                <a:srgbClr val="5B5B5B"/>
              </a:solidFill>
            </a:endParaRPr>
          </a:p>
        </p:txBody>
      </p:sp>
      <p:pic>
        <p:nvPicPr>
          <p:cNvPr id="2" name="Picture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87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Etiquette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Please maintain good conduct</a:t>
            </a:r>
          </a:p>
          <a:p>
            <a:endParaRPr lang="en-GB" dirty="0"/>
          </a:p>
          <a:p>
            <a:r>
              <a:rPr lang="en-GB" dirty="0" err="1" smtClean="0"/>
              <a:t>Zoom’ers</a:t>
            </a:r>
            <a:r>
              <a:rPr lang="en-GB" dirty="0" smtClean="0"/>
              <a:t>: keep microphones muted unless you want to speak</a:t>
            </a:r>
          </a:p>
          <a:p>
            <a:endParaRPr lang="en-GB" dirty="0"/>
          </a:p>
          <a:p>
            <a:r>
              <a:rPr lang="en-GB" dirty="0" err="1" smtClean="0"/>
              <a:t>Twitch’ers</a:t>
            </a:r>
            <a:r>
              <a:rPr lang="en-GB" dirty="0" smtClean="0"/>
              <a:t>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Note that you have a 5 second delay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If you are having problems, you can post the question on </a:t>
            </a:r>
            <a:r>
              <a:rPr lang="en-GB" dirty="0" err="1" smtClean="0"/>
              <a:t>slido</a:t>
            </a:r>
            <a:endParaRPr lang="en-GB" dirty="0" smtClean="0"/>
          </a:p>
          <a:p>
            <a:pPr marL="576900" lvl="2" indent="-342900"/>
            <a:r>
              <a:rPr lang="en-GB" dirty="0" smtClean="0"/>
              <a:t>These will not always be answered by the trainers, unless majorly catastrophic</a:t>
            </a:r>
          </a:p>
          <a:p>
            <a:pPr marL="576900" lvl="2" indent="-342900"/>
            <a:r>
              <a:rPr lang="en-GB" dirty="0" smtClean="0"/>
              <a:t>Other participants can respond to technical questions</a:t>
            </a:r>
          </a:p>
          <a:p>
            <a:pPr marL="576900" lvl="2" indent="-342900"/>
            <a:endParaRPr lang="en-GB" dirty="0"/>
          </a:p>
          <a:p>
            <a:pPr marL="342900" lvl="1" indent="-34290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7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you have any 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Zoom’ers</a:t>
            </a:r>
            <a:r>
              <a:rPr lang="en-GB" dirty="0" smtClean="0"/>
              <a:t> – raise your hands or use </a:t>
            </a:r>
            <a:r>
              <a:rPr lang="en-GB" dirty="0" err="1" smtClean="0"/>
              <a:t>Slido</a:t>
            </a:r>
            <a:endParaRPr lang="en-GB" dirty="0" smtClean="0"/>
          </a:p>
          <a:p>
            <a:r>
              <a:rPr lang="en-GB" dirty="0" err="1" smtClean="0"/>
              <a:t>Twitch’ers</a:t>
            </a:r>
            <a:r>
              <a:rPr lang="en-GB" dirty="0" smtClean="0"/>
              <a:t> – send questions via </a:t>
            </a:r>
            <a:r>
              <a:rPr lang="en-GB" dirty="0" err="1" smtClean="0"/>
              <a:t>Slido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564904"/>
            <a:ext cx="7919776" cy="376248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159896" y="1628800"/>
            <a:ext cx="864096" cy="13681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865" y="404665"/>
            <a:ext cx="2485584" cy="498095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159896" y="1556792"/>
            <a:ext cx="4968552" cy="720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4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 the show begin!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Day 1: Monday 29th November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09:15-09:30	opening </a:t>
            </a:r>
            <a:r>
              <a:rPr lang="en-GB" sz="1600" dirty="0"/>
              <a:t>remarks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09:30-12:00	CWL </a:t>
            </a:r>
            <a:endParaRPr lang="en-GB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13:00-14:00	</a:t>
            </a:r>
            <a:r>
              <a:rPr lang="en-GB" sz="1600" dirty="0" err="1" smtClean="0"/>
              <a:t>workflUX</a:t>
            </a:r>
            <a:r>
              <a:rPr lang="en-GB" sz="1600" dirty="0" smtClean="0"/>
              <a:t> </a:t>
            </a:r>
            <a:r>
              <a:rPr lang="en-GB" sz="1600" dirty="0"/>
              <a:t>- The Workflow User </a:t>
            </a:r>
            <a:r>
              <a:rPr lang="en-GB" sz="1600" dirty="0" err="1" smtClean="0"/>
              <a:t>eXperience</a:t>
            </a:r>
            <a:r>
              <a:rPr lang="en-GB" sz="1600" dirty="0" smtClean="0"/>
              <a:t> </a:t>
            </a:r>
            <a:endParaRPr lang="en-GB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14:00-15:00	</a:t>
            </a:r>
            <a:r>
              <a:rPr lang="en-GB" sz="1600" dirty="0" err="1" smtClean="0"/>
              <a:t>WESkit</a:t>
            </a:r>
            <a:endParaRPr lang="en-GB" sz="1600" dirty="0" smtClean="0"/>
          </a:p>
          <a:p>
            <a:endParaRPr lang="en-GB" sz="1600" dirty="0"/>
          </a:p>
          <a:p>
            <a:r>
              <a:rPr lang="en-GB" sz="1600" dirty="0" smtClean="0"/>
              <a:t>Day </a:t>
            </a:r>
            <a:r>
              <a:rPr lang="en-GB" sz="1600" dirty="0"/>
              <a:t>2: Tuesday 30th </a:t>
            </a:r>
            <a:r>
              <a:rPr lang="en-GB" sz="1600" dirty="0" smtClean="0"/>
              <a:t>Nov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09:30-12:00	</a:t>
            </a:r>
            <a:r>
              <a:rPr lang="en-GB" sz="1600" dirty="0" err="1" smtClean="0"/>
              <a:t>Snakemake</a:t>
            </a:r>
            <a:endParaRPr lang="en-GB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13:00-14:30	</a:t>
            </a:r>
            <a:r>
              <a:rPr lang="en-GB" sz="1600" dirty="0" err="1" smtClean="0"/>
              <a:t>OpenEBench</a:t>
            </a:r>
            <a:r>
              <a:rPr lang="en-GB" sz="1600" dirty="0" smtClean="0"/>
              <a:t> </a:t>
            </a:r>
            <a:endParaRPr lang="en-GB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2"/>
                </a:solidFill>
              </a:rPr>
              <a:t>18:00-late	Evening </a:t>
            </a:r>
            <a:r>
              <a:rPr lang="en-GB" sz="1600" dirty="0">
                <a:solidFill>
                  <a:schemeClr val="accent2"/>
                </a:solidFill>
              </a:rPr>
              <a:t>virtual social via </a:t>
            </a:r>
            <a:r>
              <a:rPr lang="en-GB" sz="1600" dirty="0" err="1" smtClean="0">
                <a:solidFill>
                  <a:schemeClr val="accent2"/>
                </a:solidFill>
              </a:rPr>
              <a:t>gather.town</a:t>
            </a:r>
            <a:endParaRPr lang="en-GB" sz="1600" dirty="0">
              <a:solidFill>
                <a:schemeClr val="accent2"/>
              </a:solidFill>
            </a:endParaRPr>
          </a:p>
          <a:p>
            <a:endParaRPr lang="en-GB" sz="1600" dirty="0"/>
          </a:p>
          <a:p>
            <a:r>
              <a:rPr lang="en-GB" sz="1600" dirty="0" smtClean="0"/>
              <a:t>Day </a:t>
            </a:r>
            <a:r>
              <a:rPr lang="en-GB" sz="1600" dirty="0"/>
              <a:t>3, Wednesday 1st </a:t>
            </a:r>
            <a:r>
              <a:rPr lang="en-GB" sz="1600" dirty="0" smtClean="0"/>
              <a:t>Dec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09:30-12:00	</a:t>
            </a:r>
            <a:r>
              <a:rPr lang="en-GB" sz="1600" dirty="0" err="1" smtClean="0"/>
              <a:t>Nextflow</a:t>
            </a:r>
            <a:endParaRPr lang="en-GB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13:00-15:00	</a:t>
            </a:r>
            <a:r>
              <a:rPr lang="en-GB" sz="1600" dirty="0" err="1" smtClean="0"/>
              <a:t>nf</a:t>
            </a:r>
            <a:r>
              <a:rPr lang="en-GB" sz="1600" dirty="0" smtClean="0"/>
              <a:t>-core</a:t>
            </a:r>
            <a:endParaRPr lang="en-GB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2"/>
                </a:solidFill>
              </a:rPr>
              <a:t>15:00-15:15	closing remarks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9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840416" y="5762539"/>
            <a:ext cx="1080120" cy="997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86954" y="0"/>
            <a:ext cx="170504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3" y="1124744"/>
            <a:ext cx="4655409" cy="4824536"/>
          </a:xfrm>
        </p:spPr>
        <p:txBody>
          <a:bodyPr/>
          <a:lstStyle/>
          <a:p>
            <a:r>
              <a:rPr lang="en-GB" dirty="0" smtClean="0"/>
              <a:t>Daniel Wibberg, </a:t>
            </a:r>
            <a:r>
              <a:rPr lang="en-GB" b="0" i="1" dirty="0" err="1" smtClean="0"/>
              <a:t>de.NBI</a:t>
            </a:r>
            <a:r>
              <a:rPr lang="en-GB" b="0" i="1" dirty="0" smtClean="0"/>
              <a:t>/ELIXIR-DE</a:t>
            </a:r>
          </a:p>
          <a:p>
            <a:r>
              <a:rPr lang="en-GB" dirty="0" smtClean="0"/>
              <a:t>Helena </a:t>
            </a:r>
            <a:r>
              <a:rPr lang="en-GB" dirty="0" err="1" smtClean="0"/>
              <a:t>Schnitzer</a:t>
            </a:r>
            <a:r>
              <a:rPr lang="en-GB" dirty="0"/>
              <a:t>, </a:t>
            </a:r>
            <a:r>
              <a:rPr lang="en-GB" b="0" i="1" dirty="0" err="1" smtClean="0"/>
              <a:t>de.NBI</a:t>
            </a:r>
            <a:r>
              <a:rPr lang="en-GB" b="0" i="1" dirty="0" smtClean="0"/>
              <a:t>/ELIXIR-DE</a:t>
            </a:r>
            <a:endParaRPr lang="en-GB" dirty="0" smtClean="0"/>
          </a:p>
          <a:p>
            <a:r>
              <a:rPr lang="en-GB" dirty="0" smtClean="0"/>
              <a:t>Sina Barysch, </a:t>
            </a:r>
            <a:r>
              <a:rPr lang="en-GB" b="0" i="1" dirty="0" err="1" smtClean="0"/>
              <a:t>de.NBI</a:t>
            </a:r>
            <a:r>
              <a:rPr lang="en-GB" b="0" i="1" dirty="0" smtClean="0"/>
              <a:t>/EMBL</a:t>
            </a:r>
          </a:p>
          <a:p>
            <a:r>
              <a:rPr lang="en-GB" dirty="0"/>
              <a:t>Franziska </a:t>
            </a:r>
            <a:r>
              <a:rPr lang="en-GB" dirty="0" smtClean="0"/>
              <a:t>Müller, </a:t>
            </a:r>
            <a:r>
              <a:rPr lang="en-GB" b="0" i="1" dirty="0"/>
              <a:t>BIH at Charité</a:t>
            </a:r>
            <a:endParaRPr lang="en-GB" i="1" dirty="0" smtClean="0"/>
          </a:p>
          <a:p>
            <a:endParaRPr lang="en-GB" sz="1400" dirty="0"/>
          </a:p>
          <a:p>
            <a:r>
              <a:rPr lang="en-GB" sz="1600" dirty="0" smtClean="0"/>
              <a:t>CWL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Michael R. Crusoe, </a:t>
            </a:r>
            <a:r>
              <a:rPr lang="en-GB" sz="1600" b="0" i="1" dirty="0" smtClean="0"/>
              <a:t>VU Amsterdam, </a:t>
            </a:r>
            <a:r>
              <a:rPr lang="en-GB" sz="1600" b="0" i="1" dirty="0"/>
              <a:t>Netherlands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Fotis E. Psomopoulos, </a:t>
            </a:r>
            <a:r>
              <a:rPr lang="en-GB" sz="1600" b="0" i="1" dirty="0" smtClean="0"/>
              <a:t>CERTH, </a:t>
            </a:r>
            <a:r>
              <a:rPr lang="en-GB" sz="1600" b="0" i="1" dirty="0"/>
              <a:t>Greece</a:t>
            </a:r>
          </a:p>
          <a:p>
            <a:r>
              <a:rPr lang="en-GB" sz="1600" dirty="0" err="1" smtClean="0"/>
              <a:t>workflUX</a:t>
            </a:r>
            <a:r>
              <a:rPr lang="en-GB" sz="1600" dirty="0" smtClean="0"/>
              <a:t> </a:t>
            </a:r>
            <a:r>
              <a:rPr lang="en-GB" sz="1600" dirty="0"/>
              <a:t>- The Workflow User </a:t>
            </a:r>
            <a:r>
              <a:rPr lang="en-GB" sz="1600" dirty="0" err="1" smtClean="0"/>
              <a:t>eXperience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Pavlo Lutsik, </a:t>
            </a:r>
            <a:r>
              <a:rPr lang="en-GB" sz="1600" b="0" i="1" dirty="0" smtClean="0"/>
              <a:t>DKFZ, </a:t>
            </a:r>
            <a:r>
              <a:rPr lang="en-GB" sz="1600" b="0" i="1" dirty="0"/>
              <a:t>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Mei-</a:t>
            </a:r>
            <a:r>
              <a:rPr lang="en-GB" sz="1600" b="0" dirty="0" err="1"/>
              <a:t>Ju</a:t>
            </a:r>
            <a:r>
              <a:rPr lang="en-GB" sz="1600" b="0" dirty="0"/>
              <a:t> Chen, </a:t>
            </a:r>
            <a:r>
              <a:rPr lang="en-GB" sz="1600" b="0" i="1" dirty="0" smtClean="0"/>
              <a:t>DKFZ, </a:t>
            </a:r>
            <a:r>
              <a:rPr lang="en-GB" sz="1600" b="0" i="1" dirty="0"/>
              <a:t>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Clarissa Feuerstein, </a:t>
            </a:r>
            <a:r>
              <a:rPr lang="en-GB" sz="1600" b="0" i="1" dirty="0"/>
              <a:t>DKFZ,</a:t>
            </a:r>
            <a:r>
              <a:rPr lang="en-GB" sz="1600" b="0" i="1" dirty="0" smtClean="0"/>
              <a:t> Germany</a:t>
            </a:r>
          </a:p>
          <a:p>
            <a:r>
              <a:rPr lang="en-GB" sz="1600" dirty="0" err="1"/>
              <a:t>WESkit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Sven Twardziok, </a:t>
            </a:r>
            <a:r>
              <a:rPr lang="en-GB" sz="1600" b="0" i="1" dirty="0"/>
              <a:t>BIH at Charité, Germany</a:t>
            </a:r>
          </a:p>
          <a:p>
            <a:endParaRPr lang="en-GB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1537" y="6586400"/>
            <a:ext cx="258771" cy="175305"/>
          </a:xfrm>
        </p:spPr>
        <p:txBody>
          <a:bodyPr/>
          <a:lstStyle/>
          <a:p>
            <a:fld id="{0C03F2F4-3D73-4946-89C6-7727ECB7DC0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63952" y="1124744"/>
            <a:ext cx="4392488" cy="5544615"/>
          </a:xfrm>
          <a:prstGeom prst="rect">
            <a:avLst/>
          </a:prstGeom>
        </p:spPr>
        <p:txBody>
          <a:bodyPr vert="horz" lIns="0" tIns="18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sz="20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000" indent="-234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36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2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94000" indent="-234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000" indent="-234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4000" indent="-234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000" indent="-234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err="1" smtClean="0"/>
              <a:t>Snakemake</a:t>
            </a:r>
            <a:r>
              <a:rPr lang="en-GB" sz="1600" b="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Johannes </a:t>
            </a:r>
            <a:r>
              <a:rPr lang="en-GB" sz="1600" b="0" dirty="0"/>
              <a:t>Köster, </a:t>
            </a:r>
            <a:r>
              <a:rPr lang="en-GB" sz="1600" b="0" i="1" dirty="0" smtClean="0"/>
              <a:t>UDE, </a:t>
            </a:r>
            <a:r>
              <a:rPr lang="en-GB" sz="1600" b="0" i="1" dirty="0"/>
              <a:t>Germany</a:t>
            </a:r>
            <a:endParaRPr lang="en-GB" sz="1600" b="0" dirty="0"/>
          </a:p>
          <a:p>
            <a:r>
              <a:rPr lang="en-GB" sz="1600" dirty="0" err="1" smtClean="0"/>
              <a:t>OpenEBench</a:t>
            </a:r>
            <a:endParaRPr lang="en-GB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Salvador </a:t>
            </a:r>
            <a:r>
              <a:rPr lang="en-GB" sz="1600" b="0" dirty="0"/>
              <a:t>Capella-Gutierrez, </a:t>
            </a:r>
            <a:r>
              <a:rPr lang="en-GB" sz="1600" b="0" i="1" dirty="0" smtClean="0"/>
              <a:t>BSC, </a:t>
            </a:r>
            <a:r>
              <a:rPr lang="en-GB" sz="1600" b="0" i="1" dirty="0"/>
              <a:t>Spain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Laura Portell, </a:t>
            </a:r>
            <a:r>
              <a:rPr lang="en-GB" sz="1600" b="0" i="1" dirty="0" smtClean="0"/>
              <a:t>BSC, </a:t>
            </a:r>
            <a:r>
              <a:rPr lang="en-GB" sz="1600" b="0" i="1" dirty="0"/>
              <a:t>Spain</a:t>
            </a:r>
            <a:endParaRPr lang="en-GB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Asier </a:t>
            </a:r>
            <a:r>
              <a:rPr lang="en-GB" sz="1600" b="0" dirty="0" smtClean="0"/>
              <a:t>Gonzalez</a:t>
            </a:r>
            <a:r>
              <a:rPr lang="en-GB" sz="1600" b="0" dirty="0"/>
              <a:t>,</a:t>
            </a:r>
            <a:r>
              <a:rPr lang="en-GB" sz="1600" b="0" i="1" dirty="0" smtClean="0"/>
              <a:t> BSC, </a:t>
            </a:r>
            <a:r>
              <a:rPr lang="en-GB" sz="1600" b="0" i="1" dirty="0"/>
              <a:t>Spain</a:t>
            </a:r>
            <a:endParaRPr lang="en-GB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Jose Maria Fernandez</a:t>
            </a:r>
            <a:r>
              <a:rPr lang="en-GB" sz="1600" b="0" dirty="0" smtClean="0"/>
              <a:t>,</a:t>
            </a:r>
            <a:r>
              <a:rPr lang="en-GB" sz="1600" b="0" i="1" dirty="0" smtClean="0"/>
              <a:t> BSC, </a:t>
            </a:r>
            <a:r>
              <a:rPr lang="en-GB" sz="1600" b="0" i="1" dirty="0"/>
              <a:t>Spain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Laura Rodriguez-</a:t>
            </a:r>
            <a:r>
              <a:rPr lang="en-GB" sz="1600" b="0" dirty="0" err="1"/>
              <a:t>Navas</a:t>
            </a:r>
            <a:r>
              <a:rPr lang="en-GB" sz="1600" b="0" dirty="0"/>
              <a:t>, </a:t>
            </a:r>
            <a:r>
              <a:rPr lang="en-GB" sz="1600" b="0" i="1" dirty="0" smtClean="0"/>
              <a:t>BSC, Spain</a:t>
            </a:r>
          </a:p>
          <a:p>
            <a:r>
              <a:rPr lang="en-GB" sz="1600" dirty="0" err="1" smtClean="0"/>
              <a:t>Nextflow</a:t>
            </a:r>
            <a:endParaRPr lang="en-GB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Paolo </a:t>
            </a:r>
            <a:r>
              <a:rPr lang="en-GB" sz="1600" b="0" dirty="0"/>
              <a:t>Di Tommaso, </a:t>
            </a:r>
            <a:r>
              <a:rPr lang="en-GB" sz="1600" b="0" i="1" dirty="0" err="1"/>
              <a:t>Seqera</a:t>
            </a:r>
            <a:r>
              <a:rPr lang="en-GB" sz="1600" b="0" i="1" dirty="0"/>
              <a:t> Labs, Spain</a:t>
            </a:r>
            <a:endParaRPr lang="en-GB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Evan Floden, </a:t>
            </a:r>
            <a:r>
              <a:rPr lang="en-GB" sz="1600" b="0" i="1" dirty="0" err="1"/>
              <a:t>Seqera</a:t>
            </a:r>
            <a:r>
              <a:rPr lang="en-GB" sz="1600" b="0" i="1" dirty="0"/>
              <a:t> Labs, Spain</a:t>
            </a:r>
            <a:endParaRPr lang="en-GB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Luca Cozzuto, </a:t>
            </a:r>
            <a:r>
              <a:rPr lang="en-GB" sz="1600" b="0" i="1" dirty="0" smtClean="0"/>
              <a:t>CRG, </a:t>
            </a:r>
            <a:r>
              <a:rPr lang="en-GB" sz="1600" b="0" i="1" dirty="0"/>
              <a:t>Spain</a:t>
            </a:r>
            <a:endParaRPr lang="en-GB" sz="1600" b="0" dirty="0"/>
          </a:p>
          <a:p>
            <a:r>
              <a:rPr lang="en-GB" sz="1600" dirty="0" err="1" smtClean="0"/>
              <a:t>nf</a:t>
            </a:r>
            <a:r>
              <a:rPr lang="en-GB" sz="1600" dirty="0" smtClean="0"/>
              <a:t>-core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Gisela </a:t>
            </a:r>
            <a:r>
              <a:rPr lang="en-GB" sz="1600" b="0" dirty="0"/>
              <a:t>Gabernet, </a:t>
            </a:r>
            <a:r>
              <a:rPr lang="en-GB" sz="1600" b="0" i="1" dirty="0" err="1" smtClean="0"/>
              <a:t>Uni</a:t>
            </a:r>
            <a:r>
              <a:rPr lang="en-GB" sz="1600" b="0" i="1" dirty="0" smtClean="0"/>
              <a:t> </a:t>
            </a:r>
            <a:r>
              <a:rPr lang="en-GB" sz="1600" b="0" i="1" dirty="0" err="1" smtClean="0"/>
              <a:t>Tübingen</a:t>
            </a:r>
            <a:r>
              <a:rPr lang="en-GB" sz="1600" b="0" i="1" dirty="0"/>
              <a:t>, Germany</a:t>
            </a:r>
            <a:endParaRPr lang="en-GB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Friederike Hanssen, </a:t>
            </a:r>
            <a:r>
              <a:rPr lang="en-GB" sz="1600" b="0" i="1" dirty="0" err="1" smtClean="0"/>
              <a:t>Uni</a:t>
            </a:r>
            <a:r>
              <a:rPr lang="en-GB" sz="1600" b="0" i="1" dirty="0" smtClean="0"/>
              <a:t> </a:t>
            </a:r>
            <a:r>
              <a:rPr lang="en-GB" sz="1600" b="0" i="1" dirty="0" err="1"/>
              <a:t>Tübingen</a:t>
            </a:r>
            <a:r>
              <a:rPr lang="en-GB" sz="1600" b="0" i="1" dirty="0"/>
              <a:t>, Germany</a:t>
            </a:r>
            <a:endParaRPr lang="en-GB" sz="1600" b="0" dirty="0"/>
          </a:p>
          <a:p>
            <a:endParaRPr lang="en-GB" b="0" dirty="0"/>
          </a:p>
          <a:p>
            <a:endParaRPr lang="en-GB" sz="1600" b="0" dirty="0"/>
          </a:p>
          <a:p>
            <a:endParaRPr lang="en-GB" sz="1600" b="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b="18853"/>
          <a:stretch/>
        </p:blipFill>
        <p:spPr>
          <a:xfrm>
            <a:off x="10619476" y="687530"/>
            <a:ext cx="1440000" cy="30454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632488" y="61186"/>
            <a:ext cx="1413976" cy="487494"/>
            <a:chOff x="10662331" y="6310587"/>
            <a:chExt cx="1413976" cy="48749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28307" y="6310587"/>
              <a:ext cx="648000" cy="487494"/>
            </a:xfrm>
            <a:prstGeom prst="rect">
              <a:avLst/>
            </a:prstGeom>
          </p:spPr>
        </p:pic>
        <p:pic>
          <p:nvPicPr>
            <p:cNvPr id="16" name="Picture 22" descr="Datei:Berlin Institute of Health Logo new.svg – Wikipedia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5" t="25194" r="46842" b="24542"/>
            <a:stretch/>
          </p:blipFill>
          <p:spPr bwMode="auto">
            <a:xfrm>
              <a:off x="10662331" y="6400833"/>
              <a:ext cx="648000" cy="30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24" descr="Datei:Logo Charite.svg – Wikipedia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476" y="1130924"/>
            <a:ext cx="1440000" cy="5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Datei:UniversitaetTuebingen WortBildMarke.png –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476" y="5901389"/>
            <a:ext cx="1440000" cy="3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9476" y="4928474"/>
            <a:ext cx="1440000" cy="31289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629537" y="2310953"/>
            <a:ext cx="1442507" cy="424225"/>
            <a:chOff x="10629537" y="2270251"/>
            <a:chExt cx="1442507" cy="42422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4044" y="2313487"/>
              <a:ext cx="648000" cy="33775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11"/>
            <a:srcRect b="-7082"/>
            <a:stretch/>
          </p:blipFill>
          <p:spPr>
            <a:xfrm>
              <a:off x="10629537" y="2270251"/>
              <a:ext cx="648000" cy="424225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0606909" y="3466567"/>
            <a:ext cx="1465135" cy="706114"/>
            <a:chOff x="10559185" y="3429000"/>
            <a:chExt cx="1465135" cy="70611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412320" y="3476057"/>
              <a:ext cx="612000" cy="612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59185" y="3429000"/>
              <a:ext cx="612000" cy="706114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19476" y="4311531"/>
            <a:ext cx="1440000" cy="47809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9476" y="5380215"/>
            <a:ext cx="1440000" cy="38232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0619476" y="2874028"/>
            <a:ext cx="1440000" cy="453689"/>
            <a:chOff x="1094293" y="3599106"/>
            <a:chExt cx="3305429" cy="108000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16"/>
            <a:srcRect l="1" r="7933"/>
            <a:stretch/>
          </p:blipFill>
          <p:spPr>
            <a:xfrm>
              <a:off x="1094293" y="3599106"/>
              <a:ext cx="3305429" cy="1080000"/>
            </a:xfrm>
            <a:prstGeom prst="rect">
              <a:avLst/>
            </a:prstGeom>
          </p:spPr>
        </p:pic>
        <p:pic>
          <p:nvPicPr>
            <p:cNvPr id="30" name="Picture 4" descr="Das Signet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4154" y="3754794"/>
              <a:ext cx="826298" cy="768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8"/>
          <a:srcRect l="3909" r="4250"/>
          <a:stretch/>
        </p:blipFill>
        <p:spPr>
          <a:xfrm>
            <a:off x="10619476" y="6410015"/>
            <a:ext cx="1440000" cy="35018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605840" y="1801134"/>
            <a:ext cx="1467273" cy="370969"/>
            <a:chOff x="10575047" y="1668949"/>
            <a:chExt cx="1467273" cy="37096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1394320" y="1690346"/>
              <a:ext cx="648000" cy="32817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4" t="32967" r="33849" b="32982"/>
            <a:stretch/>
          </p:blipFill>
          <p:spPr>
            <a:xfrm>
              <a:off x="10575047" y="1668949"/>
              <a:ext cx="648000" cy="370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364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Reproducibility in bioinformatics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Reproducibility is a cornerstone </a:t>
            </a:r>
            <a:r>
              <a:rPr lang="en-GB" dirty="0" smtClean="0"/>
              <a:t>of </a:t>
            </a:r>
            <a:r>
              <a:rPr lang="en-GB" dirty="0"/>
              <a:t>good scientific practice</a:t>
            </a:r>
          </a:p>
          <a:p>
            <a:endParaRPr lang="en-GB" dirty="0" smtClean="0"/>
          </a:p>
          <a:p>
            <a:r>
              <a:rPr lang="en-GB" dirty="0" smtClean="0"/>
              <a:t>Reproducibility in bioinformatics: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ocumentation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ata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b="1" u="sng" dirty="0" smtClean="0"/>
              <a:t>code</a:t>
            </a:r>
          </a:p>
          <a:p>
            <a:endParaRPr lang="en-GB" dirty="0"/>
          </a:p>
          <a:p>
            <a:r>
              <a:rPr lang="en-GB" dirty="0" smtClean="0"/>
              <a:t>We are in the midst of a </a:t>
            </a:r>
            <a:r>
              <a:rPr lang="en-GB" dirty="0"/>
              <a:t>reproducibility crisis: </a:t>
            </a:r>
            <a:endParaRPr lang="en-GB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“… </a:t>
            </a:r>
            <a:r>
              <a:rPr lang="en-GB" dirty="0"/>
              <a:t>more than half have failed to reproduce their own experiments</a:t>
            </a:r>
            <a:r>
              <a:rPr lang="en-GB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261" y="6391889"/>
            <a:ext cx="288000" cy="216000"/>
          </a:xfrm>
        </p:spPr>
        <p:txBody>
          <a:bodyPr/>
          <a:lstStyle/>
          <a:p>
            <a:fld id="{0C03F2F4-3D73-4946-89C6-7727ECB7DC00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26" name="Picture 2" descr="https://media.springernature.com/w300/springer-static/image/art%3A10.1038%2F533452a/MediaObjects/41586_2016_BF533452a_Figd_HT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1101629"/>
            <a:ext cx="3600400" cy="304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16280" y="4155664"/>
            <a:ext cx="309634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GB" sz="1400" dirty="0"/>
              <a:t>https://doi.org/10.1038/533452a</a:t>
            </a:r>
          </a:p>
        </p:txBody>
      </p:sp>
    </p:spTree>
    <p:extLst>
      <p:ext uri="{BB962C8B-B14F-4D97-AF65-F5344CB8AC3E}">
        <p14:creationId xmlns:p14="http://schemas.microsoft.com/office/powerpoint/2010/main" val="42169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Reproducibility in bioinformatics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Reproducibility is a cornerstone </a:t>
            </a:r>
            <a:r>
              <a:rPr lang="en-GB" dirty="0" smtClean="0"/>
              <a:t>of </a:t>
            </a:r>
            <a:r>
              <a:rPr lang="en-GB" dirty="0"/>
              <a:t>good scientific practice</a:t>
            </a:r>
          </a:p>
          <a:p>
            <a:endParaRPr lang="en-GB" dirty="0" smtClean="0"/>
          </a:p>
          <a:p>
            <a:r>
              <a:rPr lang="en-GB" dirty="0" smtClean="0"/>
              <a:t>Reproducibility in bioinformatics: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ocumentation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ata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b="1" u="sng" dirty="0" smtClean="0"/>
              <a:t>code</a:t>
            </a:r>
          </a:p>
          <a:p>
            <a:endParaRPr lang="en-GB" dirty="0"/>
          </a:p>
          <a:p>
            <a:r>
              <a:rPr lang="en-GB" dirty="0"/>
              <a:t>We are in the midst of a reproducibility crisis: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“… </a:t>
            </a:r>
            <a:r>
              <a:rPr lang="en-GB" dirty="0"/>
              <a:t>more than half have failed to reproduce their own experiments</a:t>
            </a:r>
            <a:r>
              <a:rPr lang="en-GB" dirty="0" smtClean="0"/>
              <a:t>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… but there is light at the end of the tunnel!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261" y="6391889"/>
            <a:ext cx="288000" cy="216000"/>
          </a:xfrm>
        </p:spPr>
        <p:txBody>
          <a:bodyPr/>
          <a:lstStyle/>
          <a:p>
            <a:fld id="{0C03F2F4-3D73-4946-89C6-7727ECB7DC00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1026" name="Picture 2" descr="https://media.springernature.com/w300/springer-static/image/art%3A10.1038%2F533452a/MediaObjects/41586_2016_BF533452a_Figd_HT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1101629"/>
            <a:ext cx="3600400" cy="304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16280" y="4155664"/>
            <a:ext cx="309634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GB" sz="1400" dirty="0"/>
              <a:t>https://doi.org/10.1038/533452a</a:t>
            </a:r>
          </a:p>
        </p:txBody>
      </p:sp>
      <p:pic>
        <p:nvPicPr>
          <p:cNvPr id="11" name="Picture 14" descr="Card image ca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86" t="7872" r="10572" b="11187"/>
          <a:stretch/>
        </p:blipFill>
        <p:spPr bwMode="auto">
          <a:xfrm>
            <a:off x="8290331" y="5412462"/>
            <a:ext cx="1108283" cy="79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nextflow-io/nextflow: A DSL for data-driven computational pipeline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60" b="29995"/>
          <a:stretch/>
        </p:blipFill>
        <p:spPr bwMode="auto">
          <a:xfrm>
            <a:off x="3371221" y="5617759"/>
            <a:ext cx="2112773" cy="38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1944" y="5504209"/>
            <a:ext cx="2358092" cy="6163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384" y="5448124"/>
            <a:ext cx="1456982" cy="728491"/>
          </a:xfrm>
          <a:prstGeom prst="rect">
            <a:avLst/>
          </a:prstGeom>
        </p:spPr>
      </p:pic>
      <p:pic>
        <p:nvPicPr>
          <p:cNvPr id="1034" name="Picture 10" descr="Snakemake · GitHub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2" b="9448"/>
          <a:stretch/>
        </p:blipFill>
        <p:spPr bwMode="auto">
          <a:xfrm>
            <a:off x="2232489" y="5432080"/>
            <a:ext cx="914609" cy="76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6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476672"/>
            <a:ext cx="11593288" cy="432048"/>
          </a:xfrm>
        </p:spPr>
        <p:txBody>
          <a:bodyPr/>
          <a:lstStyle/>
          <a:p>
            <a:r>
              <a:rPr lang="en-GB" dirty="0" smtClean="0"/>
              <a:t>The workshop: preparation and engagement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124744"/>
            <a:ext cx="10513168" cy="4824536"/>
          </a:xfrm>
        </p:spPr>
        <p:txBody>
          <a:bodyPr/>
          <a:lstStyle/>
          <a:p>
            <a:r>
              <a:rPr lang="en-GB" dirty="0" smtClean="0"/>
              <a:t>Be prepared!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elixir-workflow-workshop.github.io/2021/preparation.html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workshop will be recorded</a:t>
            </a:r>
          </a:p>
          <a:p>
            <a:endParaRPr lang="en-GB" dirty="0" smtClean="0"/>
          </a:p>
          <a:p>
            <a:r>
              <a:rPr lang="en-GB" dirty="0" smtClean="0"/>
              <a:t>Virtual social event via </a:t>
            </a:r>
            <a:r>
              <a:rPr lang="en-GB" dirty="0" err="1" smtClean="0"/>
              <a:t>Gather.Town</a:t>
            </a:r>
            <a:r>
              <a:rPr lang="en-GB" dirty="0" smtClean="0"/>
              <a:t> on </a:t>
            </a:r>
            <a:r>
              <a:rPr lang="en-GB" dirty="0"/>
              <a:t>Tuesday evening </a:t>
            </a:r>
            <a:r>
              <a:rPr lang="en-GB" dirty="0" smtClean="0"/>
              <a:t>18:00… open to all!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Two </a:t>
            </a:r>
            <a:r>
              <a:rPr lang="en-GB" dirty="0" smtClean="0"/>
              <a:t>levels of </a:t>
            </a:r>
            <a:r>
              <a:rPr lang="en-GB" dirty="0" smtClean="0"/>
              <a:t>participation</a:t>
            </a:r>
            <a:endParaRPr lang="en-GB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30 participants via Zoom, who can interact with trainers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Many more participants </a:t>
            </a:r>
            <a:r>
              <a:rPr lang="en-GB" dirty="0"/>
              <a:t>via Twitch: </a:t>
            </a:r>
            <a:r>
              <a:rPr lang="en-GB" dirty="0">
                <a:hlinkClick r:id="rId4"/>
              </a:rPr>
              <a:t>https://www.twitch.tv/elixir_workshops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Slido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app.sli.do/event/pl9n9alm/live/questions?w=9qyxd</a:t>
            </a:r>
            <a:endParaRPr lang="en-GB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All participants </a:t>
            </a:r>
            <a:r>
              <a:rPr lang="en-GB" dirty="0"/>
              <a:t>can </a:t>
            </a:r>
            <a:r>
              <a:rPr lang="en-GB" dirty="0" smtClean="0"/>
              <a:t>ask questions </a:t>
            </a:r>
            <a:r>
              <a:rPr lang="en-GB" dirty="0"/>
              <a:t>at </a:t>
            </a:r>
            <a:r>
              <a:rPr lang="en-GB" b="1" dirty="0"/>
              <a:t>slido.com</a:t>
            </a:r>
            <a:r>
              <a:rPr lang="en-GB" dirty="0"/>
              <a:t> with </a:t>
            </a:r>
            <a:r>
              <a:rPr lang="en-GB" b="1" dirty="0"/>
              <a:t>#</a:t>
            </a:r>
            <a:r>
              <a:rPr lang="en-GB" b="1" dirty="0" smtClean="0"/>
              <a:t>446128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0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try out </a:t>
            </a:r>
            <a:r>
              <a:rPr lang="en-GB" dirty="0" err="1" smtClean="0"/>
              <a:t>slido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GB" dirty="0" smtClean="0"/>
              <a:t>Head </a:t>
            </a:r>
            <a:r>
              <a:rPr lang="en-GB" dirty="0"/>
              <a:t>over to </a:t>
            </a:r>
            <a:r>
              <a:rPr lang="en-GB" dirty="0">
                <a:hlinkClick r:id="rId2"/>
              </a:rPr>
              <a:t>https://www.sli.do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and enter “#446128”</a:t>
            </a:r>
          </a:p>
          <a:p>
            <a:pPr marL="457200" indent="-457200">
              <a:buAutoNum type="arabicParenR"/>
            </a:pPr>
            <a:endParaRPr lang="en-GB" dirty="0"/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564904"/>
            <a:ext cx="7935996" cy="29523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368" y="404664"/>
            <a:ext cx="2454031" cy="49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669" y="404664"/>
            <a:ext cx="2468437" cy="4980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out </a:t>
            </a:r>
            <a:r>
              <a:rPr lang="en-GB" dirty="0" err="1"/>
              <a:t>slido</a:t>
            </a:r>
            <a:r>
              <a:rPr lang="en-GB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GB" dirty="0" smtClean="0"/>
              <a:t>Head </a:t>
            </a:r>
            <a:r>
              <a:rPr lang="en-GB" dirty="0"/>
              <a:t>over to </a:t>
            </a:r>
            <a:r>
              <a:rPr lang="en-GB" dirty="0">
                <a:hlinkClick r:id="rId3"/>
              </a:rPr>
              <a:t>https://www.sli.do/</a:t>
            </a:r>
            <a:r>
              <a:rPr lang="en-GB" dirty="0"/>
              <a:t> and enter “#446128</a:t>
            </a:r>
            <a:r>
              <a:rPr lang="en-GB" dirty="0" smtClean="0"/>
              <a:t>”</a:t>
            </a:r>
          </a:p>
          <a:p>
            <a:pPr marL="457200" indent="-457200">
              <a:buAutoNum type="arabicParenR"/>
            </a:pPr>
            <a:r>
              <a:rPr lang="en-GB" dirty="0" smtClean="0"/>
              <a:t>Select the “Opening remarks” room</a:t>
            </a:r>
          </a:p>
          <a:p>
            <a:pPr marL="457200" indent="-457200">
              <a:buAutoNum type="arabicParenR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5" y="2163540"/>
            <a:ext cx="7920880" cy="39065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23592" y="1942663"/>
            <a:ext cx="720080" cy="119830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31904" y="1700808"/>
            <a:ext cx="424847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out </a:t>
            </a:r>
            <a:r>
              <a:rPr lang="en-GB" dirty="0" err="1"/>
              <a:t>slido</a:t>
            </a:r>
            <a:r>
              <a:rPr lang="en-GB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GB" dirty="0" smtClean="0"/>
              <a:t>Head </a:t>
            </a:r>
            <a:r>
              <a:rPr lang="en-GB" dirty="0"/>
              <a:t>over to </a:t>
            </a:r>
            <a:r>
              <a:rPr lang="en-GB" dirty="0">
                <a:hlinkClick r:id="rId2"/>
              </a:rPr>
              <a:t>https://www.sli.do/</a:t>
            </a:r>
            <a:r>
              <a:rPr lang="en-GB" dirty="0"/>
              <a:t> and enter “#446128</a:t>
            </a:r>
            <a:r>
              <a:rPr lang="en-GB" dirty="0" smtClean="0"/>
              <a:t>”</a:t>
            </a:r>
          </a:p>
          <a:p>
            <a:pPr marL="457200" indent="-457200">
              <a:buAutoNum type="arabicParenR"/>
            </a:pPr>
            <a:r>
              <a:rPr lang="en-GB" dirty="0" smtClean="0"/>
              <a:t>Select the “Opening remarks” room</a:t>
            </a:r>
          </a:p>
          <a:p>
            <a:pPr marL="457200" indent="-457200">
              <a:buAutoNum type="arabicParenR"/>
            </a:pPr>
            <a:r>
              <a:rPr lang="en-GB" dirty="0" smtClean="0"/>
              <a:t>Click on “Polls” and let me know how you are feeling today</a:t>
            </a:r>
          </a:p>
          <a:p>
            <a:pPr marL="457200" indent="-457200">
              <a:buAutoNum type="arabicParenR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564904"/>
            <a:ext cx="7919776" cy="376248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783632" y="2348880"/>
            <a:ext cx="4320480" cy="7920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65" y="404665"/>
            <a:ext cx="2485584" cy="498095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7896200" y="1556792"/>
            <a:ext cx="2880320" cy="57606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 smtClean="0">
                <a:solidFill>
                  <a:srgbClr val="5B5B5B"/>
                </a:solidFill>
              </a:rPr>
              <a:t>How are you feeling today?</a:t>
            </a:r>
            <a:endParaRPr lang="en-GB" sz="3600" b="1" dirty="0">
              <a:solidFill>
                <a:srgbClr val="5B5B5B"/>
              </a:solidFill>
            </a:endParaRP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 smtClean="0">
                <a:solidFill>
                  <a:srgbClr val="5B5B5B"/>
                </a:solidFill>
              </a:rPr>
              <a:t>ⓘ</a:t>
            </a:r>
            <a:r>
              <a:rPr lang="en-GB" sz="1400" smtClean="0">
                <a:solidFill>
                  <a:srgbClr val="5B5B5B"/>
                </a:solidFill>
              </a:rPr>
              <a:t> Start presenting to display the poll results on this slide.</a:t>
            </a:r>
            <a:endParaRPr lang="en-GB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01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1.0.2123"/>
  <p:tag name="SLIDO_PRESENTATION_ID" val="00000000-0000-0000-0000-000000000000"/>
  <p:tag name="SLIDO_EVENT_UUID" val="36e9120e-ffc5-4f1a-b741-688e09ea453a"/>
  <p:tag name="SLIDO_EVENT_SECTION_UUID" val="e7a9488d-00a4-4b44-b4a9-d2d93663f70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zgwNDA4Mjl9"/>
  <p:tag name="SLIDO_TYPE" val="SlidoPoll"/>
  <p:tag name="SLIDO_POLL_UUID" val="8acf61d8-0676-4799-bce6-28db4bb0a49a"/>
  <p:tag name="SLIDO_TIMELINE" val="W3sicG9sbFF1ZXN0aW9uVXVpZCI6ImZkOTJiM2U3LThmY2EtNDU4Ni04NDVlLWYzZDE4NDExNmY4YyIsInNob3dSZXN1bHRzIjp0cnVlLCJzaG93Q29ycmVjdEFuc3dlcnMiOmZhbHNlLCJ2b3RpbmdMb2NrZWQiOmZhbHNlfV0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WordClou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zgwOTg5NzR9"/>
  <p:tag name="SLIDO_TYPE" val="SlidoPoll"/>
  <p:tag name="SLIDO_POLL_UUID" val="ce81a306-3625-40e3-a93b-788804bfde5d"/>
  <p:tag name="SLIDO_TIMELINE" val="W3sicG9sbFF1ZXN0aW9uVXVpZCI6Ijc3OGFiODkyLTE3Y2QtNGUxMi1iZmIzLTAzYWEyYjMxMjA2MCIsInNob3dSZXN1bHRzIjp0cnVlLCJzaG93Q29ycmVjdEFuc3dlcnMiOmZhbHNlLCJ2b3RpbmdMb2NrZWQiOmZhbHNlfV0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zgwNDA4Mjh9"/>
  <p:tag name="SLIDO_TYPE" val="SlidoPoll"/>
  <p:tag name="SLIDO_POLL_UUID" val="0564a241-d436-488a-a7ae-2599141c4ae7"/>
  <p:tag name="SLIDO_TIMELINE" val="W3sicG9sbFF1ZXN0aW9uVXVpZCI6ImY2MjVjNjhiLTI0ZDktNDA3Ny05YTI3LWI1ZDg1NjQ2NTg5MiIsInNob3dSZXN1bHRzIjp0cnVlLCJzaG93Q29ycmVjdEFuc3dlcnMiOmZhbHNlLCJ2b3RpbmdMb2NrZWQiOmZhbHNlfV0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zgwNDA4Mjl9"/>
  <p:tag name="SLIDO_TYPE" val="SlidoPoll"/>
  <p:tag name="SLIDO_POLL_UUID" val="99c4162b-2254-4881-ab13-9a91b3b8b0eb"/>
  <p:tag name="SLIDO_TIMELINE" val="W3sicG9sbFF1ZXN0aW9uVXVpZCI6ImFjYjE2YWQzLTMwNjgtNDE1OC1hZTI1LTEwZWZiMjIzZjAzNiIsInNob3dSZXN1bHRzIjp0cnVlLCJzaG93Q29ycmVjdEFuc3dlcnMiOmZhbHNlLCJ2b3RpbmdMb2NrZWQiOmZhbHNlfV0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WordClou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zgwNDA4Mjh9"/>
  <p:tag name="SLIDO_TYPE" val="SlidoPoll"/>
  <p:tag name="SLIDO_POLL_UUID" val="7ab5d7d3-7150-42b1-9dbd-ba69f2e7513e"/>
  <p:tag name="SLIDO_TIMELINE" val="W3sicG9sbFF1ZXN0aW9uVXVpZCI6ImNlMGMxYmE5LTJmOTktNDEyMy05MmJlLWE2OTZhZTdhMDgxMiIsInNob3dSZXN1bHRzIjp0cnVlLCJzaG93Q29ycmVjdEFuc3dlcnMiOmZhbHNlLCJ2b3RpbmdMb2NrZWQiOmZhbHNlfV0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heme/theme1.xml><?xml version="1.0" encoding="utf-8"?>
<a:theme xmlns:a="http://schemas.openxmlformats.org/drawingml/2006/main" name="Office">
  <a:themeElements>
    <a:clrScheme name="BIH - Colors">
      <a:dk1>
        <a:srgbClr val="4C626C"/>
      </a:dk1>
      <a:lt1>
        <a:srgbClr val="FFFFFF"/>
      </a:lt1>
      <a:dk2>
        <a:srgbClr val="4C626C"/>
      </a:dk2>
      <a:lt2>
        <a:srgbClr val="FFFFFF"/>
      </a:lt2>
      <a:accent1>
        <a:srgbClr val="70ACC0"/>
      </a:accent1>
      <a:accent2>
        <a:srgbClr val="C12075"/>
      </a:accent2>
      <a:accent3>
        <a:srgbClr val="003754"/>
      </a:accent3>
      <a:accent4>
        <a:srgbClr val="723C5D"/>
      </a:accent4>
      <a:accent5>
        <a:srgbClr val="9D9D9D"/>
      </a:accent5>
      <a:accent6>
        <a:srgbClr val="BE9E7C"/>
      </a:accent6>
      <a:hlink>
        <a:srgbClr val="C12075"/>
      </a:hlink>
      <a:folHlink>
        <a:srgbClr val="723C5D"/>
      </a:folHlink>
    </a:clrScheme>
    <a:fontScheme name="BIH - Fira Sans">
      <a:majorFont>
        <a:latin typeface="Fira Sans"/>
        <a:ea typeface=""/>
        <a:cs typeface=""/>
      </a:majorFont>
      <a:minorFont>
        <a:latin typeface="F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H_16x9_001-000-002.potx" id="{1D49C48A-3691-40C7-AB92-BC31EA568D56}" vid="{C22325C1-6FD1-44CB-B021-A0D949C5635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707</Words>
  <Application>Microsoft Office PowerPoint</Application>
  <PresentationFormat>Widescreen</PresentationFormat>
  <Paragraphs>143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Fira Sans</vt:lpstr>
      <vt:lpstr>Office</vt:lpstr>
      <vt:lpstr>ELIXIR Workflow Workshop Mon 29th Nov – Wed 1st Dec 2021   Naveed Ishaque Digital Health Centre, Berlin Institute of Health @ Charite  </vt:lpstr>
      <vt:lpstr>Acknowledgements</vt:lpstr>
      <vt:lpstr>Reproducibility in bioinformatics research</vt:lpstr>
      <vt:lpstr>Reproducibility in bioinformatics research</vt:lpstr>
      <vt:lpstr>The workshop: preparation and engagement </vt:lpstr>
      <vt:lpstr>Let’s try out slido!</vt:lpstr>
      <vt:lpstr>Let’s try out slido!</vt:lpstr>
      <vt:lpstr>Let’s try out slido!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Etiquette</vt:lpstr>
      <vt:lpstr>Do you have any questions?</vt:lpstr>
      <vt:lpstr>Let the show begin!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eine Headline linksbündig</dc:title>
  <dc:creator>Microsoft Office User</dc:creator>
  <dc:description>BIH | PowerPoint-Vorlage im Format 16:9_x000d_
Office 2016</dc:description>
  <cp:lastModifiedBy>Ishaque, Naveed</cp:lastModifiedBy>
  <cp:revision>315</cp:revision>
  <dcterms:created xsi:type="dcterms:W3CDTF">2019-10-10T12:04:55Z</dcterms:created>
  <dcterms:modified xsi:type="dcterms:W3CDTF">2021-11-28T12:10:52Z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001-000-002</vt:lpwstr>
  </property>
  <property fmtid="{D5CDD505-2E9C-101B-9397-08002B2CF9AE}" pid="4" name="Erstellt von">
    <vt:lpwstr>office network</vt:lpwstr>
  </property>
  <property fmtid="{D5CDD505-2E9C-101B-9397-08002B2CF9AE}" pid="5" name="Autor">
    <vt:lpwstr>clemens morfeld</vt:lpwstr>
  </property>
  <property fmtid="{D5CDD505-2E9C-101B-9397-08002B2CF9AE}" pid="6" name="Erstellt am">
    <vt:lpwstr>05.09.2019</vt:lpwstr>
  </property>
  <property fmtid="{D5CDD505-2E9C-101B-9397-08002B2CF9AE}" pid="7" name="Stand">
    <vt:lpwstr>10.10.2019</vt:lpwstr>
  </property>
  <property fmtid="{D5CDD505-2E9C-101B-9397-08002B2CF9AE}" pid="8" name="SlidoAppVersion">
    <vt:lpwstr>0.21.0.2123</vt:lpwstr>
  </property>
</Properties>
</file>