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5974" autoAdjust="0"/>
  </p:normalViewPr>
  <p:slideViewPr>
    <p:cSldViewPr>
      <p:cViewPr varScale="1">
        <p:scale>
          <a:sx n="110" d="100"/>
          <a:sy n="110" d="100"/>
        </p:scale>
        <p:origin x="13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6/5/2023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 for Developers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590800"/>
            <a:ext cx="7010400" cy="2590800"/>
          </a:xfrm>
        </p:spPr>
        <p:txBody>
          <a:bodyPr/>
          <a:lstStyle/>
          <a:p>
            <a:r>
              <a:rPr lang="en-US" dirty="0"/>
              <a:t>An introduction </a:t>
            </a:r>
          </a:p>
          <a:p>
            <a:r>
              <a:rPr lang="en-US" dirty="0"/>
              <a:t>to relational databases and SQL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F040C5-4787-DC3F-3B7C-C990375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database table relationships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432C9-62B8-C462-9E60-211D4BDE4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One-to-many relationship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One-to-one relationship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Many-to-many relationship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22BDC-259E-E3D4-DBAF-CE0F8AAA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3F948-064A-C5A2-12FE-E5EC64D5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80D5-5FB4-B4A5-425C-83D9F0A6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3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9D1CE3-B19B-0A41-9142-D5E36846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columns of the Invoices table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23F0-28C7-B385-5289-7814C376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D424F4-46D9-D3F0-7639-277EFFAC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69A8-E1B9-32F6-4576-915DCA3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3" name="Content Placeholder 2" descr="Title describes slide">
            <a:extLst>
              <a:ext uri="{FF2B5EF4-FFF2-40B4-BE49-F238E27FC236}">
                <a16:creationId xmlns:a16="http://schemas.microsoft.com/office/drawing/2014/main" id="{58F4FEB8-9355-C5B8-B3D0-4446C5D649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7562" y="1143000"/>
            <a:ext cx="638887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4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F040C5-4787-DC3F-3B7C-C990375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SQL Server data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432C9-62B8-C462-9E60-211D4BDE4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fontAlgn="base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z="1800" b="1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fontAlgn="base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z="1800" b="1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int, </a:t>
            </a:r>
            <a:r>
              <a:rPr lang="en-US" sz="1800" b="1" spc="-1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bigint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b="1" spc="-1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smallint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b="1" spc="-1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tinyint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fontAlgn="base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z="1800" b="1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money, </a:t>
            </a:r>
            <a:r>
              <a:rPr lang="en-US" sz="1800" b="1" spc="-1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smallmoney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fontAlgn="base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z="1800" b="1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decimal, numeric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fontAlgn="base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z="1800" b="1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float, real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fontAlgn="base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z="1800" b="1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date, time, datetime2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fontAlgn="base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z="1800" b="1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char, varchar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fontAlgn="base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z="1800" b="1" spc="-1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nchar</a:t>
            </a:r>
            <a:r>
              <a:rPr lang="en-US" sz="1800" b="1" spc="-1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b="1" spc="-1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nvarchar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22BDC-259E-E3D4-DBAF-CE0F8AAA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3F948-064A-C5A2-12FE-E5EC64D5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80D5-5FB4-B4A5-425C-83D9F0A6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9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F040C5-4787-DC3F-3B7C-C990375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and dialects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432C9-62B8-C462-9E60-211D4BDE4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Dialects in SQL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Although SQL is a standard language, each vendor has its own SQL dialect that may include extensions to the standards.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Server’s dialect is called Transact-SQL or T-SQL for short.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knowing “standard SQL” helps you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SQL statements are the same for all SQL dialects.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 you have learned one SQL dialect, you can easily learn other dialects.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knowing “standard SQL” does not help you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non-trivial application will require modification when moved from one relational database to another.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22BDC-259E-E3D4-DBAF-CE0F8AAA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3F948-064A-C5A2-12FE-E5EC64D5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80D5-5FB4-B4A5-425C-83D9F0A6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4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F040C5-4787-DC3F-3B7C-C990375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432C9-62B8-C462-9E60-211D4BDE4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releases</a:t>
            </a:r>
          </a:p>
          <a:p>
            <a:pPr marL="0" marR="182880" fontAlgn="base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359600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Oracle	1979	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82880" fontAlgn="base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DB2	1985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82880" fontAlgn="base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	2000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82880" fontAlgn="base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	1987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platforms</a:t>
            </a:r>
          </a:p>
          <a:p>
            <a:pPr marL="0" marR="182880" fontAlgn="base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s-E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Oracle	Unix/Linux; z/OS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82880" fontAlgn="base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s-E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DB2	OS/390 and z/OS; Unix/Linux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82880" fontAlgn="base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	Unix/Linux; Windows; macOS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82880" fontAlgn="base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	Windows; Linux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22BDC-259E-E3D4-DBAF-CE0F8AAA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3F948-064A-C5A2-12FE-E5EC64D5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80D5-5FB4-B4A5-425C-83D9F0A6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9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F040C5-4787-DC3F-3B7C-C990375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DML statements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432C9-62B8-C462-9E60-211D4BDE4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INSERT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UPDATE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DELETE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22BDC-259E-E3D4-DBAF-CE0F8AAA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3F948-064A-C5A2-12FE-E5EC64D5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80D5-5FB4-B4A5-425C-83D9F0A6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2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F040C5-4787-DC3F-3B7C-C990375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 statements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432C9-62B8-C462-9E60-211D4BDE4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 DATABASE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CREATE </a:t>
            </a: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TABLE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CREATE</a:t>
            </a: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INDEX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ALTER TABLE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ALTER</a:t>
            </a: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INDEX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endParaRPr lang="en-US" sz="1800" b="1" spc="-1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DROP DATABASE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DROP</a:t>
            </a: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TABLE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DROP</a:t>
            </a: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INDEX</a:t>
            </a:r>
            <a:endParaRPr lang="en-US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22BDC-259E-E3D4-DBAF-CE0F8AAA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3F948-064A-C5A2-12FE-E5EC64D5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80D5-5FB4-B4A5-425C-83D9F0A6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1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FC74-C6CD-3EFA-A47D-A127B4FF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creates a new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64AE2-4638-F326-D1F7-80D8D4D96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AP;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7384D-1FCB-6A40-0387-49738A3F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25028-39D3-5FA4-403B-4361CC36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CB20-BFBC-3B2C-10B7-8B5E80CD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3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6965-6BBE-D5DB-9C10-C682B66D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creates a new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A843D-EF56-118A-F563-A748091A93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INT           NOT NULL IDENTITY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INT           NOT NULL REFERENCES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Vendors(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VARCHAR(50)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SMALLDATETIME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MONEY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MONEY         NOT NULL DEFAULT 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MONEY         NOT NULL DEFAULT 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INT           NOT NULL REFERENCES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Terms(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SMALLDATETIME NOT NULL,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SMALLDATETIME 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0578E-6B96-C73F-6D16-83ADE8D5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D67E-B467-8C83-09CE-2F49F670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76D74-F3B8-9159-BE36-1F520CB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DDF6-549E-F630-9D10-72038340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Statements that work with the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42269-0A0F-6978-595B-CF022FE44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new column to the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MONEY NOT NULL;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the new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COLUMN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index on the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IX_Invoices_VendorID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Invoices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61CB8-092B-92F7-2124-00908DC9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A2BA-3470-279E-D349-66275976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C6F27-1E32-61B2-D3A1-3EDC3F1C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4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B33AE4-FEE7-BCFB-3952-CA105F4A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A87D8B-25C1-165B-A00C-FEE54E856F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three main hardware components of a client/server system.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 client accesses the database on a server using these terms: application software, data access API, database management system, SQL query, and query results.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a database is organized using these terms: tables, columns, rows, and cells.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tables in a relational database are related using these terms: primary key and foreign key.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three types of relationships that can exist between two tables.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the columns in a table are defined using these terms: data type, null value, default value, and identity column.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E423E-A153-8A4E-3EEE-D7AD0EAD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1AA8-C194-C5F3-019E-FCA26CD8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5F14-8682-4C05-940E-0089AA1C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4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9D1CE3-B19B-0A41-9142-D5E36846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Invoices base table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23F0-28C7-B385-5289-7814C376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D424F4-46D9-D3F0-7639-277EFFAC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69A8-E1B9-32F6-4576-915DCA3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0AE79DB0-ACCE-C5AB-58D5-73132AA1C9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093580" cy="39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70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2144AF-CDBD-217F-8195-86B568BE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r>
              <a:rPr lang="en-US" dirty="0"/>
              <a:t>A statement that retrieves and sorts selected columns and rows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1A1809-E48B-5937-9E0E-EC12E5B7F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1357"/>
            <a:ext cx="7391400" cy="244244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defined by the statement</a:t>
            </a: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64132952-9908-4072-936C-276BCC66DC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3707674"/>
            <a:ext cx="5733333" cy="2266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F5881-1FBA-8CFA-FEAE-13D060C4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AFA1-2E3F-5451-E7C9-0BA9678F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9269-3E66-9DD5-4135-73417D92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2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1DC6CA-5AD7-5D15-08C4-3B94969A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joins data from two tables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D24C04-3914-8EC5-99A8-22434F7E6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INNER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500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4D58-115B-2E17-CBCA-A4C9998A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234AC8-8907-D00E-2B29-E6181C5B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36-6501-B78B-F202-FBD093D2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7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9D1CE3-B19B-0A41-9142-D5E36846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set defined by the 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23F0-28C7-B385-5289-7814C376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D424F4-46D9-D3F0-7639-277EFFAC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69A8-E1B9-32F6-4576-915DCA3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4" name="Content Placeholder 3" descr="Title describes slide">
            <a:extLst>
              <a:ext uri="{FF2B5EF4-FFF2-40B4-BE49-F238E27FC236}">
                <a16:creationId xmlns:a16="http://schemas.microsoft.com/office/drawing/2014/main" id="{E77AFB70-4DF2-08AF-8EAC-6CD86C47BC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3958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53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1DC6CA-5AD7-5D15-08C4-3B94969A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adds a row to the Invoices table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D24C04-3914-8EC5-99A8-22434F7E6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(12, '3289175’,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'4/18/2022', 165, 3,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'5/18/2022');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4D58-115B-2E17-CBCA-A4C9998A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234AC8-8907-D00E-2B29-E6181C5B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36-6501-B78B-F202-FBD093D2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85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1DC6CA-5AD7-5D15-08C4-3B94969A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Two statements that update the data </a:t>
            </a:r>
            <a:br>
              <a:rPr lang="en-US" dirty="0"/>
            </a:br>
            <a:r>
              <a:rPr lang="en-US" dirty="0"/>
              <a:t>in the Invoices table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D24C04-3914-8EC5-99A8-22434F7E6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3434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value for a single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35.89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'367447';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values for all invoices </a:t>
            </a:r>
            <a:b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specified </a:t>
            </a:r>
            <a:r>
              <a:rPr lang="en-US" sz="18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endParaRPr lang="en-US" sz="1800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DATEADD(DAY, 30,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4D58-115B-2E17-CBCA-A4C9998A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234AC8-8907-D00E-2B29-E6181C5B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36-6501-B78B-F202-FBD093D2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32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1DC6CA-5AD7-5D15-08C4-3B94969A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6870"/>
            <a:ext cx="7315200" cy="1075730"/>
          </a:xfrm>
        </p:spPr>
        <p:txBody>
          <a:bodyPr/>
          <a:lstStyle/>
          <a:p>
            <a:r>
              <a:rPr lang="en-US" dirty="0"/>
              <a:t>Two statements that delete data </a:t>
            </a:r>
            <a:br>
              <a:rPr lang="en-US" dirty="0"/>
            </a:br>
            <a:r>
              <a:rPr lang="en-US" dirty="0"/>
              <a:t>from the Invoices table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D24C04-3914-8EC5-99A8-22434F7E6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3434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a single invoice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'4-342-8069';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Deletes all paid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4D58-115B-2E17-CBCA-A4C9998A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234AC8-8907-D00E-2B29-E6181C5B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36-6501-B78B-F202-FBD093D2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57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1DC6CA-5AD7-5D15-08C4-3B94969A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3668"/>
            <a:ext cx="7315200" cy="369332"/>
          </a:xfrm>
        </p:spPr>
        <p:txBody>
          <a:bodyPr/>
          <a:lstStyle/>
          <a:p>
            <a:r>
              <a:rPr lang="en-US" dirty="0"/>
              <a:t>The importance of formatting your code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D24C04-3914-8EC5-99A8-22434F7E6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3434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that’s difficult to read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coded with a readable style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4D58-115B-2E17-CBCA-A4C9998A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234AC8-8907-D00E-2B29-E6181C5B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36-6501-B78B-F202-FBD093D2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2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1DC6CA-5AD7-5D15-08C4-3B94969A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3668"/>
            <a:ext cx="7315200" cy="369332"/>
          </a:xfrm>
        </p:spPr>
        <p:txBody>
          <a:bodyPr/>
          <a:lstStyle/>
          <a:p>
            <a:r>
              <a:rPr lang="en-US" dirty="0"/>
              <a:t>Comments in SQL Server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D24C04-3914-8EC5-99A8-22434F7E6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3434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with a block comment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Author: Bryan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Syverson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 1/22/2022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with a single-line comment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 The fourth column calculates the balance due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4D58-115B-2E17-CBCA-A4C9998A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234AC8-8907-D00E-2B29-E6181C5B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36-6501-B78B-F202-FBD093D2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6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DA5D-7E60-F260-65E7-B4062AB5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coding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15D7A-F541-5722-F2D8-723796F45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each new clause on a new line.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 long clauses into multiple lines and indent continued lines.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all capital letters for each keyword.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Capitalize the first letter in each word in column and table names.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 each statement with a semicolon (;).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document code that’s difficult to understand.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190-73D5-42F9-65BA-A1ECE18D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D261B-7809-2731-40CE-35985992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BF28-8881-BC46-FFEA-8C70D30F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1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17DDE-6BC3-05F9-1906-B6849505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1423B1-2DB3-DE85-45B9-CEEF39119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2286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relationship between standard SQL and Microsoft SQL Server’s Transact-SQL.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2286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DML statements and DDL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2286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an action query and a SELECT query.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2286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three coding techniques that can make your SQL code easier to read and maintain.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B982B-360F-7261-C0BE-ABE4C9E8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1EC5E-02C7-9449-5F09-C094CD43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BB38-A339-322B-2F9A-B8024D7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6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0B1AFF-C831-8341-AD84-3134562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client/server system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6F689D5C-0CF6-6854-9407-671F16851F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2600" y="1219200"/>
            <a:ext cx="5638800" cy="46311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4BF2-E1D6-F6D2-F26B-B25CC241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B3148-B402-0217-75C0-6A47A343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5A31-6E74-B815-0922-70D9E6D1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 diagram of client software, server software, and the SQL interface&#10;">
            <a:extLst>
              <a:ext uri="{FF2B5EF4-FFF2-40B4-BE49-F238E27FC236}">
                <a16:creationId xmlns:a16="http://schemas.microsoft.com/office/drawing/2014/main" id="{AF609659-6390-79FF-ACB1-B7C78CE9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9496"/>
            <a:ext cx="7315200" cy="830704"/>
          </a:xfrm>
        </p:spPr>
        <p:txBody>
          <a:bodyPr/>
          <a:lstStyle/>
          <a:p>
            <a:r>
              <a:rPr lang="en-US" dirty="0"/>
              <a:t>Client software, server software, </a:t>
            </a:r>
            <a:br>
              <a:rPr lang="en-US" dirty="0"/>
            </a:br>
            <a:r>
              <a:rPr lang="en-US" dirty="0"/>
              <a:t>and the SQL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93072AB7-96FF-7DB0-2F41-4D50CE96EF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533780"/>
            <a:ext cx="5542857" cy="204761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B76154-8E49-0A0E-D12D-BB999A20B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SQL interface works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application software communicates with the DBMS by sending 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queries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through the 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access API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DBMS receives a query that requests data, it processes the query and returns the 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 results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the client.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E4720-81A5-4B1A-F839-8B7D84A2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E625B-E490-802C-CECD-824070FD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FD0A-8868-2695-08B0-F2DDA65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F2AB-8778-6F94-09C6-803E447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456"/>
            <a:ext cx="7315200" cy="1107996"/>
          </a:xfrm>
        </p:spPr>
        <p:txBody>
          <a:bodyPr/>
          <a:lstStyle/>
          <a:p>
            <a:r>
              <a:rPr lang="en-US" dirty="0"/>
              <a:t>A Windows-based system </a:t>
            </a:r>
            <a:br>
              <a:rPr lang="en-US" dirty="0"/>
            </a:br>
            <a:r>
              <a:rPr lang="en-US" dirty="0"/>
              <a:t>that uses an application server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93E39AE8-B0B4-29EE-5B17-94CAA40A7E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7429" y="1553244"/>
            <a:ext cx="7085714" cy="242857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BA4BF-0AFE-CF15-602C-23ED556D61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12954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application servers are used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server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handles the processing for an application and uses SQL to communicate with the database server.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3A6E-FDEA-D8A9-F9E6-46C949FF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889D5F-20CD-98A9-1E1D-03A63531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1E24-4537-95C5-7409-18762654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4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F2AB-8778-6F94-09C6-803E447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simple web-based system</a:t>
            </a:r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7919E369-1854-1F1E-8F82-A84CB31B8A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3075" y="1143000"/>
            <a:ext cx="7171965" cy="1676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BA4BF-0AFE-CF15-602C-23ED556D61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94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web servers are used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server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uses a protocol known as HTTP (Hypertext Transfer Protocol) to communicate with the client. It can also use SQL to communicate with the database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 web-based system, it’s common for the client to use a web browser to communicate with a web server that’s running somewhere on the internet.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3A6E-FDEA-D8A9-F9E6-46C949FF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889D5F-20CD-98A9-1E1D-03A63531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1E24-4537-95C5-7409-18762654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9D1CE3-B19B-0A41-9142-D5E36846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Vendors table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23F0-28C7-B385-5289-7814C376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D424F4-46D9-D3F0-7639-277EFFAC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69A8-E1B9-32F6-4576-915DCA3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56F0A666-FE9C-8955-4DA0-88BD0E304F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823"/>
          <a:stretch/>
        </p:blipFill>
        <p:spPr bwMode="auto">
          <a:xfrm>
            <a:off x="914400" y="1143000"/>
            <a:ext cx="7315200" cy="3955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768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9D1CE3-B19B-0A41-9142-D5E36846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21268"/>
            <a:ext cx="6248400" cy="369332"/>
          </a:xfrm>
        </p:spPr>
        <p:txBody>
          <a:bodyPr/>
          <a:lstStyle/>
          <a:p>
            <a:r>
              <a:rPr lang="en-US" dirty="0"/>
              <a:t>The relationship between two tables</a:t>
            </a:r>
          </a:p>
        </p:txBody>
      </p:sp>
      <p:pic>
        <p:nvPicPr>
          <p:cNvPr id="4" name="Content Placeholder 3" descr="Title describes slide">
            <a:extLst>
              <a:ext uri="{FF2B5EF4-FFF2-40B4-BE49-F238E27FC236}">
                <a16:creationId xmlns:a16="http://schemas.microsoft.com/office/drawing/2014/main" id="{10EC4A9C-E0B3-C48A-5C41-543770071F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924" t="1070"/>
          <a:stretch/>
        </p:blipFill>
        <p:spPr bwMode="auto">
          <a:xfrm>
            <a:off x="1143000" y="1143000"/>
            <a:ext cx="5410200" cy="47113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23F0-28C7-B385-5289-7814C376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D424F4-46D9-D3F0-7639-277EFFAC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69A8-E1B9-32F6-4576-915DCA3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5678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Murach’s SQL Server 2022 slides template</Template>
  <TotalTime>522</TotalTime>
  <Words>1475</Words>
  <Application>Microsoft Office PowerPoint</Application>
  <PresentationFormat>On-screen Show (4:3)</PresentationFormat>
  <Paragraphs>253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SQL Server 2022 for Developers</vt:lpstr>
      <vt:lpstr>Objectives</vt:lpstr>
      <vt:lpstr>Objectives (cont.)</vt:lpstr>
      <vt:lpstr>A simple client/server system</vt:lpstr>
      <vt:lpstr>Client software, server software,  and the SQL interface </vt:lpstr>
      <vt:lpstr>A Windows-based system  that uses an application server </vt:lpstr>
      <vt:lpstr>A simple web-based system</vt:lpstr>
      <vt:lpstr>The Vendors table</vt:lpstr>
      <vt:lpstr>The relationship between two tables</vt:lpstr>
      <vt:lpstr>Three types of database table relationships</vt:lpstr>
      <vt:lpstr>The columns of the Invoices table</vt:lpstr>
      <vt:lpstr>Common SQL Server data types</vt:lpstr>
      <vt:lpstr>Standard SQL and dialects</vt:lpstr>
      <vt:lpstr>Relational databases</vt:lpstr>
      <vt:lpstr>SQL DML statements</vt:lpstr>
      <vt:lpstr>SQL DDL statements</vt:lpstr>
      <vt:lpstr>A statement that creates a new database</vt:lpstr>
      <vt:lpstr>A statement that creates a new table</vt:lpstr>
      <vt:lpstr>Statements that work with the table</vt:lpstr>
      <vt:lpstr>The Invoices base table</vt:lpstr>
      <vt:lpstr>A statement that retrieves and sorts selected columns and rows</vt:lpstr>
      <vt:lpstr>A statement that joins data from two tables</vt:lpstr>
      <vt:lpstr>The result set defined by the join</vt:lpstr>
      <vt:lpstr>A statement that adds a row to the Invoices table</vt:lpstr>
      <vt:lpstr>Two statements that update the data  in the Invoices table</vt:lpstr>
      <vt:lpstr>Two statements that delete data  from the Invoices table </vt:lpstr>
      <vt:lpstr>The importance of formatting your code</vt:lpstr>
      <vt:lpstr>Comments in SQL Server</vt:lpstr>
      <vt:lpstr>SQL coding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21</cp:revision>
  <cp:lastPrinted>2016-01-14T23:03:16Z</cp:lastPrinted>
  <dcterms:created xsi:type="dcterms:W3CDTF">2023-05-24T17:34:23Z</dcterms:created>
  <dcterms:modified xsi:type="dcterms:W3CDTF">2023-06-05T23:12:28Z</dcterms:modified>
</cp:coreProperties>
</file>