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9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35052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11430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7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4" r:id="rId14"/>
    <p:sldLayoutId id="2147483693" r:id="rId15"/>
    <p:sldLayoutId id="2147483676" r:id="rId16"/>
    <p:sldLayoutId id="2147483675" r:id="rId17"/>
    <p:sldLayoutId id="214748368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 for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590800"/>
            <a:ext cx="6400800" cy="2438400"/>
          </a:xfrm>
        </p:spPr>
        <p:txBody>
          <a:bodyPr/>
          <a:lstStyle/>
          <a:p>
            <a:r>
              <a:rPr lang="en-US" dirty="0"/>
              <a:t>How to retrieve data from a single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38A23E-9DD8-C431-91C2-09B78202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expanded syntax of the SELECT clause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CC5770-D33E-CB7A-2270-F1026D193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[</a:t>
            </a:r>
            <a:r>
              <a:rPr lang="en-US" sz="16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[TOP n [PERCENT] [WITH TIES]]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column_specification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[[AS]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column_specification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[[AS]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result_column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 ...</a:t>
            </a:r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30F1-82B5-D1EE-1F17-194AAF5E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2FA936-3C83-B607-B47B-2639C4A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54B10-BBF9-23AE-E2B6-0E1392D2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6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1AD5-31FF-9EAE-A6D4-F98C65EB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ways to code column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6AC24-CC04-5F58-A9B3-C417029E4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columns from base table (*)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 name from base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of a calculation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of a concatenation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of a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3112-5E1B-F555-8A2B-26AC8006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AC56-E5D4-4677-F9A8-C5B62337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2C5A-490A-76B7-E51F-BF494DE6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7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AA74-23AE-3A51-6276-4BDE0314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specifications that use base table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D3BA-E739-8FD1-7BB5-E2BDCD0D1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* symbol is used to retrieve all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names are used to retrieve specific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896D-1D2A-8F33-F712-CDEF873C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22E34-DF28-1C90-559B-21468A40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6C30-643B-616A-8A95-A1D2108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36BF-B7E4-2EE1-DFDB-1800E55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specifications that use calculated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16FD-5367-CBA1-D58E-01BFB92EB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arithmetic expression used to calculate </a:t>
            </a:r>
            <a:r>
              <a:rPr lang="en-US" sz="18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8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string expression used to calculate </a:t>
            </a:r>
            <a:r>
              <a:rPr lang="en-US" sz="18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endParaRPr lang="en-US" sz="18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is used to calculate </a:t>
            </a:r>
            <a:r>
              <a:rPr lang="en-US" sz="18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endParaRPr lang="en-US" sz="18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GETDATE()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F81BB-09FF-266E-C266-3113C69D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15A4D-62A4-3022-B728-062DFF02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A301-128D-6A92-917A-BB174244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1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F025-89B0-4414-358E-34F4BE7D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columns in the result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DE8A-04DD-116E-E167-E48BD3FE95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7391400" cy="113432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[Invoice Number],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Date,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5C4B190-8412-B79E-687F-738E724F7B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48524"/>
            <a:ext cx="7315200" cy="11709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20440-CC31-C0D0-1DDB-3020CF72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DD3B-7ACC-0259-C325-E3CB1339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DAC84-F5DC-3859-6076-AAF632DD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7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5865-ED78-E3BB-CEEE-2168EBF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 that aren’t named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561B-D189-0EB0-5D02-2DEFFB086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3400" y="1062758"/>
            <a:ext cx="72390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D5DE949-3181-76BC-ED3D-34EE55B0C5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125836"/>
            <a:ext cx="7315200" cy="11709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F165-F382-D37D-1816-10B14AAA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95FAB-2931-6656-F18D-94D15771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90ED-A461-8312-E47C-BE83FF3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5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5865-ED78-E3BB-CEEE-2168EBF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concatenate string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561B-D189-0EB0-5D02-2DEFFB086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83820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Vendors;</a:t>
            </a:r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658D6E66-05EF-44F8-7B43-0EB19BAD23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752599"/>
            <a:ext cx="7315200" cy="10542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F165-F382-D37D-1816-10B14AAA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95FAB-2931-6656-F18D-94D15771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90ED-A461-8312-E47C-BE83FF3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5865-ED78-E3BB-CEEE-2168EBFC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r>
              <a:rPr lang="en-US" dirty="0"/>
              <a:t>How to format string data using literal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561B-D189-0EB0-5D02-2DEFFB086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6639"/>
            <a:ext cx="83820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Address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Vendors;</a:t>
            </a: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937A4EDD-6030-AA6F-0F5C-282D176D5A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285999"/>
            <a:ext cx="7315200" cy="129848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F165-F382-D37D-1816-10B14AAA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95FAB-2931-6656-F18D-94D15771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90ED-A461-8312-E47C-BE83FF3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4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apostrophes in literal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349" y="1062758"/>
            <a:ext cx="80010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Address: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52DDD70-AAD9-4F92-A88C-294E4C63F7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6693" y="1981199"/>
            <a:ext cx="7284143" cy="17794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3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3677B1-11DF-D0CC-4AD2-A5B3344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arithmetic operators in order of precedence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25838E-D7C1-398E-23AB-ACA37A4BC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Modulo (Remainder)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FC9D-E60C-5CD4-89AC-5E8738C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8F62D1-C00D-AF53-26B5-9A97F27A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BA6C-2DCC-1AA4-D7BF-3624605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A085-FA71-077C-631E-EF74975B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9FDDB-23A2-1E26-D678-92FDAA514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and run SELECT statements that use any of the language elements presented in this chapter.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base table values and the calculated values in SELECT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column alias.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and the use of parentheses for arithmetic expressions.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DISTINCT keyword and the TOP clause.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comparison operators, logical operators, and parentheses in WHERE clauses.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B135-E6B7-FD9A-05CE-3DD59EF2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B3D5-A71E-B39E-CED7-005AE28B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E735-D6EE-15A1-DF4C-207DD624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4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calculates the balance due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33D5DA03-31E2-C773-6E31-524814AB58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206" y="2391293"/>
            <a:ext cx="7303394" cy="10525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5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6657"/>
            <a:ext cx="7315200" cy="1107996"/>
          </a:xfrm>
        </p:spPr>
        <p:txBody>
          <a:bodyPr/>
          <a:lstStyle/>
          <a:p>
            <a:r>
              <a:rPr lang="en-US" dirty="0"/>
              <a:t>A statement that uses parentheses </a:t>
            </a:r>
            <a:br>
              <a:rPr lang="en-US" dirty="0"/>
            </a:br>
            <a:r>
              <a:rPr lang="en-US" dirty="0"/>
              <a:t>to control the order of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442249"/>
            <a:ext cx="7391400" cy="1451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+ 7 * 3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OrderOfPrecedence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+ 7) * 3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B9E63CC-904F-9273-56F8-7210C90951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055713"/>
            <a:ext cx="7315200" cy="10542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uses the modulo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53329"/>
            <a:ext cx="7391400" cy="1451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 AS Quotient,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10 AS Remainder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60FAD3A-60DA-F385-0E11-F6CFB38B0C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2621331"/>
            <a:ext cx="7279467" cy="10362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1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uses the LEFT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57" y="1009848"/>
            <a:ext cx="73152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 AS Initials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Vendors;</a:t>
            </a: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194DE565-AFD6-8536-1E00-842656CCA2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45196"/>
            <a:ext cx="7315200" cy="11709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5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uses the CONVERT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130" y="1066800"/>
            <a:ext cx="80010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'Invoice: #'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', dated ' + CONVERT(char(8),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' for $' + CONVERT(varchar(9),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3BFCD89-98BE-4BDC-DDD2-1E0EED5767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290042"/>
            <a:ext cx="7315200" cy="11709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3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computes the age of an invoice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80010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GETDATE() AS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Today''s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DATEDIFF(day,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GETDATE()) AS Age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9EDEB674-0CA3-8AA2-66E8-543586D3B2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80821"/>
            <a:ext cx="7315200" cy="11709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0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r>
              <a:rPr lang="en-US" dirty="0"/>
              <a:t>A SELECT statement that returns all rows </a:t>
            </a:r>
            <a:br>
              <a:rPr lang="en-US" dirty="0"/>
            </a:br>
            <a:r>
              <a:rPr lang="en-US" dirty="0"/>
              <a:t>(122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572822"/>
            <a:ext cx="80010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07E4E08-25C2-5596-1E27-26D8E7FBD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664570"/>
            <a:ext cx="7315200" cy="22755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3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r>
              <a:rPr lang="en-US" dirty="0"/>
              <a:t>A statement that eliminates duplicate rows </a:t>
            </a:r>
            <a:br>
              <a:rPr lang="en-US" dirty="0"/>
            </a:br>
            <a:r>
              <a:rPr lang="en-US" dirty="0"/>
              <a:t>(53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572822"/>
            <a:ext cx="8001000" cy="73866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Vendors;</a:t>
            </a:r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75A144FA-12C2-CAF2-6439-AF3B480FD1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9976" y="2358367"/>
            <a:ext cx="7361104" cy="22898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8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1189"/>
            <a:ext cx="7315200" cy="369332"/>
          </a:xfrm>
        </p:spPr>
        <p:txBody>
          <a:bodyPr/>
          <a:lstStyle/>
          <a:p>
            <a:r>
              <a:rPr lang="en-US" dirty="0"/>
              <a:t>A SELECT statement with a TOP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38958"/>
            <a:ext cx="80010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TOP 5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C6B69BA-5826-A62B-5092-2DC4EF0173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274695"/>
            <a:ext cx="7315200" cy="15117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3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738664"/>
          </a:xfrm>
        </p:spPr>
        <p:txBody>
          <a:bodyPr/>
          <a:lstStyle/>
          <a:p>
            <a:r>
              <a:rPr lang="en-US" dirty="0"/>
              <a:t>A SELECT statement with the TOP clause </a:t>
            </a:r>
            <a:br>
              <a:rPr lang="en-US" dirty="0"/>
            </a:br>
            <a:r>
              <a:rPr lang="en-US" dirty="0"/>
              <a:t>and PERCENT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576864"/>
            <a:ext cx="80010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TOP 5 PERCENT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622F5292-3C49-12E7-9FE3-FAAAE96745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599" y="2647705"/>
            <a:ext cx="7314001" cy="17804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9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6B19-3DB5-31A7-72D1-0FCFD4F7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A5B8-6641-27A9-1B97-14F148A24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IN, BETWEEN, and LIKE operators in WHERE clauses.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IS NULL clause in a WHERE clause.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column names, aliases, calculated values, and column numbers in ORDER BY clauses.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OFFSET and FETCH clauses in ORDER BY clauses.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66EAB-EC30-A415-5866-29800ABB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540A-B8D7-48EE-1718-859B17F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1495-CEE0-577E-85CF-58962C30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8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7186-B8AE-B6E2-5507-C66FBA2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336"/>
            <a:ext cx="7315200" cy="738664"/>
          </a:xfrm>
        </p:spPr>
        <p:txBody>
          <a:bodyPr/>
          <a:lstStyle/>
          <a:p>
            <a:r>
              <a:rPr lang="en-US" dirty="0"/>
              <a:t>A SELECT statement with a TOP clause </a:t>
            </a:r>
            <a:br>
              <a:rPr lang="en-US" dirty="0"/>
            </a:br>
            <a:r>
              <a:rPr lang="en-US" dirty="0"/>
              <a:t>and WITH TIES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B519B-948E-B53C-AF78-D0B8E9B101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600200"/>
            <a:ext cx="80010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TOP 5 WITH TIES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E033C79C-D4B7-1F7F-75CA-DBB26C8834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671042"/>
            <a:ext cx="7315200" cy="17551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889B-0671-8C9E-EACC-2C45E24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3CD378-9C77-79F0-B675-59792D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E28-663C-3F43-3CCE-3BA8E01F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24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0A7F24-E70E-2D36-D6CB-F81D0B56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Syntax for a WHERE clause with 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D6B5F2-A4E2-3EF7-1B23-022BCF7E9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expression_1 operator expression_2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comparison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than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 than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 than or equal to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than or equal to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9144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	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equal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0691-8804-70BE-7A94-ECB0F0A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A422A6-1810-3738-6B2C-8DCCA4A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90C9-4CA7-324A-AD25-20196054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2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60CCBF-17FC-8A4A-BBCC-E18916C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clauses that retrieve…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AFB421-60EF-2AC5-4D57-4BC43406D9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51054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 located in Iowa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'IA'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 with a balance due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 with names from A to 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'M'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 on or before a specified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'2023-01-31'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 on or after a specified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'1/1/22'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 with credits that don’t equal zero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&lt;&gt; 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0C0A3-87B7-BF9D-28A2-F6C9222F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3C6A-96F0-3A93-9892-DC544AF8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986C-4EB0-5E51-EE1B-2E28F0B0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8A53-BF3C-2467-EFB2-5D823363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a WHERE clause with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7C072-EC50-C237-2B1C-3D2D58D7E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[NOT] search_condition_1 {AND|OR}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[NOT] search_condition_2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56CF-412F-8B49-DE89-08CB5782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0D36-9398-BF4B-9830-94D894A4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A5CB-4A2C-5AEA-5B96-0BFC8A6B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4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6FC4-CBCC-D51F-CB57-1B130437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clauses that use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C940-B48E-73F9-99E7-FAF5898E5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'NJ' 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YTDPurchases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200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'NJ' OR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YTDPurchases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200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NOT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5000 OR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NOT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'2023-02-01')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condition without the NOT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5000 AND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'2023-02-01'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C7D3-30BB-0899-D067-59E817D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DE983-A090-EB50-1682-5956732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FC40-F0EB-308C-F228-E8E878A3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3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71C9F8-8FAE-6ECC-8648-D8EA6855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compound condition without parentheses </a:t>
            </a:r>
            <a:br>
              <a:rPr lang="en-US" dirty="0"/>
            </a:br>
            <a:r>
              <a:rPr lang="en-US" dirty="0"/>
              <a:t>(34 rows)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366AE6-34FA-90B6-C28C-071269BDDE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447800"/>
            <a:ext cx="8077200" cy="110799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'01/01/2023'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endParaRPr lang="en-US" dirty="0"/>
          </a:p>
        </p:txBody>
      </p:sp>
      <p:pic>
        <p:nvPicPr>
          <p:cNvPr id="11" name="Content Placeholder 10" descr="Title describes slide.&#10;">
            <a:extLst>
              <a:ext uri="{FF2B5EF4-FFF2-40B4-BE49-F238E27FC236}">
                <a16:creationId xmlns:a16="http://schemas.microsoft.com/office/drawing/2014/main" id="{C9D25296-DD89-3E24-DFEC-2D5C8897BC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14791"/>
            <a:ext cx="7315200" cy="117091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E9AA63-9AC5-9A73-A1AD-60C2F775C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3962400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of precedence for compound conditions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3AE95-BB31-2ED1-7B7A-56FD2F1A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B2101-291E-FCA7-91C5-38C85EB6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FDD2-91B7-7FF3-BB4D-2AF770DA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24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2BA05A-5DCC-B52E-18E8-59499F3D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r>
              <a:rPr lang="en-US" dirty="0"/>
              <a:t>The same compound condition with parentheses</a:t>
            </a:r>
            <a:br>
              <a:rPr lang="en-US" dirty="0"/>
            </a:br>
            <a:r>
              <a:rPr lang="en-US" dirty="0"/>
              <a:t>(11 rows)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58DB23-1B45-E9B7-5E74-300F65168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600200"/>
            <a:ext cx="8001000" cy="106440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'01/01/2023'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endParaRPr lang="en-US" dirty="0"/>
          </a:p>
        </p:txBody>
      </p:sp>
      <p:pic>
        <p:nvPicPr>
          <p:cNvPr id="12" name="Content Placeholder 11" descr="Title describes slide.">
            <a:extLst>
              <a:ext uri="{FF2B5EF4-FFF2-40B4-BE49-F238E27FC236}">
                <a16:creationId xmlns:a16="http://schemas.microsoft.com/office/drawing/2014/main" id="{AB2D0475-1649-EB68-8E2F-0BAD836F3B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33789"/>
            <a:ext cx="7315200" cy="117091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105E3-DF67-D0F5-01A2-0D8DB6FE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D8EEB-54BA-8E9C-BCAA-08BBDC2B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7CEDC5-C911-8679-B3C1-32119DCE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8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AC43EB-093E-9F95-1F16-5F8DE545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WHERE clause with an IN phrase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54C45C-1697-A8BE-C216-414B78C74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IN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({subquery|expression_1 [, expression_2]...})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F84D-ADEA-34D5-026F-C0F2D17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CBC868-B88A-1F04-F87F-85A43A2C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9B946-10DE-D4B4-64FF-48F3803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7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B942-C8ED-1D3C-6487-69FA6E32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clauses that use the IN phrase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E19EE-BC76-7DEE-DC4D-A2B34EA51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list of numeric literals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(1, 3, 4)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Preceded by NOT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('CA', 'NV', 'OR')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subquery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'2022-12-01')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2B974-6C12-8F16-C142-D911C51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3726-B5B5-8D1B-5528-446BD11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EFF-DFCF-68F0-78C0-0CAA3D0B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1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0BC38D-A52F-EE12-B0B0-55A6E401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syntax of the WHERE clause </a:t>
            </a:r>
            <a:br>
              <a:rPr lang="en-US" dirty="0"/>
            </a:br>
            <a:r>
              <a:rPr lang="en-US" dirty="0"/>
              <a:t>with a BETWEEN phrase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A27CA7-AF47-88A3-4710-0A8E16B4F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BETWEEN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begin_expression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end_expression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equivalent WHERE clause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the BETWEEN phrase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[NOT]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begin_expression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3E16C-86B0-5886-31B7-5305E5FF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6612A-1EBB-4CA1-BFF1-80D87C48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FFE8-70F3-62BD-824C-BCF82297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0BD5-E550-C931-C0DE-E3E737F9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simplified syntax of the 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73C8-019C-5540-FC65-13C80298A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/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4F093-9D04-E6BF-8716-AD252617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1868-0675-DEE6-522C-48470BF1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C487-BA58-175E-F57A-6F5F23C6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31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05660B-B2F3-4D61-190F-929DDBCB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clauses that use the BETWEEN phrase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330A25-6DC0-565F-A966-873ABB618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literal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'2023-01-01' AND '2023-01-31'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Preceded by NOT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BETWEEN 93600 AND 93799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test expression coded as a calculated 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BETWEEN 200 AND 500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limits coded as calculated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GETDATE() AND GETDATE() + 30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4659-95F0-1EC2-B8FC-CC58735B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62EF-BB9D-BDAD-ED72-65F14F48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0B8E-F2D4-1FF1-F216-9F37A50F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7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31E0-FA4B-D710-B275-579A7999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WHERE clause with a LIKE phrase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31959-B9D5-8680-A5F0-AEAA5C326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143001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LIKE pattern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Wildcard symbols used in patterns</a:t>
            </a:r>
          </a:p>
          <a:p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5D41E8E2-AD73-D0AC-4F14-F81360F88F3E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806128730"/>
              </p:ext>
            </p:extLst>
          </p:nvPr>
        </p:nvGraphicFramePr>
        <p:xfrm>
          <a:off x="1219200" y="2206081"/>
          <a:ext cx="6477000" cy="2377440"/>
        </p:xfrm>
        <a:graphic>
          <a:graphicData uri="http://schemas.openxmlformats.org/drawingml/2006/table">
            <a:tbl>
              <a:tblPr firstRow="1"/>
              <a:tblGrid>
                <a:gridCol w="1550788">
                  <a:extLst>
                    <a:ext uri="{9D8B030D-6E8A-4147-A177-3AD203B41FA5}">
                      <a16:colId xmlns:a16="http://schemas.microsoft.com/office/drawing/2014/main" val="3022107181"/>
                    </a:ext>
                  </a:extLst>
                </a:gridCol>
                <a:gridCol w="4926212">
                  <a:extLst>
                    <a:ext uri="{9D8B030D-6E8A-4147-A177-3AD203B41FA5}">
                      <a16:colId xmlns:a16="http://schemas.microsoft.com/office/drawing/2014/main" val="167035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Symbol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Matches…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6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Any string of zero or more characters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66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_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Any single character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09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[ 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single character listed within the brackets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63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[ - 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single character within the given range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3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[ ^ 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single character not listed after the caret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9811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1330-D25E-E69E-CF5C-4B42DF2D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CFDF3E-6ED6-B9D5-8633-C32508F9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83FC-DC80-31E1-6DB9-1B339D94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8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6B974A0-59C6-1826-9641-7499ABAF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clauses that use the LIKE phrase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101347-D85C-AE19-02A5-5918A386D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'SAN%'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"San Diego" and "Santa Ana"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'COMPU_ER%'</a:t>
            </a:r>
          </a:p>
          <a:p>
            <a:pPr marL="0" marR="182880" indent="347345" fontAlgn="base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Compuserve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 and "Computerworld"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'DAMI[EO]N'</a:t>
            </a:r>
          </a:p>
          <a:p>
            <a:pPr marL="0" marR="182880" indent="347345" fontAlgn="base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"Damien" and "Damion"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'N[A-J]'</a:t>
            </a:r>
          </a:p>
          <a:p>
            <a:pPr marL="0" marR="182880" indent="347345" fontAlgn="base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"NC" and "NJ" but not "NV" or "NY"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'N[^K-Y]'</a:t>
            </a:r>
          </a:p>
          <a:p>
            <a:pPr marL="0" marR="182880" indent="347345" fontAlgn="base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"NC" and "NJ" but not "NV" or "NY"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LIKE '[1-9]%'</a:t>
            </a:r>
          </a:p>
          <a:p>
            <a:pPr marL="0" marR="182880" indent="347345" fontAlgn="base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"02107" and "08816"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92C3-651A-CEFA-78F0-4297254A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E198D-E7ED-9FD8-7560-8BBFED66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5E3D9A-F22E-A1A3-1F29-DEE5135B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5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F8C710-A001-59F5-AAAE-BFF01A38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syntax of the WHERE clause </a:t>
            </a:r>
            <a:br>
              <a:rPr lang="en-US" dirty="0"/>
            </a:br>
            <a:r>
              <a:rPr lang="en-US" dirty="0"/>
              <a:t>with the IS NULL clause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387DC-3441-0EC1-CDAF-2EB0D0EDD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 IS [NOT] NULL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2754B-B9A6-0F91-C2AC-59461285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EDFC-225F-E988-F6AD-9BD29EA8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10F5-A66D-5B72-1FCE-96634DC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03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84BEA9-1BC8-7E8D-0B53-48AB093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NullSample</a:t>
            </a:r>
            <a:r>
              <a:rPr lang="en-US" dirty="0"/>
              <a:t> table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472B89-6BB8-606D-B66E-2D818E556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89842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NullSample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4AB8B905-5897-4583-C57E-4D67F34845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28800"/>
            <a:ext cx="2576470" cy="1752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6519-ECFD-B62B-EF93-63994597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BA12-E58D-2D88-6AB3-501BB776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9745-F6BD-47B8-9EF1-DCD4BA08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25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11BA216-747C-EA74-8652-1026D79B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rows with zero and non-zero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CBEF2B-842F-3C08-1EFE-F4E1A1D846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</p:txBody>
      </p:sp>
      <p:pic>
        <p:nvPicPr>
          <p:cNvPr id="20" name="Content Placeholder 19" descr="Title describes slide.">
            <a:extLst>
              <a:ext uri="{FF2B5EF4-FFF2-40B4-BE49-F238E27FC236}">
                <a16:creationId xmlns:a16="http://schemas.microsoft.com/office/drawing/2014/main" id="{253CF81E-96CC-807B-2F35-2A58F5799B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05" y="2409895"/>
            <a:ext cx="2526664" cy="86670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38EA810-F848-92DE-4343-7DA75D1CD2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386002"/>
            <a:ext cx="7391400" cy="1414598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Non-zero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&lt;&gt; 0;</a:t>
            </a:r>
          </a:p>
          <a:p>
            <a:endParaRPr lang="en-US" dirty="0"/>
          </a:p>
        </p:txBody>
      </p:sp>
      <p:pic>
        <p:nvPicPr>
          <p:cNvPr id="21" name="Picture 20" descr="Title describes slide.">
            <a:extLst>
              <a:ext uri="{FF2B5EF4-FFF2-40B4-BE49-F238E27FC236}">
                <a16:creationId xmlns:a16="http://schemas.microsoft.com/office/drawing/2014/main" id="{E14D881C-572D-4352-671B-4D19B156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60595"/>
            <a:ext cx="2564969" cy="8964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4C8-5FD2-1B17-18CF-6ED2F54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BD499F-4C22-5396-5F9A-5A21523F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10CB-3E18-31F5-6DCB-A281F27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52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11BA216-747C-EA74-8652-1026D79B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rows with and without null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CBEF2B-842F-3C08-1EFE-F4E1A1D846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37735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null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Title describes slide.">
            <a:extLst>
              <a:ext uri="{FF2B5EF4-FFF2-40B4-BE49-F238E27FC236}">
                <a16:creationId xmlns:a16="http://schemas.microsoft.com/office/drawing/2014/main" id="{9267D740-3421-8068-E2CF-F912DDC1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24386"/>
            <a:ext cx="2629428" cy="623614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38EA810-F848-92DE-4343-7DA75D1CD2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276600"/>
            <a:ext cx="7391400" cy="1414598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null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NullSample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NOT NULL;</a:t>
            </a:r>
          </a:p>
        </p:txBody>
      </p:sp>
      <p:pic>
        <p:nvPicPr>
          <p:cNvPr id="4" name="Picture 3" descr="Title describes slide.">
            <a:extLst>
              <a:ext uri="{FF2B5EF4-FFF2-40B4-BE49-F238E27FC236}">
                <a16:creationId xmlns:a16="http://schemas.microsoft.com/office/drawing/2014/main" id="{E1253209-D1B8-B560-9754-28332F0F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648200"/>
            <a:ext cx="2294890" cy="130746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4C8-5FD2-1B17-18CF-6ED2F54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BD499F-4C22-5396-5F9A-5A21523F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10CB-3E18-31F5-6DCB-A281F27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6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E1604B-AC32-7076-34D0-E33573AE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expanded syntax of the ORDER BY clause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54969B-46ED-51A6-4AD2-E972A6321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expression [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[, expression [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|DESC]] ...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85A3-B07A-8A90-F86D-C26E525E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DA98E-A46D-D531-6B25-2213CD7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E819BE-F3E2-AA0C-F35F-830AD09A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0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A585-B442-7AE3-D33C-E0087B8E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 BY clause that sorts by one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24610-BC6C-E07E-58E6-5CC92342EC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80772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4175829-06F1-75B3-6F3F-98AF6C4399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2666999"/>
            <a:ext cx="7320533" cy="1042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852EB-E68D-CAA4-7F45-94D4BC3E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483E4-966F-FE11-3BC0-573C1E8F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A6C6-0AC8-F73E-2CA6-39A8D2FA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99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7074-1762-E448-2F89-3673C13A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sequence for an ascending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FE46-B112-7A1E-1EBB-634720625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 characters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7D6A4-ACE9-2FDF-258A-360998CF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C90BF-D0A3-2A53-2782-4C04FBBA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E3A5-AF85-F389-6FA7-29C7110B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7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E1804-16DE-C5AC-A7B7-2E5DC6D1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SELECT statement (114 rows)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8CBCA-F2BB-F2A8-C8F6-F6FD634A6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7391400" cy="766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DCF61E74-64F3-3022-9A92-81BDA38211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7117233" cy="1143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4E9A-29E5-DD1E-61B0-5B3DD464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26D-A770-04A9-8BB2-C48F64E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7F9D-1100-1F51-34C8-CAAFECB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56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1743F7-EFC9-C73F-57BC-F250D73E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ORDER BY clause that sorts by one column </a:t>
            </a:r>
            <a:br>
              <a:rPr lang="en-US" dirty="0"/>
            </a:br>
            <a:r>
              <a:rPr lang="en-US" dirty="0"/>
              <a:t>in descending sequence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23B8AF-F0EA-303E-7294-B9D2B7F58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463040"/>
            <a:ext cx="8077200" cy="13563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dirty="0"/>
          </a:p>
        </p:txBody>
      </p:sp>
      <p:pic>
        <p:nvPicPr>
          <p:cNvPr id="9" name="Picture 8" descr="Title describes slide.">
            <a:extLst>
              <a:ext uri="{FF2B5EF4-FFF2-40B4-BE49-F238E27FC236}">
                <a16:creationId xmlns:a16="http://schemas.microsoft.com/office/drawing/2014/main" id="{8EACE7C2-AF84-B595-6C94-6F2901FC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7315200" cy="10517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3BA00-8148-8930-EAFE-A141FD0C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9B61-E87B-45EC-89B0-9FD8DFD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A3BE-E04C-FC36-A829-E1F9292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3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166E22-29F1-5A89-E450-2A029FAA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 BY clause that sorts by three columns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4FF2C-1C4F-441D-36DA-FB3640AC3F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77470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13" name="Content Placeholder 12" descr="Title describes slide.">
            <a:extLst>
              <a:ext uri="{FF2B5EF4-FFF2-40B4-BE49-F238E27FC236}">
                <a16:creationId xmlns:a16="http://schemas.microsoft.com/office/drawing/2014/main" id="{C46FD9F9-9D1F-A9AA-2BA5-EC5A3654B4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3085" y="2495666"/>
            <a:ext cx="7355004" cy="25335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7A74-1C93-824E-722A-6D64209B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DBB1-C066-B720-509D-8481B58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F2F5-3052-CCB9-B65D-3D584D57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87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40EB-44D4-1A36-298E-DD658A28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 BY clause that uses an alias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33F6-14E9-0EAA-D2BE-9DEA2F205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382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Address,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D18BF8E7-0298-0FD3-4B4B-E60BCF87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8409"/>
            <a:ext cx="7315200" cy="1039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4899-2870-FBF8-F313-EB8EB1AD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738E-FD8A-9CDD-03A6-6DECF691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998A-B9C9-7CE7-AEC8-EB3427D9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6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40EB-44D4-1A36-298E-DD658A28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 BY clause that uses an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33F6-14E9-0EAA-D2BE-9DEA2F205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382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 descr="Title describes slide.">
            <a:extLst>
              <a:ext uri="{FF2B5EF4-FFF2-40B4-BE49-F238E27FC236}">
                <a16:creationId xmlns:a16="http://schemas.microsoft.com/office/drawing/2014/main" id="{2DB5A283-D0C8-119D-9719-8BDF1106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26030"/>
            <a:ext cx="7315200" cy="10401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4899-2870-FBF8-F313-EB8EB1AD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738E-FD8A-9CDD-03A6-6DECF691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998A-B9C9-7CE7-AEC8-EB3427D9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40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40EB-44D4-1A36-298E-DD658A28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 BY clause that uses column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33F6-14E9-0EAA-D2BE-9DEA2F205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382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',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2,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E4BA6EFF-ED80-8D0F-A4B4-FBBEFBEC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599"/>
            <a:ext cx="7315200" cy="10518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4899-2870-FBF8-F313-EB8EB1AD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738E-FD8A-9CDD-03A6-6DECF691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998A-B9C9-7CE7-AEC8-EB3427D9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65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8AB09C-A5A3-480A-A3AB-F6989B2D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syntax of the ORDER BY clause </a:t>
            </a:r>
            <a:br>
              <a:rPr lang="en-US" dirty="0"/>
            </a:br>
            <a:r>
              <a:rPr lang="en-US" dirty="0"/>
              <a:t>for retrieving a range of rows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4DA680-434A-94F0-AA61-76B315395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OFFSET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offset_row_count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{ROW|ROWS}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[FETCH {FIRST|NEXT}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fetch_row_count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{ROW|ROWS} ONLY]</a:t>
            </a:r>
          </a:p>
          <a:p>
            <a:pPr marL="0" marR="0" fontAlgn="base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 BY clause that retrieves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five rows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OFFSET 0 ROWS</a:t>
            </a:r>
          </a:p>
          <a:p>
            <a:pPr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 FIRST 5 ROWS ONLY;</a:t>
            </a:r>
          </a:p>
          <a:p>
            <a:endParaRPr lang="en-US" dirty="0"/>
          </a:p>
        </p:txBody>
      </p:sp>
      <p:pic>
        <p:nvPicPr>
          <p:cNvPr id="9" name="Content Placeholder 8" descr="Refer to page 121 in textbook.">
            <a:extLst>
              <a:ext uri="{FF2B5EF4-FFF2-40B4-BE49-F238E27FC236}">
                <a16:creationId xmlns:a16="http://schemas.microsoft.com/office/drawing/2014/main" id="{CBF6EFD3-C0AA-46B7-A0BC-E1872417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4543425"/>
            <a:ext cx="68357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31AED-195F-9598-30B6-4410783B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83292-A180-E818-A969-C475936C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3B08-A4B1-5CE8-2B02-F84912D6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80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4DAA-0E5E-92BB-866F-54FE47C2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ORDER BY clause that retrieves </a:t>
            </a:r>
            <a:br>
              <a:rPr lang="en-US" dirty="0"/>
            </a:br>
            <a:r>
              <a:rPr lang="en-US" dirty="0"/>
              <a:t>rows 11 through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4AB5-542D-1455-D6E8-663812BAE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58496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03962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OFFSET 10 ROWS</a:t>
            </a:r>
          </a:p>
          <a:p>
            <a:pPr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 NEXT 10 ROWS ONLY;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70464B10-FA34-7265-69FB-15F652E2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6950710" cy="2686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885B-8A56-A054-C520-21E7F23D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3CB8-8328-7A31-2E8D-2BDC77B2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9B8D-7069-AF5D-6BB8-76825383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E1804-16DE-C5AC-A7B7-2E5DC6D1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r>
              <a:rPr lang="en-US" dirty="0"/>
              <a:t>A SELECT statement that retrieves and sorts rows</a:t>
            </a:r>
            <a:br>
              <a:rPr lang="en-US" dirty="0"/>
            </a:br>
            <a:r>
              <a:rPr lang="en-US" dirty="0"/>
              <a:t>(114 rows)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8CBCA-F2BB-F2A8-C8F6-F6FD634A6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524000"/>
            <a:ext cx="7391400" cy="106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Content Placeholder 2" descr="Title describes slide.">
            <a:extLst>
              <a:ext uri="{FF2B5EF4-FFF2-40B4-BE49-F238E27FC236}">
                <a16:creationId xmlns:a16="http://schemas.microsoft.com/office/drawing/2014/main" id="{79719F5D-40D7-CF85-B414-7A340770E6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90800"/>
            <a:ext cx="7315200" cy="11709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4E9A-29E5-DD1E-61B0-5B3DD464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26D-A770-04A9-8BB2-C48F64E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7F9D-1100-1F51-34C8-CAAFECB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2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E1804-16DE-C5AC-A7B7-2E5DC6D1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retrieves a calculated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8CBCA-F2BB-F2A8-C8F6-F6FD634A6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TotalCredits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</p:txBody>
      </p:sp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9539ED6B-EA79-B64E-AF97-9D44E9C207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31415"/>
            <a:ext cx="7315199" cy="5441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4E9A-29E5-DD1E-61B0-5B3DD464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26D-A770-04A9-8BB2-C48F64E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7F9D-1100-1F51-34C8-CAAFECB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2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E1804-16DE-C5AC-A7B7-2E5DC6D1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738664"/>
          </a:xfrm>
        </p:spPr>
        <p:txBody>
          <a:bodyPr/>
          <a:lstStyle/>
          <a:p>
            <a:r>
              <a:rPr lang="en-US" dirty="0"/>
              <a:t>A statement that gets the invoices </a:t>
            </a:r>
            <a:br>
              <a:rPr lang="en-US" dirty="0"/>
            </a:br>
            <a:r>
              <a:rPr lang="en-US" dirty="0"/>
              <a:t>between given dates (35 rows)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8CBCA-F2BB-F2A8-C8F6-F6FD634A6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524000"/>
            <a:ext cx="7391400" cy="106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'2023-01-01' AND '2023-03-31'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Content Placeholder 2" descr="Title describes slide.">
            <a:extLst>
              <a:ext uri="{FF2B5EF4-FFF2-40B4-BE49-F238E27FC236}">
                <a16:creationId xmlns:a16="http://schemas.microsoft.com/office/drawing/2014/main" id="{79719F5D-40D7-CF85-B414-7A340770E6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43201"/>
            <a:ext cx="7315200" cy="11709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4E9A-29E5-DD1E-61B0-5B3DD464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26D-A770-04A9-8BB2-C48F64E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7F9D-1100-1F51-34C8-CAAFECB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E1804-16DE-C5AC-A7B7-2E5DC6D1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returns an empty result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8CBCA-F2BB-F2A8-C8F6-F6FD634A6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50000;</a:t>
            </a:r>
          </a:p>
        </p:txBody>
      </p:sp>
      <p:pic>
        <p:nvPicPr>
          <p:cNvPr id="3" name="Content Placeholder 2" descr="Title describes slide.">
            <a:extLst>
              <a:ext uri="{FF2B5EF4-FFF2-40B4-BE49-F238E27FC236}">
                <a16:creationId xmlns:a16="http://schemas.microsoft.com/office/drawing/2014/main" id="{8BAECEA7-DB63-C2CA-2A5D-7206E1A4E4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2103580"/>
            <a:ext cx="7315199" cy="5069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4E9A-29E5-DD1E-61B0-5B3DD464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26D-A770-04A9-8BB2-C48F64E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7F9D-1100-1F51-34C8-CAAFECB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288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1534</TotalTime>
  <Words>2576</Words>
  <Application>Microsoft Office PowerPoint</Application>
  <PresentationFormat>On-screen Show (4:3)</PresentationFormat>
  <Paragraphs>510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 for Developers</vt:lpstr>
      <vt:lpstr>Objectives</vt:lpstr>
      <vt:lpstr>Objectives (continued)</vt:lpstr>
      <vt:lpstr>The simplified syntax of the SELECT statement</vt:lpstr>
      <vt:lpstr>A simple SELECT statement (114 rows)</vt:lpstr>
      <vt:lpstr>A SELECT statement that retrieves and sorts rows (114 rows)</vt:lpstr>
      <vt:lpstr>A statement that retrieves a calculated value</vt:lpstr>
      <vt:lpstr>A statement that gets the invoices  between given dates (35 rows)</vt:lpstr>
      <vt:lpstr>A statement that returns an empty result set</vt:lpstr>
      <vt:lpstr>The expanded syntax of the SELECT clause</vt:lpstr>
      <vt:lpstr>Five ways to code column specifications</vt:lpstr>
      <vt:lpstr>Column specifications that use base table values</vt:lpstr>
      <vt:lpstr>Column specifications that use calculated values</vt:lpstr>
      <vt:lpstr>Named columns in the result set</vt:lpstr>
      <vt:lpstr>Calculated columns that aren’t named</vt:lpstr>
      <vt:lpstr>How to concatenate string data</vt:lpstr>
      <vt:lpstr>How to format string data using literal values</vt:lpstr>
      <vt:lpstr>How to include apostrophes in literal values</vt:lpstr>
      <vt:lpstr>The arithmetic operators in order of precedence</vt:lpstr>
      <vt:lpstr>A statement that calculates the balance due</vt:lpstr>
      <vt:lpstr>A statement that uses parentheses  to control the order of operations </vt:lpstr>
      <vt:lpstr>A statement that uses the modulo operator</vt:lpstr>
      <vt:lpstr>A statement that uses the LEFT function</vt:lpstr>
      <vt:lpstr>A statement that uses the CONVERT function</vt:lpstr>
      <vt:lpstr>A statement that computes the age of an invoice</vt:lpstr>
      <vt:lpstr>A SELECT statement that returns all rows  (122 rows)</vt:lpstr>
      <vt:lpstr>A statement that eliminates duplicate rows  (53 rows)</vt:lpstr>
      <vt:lpstr>A SELECT statement with a TOP clause</vt:lpstr>
      <vt:lpstr>A SELECT statement with the TOP clause  and PERCENT keyword</vt:lpstr>
      <vt:lpstr>A SELECT statement with a TOP clause  and WITH TIES keyword</vt:lpstr>
      <vt:lpstr>Syntax for a WHERE clause with  comparison operators</vt:lpstr>
      <vt:lpstr>WHERE clauses that retrieve…</vt:lpstr>
      <vt:lpstr>Syntax for a WHERE clause with logical operators</vt:lpstr>
      <vt:lpstr>WHERE clauses that use logical operators</vt:lpstr>
      <vt:lpstr>A compound condition without parentheses  (34 rows)</vt:lpstr>
      <vt:lpstr>The same compound condition with parentheses (11 rows)</vt:lpstr>
      <vt:lpstr>Syntax of the WHERE clause with an IN phrase</vt:lpstr>
      <vt:lpstr>WHERE clauses that use the IN phrase</vt:lpstr>
      <vt:lpstr>The syntax of the WHERE clause  with a BETWEEN phrase</vt:lpstr>
      <vt:lpstr>WHERE clauses that use the BETWEEN phrase</vt:lpstr>
      <vt:lpstr>Syntax of the WHERE clause with a LIKE phrase</vt:lpstr>
      <vt:lpstr>WHERE clauses that use the LIKE phrase</vt:lpstr>
      <vt:lpstr>The syntax of the WHERE clause  with the IS NULL clause</vt:lpstr>
      <vt:lpstr>The NullSample table</vt:lpstr>
      <vt:lpstr>Retrieve rows with zero and non-zero values</vt:lpstr>
      <vt:lpstr>Retrieve rows with and without null values</vt:lpstr>
      <vt:lpstr>The expanded syntax of the ORDER BY clause</vt:lpstr>
      <vt:lpstr>An ORDER BY clause that sorts by one column</vt:lpstr>
      <vt:lpstr>The default sequence for an ascending sort</vt:lpstr>
      <vt:lpstr>An ORDER BY clause that sorts by one column  in descending sequence</vt:lpstr>
      <vt:lpstr>An ORDER BY clause that sorts by three columns</vt:lpstr>
      <vt:lpstr>An ORDER BY clause that uses an alias</vt:lpstr>
      <vt:lpstr>An ORDER BY clause that uses an expression</vt:lpstr>
      <vt:lpstr>An ORDER BY clause that uses column positions</vt:lpstr>
      <vt:lpstr>The syntax of the ORDER BY clause  for retrieving a range of rows</vt:lpstr>
      <vt:lpstr>An ORDER BY clause that retrieves  rows 11 through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47</cp:revision>
  <cp:lastPrinted>2016-01-14T23:03:16Z</cp:lastPrinted>
  <dcterms:created xsi:type="dcterms:W3CDTF">2023-05-24T18:11:30Z</dcterms:created>
  <dcterms:modified xsi:type="dcterms:W3CDTF">2023-06-05T23:14:50Z</dcterms:modified>
</cp:coreProperties>
</file>