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68039" autoAdjust="0"/>
  </p:normalViewPr>
  <p:slideViewPr>
    <p:cSldViewPr snapToGrid="0">
      <p:cViewPr varScale="1">
        <p:scale>
          <a:sx n="75" d="100"/>
          <a:sy n="75" d="100"/>
        </p:scale>
        <p:origin x="1530"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BF71C-DC6E-47D6-9F72-DBDABFAF9A1D}" type="doc">
      <dgm:prSet loTypeId="urn:microsoft.com/office/officeart/2016/7/layout/RepeatingBendingProcessNew" loCatId="process" qsTypeId="urn:microsoft.com/office/officeart/2005/8/quickstyle/simple1" qsCatId="simple" csTypeId="urn:microsoft.com/office/officeart/2005/8/colors/accent5_2" csCatId="accent5" phldr="1"/>
      <dgm:spPr/>
      <dgm:t>
        <a:bodyPr/>
        <a:lstStyle/>
        <a:p>
          <a:endParaRPr lang="en-US"/>
        </a:p>
      </dgm:t>
    </dgm:pt>
    <dgm:pt modelId="{725C74C4-AABB-4875-8CC5-DBC3D134A49C}">
      <dgm:prSet/>
      <dgm:spPr/>
      <dgm:t>
        <a:bodyPr/>
        <a:lstStyle/>
        <a:p>
          <a:r>
            <a:rPr lang="en-US" dirty="0"/>
            <a:t>OLCRS Objectives</a:t>
          </a:r>
        </a:p>
      </dgm:t>
    </dgm:pt>
    <dgm:pt modelId="{692405A7-2027-4ADC-B840-49FA5A945906}" type="parTrans" cxnId="{B750056E-DACB-46BA-BF74-DB27954FC354}">
      <dgm:prSet/>
      <dgm:spPr/>
      <dgm:t>
        <a:bodyPr/>
        <a:lstStyle/>
        <a:p>
          <a:endParaRPr lang="en-US"/>
        </a:p>
      </dgm:t>
    </dgm:pt>
    <dgm:pt modelId="{693113A4-365F-459F-8CEA-E2CB4DA2A35A}" type="sibTrans" cxnId="{B750056E-DACB-46BA-BF74-DB27954FC354}">
      <dgm:prSet/>
      <dgm:spPr/>
      <dgm:t>
        <a:bodyPr/>
        <a:lstStyle/>
        <a:p>
          <a:endParaRPr lang="en-US"/>
        </a:p>
      </dgm:t>
    </dgm:pt>
    <dgm:pt modelId="{2B4C57C7-605A-40F9-A1D1-1068519509F2}">
      <dgm:prSet/>
      <dgm:spPr/>
      <dgm:t>
        <a:bodyPr/>
        <a:lstStyle/>
        <a:p>
          <a:r>
            <a:rPr lang="en-US"/>
            <a:t>System Development Lifecycle Overview</a:t>
          </a:r>
        </a:p>
      </dgm:t>
    </dgm:pt>
    <dgm:pt modelId="{972F8420-9C25-458D-B2F4-98206472589A}" type="parTrans" cxnId="{AE0AF509-EA3A-48FD-94FD-AB94748C1E0E}">
      <dgm:prSet/>
      <dgm:spPr/>
      <dgm:t>
        <a:bodyPr/>
        <a:lstStyle/>
        <a:p>
          <a:endParaRPr lang="en-US"/>
        </a:p>
      </dgm:t>
    </dgm:pt>
    <dgm:pt modelId="{33740034-FD32-4391-B45D-92154B80721A}" type="sibTrans" cxnId="{AE0AF509-EA3A-48FD-94FD-AB94748C1E0E}">
      <dgm:prSet/>
      <dgm:spPr/>
      <dgm:t>
        <a:bodyPr/>
        <a:lstStyle/>
        <a:p>
          <a:endParaRPr lang="en-US"/>
        </a:p>
      </dgm:t>
    </dgm:pt>
    <dgm:pt modelId="{1B1E603E-5A4F-4D88-AF23-E98AD8DF5FBD}">
      <dgm:prSet/>
      <dgm:spPr/>
      <dgm:t>
        <a:bodyPr/>
        <a:lstStyle/>
        <a:p>
          <a:r>
            <a:rPr lang="en-US" dirty="0"/>
            <a:t>Strategic Approach and Task Management</a:t>
          </a:r>
        </a:p>
      </dgm:t>
    </dgm:pt>
    <dgm:pt modelId="{A09C97B1-8772-4707-96A9-A3C199A722FD}" type="parTrans" cxnId="{61235D38-7015-4FDC-9B3B-A37E41E8DEF7}">
      <dgm:prSet/>
      <dgm:spPr/>
      <dgm:t>
        <a:bodyPr/>
        <a:lstStyle/>
        <a:p>
          <a:endParaRPr lang="en-US"/>
        </a:p>
      </dgm:t>
    </dgm:pt>
    <dgm:pt modelId="{3ECBC82E-0770-4039-A9D4-DFA483EBCB13}" type="sibTrans" cxnId="{61235D38-7015-4FDC-9B3B-A37E41E8DEF7}">
      <dgm:prSet/>
      <dgm:spPr/>
      <dgm:t>
        <a:bodyPr/>
        <a:lstStyle/>
        <a:p>
          <a:endParaRPr lang="en-US"/>
        </a:p>
      </dgm:t>
    </dgm:pt>
    <dgm:pt modelId="{5C139807-D8D6-4C07-B8DA-844533C25C4D}">
      <dgm:prSet/>
      <dgm:spPr/>
      <dgm:t>
        <a:bodyPr/>
        <a:lstStyle/>
        <a:p>
          <a:r>
            <a:rPr lang="en-US"/>
            <a:t>Parallel Work and Resource Allocation</a:t>
          </a:r>
        </a:p>
      </dgm:t>
    </dgm:pt>
    <dgm:pt modelId="{E57D5E89-698B-4F7E-981C-5D3EAC7DCE49}" type="parTrans" cxnId="{A0477C73-E634-4FF8-B132-A0385E83F5D3}">
      <dgm:prSet/>
      <dgm:spPr/>
      <dgm:t>
        <a:bodyPr/>
        <a:lstStyle/>
        <a:p>
          <a:endParaRPr lang="en-US"/>
        </a:p>
      </dgm:t>
    </dgm:pt>
    <dgm:pt modelId="{301CAC98-8A0E-427E-9445-DBC3DAD95051}" type="sibTrans" cxnId="{A0477C73-E634-4FF8-B132-A0385E83F5D3}">
      <dgm:prSet/>
      <dgm:spPr/>
      <dgm:t>
        <a:bodyPr/>
        <a:lstStyle/>
        <a:p>
          <a:endParaRPr lang="en-US"/>
        </a:p>
      </dgm:t>
    </dgm:pt>
    <dgm:pt modelId="{35602EAF-5A5C-46C0-90AC-0E8B3A919659}">
      <dgm:prSet/>
      <dgm:spPr/>
      <dgm:t>
        <a:bodyPr/>
        <a:lstStyle/>
        <a:p>
          <a:r>
            <a:rPr lang="en-US"/>
            <a:t>Project Milestones and Timeline</a:t>
          </a:r>
        </a:p>
      </dgm:t>
    </dgm:pt>
    <dgm:pt modelId="{FBFD144C-BDEE-4A60-86A9-48478E6B5C5A}" type="parTrans" cxnId="{97811CDA-0D26-4654-86D4-986472A64A45}">
      <dgm:prSet/>
      <dgm:spPr/>
      <dgm:t>
        <a:bodyPr/>
        <a:lstStyle/>
        <a:p>
          <a:endParaRPr lang="en-US"/>
        </a:p>
      </dgm:t>
    </dgm:pt>
    <dgm:pt modelId="{F9EC0D45-8D80-43ED-A24F-F910E0206FD3}" type="sibTrans" cxnId="{97811CDA-0D26-4654-86D4-986472A64A45}">
      <dgm:prSet/>
      <dgm:spPr/>
      <dgm:t>
        <a:bodyPr/>
        <a:lstStyle/>
        <a:p>
          <a:endParaRPr lang="en-US"/>
        </a:p>
      </dgm:t>
    </dgm:pt>
    <dgm:pt modelId="{B28508EB-20DD-457F-BC55-3DCFFE152AE5}">
      <dgm:prSet/>
      <dgm:spPr/>
      <dgm:t>
        <a:bodyPr/>
        <a:lstStyle/>
        <a:p>
          <a:r>
            <a:rPr lang="en-US" dirty="0"/>
            <a:t>Commitment to Quality and User Satisfaction</a:t>
          </a:r>
        </a:p>
      </dgm:t>
    </dgm:pt>
    <dgm:pt modelId="{4806DEAB-1B52-4BD7-B3AE-697801CEBE1D}" type="parTrans" cxnId="{0E1BB5D8-9EE9-46A2-A185-0A40D09393ED}">
      <dgm:prSet/>
      <dgm:spPr/>
      <dgm:t>
        <a:bodyPr/>
        <a:lstStyle/>
        <a:p>
          <a:endParaRPr lang="en-US"/>
        </a:p>
      </dgm:t>
    </dgm:pt>
    <dgm:pt modelId="{47125F64-194C-4C34-AE3F-7473A63DFBA5}" type="sibTrans" cxnId="{0E1BB5D8-9EE9-46A2-A185-0A40D09393ED}">
      <dgm:prSet/>
      <dgm:spPr/>
      <dgm:t>
        <a:bodyPr/>
        <a:lstStyle/>
        <a:p>
          <a:endParaRPr lang="en-US"/>
        </a:p>
      </dgm:t>
    </dgm:pt>
    <dgm:pt modelId="{47FB5C90-F4D0-4802-8C8E-9D864C112438}">
      <dgm:prSet/>
      <dgm:spPr/>
      <dgm:t>
        <a:bodyPr/>
        <a:lstStyle/>
        <a:p>
          <a:r>
            <a:rPr lang="en-US" dirty="0"/>
            <a:t>Open for Feedback And Q&amp;A</a:t>
          </a:r>
        </a:p>
      </dgm:t>
    </dgm:pt>
    <dgm:pt modelId="{D5F1FBF8-D1CB-4BFB-AF68-D3261EC701C8}" type="parTrans" cxnId="{198E55B9-633B-4584-92E5-18B7BE4EC45E}">
      <dgm:prSet/>
      <dgm:spPr/>
      <dgm:t>
        <a:bodyPr/>
        <a:lstStyle/>
        <a:p>
          <a:endParaRPr lang="en-US"/>
        </a:p>
      </dgm:t>
    </dgm:pt>
    <dgm:pt modelId="{DA5EBC27-D904-4289-A2A8-E08CFC9B1A41}" type="sibTrans" cxnId="{198E55B9-633B-4584-92E5-18B7BE4EC45E}">
      <dgm:prSet/>
      <dgm:spPr/>
      <dgm:t>
        <a:bodyPr/>
        <a:lstStyle/>
        <a:p>
          <a:endParaRPr lang="en-US"/>
        </a:p>
      </dgm:t>
    </dgm:pt>
    <dgm:pt modelId="{294696D3-54B5-4E6E-BA73-49E797BFC65A}" type="pres">
      <dgm:prSet presAssocID="{F6DBF71C-DC6E-47D6-9F72-DBDABFAF9A1D}" presName="Name0" presStyleCnt="0">
        <dgm:presLayoutVars>
          <dgm:dir/>
          <dgm:resizeHandles val="exact"/>
        </dgm:presLayoutVars>
      </dgm:prSet>
      <dgm:spPr/>
    </dgm:pt>
    <dgm:pt modelId="{9AD63AFD-C890-4699-B018-3B1A240A96C9}" type="pres">
      <dgm:prSet presAssocID="{725C74C4-AABB-4875-8CC5-DBC3D134A49C}" presName="node" presStyleLbl="node1" presStyleIdx="0" presStyleCnt="7">
        <dgm:presLayoutVars>
          <dgm:bulletEnabled val="1"/>
        </dgm:presLayoutVars>
      </dgm:prSet>
      <dgm:spPr/>
    </dgm:pt>
    <dgm:pt modelId="{ECD854AD-9C61-4213-841E-935C2D105C70}" type="pres">
      <dgm:prSet presAssocID="{693113A4-365F-459F-8CEA-E2CB4DA2A35A}" presName="sibTrans" presStyleLbl="sibTrans1D1" presStyleIdx="0" presStyleCnt="6"/>
      <dgm:spPr/>
    </dgm:pt>
    <dgm:pt modelId="{1F96C34D-10F2-4475-AB1D-64BFB7E59FEE}" type="pres">
      <dgm:prSet presAssocID="{693113A4-365F-459F-8CEA-E2CB4DA2A35A}" presName="connectorText" presStyleLbl="sibTrans1D1" presStyleIdx="0" presStyleCnt="6"/>
      <dgm:spPr/>
    </dgm:pt>
    <dgm:pt modelId="{0260F201-E390-496B-AAFA-F8352158C0A5}" type="pres">
      <dgm:prSet presAssocID="{2B4C57C7-605A-40F9-A1D1-1068519509F2}" presName="node" presStyleLbl="node1" presStyleIdx="1" presStyleCnt="7">
        <dgm:presLayoutVars>
          <dgm:bulletEnabled val="1"/>
        </dgm:presLayoutVars>
      </dgm:prSet>
      <dgm:spPr/>
    </dgm:pt>
    <dgm:pt modelId="{03816AD5-711A-4210-BF58-B20F248BB7F2}" type="pres">
      <dgm:prSet presAssocID="{33740034-FD32-4391-B45D-92154B80721A}" presName="sibTrans" presStyleLbl="sibTrans1D1" presStyleIdx="1" presStyleCnt="6"/>
      <dgm:spPr/>
    </dgm:pt>
    <dgm:pt modelId="{E644DAC7-B978-4447-A00C-5BA736E8CFF3}" type="pres">
      <dgm:prSet presAssocID="{33740034-FD32-4391-B45D-92154B80721A}" presName="connectorText" presStyleLbl="sibTrans1D1" presStyleIdx="1" presStyleCnt="6"/>
      <dgm:spPr/>
    </dgm:pt>
    <dgm:pt modelId="{5C261FDF-0BA9-491C-A10E-14E77785A4CC}" type="pres">
      <dgm:prSet presAssocID="{1B1E603E-5A4F-4D88-AF23-E98AD8DF5FBD}" presName="node" presStyleLbl="node1" presStyleIdx="2" presStyleCnt="7">
        <dgm:presLayoutVars>
          <dgm:bulletEnabled val="1"/>
        </dgm:presLayoutVars>
      </dgm:prSet>
      <dgm:spPr/>
    </dgm:pt>
    <dgm:pt modelId="{A1F36043-1FDE-407C-9C5A-D2D5ED79B4EA}" type="pres">
      <dgm:prSet presAssocID="{3ECBC82E-0770-4039-A9D4-DFA483EBCB13}" presName="sibTrans" presStyleLbl="sibTrans1D1" presStyleIdx="2" presStyleCnt="6"/>
      <dgm:spPr/>
    </dgm:pt>
    <dgm:pt modelId="{BC7F298B-BAE4-4AB1-BDDA-86AAFD6FE154}" type="pres">
      <dgm:prSet presAssocID="{3ECBC82E-0770-4039-A9D4-DFA483EBCB13}" presName="connectorText" presStyleLbl="sibTrans1D1" presStyleIdx="2" presStyleCnt="6"/>
      <dgm:spPr/>
    </dgm:pt>
    <dgm:pt modelId="{1E64FEA6-3205-4224-A88B-14AF9E4BECDB}" type="pres">
      <dgm:prSet presAssocID="{5C139807-D8D6-4C07-B8DA-844533C25C4D}" presName="node" presStyleLbl="node1" presStyleIdx="3" presStyleCnt="7">
        <dgm:presLayoutVars>
          <dgm:bulletEnabled val="1"/>
        </dgm:presLayoutVars>
      </dgm:prSet>
      <dgm:spPr/>
    </dgm:pt>
    <dgm:pt modelId="{5612AB99-EABD-48DE-86D6-36D4888DD980}" type="pres">
      <dgm:prSet presAssocID="{301CAC98-8A0E-427E-9445-DBC3DAD95051}" presName="sibTrans" presStyleLbl="sibTrans1D1" presStyleIdx="3" presStyleCnt="6"/>
      <dgm:spPr/>
    </dgm:pt>
    <dgm:pt modelId="{20AB6039-BBF3-4A6F-928A-54CD3B79CF95}" type="pres">
      <dgm:prSet presAssocID="{301CAC98-8A0E-427E-9445-DBC3DAD95051}" presName="connectorText" presStyleLbl="sibTrans1D1" presStyleIdx="3" presStyleCnt="6"/>
      <dgm:spPr/>
    </dgm:pt>
    <dgm:pt modelId="{1743875A-5612-4628-8415-5A939582489E}" type="pres">
      <dgm:prSet presAssocID="{35602EAF-5A5C-46C0-90AC-0E8B3A919659}" presName="node" presStyleLbl="node1" presStyleIdx="4" presStyleCnt="7">
        <dgm:presLayoutVars>
          <dgm:bulletEnabled val="1"/>
        </dgm:presLayoutVars>
      </dgm:prSet>
      <dgm:spPr/>
    </dgm:pt>
    <dgm:pt modelId="{C98EEB40-8662-482B-96EC-4D32326B6A7B}" type="pres">
      <dgm:prSet presAssocID="{F9EC0D45-8D80-43ED-A24F-F910E0206FD3}" presName="sibTrans" presStyleLbl="sibTrans1D1" presStyleIdx="4" presStyleCnt="6"/>
      <dgm:spPr/>
    </dgm:pt>
    <dgm:pt modelId="{22BBA5AD-6FEF-4AD0-8418-E398B22F5844}" type="pres">
      <dgm:prSet presAssocID="{F9EC0D45-8D80-43ED-A24F-F910E0206FD3}" presName="connectorText" presStyleLbl="sibTrans1D1" presStyleIdx="4" presStyleCnt="6"/>
      <dgm:spPr/>
    </dgm:pt>
    <dgm:pt modelId="{2A0E8754-85AF-439E-8D4D-8C21248C5B99}" type="pres">
      <dgm:prSet presAssocID="{B28508EB-20DD-457F-BC55-3DCFFE152AE5}" presName="node" presStyleLbl="node1" presStyleIdx="5" presStyleCnt="7">
        <dgm:presLayoutVars>
          <dgm:bulletEnabled val="1"/>
        </dgm:presLayoutVars>
      </dgm:prSet>
      <dgm:spPr/>
    </dgm:pt>
    <dgm:pt modelId="{685DC846-EA8C-44EB-8EDF-94937077F5DD}" type="pres">
      <dgm:prSet presAssocID="{47125F64-194C-4C34-AE3F-7473A63DFBA5}" presName="sibTrans" presStyleLbl="sibTrans1D1" presStyleIdx="5" presStyleCnt="6"/>
      <dgm:spPr/>
    </dgm:pt>
    <dgm:pt modelId="{583E5615-8488-4991-A78D-B2D2C45F8411}" type="pres">
      <dgm:prSet presAssocID="{47125F64-194C-4C34-AE3F-7473A63DFBA5}" presName="connectorText" presStyleLbl="sibTrans1D1" presStyleIdx="5" presStyleCnt="6"/>
      <dgm:spPr/>
    </dgm:pt>
    <dgm:pt modelId="{BC804DC6-6FF4-43E0-AE6B-EAFCC00C4EAF}" type="pres">
      <dgm:prSet presAssocID="{47FB5C90-F4D0-4802-8C8E-9D864C112438}" presName="node" presStyleLbl="node1" presStyleIdx="6" presStyleCnt="7">
        <dgm:presLayoutVars>
          <dgm:bulletEnabled val="1"/>
        </dgm:presLayoutVars>
      </dgm:prSet>
      <dgm:spPr/>
    </dgm:pt>
  </dgm:ptLst>
  <dgm:cxnLst>
    <dgm:cxn modelId="{17754C00-32C3-4E8F-A7E0-4506EA9E1F83}" type="presOf" srcId="{5C139807-D8D6-4C07-B8DA-844533C25C4D}" destId="{1E64FEA6-3205-4224-A88B-14AF9E4BECDB}" srcOrd="0" destOrd="0" presId="urn:microsoft.com/office/officeart/2016/7/layout/RepeatingBendingProcessNew"/>
    <dgm:cxn modelId="{AE0AF509-EA3A-48FD-94FD-AB94748C1E0E}" srcId="{F6DBF71C-DC6E-47D6-9F72-DBDABFAF9A1D}" destId="{2B4C57C7-605A-40F9-A1D1-1068519509F2}" srcOrd="1" destOrd="0" parTransId="{972F8420-9C25-458D-B2F4-98206472589A}" sibTransId="{33740034-FD32-4391-B45D-92154B80721A}"/>
    <dgm:cxn modelId="{54991221-70BF-4AAA-9FF6-6C68558913A4}" type="presOf" srcId="{33740034-FD32-4391-B45D-92154B80721A}" destId="{E644DAC7-B978-4447-A00C-5BA736E8CFF3}" srcOrd="1" destOrd="0" presId="urn:microsoft.com/office/officeart/2016/7/layout/RepeatingBendingProcessNew"/>
    <dgm:cxn modelId="{D2B0992B-4CC1-4169-AECB-685117476AE1}" type="presOf" srcId="{3ECBC82E-0770-4039-A9D4-DFA483EBCB13}" destId="{BC7F298B-BAE4-4AB1-BDDA-86AAFD6FE154}" srcOrd="1" destOrd="0" presId="urn:microsoft.com/office/officeart/2016/7/layout/RepeatingBendingProcessNew"/>
    <dgm:cxn modelId="{565C1737-4CF8-4486-B795-6CE4B502A1E6}" type="presOf" srcId="{F9EC0D45-8D80-43ED-A24F-F910E0206FD3}" destId="{22BBA5AD-6FEF-4AD0-8418-E398B22F5844}" srcOrd="1" destOrd="0" presId="urn:microsoft.com/office/officeart/2016/7/layout/RepeatingBendingProcessNew"/>
    <dgm:cxn modelId="{61235D38-7015-4FDC-9B3B-A37E41E8DEF7}" srcId="{F6DBF71C-DC6E-47D6-9F72-DBDABFAF9A1D}" destId="{1B1E603E-5A4F-4D88-AF23-E98AD8DF5FBD}" srcOrd="2" destOrd="0" parTransId="{A09C97B1-8772-4707-96A9-A3C199A722FD}" sibTransId="{3ECBC82E-0770-4039-A9D4-DFA483EBCB13}"/>
    <dgm:cxn modelId="{32B17769-DC9F-422C-82B2-3383A39E5C20}" type="presOf" srcId="{725C74C4-AABB-4875-8CC5-DBC3D134A49C}" destId="{9AD63AFD-C890-4699-B018-3B1A240A96C9}" srcOrd="0" destOrd="0" presId="urn:microsoft.com/office/officeart/2016/7/layout/RepeatingBendingProcessNew"/>
    <dgm:cxn modelId="{AB40D46B-F49F-470C-BC8C-9841F60948A5}" type="presOf" srcId="{2B4C57C7-605A-40F9-A1D1-1068519509F2}" destId="{0260F201-E390-496B-AAFA-F8352158C0A5}" srcOrd="0" destOrd="0" presId="urn:microsoft.com/office/officeart/2016/7/layout/RepeatingBendingProcessNew"/>
    <dgm:cxn modelId="{B750056E-DACB-46BA-BF74-DB27954FC354}" srcId="{F6DBF71C-DC6E-47D6-9F72-DBDABFAF9A1D}" destId="{725C74C4-AABB-4875-8CC5-DBC3D134A49C}" srcOrd="0" destOrd="0" parTransId="{692405A7-2027-4ADC-B840-49FA5A945906}" sibTransId="{693113A4-365F-459F-8CEA-E2CB4DA2A35A}"/>
    <dgm:cxn modelId="{A0477C73-E634-4FF8-B132-A0385E83F5D3}" srcId="{F6DBF71C-DC6E-47D6-9F72-DBDABFAF9A1D}" destId="{5C139807-D8D6-4C07-B8DA-844533C25C4D}" srcOrd="3" destOrd="0" parTransId="{E57D5E89-698B-4F7E-981C-5D3EAC7DCE49}" sibTransId="{301CAC98-8A0E-427E-9445-DBC3DAD95051}"/>
    <dgm:cxn modelId="{CB94CB53-EC3A-42BF-8483-128C456F4493}" type="presOf" srcId="{F6DBF71C-DC6E-47D6-9F72-DBDABFAF9A1D}" destId="{294696D3-54B5-4E6E-BA73-49E797BFC65A}" srcOrd="0" destOrd="0" presId="urn:microsoft.com/office/officeart/2016/7/layout/RepeatingBendingProcessNew"/>
    <dgm:cxn modelId="{547D725A-2185-4A28-91CB-CC69D3478089}" type="presOf" srcId="{47125F64-194C-4C34-AE3F-7473A63DFBA5}" destId="{685DC846-EA8C-44EB-8EDF-94937077F5DD}" srcOrd="0" destOrd="0" presId="urn:microsoft.com/office/officeart/2016/7/layout/RepeatingBendingProcessNew"/>
    <dgm:cxn modelId="{2050477D-FC6D-4FF3-8976-427D9AC017B4}" type="presOf" srcId="{693113A4-365F-459F-8CEA-E2CB4DA2A35A}" destId="{ECD854AD-9C61-4213-841E-935C2D105C70}" srcOrd="0" destOrd="0" presId="urn:microsoft.com/office/officeart/2016/7/layout/RepeatingBendingProcessNew"/>
    <dgm:cxn modelId="{ED7D418E-0107-4CAC-AEA4-E1ED38D80C32}" type="presOf" srcId="{693113A4-365F-459F-8CEA-E2CB4DA2A35A}" destId="{1F96C34D-10F2-4475-AB1D-64BFB7E59FEE}" srcOrd="1" destOrd="0" presId="urn:microsoft.com/office/officeart/2016/7/layout/RepeatingBendingProcessNew"/>
    <dgm:cxn modelId="{EE2E428E-CBB2-4C21-8700-DDD37476A341}" type="presOf" srcId="{301CAC98-8A0E-427E-9445-DBC3DAD95051}" destId="{5612AB99-EABD-48DE-86D6-36D4888DD980}" srcOrd="0" destOrd="0" presId="urn:microsoft.com/office/officeart/2016/7/layout/RepeatingBendingProcessNew"/>
    <dgm:cxn modelId="{E240F69C-C1A4-4AD1-BD4E-9C937897815A}" type="presOf" srcId="{F9EC0D45-8D80-43ED-A24F-F910E0206FD3}" destId="{C98EEB40-8662-482B-96EC-4D32326B6A7B}" srcOrd="0" destOrd="0" presId="urn:microsoft.com/office/officeart/2016/7/layout/RepeatingBendingProcessNew"/>
    <dgm:cxn modelId="{AA80389F-4800-4D5F-896D-E0F03DD2ACF3}" type="presOf" srcId="{47FB5C90-F4D0-4802-8C8E-9D864C112438}" destId="{BC804DC6-6FF4-43E0-AE6B-EAFCC00C4EAF}" srcOrd="0" destOrd="0" presId="urn:microsoft.com/office/officeart/2016/7/layout/RepeatingBendingProcessNew"/>
    <dgm:cxn modelId="{F26ADBA3-DB37-422D-995C-CF4349082335}" type="presOf" srcId="{47125F64-194C-4C34-AE3F-7473A63DFBA5}" destId="{583E5615-8488-4991-A78D-B2D2C45F8411}" srcOrd="1" destOrd="0" presId="urn:microsoft.com/office/officeart/2016/7/layout/RepeatingBendingProcessNew"/>
    <dgm:cxn modelId="{D11879B6-963F-4670-8401-02574DC25908}" type="presOf" srcId="{33740034-FD32-4391-B45D-92154B80721A}" destId="{03816AD5-711A-4210-BF58-B20F248BB7F2}" srcOrd="0" destOrd="0" presId="urn:microsoft.com/office/officeart/2016/7/layout/RepeatingBendingProcessNew"/>
    <dgm:cxn modelId="{77D079B6-9EAE-42E5-B616-2FCA7C195FD6}" type="presOf" srcId="{35602EAF-5A5C-46C0-90AC-0E8B3A919659}" destId="{1743875A-5612-4628-8415-5A939582489E}" srcOrd="0" destOrd="0" presId="urn:microsoft.com/office/officeart/2016/7/layout/RepeatingBendingProcessNew"/>
    <dgm:cxn modelId="{198E55B9-633B-4584-92E5-18B7BE4EC45E}" srcId="{F6DBF71C-DC6E-47D6-9F72-DBDABFAF9A1D}" destId="{47FB5C90-F4D0-4802-8C8E-9D864C112438}" srcOrd="6" destOrd="0" parTransId="{D5F1FBF8-D1CB-4BFB-AF68-D3261EC701C8}" sibTransId="{DA5EBC27-D904-4289-A2A8-E08CFC9B1A41}"/>
    <dgm:cxn modelId="{95300FC1-77F9-405B-89E4-A52B2F560C14}" type="presOf" srcId="{1B1E603E-5A4F-4D88-AF23-E98AD8DF5FBD}" destId="{5C261FDF-0BA9-491C-A10E-14E77785A4CC}" srcOrd="0" destOrd="0" presId="urn:microsoft.com/office/officeart/2016/7/layout/RepeatingBendingProcessNew"/>
    <dgm:cxn modelId="{76A80FCA-B571-450E-9E93-E26237043FE6}" type="presOf" srcId="{301CAC98-8A0E-427E-9445-DBC3DAD95051}" destId="{20AB6039-BBF3-4A6F-928A-54CD3B79CF95}" srcOrd="1" destOrd="0" presId="urn:microsoft.com/office/officeart/2016/7/layout/RepeatingBendingProcessNew"/>
    <dgm:cxn modelId="{0E1BB5D8-9EE9-46A2-A185-0A40D09393ED}" srcId="{F6DBF71C-DC6E-47D6-9F72-DBDABFAF9A1D}" destId="{B28508EB-20DD-457F-BC55-3DCFFE152AE5}" srcOrd="5" destOrd="0" parTransId="{4806DEAB-1B52-4BD7-B3AE-697801CEBE1D}" sibTransId="{47125F64-194C-4C34-AE3F-7473A63DFBA5}"/>
    <dgm:cxn modelId="{97811CDA-0D26-4654-86D4-986472A64A45}" srcId="{F6DBF71C-DC6E-47D6-9F72-DBDABFAF9A1D}" destId="{35602EAF-5A5C-46C0-90AC-0E8B3A919659}" srcOrd="4" destOrd="0" parTransId="{FBFD144C-BDEE-4A60-86A9-48478E6B5C5A}" sibTransId="{F9EC0D45-8D80-43ED-A24F-F910E0206FD3}"/>
    <dgm:cxn modelId="{8C7A8CEB-034E-4DA3-A16B-C9AD72E8E925}" type="presOf" srcId="{3ECBC82E-0770-4039-A9D4-DFA483EBCB13}" destId="{A1F36043-1FDE-407C-9C5A-D2D5ED79B4EA}" srcOrd="0" destOrd="0" presId="urn:microsoft.com/office/officeart/2016/7/layout/RepeatingBendingProcessNew"/>
    <dgm:cxn modelId="{D2C6AFF2-0879-4275-A0F2-8DC54AC0C2DD}" type="presOf" srcId="{B28508EB-20DD-457F-BC55-3DCFFE152AE5}" destId="{2A0E8754-85AF-439E-8D4D-8C21248C5B99}" srcOrd="0" destOrd="0" presId="urn:microsoft.com/office/officeart/2016/7/layout/RepeatingBendingProcessNew"/>
    <dgm:cxn modelId="{17E15305-6BDC-457C-BA20-F56E3B0585D1}" type="presParOf" srcId="{294696D3-54B5-4E6E-BA73-49E797BFC65A}" destId="{9AD63AFD-C890-4699-B018-3B1A240A96C9}" srcOrd="0" destOrd="0" presId="urn:microsoft.com/office/officeart/2016/7/layout/RepeatingBendingProcessNew"/>
    <dgm:cxn modelId="{1EBFB7A4-F02C-43CD-AD13-1F2994930A63}" type="presParOf" srcId="{294696D3-54B5-4E6E-BA73-49E797BFC65A}" destId="{ECD854AD-9C61-4213-841E-935C2D105C70}" srcOrd="1" destOrd="0" presId="urn:microsoft.com/office/officeart/2016/7/layout/RepeatingBendingProcessNew"/>
    <dgm:cxn modelId="{1F1B8654-625D-4FB0-A88F-1573A751A2B2}" type="presParOf" srcId="{ECD854AD-9C61-4213-841E-935C2D105C70}" destId="{1F96C34D-10F2-4475-AB1D-64BFB7E59FEE}" srcOrd="0" destOrd="0" presId="urn:microsoft.com/office/officeart/2016/7/layout/RepeatingBendingProcessNew"/>
    <dgm:cxn modelId="{0B556396-4663-4E96-8327-FEC512816ECF}" type="presParOf" srcId="{294696D3-54B5-4E6E-BA73-49E797BFC65A}" destId="{0260F201-E390-496B-AAFA-F8352158C0A5}" srcOrd="2" destOrd="0" presId="urn:microsoft.com/office/officeart/2016/7/layout/RepeatingBendingProcessNew"/>
    <dgm:cxn modelId="{B982CCE7-9ED3-4ED6-903C-9E7FAAD2741D}" type="presParOf" srcId="{294696D3-54B5-4E6E-BA73-49E797BFC65A}" destId="{03816AD5-711A-4210-BF58-B20F248BB7F2}" srcOrd="3" destOrd="0" presId="urn:microsoft.com/office/officeart/2016/7/layout/RepeatingBendingProcessNew"/>
    <dgm:cxn modelId="{11C77CEF-1028-4798-98EE-83ED3A508537}" type="presParOf" srcId="{03816AD5-711A-4210-BF58-B20F248BB7F2}" destId="{E644DAC7-B978-4447-A00C-5BA736E8CFF3}" srcOrd="0" destOrd="0" presId="urn:microsoft.com/office/officeart/2016/7/layout/RepeatingBendingProcessNew"/>
    <dgm:cxn modelId="{E462C456-19AE-42E2-B10C-7D04CF922074}" type="presParOf" srcId="{294696D3-54B5-4E6E-BA73-49E797BFC65A}" destId="{5C261FDF-0BA9-491C-A10E-14E77785A4CC}" srcOrd="4" destOrd="0" presId="urn:microsoft.com/office/officeart/2016/7/layout/RepeatingBendingProcessNew"/>
    <dgm:cxn modelId="{84665002-DD05-493B-AB5A-3D67EEE01A7C}" type="presParOf" srcId="{294696D3-54B5-4E6E-BA73-49E797BFC65A}" destId="{A1F36043-1FDE-407C-9C5A-D2D5ED79B4EA}" srcOrd="5" destOrd="0" presId="urn:microsoft.com/office/officeart/2016/7/layout/RepeatingBendingProcessNew"/>
    <dgm:cxn modelId="{C7EA76F9-3FEB-4624-B4E0-DF43FE097E07}" type="presParOf" srcId="{A1F36043-1FDE-407C-9C5A-D2D5ED79B4EA}" destId="{BC7F298B-BAE4-4AB1-BDDA-86AAFD6FE154}" srcOrd="0" destOrd="0" presId="urn:microsoft.com/office/officeart/2016/7/layout/RepeatingBendingProcessNew"/>
    <dgm:cxn modelId="{630CA2CB-8E47-4223-82E1-CDF117FB6791}" type="presParOf" srcId="{294696D3-54B5-4E6E-BA73-49E797BFC65A}" destId="{1E64FEA6-3205-4224-A88B-14AF9E4BECDB}" srcOrd="6" destOrd="0" presId="urn:microsoft.com/office/officeart/2016/7/layout/RepeatingBendingProcessNew"/>
    <dgm:cxn modelId="{3E8ED0E6-A765-429B-A7E9-36CEA1003903}" type="presParOf" srcId="{294696D3-54B5-4E6E-BA73-49E797BFC65A}" destId="{5612AB99-EABD-48DE-86D6-36D4888DD980}" srcOrd="7" destOrd="0" presId="urn:microsoft.com/office/officeart/2016/7/layout/RepeatingBendingProcessNew"/>
    <dgm:cxn modelId="{5C4C49B8-2CC7-4215-9138-10C688BB0BBA}" type="presParOf" srcId="{5612AB99-EABD-48DE-86D6-36D4888DD980}" destId="{20AB6039-BBF3-4A6F-928A-54CD3B79CF95}" srcOrd="0" destOrd="0" presId="urn:microsoft.com/office/officeart/2016/7/layout/RepeatingBendingProcessNew"/>
    <dgm:cxn modelId="{96F3E2E4-52E6-41F4-98CA-2F7258BDB3C3}" type="presParOf" srcId="{294696D3-54B5-4E6E-BA73-49E797BFC65A}" destId="{1743875A-5612-4628-8415-5A939582489E}" srcOrd="8" destOrd="0" presId="urn:microsoft.com/office/officeart/2016/7/layout/RepeatingBendingProcessNew"/>
    <dgm:cxn modelId="{7A585A9B-DEF7-4BC0-B20A-5A20EFB5ECDC}" type="presParOf" srcId="{294696D3-54B5-4E6E-BA73-49E797BFC65A}" destId="{C98EEB40-8662-482B-96EC-4D32326B6A7B}" srcOrd="9" destOrd="0" presId="urn:microsoft.com/office/officeart/2016/7/layout/RepeatingBendingProcessNew"/>
    <dgm:cxn modelId="{B35A8779-5433-4F14-83D6-926B0EB27FB4}" type="presParOf" srcId="{C98EEB40-8662-482B-96EC-4D32326B6A7B}" destId="{22BBA5AD-6FEF-4AD0-8418-E398B22F5844}" srcOrd="0" destOrd="0" presId="urn:microsoft.com/office/officeart/2016/7/layout/RepeatingBendingProcessNew"/>
    <dgm:cxn modelId="{49B02878-F980-49D8-AFEB-040E7072CC6C}" type="presParOf" srcId="{294696D3-54B5-4E6E-BA73-49E797BFC65A}" destId="{2A0E8754-85AF-439E-8D4D-8C21248C5B99}" srcOrd="10" destOrd="0" presId="urn:microsoft.com/office/officeart/2016/7/layout/RepeatingBendingProcessNew"/>
    <dgm:cxn modelId="{52A4759F-1BF1-4E01-8EEA-E6A41504319C}" type="presParOf" srcId="{294696D3-54B5-4E6E-BA73-49E797BFC65A}" destId="{685DC846-EA8C-44EB-8EDF-94937077F5DD}" srcOrd="11" destOrd="0" presId="urn:microsoft.com/office/officeart/2016/7/layout/RepeatingBendingProcessNew"/>
    <dgm:cxn modelId="{3212E0D4-C657-4C00-883F-966F0DA653AF}" type="presParOf" srcId="{685DC846-EA8C-44EB-8EDF-94937077F5DD}" destId="{583E5615-8488-4991-A78D-B2D2C45F8411}" srcOrd="0" destOrd="0" presId="urn:microsoft.com/office/officeart/2016/7/layout/RepeatingBendingProcessNew"/>
    <dgm:cxn modelId="{4513C8E5-6B67-4583-8D0F-47D839E4D9D7}" type="presParOf" srcId="{294696D3-54B5-4E6E-BA73-49E797BFC65A}" destId="{BC804DC6-6FF4-43E0-AE6B-EAFCC00C4EAF}"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854AD-9C61-4213-841E-935C2D105C70}">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9AD63AFD-C890-4699-B018-3B1A240A96C9}">
      <dsp:nvSpPr>
        <dsp:cNvPr id="0" name=""/>
        <dsp:cNvSpPr/>
      </dsp:nvSpPr>
      <dsp:spPr>
        <a:xfrm>
          <a:off x="2092"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OLCRS Objectives</a:t>
          </a:r>
        </a:p>
      </dsp:txBody>
      <dsp:txXfrm>
        <a:off x="2092" y="573182"/>
        <a:ext cx="2241239" cy="1344743"/>
      </dsp:txXfrm>
    </dsp:sp>
    <dsp:sp modelId="{03816AD5-711A-4210-BF58-B20F248BB7F2}">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0260F201-E390-496B-AAFA-F8352158C0A5}">
      <dsp:nvSpPr>
        <dsp:cNvPr id="0" name=""/>
        <dsp:cNvSpPr/>
      </dsp:nvSpPr>
      <dsp:spPr>
        <a:xfrm>
          <a:off x="275881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System Development Lifecycle Overview</a:t>
          </a:r>
        </a:p>
      </dsp:txBody>
      <dsp:txXfrm>
        <a:off x="2758817" y="573182"/>
        <a:ext cx="2241239" cy="1344743"/>
      </dsp:txXfrm>
    </dsp:sp>
    <dsp:sp modelId="{A1F36043-1FDE-407C-9C5A-D2D5ED79B4EA}">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5C261FDF-0BA9-491C-A10E-14E77785A4CC}">
      <dsp:nvSpPr>
        <dsp:cNvPr id="0" name=""/>
        <dsp:cNvSpPr/>
      </dsp:nvSpPr>
      <dsp:spPr>
        <a:xfrm>
          <a:off x="5515542"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Strategic Approach and Task Management</a:t>
          </a:r>
        </a:p>
      </dsp:txBody>
      <dsp:txXfrm>
        <a:off x="5515542" y="573182"/>
        <a:ext cx="2241239" cy="1344743"/>
      </dsp:txXfrm>
    </dsp:sp>
    <dsp:sp modelId="{5612AB99-EABD-48DE-86D6-36D4888DD980}">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1E64FEA6-3205-4224-A88B-14AF9E4BECDB}">
      <dsp:nvSpPr>
        <dsp:cNvPr id="0" name=""/>
        <dsp:cNvSpPr/>
      </dsp:nvSpPr>
      <dsp:spPr>
        <a:xfrm>
          <a:off x="8272267" y="573182"/>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Parallel Work and Resource Allocation</a:t>
          </a:r>
        </a:p>
      </dsp:txBody>
      <dsp:txXfrm>
        <a:off x="8272267" y="573182"/>
        <a:ext cx="2241239" cy="1344743"/>
      </dsp:txXfrm>
    </dsp:sp>
    <dsp:sp modelId="{C98EEB40-8662-482B-96EC-4D32326B6A7B}">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1743875A-5612-4628-8415-5A939582489E}">
      <dsp:nvSpPr>
        <dsp:cNvPr id="0" name=""/>
        <dsp:cNvSpPr/>
      </dsp:nvSpPr>
      <dsp:spPr>
        <a:xfrm>
          <a:off x="2092"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a:t>Project Milestones and Timeline</a:t>
          </a:r>
        </a:p>
      </dsp:txBody>
      <dsp:txXfrm>
        <a:off x="2092" y="2433411"/>
        <a:ext cx="2241239" cy="1344743"/>
      </dsp:txXfrm>
    </dsp:sp>
    <dsp:sp modelId="{685DC846-EA8C-44EB-8EDF-94937077F5DD}">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2A0E8754-85AF-439E-8D4D-8C21248C5B99}">
      <dsp:nvSpPr>
        <dsp:cNvPr id="0" name=""/>
        <dsp:cNvSpPr/>
      </dsp:nvSpPr>
      <dsp:spPr>
        <a:xfrm>
          <a:off x="2758817"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Commitment to Quality and User Satisfaction</a:t>
          </a:r>
        </a:p>
      </dsp:txBody>
      <dsp:txXfrm>
        <a:off x="2758817" y="2433411"/>
        <a:ext cx="2241239" cy="1344743"/>
      </dsp:txXfrm>
    </dsp:sp>
    <dsp:sp modelId="{BC804DC6-6FF4-43E0-AE6B-EAFCC00C4EAF}">
      <dsp:nvSpPr>
        <dsp:cNvPr id="0" name=""/>
        <dsp:cNvSpPr/>
      </dsp:nvSpPr>
      <dsp:spPr>
        <a:xfrm>
          <a:off x="5515542" y="2433411"/>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89000">
            <a:lnSpc>
              <a:spcPct val="90000"/>
            </a:lnSpc>
            <a:spcBef>
              <a:spcPct val="0"/>
            </a:spcBef>
            <a:spcAft>
              <a:spcPct val="35000"/>
            </a:spcAft>
            <a:buNone/>
          </a:pPr>
          <a:r>
            <a:rPr lang="en-US" sz="2000" kern="1200" dirty="0"/>
            <a:t>Open for Feedback And Q&amp;A</a:t>
          </a:r>
        </a:p>
      </dsp:txBody>
      <dsp:txXfrm>
        <a:off x="5515542"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5832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everyone. Today, we're diving deep into the characteristics that make for an effective Online Course Registration System, or OLCRS.</a:t>
            </a:r>
          </a:p>
          <a:p>
            <a:endParaRPr lang="en-US" dirty="0"/>
          </a:p>
          <a:p>
            <a:r>
              <a:rPr lang="en-US" dirty="0"/>
              <a:t>Intuitive User Interface with Accessibility Features:</a:t>
            </a:r>
          </a:p>
          <a:p>
            <a:r>
              <a:rPr lang="en-US" dirty="0"/>
              <a:t>Let's start with the user interface. For our OLCRS, we aim for an intuitive design. It should be straightforward enough that students can navigate it without needing a manual. Plus, incorporating accessibility features ensures it is usable for all students, including those with disabilities. This means screen reader compatibility, high-contrast visuals, and simple navigation paths.</a:t>
            </a:r>
          </a:p>
          <a:p>
            <a:endParaRPr lang="en-US" dirty="0"/>
          </a:p>
          <a:p>
            <a:r>
              <a:rPr lang="en-US" dirty="0"/>
              <a:t>Robust Security Protocols for Data Protection:</a:t>
            </a:r>
          </a:p>
          <a:p>
            <a:r>
              <a:rPr lang="en-US" dirty="0"/>
              <a:t>Security is non-negotiable. Our system will protect sensitive student data with the latest security protocols. This includes encrypted transactions, secure logins, and compliance with privacy laws like FERPA.</a:t>
            </a:r>
          </a:p>
          <a:p>
            <a:endParaRPr lang="en-US" dirty="0"/>
          </a:p>
          <a:p>
            <a:r>
              <a:rPr lang="en-US" dirty="0"/>
              <a:t>Scalable Infrastructure to Accommodate Growth:</a:t>
            </a:r>
          </a:p>
          <a:p>
            <a:r>
              <a:rPr lang="en-US" dirty="0"/>
              <a:t>As the university grows, so does the system. We're building our infrastructure with scalability in mind, allowing for an increase in user load and course data without performance hiccups.</a:t>
            </a:r>
          </a:p>
          <a:p>
            <a:endParaRPr lang="en-US" dirty="0"/>
          </a:p>
          <a:p>
            <a:r>
              <a:rPr lang="en-US" dirty="0"/>
              <a:t>Integration Capabilities with Existing University Systems:</a:t>
            </a:r>
          </a:p>
          <a:p>
            <a:r>
              <a:rPr lang="en-US" dirty="0"/>
              <a:t>Integration is key. The OLCRS won't be a standalone system; it needs to seamlessly integrate with the existing university digital ecosystem, including academic records, billing, and communication platforms.</a:t>
            </a:r>
          </a:p>
          <a:p>
            <a:endParaRPr lang="en-US" dirty="0"/>
          </a:p>
          <a:p>
            <a:r>
              <a:rPr lang="en-US" dirty="0"/>
              <a:t>Real-Time Data Processing for Immediate Updates:</a:t>
            </a:r>
          </a:p>
          <a:p>
            <a:r>
              <a:rPr lang="en-US" dirty="0"/>
              <a:t>When a student registers for a course, the system updates in real-time. This means immediate feedback on seat availability and confirmation of enrollment, which is crucial during peak registration periods.</a:t>
            </a:r>
          </a:p>
          <a:p>
            <a:endParaRPr lang="en-US" dirty="0"/>
          </a:p>
          <a:p>
            <a:r>
              <a:rPr lang="en-US" dirty="0"/>
              <a:t>Customizable Features to Suit Departmental Needs:</a:t>
            </a:r>
          </a:p>
          <a:p>
            <a:r>
              <a:rPr lang="en-US" dirty="0"/>
              <a:t>And finally, customization. Each department has unique needs. Our system will be flexible enough to cater to those, whether it's special registration periods for certain programs or unique prerequisites.</a:t>
            </a:r>
          </a:p>
          <a:p>
            <a:endParaRPr lang="en-US" dirty="0"/>
          </a:p>
          <a:p>
            <a:r>
              <a:rPr lang="en-US" dirty="0"/>
              <a:t>Our goal with these characteristics is to create a system that's not just functional but anticipates and meets the needs of our diverse student body.</a:t>
            </a:r>
          </a:p>
          <a:p>
            <a:endParaRPr lang="en-US" dirty="0"/>
          </a:p>
          <a:p>
            <a:r>
              <a:rPr lang="en-US" dirty="0"/>
              <a:t>Now, let's move on to how we estimate the effort and duration required to bring these characteristics to life in our OLCRS.</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39806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embark on estimating the effort and duration for our OLCRS, we're not just pulling numbers out of a hat. Our approach is methodical and grounded in established estimation techniques.</a:t>
            </a:r>
          </a:p>
          <a:p>
            <a:endParaRPr lang="en-US" dirty="0"/>
          </a:p>
          <a:p>
            <a:r>
              <a:rPr lang="en-US" dirty="0"/>
              <a:t>Function Point Analysis: We start with a Function Point Analysis, which lets us quantify the functions in terms of user inputs, outputs, user inquiries, files, and interfaces. This is a tried-and-true method that considers the various features and user interactions our system will support.</a:t>
            </a:r>
          </a:p>
          <a:p>
            <a:endParaRPr lang="en-US" dirty="0"/>
          </a:p>
          <a:p>
            <a:r>
              <a:rPr lang="en-US" dirty="0"/>
              <a:t>COCOMO Model: We're also utilizing the COCOMO model. It's been tailored for our project's specific needs, accounting for the size of our team, the collective experience, and the software's reliability requirements. This ensures our estimates are as accurate as possible given our unique project conditions.</a:t>
            </a:r>
          </a:p>
          <a:p>
            <a:endParaRPr lang="en-US" dirty="0"/>
          </a:p>
          <a:p>
            <a:r>
              <a:rPr lang="en-US" dirty="0"/>
              <a:t>Complexity and Risks: We know that software development isn't without its twists and turns. We're factoring in the complexity of the project, the technological challenges we might face, and potential risks that could come up. By considering these variables, we ensure our estimates are robust and realistic.</a:t>
            </a:r>
          </a:p>
          <a:p>
            <a:endParaRPr lang="en-US" dirty="0"/>
          </a:p>
          <a:p>
            <a:r>
              <a:rPr lang="en-US" dirty="0"/>
              <a:t>Buffer Time: Anyone who's been in development knows that unexpected delays and revisions are part of the game. We've included buffer time to accommodate these without throwing off our entire schedule.</a:t>
            </a:r>
          </a:p>
          <a:p>
            <a:endParaRPr lang="en-US" dirty="0"/>
          </a:p>
          <a:p>
            <a:r>
              <a:rPr lang="en-US" dirty="0"/>
              <a:t>Periodic Review: Lastly, we're committed to agility. We'll periodically review and adjust our estimates based on real project progress. This adaptive approach allows us to stay on track and recalibrate as needed.</a:t>
            </a:r>
          </a:p>
          <a:p>
            <a:endParaRPr lang="en-US" dirty="0"/>
          </a:p>
          <a:p>
            <a:r>
              <a:rPr lang="en-US" dirty="0"/>
              <a:t>In short, our estimation process is comprehensive, calculated, and adaptable, laying a solid foundation for the successful completion of the OLCRS project. For clarity and timeline projections see the handouts given at the beginning of the meeting. We also have some next to the door in the back.</a:t>
            </a:r>
          </a:p>
          <a:p>
            <a:endParaRPr lang="en-US" dirty="0"/>
          </a:p>
          <a:p>
            <a:r>
              <a:rPr lang="en-US" dirty="0"/>
              <a:t>Let's move forward to discuss how we'll define parallel work activities to further refine our project timeline.</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8001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outlining the parallel work activities that will be pivotal in the development of our OLCRS. The maze graphic on our left visually represents the interconnected and simultaneous paths our development teams will take.</a:t>
            </a:r>
          </a:p>
          <a:p>
            <a:endParaRPr lang="en-US" dirty="0"/>
          </a:p>
          <a:p>
            <a:r>
              <a:rPr lang="en-US" dirty="0"/>
              <a:t>Tandem Development: We'll begin with the development of the user interface and database in tandem. This dual-track development ensures that changes in the database design immediately reflect in the user interface, enhancing efficiency.</a:t>
            </a:r>
          </a:p>
          <a:p>
            <a:endParaRPr lang="en-US" dirty="0"/>
          </a:p>
          <a:p>
            <a:r>
              <a:rPr lang="en-US" dirty="0"/>
              <a:t>Coding and Testing: Our software engineers will code modules while testers work alongside them, testing as they go. This simultaneous coding and user testing shorten the feedback loop and enable us to make immediate improvements, saving time in the long run.</a:t>
            </a:r>
          </a:p>
          <a:p>
            <a:endParaRPr lang="en-US" dirty="0"/>
          </a:p>
          <a:p>
            <a:r>
              <a:rPr lang="en-US" dirty="0"/>
              <a:t>Concurrent Documentation: Writing user documentation will occur concurrently with software development. This ensures that our documentation is as up-to-date as possible and evolves with the system.</a:t>
            </a:r>
          </a:p>
          <a:p>
            <a:endParaRPr lang="en-US" dirty="0"/>
          </a:p>
          <a:p>
            <a:r>
              <a:rPr lang="en-US" dirty="0"/>
              <a:t>Cross-functional Teams: We're utilizing cross-functional teams to work on different system modules. This promotes knowledge sharing and innovation, as experts from various domains collaborate to solve complex problems.</a:t>
            </a:r>
          </a:p>
          <a:p>
            <a:endParaRPr lang="en-US" dirty="0"/>
          </a:p>
          <a:p>
            <a:r>
              <a:rPr lang="en-US" dirty="0"/>
              <a:t>Collaboration with IT and Admin: Finally, we're fostering collaborative efforts between IT and administrative staff. This partnership is crucial to ensure the system integrates smoothly with existing university processes and workflows.</a:t>
            </a:r>
          </a:p>
          <a:p>
            <a:endParaRPr lang="en-US" dirty="0"/>
          </a:p>
          <a:p>
            <a:r>
              <a:rPr lang="en-US" dirty="0"/>
              <a:t>By executing these activities in parallel, we're not only optimizing our time but also ensuring that each piece of the system is being developed with a high degree of interactivity and cooperation. See team breakdown, and contact details on the back page </a:t>
            </a:r>
            <a:r>
              <a:rPr lang="en-US" dirty="0" err="1"/>
              <a:t>ot</a:t>
            </a:r>
            <a:r>
              <a:rPr lang="en-US" dirty="0"/>
              <a:t> the project hand out.</a:t>
            </a:r>
          </a:p>
          <a:p>
            <a:endParaRPr lang="en-US" dirty="0"/>
          </a:p>
          <a:p>
            <a:r>
              <a:rPr lang="en-US" dirty="0"/>
              <a:t>Next, we'll discuss how we're distributing the effort across these activities throughout the project timeline. Any Questions before moving on?</a:t>
            </a:r>
          </a:p>
          <a:p>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8106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orchestrating the development of the OLCRS, how we allocate our efforts is as crucial as the work itself. Let's take a look at how we distribute our strategic efforts throughout the project lifecycle.</a:t>
            </a:r>
          </a:p>
          <a:p>
            <a:endParaRPr lang="en-US" dirty="0"/>
          </a:p>
          <a:p>
            <a:r>
              <a:rPr lang="en-US" dirty="0"/>
              <a:t>Early Stages: It all starts with laying a strong foundation. In the early stages, we pour our resources into requirement gathering and system design. This sets the tone for everything that follows, ensuring we're building a system that meets the university's needs.</a:t>
            </a:r>
          </a:p>
          <a:p>
            <a:endParaRPr lang="en-US" dirty="0"/>
          </a:p>
          <a:p>
            <a:r>
              <a:rPr lang="en-US" dirty="0"/>
              <a:t>Middle Stages: As we progress to the middle stages, our focus shifts to development, coding, and initial testing. This is where the bulk of our creative and technical energies are channeled, turning design blueprints into tangible software components.</a:t>
            </a:r>
          </a:p>
          <a:p>
            <a:endParaRPr lang="en-US" dirty="0"/>
          </a:p>
          <a:p>
            <a:r>
              <a:rPr lang="en-US" dirty="0"/>
              <a:t>Later Stages: Approaching the finish line, our concentration is on system integration, final testing, and user training. It's about polishing, ensuring seamless operation, and preparing our user base for transition to this new system.</a:t>
            </a:r>
          </a:p>
          <a:p>
            <a:endParaRPr lang="en-US" dirty="0"/>
          </a:p>
          <a:p>
            <a:r>
              <a:rPr lang="en-US" dirty="0"/>
              <a:t>Resource Allocation: Through all these stages, we remain flexible in our resource allocation, ready to shift our focus to high-priority tasks as they emerge.</a:t>
            </a:r>
          </a:p>
          <a:p>
            <a:endParaRPr lang="en-US" dirty="0"/>
          </a:p>
          <a:p>
            <a:r>
              <a:rPr lang="en-US" dirty="0"/>
              <a:t>Regular Meetings: And, of course, through regular team meetings, we keep a pulse on our progress, reassessing and realigning our efforts to stay on course towards our milestones.</a:t>
            </a:r>
          </a:p>
          <a:p>
            <a:endParaRPr lang="en-US" dirty="0"/>
          </a:p>
          <a:p>
            <a:r>
              <a:rPr lang="en-US" dirty="0"/>
              <a:t>As with every step of the way communication is key for us all to be on the same page and tackle obstacles as the come.</a:t>
            </a:r>
          </a:p>
          <a:p>
            <a:endParaRPr lang="en-US" dirty="0"/>
          </a:p>
          <a:p>
            <a:r>
              <a:rPr lang="en-US" dirty="0"/>
              <a:t>This strategic distribution ensures that at every stage, our efforts are focused, our resources are optimized, and our goals are within reach.</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565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navigate through the development of our OLCRS, we'll reach several key milestones that signify our progress. Each milestone is a beacon, marking our achievements and guiding us to the next phase.</a:t>
            </a:r>
          </a:p>
          <a:p>
            <a:endParaRPr lang="en-US" dirty="0"/>
          </a:p>
          <a:p>
            <a:r>
              <a:rPr lang="en-US" dirty="0"/>
              <a:t>Milestone 1: We begin with the foundation — completing the requirements and design documentation. This stage is about understanding what we need and planning how to achieve it.</a:t>
            </a:r>
          </a:p>
          <a:p>
            <a:endParaRPr lang="en-US" dirty="0"/>
          </a:p>
          <a:p>
            <a:r>
              <a:rPr lang="en-US" dirty="0"/>
              <a:t>Milestone 2: Next, we breathe life into our plans with the first prototype. It's not just about building; it's about listening — to the initial user feedback that will shape our path forward.</a:t>
            </a:r>
          </a:p>
          <a:p>
            <a:endParaRPr lang="en-US" dirty="0"/>
          </a:p>
          <a:p>
            <a:r>
              <a:rPr lang="en-US" dirty="0"/>
              <a:t>Milestone 3: With feedback integrated, we complete the primary system development. This is where our design transitions into a functional system.</a:t>
            </a:r>
          </a:p>
          <a:p>
            <a:endParaRPr lang="en-US" dirty="0"/>
          </a:p>
          <a:p>
            <a:r>
              <a:rPr lang="en-US" dirty="0"/>
              <a:t>Milestone 4: Then comes the integration — fitting all the pieces together and conducting comprehensive testing. It's a stage of refinement and fine-tuning, ensuring everything works in harmony.</a:t>
            </a:r>
          </a:p>
          <a:p>
            <a:endParaRPr lang="en-US" dirty="0"/>
          </a:p>
          <a:p>
            <a:r>
              <a:rPr lang="en-US" dirty="0"/>
              <a:t>Milestone 5: Finally, we arrive at deployment and user acceptance testing. This is the culmination of our efforts, where we deliver the system into the hands of the users and ensure it meets their needs.</a:t>
            </a:r>
          </a:p>
          <a:p>
            <a:endParaRPr lang="en-US" dirty="0"/>
          </a:p>
          <a:p>
            <a:r>
              <a:rPr lang="en-US" dirty="0"/>
              <a:t>Each milestone is a step closer to our goal. They are not just checkpoints; they're opportunities for review, for improvement, for celebration.</a:t>
            </a:r>
          </a:p>
          <a:p>
            <a:endParaRPr lang="en-US" dirty="0"/>
          </a:p>
          <a:p>
            <a:r>
              <a:rPr lang="en-US" dirty="0"/>
              <a:t>Let's keep these milestones in mind as we take our next steps. Onward to the timeline chart, where we'll see how these milestones fit into our overall project schedule.</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79747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dissect the tasks involved in our OLCRS project, it's essential to understand the phases we've expanded upon, each with specific focus areas to ensure thoroughness and quality.</a:t>
            </a:r>
          </a:p>
          <a:p>
            <a:endParaRPr lang="en-US" dirty="0"/>
          </a:p>
          <a:p>
            <a:r>
              <a:rPr lang="en-US" dirty="0"/>
              <a:t>Phase 1: We initiate with a meticulous requirements analysis, conduct a feasibility study, and set out our project planning. This is the blueprint stage where we determine the "what" and the "how" of our project.</a:t>
            </a:r>
          </a:p>
          <a:p>
            <a:endParaRPr lang="en-US" dirty="0"/>
          </a:p>
          <a:p>
            <a:r>
              <a:rPr lang="en-US" dirty="0"/>
              <a:t>Phase 2: Moving on, we delve into the system architecture design, database modeling, and interface design. It's a creative phase where the theoretical becomes structural, forming the backbone of our OLCRS.</a:t>
            </a:r>
          </a:p>
          <a:p>
            <a:endParaRPr lang="en-US" dirty="0"/>
          </a:p>
          <a:p>
            <a:r>
              <a:rPr lang="en-US" dirty="0"/>
              <a:t>Phase 3: As we reach the coding of modules, the project comes alive. Initial unit testing is paired with this phase to catch issues early, and integration begins to piece together our system's components.</a:t>
            </a:r>
          </a:p>
          <a:p>
            <a:endParaRPr lang="en-US" dirty="0"/>
          </a:p>
          <a:p>
            <a:r>
              <a:rPr lang="en-US" dirty="0"/>
              <a:t>Phase 4: Then we enter a critical phase of system-wide testing and bug fixing, coupled with user documentation. This phase is about refinement, ensuring reliability, and creating clear guides for future users.</a:t>
            </a:r>
          </a:p>
          <a:p>
            <a:endParaRPr lang="en-US" dirty="0"/>
          </a:p>
          <a:p>
            <a:r>
              <a:rPr lang="en-US" dirty="0"/>
              <a:t>Phase 5: Finally, we prepare for launch with training, deployment, and robust post-deployment support. It's the phase where we empower users to make the most of OLCRS and ensure a safety net is in place as they take the reins.</a:t>
            </a:r>
          </a:p>
          <a:p>
            <a:endParaRPr lang="en-US" dirty="0"/>
          </a:p>
          <a:p>
            <a:r>
              <a:rPr lang="en-US" dirty="0"/>
              <a:t>Each of these phases is a step in a journey of creation and delivery. As we move forward, we'll align our efforts with these tasks, ensuring clarity and focus at every turn.</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1216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Gantt chart provides us with a bird's-eye view of our project timeline, outlining when each key phase of the OLCRS development will take place.</a:t>
            </a:r>
          </a:p>
          <a:p>
            <a:endParaRPr lang="en-US" dirty="0"/>
          </a:p>
          <a:p>
            <a:r>
              <a:rPr lang="en-US" dirty="0"/>
              <a:t>Initial Stages: We kick off with project planning and the official kickoff in late January, which is followed closely by an intensive period of requirements gathering.</a:t>
            </a:r>
          </a:p>
          <a:p>
            <a:endParaRPr lang="en-US" dirty="0"/>
          </a:p>
          <a:p>
            <a:r>
              <a:rPr lang="en-US" dirty="0"/>
              <a:t>System Design: System design begins in early February and overlaps with the tail end of the requirements phase, illustrating our agile approach to project management.</a:t>
            </a:r>
          </a:p>
          <a:p>
            <a:endParaRPr lang="en-US" dirty="0"/>
          </a:p>
          <a:p>
            <a:r>
              <a:rPr lang="en-US" dirty="0"/>
              <a:t>Development and Implementation: The bulk of development and implementation will occupy our team from late February through April, with testing phases interspersed to ensure quality and functionality.</a:t>
            </a:r>
          </a:p>
          <a:p>
            <a:endParaRPr lang="en-US" dirty="0"/>
          </a:p>
          <a:p>
            <a:r>
              <a:rPr lang="en-US" dirty="0"/>
              <a:t>Testing: Comprehensive testing phases are scheduled in May. These are critical to validate the functionality and performance of the system.</a:t>
            </a:r>
          </a:p>
          <a:p>
            <a:endParaRPr lang="en-US" dirty="0"/>
          </a:p>
          <a:p>
            <a:r>
              <a:rPr lang="en-US" dirty="0"/>
              <a:t>Deployment and Documentation: Training and documentation will begin in parallel with late-stage testing to prepare for a smooth transition to the new system.</a:t>
            </a:r>
          </a:p>
          <a:p>
            <a:endParaRPr lang="en-US" dirty="0"/>
          </a:p>
          <a:p>
            <a:r>
              <a:rPr lang="en-US" dirty="0"/>
              <a:t>Final Review: Finally, the project review and adjustment phase is set for late May into June. This ensures we have time to refine and tweak the system post-deployment, based on real user feedback.</a:t>
            </a:r>
          </a:p>
          <a:p>
            <a:endParaRPr lang="en-US" dirty="0"/>
          </a:p>
          <a:p>
            <a:r>
              <a:rPr lang="en-US" dirty="0"/>
              <a:t>As we progress through these phases, regular reviews will ensure we stay on track and make adjustments as needed. It's a timeline that's both structured and flexible, accommodating the dynamic nature of software development.</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50390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2/2/2024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2/2/2024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2/2/2024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2/2/2024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2/2/2024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rson writing on a notepad">
            <a:extLst>
              <a:ext uri="{FF2B5EF4-FFF2-40B4-BE49-F238E27FC236}">
                <a16:creationId xmlns:a16="http://schemas.microsoft.com/office/drawing/2014/main" id="{88740ED8-4AC0-B393-0A17-007BD0DE636C}"/>
              </a:ext>
            </a:extLst>
          </p:cNvPr>
          <p:cNvPicPr>
            <a:picLocks noChangeAspect="1"/>
          </p:cNvPicPr>
          <p:nvPr/>
        </p:nvPicPr>
        <p:blipFill rotWithShape="1">
          <a:blip r:embed="rId3">
            <a:alphaModFix/>
          </a:blip>
          <a:srcRect l="4308" r="4307"/>
          <a:stretch/>
        </p:blipFill>
        <p:spPr>
          <a:xfrm>
            <a:off x="4283902" y="10"/>
            <a:ext cx="7908098" cy="6857992"/>
          </a:xfrm>
          <a:prstGeom prst="rect">
            <a:avLst/>
          </a:prstGeom>
        </p:spPr>
      </p:pic>
      <p:sp>
        <p:nvSpPr>
          <p:cNvPr id="44" name="Rectangle 4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8663" y="1115219"/>
            <a:ext cx="5505449" cy="2387600"/>
          </a:xfrm>
        </p:spPr>
        <p:txBody>
          <a:bodyPr>
            <a:normAutofit/>
          </a:bodyPr>
          <a:lstStyle/>
          <a:p>
            <a:r>
              <a:rPr lang="en-US" sz="3100">
                <a:solidFill>
                  <a:schemeClr val="bg1"/>
                </a:solidFill>
              </a:rPr>
              <a:t>Week 5: Hands On - Project Planning and Estimation for </a:t>
            </a:r>
            <a:r>
              <a:rPr lang="en-US" sz="3100" b="0" i="1">
                <a:solidFill>
                  <a:schemeClr val="bg1"/>
                </a:solidFill>
              </a:rPr>
              <a:t>Online Course Registration System (OLCRS)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8663" y="3902075"/>
            <a:ext cx="5505449" cy="1655762"/>
          </a:xfrm>
        </p:spPr>
        <p:txBody>
          <a:bodyPr>
            <a:normAutofit/>
          </a:bodyPr>
          <a:lstStyle/>
          <a:p>
            <a:r>
              <a:rPr lang="en-US" sz="2000">
                <a:solidFill>
                  <a:schemeClr val="bg1"/>
                </a:solidFill>
              </a:rPr>
              <a:t>Michael D. Connell Jr. </a:t>
            </a:r>
          </a:p>
        </p:txBody>
      </p:sp>
      <p:cxnSp>
        <p:nvCxnSpPr>
          <p:cNvPr id="46" name="Straight Connector 4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BC6E6AE0-FC22-5072-E692-DE2DC6F1895E}"/>
              </a:ext>
            </a:extLst>
          </p:cNvPr>
          <p:cNvPicPr>
            <a:picLocks noChangeAspect="1"/>
          </p:cNvPicPr>
          <p:nvPr/>
        </p:nvPicPr>
        <p:blipFill rotWithShape="1">
          <a:blip r:embed="rId3"/>
          <a:srcRect r="20689"/>
          <a:stretch/>
        </p:blipFill>
        <p:spPr>
          <a:xfrm>
            <a:off x="1"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89600" y="365125"/>
            <a:ext cx="5664199" cy="1899912"/>
          </a:xfrm>
        </p:spPr>
        <p:txBody>
          <a:bodyPr>
            <a:noAutofit/>
          </a:bodyPr>
          <a:lstStyle/>
          <a:p>
            <a:r>
              <a:rPr lang="en-US" sz="4400" dirty="0"/>
              <a:t>In-Depth Characteristics of OLCRS</a:t>
            </a:r>
          </a:p>
        </p:txBody>
      </p:sp>
      <p:sp>
        <p:nvSpPr>
          <p:cNvPr id="3" name="Content Placeholder 2"/>
          <p:cNvSpPr>
            <a:spLocks noGrp="1"/>
          </p:cNvSpPr>
          <p:nvPr>
            <p:ph idx="1"/>
          </p:nvPr>
        </p:nvSpPr>
        <p:spPr>
          <a:xfrm>
            <a:off x="5689600" y="2434201"/>
            <a:ext cx="5664199" cy="3742762"/>
          </a:xfrm>
        </p:spPr>
        <p:txBody>
          <a:bodyPr>
            <a:normAutofit lnSpcReduction="10000"/>
          </a:bodyPr>
          <a:lstStyle/>
          <a:p>
            <a:pPr marL="285750" indent="-285750">
              <a:buFont typeface="Arial" panose="020B0604020202020204" pitchFamily="34" charset="0"/>
              <a:buChar char="•"/>
            </a:pPr>
            <a:r>
              <a:rPr lang="en-US" sz="2000" dirty="0"/>
              <a:t>Intuitive user interface with accessibility features.</a:t>
            </a:r>
          </a:p>
          <a:p>
            <a:pPr marL="285750" indent="-285750">
              <a:buFont typeface="Arial" panose="020B0604020202020204" pitchFamily="34" charset="0"/>
              <a:buChar char="•"/>
            </a:pPr>
            <a:r>
              <a:rPr lang="en-US" sz="2000" dirty="0"/>
              <a:t>Robust security protocols for data protection.</a:t>
            </a:r>
          </a:p>
          <a:p>
            <a:pPr marL="285750" indent="-285750">
              <a:buFont typeface="Arial" panose="020B0604020202020204" pitchFamily="34" charset="0"/>
              <a:buChar char="•"/>
            </a:pPr>
            <a:r>
              <a:rPr lang="en-US" sz="2000" dirty="0"/>
              <a:t>Scalable infrastructure to accommodate growth.</a:t>
            </a:r>
          </a:p>
          <a:p>
            <a:pPr marL="285750" indent="-285750">
              <a:buFont typeface="Arial" panose="020B0604020202020204" pitchFamily="34" charset="0"/>
              <a:buChar char="•"/>
            </a:pPr>
            <a:r>
              <a:rPr lang="en-US" sz="2000" dirty="0"/>
              <a:t>Integration capabilities with existing university systems.</a:t>
            </a:r>
          </a:p>
          <a:p>
            <a:pPr marL="285750" indent="-285750">
              <a:buFont typeface="Arial" panose="020B0604020202020204" pitchFamily="34" charset="0"/>
              <a:buChar char="•"/>
            </a:pPr>
            <a:r>
              <a:rPr lang="en-US" sz="2000" dirty="0"/>
              <a:t>Real-time data processing for immediate updates.</a:t>
            </a:r>
          </a:p>
          <a:p>
            <a:pPr marL="285750" indent="-285750">
              <a:buFont typeface="Arial" panose="020B0604020202020204" pitchFamily="34" charset="0"/>
              <a:buChar char="•"/>
            </a:pPr>
            <a:r>
              <a:rPr lang="en-US" sz="2000" dirty="0"/>
              <a:t>Customizable features to suit departmental needs.</a:t>
            </a:r>
          </a:p>
          <a:p>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1" y="601744"/>
            <a:ext cx="6781800" cy="1338696"/>
          </a:xfrm>
        </p:spPr>
        <p:txBody>
          <a:bodyPr>
            <a:normAutofit/>
          </a:bodyPr>
          <a:lstStyle/>
          <a:p>
            <a:r>
              <a:rPr lang="en-US" sz="4400"/>
              <a:t>Comprehensive Effort and Duration Estimation</a:t>
            </a:r>
          </a:p>
        </p:txBody>
      </p:sp>
      <p:pic>
        <p:nvPicPr>
          <p:cNvPr id="5" name="Picture 4" descr="Top view of cubes connected with black lines">
            <a:extLst>
              <a:ext uri="{FF2B5EF4-FFF2-40B4-BE49-F238E27FC236}">
                <a16:creationId xmlns:a16="http://schemas.microsoft.com/office/drawing/2014/main" id="{5D6EB2AF-AB7B-1D92-D1B4-AE13B17F7EEB}"/>
              </a:ext>
            </a:extLst>
          </p:cNvPr>
          <p:cNvPicPr>
            <a:picLocks noChangeAspect="1"/>
          </p:cNvPicPr>
          <p:nvPr/>
        </p:nvPicPr>
        <p:blipFill rotWithShape="1">
          <a:blip r:embed="rId3"/>
          <a:srcRect l="34430" r="24508"/>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4572001" y="2201958"/>
            <a:ext cx="6781800" cy="3900730"/>
          </a:xfrm>
        </p:spPr>
        <p:txBody>
          <a:bodyPr anchor="t">
            <a:normAutofit/>
          </a:bodyPr>
          <a:lstStyle/>
          <a:p>
            <a:pPr marL="457200" indent="-457200">
              <a:buFont typeface="Wingdings" panose="05000000000000000000" pitchFamily="2" charset="2"/>
              <a:buChar char="§"/>
            </a:pPr>
            <a:r>
              <a:rPr lang="en-US" sz="2000"/>
              <a:t>Function point analysis considering user inputs, outputs, inquiries, files, and interfaces.</a:t>
            </a:r>
          </a:p>
          <a:p>
            <a:pPr marL="457200" indent="-457200">
              <a:buFont typeface="Wingdings" panose="05000000000000000000" pitchFamily="2" charset="2"/>
              <a:buChar char="§"/>
            </a:pPr>
            <a:r>
              <a:rPr lang="en-US" sz="2000"/>
              <a:t>COCOMO model adjusted for team size, experience, and software reliability requirements.</a:t>
            </a:r>
          </a:p>
          <a:p>
            <a:pPr marL="457200" indent="-457200">
              <a:buFont typeface="Wingdings" panose="05000000000000000000" pitchFamily="2" charset="2"/>
              <a:buChar char="§"/>
            </a:pPr>
            <a:r>
              <a:rPr lang="en-US" sz="2000"/>
              <a:t>Factor in project complexity, technological challenges, and potential risks.</a:t>
            </a:r>
          </a:p>
          <a:p>
            <a:pPr marL="457200" indent="-457200">
              <a:buFont typeface="Wingdings" panose="05000000000000000000" pitchFamily="2" charset="2"/>
              <a:buChar char="§"/>
            </a:pPr>
            <a:r>
              <a:rPr lang="en-US" sz="2000"/>
              <a:t>Include buffer time for unforeseen delays and revisions.</a:t>
            </a:r>
          </a:p>
          <a:p>
            <a:pPr marL="457200" indent="-457200">
              <a:buFont typeface="Wingdings" panose="05000000000000000000" pitchFamily="2" charset="2"/>
              <a:buChar char="§"/>
            </a:pPr>
            <a:r>
              <a:rPr lang="en-US" sz="2000"/>
              <a:t>Periodic review and adjustment of estimates based on project progress.</a:t>
            </a:r>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9581587D-CADE-AB9B-CC3B-AE8FAFA5FC8D}"/>
              </a:ext>
            </a:extLst>
          </p:cNvPr>
          <p:cNvPicPr>
            <a:picLocks noChangeAspect="1"/>
          </p:cNvPicPr>
          <p:nvPr/>
        </p:nvPicPr>
        <p:blipFill rotWithShape="1">
          <a:blip r:embed="rId3"/>
          <a:srcRect l="18004" r="657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096000" y="2557587"/>
            <a:ext cx="5880099" cy="4098737"/>
          </a:xfrm>
        </p:spPr>
        <p:txBody>
          <a:bodyPr anchor="t">
            <a:normAutofit/>
          </a:bodyPr>
          <a:lstStyle/>
          <a:p>
            <a:pPr marL="457200" indent="-457200">
              <a:buFont typeface="Arial" panose="020B0604020202020204" pitchFamily="34" charset="0"/>
              <a:buChar char="•"/>
            </a:pPr>
            <a:r>
              <a:rPr lang="en-US" sz="2000" dirty="0"/>
              <a:t>Development of user interface and database in tandem.</a:t>
            </a:r>
          </a:p>
          <a:p>
            <a:pPr marL="457200" indent="-457200">
              <a:buFont typeface="Arial" panose="020B0604020202020204" pitchFamily="34" charset="0"/>
              <a:buChar char="•"/>
            </a:pPr>
            <a:r>
              <a:rPr lang="en-US" sz="2000" dirty="0"/>
              <a:t>Simultaneous coding of modules and user testing.</a:t>
            </a:r>
          </a:p>
          <a:p>
            <a:pPr marL="457200" indent="-457200">
              <a:buFont typeface="Arial" panose="020B0604020202020204" pitchFamily="34" charset="0"/>
              <a:buChar char="•"/>
            </a:pPr>
            <a:r>
              <a:rPr lang="en-US" sz="2000" dirty="0"/>
              <a:t>Concurrent development of user documentation with software development.</a:t>
            </a:r>
          </a:p>
          <a:p>
            <a:pPr marL="457200" indent="-457200">
              <a:buFont typeface="Arial" panose="020B0604020202020204" pitchFamily="34" charset="0"/>
              <a:buChar char="•"/>
            </a:pPr>
            <a:r>
              <a:rPr lang="en-US" sz="2000" dirty="0"/>
              <a:t>Cross-functional teams working on different system modules.</a:t>
            </a:r>
          </a:p>
          <a:p>
            <a:pPr marL="457200" indent="-457200">
              <a:buFont typeface="Arial" panose="020B0604020202020204" pitchFamily="34" charset="0"/>
              <a:buChar char="•"/>
            </a:pPr>
            <a:r>
              <a:rPr lang="en-US" sz="2000" dirty="0"/>
              <a:t>Collaborative efforts between IT and administrative staff for smooth integration.</a:t>
            </a:r>
          </a:p>
          <a:p>
            <a:endParaRPr lang="en-US" sz="1800" dirty="0"/>
          </a:p>
        </p:txBody>
      </p:sp>
      <p:sp>
        <p:nvSpPr>
          <p:cNvPr id="2" name="Title 1"/>
          <p:cNvSpPr>
            <a:spLocks noGrp="1"/>
          </p:cNvSpPr>
          <p:nvPr>
            <p:ph type="title"/>
          </p:nvPr>
        </p:nvSpPr>
        <p:spPr>
          <a:xfrm>
            <a:off x="6096000" y="482600"/>
            <a:ext cx="5474209" cy="1621246"/>
          </a:xfrm>
        </p:spPr>
        <p:txBody>
          <a:bodyPr anchor="b">
            <a:normAutofit/>
          </a:bodyPr>
          <a:lstStyle/>
          <a:p>
            <a:r>
              <a:rPr lang="en-US" sz="3200" dirty="0"/>
              <a:t>Detailed Parallel Work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awings on colourful paper">
            <a:extLst>
              <a:ext uri="{FF2B5EF4-FFF2-40B4-BE49-F238E27FC236}">
                <a16:creationId xmlns:a16="http://schemas.microsoft.com/office/drawing/2014/main" id="{DE1B58E4-B54C-B9AB-BB56-72C55E52E14D}"/>
              </a:ext>
            </a:extLst>
          </p:cNvPr>
          <p:cNvPicPr>
            <a:picLocks noChangeAspect="1"/>
          </p:cNvPicPr>
          <p:nvPr/>
        </p:nvPicPr>
        <p:blipFill rotWithShape="1">
          <a:blip r:embed="rId3"/>
          <a:srcRect l="7180" r="2743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717456" y="2557587"/>
            <a:ext cx="5360243" cy="4111437"/>
          </a:xfrm>
        </p:spPr>
        <p:txBody>
          <a:bodyPr anchor="t">
            <a:normAutofit/>
          </a:bodyPr>
          <a:lstStyle/>
          <a:p>
            <a:pPr marL="457200" indent="-457200">
              <a:buFont typeface="Arial" panose="020B0604020202020204" pitchFamily="34" charset="0"/>
              <a:buChar char="•"/>
            </a:pPr>
            <a:r>
              <a:rPr lang="en-US" sz="2000" dirty="0"/>
              <a:t>Early stages: Emphasis on requirement gathering and system design.</a:t>
            </a:r>
          </a:p>
          <a:p>
            <a:pPr marL="457200" indent="-457200">
              <a:buFont typeface="Arial" panose="020B0604020202020204" pitchFamily="34" charset="0"/>
              <a:buChar char="•"/>
            </a:pPr>
            <a:r>
              <a:rPr lang="en-US" sz="2000" dirty="0"/>
              <a:t>Middle stages: Focused on development, coding, and initial testing.</a:t>
            </a:r>
          </a:p>
          <a:p>
            <a:pPr marL="457200" indent="-457200">
              <a:buFont typeface="Arial" panose="020B0604020202020204" pitchFamily="34" charset="0"/>
              <a:buChar char="•"/>
            </a:pPr>
            <a:r>
              <a:rPr lang="en-US" sz="2000" dirty="0"/>
              <a:t>Later stages: Concentrated on system integration, final testing, and user training.</a:t>
            </a:r>
          </a:p>
          <a:p>
            <a:pPr marL="457200" indent="-457200">
              <a:buFont typeface="Arial" panose="020B0604020202020204" pitchFamily="34" charset="0"/>
              <a:buChar char="•"/>
            </a:pPr>
            <a:r>
              <a:rPr lang="en-US" sz="2000" dirty="0"/>
              <a:t>Allocate resources flexibly to address high-priority tasks.</a:t>
            </a:r>
          </a:p>
          <a:p>
            <a:pPr marL="457200" indent="-457200">
              <a:buFont typeface="Arial" panose="020B0604020202020204" pitchFamily="34" charset="0"/>
              <a:buChar char="•"/>
            </a:pPr>
            <a:r>
              <a:rPr lang="en-US" sz="2000" dirty="0"/>
              <a:t>Regular team meetings to assess progress and reallocate efforts as needed.</a:t>
            </a:r>
          </a:p>
          <a:p>
            <a:endParaRPr lang="en-US" sz="1700" dirty="0"/>
          </a:p>
        </p:txBody>
      </p:sp>
      <p:sp>
        <p:nvSpPr>
          <p:cNvPr id="2" name="Title 1"/>
          <p:cNvSpPr>
            <a:spLocks noGrp="1"/>
          </p:cNvSpPr>
          <p:nvPr>
            <p:ph type="title"/>
          </p:nvPr>
        </p:nvSpPr>
        <p:spPr>
          <a:xfrm>
            <a:off x="6717456" y="361188"/>
            <a:ext cx="5474524" cy="1742658"/>
          </a:xfrm>
        </p:spPr>
        <p:txBody>
          <a:bodyPr anchor="b">
            <a:normAutofit/>
          </a:bodyPr>
          <a:lstStyle/>
          <a:p>
            <a:r>
              <a:rPr lang="en-US" sz="4000" dirty="0"/>
              <a:t>Strategic Effort Distribution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52542" y="329184"/>
            <a:ext cx="7496330" cy="1783080"/>
          </a:xfrm>
        </p:spPr>
        <p:txBody>
          <a:bodyPr anchor="b">
            <a:normAutofit/>
          </a:bodyPr>
          <a:lstStyle/>
          <a:p>
            <a:r>
              <a:rPr lang="en-US" sz="6000" dirty="0"/>
              <a:t>Detailed Project Milestones</a:t>
            </a:r>
          </a:p>
        </p:txBody>
      </p:sp>
      <p:pic>
        <p:nvPicPr>
          <p:cNvPr id="5" name="Picture 4">
            <a:extLst>
              <a:ext uri="{FF2B5EF4-FFF2-40B4-BE49-F238E27FC236}">
                <a16:creationId xmlns:a16="http://schemas.microsoft.com/office/drawing/2014/main" id="{26DF7B08-C15C-46EA-6A7B-B1932D9DA713}"/>
              </a:ext>
            </a:extLst>
          </p:cNvPr>
          <p:cNvPicPr>
            <a:picLocks noChangeAspect="1"/>
          </p:cNvPicPr>
          <p:nvPr/>
        </p:nvPicPr>
        <p:blipFill rotWithShape="1">
          <a:blip r:embed="rId3"/>
          <a:srcRect l="28631" r="3591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52542" y="2706624"/>
            <a:ext cx="7885458" cy="3980688"/>
          </a:xfrm>
        </p:spPr>
        <p:txBody>
          <a:bodyPr>
            <a:normAutofit/>
          </a:bodyPr>
          <a:lstStyle/>
          <a:p>
            <a:pPr marL="457200" indent="-457200">
              <a:buFont typeface="Wingdings" panose="05000000000000000000" pitchFamily="2" charset="2"/>
              <a:buChar char="ü"/>
            </a:pPr>
            <a:r>
              <a:rPr lang="en-US" sz="2400" dirty="0"/>
              <a:t>Milestone 1: Completion of requirements and design documentation.</a:t>
            </a:r>
          </a:p>
          <a:p>
            <a:pPr marL="457200" indent="-457200">
              <a:buFont typeface="Wingdings" panose="05000000000000000000" pitchFamily="2" charset="2"/>
              <a:buChar char="ü"/>
            </a:pPr>
            <a:r>
              <a:rPr lang="en-US" sz="2400" dirty="0"/>
              <a:t>Milestone 2: First prototype development and initial user feedback.</a:t>
            </a:r>
          </a:p>
          <a:p>
            <a:pPr marL="457200" indent="-457200">
              <a:buFont typeface="Wingdings" panose="05000000000000000000" pitchFamily="2" charset="2"/>
              <a:buChar char="ü"/>
            </a:pPr>
            <a:r>
              <a:rPr lang="en-US" sz="2400" dirty="0"/>
              <a:t>Milestone 3: Completion of primary system development.</a:t>
            </a:r>
          </a:p>
          <a:p>
            <a:pPr marL="457200" indent="-457200">
              <a:buFont typeface="Wingdings" panose="05000000000000000000" pitchFamily="2" charset="2"/>
              <a:buChar char="ü"/>
            </a:pPr>
            <a:r>
              <a:rPr lang="en-US" sz="2400" dirty="0"/>
              <a:t>Milestone 4: System integration and comprehensive testing.</a:t>
            </a:r>
          </a:p>
          <a:p>
            <a:pPr marL="457200" indent="-457200">
              <a:buFont typeface="Wingdings" panose="05000000000000000000" pitchFamily="2" charset="2"/>
              <a:buChar char="ü"/>
            </a:pPr>
            <a:r>
              <a:rPr lang="en-US" sz="2400" dirty="0"/>
              <a:t>Milestone 5: Final deployment and user acceptance testing.</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80CBF59F-99C6-05A0-5ECD-FB1DFC58193F}"/>
              </a:ext>
            </a:extLst>
          </p:cNvPr>
          <p:cNvPicPr>
            <a:picLocks noChangeAspect="1"/>
          </p:cNvPicPr>
          <p:nvPr/>
        </p:nvPicPr>
        <p:blipFill rotWithShape="1">
          <a:blip r:embed="rId3"/>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43600" y="365125"/>
            <a:ext cx="5410199" cy="1899912"/>
          </a:xfrm>
        </p:spPr>
        <p:txBody>
          <a:bodyPr>
            <a:noAutofit/>
          </a:bodyPr>
          <a:lstStyle/>
          <a:p>
            <a:r>
              <a:rPr lang="en-US" sz="5400" dirty="0"/>
              <a:t>Expanded Task Selection for OLCRS</a:t>
            </a:r>
          </a:p>
        </p:txBody>
      </p:sp>
      <p:sp>
        <p:nvSpPr>
          <p:cNvPr id="3" name="Content Placeholder 2"/>
          <p:cNvSpPr>
            <a:spLocks noGrp="1"/>
          </p:cNvSpPr>
          <p:nvPr>
            <p:ph idx="1"/>
          </p:nvPr>
        </p:nvSpPr>
        <p:spPr>
          <a:xfrm>
            <a:off x="5943600" y="2434201"/>
            <a:ext cx="6057900" cy="3742762"/>
          </a:xfrm>
        </p:spPr>
        <p:txBody>
          <a:bodyPr>
            <a:normAutofit fontScale="92500" lnSpcReduction="20000"/>
          </a:bodyPr>
          <a:lstStyle/>
          <a:p>
            <a:pPr marL="457200" indent="-457200">
              <a:buFont typeface="Wingdings" panose="05000000000000000000" pitchFamily="2" charset="2"/>
              <a:buChar char="v"/>
            </a:pPr>
            <a:r>
              <a:rPr lang="en-US" sz="2600" dirty="0"/>
              <a:t>Phase 1: Requirements analysis, feasibility study, and project planning.</a:t>
            </a:r>
          </a:p>
          <a:p>
            <a:pPr marL="457200" indent="-457200">
              <a:buFont typeface="Wingdings" panose="05000000000000000000" pitchFamily="2" charset="2"/>
              <a:buChar char="v"/>
            </a:pPr>
            <a:r>
              <a:rPr lang="en-US" sz="2600" dirty="0"/>
              <a:t>Phase 2: System architecture design, database modeling, and interface design.</a:t>
            </a:r>
          </a:p>
          <a:p>
            <a:pPr marL="457200" indent="-457200">
              <a:buFont typeface="Wingdings" panose="05000000000000000000" pitchFamily="2" charset="2"/>
              <a:buChar char="v"/>
            </a:pPr>
            <a:r>
              <a:rPr lang="en-US" sz="2600" dirty="0"/>
              <a:t>Phase 3: Coding of modules, initial unit testing, and integration.</a:t>
            </a:r>
          </a:p>
          <a:p>
            <a:pPr marL="457200" indent="-457200">
              <a:buFont typeface="Wingdings" panose="05000000000000000000" pitchFamily="2" charset="2"/>
              <a:buChar char="v"/>
            </a:pPr>
            <a:r>
              <a:rPr lang="en-US" sz="2600" dirty="0"/>
              <a:t>Phase 4: System-wide testing, bug fixing, and user documentation.</a:t>
            </a:r>
          </a:p>
          <a:p>
            <a:pPr marL="457200" indent="-457200">
              <a:buFont typeface="Wingdings" panose="05000000000000000000" pitchFamily="2" charset="2"/>
              <a:buChar char="v"/>
            </a:pPr>
            <a:r>
              <a:rPr lang="en-US" sz="2600" dirty="0"/>
              <a:t>Phase 5: Training, deployment, and post-deployment support.</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00968" y="4318975"/>
            <a:ext cx="8921672" cy="1713305"/>
          </a:xfrm>
        </p:spPr>
        <p:txBody>
          <a:bodyPr vert="horz" lIns="91440" tIns="45720" rIns="91440" bIns="45720" rtlCol="0" anchor="b">
            <a:normAutofit/>
          </a:bodyPr>
          <a:lstStyle/>
          <a:p>
            <a:r>
              <a:rPr lang="en-US" sz="5600" kern="1200" dirty="0">
                <a:solidFill>
                  <a:schemeClr val="tx1"/>
                </a:solidFill>
                <a:latin typeface="+mj-lt"/>
                <a:ea typeface="+mj-ea"/>
                <a:cs typeface="+mj-cs"/>
              </a:rPr>
              <a:t>Comprehensive OLCRS Project Timeline</a:t>
            </a:r>
          </a:p>
        </p:txBody>
      </p:sp>
      <p:pic>
        <p:nvPicPr>
          <p:cNvPr id="5" name="Picture 4" descr="A screenshot of a calendar&#10;&#10;Description automatically generated">
            <a:extLst>
              <a:ext uri="{FF2B5EF4-FFF2-40B4-BE49-F238E27FC236}">
                <a16:creationId xmlns:a16="http://schemas.microsoft.com/office/drawing/2014/main" id="{3C882A76-4898-D7B2-1DCD-11A42D1EA652}"/>
              </a:ext>
            </a:extLst>
          </p:cNvPr>
          <p:cNvPicPr>
            <a:picLocks noChangeAspect="1"/>
          </p:cNvPicPr>
          <p:nvPr/>
        </p:nvPicPr>
        <p:blipFill>
          <a:blip r:embed="rId3"/>
          <a:stretch>
            <a:fillRect/>
          </a:stretch>
        </p:blipFill>
        <p:spPr>
          <a:xfrm>
            <a:off x="808333" y="723899"/>
            <a:ext cx="10729367" cy="3595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close-up of a molecule&#10;&#10;Description automatically generated">
            <a:extLst>
              <a:ext uri="{FF2B5EF4-FFF2-40B4-BE49-F238E27FC236}">
                <a16:creationId xmlns:a16="http://schemas.microsoft.com/office/drawing/2014/main" id="{32BCE05B-4C00-C019-63C7-8B998CE85924}"/>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5CAE2CB-3C45-68C2-F696-C7AB7DD3623F}"/>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 OLCRS Project Roadmap</a:t>
            </a:r>
          </a:p>
        </p:txBody>
      </p:sp>
      <p:sp>
        <p:nvSpPr>
          <p:cNvPr id="4" name="Footer Placeholder 3">
            <a:extLst>
              <a:ext uri="{FF2B5EF4-FFF2-40B4-BE49-F238E27FC236}">
                <a16:creationId xmlns:a16="http://schemas.microsoft.com/office/drawing/2014/main" id="{4F199238-B74C-7AC2-4071-BAEEFD63F7B1}"/>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solidFill>
                  <a:srgbClr val="FFFFFF"/>
                </a:solidFill>
              </a:rPr>
              <a:t>PRESENTATION TITLE</a:t>
            </a:r>
          </a:p>
        </p:txBody>
      </p:sp>
      <p:sp>
        <p:nvSpPr>
          <p:cNvPr id="5" name="Slide Number Placeholder 4">
            <a:extLst>
              <a:ext uri="{FF2B5EF4-FFF2-40B4-BE49-F238E27FC236}">
                <a16:creationId xmlns:a16="http://schemas.microsoft.com/office/drawing/2014/main" id="{2CB1FCC1-35FE-2D03-5543-A6C042F801D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a:solidFill>
                  <a:srgbClr val="FFFFFF"/>
                </a:solidFill>
              </a:rPr>
              <a:pPr>
                <a:spcAft>
                  <a:spcPts val="600"/>
                </a:spcAft>
              </a:pPr>
              <a:t>9</a:t>
            </a:fld>
            <a:endParaRPr lang="en-US">
              <a:solidFill>
                <a:srgbClr val="FFFFFF"/>
              </a:solidFill>
            </a:endParaRPr>
          </a:p>
        </p:txBody>
      </p:sp>
      <p:graphicFrame>
        <p:nvGraphicFramePr>
          <p:cNvPr id="9" name="Content Placeholder 2">
            <a:extLst>
              <a:ext uri="{FF2B5EF4-FFF2-40B4-BE49-F238E27FC236}">
                <a16:creationId xmlns:a16="http://schemas.microsoft.com/office/drawing/2014/main" id="{7EBAE64B-5787-6EEF-96C5-4965EF7B67E9}"/>
              </a:ext>
            </a:extLst>
          </p:cNvPr>
          <p:cNvGraphicFramePr>
            <a:graphicFrameLocks noGrp="1"/>
          </p:cNvGraphicFramePr>
          <p:nvPr>
            <p:ph idx="1"/>
            <p:extLst>
              <p:ext uri="{D42A27DB-BD31-4B8C-83A1-F6EECF244321}">
                <p14:modId xmlns:p14="http://schemas.microsoft.com/office/powerpoint/2010/main" val="10544239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6219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2460</Words>
  <Application>Microsoft Office PowerPoint</Application>
  <PresentationFormat>Widescreen</PresentationFormat>
  <Paragraphs>169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Wingdings</vt:lpstr>
      <vt:lpstr>Office Theme</vt:lpstr>
      <vt:lpstr>Week 5: Hands On - Project Planning and Estimation for Online Course Registration System (OLCRS)</vt:lpstr>
      <vt:lpstr>In-Depth Characteristics of OLCRS</vt:lpstr>
      <vt:lpstr>Comprehensive Effort and Duration Estimation</vt:lpstr>
      <vt:lpstr>Detailed Parallel Work Activities</vt:lpstr>
      <vt:lpstr>Strategic Effort Distribution</vt:lpstr>
      <vt:lpstr>Detailed Project Milestones</vt:lpstr>
      <vt:lpstr>Expanded Task Selection for OLCRS</vt:lpstr>
      <vt:lpstr>Comprehensive OLCRS Project Timeline</vt:lpstr>
      <vt:lpstr>Conclusion: OLCRS Project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2024-02-02T22:59:25Z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