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75" r:id="rId6"/>
    <p:sldId id="266" r:id="rId7"/>
    <p:sldId id="267" r:id="rId8"/>
    <p:sldId id="268" r:id="rId9"/>
    <p:sldId id="269" r:id="rId10"/>
    <p:sldId id="270" r:id="rId11"/>
    <p:sldId id="271" r:id="rId12"/>
    <p:sldId id="272" r:id="rId13"/>
    <p:sldId id="273" r:id="rId14"/>
    <p:sldId id="274" r:id="rId15"/>
    <p:sldId id="260" r:id="rId16"/>
    <p:sldId id="258" r:id="rId17"/>
    <p:sldId id="264"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75"/>
            <p14:sldId id="266"/>
            <p14:sldId id="267"/>
            <p14:sldId id="268"/>
            <p14:sldId id="269"/>
            <p14:sldId id="270"/>
            <p14:sldId id="271"/>
            <p14:sldId id="272"/>
            <p14:sldId id="273"/>
            <p14:sldId id="274"/>
            <p14:sldId id="260"/>
          </p14:sldIdLst>
        </p14:section>
        <p14:section name="Appendix: Image Descriptions for Unsighted Students" id="{9E859B0B-078E-463E-89A6-21C20DD280C4}">
          <p14:sldIdLst>
            <p14:sldId id="258"/>
            <p14:sldId id="264"/>
            <p14:sldId id="276"/>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howGuides="1">
      <p:cViewPr varScale="1">
        <p:scale>
          <a:sx n="93" d="100"/>
          <a:sy n="93" d="100"/>
        </p:scale>
        <p:origin x="96" y="120"/>
      </p:cViewPr>
      <p:guideLst>
        <p:guide pos="3264"/>
        <p:guide orient="horz" pos="2256"/>
        <p:guide pos="5640"/>
      </p:guideLst>
    </p:cSldViewPr>
  </p:slideViewPr>
  <p:outlineViewPr>
    <p:cViewPr>
      <p:scale>
        <a:sx n="66" d="100"/>
        <a:sy n="66" d="100"/>
      </p:scale>
      <p:origin x="0" y="-42782"/>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5</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Human Aspects of Software Engineering</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One - The Software Process</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9e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1064892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147328"/>
            <a:ext cx="8458200" cy="993554"/>
          </a:xfrm>
        </p:spPr>
        <p:txBody>
          <a:bodyPr>
            <a:noAutofit/>
          </a:bodyPr>
          <a:lstStyle/>
          <a:p>
            <a:r>
              <a:rPr lang="en-US" sz="3600" noProof="0" dirty="0">
                <a:latin typeface="Times New Roman" panose="02020603050405020304" pitchFamily="18" charset="0"/>
                <a:cs typeface="Times New Roman" panose="02020603050405020304" pitchFamily="18" charset="0"/>
              </a:rPr>
              <a:t>Factors Affecting Global Software Development Teams</a:t>
            </a:r>
          </a:p>
        </p:txBody>
      </p:sp>
      <p:pic>
        <p:nvPicPr>
          <p:cNvPr id="6" name="Picture 5" descr="A diagram shows factors like distance, barriers and communication among others which affect global software development teams. ">
            <a:extLst>
              <a:ext uri="{FF2B5EF4-FFF2-40B4-BE49-F238E27FC236}">
                <a16:creationId xmlns:a16="http://schemas.microsoft.com/office/drawing/2014/main" id="{FB3EC514-0187-458D-9142-18D2CB1D8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099" y="1338406"/>
            <a:ext cx="7816580" cy="4315412"/>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27403" y="6324599"/>
            <a:ext cx="2889193" cy="218243"/>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0719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lvl="0"/>
            <a:r>
              <a:rPr lang="en-US" dirty="0"/>
              <a:t>© 2020 McGraw-Hill Education. All rights reserved. Authorized only for instructor use in the classroom.</a:t>
            </a:r>
          </a:p>
          <a:p>
            <a:pPr lvl="0"/>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80484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5016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70869"/>
            <a:ext cx="8458200" cy="746472"/>
          </a:xfrm>
        </p:spPr>
        <p:txBody>
          <a:bodyPr>
            <a:noAutofit/>
          </a:bodyPr>
          <a:lstStyle/>
          <a:p>
            <a:r>
              <a:rPr lang="en-US" sz="3200" noProof="0" dirty="0">
                <a:latin typeface="Times New Roman" panose="02020603050405020304" pitchFamily="18" charset="0"/>
                <a:cs typeface="Times New Roman" panose="02020603050405020304" pitchFamily="18" charset="0"/>
              </a:rPr>
              <a:t>Behavior Model for Software Engineering </a:t>
            </a:r>
            <a:r>
              <a:rPr lang="en-US" sz="3000" noProof="0" dirty="0">
                <a:latin typeface="Times New Roman" panose="02020603050405020304" pitchFamily="18" charset="0"/>
                <a:cs typeface="Times New Roman" panose="02020603050405020304" pitchFamily="18" charset="0"/>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the behavior model for software engineering. The model levels from bottom to top are: individual, team, project, company, and business milieu. A problem is introduced to an individual results as a software after passing all the levels. Individual level consists of  cognition and motivation. Project and team have group dynamics. The company and business milieu are within the organizational behavior.</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52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70869"/>
            <a:ext cx="8458200" cy="746472"/>
          </a:xfrm>
        </p:spPr>
        <p:txBody>
          <a:bodyPr>
            <a:noAutofit/>
          </a:bodyPr>
          <a:lstStyle/>
          <a:p>
            <a:r>
              <a:rPr lang="en-US" sz="3000" noProof="0" dirty="0">
                <a:latin typeface="Times New Roman" panose="02020603050405020304" pitchFamily="18" charset="0"/>
                <a:cs typeface="Times New Roman" panose="02020603050405020304" pitchFamily="18" charset="0"/>
              </a:rPr>
              <a:t>Factors Affecting Global Software Development Teams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factors affecting global software development teams. The factors are distance, barriers and complexity, communication, collaboration, and coordination. The distance introduces barriers and complexity, it complicates communication, and accentuates the need for coordination. Communication enhances collaboration, and collaboration improves coordination. Coordination reduces barriers and complexity and that attenuates the communication.</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036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35646"/>
            <a:ext cx="8458200" cy="616919"/>
          </a:xfrm>
        </p:spPr>
        <p:txBody>
          <a:bodyPr>
            <a:noAutofit/>
          </a:bodyPr>
          <a:lstStyle/>
          <a:p>
            <a:r>
              <a:rPr lang="en-US" sz="3600" noProof="0" dirty="0">
                <a:latin typeface="Times New Roman" panose="02020603050405020304" pitchFamily="18" charset="0"/>
                <a:cs typeface="Times New Roman" panose="02020603050405020304" pitchFamily="18" charset="0"/>
              </a:rPr>
              <a:t>Traits of Successful Software Engineers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53274"/>
            <a:ext cx="8458200" cy="4714740"/>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Sense of individual responsibility.</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Acutely aware of the needs of team members and stakeholders.</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Brutally honest about design flaws and offers constructive criticism.</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Resilient under pressure.</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Heightened sense of fairness.</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Attention to detail.</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Pragmatic adapting software engineering practices based on the circumstances at hand.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7580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3600" noProof="0" dirty="0">
                <a:latin typeface="Times New Roman" panose="02020603050405020304" pitchFamily="18" charset="0"/>
                <a:cs typeface="Times New Roman" panose="02020603050405020304" pitchFamily="18" charset="0"/>
              </a:rPr>
              <a:t>Behavior Model for Software Engineering</a:t>
            </a:r>
          </a:p>
        </p:txBody>
      </p:sp>
      <p:pic>
        <p:nvPicPr>
          <p:cNvPr id="5" name="Picture 4" descr="A diagram shows a behavior model for software engineering which starts with a problem and ends with a software. ">
            <a:extLst>
              <a:ext uri="{FF2B5EF4-FFF2-40B4-BE49-F238E27FC236}">
                <a16:creationId xmlns:a16="http://schemas.microsoft.com/office/drawing/2014/main" id="{52A68BD4-0C22-4062-BCEB-40BD9AE30192}"/>
              </a:ext>
            </a:extLst>
          </p:cNvPr>
          <p:cNvPicPr>
            <a:picLocks noChangeAspect="1"/>
          </p:cNvPicPr>
          <p:nvPr/>
        </p:nvPicPr>
        <p:blipFill rotWithShape="1">
          <a:blip r:embed="rId2">
            <a:extLst>
              <a:ext uri="{28A0092B-C50C-407E-A947-70E740481C1C}">
                <a14:useLocalDpi xmlns:a14="http://schemas.microsoft.com/office/drawing/2010/main" val="0"/>
              </a:ext>
            </a:extLst>
          </a:blip>
          <a:srcRect b="4743"/>
          <a:stretch/>
        </p:blipFill>
        <p:spPr>
          <a:xfrm>
            <a:off x="2517704" y="1201336"/>
            <a:ext cx="4108592" cy="4240201"/>
          </a:xfrm>
          <a:prstGeom prst="rect">
            <a:avLst/>
          </a:prstGeom>
        </p:spPr>
      </p:pic>
      <p:sp>
        <p:nvSpPr>
          <p:cNvPr id="4" name="Content Placeholder 3">
            <a:extLst>
              <a:ext uri="{FF2B5EF4-FFF2-40B4-BE49-F238E27FC236}">
                <a16:creationId xmlns:a16="http://schemas.microsoft.com/office/drawing/2014/main" id="{CDAF2AD4-DA7F-4991-BEB3-BA44C0638715}"/>
              </a:ext>
            </a:extLst>
          </p:cNvPr>
          <p:cNvSpPr>
            <a:spLocks noGrp="1"/>
          </p:cNvSpPr>
          <p:nvPr>
            <p:ph sz="quarter" idx="11"/>
          </p:nvPr>
        </p:nvSpPr>
        <p:spPr>
          <a:xfrm>
            <a:off x="342900" y="5509688"/>
            <a:ext cx="8458200" cy="678611"/>
          </a:xfrm>
        </p:spPr>
        <p:txBody>
          <a:bodyPr>
            <a:normAutofit/>
          </a:bodyPr>
          <a:lstStyle/>
          <a:p>
            <a:r>
              <a:rPr lang="en-US" sz="1600" noProof="0" dirty="0">
                <a:latin typeface="Times New Roman" panose="02020603050405020304" pitchFamily="18" charset="0"/>
                <a:cs typeface="Times New Roman" panose="02020603050405020304" pitchFamily="18" charset="0"/>
              </a:rPr>
              <a:t>Source: Adapted from Curtis, Bill, and Walz, Diane, “The Psychology of Programming in the Large: Team and Organizational Behavior,” Psychology of Programming, Academic Press, 19</a:t>
            </a:r>
            <a:r>
              <a:rPr lang="en-US" sz="100" noProof="0" dirty="0">
                <a:latin typeface="Times New Roman" panose="02020603050405020304" pitchFamily="18" charset="0"/>
                <a:cs typeface="Times New Roman" panose="02020603050405020304" pitchFamily="18" charset="0"/>
              </a:rPr>
              <a:t> </a:t>
            </a:r>
            <a:r>
              <a:rPr lang="en-US" sz="1600" noProof="0" dirty="0">
                <a:latin typeface="Times New Roman" panose="02020603050405020304" pitchFamily="18" charset="0"/>
                <a:cs typeface="Times New Roman" panose="02020603050405020304" pitchFamily="18" charset="0"/>
              </a:rPr>
              <a:t>90.</a:t>
            </a:r>
          </a:p>
        </p:txBody>
      </p:sp>
      <p:sp>
        <p:nvSpPr>
          <p:cNvPr id="6" name="Text Placeholder 5">
            <a:extLst>
              <a:ext uri="{FF2B5EF4-FFF2-40B4-BE49-F238E27FC236}">
                <a16:creationId xmlns:a16="http://schemas.microsoft.com/office/drawing/2014/main" id="{CFC2ABD2-C8B7-431C-8AA1-F13BD668EB02}"/>
              </a:ext>
            </a:extLst>
          </p:cNvPr>
          <p:cNvSpPr>
            <a:spLocks noGrp="1"/>
          </p:cNvSpPr>
          <p:nvPr>
            <p:ph type="body" sz="quarter" idx="12"/>
          </p:nvPr>
        </p:nvSpPr>
        <p:spPr>
          <a:xfrm>
            <a:off x="3113978" y="6324600"/>
            <a:ext cx="2916043" cy="2286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7859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Effective Software Team Attributes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61820"/>
            <a:ext cx="8458200" cy="4714740"/>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Sense of purpose.</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Sense of involvement.</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Sense of trust.</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Sense of improvement.</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Diversity of team member skill sets.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3384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Symptoms of Team Toxicity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79320"/>
            <a:ext cx="8458200" cy="4688694"/>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frenzied work atmosphere where team members waste energy and lose focus on work objectives.</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High frustration that causes friction among team members.</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Fragmented or poorly coordinated software process model that becomes a roadblock to accomplishment.</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Unclear definition of team roles resulting in a lack of accountability and resultant finger-pointing.</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Continuous and repeated exposure to failure that leads to a loss of confidence and poor morale.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6290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3600" noProof="0" dirty="0">
                <a:latin typeface="Times New Roman" panose="02020603050405020304" pitchFamily="18" charset="0"/>
                <a:cs typeface="Times New Roman" panose="02020603050405020304" pitchFamily="18" charset="0"/>
              </a:rPr>
              <a:t>Project Factors Affecting Team Structure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78912"/>
            <a:ext cx="8458200" cy="4714740"/>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Difficulty of the problem to be solved.</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Resultant program size in lines of code or function points.</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Time that the team will stay together (team lifetime).</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Degree to which the problem can be modularized.</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Required quality and reliability of the system to be built.</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Rigidity of the delivery date.</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Degree of communication required for the project.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9666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Agile Teams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2782542"/>
          </a:xfrm>
        </p:spPr>
        <p:txBody>
          <a:bodyPr vert="horz" lIns="91440" tIns="45720" rIns="91440" bIns="45720" rtlCol="0">
            <a:noAutofit/>
          </a:bodyPr>
          <a:lstStyle/>
          <a:p>
            <a:pPr>
              <a:defRPr/>
            </a:pPr>
            <a:r>
              <a:rPr lang="en-US" sz="2400" noProof="0" dirty="0">
                <a:latin typeface="Times New Roman" panose="02020603050405020304" pitchFamily="18" charset="0"/>
                <a:cs typeface="Times New Roman" panose="02020603050405020304" pitchFamily="18" charset="0"/>
              </a:rPr>
              <a:t>Stress individual competency coupled with group collaboration as critical success factors.</a:t>
            </a:r>
          </a:p>
          <a:p>
            <a:pPr>
              <a:defRPr/>
            </a:pPr>
            <a:r>
              <a:rPr lang="en-US" sz="2400" noProof="0" dirty="0">
                <a:latin typeface="Times New Roman" panose="02020603050405020304" pitchFamily="18" charset="0"/>
                <a:cs typeface="Times New Roman" panose="02020603050405020304" pitchFamily="18" charset="0"/>
              </a:rPr>
              <a:t>People trump process and politics can trump people.</a:t>
            </a:r>
          </a:p>
          <a:p>
            <a:pPr>
              <a:defRPr/>
            </a:pPr>
            <a:r>
              <a:rPr lang="en-US" sz="2400" noProof="0" dirty="0">
                <a:latin typeface="Times New Roman" panose="02020603050405020304" pitchFamily="18" charset="0"/>
                <a:cs typeface="Times New Roman" panose="02020603050405020304" pitchFamily="18" charset="0"/>
              </a:rPr>
              <a:t>Agile teams as self-organizing and have many structures.</a:t>
            </a:r>
          </a:p>
          <a:p>
            <a:pPr marL="291600" lvl="3" indent="-291600">
              <a:spcBef>
                <a:spcPts val="1000"/>
              </a:spcBef>
              <a:spcAft>
                <a:spcPts val="0"/>
              </a:spcAft>
              <a:defRPr/>
            </a:pPr>
            <a:r>
              <a:rPr lang="en-US" sz="2000" noProof="0" dirty="0">
                <a:latin typeface="Times New Roman" panose="02020603050405020304" pitchFamily="18" charset="0"/>
                <a:cs typeface="Times New Roman" panose="02020603050405020304" pitchFamily="18" charset="0"/>
              </a:rPr>
              <a:t>Adaptive team structures.</a:t>
            </a:r>
          </a:p>
          <a:p>
            <a:pPr marL="291600" lvl="3" indent="-291600">
              <a:spcBef>
                <a:spcPts val="1000"/>
              </a:spcBef>
              <a:spcAft>
                <a:spcPts val="0"/>
              </a:spcAft>
              <a:defRPr/>
            </a:pPr>
            <a:r>
              <a:rPr lang="en-US" sz="2000" noProof="0" dirty="0">
                <a:latin typeface="Times New Roman" panose="02020603050405020304" pitchFamily="18" charset="0"/>
                <a:cs typeface="Times New Roman" panose="02020603050405020304" pitchFamily="18" charset="0"/>
              </a:rPr>
              <a:t>Significant autonomy.</a:t>
            </a:r>
          </a:p>
        </p:txBody>
      </p:sp>
      <p:sp>
        <p:nvSpPr>
          <p:cNvPr id="9" name="Content Placeholder 8"/>
          <p:cNvSpPr>
            <a:spLocks noGrp="1"/>
          </p:cNvSpPr>
          <p:nvPr>
            <p:ph sz="quarter" idx="14"/>
          </p:nvPr>
        </p:nvSpPr>
        <p:spPr>
          <a:xfrm>
            <a:off x="342900" y="4101979"/>
            <a:ext cx="8458200" cy="1734799"/>
          </a:xfrm>
        </p:spPr>
        <p:txBody>
          <a:bodyPr>
            <a:normAutofit/>
          </a:bodyPr>
          <a:lstStyle/>
          <a:p>
            <a:pPr>
              <a:defRPr/>
            </a:pPr>
            <a:r>
              <a:rPr lang="en-US" sz="2400" noProof="0" dirty="0">
                <a:latin typeface="Times New Roman" panose="02020603050405020304" pitchFamily="18" charset="0"/>
                <a:cs typeface="Times New Roman" panose="02020603050405020304" pitchFamily="18" charset="0"/>
              </a:rPr>
              <a:t>Communication among developers and stakeholders is important (consider adding customer rep to team).</a:t>
            </a:r>
          </a:p>
          <a:p>
            <a:pPr>
              <a:defRPr/>
            </a:pPr>
            <a:r>
              <a:rPr lang="en-US" sz="2400" noProof="0" dirty="0">
                <a:latin typeface="Times New Roman" panose="02020603050405020304" pitchFamily="18" charset="0"/>
                <a:cs typeface="Times New Roman" panose="02020603050405020304" pitchFamily="18" charset="0"/>
              </a:rPr>
              <a:t>Planning is kept to a minimum and  constrained only by business requirements and organizational standards.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0615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Impact of Social Media</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90009"/>
            <a:ext cx="8458200" cy="4714740"/>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Social processes around software development are  highly depend on engineers’ abilities to connect with individuals who share similar goals and complementary skills.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Value of social networking tools grows as team size increases or when a team is geographically dispersed.</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Privacy and security issues should not be overlooked when using social media for software engineering work.</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Benefits of social media must be weighed against the threat of uncontrolled disclosure of proprietary information.</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9978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Team Decision Making Complications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98555"/>
            <a:ext cx="8458200" cy="4714740"/>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Problem complexity.</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Uncertainty and risk associated with the decision.</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Work associated with decision has unintended effect on another project object (law of unintended consequences).</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Different views of the problem lead to different conclusions about the way forward.</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Global software teams face additional challenges associated with collaboration, coordination, and communication difficulties.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2274025"/>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1">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2">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223</TotalTime>
  <Words>784</Words>
  <Application>Microsoft Office PowerPoint</Application>
  <PresentationFormat>On-screen Show (4:3)</PresentationFormat>
  <Paragraphs>81</Paragraphs>
  <Slides>14</Slides>
  <Notes>0</Notes>
  <HiddenSlides>3</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14</vt:i4>
      </vt:variant>
    </vt:vector>
  </HeadingPairs>
  <TitlesOfParts>
    <vt:vector size="21" baseType="lpstr">
      <vt:lpstr>Arial</vt:lpstr>
      <vt:lpstr>Times New Roman</vt:lpstr>
      <vt:lpstr>Title Slides Master</vt:lpstr>
      <vt:lpstr>MainContentSlideMaster</vt:lpstr>
      <vt:lpstr>ClosingMaster</vt:lpstr>
      <vt:lpstr>DividerSlideMaster</vt:lpstr>
      <vt:lpstr>ImageDescriptionAppendixSlideMaster</vt:lpstr>
      <vt:lpstr>Chapter 5</vt:lpstr>
      <vt:lpstr>Traits of Successful Software Engineers</vt:lpstr>
      <vt:lpstr>Behavior Model for Software Engineering</vt:lpstr>
      <vt:lpstr>Effective Software Team Attributes</vt:lpstr>
      <vt:lpstr>Symptoms of Team Toxicity</vt:lpstr>
      <vt:lpstr>Project Factors Affecting Team Structure</vt:lpstr>
      <vt:lpstr>Agile Teams</vt:lpstr>
      <vt:lpstr>Impact of Social Media</vt:lpstr>
      <vt:lpstr>Team Decision Making Complications</vt:lpstr>
      <vt:lpstr>Factors Affecting Global Software Development Teams</vt:lpstr>
      <vt:lpstr>End of Main Content</vt:lpstr>
      <vt:lpstr>Accessibility Content: Text Alternatives for Images</vt:lpstr>
      <vt:lpstr>Behavior Model for Software Engineering – Text Alternative</vt:lpstr>
      <vt:lpstr>Factors Affecting Global Software Development Teams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M, Satchithanandan</cp:lastModifiedBy>
  <cp:revision>44</cp:revision>
  <dcterms:created xsi:type="dcterms:W3CDTF">2019-01-22T22:04:31Z</dcterms:created>
  <dcterms:modified xsi:type="dcterms:W3CDTF">2019-10-17T11:09:23Z</dcterms:modified>
</cp:coreProperties>
</file>