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sldIdLst>
    <p:sldId id="288" r:id="rId6"/>
    <p:sldId id="266" r:id="rId7"/>
    <p:sldId id="268" r:id="rId8"/>
    <p:sldId id="269" r:id="rId9"/>
    <p:sldId id="270" r:id="rId10"/>
    <p:sldId id="267" r:id="rId11"/>
    <p:sldId id="271" r:id="rId12"/>
    <p:sldId id="272" r:id="rId13"/>
    <p:sldId id="273" r:id="rId14"/>
    <p:sldId id="275" r:id="rId15"/>
    <p:sldId id="274" r:id="rId16"/>
    <p:sldId id="276" r:id="rId17"/>
    <p:sldId id="277" r:id="rId18"/>
    <p:sldId id="278" r:id="rId19"/>
    <p:sldId id="279" r:id="rId20"/>
    <p:sldId id="281" r:id="rId21"/>
    <p:sldId id="282" r:id="rId22"/>
    <p:sldId id="283" r:id="rId23"/>
    <p:sldId id="280" r:id="rId24"/>
    <p:sldId id="284" r:id="rId25"/>
    <p:sldId id="285" r:id="rId26"/>
    <p:sldId id="286" r:id="rId27"/>
    <p:sldId id="287" r:id="rId28"/>
    <p:sldId id="260" r:id="rId29"/>
    <p:sldId id="258" r:id="rId30"/>
    <p:sldId id="264" r:id="rId31"/>
    <p:sldId id="289" r:id="rId32"/>
    <p:sldId id="290" r:id="rId33"/>
    <p:sldId id="291" r:id="rId34"/>
    <p:sldId id="292" r:id="rId35"/>
    <p:sldId id="29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88"/>
            <p14:sldId id="266"/>
            <p14:sldId id="268"/>
            <p14:sldId id="269"/>
            <p14:sldId id="270"/>
            <p14:sldId id="267"/>
            <p14:sldId id="271"/>
            <p14:sldId id="272"/>
            <p14:sldId id="273"/>
            <p14:sldId id="275"/>
            <p14:sldId id="274"/>
            <p14:sldId id="276"/>
            <p14:sldId id="277"/>
            <p14:sldId id="278"/>
            <p14:sldId id="279"/>
            <p14:sldId id="281"/>
            <p14:sldId id="282"/>
            <p14:sldId id="283"/>
            <p14:sldId id="280"/>
            <p14:sldId id="284"/>
            <p14:sldId id="285"/>
            <p14:sldId id="286"/>
            <p14:sldId id="287"/>
            <p14:sldId id="260"/>
          </p14:sldIdLst>
        </p14:section>
        <p14:section name="Appendix: Image Descriptions for Unsighted Students" id="{9E859B0B-078E-463E-89A6-21C20DD280C4}">
          <p14:sldIdLst>
            <p14:sldId id="258"/>
            <p14:sldId id="264"/>
            <p14:sldId id="289"/>
            <p14:sldId id="290"/>
            <p14:sldId id="291"/>
            <p14:sldId id="292"/>
            <p14:sldId id="293"/>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 id="2" name="Ciporen, Laura" initials="CL [2]"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601" autoAdjust="0"/>
    <p:restoredTop sz="86375" autoAdjust="0"/>
  </p:normalViewPr>
  <p:slideViewPr>
    <p:cSldViewPr snapToGrid="0" showGuides="1">
      <p:cViewPr varScale="1">
        <p:scale>
          <a:sx n="74" d="100"/>
          <a:sy n="74" d="100"/>
        </p:scale>
        <p:origin x="437" y="72"/>
      </p:cViewPr>
      <p:guideLst>
        <p:guide pos="3264"/>
        <p:guide orient="horz" pos="2256"/>
        <p:guide pos="5640"/>
      </p:guideLst>
    </p:cSldViewPr>
  </p:slideViewPr>
  <p:outlineViewPr>
    <p:cViewPr>
      <p:scale>
        <a:sx n="33" d="100"/>
        <a:sy n="33" d="100"/>
      </p:scale>
      <p:origin x="0" y="-23976"/>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image" Target="../media/image7.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image" Target="../media/image8.jp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6</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Principles that Guide Practice</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Part Two - Modeling</a:t>
            </a:r>
          </a:p>
        </p:txBody>
      </p:sp>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pic>
        <p:nvPicPr>
          <p:cNvPr id="4" name="Picture Placeholder 3" descr="Software Engineering-A Practitioner's Approach, 9e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extLst>
      <p:ext uri="{BB962C8B-B14F-4D97-AF65-F5344CB8AC3E}">
        <p14:creationId xmlns:p14="http://schemas.microsoft.com/office/powerpoint/2010/main" val="8674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678611"/>
          </a:xfrm>
        </p:spPr>
        <p:txBody>
          <a:bodyPr>
            <a:normAutofit/>
          </a:bodyPr>
          <a:lstStyle/>
          <a:p>
            <a:r>
              <a:rPr lang="en-US" sz="4000" noProof="0" dirty="0">
                <a:latin typeface="Times New Roman" panose="02020603050405020304" pitchFamily="18" charset="0"/>
                <a:cs typeface="Times New Roman" panose="02020603050405020304" pitchFamily="18" charset="0"/>
              </a:rPr>
              <a:t>Iterative Planning Process</a:t>
            </a:r>
          </a:p>
        </p:txBody>
      </p:sp>
      <p:pic>
        <p:nvPicPr>
          <p:cNvPr id="5" name="Picture 4" descr="An illustration displays the iterative planning process. ">
            <a:extLst>
              <a:ext uri="{FF2B5EF4-FFF2-40B4-BE49-F238E27FC236}">
                <a16:creationId xmlns:a16="http://schemas.microsoft.com/office/drawing/2014/main" id="{942D1644-D40C-4F3C-8CB2-FD738A3F8C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634" y="1264912"/>
            <a:ext cx="7016288" cy="4630181"/>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8525" y="6249880"/>
            <a:ext cx="2906949" cy="213064"/>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10</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2271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rgbClr val="000000"/>
                </a:solidFill>
                <a:latin typeface="Times New Roman" panose="02020603050405020304" pitchFamily="18" charset="0"/>
                <a:cs typeface="Times New Roman" panose="02020603050405020304" pitchFamily="18" charset="0"/>
              </a:rPr>
              <a:t>Planning Principles </a:t>
            </a:r>
            <a:r>
              <a:rPr lang="en-US" sz="1000" b="0" noProof="0" dirty="0">
                <a:solidFill>
                  <a:srgbClr val="000000"/>
                </a:solidFill>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01083"/>
            <a:ext cx="8458200" cy="5355701"/>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#1.  </a:t>
            </a:r>
            <a:r>
              <a:rPr lang="en-US" altLang="en-US" sz="2400" b="1" i="1" noProof="0" dirty="0">
                <a:solidFill>
                  <a:srgbClr val="000000"/>
                </a:solidFill>
                <a:latin typeface="Times New Roman" panose="02020603050405020304" pitchFamily="18" charset="0"/>
                <a:cs typeface="Times New Roman" panose="02020603050405020304" pitchFamily="18" charset="0"/>
              </a:rPr>
              <a:t>Understand the scope of the project.</a:t>
            </a:r>
            <a:r>
              <a:rPr lang="en-US" altLang="en-US" sz="2400" b="1" noProof="0" dirty="0">
                <a:solidFill>
                  <a:srgbClr val="000000"/>
                </a:solidFill>
                <a:latin typeface="Times New Roman" panose="02020603050405020304" pitchFamily="18" charset="0"/>
                <a:cs typeface="Times New Roman" panose="02020603050405020304" pitchFamily="18" charset="0"/>
              </a:rPr>
              <a:t>  </a:t>
            </a:r>
            <a:r>
              <a:rPr lang="en-US" altLang="en-US" sz="2400" noProof="0" dirty="0">
                <a:solidFill>
                  <a:srgbClr val="000000"/>
                </a:solidFill>
                <a:latin typeface="Times New Roman" panose="02020603050405020304" pitchFamily="18" charset="0"/>
                <a:cs typeface="Times New Roman" panose="02020603050405020304" pitchFamily="18" charset="0"/>
              </a:rPr>
              <a:t>Scope provides the software team with a destination as the roadmap is created.</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#2.  </a:t>
            </a:r>
            <a:r>
              <a:rPr lang="en-US" altLang="en-US" sz="2400" b="1" i="1" noProof="0" dirty="0">
                <a:solidFill>
                  <a:srgbClr val="000000"/>
                </a:solidFill>
                <a:latin typeface="Times New Roman" panose="02020603050405020304" pitchFamily="18" charset="0"/>
                <a:cs typeface="Times New Roman" panose="02020603050405020304" pitchFamily="18" charset="0"/>
              </a:rPr>
              <a:t>Involve the customer in the planning activity.  </a:t>
            </a:r>
            <a:r>
              <a:rPr lang="en-US" altLang="en-US" sz="2400" noProof="0" dirty="0">
                <a:solidFill>
                  <a:srgbClr val="000000"/>
                </a:solidFill>
                <a:latin typeface="Times New Roman" panose="02020603050405020304" pitchFamily="18" charset="0"/>
                <a:cs typeface="Times New Roman" panose="02020603050405020304" pitchFamily="18" charset="0"/>
              </a:rPr>
              <a:t>They define priorities and project constraints. </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#3.</a:t>
            </a:r>
            <a:r>
              <a:rPr lang="en-US" altLang="en-US" sz="2400" b="1" i="1" noProof="0" dirty="0">
                <a:solidFill>
                  <a:srgbClr val="000000"/>
                </a:solidFill>
                <a:latin typeface="Times New Roman" panose="02020603050405020304" pitchFamily="18" charset="0"/>
                <a:cs typeface="Times New Roman" panose="02020603050405020304" pitchFamily="18" charset="0"/>
              </a:rPr>
              <a:t> </a:t>
            </a:r>
            <a:r>
              <a:rPr lang="en-US" altLang="en-US" sz="2400" b="1" noProof="0" dirty="0">
                <a:solidFill>
                  <a:srgbClr val="000000"/>
                </a:solidFill>
                <a:latin typeface="Times New Roman" panose="02020603050405020304" pitchFamily="18" charset="0"/>
                <a:cs typeface="Times New Roman" panose="02020603050405020304" pitchFamily="18" charset="0"/>
              </a:rPr>
              <a:t> </a:t>
            </a:r>
            <a:r>
              <a:rPr lang="en-US" altLang="en-US" sz="2400" b="1" i="1" noProof="0" dirty="0">
                <a:solidFill>
                  <a:srgbClr val="000000"/>
                </a:solidFill>
                <a:latin typeface="Times New Roman" panose="02020603050405020304" pitchFamily="18" charset="0"/>
                <a:cs typeface="Times New Roman" panose="02020603050405020304" pitchFamily="18" charset="0"/>
              </a:rPr>
              <a:t>Recognize that planning is iterative. </a:t>
            </a:r>
            <a:r>
              <a:rPr lang="en-US" altLang="en-US" sz="2400" b="1" noProof="0" dirty="0">
                <a:solidFill>
                  <a:srgbClr val="000000"/>
                </a:solidFill>
                <a:latin typeface="Times New Roman" panose="02020603050405020304" pitchFamily="18" charset="0"/>
                <a:cs typeface="Times New Roman" panose="02020603050405020304" pitchFamily="18" charset="0"/>
              </a:rPr>
              <a:t> </a:t>
            </a:r>
            <a:r>
              <a:rPr lang="en-US" altLang="en-US" sz="2400" noProof="0" dirty="0">
                <a:solidFill>
                  <a:srgbClr val="000000"/>
                </a:solidFill>
                <a:latin typeface="Times New Roman" panose="02020603050405020304" pitchFamily="18" charset="0"/>
                <a:cs typeface="Times New Roman" panose="02020603050405020304" pitchFamily="18" charset="0"/>
              </a:rPr>
              <a:t>A project plan is likely to change as work begins. </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#4.  </a:t>
            </a:r>
            <a:r>
              <a:rPr lang="en-US" altLang="en-US" sz="2400" b="1" i="1" noProof="0" dirty="0">
                <a:solidFill>
                  <a:srgbClr val="000000"/>
                </a:solidFill>
                <a:latin typeface="Times New Roman" panose="02020603050405020304" pitchFamily="18" charset="0"/>
                <a:cs typeface="Times New Roman" panose="02020603050405020304" pitchFamily="18" charset="0"/>
              </a:rPr>
              <a:t>Estimate based on what you know. </a:t>
            </a:r>
            <a:r>
              <a:rPr lang="en-US" altLang="en-US" sz="2400" b="1" noProof="0" dirty="0">
                <a:solidFill>
                  <a:srgbClr val="000000"/>
                </a:solidFill>
                <a:latin typeface="Times New Roman" panose="02020603050405020304" pitchFamily="18" charset="0"/>
                <a:cs typeface="Times New Roman" panose="02020603050405020304" pitchFamily="18" charset="0"/>
              </a:rPr>
              <a:t> </a:t>
            </a:r>
            <a:r>
              <a:rPr lang="en-US" altLang="en-US" sz="2400" noProof="0" dirty="0">
                <a:solidFill>
                  <a:srgbClr val="000000"/>
                </a:solidFill>
                <a:latin typeface="Times New Roman" panose="02020603050405020304" pitchFamily="18" charset="0"/>
                <a:cs typeface="Times New Roman" panose="02020603050405020304" pitchFamily="18" charset="0"/>
              </a:rPr>
              <a:t>Estimation provides an indication of effort, cost, and task duration, based on team’s current understanding of work.</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#5.  </a:t>
            </a:r>
            <a:r>
              <a:rPr lang="en-US" altLang="en-US" sz="2400" b="1" i="1" noProof="0" dirty="0">
                <a:solidFill>
                  <a:srgbClr val="000000"/>
                </a:solidFill>
                <a:latin typeface="Times New Roman" panose="02020603050405020304" pitchFamily="18" charset="0"/>
                <a:cs typeface="Times New Roman" panose="02020603050405020304" pitchFamily="18" charset="0"/>
              </a:rPr>
              <a:t>Consider risk as you define the plan. </a:t>
            </a:r>
            <a:r>
              <a:rPr lang="en-US" altLang="en-US" sz="2400" noProof="0" dirty="0">
                <a:solidFill>
                  <a:srgbClr val="000000"/>
                </a:solidFill>
                <a:latin typeface="Times New Roman" panose="02020603050405020304" pitchFamily="18" charset="0"/>
                <a:cs typeface="Times New Roman" panose="02020603050405020304" pitchFamily="18" charset="0"/>
              </a:rPr>
              <a:t>Contingency planning is needed for identified high impact and high probability risks.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solidFill>
                  <a:srgbClr val="000000"/>
                </a:solidFill>
                <a:latin typeface="Times New Roman" panose="02020603050405020304" pitchFamily="18" charset="0"/>
                <a:cs typeface="Times New Roman" panose="02020603050405020304" pitchFamily="18" charset="0"/>
              </a:rPr>
              <a:pPr/>
              <a:t>11</a:t>
            </a:fld>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8780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rgbClr val="000000"/>
                </a:solidFill>
                <a:latin typeface="Times New Roman" panose="02020603050405020304" pitchFamily="18" charset="0"/>
                <a:cs typeface="Times New Roman" panose="02020603050405020304" pitchFamily="18" charset="0"/>
              </a:rPr>
              <a:t>Planning Principles </a:t>
            </a:r>
            <a:r>
              <a:rPr lang="en-US" sz="1000" b="0" noProof="0" dirty="0">
                <a:solidFill>
                  <a:srgbClr val="000000"/>
                </a:solidFill>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01083"/>
            <a:ext cx="8458200" cy="5243733"/>
          </a:xfrm>
        </p:spPr>
        <p:txBody>
          <a:bodyPr vert="horz" lIns="91440" tIns="45720" rIns="91440" bIns="45720" rtlCol="0">
            <a:noAutofit/>
          </a:bodyPr>
          <a:lstStyle/>
          <a:p>
            <a:pPr marL="291600" indent="-291600">
              <a:spcBef>
                <a:spcPts val="1000"/>
              </a:spcBef>
              <a:spcAft>
                <a:spcPts val="100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#7.  </a:t>
            </a:r>
            <a:r>
              <a:rPr lang="en-US" altLang="en-US" sz="2400" b="1" i="1" noProof="0" dirty="0">
                <a:solidFill>
                  <a:srgbClr val="000000"/>
                </a:solidFill>
                <a:latin typeface="Times New Roman" panose="02020603050405020304" pitchFamily="18" charset="0"/>
                <a:cs typeface="Times New Roman" panose="02020603050405020304" pitchFamily="18" charset="0"/>
              </a:rPr>
              <a:t>Adjust granularity as you define the plan. </a:t>
            </a:r>
            <a:r>
              <a:rPr lang="en-US" altLang="en-US" sz="2400" b="1" noProof="0" dirty="0">
                <a:solidFill>
                  <a:srgbClr val="000000"/>
                </a:solidFill>
                <a:latin typeface="Times New Roman" panose="02020603050405020304" pitchFamily="18" charset="0"/>
                <a:cs typeface="Times New Roman" panose="02020603050405020304" pitchFamily="18" charset="0"/>
              </a:rPr>
              <a:t> </a:t>
            </a:r>
            <a:r>
              <a:rPr lang="en-US" altLang="en-US" sz="2400" i="1" noProof="0" dirty="0">
                <a:solidFill>
                  <a:srgbClr val="000000"/>
                </a:solidFill>
                <a:latin typeface="Times New Roman" panose="02020603050405020304" pitchFamily="18" charset="0"/>
                <a:cs typeface="Times New Roman" panose="02020603050405020304" pitchFamily="18" charset="0"/>
              </a:rPr>
              <a:t>Granularity</a:t>
            </a:r>
            <a:r>
              <a:rPr lang="en-US" altLang="en-US" sz="2400" noProof="0" dirty="0">
                <a:solidFill>
                  <a:srgbClr val="000000"/>
                </a:solidFill>
                <a:latin typeface="Times New Roman" panose="02020603050405020304" pitchFamily="18" charset="0"/>
                <a:cs typeface="Times New Roman" panose="02020603050405020304" pitchFamily="18" charset="0"/>
              </a:rPr>
              <a:t> refers to the level of detail that is introduced as a project plan is developed.</a:t>
            </a:r>
          </a:p>
          <a:p>
            <a:pPr marL="291600" indent="-291600">
              <a:spcBef>
                <a:spcPts val="1000"/>
              </a:spcBef>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#8.  </a:t>
            </a:r>
            <a:r>
              <a:rPr lang="en-US" altLang="en-US" sz="2400" b="1" i="1" noProof="0" dirty="0">
                <a:solidFill>
                  <a:srgbClr val="000000"/>
                </a:solidFill>
                <a:latin typeface="Times New Roman" panose="02020603050405020304" pitchFamily="18" charset="0"/>
                <a:cs typeface="Times New Roman" panose="02020603050405020304" pitchFamily="18" charset="0"/>
              </a:rPr>
              <a:t>Define how you intend to ensure quality.  </a:t>
            </a:r>
            <a:r>
              <a:rPr lang="en-US" altLang="en-US" sz="2400" noProof="0" dirty="0">
                <a:solidFill>
                  <a:srgbClr val="000000"/>
                </a:solidFill>
                <a:latin typeface="Times New Roman" panose="02020603050405020304" pitchFamily="18" charset="0"/>
                <a:cs typeface="Times New Roman" panose="02020603050405020304" pitchFamily="18" charset="0"/>
              </a:rPr>
              <a:t> Your plan should identify how the software team intends to ensure quality. </a:t>
            </a:r>
          </a:p>
          <a:p>
            <a:pPr marL="291600" indent="-291600">
              <a:spcBef>
                <a:spcPts val="1000"/>
              </a:spcBef>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#9.  </a:t>
            </a:r>
            <a:r>
              <a:rPr lang="en-US" altLang="en-US" sz="2400" b="1" i="1" noProof="0" dirty="0">
                <a:solidFill>
                  <a:srgbClr val="000000"/>
                </a:solidFill>
                <a:latin typeface="Times New Roman" panose="02020603050405020304" pitchFamily="18" charset="0"/>
                <a:cs typeface="Times New Roman" panose="02020603050405020304" pitchFamily="18" charset="0"/>
              </a:rPr>
              <a:t>Describe how you intend to accommodate change. </a:t>
            </a:r>
            <a:r>
              <a:rPr lang="en-US" altLang="en-US" sz="2400" b="1" noProof="0" dirty="0">
                <a:solidFill>
                  <a:srgbClr val="000000"/>
                </a:solidFill>
                <a:latin typeface="Times New Roman" panose="02020603050405020304" pitchFamily="18" charset="0"/>
                <a:cs typeface="Times New Roman" panose="02020603050405020304" pitchFamily="18" charset="0"/>
              </a:rPr>
              <a:t> </a:t>
            </a:r>
            <a:r>
              <a:rPr lang="en-US" altLang="en-US" sz="2400" noProof="0" dirty="0">
                <a:solidFill>
                  <a:srgbClr val="000000"/>
                </a:solidFill>
                <a:latin typeface="Times New Roman" panose="02020603050405020304" pitchFamily="18" charset="0"/>
                <a:cs typeface="Times New Roman" panose="02020603050405020304" pitchFamily="18" charset="0"/>
              </a:rPr>
              <a:t>Even the best planning can be obviated by uncontrolled change. </a:t>
            </a:r>
          </a:p>
          <a:p>
            <a:pPr marL="291600" indent="-291600">
              <a:spcBef>
                <a:spcPts val="1000"/>
              </a:spcBef>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#10.  </a:t>
            </a:r>
            <a:r>
              <a:rPr lang="en-US" altLang="en-US" sz="2400" b="1" i="1" noProof="0" dirty="0">
                <a:solidFill>
                  <a:srgbClr val="000000"/>
                </a:solidFill>
                <a:latin typeface="Times New Roman" panose="02020603050405020304" pitchFamily="18" charset="0"/>
                <a:cs typeface="Times New Roman" panose="02020603050405020304" pitchFamily="18" charset="0"/>
              </a:rPr>
              <a:t>Track the plan frequently and make  adjustments as required.</a:t>
            </a:r>
            <a:r>
              <a:rPr lang="en-US" altLang="en-US" sz="2400" i="1" noProof="0" dirty="0">
                <a:solidFill>
                  <a:srgbClr val="000000"/>
                </a:solidFill>
                <a:latin typeface="Times New Roman" panose="02020603050405020304" pitchFamily="18" charset="0"/>
                <a:cs typeface="Times New Roman" panose="02020603050405020304" pitchFamily="18" charset="0"/>
              </a:rPr>
              <a:t> </a:t>
            </a:r>
            <a:r>
              <a:rPr lang="en-US" altLang="en-US" sz="2400" noProof="0" dirty="0">
                <a:solidFill>
                  <a:srgbClr val="000000"/>
                </a:solidFill>
                <a:latin typeface="Times New Roman" panose="02020603050405020304" pitchFamily="18" charset="0"/>
                <a:cs typeface="Times New Roman" panose="02020603050405020304" pitchFamily="18" charset="0"/>
              </a:rPr>
              <a:t>Software projects fall behind schedule one day at a time. </a:t>
            </a:r>
            <a:endParaRPr lang="en-US" altLang="en-US" sz="2800" noProof="0" dirty="0">
              <a:solidFill>
                <a:srgbClr val="00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solidFill>
                  <a:srgbClr val="000000"/>
                </a:solidFill>
                <a:latin typeface="Times New Roman" panose="02020603050405020304" pitchFamily="18" charset="0"/>
                <a:cs typeface="Times New Roman" panose="02020603050405020304" pitchFamily="18" charset="0"/>
              </a:rPr>
              <a:pPr/>
              <a:t>12</a:t>
            </a:fld>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2424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Software Modeling</a:t>
            </a:r>
          </a:p>
        </p:txBody>
      </p:sp>
      <p:pic>
        <p:nvPicPr>
          <p:cNvPr id="6" name="Picture 5" descr="An illustration displays a circular flow diagram.">
            <a:extLst>
              <a:ext uri="{FF2B5EF4-FFF2-40B4-BE49-F238E27FC236}">
                <a16:creationId xmlns:a16="http://schemas.microsoft.com/office/drawing/2014/main" id="{8E5E9098-A182-4E78-BB48-FA89993796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1300" y="1402629"/>
            <a:ext cx="6298847" cy="4455415"/>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6248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rgbClr val="000000"/>
                </a:solidFill>
                <a:latin typeface="Times New Roman" panose="02020603050405020304" pitchFamily="18" charset="0"/>
                <a:cs typeface="Times New Roman" panose="02020603050405020304" pitchFamily="18" charset="0"/>
              </a:rPr>
              <a:t>Agile Modeling Principles </a:t>
            </a:r>
            <a:r>
              <a:rPr lang="en-US" sz="1000" b="0" noProof="0" dirty="0">
                <a:solidFill>
                  <a:srgbClr val="000000"/>
                </a:solidFill>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76768"/>
            <a:ext cx="8458200" cy="4722878"/>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#1.  </a:t>
            </a:r>
            <a:r>
              <a:rPr lang="en-US" altLang="en-US" sz="2400" b="1" i="1" noProof="0" dirty="0">
                <a:solidFill>
                  <a:srgbClr val="000000"/>
                </a:solidFill>
                <a:latin typeface="Times New Roman" panose="02020603050405020304" pitchFamily="18" charset="0"/>
                <a:cs typeface="Times New Roman" panose="02020603050405020304" pitchFamily="18" charset="0"/>
              </a:rPr>
              <a:t>The primary goal of the software team is to build software not create models.</a:t>
            </a:r>
            <a:endParaRPr lang="en-US" altLang="en-US" sz="2400" noProof="0" dirty="0">
              <a:solidFill>
                <a:srgbClr val="000000"/>
              </a:solidFill>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#2.  </a:t>
            </a:r>
            <a:r>
              <a:rPr lang="en-US" altLang="en-US" sz="2400" b="1" i="1" noProof="0" dirty="0">
                <a:solidFill>
                  <a:srgbClr val="000000"/>
                </a:solidFill>
                <a:latin typeface="Times New Roman" panose="02020603050405020304" pitchFamily="18" charset="0"/>
                <a:cs typeface="Times New Roman" panose="02020603050405020304" pitchFamily="18" charset="0"/>
              </a:rPr>
              <a:t>Travel light – don’t create more models than you need.</a:t>
            </a:r>
            <a:endParaRPr lang="en-US" altLang="en-US" sz="2400" noProof="0" dirty="0">
              <a:solidFill>
                <a:srgbClr val="000000"/>
              </a:solidFill>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#3.</a:t>
            </a:r>
            <a:r>
              <a:rPr lang="en-US" altLang="en-US" sz="2400" b="1" i="1" noProof="0" dirty="0">
                <a:solidFill>
                  <a:srgbClr val="000000"/>
                </a:solidFill>
                <a:latin typeface="Times New Roman" panose="02020603050405020304" pitchFamily="18" charset="0"/>
                <a:cs typeface="Times New Roman" panose="02020603050405020304" pitchFamily="18" charset="0"/>
              </a:rPr>
              <a:t> </a:t>
            </a:r>
            <a:r>
              <a:rPr lang="en-US" altLang="en-US" sz="2400" b="1" noProof="0" dirty="0">
                <a:solidFill>
                  <a:srgbClr val="000000"/>
                </a:solidFill>
                <a:latin typeface="Times New Roman" panose="02020603050405020304" pitchFamily="18" charset="0"/>
                <a:cs typeface="Times New Roman" panose="02020603050405020304" pitchFamily="18" charset="0"/>
              </a:rPr>
              <a:t> </a:t>
            </a:r>
            <a:r>
              <a:rPr lang="en-US" altLang="en-US" sz="2400" b="1" i="1" noProof="0" dirty="0">
                <a:solidFill>
                  <a:srgbClr val="000000"/>
                </a:solidFill>
                <a:latin typeface="Times New Roman" panose="02020603050405020304" pitchFamily="18" charset="0"/>
                <a:cs typeface="Times New Roman" panose="02020603050405020304" pitchFamily="18" charset="0"/>
              </a:rPr>
              <a:t>Strive to produce the simplest model that will describe the problem or the software.</a:t>
            </a:r>
            <a:endParaRPr lang="en-US" altLang="en-US" sz="2400" noProof="0" dirty="0">
              <a:solidFill>
                <a:srgbClr val="000000"/>
              </a:solidFill>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#4.  </a:t>
            </a:r>
            <a:r>
              <a:rPr lang="en-US" altLang="en-US" sz="2400" b="1" i="1" noProof="0" dirty="0">
                <a:solidFill>
                  <a:srgbClr val="000000"/>
                </a:solidFill>
                <a:latin typeface="Times New Roman" panose="02020603050405020304" pitchFamily="18" charset="0"/>
                <a:cs typeface="Times New Roman" panose="02020603050405020304" pitchFamily="18" charset="0"/>
              </a:rPr>
              <a:t>Build models in a way that makes them amenable to change.</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#5.  </a:t>
            </a:r>
            <a:r>
              <a:rPr lang="en-US" altLang="en-US" sz="2400" b="1" i="1" noProof="0" dirty="0">
                <a:solidFill>
                  <a:srgbClr val="000000"/>
                </a:solidFill>
                <a:latin typeface="Times New Roman" panose="02020603050405020304" pitchFamily="18" charset="0"/>
                <a:cs typeface="Times New Roman" panose="02020603050405020304" pitchFamily="18" charset="0"/>
              </a:rPr>
              <a:t>Be able to state an explicit purpose for each model that is created.</a:t>
            </a:r>
            <a:endParaRPr lang="en-US" altLang="en-US" sz="2400" noProof="0" dirty="0">
              <a:solidFill>
                <a:srgbClr val="00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solidFill>
                  <a:srgbClr val="000000"/>
                </a:solidFill>
                <a:latin typeface="Times New Roman" panose="02020603050405020304" pitchFamily="18" charset="0"/>
                <a:cs typeface="Times New Roman" panose="02020603050405020304" pitchFamily="18" charset="0"/>
              </a:rPr>
              <a:pPr/>
              <a:t>14</a:t>
            </a:fld>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902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Agile Modeling Principles </a:t>
            </a:r>
            <a:r>
              <a:rPr lang="en-US" sz="1000" b="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76768"/>
            <a:ext cx="8458200" cy="4714332"/>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#6.  Adapt the models you create to the system at hand.</a:t>
            </a:r>
          </a:p>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#7.  Try to build useful models, forget abut building perfect models.</a:t>
            </a:r>
          </a:p>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#8. Don’t become dogmatic about model syntax.  Successful communication is key.</a:t>
            </a:r>
          </a:p>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#9.  If your instincts tell you a paper  model isn’t working you may have a reason to be concerned.</a:t>
            </a:r>
          </a:p>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#10.  Get feedback as soon as you can.</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2481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Construction Principles - Coding </a:t>
            </a:r>
            <a:r>
              <a:rPr lang="en-US" sz="1000" b="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41258"/>
            <a:ext cx="8458200" cy="4878029"/>
          </a:xfrm>
        </p:spPr>
        <p:txBody>
          <a:bodyPr vert="horz" lIns="91440" tIns="45720" rIns="91440" bIns="45720" rtlCol="0">
            <a:noAutofit/>
          </a:bodyPr>
          <a:lstStyle/>
          <a:p>
            <a:r>
              <a:rPr lang="en-US" sz="2400" b="1" noProof="0" dirty="0">
                <a:latin typeface="Times New Roman" panose="02020603050405020304" pitchFamily="18" charset="0"/>
                <a:cs typeface="Times New Roman" panose="02020603050405020304" pitchFamily="18" charset="0"/>
              </a:rPr>
              <a:t>Preparation Principles: </a:t>
            </a:r>
            <a:r>
              <a:rPr lang="en-US" sz="2400" noProof="0" dirty="0">
                <a:latin typeface="Times New Roman" panose="02020603050405020304" pitchFamily="18" charset="0"/>
                <a:cs typeface="Times New Roman" panose="02020603050405020304" pitchFamily="18" charset="0"/>
              </a:rPr>
              <a:t>Before you write one line of code, be sure you:</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1. </a:t>
            </a:r>
            <a:r>
              <a:rPr lang="en-US" sz="2400" b="1" i="1" noProof="0" dirty="0">
                <a:latin typeface="Times New Roman" panose="02020603050405020304" pitchFamily="18" charset="0"/>
                <a:cs typeface="Times New Roman" panose="02020603050405020304" pitchFamily="18" charset="0"/>
              </a:rPr>
              <a:t>Understand the problem to be solved.</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2. </a:t>
            </a:r>
            <a:r>
              <a:rPr lang="en-US" sz="2400" b="1" i="1" noProof="0" dirty="0">
                <a:latin typeface="Times New Roman" panose="02020603050405020304" pitchFamily="18" charset="0"/>
                <a:cs typeface="Times New Roman" panose="02020603050405020304" pitchFamily="18" charset="0"/>
              </a:rPr>
              <a:t>Understand basic design principles and concepts.</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3. </a:t>
            </a:r>
            <a:r>
              <a:rPr lang="en-US" sz="2400" b="1" i="1" noProof="0" dirty="0">
                <a:latin typeface="Times New Roman" panose="02020603050405020304" pitchFamily="18" charset="0"/>
                <a:cs typeface="Times New Roman" panose="02020603050405020304" pitchFamily="18" charset="0"/>
              </a:rPr>
              <a:t>Pick a programming language that meets the needs of the software to be built.</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4. </a:t>
            </a:r>
            <a:r>
              <a:rPr lang="en-US" sz="2400" b="1" i="1" noProof="0" dirty="0">
                <a:latin typeface="Times New Roman" panose="02020603050405020304" pitchFamily="18" charset="0"/>
                <a:cs typeface="Times New Roman" panose="02020603050405020304" pitchFamily="18" charset="0"/>
              </a:rPr>
              <a:t>Select a programming environment that provides tools that will make your work easier.</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5. </a:t>
            </a:r>
            <a:r>
              <a:rPr lang="en-US" sz="2400" b="1" i="1" noProof="0" dirty="0">
                <a:latin typeface="Times New Roman" panose="02020603050405020304" pitchFamily="18" charset="0"/>
                <a:cs typeface="Times New Roman" panose="02020603050405020304" pitchFamily="18" charset="0"/>
              </a:rPr>
              <a:t>Create a set of unit tests that will be applied once the component you code is completed.</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9419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Construction Principles - Coding </a:t>
            </a:r>
            <a:r>
              <a:rPr lang="en-US" sz="1000" b="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59677"/>
            <a:ext cx="8458200" cy="4776248"/>
          </a:xfrm>
        </p:spPr>
        <p:txBody>
          <a:bodyPr vert="horz" lIns="91440" tIns="45720" rIns="91440" bIns="45720" rtlCol="0">
            <a:noAutofit/>
          </a:bodyPr>
          <a:lstStyle/>
          <a:p>
            <a:r>
              <a:rPr lang="en-US" sz="2400" b="1" noProof="0" dirty="0">
                <a:latin typeface="Times New Roman" panose="02020603050405020304" pitchFamily="18" charset="0"/>
                <a:cs typeface="Times New Roman" panose="02020603050405020304" pitchFamily="18" charset="0"/>
              </a:rPr>
              <a:t>Coding Principles: </a:t>
            </a:r>
            <a:r>
              <a:rPr lang="en-US" sz="2400" noProof="0" dirty="0">
                <a:latin typeface="Times New Roman" panose="02020603050405020304" pitchFamily="18" charset="0"/>
                <a:cs typeface="Times New Roman" panose="02020603050405020304" pitchFamily="18" charset="0"/>
              </a:rPr>
              <a:t>As you begin writing code, be sure you:</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6. </a:t>
            </a:r>
            <a:r>
              <a:rPr lang="en-US" sz="2400" b="1" i="1" noProof="0" dirty="0">
                <a:latin typeface="Times New Roman" panose="02020603050405020304" pitchFamily="18" charset="0"/>
                <a:cs typeface="Times New Roman" panose="02020603050405020304" pitchFamily="18" charset="0"/>
              </a:rPr>
              <a:t>Constrain your algorithms by following structured programming practice.</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7. </a:t>
            </a:r>
            <a:r>
              <a:rPr lang="en-US" sz="2400" b="1" i="1" noProof="0" dirty="0">
                <a:latin typeface="Times New Roman" panose="02020603050405020304" pitchFamily="18" charset="0"/>
                <a:cs typeface="Times New Roman" panose="02020603050405020304" pitchFamily="18" charset="0"/>
              </a:rPr>
              <a:t>Consider the use of pair programming.</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8. </a:t>
            </a:r>
            <a:r>
              <a:rPr lang="en-US" sz="2400" b="1" i="1" noProof="0" dirty="0">
                <a:latin typeface="Times New Roman" panose="02020603050405020304" pitchFamily="18" charset="0"/>
                <a:cs typeface="Times New Roman" panose="02020603050405020304" pitchFamily="18" charset="0"/>
              </a:rPr>
              <a:t>Select data structures that will meet the needs of the design.</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9. </a:t>
            </a:r>
            <a:r>
              <a:rPr lang="en-US" sz="2400" b="1" i="1" noProof="0" dirty="0">
                <a:latin typeface="Times New Roman" panose="02020603050405020304" pitchFamily="18" charset="0"/>
                <a:cs typeface="Times New Roman" panose="02020603050405020304" pitchFamily="18" charset="0"/>
              </a:rPr>
              <a:t>Understand the software architecture and create interfaces that are consistent with it.</a:t>
            </a:r>
            <a:endParaRPr lang="en-US" altLang="en-US" b="1" i="1" noProof="0" dirty="0">
              <a:solidFill>
                <a:schemeClr val="folHlink"/>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17</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9938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Construction Principles - Coding </a:t>
            </a:r>
            <a:r>
              <a:rPr lang="en-US" sz="1000" b="0" noProof="0" dirty="0">
                <a:latin typeface="Times New Roman" panose="02020603050405020304" pitchFamily="18" charset="0"/>
                <a:cs typeface="Times New Roman" panose="02020603050405020304" pitchFamily="18" charset="0"/>
              </a:rPr>
              <a:t>3</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77540"/>
            <a:ext cx="8458200" cy="4878029"/>
          </a:xfrm>
        </p:spPr>
        <p:txBody>
          <a:bodyPr vert="horz" lIns="91440" tIns="45720" rIns="91440" bIns="45720" rtlCol="0">
            <a:noAutofit/>
          </a:bodyPr>
          <a:lstStyle/>
          <a:p>
            <a:r>
              <a:rPr lang="en-US" sz="2400" b="1" noProof="0" dirty="0">
                <a:latin typeface="Times New Roman" panose="02020603050405020304" pitchFamily="18" charset="0"/>
                <a:cs typeface="Times New Roman" panose="02020603050405020304" pitchFamily="18" charset="0"/>
              </a:rPr>
              <a:t>Validation Principles: </a:t>
            </a:r>
            <a:r>
              <a:rPr lang="en-US" sz="2400" noProof="0" dirty="0">
                <a:latin typeface="Times New Roman" panose="02020603050405020304" pitchFamily="18" charset="0"/>
                <a:cs typeface="Times New Roman" panose="02020603050405020304" pitchFamily="18" charset="0"/>
              </a:rPr>
              <a:t>After you’ve completed your first coding pass, be sure you:</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10. </a:t>
            </a:r>
            <a:r>
              <a:rPr lang="en-US" sz="2400" b="1" i="1" noProof="0" dirty="0">
                <a:latin typeface="Times New Roman" panose="02020603050405020304" pitchFamily="18" charset="0"/>
                <a:cs typeface="Times New Roman" panose="02020603050405020304" pitchFamily="18" charset="0"/>
              </a:rPr>
              <a:t>Conduct a code walkthrough when appropriate.</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11. </a:t>
            </a:r>
            <a:r>
              <a:rPr lang="en-US" sz="2400" b="1" i="1" noProof="0" dirty="0">
                <a:latin typeface="Times New Roman" panose="02020603050405020304" pitchFamily="18" charset="0"/>
                <a:cs typeface="Times New Roman" panose="02020603050405020304" pitchFamily="18" charset="0"/>
              </a:rPr>
              <a:t>Perform unit tests and correct errors you’ve uncovered.</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12. </a:t>
            </a:r>
            <a:r>
              <a:rPr lang="en-US" sz="2400" b="1" i="1" noProof="0" dirty="0">
                <a:latin typeface="Times New Roman" panose="02020603050405020304" pitchFamily="18" charset="0"/>
                <a:cs typeface="Times New Roman" panose="02020603050405020304" pitchFamily="18" charset="0"/>
              </a:rPr>
              <a:t>Refactor the code to improve its quality.</a:t>
            </a:r>
            <a:endParaRPr lang="en-US" altLang="en-US" b="1" i="1" noProof="0" dirty="0">
              <a:solidFill>
                <a:schemeClr val="folHlink"/>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18</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0684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Agile Testing</a:t>
            </a:r>
          </a:p>
        </p:txBody>
      </p:sp>
      <p:pic>
        <p:nvPicPr>
          <p:cNvPr id="5" name="Picture 4" descr="An illustration displays agile testing flow diagram.">
            <a:extLst>
              <a:ext uri="{FF2B5EF4-FFF2-40B4-BE49-F238E27FC236}">
                <a16:creationId xmlns:a16="http://schemas.microsoft.com/office/drawing/2014/main" id="{CAA4985E-B69E-45AE-98C0-CCCEC7A8A5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7679" y="1107801"/>
            <a:ext cx="4661294" cy="4944402"/>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19</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5119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Principles that Guide Process </a:t>
            </a:r>
            <a:r>
              <a:rPr lang="en-US" sz="1000" b="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68220"/>
            <a:ext cx="8458200" cy="4620328"/>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#1. </a:t>
            </a:r>
            <a:r>
              <a:rPr lang="en-US" altLang="en-US" sz="2400" b="1" i="1" noProof="0" dirty="0">
                <a:solidFill>
                  <a:schemeClr val="tx1"/>
                </a:solidFill>
                <a:latin typeface="Times New Roman" panose="02020603050405020304" pitchFamily="18" charset="0"/>
                <a:cs typeface="Times New Roman" panose="02020603050405020304" pitchFamily="18" charset="0"/>
              </a:rPr>
              <a:t>Be agile.</a:t>
            </a:r>
            <a:r>
              <a:rPr lang="en-US" altLang="en-US" sz="2400" noProof="0" dirty="0">
                <a:solidFill>
                  <a:schemeClr val="tx1"/>
                </a:solidFill>
                <a:latin typeface="Times New Roman" panose="02020603050405020304" pitchFamily="18" charset="0"/>
                <a:cs typeface="Times New Roman" panose="02020603050405020304" pitchFamily="18" charset="0"/>
              </a:rPr>
              <a:t> Regards of your process model, let the basic tenets of agile development govern your approach. </a:t>
            </a:r>
          </a:p>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#2. </a:t>
            </a:r>
            <a:r>
              <a:rPr lang="en-US" altLang="en-US" sz="2400" b="1" i="1" noProof="0" dirty="0">
                <a:solidFill>
                  <a:schemeClr val="tx1"/>
                </a:solidFill>
                <a:latin typeface="Times New Roman" panose="02020603050405020304" pitchFamily="18" charset="0"/>
                <a:cs typeface="Times New Roman" panose="02020603050405020304" pitchFamily="18" charset="0"/>
              </a:rPr>
              <a:t>Focus on quality at every step.</a:t>
            </a:r>
            <a:r>
              <a:rPr lang="en-US" altLang="en-US" sz="2400" noProof="0" dirty="0">
                <a:solidFill>
                  <a:schemeClr val="tx1"/>
                </a:solidFill>
                <a:latin typeface="Times New Roman" panose="02020603050405020304" pitchFamily="18" charset="0"/>
                <a:cs typeface="Times New Roman" panose="02020603050405020304" pitchFamily="18" charset="0"/>
              </a:rPr>
              <a:t> The exit condition for every process activity, action, and task should focus on the quality of the work product produced. </a:t>
            </a:r>
          </a:p>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#3. </a:t>
            </a:r>
            <a:r>
              <a:rPr lang="en-US" altLang="en-US" sz="2400" b="1" i="1" noProof="0" dirty="0">
                <a:solidFill>
                  <a:schemeClr val="tx1"/>
                </a:solidFill>
                <a:latin typeface="Times New Roman" panose="02020603050405020304" pitchFamily="18" charset="0"/>
                <a:cs typeface="Times New Roman" panose="02020603050405020304" pitchFamily="18" charset="0"/>
              </a:rPr>
              <a:t>Be ready to adapt.</a:t>
            </a:r>
            <a:r>
              <a:rPr lang="en-US" altLang="en-US" sz="2400" noProof="0" dirty="0">
                <a:solidFill>
                  <a:schemeClr val="tx1"/>
                </a:solidFill>
                <a:latin typeface="Times New Roman" panose="02020603050405020304" pitchFamily="18" charset="0"/>
                <a:cs typeface="Times New Roman" panose="02020603050405020304" pitchFamily="18" charset="0"/>
              </a:rPr>
              <a:t> Dogma has no place in software development. Adapt your approach to constraints imposed by the problem, the people, and the project itself.</a:t>
            </a:r>
          </a:p>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#4. </a:t>
            </a:r>
            <a:r>
              <a:rPr lang="en-US" altLang="en-US" sz="2400" b="1" i="1" noProof="0" dirty="0">
                <a:solidFill>
                  <a:schemeClr val="tx1"/>
                </a:solidFill>
                <a:latin typeface="Times New Roman" panose="02020603050405020304" pitchFamily="18" charset="0"/>
                <a:cs typeface="Times New Roman" panose="02020603050405020304" pitchFamily="18" charset="0"/>
              </a:rPr>
              <a:t>Build an effective team. </a:t>
            </a:r>
            <a:r>
              <a:rPr lang="en-US" altLang="en-US" sz="2400" noProof="0" dirty="0">
                <a:solidFill>
                  <a:schemeClr val="tx1"/>
                </a:solidFill>
                <a:latin typeface="Times New Roman" panose="02020603050405020304" pitchFamily="18" charset="0"/>
                <a:cs typeface="Times New Roman" panose="02020603050405020304" pitchFamily="18" charset="0"/>
              </a:rPr>
              <a:t>Software engineering process and practice are important, but the bottom line is people. Build a self-organizing team.</a:t>
            </a:r>
            <a:endParaRPr lang="en-US" altLang="en-US" sz="28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7580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Testing Principles </a:t>
            </a:r>
            <a:r>
              <a:rPr lang="en-US" sz="1000" b="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10953"/>
            <a:ext cx="8458200" cy="3283765"/>
          </a:xfrm>
        </p:spPr>
        <p:txBody>
          <a:bodyPr vert="horz" lIns="91440" tIns="45720" rIns="91440" bIns="45720" rtlCol="0">
            <a:noAutofit/>
          </a:bodyPr>
          <a:lstStyle/>
          <a:p>
            <a:pPr marL="291600" lvl="1" indent="-291600">
              <a:spcBef>
                <a:spcPts val="1000"/>
              </a:spcBef>
              <a:spcAft>
                <a:spcPts val="0"/>
              </a:spcAft>
              <a:buClr>
                <a:schemeClr val="tx1"/>
              </a:buClr>
            </a:pPr>
            <a:r>
              <a:rPr lang="en-US" altLang="en-US" sz="2400" b="1" noProof="0" dirty="0">
                <a:solidFill>
                  <a:srgbClr val="000000"/>
                </a:solidFill>
                <a:latin typeface="Times New Roman" panose="02020603050405020304" pitchFamily="18" charset="0"/>
                <a:cs typeface="Times New Roman" panose="02020603050405020304" pitchFamily="18" charset="0"/>
              </a:rPr>
              <a:t>Principle #1. </a:t>
            </a:r>
            <a:r>
              <a:rPr lang="en-US" altLang="en-US" sz="2400" b="1" i="1" noProof="0" dirty="0">
                <a:solidFill>
                  <a:srgbClr val="000000"/>
                </a:solidFill>
                <a:latin typeface="Times New Roman" panose="02020603050405020304" pitchFamily="18" charset="0"/>
                <a:cs typeface="Times New Roman" panose="02020603050405020304" pitchFamily="18" charset="0"/>
              </a:rPr>
              <a:t>All tests should be traceable to customer requirements.</a:t>
            </a:r>
          </a:p>
          <a:p>
            <a:pPr marL="291600" lvl="1" indent="-291600">
              <a:spcBef>
                <a:spcPts val="1000"/>
              </a:spcBef>
              <a:spcAft>
                <a:spcPts val="0"/>
              </a:spcAft>
              <a:buClr>
                <a:schemeClr val="tx1"/>
              </a:buClr>
            </a:pPr>
            <a:r>
              <a:rPr lang="en-US" altLang="en-US" sz="2400" b="1" noProof="0" dirty="0">
                <a:solidFill>
                  <a:srgbClr val="000000"/>
                </a:solidFill>
                <a:latin typeface="Times New Roman" panose="02020603050405020304" pitchFamily="18" charset="0"/>
                <a:cs typeface="Times New Roman" panose="02020603050405020304" pitchFamily="18" charset="0"/>
              </a:rPr>
              <a:t>Principle #2. </a:t>
            </a:r>
            <a:r>
              <a:rPr lang="en-US" altLang="en-US" sz="2400" b="1" i="1" noProof="0" dirty="0">
                <a:solidFill>
                  <a:srgbClr val="000000"/>
                </a:solidFill>
                <a:latin typeface="Times New Roman" panose="02020603050405020304" pitchFamily="18" charset="0"/>
                <a:cs typeface="Times New Roman" panose="02020603050405020304" pitchFamily="18" charset="0"/>
              </a:rPr>
              <a:t>Tests should be planned long before testing begins. </a:t>
            </a:r>
          </a:p>
          <a:p>
            <a:pPr marL="622800" lvl="3" indent="-320400">
              <a:spcBef>
                <a:spcPts val="1000"/>
              </a:spcBef>
              <a:spcAft>
                <a:spcPts val="0"/>
              </a:spcAft>
              <a:buClr>
                <a:schemeClr val="tx1"/>
              </a:buClr>
              <a:buFont typeface="+mj-lt"/>
              <a:buAutoNum type="arabicPeriod"/>
            </a:pPr>
            <a:r>
              <a:rPr lang="en-US" sz="1800" noProof="0" dirty="0">
                <a:solidFill>
                  <a:srgbClr val="000000"/>
                </a:solidFill>
                <a:latin typeface="Times New Roman" panose="02020603050405020304" pitchFamily="18" charset="0"/>
                <a:cs typeface="Times New Roman" panose="02020603050405020304" pitchFamily="18" charset="0"/>
              </a:rPr>
              <a:t>Testing is a process of executing a program with intent of finding an error,</a:t>
            </a:r>
          </a:p>
          <a:p>
            <a:pPr marL="622800" lvl="3" indent="-320400">
              <a:spcBef>
                <a:spcPts val="1000"/>
              </a:spcBef>
              <a:spcAft>
                <a:spcPts val="0"/>
              </a:spcAft>
              <a:buClr>
                <a:schemeClr val="tx1"/>
              </a:buClr>
              <a:buFont typeface="+mj-lt"/>
              <a:buAutoNum type="arabicPeriod"/>
            </a:pPr>
            <a:r>
              <a:rPr lang="en-US" sz="1800" noProof="0" dirty="0">
                <a:solidFill>
                  <a:srgbClr val="000000"/>
                </a:solidFill>
                <a:latin typeface="Times New Roman" panose="02020603050405020304" pitchFamily="18" charset="0"/>
                <a:cs typeface="Times New Roman" panose="02020603050405020304" pitchFamily="18" charset="0"/>
              </a:rPr>
              <a:t>A good test case is one that has a high probability of finding an as-yet-undiscovered error.</a:t>
            </a:r>
          </a:p>
          <a:p>
            <a:pPr marL="622800" lvl="3" indent="-320400">
              <a:spcBef>
                <a:spcPts val="1000"/>
              </a:spcBef>
              <a:spcAft>
                <a:spcPts val="0"/>
              </a:spcAft>
              <a:buClr>
                <a:schemeClr val="tx1"/>
              </a:buClr>
              <a:buFont typeface="+mj-lt"/>
              <a:buAutoNum type="arabicPeriod"/>
            </a:pPr>
            <a:r>
              <a:rPr lang="en-US" sz="1800" noProof="0" dirty="0">
                <a:solidFill>
                  <a:srgbClr val="000000"/>
                </a:solidFill>
                <a:latin typeface="Times New Roman" panose="02020603050405020304" pitchFamily="18" charset="0"/>
                <a:cs typeface="Times New Roman" panose="02020603050405020304" pitchFamily="18" charset="0"/>
              </a:rPr>
              <a:t>A successful test is one that uncovers an as-yet-undiscovered error.</a:t>
            </a:r>
            <a:endParaRPr lang="en-US" altLang="en-US" sz="2400" b="1" i="1" noProof="0" dirty="0">
              <a:solidFill>
                <a:srgbClr val="000000"/>
              </a:solidFill>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sz="quarter" idx="14"/>
          </p:nvPr>
        </p:nvSpPr>
        <p:spPr>
          <a:xfrm>
            <a:off x="342900" y="4634236"/>
            <a:ext cx="8458200" cy="544514"/>
          </a:xfrm>
        </p:spPr>
        <p:txBody>
          <a:bodyPr>
            <a:normAutofit/>
          </a:bodyPr>
          <a:lstStyle/>
          <a:p>
            <a:pPr marL="291600" lvl="1" indent="-291600">
              <a:spcBef>
                <a:spcPts val="1000"/>
              </a:spcBef>
              <a:spcAft>
                <a:spcPts val="0"/>
              </a:spcAft>
            </a:pPr>
            <a:r>
              <a:rPr lang="en-US" altLang="en-US" sz="2400" b="1" noProof="0" dirty="0">
                <a:solidFill>
                  <a:srgbClr val="000000"/>
                </a:solidFill>
                <a:latin typeface="Times New Roman" panose="02020603050405020304" pitchFamily="18" charset="0"/>
                <a:cs typeface="Times New Roman" panose="02020603050405020304" pitchFamily="18" charset="0"/>
              </a:rPr>
              <a:t>Principle #3. </a:t>
            </a:r>
            <a:r>
              <a:rPr lang="en-US" altLang="en-US" sz="2400" b="1" i="1" noProof="0" dirty="0">
                <a:solidFill>
                  <a:srgbClr val="000000"/>
                </a:solidFill>
                <a:latin typeface="Times New Roman" panose="02020603050405020304" pitchFamily="18" charset="0"/>
                <a:cs typeface="Times New Roman" panose="02020603050405020304" pitchFamily="18" charset="0"/>
              </a:rPr>
              <a:t>The Pareto principle applies to software testing.</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20</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9242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rgbClr val="000000"/>
                </a:solidFill>
                <a:latin typeface="Times New Roman" panose="02020603050405020304" pitchFamily="18" charset="0"/>
                <a:cs typeface="Times New Roman" panose="02020603050405020304" pitchFamily="18" charset="0"/>
              </a:rPr>
              <a:t>Testing Principles </a:t>
            </a:r>
            <a:r>
              <a:rPr lang="en-US" sz="1000" b="0" noProof="0" dirty="0">
                <a:solidFill>
                  <a:srgbClr val="000000"/>
                </a:solidFill>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19498"/>
            <a:ext cx="8458200" cy="5033474"/>
          </a:xfrm>
        </p:spPr>
        <p:txBody>
          <a:bodyPr vert="horz" lIns="91440" tIns="45720" rIns="91440" bIns="45720" rtlCol="0">
            <a:noAutofit/>
          </a:bodyPr>
          <a:lstStyle/>
          <a:p>
            <a:pPr marL="291600" lvl="1" indent="-291600">
              <a:spcBef>
                <a:spcPts val="1000"/>
              </a:spcBef>
              <a:spcAft>
                <a:spcPts val="0"/>
              </a:spcAft>
              <a:buClr>
                <a:schemeClr val="tx1"/>
              </a:buClr>
            </a:pPr>
            <a:r>
              <a:rPr lang="en-US" altLang="en-US" sz="2400" b="1" noProof="0" dirty="0">
                <a:solidFill>
                  <a:srgbClr val="000000"/>
                </a:solidFill>
                <a:latin typeface="Times New Roman" panose="02020603050405020304" pitchFamily="18" charset="0"/>
                <a:cs typeface="Times New Roman" panose="02020603050405020304" pitchFamily="18" charset="0"/>
              </a:rPr>
              <a:t>Principle #4. </a:t>
            </a:r>
            <a:r>
              <a:rPr lang="en-US" altLang="en-US" sz="2400" b="1" i="1" noProof="0" dirty="0">
                <a:solidFill>
                  <a:srgbClr val="000000"/>
                </a:solidFill>
                <a:latin typeface="Times New Roman" panose="02020603050405020304" pitchFamily="18" charset="0"/>
                <a:cs typeface="Times New Roman" panose="02020603050405020304" pitchFamily="18" charset="0"/>
              </a:rPr>
              <a:t>Testing should begin “in the small” and progress toward testing “in the large.</a:t>
            </a:r>
            <a:r>
              <a:rPr lang="en-US" altLang="en-US" sz="2400" i="1" noProof="0" dirty="0">
                <a:solidFill>
                  <a:srgbClr val="000000"/>
                </a:solidFill>
                <a:latin typeface="Times New Roman" panose="02020603050405020304" pitchFamily="18" charset="0"/>
                <a:cs typeface="Times New Roman" panose="02020603050405020304" pitchFamily="18" charset="0"/>
              </a:rPr>
              <a:t>”</a:t>
            </a:r>
            <a:endParaRPr lang="en-US" altLang="en-US" sz="2400" b="1" noProof="0" dirty="0">
              <a:solidFill>
                <a:srgbClr val="000000"/>
              </a:solidFill>
              <a:latin typeface="Times New Roman" panose="02020603050405020304" pitchFamily="18" charset="0"/>
              <a:cs typeface="Times New Roman" panose="02020603050405020304" pitchFamily="18" charset="0"/>
            </a:endParaRPr>
          </a:p>
          <a:p>
            <a:pPr marL="291600" lvl="1" indent="-291600">
              <a:spcBef>
                <a:spcPts val="1000"/>
              </a:spcBef>
              <a:spcAft>
                <a:spcPts val="0"/>
              </a:spcAft>
              <a:buClr>
                <a:schemeClr val="tx1"/>
              </a:buClr>
            </a:pPr>
            <a:r>
              <a:rPr lang="en-US" altLang="en-US" sz="2400" b="1" noProof="0" dirty="0">
                <a:solidFill>
                  <a:srgbClr val="000000"/>
                </a:solidFill>
                <a:latin typeface="Times New Roman" panose="02020603050405020304" pitchFamily="18" charset="0"/>
                <a:cs typeface="Times New Roman" panose="02020603050405020304" pitchFamily="18" charset="0"/>
              </a:rPr>
              <a:t>Principle #5. </a:t>
            </a:r>
            <a:r>
              <a:rPr lang="en-US" altLang="en-US" sz="2400" b="1" i="1" noProof="0" dirty="0">
                <a:solidFill>
                  <a:srgbClr val="000000"/>
                </a:solidFill>
                <a:latin typeface="Times New Roman" panose="02020603050405020304" pitchFamily="18" charset="0"/>
                <a:cs typeface="Times New Roman" panose="02020603050405020304" pitchFamily="18" charset="0"/>
              </a:rPr>
              <a:t>Exhaustive testing is not possible.</a:t>
            </a:r>
            <a:endParaRPr lang="en-US" altLang="en-US" sz="2400" b="1" noProof="0" dirty="0">
              <a:solidFill>
                <a:srgbClr val="000000"/>
              </a:solidFill>
              <a:latin typeface="Times New Roman" panose="02020603050405020304" pitchFamily="18" charset="0"/>
              <a:cs typeface="Times New Roman" panose="02020603050405020304" pitchFamily="18" charset="0"/>
            </a:endParaRPr>
          </a:p>
          <a:p>
            <a:pPr marL="291600" lvl="1" indent="-291600">
              <a:spcBef>
                <a:spcPts val="1000"/>
              </a:spcBef>
              <a:spcAft>
                <a:spcPts val="0"/>
              </a:spcAft>
              <a:buClr>
                <a:schemeClr val="tx1"/>
              </a:buClr>
            </a:pPr>
            <a:r>
              <a:rPr lang="en-US" altLang="en-US" sz="2400" b="1" noProof="0" dirty="0">
                <a:solidFill>
                  <a:srgbClr val="000000"/>
                </a:solidFill>
                <a:latin typeface="Times New Roman" panose="02020603050405020304" pitchFamily="18" charset="0"/>
                <a:cs typeface="Times New Roman" panose="02020603050405020304" pitchFamily="18" charset="0"/>
              </a:rPr>
              <a:t>Principle #6. </a:t>
            </a:r>
            <a:r>
              <a:rPr lang="en-US" altLang="en-US" sz="2400" b="1" i="1" noProof="0" dirty="0">
                <a:solidFill>
                  <a:srgbClr val="000000"/>
                </a:solidFill>
                <a:latin typeface="Times New Roman" panose="02020603050405020304" pitchFamily="18" charset="0"/>
                <a:cs typeface="Times New Roman" panose="02020603050405020304" pitchFamily="18" charset="0"/>
              </a:rPr>
              <a:t>Testing effort for each system module commensurate to expected fault density.</a:t>
            </a:r>
          </a:p>
          <a:p>
            <a:pPr marL="291600" lvl="1" indent="-291600">
              <a:spcBef>
                <a:spcPts val="1000"/>
              </a:spcBef>
              <a:spcAft>
                <a:spcPts val="0"/>
              </a:spcAft>
              <a:buClr>
                <a:schemeClr val="tx1"/>
              </a:buClr>
            </a:pPr>
            <a:r>
              <a:rPr lang="en-US" altLang="en-US" sz="2400" b="1" noProof="0" dirty="0">
                <a:solidFill>
                  <a:srgbClr val="000000"/>
                </a:solidFill>
                <a:latin typeface="Times New Roman" panose="02020603050405020304" pitchFamily="18" charset="0"/>
                <a:cs typeface="Times New Roman" panose="02020603050405020304" pitchFamily="18" charset="0"/>
              </a:rPr>
              <a:t>Principle #7. </a:t>
            </a:r>
            <a:r>
              <a:rPr lang="en-US" altLang="en-US" sz="2400" b="1" i="1" noProof="0" dirty="0">
                <a:solidFill>
                  <a:srgbClr val="000000"/>
                </a:solidFill>
                <a:latin typeface="Times New Roman" panose="02020603050405020304" pitchFamily="18" charset="0"/>
                <a:cs typeface="Times New Roman" panose="02020603050405020304" pitchFamily="18" charset="0"/>
              </a:rPr>
              <a:t>Static testing can yield high results. </a:t>
            </a:r>
          </a:p>
          <a:p>
            <a:pPr marL="291600" lvl="1" indent="-291600">
              <a:spcBef>
                <a:spcPts val="1000"/>
              </a:spcBef>
              <a:spcAft>
                <a:spcPts val="0"/>
              </a:spcAft>
              <a:buClr>
                <a:schemeClr val="tx1"/>
              </a:buClr>
            </a:pPr>
            <a:r>
              <a:rPr lang="en-US" altLang="en-US" sz="2400" b="1" noProof="0" dirty="0">
                <a:solidFill>
                  <a:srgbClr val="000000"/>
                </a:solidFill>
                <a:latin typeface="Times New Roman" panose="02020603050405020304" pitchFamily="18" charset="0"/>
                <a:cs typeface="Times New Roman" panose="02020603050405020304" pitchFamily="18" charset="0"/>
              </a:rPr>
              <a:t>Principle #8. </a:t>
            </a:r>
            <a:r>
              <a:rPr lang="en-US" altLang="en-US" sz="2400" b="1" i="1" noProof="0" dirty="0">
                <a:solidFill>
                  <a:srgbClr val="000000"/>
                </a:solidFill>
                <a:latin typeface="Times New Roman" panose="02020603050405020304" pitchFamily="18" charset="0"/>
                <a:cs typeface="Times New Roman" panose="02020603050405020304" pitchFamily="18" charset="0"/>
              </a:rPr>
              <a:t>Track defects and look for patterns in defects uncovered by testing. </a:t>
            </a:r>
          </a:p>
          <a:p>
            <a:pPr marL="291600" lvl="1" indent="-291600">
              <a:spcBef>
                <a:spcPts val="1000"/>
              </a:spcBef>
              <a:spcAft>
                <a:spcPts val="0"/>
              </a:spcAft>
              <a:buClr>
                <a:schemeClr val="tx1"/>
              </a:buClr>
            </a:pPr>
            <a:r>
              <a:rPr lang="en-US" altLang="en-US" sz="2400" b="1" noProof="0" dirty="0">
                <a:solidFill>
                  <a:srgbClr val="000000"/>
                </a:solidFill>
                <a:latin typeface="Times New Roman" panose="02020603050405020304" pitchFamily="18" charset="0"/>
                <a:cs typeface="Times New Roman" panose="02020603050405020304" pitchFamily="18" charset="0"/>
              </a:rPr>
              <a:t>Principle #9. </a:t>
            </a:r>
            <a:r>
              <a:rPr lang="en-US" altLang="en-US" sz="2400" b="1" i="1" noProof="0" dirty="0">
                <a:solidFill>
                  <a:srgbClr val="000000"/>
                </a:solidFill>
                <a:latin typeface="Times New Roman" panose="02020603050405020304" pitchFamily="18" charset="0"/>
                <a:cs typeface="Times New Roman" panose="02020603050405020304" pitchFamily="18" charset="0"/>
              </a:rPr>
              <a:t>Include test cases that demonstrate software is behaving correctly</a:t>
            </a:r>
            <a:r>
              <a:rPr lang="en-US" altLang="en-US" sz="2400" b="1" noProof="0" dirty="0">
                <a:solidFill>
                  <a:srgbClr val="000000"/>
                </a:solidFill>
                <a:latin typeface="Times New Roman" panose="02020603050405020304" pitchFamily="18" charset="0"/>
                <a:cs typeface="Times New Roman" panose="02020603050405020304" pitchFamily="18" charset="0"/>
              </a:rPr>
              <a:t>. </a:t>
            </a:r>
            <a:endParaRPr lang="en-US" altLang="en-US" sz="2400" i="1" noProof="0" dirty="0">
              <a:solidFill>
                <a:srgbClr val="00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solidFill>
                  <a:srgbClr val="000000"/>
                </a:solidFill>
                <a:latin typeface="Times New Roman" panose="02020603050405020304" pitchFamily="18" charset="0"/>
                <a:cs typeface="Times New Roman" panose="02020603050405020304" pitchFamily="18" charset="0"/>
              </a:rPr>
              <a:pPr/>
              <a:t>21</a:t>
            </a:fld>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6403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Software Deployment Actions</a:t>
            </a:r>
          </a:p>
        </p:txBody>
      </p:sp>
      <p:pic>
        <p:nvPicPr>
          <p:cNvPr id="6" name="Picture 5" descr="An illustration displays software deployment actions.">
            <a:extLst>
              <a:ext uri="{FF2B5EF4-FFF2-40B4-BE49-F238E27FC236}">
                <a16:creationId xmlns:a16="http://schemas.microsoft.com/office/drawing/2014/main" id="{7D90BC0B-98D8-405F-B12A-B78430888F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4299" y="1176652"/>
            <a:ext cx="6252180" cy="4840256"/>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22</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406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rgbClr val="000000"/>
                </a:solidFill>
                <a:latin typeface="Times New Roman" panose="02020603050405020304" pitchFamily="18" charset="0"/>
                <a:cs typeface="Times New Roman" panose="02020603050405020304" pitchFamily="18" charset="0"/>
              </a:rPr>
              <a:t>Deployment Principles </a:t>
            </a:r>
            <a:r>
              <a:rPr lang="en-US" sz="1000" b="0" noProof="0" dirty="0">
                <a:solidFill>
                  <a:srgbClr val="000000"/>
                </a:solidFill>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62229"/>
            <a:ext cx="8458200" cy="4793340"/>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#1.  </a:t>
            </a:r>
            <a:r>
              <a:rPr lang="en-US" altLang="en-US" sz="2400" b="1" i="1" noProof="0" dirty="0">
                <a:solidFill>
                  <a:srgbClr val="000000"/>
                </a:solidFill>
                <a:latin typeface="Times New Roman" panose="02020603050405020304" pitchFamily="18" charset="0"/>
                <a:cs typeface="Times New Roman" panose="02020603050405020304" pitchFamily="18" charset="0"/>
              </a:rPr>
              <a:t>Customer expectations for the software must be managed.</a:t>
            </a:r>
            <a:endParaRPr lang="en-US" altLang="en-US" sz="2400" noProof="0" dirty="0">
              <a:solidFill>
                <a:srgbClr val="000000"/>
              </a:solidFill>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#2.  </a:t>
            </a:r>
            <a:r>
              <a:rPr lang="en-US" altLang="en-US" sz="2400" b="1" i="1" noProof="0" dirty="0">
                <a:solidFill>
                  <a:srgbClr val="000000"/>
                </a:solidFill>
                <a:latin typeface="Times New Roman" panose="02020603050405020304" pitchFamily="18" charset="0"/>
                <a:cs typeface="Times New Roman" panose="02020603050405020304" pitchFamily="18" charset="0"/>
              </a:rPr>
              <a:t>A complete delivery package should be assembled and tested.</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#3.   </a:t>
            </a:r>
            <a:r>
              <a:rPr lang="en-US" altLang="en-US" sz="2400" b="1" i="1" noProof="0" dirty="0">
                <a:solidFill>
                  <a:srgbClr val="000000"/>
                </a:solidFill>
                <a:latin typeface="Times New Roman" panose="02020603050405020304" pitchFamily="18" charset="0"/>
                <a:cs typeface="Times New Roman" panose="02020603050405020304" pitchFamily="18" charset="0"/>
              </a:rPr>
              <a:t>A support regime must be established before the software is delivered.  </a:t>
            </a:r>
            <a:endParaRPr lang="en-US" altLang="en-US" sz="2400" noProof="0" dirty="0">
              <a:solidFill>
                <a:srgbClr val="000000"/>
              </a:solidFill>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#4.  </a:t>
            </a:r>
            <a:r>
              <a:rPr lang="en-US" altLang="en-US" sz="2400" b="1" i="1" noProof="0" dirty="0">
                <a:solidFill>
                  <a:srgbClr val="000000"/>
                </a:solidFill>
                <a:latin typeface="Times New Roman" panose="02020603050405020304" pitchFamily="18" charset="0"/>
                <a:cs typeface="Times New Roman" panose="02020603050405020304" pitchFamily="18" charset="0"/>
              </a:rPr>
              <a:t>Appropriate instructional materials must be provided to end-users.</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#5.  </a:t>
            </a:r>
            <a:r>
              <a:rPr lang="en-US" altLang="en-US" sz="2400" b="1" i="1" noProof="0" dirty="0">
                <a:solidFill>
                  <a:srgbClr val="000000"/>
                </a:solidFill>
                <a:latin typeface="Times New Roman" panose="02020603050405020304" pitchFamily="18" charset="0"/>
                <a:cs typeface="Times New Roman" panose="02020603050405020304" pitchFamily="18" charset="0"/>
              </a:rPr>
              <a:t>Buggy software should be fixed first, delivered later.</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solidFill>
                  <a:srgbClr val="000000"/>
                </a:solidFill>
                <a:latin typeface="Times New Roman" panose="02020603050405020304" pitchFamily="18" charset="0"/>
                <a:cs typeface="Times New Roman" panose="02020603050405020304" pitchFamily="18" charset="0"/>
              </a:rPr>
              <a:pPr/>
              <a:t>23</a:t>
            </a:fld>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5025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t>End of Main Content</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lvl="0"/>
            <a:r>
              <a:rPr lang="en-US" dirty="0">
                <a:latin typeface="Times New Roman" panose="02020603050405020304" pitchFamily="18" charset="0"/>
                <a:cs typeface="Times New Roman" panose="02020603050405020304" pitchFamily="18" charset="0"/>
              </a:rPr>
              <a:t>© 2020 McGraw-Hill Education. All rights reserved. Authorized only for instructor use in the classroom.</a:t>
            </a:r>
          </a:p>
          <a:p>
            <a:pPr lvl="0"/>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McGraw-Hill Education.</a:t>
            </a:r>
          </a:p>
        </p:txBody>
      </p:sp>
    </p:spTree>
    <p:extLst>
      <p:ext uri="{BB962C8B-B14F-4D97-AF65-F5344CB8AC3E}">
        <p14:creationId xmlns:p14="http://schemas.microsoft.com/office/powerpoint/2010/main" val="1080484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5016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33546"/>
            <a:ext cx="8458200" cy="821119"/>
          </a:xfrm>
        </p:spPr>
        <p:txBody>
          <a:bodyPr>
            <a:noAutofit/>
          </a:bodyPr>
          <a:lstStyle/>
          <a:p>
            <a:r>
              <a:rPr lang="en-US" sz="3200" noProof="0" dirty="0">
                <a:latin typeface="Times New Roman" panose="02020603050405020304" pitchFamily="18" charset="0"/>
                <a:cs typeface="Times New Roman" panose="02020603050405020304" pitchFamily="18" charset="0"/>
              </a:rPr>
              <a:t>Simplified Process Framework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the simplified process framework. The process starts with communication, which leads to planning and modeling. Planning leads to modeling. Modeling further leads to construction and deployment.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2529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33546"/>
            <a:ext cx="8458200" cy="821119"/>
          </a:xfrm>
        </p:spPr>
        <p:txBody>
          <a:bodyPr>
            <a:noAutofit/>
          </a:bodyPr>
          <a:lstStyle/>
          <a:p>
            <a:r>
              <a:rPr lang="en-US" sz="3200" noProof="0" dirty="0">
                <a:latin typeface="Times New Roman" panose="02020603050405020304" pitchFamily="18" charset="0"/>
                <a:cs typeface="Times New Roman" panose="02020603050405020304" pitchFamily="18" charset="0"/>
              </a:rPr>
              <a:t>Communications Mode Effectiveness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 graph displays communications mode effectiveness. The graph plots richness of communication on the x axis, and communication effectiveness on the y axis. The graph plots a positive curve with points representing modes of communication. The modes of communication plotted in the curve in increasing effectiveness are as follow: paper, text, email, telephone, video-conference, and face to face.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6221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335646"/>
            <a:ext cx="8458200" cy="616919"/>
          </a:xfrm>
        </p:spPr>
        <p:txBody>
          <a:bodyPr>
            <a:noAutofit/>
          </a:bodyPr>
          <a:lstStyle/>
          <a:p>
            <a:r>
              <a:rPr lang="en-US" sz="3200" noProof="0" dirty="0">
                <a:latin typeface="Times New Roman" panose="02020603050405020304" pitchFamily="18" charset="0"/>
                <a:cs typeface="Times New Roman" panose="02020603050405020304" pitchFamily="18" charset="0"/>
              </a:rPr>
              <a:t>Iterative Planning Process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the iterative planning process. The planning process starts with the initial risks and project scope analysis, then the process takes a circular mode which is displayed as iteration N. It starts by identifying the highest risks, and then moves to the plan and develop stage. This passes to the assessment stage which can lead to revise the risk assessment or to risk eliminated. After revise risk assessment, it passes to the revise project plan which leads back to the  beginning of the cycle.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9658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335646"/>
            <a:ext cx="8458200" cy="616919"/>
          </a:xfrm>
        </p:spPr>
        <p:txBody>
          <a:bodyPr>
            <a:noAutofit/>
          </a:bodyPr>
          <a:lstStyle/>
          <a:p>
            <a:r>
              <a:rPr lang="en-US" sz="3200" noProof="0" dirty="0">
                <a:latin typeface="Times New Roman" panose="02020603050405020304" pitchFamily="18" charset="0"/>
                <a:cs typeface="Times New Roman" panose="02020603050405020304" pitchFamily="18" charset="0"/>
              </a:rPr>
              <a:t>Software Modeling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a circular flow diagram. The components in the diagram are communication, quick design, modeling quick design, construction of prototype, and deployment, delivery and feedback.</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1196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Principles that Guide Process </a:t>
            </a:r>
            <a:r>
              <a:rPr lang="en-US" sz="1000" b="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71044"/>
            <a:ext cx="8458200" cy="4779878"/>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b="1" noProof="0" dirty="0">
                <a:latin typeface="Times New Roman" panose="02020603050405020304" pitchFamily="18" charset="0"/>
                <a:cs typeface="Times New Roman" panose="02020603050405020304" pitchFamily="18" charset="0"/>
              </a:rPr>
              <a:t>Principle #5. </a:t>
            </a:r>
            <a:r>
              <a:rPr lang="en-US" altLang="en-US" sz="2400" b="1" i="1" noProof="0" dirty="0">
                <a:latin typeface="Times New Roman" panose="02020603050405020304" pitchFamily="18" charset="0"/>
                <a:cs typeface="Times New Roman" panose="02020603050405020304" pitchFamily="18" charset="0"/>
              </a:rPr>
              <a:t>Establish mechanisms for communication and coordination.</a:t>
            </a:r>
            <a:r>
              <a:rPr lang="en-US" altLang="en-US" sz="2400" noProof="0" dirty="0">
                <a:latin typeface="Times New Roman" panose="02020603050405020304" pitchFamily="18" charset="0"/>
                <a:cs typeface="Times New Roman" panose="02020603050405020304" pitchFamily="18" charset="0"/>
              </a:rPr>
              <a:t> Projects fail because information falls into the cracks and/or stakeholders fail to coordinate their efforts. </a:t>
            </a:r>
          </a:p>
          <a:p>
            <a:pPr marL="291600" indent="-291600">
              <a:spcBef>
                <a:spcPts val="1000"/>
              </a:spcBef>
              <a:spcAft>
                <a:spcPts val="0"/>
              </a:spcAft>
              <a:buFont typeface="Arial" panose="020B0604020202020204" pitchFamily="34" charset="0"/>
              <a:buChar char="•"/>
            </a:pPr>
            <a:r>
              <a:rPr lang="en-US" altLang="en-US" sz="2400" b="1" noProof="0" dirty="0">
                <a:latin typeface="Times New Roman" panose="02020603050405020304" pitchFamily="18" charset="0"/>
                <a:cs typeface="Times New Roman" panose="02020603050405020304" pitchFamily="18" charset="0"/>
              </a:rPr>
              <a:t>Principle #6. </a:t>
            </a:r>
            <a:r>
              <a:rPr lang="en-US" altLang="en-US" sz="2400" b="1" i="1" noProof="0" dirty="0">
                <a:latin typeface="Times New Roman" panose="02020603050405020304" pitchFamily="18" charset="0"/>
                <a:cs typeface="Times New Roman" panose="02020603050405020304" pitchFamily="18" charset="0"/>
              </a:rPr>
              <a:t>Manage change. </a:t>
            </a:r>
            <a:r>
              <a:rPr lang="en-US" altLang="en-US" sz="2400" noProof="0" dirty="0">
                <a:latin typeface="Times New Roman" panose="02020603050405020304" pitchFamily="18" charset="0"/>
                <a:cs typeface="Times New Roman" panose="02020603050405020304" pitchFamily="18" charset="0"/>
              </a:rPr>
              <a:t>Approach may formal or informal. You need mechanisms to manage how changes are requested, assessed, approved and implemented.</a:t>
            </a:r>
          </a:p>
          <a:p>
            <a:pPr marL="291600" indent="-291600">
              <a:spcBef>
                <a:spcPts val="1000"/>
              </a:spcBef>
              <a:spcAft>
                <a:spcPts val="0"/>
              </a:spcAft>
              <a:buFont typeface="Arial" panose="020B0604020202020204" pitchFamily="34" charset="0"/>
              <a:buChar char="•"/>
            </a:pPr>
            <a:r>
              <a:rPr lang="en-US" altLang="en-US" sz="2400" b="1" noProof="0" dirty="0">
                <a:latin typeface="Times New Roman" panose="02020603050405020304" pitchFamily="18" charset="0"/>
                <a:cs typeface="Times New Roman" panose="02020603050405020304" pitchFamily="18" charset="0"/>
              </a:rPr>
              <a:t>Principle #7. </a:t>
            </a:r>
            <a:r>
              <a:rPr lang="en-US" altLang="en-US" sz="2400" b="1" i="1" noProof="0" dirty="0">
                <a:latin typeface="Times New Roman" panose="02020603050405020304" pitchFamily="18" charset="0"/>
                <a:cs typeface="Times New Roman" panose="02020603050405020304" pitchFamily="18" charset="0"/>
              </a:rPr>
              <a:t>Assess risk. </a:t>
            </a:r>
            <a:r>
              <a:rPr lang="en-US" altLang="en-US" sz="2400" noProof="0" dirty="0">
                <a:latin typeface="Times New Roman" panose="02020603050405020304" pitchFamily="18" charset="0"/>
                <a:cs typeface="Times New Roman" panose="02020603050405020304" pitchFamily="18" charset="0"/>
              </a:rPr>
              <a:t>Lots of things can go wrong as software is being developed, establish contingency plans. </a:t>
            </a:r>
          </a:p>
          <a:p>
            <a:pPr marL="291600" indent="-291600">
              <a:spcBef>
                <a:spcPts val="1000"/>
              </a:spcBef>
              <a:spcAft>
                <a:spcPts val="0"/>
              </a:spcAft>
              <a:buFont typeface="Arial" panose="020B0604020202020204" pitchFamily="34" charset="0"/>
              <a:buChar char="•"/>
            </a:pPr>
            <a:r>
              <a:rPr lang="en-US" altLang="en-US" sz="2400" b="1" noProof="0" dirty="0">
                <a:latin typeface="Times New Roman" panose="02020603050405020304" pitchFamily="18" charset="0"/>
                <a:cs typeface="Times New Roman" panose="02020603050405020304" pitchFamily="18" charset="0"/>
              </a:rPr>
              <a:t>Principle #8. </a:t>
            </a:r>
            <a:r>
              <a:rPr lang="en-US" altLang="en-US" sz="2400" b="1" i="1" noProof="0" dirty="0">
                <a:latin typeface="Times New Roman" panose="02020603050405020304" pitchFamily="18" charset="0"/>
                <a:cs typeface="Times New Roman" panose="02020603050405020304" pitchFamily="18" charset="0"/>
              </a:rPr>
              <a:t>Create work products that provide value for others.</a:t>
            </a:r>
            <a:r>
              <a:rPr lang="en-US" altLang="en-US" sz="2400" noProof="0" dirty="0">
                <a:latin typeface="Times New Roman" panose="02020603050405020304" pitchFamily="18" charset="0"/>
                <a:cs typeface="Times New Roman" panose="02020603050405020304" pitchFamily="18" charset="0"/>
              </a:rPr>
              <a:t> Create only those work products that provide value for other process activities, actions or tasks. </a:t>
            </a:r>
            <a:endParaRPr lang="en-US" altLang="en-US" sz="28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4664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33546"/>
            <a:ext cx="8458200" cy="821119"/>
          </a:xfrm>
        </p:spPr>
        <p:txBody>
          <a:bodyPr>
            <a:noAutofit/>
          </a:bodyPr>
          <a:lstStyle/>
          <a:p>
            <a:r>
              <a:rPr lang="en-US" sz="3200" noProof="0" dirty="0">
                <a:latin typeface="Times New Roman" panose="02020603050405020304" pitchFamily="18" charset="0"/>
                <a:cs typeface="Times New Roman" panose="02020603050405020304" pitchFamily="18" charset="0"/>
              </a:rPr>
              <a:t>Agile Testing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agile testing flow diagram. The flowchart is circular. The user stories are evaluated and tested. Then the mockups design development are evaluated and tested. After the acceptance of the testing, feedbacks and reviews are made. If these feedbacks and reviews are accepted the it is released, if its not accepted then it is documented and reviewed again and the process repeats from user stories.</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70554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33546"/>
            <a:ext cx="8458200" cy="821119"/>
          </a:xfrm>
        </p:spPr>
        <p:txBody>
          <a:bodyPr>
            <a:noAutofit/>
          </a:bodyPr>
          <a:lstStyle/>
          <a:p>
            <a:r>
              <a:rPr lang="en-US" sz="3200" noProof="0" dirty="0">
                <a:latin typeface="Times New Roman" panose="02020603050405020304" pitchFamily="18" charset="0"/>
                <a:cs typeface="Times New Roman" panose="02020603050405020304" pitchFamily="18" charset="0"/>
              </a:rPr>
              <a:t>Software Deployment Actions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software deployment actions. Four actions are displayed around a checklist. The actions are manage customer expectation, assemble development package, establish support regimen, and provide instructional materials to end users.</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5291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rgbClr val="000000"/>
                </a:solidFill>
                <a:latin typeface="Times New Roman" panose="02020603050405020304" pitchFamily="18" charset="0"/>
                <a:cs typeface="Times New Roman" panose="02020603050405020304" pitchFamily="18" charset="0"/>
              </a:rPr>
              <a:t>Principles that Guide Practice </a:t>
            </a:r>
            <a:r>
              <a:rPr lang="en-US" sz="1000" b="0" noProof="0" dirty="0">
                <a:solidFill>
                  <a:srgbClr val="000000"/>
                </a:solidFill>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30149"/>
            <a:ext cx="8458200" cy="4878029"/>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#1. </a:t>
            </a:r>
            <a:r>
              <a:rPr lang="en-US" altLang="en-US" sz="2400" b="1" i="1" noProof="0" dirty="0">
                <a:solidFill>
                  <a:schemeClr val="tx1"/>
                </a:solidFill>
                <a:latin typeface="Times New Roman" panose="02020603050405020304" pitchFamily="18" charset="0"/>
                <a:cs typeface="Times New Roman" panose="02020603050405020304" pitchFamily="18" charset="0"/>
              </a:rPr>
              <a:t>Divide and conquer.</a:t>
            </a:r>
            <a:r>
              <a:rPr lang="en-US" altLang="en-US" sz="2400" b="1" noProof="0" dirty="0">
                <a:solidFill>
                  <a:schemeClr val="tx1"/>
                </a:solidFill>
                <a:latin typeface="Times New Roman" panose="02020603050405020304" pitchFamily="18" charset="0"/>
                <a:cs typeface="Times New Roman" panose="02020603050405020304" pitchFamily="18" charset="0"/>
              </a:rPr>
              <a:t> A</a:t>
            </a:r>
            <a:r>
              <a:rPr lang="en-US" altLang="en-US" sz="2400" noProof="0" dirty="0">
                <a:solidFill>
                  <a:schemeClr val="tx1"/>
                </a:solidFill>
                <a:latin typeface="Times New Roman" panose="02020603050405020304" pitchFamily="18" charset="0"/>
                <a:cs typeface="Times New Roman" panose="02020603050405020304" pitchFamily="18" charset="0"/>
              </a:rPr>
              <a:t>nalysis and design should always emphasize </a:t>
            </a:r>
            <a:r>
              <a:rPr lang="en-US" altLang="en-US" sz="2400" i="1" noProof="0" dirty="0">
                <a:solidFill>
                  <a:schemeClr val="tx1"/>
                </a:solidFill>
                <a:latin typeface="Times New Roman" panose="02020603050405020304" pitchFamily="18" charset="0"/>
                <a:cs typeface="Times New Roman" panose="02020603050405020304" pitchFamily="18" charset="0"/>
              </a:rPr>
              <a:t>separation of concerns</a:t>
            </a:r>
            <a:r>
              <a:rPr lang="en-US" altLang="en-US" sz="2400" noProof="0" dirty="0">
                <a:solidFill>
                  <a:schemeClr val="tx1"/>
                </a:solidFill>
                <a:latin typeface="Times New Roman" panose="02020603050405020304" pitchFamily="18" charset="0"/>
                <a:cs typeface="Times New Roman" panose="02020603050405020304" pitchFamily="18" charset="0"/>
              </a:rPr>
              <a:t> (SoC).</a:t>
            </a:r>
          </a:p>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#2.  </a:t>
            </a:r>
            <a:r>
              <a:rPr lang="en-US" altLang="en-US" sz="2400" b="1" i="1" noProof="0" dirty="0">
                <a:solidFill>
                  <a:schemeClr val="tx1"/>
                </a:solidFill>
                <a:latin typeface="Times New Roman" panose="02020603050405020304" pitchFamily="18" charset="0"/>
                <a:cs typeface="Times New Roman" panose="02020603050405020304" pitchFamily="18" charset="0"/>
              </a:rPr>
              <a:t>Understand the use of abstraction.</a:t>
            </a:r>
            <a:r>
              <a:rPr lang="en-US" altLang="en-US" sz="2400" b="1"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Abstraction is a simplification of a complex system element used to communication meaning simply.</a:t>
            </a:r>
          </a:p>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#3.  Strive for consistency. </a:t>
            </a:r>
            <a:r>
              <a:rPr lang="en-US" altLang="en-US" sz="2400" noProof="0" dirty="0">
                <a:solidFill>
                  <a:schemeClr val="tx1"/>
                </a:solidFill>
                <a:latin typeface="Times New Roman" panose="02020603050405020304" pitchFamily="18" charset="0"/>
                <a:cs typeface="Times New Roman" panose="02020603050405020304" pitchFamily="18" charset="0"/>
              </a:rPr>
              <a:t>A familiar context makes software easier to use.</a:t>
            </a:r>
          </a:p>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#4. </a:t>
            </a:r>
            <a:r>
              <a:rPr lang="en-US" altLang="en-US" sz="2400" b="1" i="1" noProof="0" dirty="0">
                <a:solidFill>
                  <a:schemeClr val="tx1"/>
                </a:solidFill>
                <a:latin typeface="Times New Roman" panose="02020603050405020304" pitchFamily="18" charset="0"/>
                <a:cs typeface="Times New Roman" panose="02020603050405020304" pitchFamily="18" charset="0"/>
              </a:rPr>
              <a:t>Focus on the transfer of information. </a:t>
            </a:r>
            <a:r>
              <a:rPr lang="en-US" altLang="en-US" sz="2400" noProof="0" dirty="0">
                <a:solidFill>
                  <a:schemeClr val="tx1"/>
                </a:solidFill>
                <a:latin typeface="Times New Roman" panose="02020603050405020304" pitchFamily="18" charset="0"/>
                <a:cs typeface="Times New Roman" panose="02020603050405020304" pitchFamily="18" charset="0"/>
              </a:rPr>
              <a:t>Pay special attention to the analysis, design, construction, and testing of interfaces.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solidFill>
                  <a:srgbClr val="000000"/>
                </a:solidFill>
                <a:latin typeface="Times New Roman" panose="02020603050405020304" pitchFamily="18" charset="0"/>
                <a:cs typeface="Times New Roman" panose="02020603050405020304" pitchFamily="18" charset="0"/>
              </a:rPr>
              <a:pPr/>
              <a:t>4</a:t>
            </a:fld>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3765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Principles that Guide Practice </a:t>
            </a:r>
            <a:r>
              <a:rPr lang="en-US" sz="1000" b="0"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75445"/>
            <a:ext cx="8458200" cy="4878029"/>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Principle #5.</a:t>
            </a:r>
            <a:r>
              <a:rPr lang="en-US" altLang="en-US" sz="2400"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 </a:t>
            </a:r>
            <a:r>
              <a:rPr lang="en-US" altLang="en-US" sz="2400" b="1" i="1"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Build software that exhibits effective modularity.</a:t>
            </a:r>
            <a:r>
              <a:rPr lang="en-US" altLang="en-US" sz="2400"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 Provides a mechanism for realizing the philosophy of Separation of concerns .</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Principle #6.</a:t>
            </a:r>
            <a:r>
              <a:rPr lang="en-US" altLang="en-US" sz="2400"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  </a:t>
            </a:r>
            <a:r>
              <a:rPr lang="en-US" altLang="en-US" sz="2400" b="1" i="1"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Look for patterns. </a:t>
            </a:r>
            <a:r>
              <a:rPr lang="en-US" altLang="en-US" sz="2400"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The goal of patterns is to create a body of literature to help developers resolve recurring problems encountered in software development.</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Principle #7. </a:t>
            </a:r>
            <a:r>
              <a:rPr lang="en-US" altLang="en-US" sz="2400" b="1" i="1"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Use multiple viewpoints. </a:t>
            </a:r>
            <a:r>
              <a:rPr lang="en-US" altLang="en-US" sz="2400"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Represent the problem and solution from different perspectives.</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Principle #8. </a:t>
            </a:r>
            <a:r>
              <a:rPr lang="en-US" altLang="en-US" sz="2400" b="1" i="1"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Some consumes your work products. </a:t>
            </a:r>
            <a:r>
              <a:rPr lang="en-US" altLang="en-US" sz="2400"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Remember that someone will maintain the software.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solidFill>
                  <a:srgbClr val="000000"/>
                </a:solidFill>
                <a:latin typeface="Times New Roman" panose="02020603050405020304" pitchFamily="18" charset="0"/>
                <a:ea typeface="Tahoma" panose="020B0604030504040204" pitchFamily="34" charset="0"/>
                <a:cs typeface="Times New Roman" panose="02020603050405020304" pitchFamily="18" charset="0"/>
              </a:rPr>
              <a:pPr/>
              <a:t>5</a:t>
            </a:fld>
            <a:endParaRPr lang="en-US" dirty="0">
              <a:solidFill>
                <a:srgbClr val="000000"/>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4281036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Simplified Process Framework</a:t>
            </a:r>
          </a:p>
        </p:txBody>
      </p:sp>
      <p:pic>
        <p:nvPicPr>
          <p:cNvPr id="5" name="Picture 4" descr="An illustration displays the simplified process framework. ">
            <a:extLst>
              <a:ext uri="{FF2B5EF4-FFF2-40B4-BE49-F238E27FC236}">
                <a16:creationId xmlns:a16="http://schemas.microsoft.com/office/drawing/2014/main" id="{E7FD4043-1EF3-48A5-9F67-F790147302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693" y="1397979"/>
            <a:ext cx="6907059" cy="4062043"/>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8525" y="6324600"/>
            <a:ext cx="2906949" cy="2286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4372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rgbClr val="000000"/>
                </a:solidFill>
                <a:latin typeface="Times New Roman" panose="02020603050405020304" pitchFamily="18" charset="0"/>
                <a:cs typeface="Times New Roman" panose="02020603050405020304" pitchFamily="18" charset="0"/>
              </a:rPr>
              <a:t>Communications Principles </a:t>
            </a:r>
            <a:r>
              <a:rPr lang="en-US" sz="1000" b="0" noProof="0" dirty="0">
                <a:solidFill>
                  <a:srgbClr val="000000"/>
                </a:solidFill>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93862"/>
            <a:ext cx="8458200" cy="5372252"/>
          </a:xfrm>
        </p:spPr>
        <p:txBody>
          <a:bodyPr vert="horz" lIns="91440" tIns="45720" rIns="91440" bIns="45720" rtlCol="0">
            <a:noAutofit/>
          </a:bodyPr>
          <a:lstStyle/>
          <a:p>
            <a:pPr marL="291600" indent="-291600">
              <a:spcBef>
                <a:spcPts val="1000"/>
              </a:spcBef>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#1.  </a:t>
            </a:r>
            <a:r>
              <a:rPr lang="en-US" altLang="en-US" sz="2400" b="1" i="1" noProof="0" dirty="0">
                <a:solidFill>
                  <a:srgbClr val="000000"/>
                </a:solidFill>
                <a:latin typeface="Times New Roman" panose="02020603050405020304" pitchFamily="18" charset="0"/>
                <a:cs typeface="Times New Roman" panose="02020603050405020304" pitchFamily="18" charset="0"/>
              </a:rPr>
              <a:t>Listen.</a:t>
            </a:r>
            <a:r>
              <a:rPr lang="en-US" altLang="en-US" sz="2400" noProof="0" dirty="0">
                <a:solidFill>
                  <a:srgbClr val="000000"/>
                </a:solidFill>
                <a:latin typeface="Times New Roman" panose="02020603050405020304" pitchFamily="18" charset="0"/>
                <a:cs typeface="Times New Roman" panose="02020603050405020304" pitchFamily="18" charset="0"/>
              </a:rPr>
              <a:t>  Try to focus on the speaker’s words, not formulating your response to those words.</a:t>
            </a:r>
          </a:p>
          <a:p>
            <a:pPr marL="291600" indent="-291600">
              <a:spcBef>
                <a:spcPts val="1000"/>
              </a:spcBef>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 2.  </a:t>
            </a:r>
            <a:r>
              <a:rPr lang="en-US" altLang="en-US" sz="2400" b="1" i="1" noProof="0" dirty="0">
                <a:solidFill>
                  <a:srgbClr val="000000"/>
                </a:solidFill>
                <a:latin typeface="Times New Roman" panose="02020603050405020304" pitchFamily="18" charset="0"/>
                <a:cs typeface="Times New Roman" panose="02020603050405020304" pitchFamily="18" charset="0"/>
              </a:rPr>
              <a:t>Prepare before you communicate.  </a:t>
            </a:r>
            <a:r>
              <a:rPr lang="en-US" altLang="en-US" sz="2400" noProof="0" dirty="0">
                <a:solidFill>
                  <a:srgbClr val="000000"/>
                </a:solidFill>
                <a:latin typeface="Times New Roman" panose="02020603050405020304" pitchFamily="18" charset="0"/>
                <a:cs typeface="Times New Roman" panose="02020603050405020304" pitchFamily="18" charset="0"/>
              </a:rPr>
              <a:t>Understand a problem before meeting with others. </a:t>
            </a:r>
          </a:p>
          <a:p>
            <a:pPr marL="291600" indent="-291600">
              <a:spcBef>
                <a:spcPts val="1000"/>
              </a:spcBef>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 3.  </a:t>
            </a:r>
            <a:r>
              <a:rPr lang="en-US" altLang="en-US" sz="2400" b="1" i="1" noProof="0" dirty="0">
                <a:solidFill>
                  <a:srgbClr val="000000"/>
                </a:solidFill>
                <a:latin typeface="Times New Roman" panose="02020603050405020304" pitchFamily="18" charset="0"/>
                <a:cs typeface="Times New Roman" panose="02020603050405020304" pitchFamily="18" charset="0"/>
              </a:rPr>
              <a:t>Someone should facilitate the activity. </a:t>
            </a:r>
            <a:r>
              <a:rPr lang="en-US" altLang="en-US" sz="2400" noProof="0" dirty="0">
                <a:solidFill>
                  <a:srgbClr val="000000"/>
                </a:solidFill>
                <a:latin typeface="Times New Roman" panose="02020603050405020304" pitchFamily="18" charset="0"/>
                <a:cs typeface="Times New Roman" panose="02020603050405020304" pitchFamily="18" charset="0"/>
              </a:rPr>
              <a:t> Every communication meeting should have a leader to keep the conversation moving in a productive direction.</a:t>
            </a:r>
          </a:p>
          <a:p>
            <a:pPr marL="291600" indent="-291600">
              <a:spcBef>
                <a:spcPts val="1000"/>
              </a:spcBef>
              <a:spcAft>
                <a:spcPts val="100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#4.  </a:t>
            </a:r>
            <a:r>
              <a:rPr lang="en-US" altLang="en-US" sz="2400" b="1" i="1" noProof="0" dirty="0">
                <a:solidFill>
                  <a:srgbClr val="000000"/>
                </a:solidFill>
                <a:latin typeface="Times New Roman" panose="02020603050405020304" pitchFamily="18" charset="0"/>
                <a:cs typeface="Times New Roman" panose="02020603050405020304" pitchFamily="18" charset="0"/>
              </a:rPr>
              <a:t>Face-to-face communication is best. </a:t>
            </a:r>
            <a:r>
              <a:rPr lang="en-US" altLang="en-US" sz="2400" noProof="0" dirty="0">
                <a:solidFill>
                  <a:srgbClr val="000000"/>
                </a:solidFill>
                <a:latin typeface="Times New Roman" panose="02020603050405020304" pitchFamily="18" charset="0"/>
                <a:cs typeface="Times New Roman" panose="02020603050405020304" pitchFamily="18" charset="0"/>
              </a:rPr>
              <a:t>Visual representations of information can be helpful.</a:t>
            </a:r>
            <a:endParaRPr lang="en-US" altLang="en-US" sz="2400" b="1" i="1" noProof="0" dirty="0">
              <a:solidFill>
                <a:srgbClr val="000000"/>
              </a:solidFill>
              <a:latin typeface="Times New Roman" panose="02020603050405020304" pitchFamily="18" charset="0"/>
              <a:cs typeface="Times New Roman" panose="02020603050405020304" pitchFamily="18" charset="0"/>
            </a:endParaRPr>
          </a:p>
          <a:p>
            <a:pPr marL="291600" indent="-291600">
              <a:spcBef>
                <a:spcPts val="1000"/>
              </a:spcBef>
              <a:spcAft>
                <a:spcPts val="100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 5.  </a:t>
            </a:r>
            <a:r>
              <a:rPr lang="en-US" altLang="en-US" sz="2400" b="1" i="1" noProof="0" dirty="0">
                <a:solidFill>
                  <a:srgbClr val="000000"/>
                </a:solidFill>
                <a:latin typeface="Times New Roman" panose="02020603050405020304" pitchFamily="18" charset="0"/>
                <a:cs typeface="Times New Roman" panose="02020603050405020304" pitchFamily="18" charset="0"/>
              </a:rPr>
              <a:t>Take notes and document decisions. </a:t>
            </a:r>
            <a:r>
              <a:rPr lang="en-US" altLang="en-US" sz="2400" noProof="0" dirty="0">
                <a:solidFill>
                  <a:srgbClr val="000000"/>
                </a:solidFill>
                <a:latin typeface="Times New Roman" panose="02020603050405020304" pitchFamily="18" charset="0"/>
                <a:cs typeface="Times New Roman" panose="02020603050405020304" pitchFamily="18" charset="0"/>
              </a:rPr>
              <a:t>Someone should serve as a “recorder” and write down all important points and decisions.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7</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2582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Communications Mode Effectiveness</a:t>
            </a:r>
          </a:p>
        </p:txBody>
      </p:sp>
      <p:pic>
        <p:nvPicPr>
          <p:cNvPr id="6" name="Picture 5" descr="A graph plots communications mode effectiveness. ">
            <a:extLst>
              <a:ext uri="{FF2B5EF4-FFF2-40B4-BE49-F238E27FC236}">
                <a16:creationId xmlns:a16="http://schemas.microsoft.com/office/drawing/2014/main" id="{74CA05F1-F3E0-4377-B462-7A9952EA66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379" y="1174625"/>
            <a:ext cx="7049240" cy="4710086"/>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096331" y="6324600"/>
            <a:ext cx="2951337" cy="2286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8</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1993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rgbClr val="000000"/>
                </a:solidFill>
                <a:latin typeface="Times New Roman" panose="02020603050405020304" pitchFamily="18" charset="0"/>
                <a:cs typeface="Times New Roman" panose="02020603050405020304" pitchFamily="18" charset="0"/>
              </a:rPr>
              <a:t>Communications Principles </a:t>
            </a:r>
            <a:r>
              <a:rPr lang="en-US" sz="1000" b="0" noProof="0" dirty="0">
                <a:solidFill>
                  <a:srgbClr val="000000"/>
                </a:solidFill>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28046"/>
            <a:ext cx="8458200" cy="499283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 6.  </a:t>
            </a:r>
            <a:r>
              <a:rPr lang="en-US" altLang="en-US" sz="2400" b="1" i="1" noProof="0" dirty="0">
                <a:solidFill>
                  <a:srgbClr val="000000"/>
                </a:solidFill>
                <a:latin typeface="Times New Roman" panose="02020603050405020304" pitchFamily="18" charset="0"/>
                <a:cs typeface="Times New Roman" panose="02020603050405020304" pitchFamily="18" charset="0"/>
              </a:rPr>
              <a:t>Strive for collaboration. </a:t>
            </a:r>
            <a:r>
              <a:rPr lang="en-US" altLang="en-US" sz="2400" i="1" noProof="0" dirty="0">
                <a:solidFill>
                  <a:srgbClr val="000000"/>
                </a:solidFill>
                <a:latin typeface="Times New Roman" panose="02020603050405020304" pitchFamily="18" charset="0"/>
                <a:cs typeface="Times New Roman" panose="02020603050405020304" pitchFamily="18" charset="0"/>
              </a:rPr>
              <a:t> C</a:t>
            </a:r>
            <a:r>
              <a:rPr lang="en-US" altLang="en-US" sz="2400" noProof="0" dirty="0">
                <a:solidFill>
                  <a:srgbClr val="000000"/>
                </a:solidFill>
                <a:latin typeface="Times New Roman" panose="02020603050405020304" pitchFamily="18" charset="0"/>
                <a:cs typeface="Times New Roman" panose="02020603050405020304" pitchFamily="18" charset="0"/>
              </a:rPr>
              <a:t>onsensus occurs when collective team knowledge is combined.</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 7.  </a:t>
            </a:r>
            <a:r>
              <a:rPr lang="en-US" altLang="en-US" sz="2400" b="1" i="1" noProof="0" dirty="0">
                <a:solidFill>
                  <a:srgbClr val="000000"/>
                </a:solidFill>
                <a:latin typeface="Times New Roman" panose="02020603050405020304" pitchFamily="18" charset="0"/>
                <a:cs typeface="Times New Roman" panose="02020603050405020304" pitchFamily="18" charset="0"/>
              </a:rPr>
              <a:t>Stay focused, modularize your discussion.</a:t>
            </a:r>
            <a:r>
              <a:rPr lang="en-US" altLang="en-US" sz="2400" i="1" noProof="0" dirty="0">
                <a:solidFill>
                  <a:srgbClr val="000000"/>
                </a:solidFill>
                <a:latin typeface="Times New Roman" panose="02020603050405020304" pitchFamily="18" charset="0"/>
                <a:cs typeface="Times New Roman" panose="02020603050405020304" pitchFamily="18" charset="0"/>
              </a:rPr>
              <a:t> </a:t>
            </a:r>
            <a:r>
              <a:rPr lang="en-US" altLang="en-US" sz="2400" noProof="0" dirty="0">
                <a:solidFill>
                  <a:srgbClr val="000000"/>
                </a:solidFill>
                <a:latin typeface="Times New Roman" panose="02020603050405020304" pitchFamily="18" charset="0"/>
                <a:cs typeface="Times New Roman" panose="02020603050405020304" pitchFamily="18" charset="0"/>
              </a:rPr>
              <a:t>The more people involved in communication the more likely discussion will bounce between topics.</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 8.  </a:t>
            </a:r>
            <a:r>
              <a:rPr lang="en-US" altLang="en-US" sz="2400" b="1" i="1" noProof="0" dirty="0">
                <a:solidFill>
                  <a:srgbClr val="000000"/>
                </a:solidFill>
                <a:latin typeface="Times New Roman" panose="02020603050405020304" pitchFamily="18" charset="0"/>
                <a:cs typeface="Times New Roman" panose="02020603050405020304" pitchFamily="18" charset="0"/>
              </a:rPr>
              <a:t>If something is unclear, draw a picture.</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 9.  </a:t>
            </a:r>
            <a:r>
              <a:rPr lang="en-US" altLang="en-US" sz="2400" b="1" i="1" noProof="0" dirty="0">
                <a:solidFill>
                  <a:srgbClr val="000000"/>
                </a:solidFill>
                <a:latin typeface="Times New Roman" panose="02020603050405020304" pitchFamily="18" charset="0"/>
                <a:cs typeface="Times New Roman" panose="02020603050405020304" pitchFamily="18" charset="0"/>
              </a:rPr>
              <a:t>(a) Once you agree to something, move on; (b) If you can’t agree to something, move on; (c) If a feature or function is unclear and cannot be clarified at the moment, move on. </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 10.  </a:t>
            </a:r>
            <a:r>
              <a:rPr lang="en-US" altLang="en-US" sz="2400" b="1" i="1" noProof="0" dirty="0">
                <a:solidFill>
                  <a:srgbClr val="000000"/>
                </a:solidFill>
                <a:latin typeface="Times New Roman" panose="02020603050405020304" pitchFamily="18" charset="0"/>
                <a:cs typeface="Times New Roman" panose="02020603050405020304" pitchFamily="18" charset="0"/>
              </a:rPr>
              <a:t>Negotiation is not a contest or a game. It works best when both parties win.</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solidFill>
                  <a:srgbClr val="000000"/>
                </a:solidFill>
                <a:latin typeface="Times New Roman" panose="02020603050405020304" pitchFamily="18" charset="0"/>
                <a:cs typeface="Times New Roman" panose="02020603050405020304" pitchFamily="18" charset="0"/>
              </a:rPr>
              <a:pPr/>
              <a:t>9</a:t>
            </a:fld>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9823977"/>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Custom 3">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4">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316</TotalTime>
  <Words>2178</Words>
  <Application>Microsoft Office PowerPoint</Application>
  <PresentationFormat>On-screen Show (4:3)</PresentationFormat>
  <Paragraphs>167</Paragraphs>
  <Slides>31</Slides>
  <Notes>0</Notes>
  <HiddenSlides>7</HiddenSlides>
  <MMClips>0</MMClips>
  <ScaleCrop>false</ScaleCrop>
  <HeadingPairs>
    <vt:vector size="6" baseType="variant">
      <vt:variant>
        <vt:lpstr>Fonts Used</vt:lpstr>
      </vt:variant>
      <vt:variant>
        <vt:i4>2</vt:i4>
      </vt:variant>
      <vt:variant>
        <vt:lpstr>Theme</vt:lpstr>
      </vt:variant>
      <vt:variant>
        <vt:i4>5</vt:i4>
      </vt:variant>
      <vt:variant>
        <vt:lpstr>Slide Titles</vt:lpstr>
      </vt:variant>
      <vt:variant>
        <vt:i4>31</vt:i4>
      </vt:variant>
    </vt:vector>
  </HeadingPairs>
  <TitlesOfParts>
    <vt:vector size="38" baseType="lpstr">
      <vt:lpstr>Arial</vt:lpstr>
      <vt:lpstr>Times New Roman</vt:lpstr>
      <vt:lpstr>Title Slides Master</vt:lpstr>
      <vt:lpstr>MainContentSlideMaster</vt:lpstr>
      <vt:lpstr>ClosingMaster</vt:lpstr>
      <vt:lpstr>DividerSlideMaster</vt:lpstr>
      <vt:lpstr>ImageDescriptionAppendixSlideMaster</vt:lpstr>
      <vt:lpstr>Chapter 6</vt:lpstr>
      <vt:lpstr>Principles that Guide Process 1</vt:lpstr>
      <vt:lpstr>Principles that Guide Process 2</vt:lpstr>
      <vt:lpstr>Principles that Guide Practice 1</vt:lpstr>
      <vt:lpstr>Principles that Guide Practice 2</vt:lpstr>
      <vt:lpstr>Simplified Process Framework</vt:lpstr>
      <vt:lpstr>Communications Principles 1</vt:lpstr>
      <vt:lpstr>Communications Mode Effectiveness</vt:lpstr>
      <vt:lpstr>Communications Principles 2</vt:lpstr>
      <vt:lpstr>Iterative Planning Process</vt:lpstr>
      <vt:lpstr>Planning Principles 1</vt:lpstr>
      <vt:lpstr>Planning Principles 2</vt:lpstr>
      <vt:lpstr>Software Modeling</vt:lpstr>
      <vt:lpstr>Agile Modeling Principles 1</vt:lpstr>
      <vt:lpstr>Agile Modeling Principles 2</vt:lpstr>
      <vt:lpstr>Construction Principles - Coding 1</vt:lpstr>
      <vt:lpstr>Construction Principles - Coding 2</vt:lpstr>
      <vt:lpstr>Construction Principles - Coding 3</vt:lpstr>
      <vt:lpstr>Agile Testing</vt:lpstr>
      <vt:lpstr>Testing Principles 1</vt:lpstr>
      <vt:lpstr>Testing Principles 2</vt:lpstr>
      <vt:lpstr>Software Deployment Actions</vt:lpstr>
      <vt:lpstr>Deployment Principles 1</vt:lpstr>
      <vt:lpstr>End of Main Content</vt:lpstr>
      <vt:lpstr>Accessibility Content: Text Alternatives for Images</vt:lpstr>
      <vt:lpstr>Simplified Process Framework – Text Alternative</vt:lpstr>
      <vt:lpstr>Communications Mode Effectiveness – Text Alternative</vt:lpstr>
      <vt:lpstr>Iterative Planning Process – Text Alternative</vt:lpstr>
      <vt:lpstr>Software Modeling – Text Alternative</vt:lpstr>
      <vt:lpstr>Agile Testing – Text Alternative</vt:lpstr>
      <vt:lpstr>Software Deployment Actions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S, Saipriya</cp:lastModifiedBy>
  <cp:revision>58</cp:revision>
  <dcterms:created xsi:type="dcterms:W3CDTF">2019-01-22T22:04:31Z</dcterms:created>
  <dcterms:modified xsi:type="dcterms:W3CDTF">2019-10-16T08:34:54Z</dcterms:modified>
</cp:coreProperties>
</file>