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 id="2147483704" r:id="rId6"/>
  </p:sldMasterIdLst>
  <p:notesMasterIdLst>
    <p:notesMasterId r:id="rId29"/>
  </p:notesMasterIdLst>
  <p:sldIdLst>
    <p:sldId id="283" r:id="rId7"/>
    <p:sldId id="265" r:id="rId8"/>
    <p:sldId id="266" r:id="rId9"/>
    <p:sldId id="278" r:id="rId10"/>
    <p:sldId id="279" r:id="rId11"/>
    <p:sldId id="282" r:id="rId12"/>
    <p:sldId id="277" r:id="rId13"/>
    <p:sldId id="272" r:id="rId14"/>
    <p:sldId id="276" r:id="rId15"/>
    <p:sldId id="273" r:id="rId16"/>
    <p:sldId id="274" r:id="rId17"/>
    <p:sldId id="275" r:id="rId18"/>
    <p:sldId id="271" r:id="rId19"/>
    <p:sldId id="269" r:id="rId20"/>
    <p:sldId id="270" r:id="rId21"/>
    <p:sldId id="267" r:id="rId22"/>
    <p:sldId id="268" r:id="rId23"/>
    <p:sldId id="260" r:id="rId24"/>
    <p:sldId id="258" r:id="rId25"/>
    <p:sldId id="264"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266"/>
            <p14:sldId id="278"/>
            <p14:sldId id="279"/>
            <p14:sldId id="282"/>
            <p14:sldId id="277"/>
            <p14:sldId id="272"/>
            <p14:sldId id="276"/>
            <p14:sldId id="273"/>
            <p14:sldId id="274"/>
            <p14:sldId id="275"/>
            <p14:sldId id="271"/>
            <p14:sldId id="269"/>
            <p14:sldId id="270"/>
            <p14:sldId id="267"/>
            <p14:sldId id="268"/>
            <p14:sldId id="260"/>
          </p14:sldIdLst>
        </p14:section>
        <p14:section name="Appendix: Image Descriptions for Unsighted Students" id="{9E859B0B-078E-463E-89A6-21C20DD280C4}">
          <p14:sldIdLst>
            <p14:sldId id="258"/>
            <p14:sldId id="264"/>
            <p14:sldId id="28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t>‹#›</a:t>
            </a:fld>
            <a:endParaRPr lang="en-IN"/>
          </a:p>
        </p:txBody>
      </p:sp>
    </p:spTree>
    <p:extLst>
      <p:ext uri="{BB962C8B-B14F-4D97-AF65-F5344CB8AC3E}">
        <p14:creationId xmlns:p14="http://schemas.microsoft.com/office/powerpoint/2010/main" val="340449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mod="1">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07061431"/>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873016033"/>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02407849"/>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095939353"/>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45450831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9068921"/>
      </p:ext>
    </p:extLst>
  </p:cSld>
  <p:clrMapOvr>
    <a:masterClrMapping/>
  </p:clrMapOvr>
  <p:extLst mod="1">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80643474"/>
      </p:ext>
    </p:extLst>
  </p:cSld>
  <p:clrMapOvr>
    <a:masterClrMapping/>
  </p:clrMapOvr>
  <p:extLst mod="1">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233895555"/>
      </p:ext>
    </p:extLst>
  </p:cSld>
  <p:clrMapOvr>
    <a:masterClrMapping/>
  </p:clrMapOvr>
  <p:extLst mod="1">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mod="1">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a:t>
            </a:r>
            <a:r>
              <a:rPr lang="en-US" dirty="0">
                <a:latin typeface="Times New Roman" panose="02020603050405020304" pitchFamily="18" charset="0"/>
                <a:cs typeface="Times New Roman" panose="02020603050405020304" pitchFamily="18" charset="0"/>
              </a:rPr>
              <a:t>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3707"/>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373688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Understanding Requirements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2020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2883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Use Case Diagram</a:t>
            </a:r>
          </a:p>
        </p:txBody>
      </p:sp>
      <p:pic>
        <p:nvPicPr>
          <p:cNvPr id="4" name="Picture 3" descr="An illustration displays the UM L use case diagram. It displays the homeowner, and the system administrator.">
            <a:extLst>
              <a:ext uri="{FF2B5EF4-FFF2-40B4-BE49-F238E27FC236}">
                <a16:creationId xmlns:a16="http://schemas.microsoft.com/office/drawing/2014/main" id="{77E243CD-E8E3-4EA6-9868-1F0ED5193E0D}"/>
              </a:ext>
            </a:extLst>
          </p:cNvPr>
          <p:cNvPicPr>
            <a:picLocks noChangeAspect="1"/>
          </p:cNvPicPr>
          <p:nvPr/>
        </p:nvPicPr>
        <p:blipFill>
          <a:blip r:embed="rId2"/>
          <a:stretch>
            <a:fillRect/>
          </a:stretch>
        </p:blipFill>
        <p:spPr>
          <a:xfrm>
            <a:off x="2389443" y="1147515"/>
            <a:ext cx="4365114" cy="468823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1323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Class Diagram</a:t>
            </a:r>
          </a:p>
        </p:txBody>
      </p:sp>
      <p:pic>
        <p:nvPicPr>
          <p:cNvPr id="6" name="Picture 5" descr="A class diagram for a Sensor.">
            <a:extLst>
              <a:ext uri="{FF2B5EF4-FFF2-40B4-BE49-F238E27FC236}">
                <a16:creationId xmlns:a16="http://schemas.microsoft.com/office/drawing/2014/main" id="{6ACB0B70-A28A-404D-80B3-C658809334CC}"/>
              </a:ext>
            </a:extLst>
          </p:cNvPr>
          <p:cNvPicPr>
            <a:picLocks noChangeAspect="1"/>
          </p:cNvPicPr>
          <p:nvPr/>
        </p:nvPicPr>
        <p:blipFill>
          <a:blip r:embed="rId2"/>
          <a:stretch>
            <a:fillRect/>
          </a:stretch>
        </p:blipFill>
        <p:spPr>
          <a:xfrm>
            <a:off x="2947275" y="1149512"/>
            <a:ext cx="3249450" cy="483454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207313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State Diagram</a:t>
            </a:r>
          </a:p>
        </p:txBody>
      </p:sp>
      <p:pic>
        <p:nvPicPr>
          <p:cNvPr id="4" name="Picture 3" descr="An illustration displays U M L state diagram.">
            <a:extLst>
              <a:ext uri="{FF2B5EF4-FFF2-40B4-BE49-F238E27FC236}">
                <a16:creationId xmlns:a16="http://schemas.microsoft.com/office/drawing/2014/main" id="{D4387310-CC2B-45DE-8C7F-1E5A7406CA26}"/>
              </a:ext>
            </a:extLst>
          </p:cNvPr>
          <p:cNvPicPr>
            <a:picLocks noChangeAspect="1"/>
          </p:cNvPicPr>
          <p:nvPr/>
        </p:nvPicPr>
        <p:blipFill>
          <a:blip r:embed="rId2"/>
          <a:stretch>
            <a:fillRect/>
          </a:stretch>
        </p:blipFill>
        <p:spPr>
          <a:xfrm>
            <a:off x="1032965" y="1908582"/>
            <a:ext cx="7078069" cy="3090940"/>
          </a:xfrm>
          <a:prstGeom prst="rect">
            <a:avLst/>
          </a:prstGeom>
        </p:spPr>
      </p:pic>
      <p:sp>
        <p:nvSpPr>
          <p:cNvPr id="6" name="Text Placeholder 5">
            <a:extLst>
              <a:ext uri="{FF2B5EF4-FFF2-40B4-BE49-F238E27FC236}">
                <a16:creationId xmlns:a16="http://schemas.microsoft.com/office/drawing/2014/main" id="{35296249-34F5-493D-B348-D53391D4EA88}"/>
              </a:ext>
            </a:extLst>
          </p:cNvPr>
          <p:cNvSpPr>
            <a:spLocks noGrp="1"/>
          </p:cNvSpPr>
          <p:nvPr>
            <p:ph type="body" sz="quarter" idx="12"/>
          </p:nvPr>
        </p:nvSpPr>
        <p:spPr>
          <a:xfrm>
            <a:off x="3116789" y="6324600"/>
            <a:ext cx="2910422"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9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186721"/>
          </a:xfrm>
        </p:spPr>
        <p:txBody>
          <a:bodyPr vert="horz" lIns="91440" tIns="45720" rIns="91440" bIns="45720" rtlCol="0">
            <a:noAutofit/>
          </a:bodyPr>
          <a:lstStyle/>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Pattern name: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descriptor that captures the essence of the pattern.</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Intent:</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Describes what the pattern accomplishes or represents.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Motivation:</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 scenario that illustrates how the pattern can be used to address the problem.</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Forces and context: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description of external issues (forces) that can affect how the pattern is used and the external issues that will be resolved when the pattern is applied.</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Solution: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description of how the pattern is applied to solve the problem with an emphasis on structural and behavioral issues.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Consequences:</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Addresses what happens when the pattern is applied and what trade-offs exist during its application.</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Design:</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Discusses how the analysis pattern can be achieved through the use of known design patterns.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Known uses: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Examples of uses within actual systems.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Related patterns:</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On e or more analysis patterns that are related to the named pattern because (1) it i</a:t>
            </a:r>
            <a:r>
              <a:rPr lang="en-US" sz="1600" b="1"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s commonly used with the named pattern; (2) it is structurally similar to the named pattern; (3) it is a variation of the named pattern.</a:t>
            </a:r>
            <a:endPar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6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Negotiating Requirements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970700"/>
          </a:xfrm>
        </p:spPr>
        <p:txBody>
          <a:bodyPr vert="horz" lIns="91440" tIns="45720" rIns="91440" bIns="45720" rtlCol="0">
            <a:noAutofit/>
          </a:bodyPr>
          <a:lstStyle/>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Negotiations strive for a “win-win” result, stakeholders win by getting a product satisfying most of their needs and developers win by getting achievable deadlines.</a:t>
            </a:r>
          </a:p>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Handshaking is one-way to achieve “win-win”.</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Developers propose solutions to requirements, describe their impact, and communicate their intentions to the customers.</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Customer review the proposed solutions, focusing on missing features and seeking clarification of novel requirements.</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Requirements are determined to be </a:t>
            </a:r>
            <a:r>
              <a:rPr lang="en-US" sz="2200" i="1" noProof="0" dirty="0">
                <a:solidFill>
                  <a:schemeClr val="tx1"/>
                </a:solidFill>
                <a:latin typeface="Times New Roman" panose="02020603050405020304" pitchFamily="18" charset="0"/>
                <a:cs typeface="Times New Roman" panose="02020603050405020304" pitchFamily="18" charset="0"/>
              </a:rPr>
              <a:t>good enough </a:t>
            </a:r>
            <a:r>
              <a:rPr lang="en-US" sz="2200" noProof="0" dirty="0">
                <a:solidFill>
                  <a:schemeClr val="tx1"/>
                </a:solidFill>
                <a:latin typeface="Times New Roman" panose="02020603050405020304" pitchFamily="18" charset="0"/>
                <a:cs typeface="Times New Roman" panose="02020603050405020304" pitchFamily="18" charset="0"/>
              </a:rPr>
              <a:t>if the customers accept the proposed solutions.</a:t>
            </a:r>
          </a:p>
        </p:txBody>
      </p:sp>
      <p:sp>
        <p:nvSpPr>
          <p:cNvPr id="7" name="Content Placeholder 6">
            <a:extLst>
              <a:ext uri="{FF2B5EF4-FFF2-40B4-BE49-F238E27FC236}">
                <a16:creationId xmlns:a16="http://schemas.microsoft.com/office/drawing/2014/main" id="{6AAAF5AA-4355-4A65-8014-596B5929F5D0}"/>
              </a:ext>
            </a:extLst>
          </p:cNvPr>
          <p:cNvSpPr>
            <a:spLocks noGrp="1"/>
          </p:cNvSpPr>
          <p:nvPr>
            <p:ph sz="quarter" idx="14"/>
          </p:nvPr>
        </p:nvSpPr>
        <p:spPr>
          <a:xfrm>
            <a:off x="342900" y="5372102"/>
            <a:ext cx="8458200" cy="956019"/>
          </a:xfrm>
        </p:spPr>
        <p:txBody>
          <a:bodyPr>
            <a:normAutofit/>
          </a:bodyPr>
          <a:lstStyle/>
          <a:p>
            <a:r>
              <a:rPr lang="en-US" sz="2400" noProof="0" dirty="0">
                <a:solidFill>
                  <a:schemeClr val="tx1"/>
                </a:solidFill>
                <a:latin typeface="Times New Roman" panose="02020603050405020304" pitchFamily="18" charset="0"/>
                <a:cs typeface="Times New Roman" panose="02020603050405020304" pitchFamily="18" charset="0"/>
              </a:rPr>
              <a:t>Handshaking tends to improve identification, analysis, and selection of variants.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7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Monitoring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Useful for incremental development includes: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Distributed debugging - </a:t>
            </a:r>
            <a:r>
              <a:rPr lang="en-US" sz="2400" noProof="0" dirty="0">
                <a:solidFill>
                  <a:schemeClr val="tx1"/>
                </a:solidFill>
                <a:latin typeface="Times New Roman" panose="02020603050405020304" pitchFamily="18" charset="0"/>
                <a:cs typeface="Times New Roman" panose="02020603050405020304" pitchFamily="18" charset="0"/>
              </a:rPr>
              <a:t>uncovers errors and determines their cause.</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verification - </a:t>
            </a:r>
            <a:r>
              <a:rPr lang="en-US" sz="2400" noProof="0" dirty="0">
                <a:solidFill>
                  <a:schemeClr val="tx1"/>
                </a:solidFill>
                <a:latin typeface="Times New Roman" panose="02020603050405020304" pitchFamily="18" charset="0"/>
                <a:cs typeface="Times New Roman" panose="02020603050405020304" pitchFamily="18" charset="0"/>
              </a:rPr>
              <a:t>determines whether software matches its specification.</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validation - </a:t>
            </a:r>
            <a:r>
              <a:rPr lang="en-US" sz="2400" noProof="0" dirty="0">
                <a:solidFill>
                  <a:schemeClr val="tx1"/>
                </a:solidFill>
                <a:latin typeface="Times New Roman" panose="02020603050405020304" pitchFamily="18" charset="0"/>
                <a:cs typeface="Times New Roman" panose="02020603050405020304" pitchFamily="18" charset="0"/>
              </a:rPr>
              <a:t>assesses whether the evolving software meets user goals.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Business activity monitoring - </a:t>
            </a:r>
            <a:r>
              <a:rPr lang="en-US" sz="2400" noProof="0" dirty="0">
                <a:solidFill>
                  <a:schemeClr val="tx1"/>
                </a:solidFill>
                <a:latin typeface="Times New Roman" panose="02020603050405020304" pitchFamily="18" charset="0"/>
                <a:cs typeface="Times New Roman" panose="02020603050405020304" pitchFamily="18" charset="0"/>
              </a:rPr>
              <a:t>evaluates whether a system satisfies business goals.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Evolution and codesign - </a:t>
            </a:r>
            <a:r>
              <a:rPr lang="en-US" sz="2400" noProof="0" dirty="0">
                <a:solidFill>
                  <a:schemeClr val="tx1"/>
                </a:solidFill>
                <a:latin typeface="Times New Roman" panose="02020603050405020304" pitchFamily="18" charset="0"/>
                <a:cs typeface="Times New Roman" panose="02020603050405020304" pitchFamily="18" charset="0"/>
              </a:rPr>
              <a:t>provides information to stakeholders as the system evolves.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2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consistent with the overall objective for the system/product?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the requirement really necessary or does it represent an add-on feature that may not be essential to the objective of the system?</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bounded and unambiguous?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each requirement have attribution? That is, is a source (generally, a specific individual) noted for each requirement? </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 any requirements conflict with other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achievable in the technical environment that will house the system or 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testable, once implemented?</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the requirements model properly reflect the information, function and behavior of system to be built?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Has the requirements model been “partitioned” in a way that exposes progressively more detailed information about the system?</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08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55426"/>
            <a:ext cx="8458200" cy="678611"/>
          </a:xfrm>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8534"/>
            <a:ext cx="8283512" cy="48343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Inception - </a:t>
            </a:r>
            <a:r>
              <a:rPr lang="en-US" sz="2400" noProof="0" dirty="0">
                <a:solidFill>
                  <a:schemeClr val="tx1"/>
                </a:solidFill>
                <a:latin typeface="Times New Roman" panose="02020603050405020304" pitchFamily="18" charset="0"/>
                <a:cs typeface="Times New Roman" panose="02020603050405020304" pitchFamily="18" charset="0"/>
              </a:rPr>
              <a:t>establish a basic understanding of the problem, the people who want a solution, and the nature of the solution that is desired, important to establish </a:t>
            </a:r>
            <a:r>
              <a:rPr lang="en-US" altLang="en-US" sz="2400" noProof="0" dirty="0">
                <a:solidFill>
                  <a:schemeClr val="tx1"/>
                </a:solidFill>
                <a:latin typeface="Times New Roman" panose="02020603050405020304" pitchFamily="18" charset="0"/>
                <a:cs typeface="Times New Roman" panose="02020603050405020304" pitchFamily="18" charset="0"/>
              </a:rPr>
              <a:t>effective customer and developer communication.</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Elicitation - elicit requirements and business goals form from all stakeholders.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Elaboration - </a:t>
            </a:r>
            <a:r>
              <a:rPr lang="en-US" sz="2400" noProof="0" dirty="0">
                <a:solidFill>
                  <a:schemeClr val="tx1"/>
                </a:solidFill>
                <a:latin typeface="Times New Roman" panose="02020603050405020304" pitchFamily="18" charset="0"/>
                <a:cs typeface="Times New Roman" panose="02020603050405020304" pitchFamily="18" charset="0"/>
              </a:rPr>
              <a:t>focuses on developing a refined requirements model that identifies aspects of software function, behavior, and information.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1036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4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L Use Case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use case diagram. It displays the homeowner, and the system administrator. The home owner performs the following use cases displayed in the diagram:  arms or disarms system, accesses system via internet, responds to alarm events, and encounters an error condition. The system administrator  reconfigures sensor and related system features. The responds to alarm events, encounters an error condition, and reconfigures sensors and related system features are further connected to sensors.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Class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class diagram is as follows: Class: Sensor. Attributes: name, type, location, area, and characteristics. Operations: identify, enable, disable, and reconfigure.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422533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State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 The class reading commands on the left side has the following attributes and operations. Operations: system status = ready; display msg = enter </a:t>
            </a:r>
            <a:r>
              <a:rPr lang="en-US" sz="2400" noProof="0" dirty="0" err="1">
                <a:latin typeface="Times New Roman" panose="02020603050405020304" pitchFamily="18" charset="0"/>
                <a:cs typeface="Times New Roman" panose="02020603050405020304" pitchFamily="18" charset="0"/>
              </a:rPr>
              <a:t>cmd</a:t>
            </a:r>
            <a:r>
              <a:rPr lang="en-US" sz="2400" noProof="0" dirty="0">
                <a:latin typeface="Times New Roman" panose="02020603050405020304" pitchFamily="18" charset="0"/>
                <a:cs typeface="Times New Roman" panose="02020603050405020304" pitchFamily="18" charset="0"/>
              </a:rPr>
              <a:t>, display status = steady. Operations: entry or subsystem ready. do: poll user input panel; do: ready user input; and do: interpret user input. When the reading is off. The system status = "off" and the screen is blank.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184156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23233"/>
            <a:ext cx="8458200" cy="729132"/>
          </a:xfrm>
        </p:spPr>
        <p:txBody>
          <a:bodyPr>
            <a:normAutofit/>
          </a:bodyPr>
          <a:lstStyle/>
          <a:p>
            <a:pPr>
              <a:tabLst>
                <a:tab pos="6362700" algn="l"/>
                <a:tab pos="6551613" algn="l"/>
              </a:tabLst>
            </a:pPr>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Negotiation—agree on the scope of a deliverable system that is realistic for developers and customers.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Specification—can be any or all of the following: written documents, graphical models, mathematical models, usage scenarios, prototypes.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Validation—Requirements engineering w</a:t>
            </a:r>
            <a:r>
              <a:rPr lang="en-US" sz="2400" noProof="0" dirty="0">
                <a:solidFill>
                  <a:schemeClr val="tx1"/>
                </a:solidFill>
                <a:latin typeface="Times New Roman" panose="02020603050405020304" pitchFamily="18" charset="0"/>
                <a:cs typeface="Times New Roman" panose="02020603050405020304" pitchFamily="18" charset="0"/>
              </a:rPr>
              <a:t>ork products produced during requirements engineering are assessed for quality and consistency.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management – s</a:t>
            </a:r>
            <a:r>
              <a:rPr lang="en-US" sz="2400" noProof="0" dirty="0">
                <a:solidFill>
                  <a:schemeClr val="tx1"/>
                </a:solidFill>
                <a:latin typeface="Times New Roman" panose="02020603050405020304" pitchFamily="18" charset="0"/>
                <a:cs typeface="Times New Roman" panose="02020603050405020304" pitchFamily="18" charset="0"/>
              </a:rPr>
              <a:t>et of traceability activities to help the project team identify, control, and track requirements and their changes to requirements as the project proceeds.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0884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Non-functional Requirements</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quality attribute, performance attribute, security attribute, or general system constraint.</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10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Establishing the Groundwork</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Identify stakeholders.</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else do you think I should talk to?”</a:t>
            </a:r>
          </a:p>
        </p:txBody>
      </p:sp>
      <p:sp>
        <p:nvSpPr>
          <p:cNvPr id="7" name="Content Placeholder 6">
            <a:extLst>
              <a:ext uri="{FF2B5EF4-FFF2-40B4-BE49-F238E27FC236}">
                <a16:creationId xmlns:a16="http://schemas.microsoft.com/office/drawing/2014/main" id="{3ADC3189-90D3-416A-8BC8-4E6C236736A2}"/>
              </a:ext>
            </a:extLst>
          </p:cNvPr>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Recognize multiple points of view.</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Work toward collaboration.</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first questions.</a:t>
            </a:r>
            <a:endParaRPr lang="en-US" altLang="en-US" sz="2400" noProof="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is behind the request for this work?</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will use the solution?</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What will be the economic benefit of a successful solution?</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Is there another source for the solution that you need?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57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02046"/>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Collaborative Requirements Gathering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Meetings (real or virtual) are conducted and attended by both software engineers and other stakeholders.</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Rules for preparation and participation are established.</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Agenda is suggested that is formal enough to cover all important points but informal enough to encourage the free flow of ideas.</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“facilitator” (customer, developer, or outsider) controls the meeting.</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“definition mechanism” (worksheets, flip charts, wall stickers or virtual forum) is used.</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Goal is to identify the problem, propose solution elements, and negotiate different approaches.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9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Elicitation Work Products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Statement of need and feasibility.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Bounded statement of scope for the system or 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customers, users, and other stakeholders who participated in requirements elicitation, </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Description of the system’s technical environment.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requirements (preferably organized by function) and the domain constraints that apply to each.</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Set of usage scenarios (written in stakeholders’ own words) that provide insight into the use of the system or product under different operating conditions.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247804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Use Case Definition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A collection of user scenarios that describe the thread of usage of a system</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is described from the point-of-view of an “actor” - a person or device that interacts with the software in some way</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answers the following questions: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Who is the primary actor, the secondary actor (s)?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are the actor’s goals?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preconditions should exist before the story begins?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main tasks or functions are performed by the actor?</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extensions might be considered as the story is described?</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variations in the actor’s interaction are possible?</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system information will the actor acquire, produce, or change?</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Will the actor have to inform the system about changes in the external environment?</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information does the actor desire from the system?</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Does the actor wish to be informed about unexpected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4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Model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Analysis model </a:t>
            </a:r>
            <a:r>
              <a:rPr lang="en-US" sz="2400" noProof="0" dirty="0">
                <a:solidFill>
                  <a:schemeClr val="tx1"/>
                </a:solidFill>
                <a:latin typeface="Times New Roman" panose="02020603050405020304" pitchFamily="18" charset="0"/>
                <a:cs typeface="Times New Roman" panose="02020603050405020304" pitchFamily="18" charset="0"/>
              </a:rPr>
              <a:t>provides a description of the required informational, functional, and behavioral domains for a computer-based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Scenario-based elements</a:t>
            </a:r>
            <a:r>
              <a:rPr lang="en-US" altLang="en-US" sz="2400" noProof="0" dirty="0">
                <a:solidFill>
                  <a:schemeClr val="tx1"/>
                </a:solidFill>
                <a:latin typeface="Times New Roman" panose="02020603050405020304" pitchFamily="18" charset="0"/>
                <a:cs typeface="Times New Roman" panose="02020603050405020304" pitchFamily="18" charset="0"/>
              </a:rPr>
              <a:t> – functional descriptions are express in the customers own words and user stories and as interactions of actors with the system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use case diagrams.</a:t>
            </a:r>
            <a:endParaRPr lang="en-US" altLang="en-US" sz="5400" b="1" noProof="0" dirty="0">
              <a:solidFill>
                <a:schemeClr val="tx1"/>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Class-based elements </a:t>
            </a:r>
            <a:r>
              <a:rPr lang="en-US" altLang="en-US" sz="2400" noProof="0" dirty="0">
                <a:solidFill>
                  <a:schemeClr val="tx1"/>
                </a:solidFill>
                <a:latin typeface="Times New Roman" panose="02020603050405020304" pitchFamily="18" charset="0"/>
                <a:cs typeface="Times New Roman" panose="02020603050405020304" pitchFamily="18" charset="0"/>
              </a:rPr>
              <a:t>– collections of attributes and behaviors implied by the user stories and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class diagrams (information domain).</a:t>
            </a:r>
          </a:p>
          <a:p>
            <a:pPr marL="291600" lvl="1" indent="-291600">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Behavioral elements</a:t>
            </a:r>
            <a:r>
              <a:rPr lang="en-US" altLang="en-US" sz="2400" noProof="0" dirty="0">
                <a:solidFill>
                  <a:schemeClr val="tx1"/>
                </a:solidFill>
                <a:latin typeface="Times New Roman" panose="02020603050405020304" pitchFamily="18" charset="0"/>
                <a:cs typeface="Times New Roman" panose="02020603050405020304" pitchFamily="18" charset="0"/>
              </a:rPr>
              <a:t> – may be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state diagrams as inputs causing state changes.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5001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359</TotalTime>
  <Words>1772</Words>
  <Application>Microsoft Office PowerPoint</Application>
  <PresentationFormat>On-screen Show (4:3)</PresentationFormat>
  <Paragraphs>142</Paragraphs>
  <Slides>22</Slides>
  <Notes>1</Notes>
  <HiddenSlides>4</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22</vt:i4>
      </vt:variant>
    </vt:vector>
  </HeadingPairs>
  <TitlesOfParts>
    <vt:vector size="31" baseType="lpstr">
      <vt:lpstr>Arial</vt:lpstr>
      <vt:lpstr>Calibri</vt:lpstr>
      <vt:lpstr>Times New Roman</vt:lpstr>
      <vt:lpstr>Title Slides Master</vt:lpstr>
      <vt:lpstr>MainContentSlideMaster</vt:lpstr>
      <vt:lpstr>ClosingMaster</vt:lpstr>
      <vt:lpstr>DividerSlideMaster</vt:lpstr>
      <vt:lpstr>ImageDescriptionAppendixSlideMaster</vt:lpstr>
      <vt:lpstr>1_Title Slides Master</vt:lpstr>
      <vt:lpstr>Chapter 7</vt:lpstr>
      <vt:lpstr>Requirements Engineering 1</vt:lpstr>
      <vt:lpstr>Requirements Engineering 2</vt:lpstr>
      <vt:lpstr>Non-functional Requirements</vt:lpstr>
      <vt:lpstr>Establishing the Groundwork</vt:lpstr>
      <vt:lpstr>Collaborative Requirements Gathering</vt:lpstr>
      <vt:lpstr>Elicitation Work Products</vt:lpstr>
      <vt:lpstr>Use Case Definition</vt:lpstr>
      <vt:lpstr>Analysis Model Elements</vt:lpstr>
      <vt:lpstr>U M L Use Case Diagram</vt:lpstr>
      <vt:lpstr>U M L Class Diagram</vt:lpstr>
      <vt:lpstr>U M L State Diagram</vt:lpstr>
      <vt:lpstr>Analysis Patterns</vt:lpstr>
      <vt:lpstr>Negotiating Requirements</vt:lpstr>
      <vt:lpstr>Requirements Monitoring</vt:lpstr>
      <vt:lpstr>Validating Requirements 1</vt:lpstr>
      <vt:lpstr>Validating Requirements 2</vt:lpstr>
      <vt:lpstr>End of Main Content</vt:lpstr>
      <vt:lpstr>Accessibility Content: Text Alternatives for Images</vt:lpstr>
      <vt:lpstr>U M L Use Case Diagram – Text Alternative</vt:lpstr>
      <vt:lpstr>U M L Class Diagram – Text Alternative</vt:lpstr>
      <vt:lpstr>U M L State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54</cp:revision>
  <dcterms:created xsi:type="dcterms:W3CDTF">2019-01-22T22:04:31Z</dcterms:created>
  <dcterms:modified xsi:type="dcterms:W3CDTF">2019-10-16T08:36:19Z</dcterms:modified>
</cp:coreProperties>
</file>