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9"/>
  </p:notesMasterIdLst>
  <p:sldIdLst>
    <p:sldId id="256" r:id="rId6"/>
    <p:sldId id="263" r:id="rId7"/>
    <p:sldId id="266" r:id="rId8"/>
    <p:sldId id="265" r:id="rId9"/>
    <p:sldId id="268" r:id="rId10"/>
    <p:sldId id="269" r:id="rId11"/>
    <p:sldId id="267" r:id="rId12"/>
    <p:sldId id="270" r:id="rId13"/>
    <p:sldId id="273" r:id="rId14"/>
    <p:sldId id="271" r:id="rId15"/>
    <p:sldId id="272" r:id="rId16"/>
    <p:sldId id="277" r:id="rId17"/>
    <p:sldId id="279" r:id="rId18"/>
    <p:sldId id="280" r:id="rId19"/>
    <p:sldId id="278" r:id="rId20"/>
    <p:sldId id="274" r:id="rId21"/>
    <p:sldId id="275" r:id="rId22"/>
    <p:sldId id="276" r:id="rId23"/>
    <p:sldId id="281" r:id="rId24"/>
    <p:sldId id="282" r:id="rId25"/>
    <p:sldId id="283" r:id="rId26"/>
    <p:sldId id="284" r:id="rId27"/>
    <p:sldId id="287" r:id="rId28"/>
    <p:sldId id="288" r:id="rId29"/>
    <p:sldId id="286" r:id="rId30"/>
    <p:sldId id="260" r:id="rId31"/>
    <p:sldId id="258" r:id="rId32"/>
    <p:sldId id="264"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6"/>
            <p14:sldId id="265"/>
            <p14:sldId id="268"/>
            <p14:sldId id="269"/>
            <p14:sldId id="267"/>
            <p14:sldId id="270"/>
            <p14:sldId id="273"/>
            <p14:sldId id="271"/>
            <p14:sldId id="272"/>
            <p14:sldId id="277"/>
            <p14:sldId id="279"/>
            <p14:sldId id="280"/>
            <p14:sldId id="278"/>
            <p14:sldId id="274"/>
            <p14:sldId id="275"/>
            <p14:sldId id="276"/>
            <p14:sldId id="281"/>
            <p14:sldId id="282"/>
            <p14:sldId id="283"/>
            <p14:sldId id="284"/>
            <p14:sldId id="287"/>
            <p14:sldId id="288"/>
            <p14:sldId id="286"/>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397" autoAdjust="0"/>
  </p:normalViewPr>
  <p:slideViewPr>
    <p:cSldViewPr snapToGrid="0" showGuides="1">
      <p:cViewPr varScale="1">
        <p:scale>
          <a:sx n="90" d="100"/>
          <a:sy n="90" d="100"/>
        </p:scale>
        <p:origin x="954" y="96"/>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50C00-1FAD-42E4-9EC7-BE4FFDA81426}" type="datetimeFigureOut">
              <a:rPr lang="en-IN" smtClean="0"/>
              <a:t>16-10-2019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986D-EE3A-4DEB-89D2-3A8448169C31}" type="slidenum">
              <a:rPr lang="en-IN" smtClean="0"/>
              <a:t>‹#›</a:t>
            </a:fld>
            <a:endParaRPr lang="en-IN"/>
          </a:p>
        </p:txBody>
      </p:sp>
    </p:spTree>
    <p:extLst>
      <p:ext uri="{BB962C8B-B14F-4D97-AF65-F5344CB8AC3E}">
        <p14:creationId xmlns:p14="http://schemas.microsoft.com/office/powerpoint/2010/main" val="156327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21308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488"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p:nvPr>
        </p:nvSpPr>
        <p:spPr>
          <a:xfrm>
            <a:off x="342900" y="304800"/>
            <a:ext cx="8458200" cy="678611"/>
          </a:xfrm>
          <a:prstGeom prst="rect">
            <a:avLst/>
          </a:prstGeom>
        </p:spPr>
        <p:txBody>
          <a:bodyPr anchor="ctr">
            <a:noAutofit/>
          </a:bodyPr>
          <a:lstStyle>
            <a:lvl1pPr>
              <a:defRPr sz="4000"/>
            </a:lvl1pPr>
          </a:lstStyle>
          <a:p>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1600" indent="-291600">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endParaRPr lang="en-US" dirty="0"/>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291600" indent="-291600"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800" indent="-320400"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IN" smtClean="0"/>
              <a:pPr/>
              <a:t>‹#›</a:t>
            </a:fld>
            <a:endParaRPr lang="en-IN"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291600" indent="-291600"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800" indent="-320400"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9</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Design Concepts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dirty="0"/>
              <a:t>Design Concepts </a:t>
            </a:r>
            <a:r>
              <a:rPr lang="en-US" sz="1000" b="0" dirty="0"/>
              <a:t>2</a:t>
            </a:r>
            <a:endParaRPr lang="en-US" noProof="0" dirty="0"/>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Information Hiding - controlled interfaces which </a:t>
            </a:r>
            <a:r>
              <a:rPr lang="en-US" sz="2400" noProof="0" dirty="0"/>
              <a:t>define and enforces access to component procedural detail and any local data structure used by the component.</a:t>
            </a:r>
            <a:endParaRPr lang="en-US" altLang="en-US" sz="2400" noProof="0" dirty="0">
              <a:solidFill>
                <a:schemeClr val="tx1"/>
              </a:solidFill>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Functional independence - single-minded (high cohesion) components with aversion to excessive interaction with other components (low coupling).</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Stepwise Refinement – incremental elaboration of detail for all abstractions.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Refactoring—a reorganization technique that simplifies the design without changing functionality.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Design Classes—provide design detail that will enable analysis classes to be implemented.</a:t>
            </a:r>
            <a:endParaRPr lang="en-US" altLang="en-US" sz="3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353238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Class Example</a:t>
            </a:r>
          </a:p>
        </p:txBody>
      </p:sp>
      <p:pic>
        <p:nvPicPr>
          <p:cNvPr id="11" name="Picture 10" descr="The diagram shows a design class example. ">
            <a:extLst>
              <a:ext uri="{FF2B5EF4-FFF2-40B4-BE49-F238E27FC236}">
                <a16:creationId xmlns:a16="http://schemas.microsoft.com/office/drawing/2014/main" id="{DEA4A11A-79A7-4960-939C-AF69048C7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980" y="1273312"/>
            <a:ext cx="5568693" cy="4885558"/>
          </a:xfrm>
          <a:prstGeom prst="rect">
            <a:avLst/>
          </a:prstGeom>
        </p:spPr>
      </p:pic>
      <p:sp>
        <p:nvSpPr>
          <p:cNvPr id="6" name="Text Placeholder 5">
            <a:extLst>
              <a:ext uri="{FF2B5EF4-FFF2-40B4-BE49-F238E27FC236}">
                <a16:creationId xmlns:a16="http://schemas.microsoft.com/office/drawing/2014/main" id="{AD7B8BAB-47FD-4B18-AA79-E4C87FBC067B}"/>
              </a:ext>
            </a:extLst>
          </p:cNvPr>
          <p:cNvSpPr>
            <a:spLocks noGrp="1"/>
          </p:cNvSpPr>
          <p:nvPr>
            <p:ph type="body" sz="quarter" idx="12"/>
          </p:nvPr>
        </p:nvSpPr>
        <p:spPr>
          <a:xfrm>
            <a:off x="3369347" y="6324600"/>
            <a:ext cx="2957025"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127085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Class Characteristics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Complete - includes all necessary attributes and methods) and sufficient (contains only those methods needed to achieve class intent).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Primitiveness – each class method focuses on providing one service.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High cohesion – small, focused, single-minded classes.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Low coupling – class collaboration kept to minimum.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31391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Information Hiding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Reduces the likelihood of “side effects.”</a:t>
            </a:r>
          </a:p>
          <a:p>
            <a:pPr marL="291600" indent="-291600">
              <a:spcBef>
                <a:spcPts val="1000"/>
              </a:spcBef>
              <a:spcAft>
                <a:spcPts val="0"/>
              </a:spcAft>
              <a:buFont typeface="Arial" panose="020B0604020202020204" pitchFamily="34" charset="0"/>
              <a:buChar char="•"/>
            </a:pPr>
            <a:r>
              <a:rPr lang="en-US" altLang="en-US" sz="2400" noProof="0" dirty="0"/>
              <a:t>Limits the global impact of local design decisions.</a:t>
            </a:r>
          </a:p>
          <a:p>
            <a:pPr marL="291600" indent="-291600">
              <a:spcBef>
                <a:spcPts val="1000"/>
              </a:spcBef>
              <a:spcAft>
                <a:spcPts val="0"/>
              </a:spcAft>
              <a:buFont typeface="Arial" panose="020B0604020202020204" pitchFamily="34" charset="0"/>
              <a:buChar char="•"/>
            </a:pPr>
            <a:r>
              <a:rPr lang="en-US" altLang="en-US" sz="2400" noProof="0" dirty="0"/>
              <a:t>Emphasizes communication through controlled interfaces.</a:t>
            </a:r>
          </a:p>
          <a:p>
            <a:pPr marL="291600" indent="-291600">
              <a:spcBef>
                <a:spcPts val="1000"/>
              </a:spcBef>
              <a:spcAft>
                <a:spcPts val="0"/>
              </a:spcAft>
              <a:buFont typeface="Arial" panose="020B0604020202020204" pitchFamily="34" charset="0"/>
              <a:buChar char="•"/>
            </a:pPr>
            <a:r>
              <a:rPr lang="en-US" altLang="en-US" sz="2400" noProof="0" dirty="0"/>
              <a:t>Discourages the use of global data.</a:t>
            </a:r>
          </a:p>
          <a:p>
            <a:pPr marL="291600" indent="-291600">
              <a:spcBef>
                <a:spcPts val="1000"/>
              </a:spcBef>
              <a:spcAft>
                <a:spcPts val="0"/>
              </a:spcAft>
              <a:buFont typeface="Arial" panose="020B0604020202020204" pitchFamily="34" charset="0"/>
              <a:buChar char="•"/>
            </a:pPr>
            <a:r>
              <a:rPr lang="en-US" altLang="en-US" sz="2400" noProof="0" dirty="0"/>
              <a:t>Leads to encapsulation—an attribute of high quality design.</a:t>
            </a:r>
          </a:p>
          <a:p>
            <a:pPr marL="291600" indent="-291600">
              <a:spcBef>
                <a:spcPts val="1000"/>
              </a:spcBef>
              <a:spcAft>
                <a:spcPts val="0"/>
              </a:spcAft>
              <a:buFont typeface="Arial" panose="020B0604020202020204" pitchFamily="34" charset="0"/>
              <a:buChar char="•"/>
            </a:pPr>
            <a:r>
              <a:rPr lang="en-US" altLang="en-US" sz="2400" noProof="0" dirty="0"/>
              <a:t>Results in higher quality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140402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Architecture Properties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b="1" noProof="0" dirty="0">
                <a:solidFill>
                  <a:schemeClr val="tx1"/>
                </a:solidFill>
              </a:rPr>
              <a:t>Structural properties. </a:t>
            </a:r>
            <a:r>
              <a:rPr lang="en-US" sz="2400" noProof="0" dirty="0">
                <a:solidFill>
                  <a:schemeClr val="tx1"/>
                </a:solidFill>
                <a:effectLst>
                  <a:outerShdw blurRad="38100" dist="38100" dir="2700000" algn="tl">
                    <a:srgbClr val="FFFFFF"/>
                  </a:outerShdw>
                </a:effectLst>
              </a:rPr>
              <a:t>This aspect of the architectural design representation defines the components of a system (for </a:t>
            </a:r>
            <a:r>
              <a:rPr lang="en-US" sz="2400" dirty="0">
                <a:solidFill>
                  <a:schemeClr val="tx1"/>
                </a:solidFill>
                <a:effectLst>
                  <a:outerShdw blurRad="38100" dist="38100" dir="2700000" algn="tl">
                    <a:srgbClr val="FFFFFF"/>
                  </a:outerShdw>
                </a:effectLst>
              </a:rPr>
              <a:t>e</a:t>
            </a:r>
            <a:r>
              <a:rPr lang="en-US" sz="2400" noProof="0" dirty="0" err="1">
                <a:solidFill>
                  <a:schemeClr val="tx1"/>
                </a:solidFill>
                <a:effectLst>
                  <a:outerShdw blurRad="38100" dist="38100" dir="2700000" algn="tl">
                    <a:srgbClr val="FFFFFF"/>
                  </a:outerShdw>
                </a:effectLst>
              </a:rPr>
              <a:t>xample</a:t>
            </a:r>
            <a:r>
              <a:rPr lang="en-US" sz="2400" noProof="0" dirty="0">
                <a:solidFill>
                  <a:schemeClr val="tx1"/>
                </a:solidFill>
                <a:effectLst>
                  <a:outerShdw blurRad="38100" dist="38100" dir="2700000" algn="tl">
                    <a:srgbClr val="FFFFFF"/>
                  </a:outerShdw>
                </a:effectLst>
              </a:rPr>
              <a:t>, modules, objects, filters) and the manner in components are packaged and interact with one another.</a:t>
            </a:r>
          </a:p>
          <a:p>
            <a:pPr marL="291600" indent="-291600">
              <a:spcBef>
                <a:spcPts val="1000"/>
              </a:spcBef>
              <a:spcAft>
                <a:spcPts val="0"/>
              </a:spcAft>
              <a:buFont typeface="Arial" panose="020B0604020202020204" pitchFamily="34" charset="0"/>
              <a:buChar char="•"/>
              <a:defRPr/>
            </a:pPr>
            <a:r>
              <a:rPr lang="en-US" sz="2400" b="1" noProof="0" dirty="0">
                <a:solidFill>
                  <a:schemeClr val="tx1"/>
                </a:solidFill>
              </a:rPr>
              <a:t>Extra-functional properties. </a:t>
            </a:r>
            <a:r>
              <a:rPr lang="en-US" sz="2400" noProof="0" dirty="0">
                <a:solidFill>
                  <a:schemeClr val="tx1"/>
                </a:solidFill>
                <a:effectLst>
                  <a:outerShdw blurRad="38100" dist="38100" dir="2700000" algn="tl">
                    <a:srgbClr val="FFFFFF"/>
                  </a:outerShdw>
                </a:effectLst>
              </a:rPr>
              <a:t>The architectural design description should address how the design architecture achieves requirements for performance, capacity, reliability, security, adaptability, and other characteristics.</a:t>
            </a:r>
          </a:p>
          <a:p>
            <a:pPr marL="291600" indent="-291600">
              <a:spcBef>
                <a:spcPts val="1000"/>
              </a:spcBef>
              <a:spcAft>
                <a:spcPts val="0"/>
              </a:spcAft>
              <a:buFont typeface="Arial" panose="020B0604020202020204" pitchFamily="34" charset="0"/>
              <a:buChar char="•"/>
              <a:defRPr/>
            </a:pPr>
            <a:r>
              <a:rPr lang="en-US" sz="2400" b="1" noProof="0" dirty="0">
                <a:solidFill>
                  <a:schemeClr val="tx1"/>
                </a:solidFill>
              </a:rPr>
              <a:t>Families of related systems.</a:t>
            </a:r>
            <a:r>
              <a:rPr lang="en-US" sz="2400" noProof="0" dirty="0">
                <a:solidFill>
                  <a:schemeClr val="tx1"/>
                </a:solidFill>
                <a:effectLst>
                  <a:outerShdw blurRad="38100" dist="38100" dir="2700000" algn="tl">
                    <a:srgbClr val="FFFFFF"/>
                  </a:outerShdw>
                </a:effectLst>
              </a:rPr>
              <a:t> The architectural design should draw upon repeatable patterns (building blocks) often encountered in the design of similar systems.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102972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Pattern Template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1000"/>
              </a:spcBef>
              <a:spcAft>
                <a:spcPts val="600"/>
              </a:spcAft>
              <a:defRPr/>
            </a:pPr>
            <a:r>
              <a:rPr lang="en-US" sz="1600" b="1" noProof="0" dirty="0">
                <a:solidFill>
                  <a:schemeClr val="tx1"/>
                </a:solidFill>
              </a:rPr>
              <a:t>Pattern name</a:t>
            </a:r>
            <a:r>
              <a:rPr lang="en-US" sz="1600" noProof="0" dirty="0">
                <a:solidFill>
                  <a:schemeClr val="tx1"/>
                </a:solidFill>
                <a:effectLst>
                  <a:outerShdw blurRad="38100" dist="38100" dir="2700000" algn="tl">
                    <a:srgbClr val="FFFFFF"/>
                  </a:outerShdw>
                </a:effectLst>
              </a:rPr>
              <a:t> - describes the essence of the pattern in a short but expressive name</a:t>
            </a:r>
          </a:p>
          <a:p>
            <a:pPr>
              <a:spcBef>
                <a:spcPts val="1000"/>
              </a:spcBef>
              <a:spcAft>
                <a:spcPts val="600"/>
              </a:spcAft>
              <a:defRPr/>
            </a:pPr>
            <a:r>
              <a:rPr lang="en-US" sz="1600" b="1" noProof="0" dirty="0">
                <a:solidFill>
                  <a:schemeClr val="tx1"/>
                </a:solidFill>
              </a:rPr>
              <a:t>Intent</a:t>
            </a:r>
            <a:r>
              <a:rPr lang="en-US" sz="1600" noProof="0" dirty="0">
                <a:solidFill>
                  <a:schemeClr val="tx1"/>
                </a:solidFill>
                <a:effectLst>
                  <a:outerShdw blurRad="38100" dist="38100" dir="2700000" algn="tl">
                    <a:srgbClr val="FFFFFF"/>
                  </a:outerShdw>
                </a:effectLst>
              </a:rPr>
              <a:t> - describes the pattern and what it does</a:t>
            </a:r>
          </a:p>
          <a:p>
            <a:pPr>
              <a:spcBef>
                <a:spcPts val="1000"/>
              </a:spcBef>
              <a:spcAft>
                <a:spcPts val="600"/>
              </a:spcAft>
              <a:defRPr/>
            </a:pPr>
            <a:r>
              <a:rPr lang="en-US" sz="1600" b="1" noProof="0" dirty="0">
                <a:solidFill>
                  <a:schemeClr val="tx1"/>
                </a:solidFill>
              </a:rPr>
              <a:t>Also-known-as</a:t>
            </a:r>
            <a:r>
              <a:rPr lang="en-US" sz="1600" noProof="0" dirty="0">
                <a:solidFill>
                  <a:schemeClr val="tx1"/>
                </a:solidFill>
                <a:effectLst>
                  <a:outerShdw blurRad="38100" dist="38100" dir="2700000" algn="tl">
                    <a:srgbClr val="FFFFFF"/>
                  </a:outerShdw>
                </a:effectLst>
              </a:rPr>
              <a:t> - lists any synonyms for the pattern</a:t>
            </a:r>
          </a:p>
          <a:p>
            <a:pPr>
              <a:spcBef>
                <a:spcPts val="1000"/>
              </a:spcBef>
              <a:spcAft>
                <a:spcPts val="600"/>
              </a:spcAft>
              <a:defRPr/>
            </a:pPr>
            <a:r>
              <a:rPr lang="en-US" sz="1600" b="1" noProof="0" dirty="0">
                <a:solidFill>
                  <a:schemeClr val="tx1"/>
                </a:solidFill>
              </a:rPr>
              <a:t>Motivation</a:t>
            </a:r>
            <a:r>
              <a:rPr lang="en-US" sz="1600" noProof="0" dirty="0">
                <a:solidFill>
                  <a:schemeClr val="tx1"/>
                </a:solidFill>
                <a:effectLst>
                  <a:outerShdw blurRad="38100" dist="38100" dir="2700000" algn="tl">
                    <a:srgbClr val="FFFFFF"/>
                  </a:outerShdw>
                </a:effectLst>
              </a:rPr>
              <a:t> - provides an example of the problem</a:t>
            </a:r>
          </a:p>
          <a:p>
            <a:pPr>
              <a:spcBef>
                <a:spcPts val="1000"/>
              </a:spcBef>
              <a:spcAft>
                <a:spcPts val="600"/>
              </a:spcAft>
              <a:defRPr/>
            </a:pPr>
            <a:r>
              <a:rPr lang="en-US" sz="1600" b="1" noProof="0" dirty="0">
                <a:solidFill>
                  <a:schemeClr val="tx1"/>
                </a:solidFill>
              </a:rPr>
              <a:t>Applicability</a:t>
            </a:r>
            <a:r>
              <a:rPr lang="en-US" sz="1600" noProof="0" dirty="0">
                <a:solidFill>
                  <a:schemeClr val="tx1"/>
                </a:solidFill>
                <a:effectLst>
                  <a:outerShdw blurRad="38100" dist="38100" dir="2700000" algn="tl">
                    <a:srgbClr val="FFFFFF"/>
                  </a:outerShdw>
                </a:effectLst>
              </a:rPr>
              <a:t> - notes specific design situations in which the pattern is applicable</a:t>
            </a:r>
          </a:p>
          <a:p>
            <a:pPr>
              <a:spcBef>
                <a:spcPts val="1000"/>
              </a:spcBef>
              <a:spcAft>
                <a:spcPts val="600"/>
              </a:spcAft>
              <a:defRPr/>
            </a:pPr>
            <a:r>
              <a:rPr lang="en-US" sz="1600" b="1" noProof="0" dirty="0">
                <a:solidFill>
                  <a:schemeClr val="tx1"/>
                </a:solidFill>
              </a:rPr>
              <a:t>Structure</a:t>
            </a:r>
            <a:r>
              <a:rPr lang="en-US" sz="1600" noProof="0" dirty="0">
                <a:solidFill>
                  <a:schemeClr val="tx1"/>
                </a:solidFill>
                <a:effectLst>
                  <a:outerShdw blurRad="38100" dist="38100" dir="2700000" algn="tl">
                    <a:srgbClr val="FFFFFF"/>
                  </a:outerShdw>
                </a:effectLst>
              </a:rPr>
              <a:t> - describes the classes that are required to implement the pattern</a:t>
            </a:r>
          </a:p>
          <a:p>
            <a:pPr>
              <a:spcBef>
                <a:spcPts val="1000"/>
              </a:spcBef>
              <a:spcAft>
                <a:spcPts val="600"/>
              </a:spcAft>
              <a:defRPr/>
            </a:pPr>
            <a:r>
              <a:rPr lang="en-US" sz="1600" b="1" noProof="0" dirty="0">
                <a:solidFill>
                  <a:schemeClr val="tx1"/>
                </a:solidFill>
              </a:rPr>
              <a:t>Participants</a:t>
            </a:r>
            <a:r>
              <a:rPr lang="en-US" sz="1600" noProof="0" dirty="0">
                <a:solidFill>
                  <a:schemeClr val="tx1"/>
                </a:solidFill>
                <a:effectLst>
                  <a:outerShdw blurRad="38100" dist="38100" dir="2700000" algn="tl">
                    <a:srgbClr val="FFFFFF"/>
                  </a:outerShdw>
                </a:effectLst>
              </a:rPr>
              <a:t> - describes the responsibilities of the classes that are required to implement the pattern</a:t>
            </a:r>
          </a:p>
          <a:p>
            <a:pPr>
              <a:spcBef>
                <a:spcPts val="1000"/>
              </a:spcBef>
              <a:spcAft>
                <a:spcPts val="600"/>
              </a:spcAft>
              <a:defRPr/>
            </a:pPr>
            <a:r>
              <a:rPr lang="en-US" sz="1600" b="1" noProof="0" dirty="0">
                <a:solidFill>
                  <a:schemeClr val="tx1"/>
                </a:solidFill>
              </a:rPr>
              <a:t>Collaborations</a:t>
            </a:r>
            <a:r>
              <a:rPr lang="en-US" sz="1600" noProof="0" dirty="0">
                <a:solidFill>
                  <a:schemeClr val="tx1"/>
                </a:solidFill>
                <a:effectLst>
                  <a:outerShdw blurRad="38100" dist="38100" dir="2700000" algn="tl">
                    <a:srgbClr val="FFFFFF"/>
                  </a:outerShdw>
                </a:effectLst>
              </a:rPr>
              <a:t> - describes how the participants collaborate to carry out their responsibilities</a:t>
            </a:r>
          </a:p>
          <a:p>
            <a:pPr>
              <a:spcBef>
                <a:spcPts val="1000"/>
              </a:spcBef>
              <a:spcAft>
                <a:spcPts val="600"/>
              </a:spcAft>
              <a:defRPr/>
            </a:pPr>
            <a:r>
              <a:rPr lang="en-US" sz="1600" b="1" noProof="0" dirty="0">
                <a:solidFill>
                  <a:schemeClr val="tx1"/>
                </a:solidFill>
              </a:rPr>
              <a:t>Consequences</a:t>
            </a:r>
            <a:r>
              <a:rPr lang="en-US" sz="1600" noProof="0" dirty="0">
                <a:solidFill>
                  <a:schemeClr val="tx1"/>
                </a:solidFill>
                <a:effectLst>
                  <a:outerShdw blurRad="38100" dist="38100" dir="2700000" algn="tl">
                    <a:srgbClr val="FFFFFF"/>
                  </a:outerShdw>
                </a:effectLst>
              </a:rPr>
              <a:t> - describes the “design forces” that affect the pattern and the potential trade-offs that must be considered when the pattern is implemented</a:t>
            </a:r>
          </a:p>
          <a:p>
            <a:pPr>
              <a:spcBef>
                <a:spcPts val="1000"/>
              </a:spcBef>
              <a:spcAft>
                <a:spcPts val="600"/>
              </a:spcAft>
              <a:defRPr/>
            </a:pPr>
            <a:r>
              <a:rPr lang="en-US" sz="1600" b="1" noProof="0" dirty="0">
                <a:solidFill>
                  <a:schemeClr val="tx1"/>
                </a:solidFill>
              </a:rPr>
              <a:t>Related patterns</a:t>
            </a:r>
            <a:r>
              <a:rPr lang="en-US" sz="1600" noProof="0" dirty="0">
                <a:solidFill>
                  <a:schemeClr val="tx1"/>
                </a:solidFill>
              </a:rPr>
              <a:t> - cross-references </a:t>
            </a:r>
            <a:r>
              <a:rPr lang="en-US" sz="1600" noProof="0" dirty="0">
                <a:solidFill>
                  <a:schemeClr val="tx1"/>
                </a:solidFill>
                <a:effectLst>
                  <a:outerShdw blurRad="38100" dist="38100" dir="2700000" algn="tl">
                    <a:srgbClr val="FFFFFF"/>
                  </a:outerShdw>
                </a:effectLst>
              </a:rPr>
              <a:t>related design patterns</a:t>
            </a:r>
            <a:endParaRPr lang="en-US" altLang="en-US" sz="16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236386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Model</a:t>
            </a:r>
          </a:p>
        </p:txBody>
      </p:sp>
      <p:pic>
        <p:nvPicPr>
          <p:cNvPr id="11" name="Picture 10" descr="A graphical representation explains the design model. ">
            <a:extLst>
              <a:ext uri="{FF2B5EF4-FFF2-40B4-BE49-F238E27FC236}">
                <a16:creationId xmlns:a16="http://schemas.microsoft.com/office/drawing/2014/main" id="{FCC0718A-2319-4429-AE7A-EE4DC25A1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272" y="1297149"/>
            <a:ext cx="6634597" cy="4880403"/>
          </a:xfrm>
          <a:prstGeom prst="rect">
            <a:avLst/>
          </a:prstGeom>
        </p:spPr>
      </p:pic>
      <p:sp>
        <p:nvSpPr>
          <p:cNvPr id="6" name="Text Placeholder 5">
            <a:extLst>
              <a:ext uri="{FF2B5EF4-FFF2-40B4-BE49-F238E27FC236}">
                <a16:creationId xmlns:a16="http://schemas.microsoft.com/office/drawing/2014/main" id="{462EA95C-819A-41DF-A04F-EA8A1D54D6FD}"/>
              </a:ext>
            </a:extLst>
          </p:cNvPr>
          <p:cNvSpPr>
            <a:spLocks noGrp="1"/>
          </p:cNvSpPr>
          <p:nvPr>
            <p:ph type="body" sz="quarter" idx="12"/>
          </p:nvPr>
        </p:nvSpPr>
        <p:spPr>
          <a:xfrm>
            <a:off x="3369347" y="6324600"/>
            <a:ext cx="3339797"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193944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Modeling Principles </a:t>
            </a:r>
            <a:r>
              <a:rPr lang="en-US" sz="1000" b="0" noProof="0" dirty="0"/>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#1. Design should be traceable to the requirements model.</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#2. Always consider the architecture of the system to be built.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#3. Design of data is as important as design of processing functions.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#4. Interfaces (both internal and external) must be designed with care.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#5. User interface design should be tuned to the needs of the end-user and stress ease of use.</a:t>
            </a:r>
            <a:endParaRPr lang="en-US" altLang="en-US" sz="3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32382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dirty="0"/>
              <a:t>Design Modeling Principles </a:t>
            </a:r>
            <a:r>
              <a:rPr lang="en-US" sz="1000" b="0" dirty="0"/>
              <a:t>2</a:t>
            </a:r>
            <a:endParaRPr lang="en-US" noProof="0" dirty="0"/>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#6. Component-level design should be functionally independent.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#7. Components should be loosely coupled to each other than the environment.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#8. Design representations (models) should be easily understandable.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#9. The design should be developed iteratively.</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#10. Creation of a design model does not preclude using an agile approach.</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13986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Data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242668"/>
          </a:xfrm>
        </p:spPr>
        <p:txBody>
          <a:bodyPr vert="horz" lIns="91440" tIns="45720" rIns="91440" bIns="45720" rtlCol="0">
            <a:noAutofit/>
          </a:bodyPr>
          <a:lstStyle/>
          <a:p>
            <a:pPr>
              <a:spcAft>
                <a:spcPts val="0"/>
              </a:spcAft>
            </a:pPr>
            <a:r>
              <a:rPr lang="en-US" altLang="en-US" sz="2400" noProof="0" dirty="0">
                <a:solidFill>
                  <a:schemeClr val="tx1"/>
                </a:solidFill>
              </a:rPr>
              <a:t>Data model – data objects and database architectures.</a:t>
            </a:r>
          </a:p>
          <a:p>
            <a:pPr lvl="1"/>
            <a:r>
              <a:rPr lang="en-US" altLang="en-US" dirty="0"/>
              <a:t>E</a:t>
            </a:r>
            <a:r>
              <a:rPr lang="en-US" altLang="en-US" noProof="0" dirty="0" err="1"/>
              <a:t>xamines</a:t>
            </a:r>
            <a:r>
              <a:rPr lang="en-US" altLang="en-US" noProof="0" dirty="0"/>
              <a:t> data objects independently of processing.</a:t>
            </a:r>
          </a:p>
          <a:p>
            <a:pPr lvl="1"/>
            <a:r>
              <a:rPr lang="en-US" altLang="en-US" dirty="0"/>
              <a:t>F</a:t>
            </a:r>
            <a:r>
              <a:rPr lang="en-US" altLang="en-US" noProof="0" dirty="0" err="1"/>
              <a:t>ocuses</a:t>
            </a:r>
            <a:r>
              <a:rPr lang="en-US" altLang="en-US" noProof="0" dirty="0"/>
              <a:t> attention on the data domain.</a:t>
            </a:r>
          </a:p>
          <a:p>
            <a:pPr lvl="1"/>
            <a:r>
              <a:rPr lang="en-US" altLang="en-US" dirty="0"/>
              <a:t>C</a:t>
            </a:r>
            <a:r>
              <a:rPr lang="en-US" altLang="en-US" noProof="0" dirty="0" err="1"/>
              <a:t>reates</a:t>
            </a:r>
            <a:r>
              <a:rPr lang="en-US" altLang="en-US" noProof="0" dirty="0"/>
              <a:t> a model at the customer’s level of abstraction.</a:t>
            </a:r>
          </a:p>
          <a:p>
            <a:pPr lvl="1"/>
            <a:r>
              <a:rPr lang="en-US" altLang="en-US" dirty="0"/>
              <a:t>I</a:t>
            </a:r>
            <a:r>
              <a:rPr lang="en-US" altLang="en-US" noProof="0" dirty="0" err="1"/>
              <a:t>ndicates</a:t>
            </a:r>
            <a:r>
              <a:rPr lang="en-US" altLang="en-US" noProof="0" dirty="0"/>
              <a:t> how data objects relate to one another.</a:t>
            </a:r>
          </a:p>
        </p:txBody>
      </p:sp>
      <p:sp>
        <p:nvSpPr>
          <p:cNvPr id="9" name="Content Placeholder 8">
            <a:extLst>
              <a:ext uri="{FF2B5EF4-FFF2-40B4-BE49-F238E27FC236}">
                <a16:creationId xmlns:a16="http://schemas.microsoft.com/office/drawing/2014/main" id="{716FC15E-C463-45BA-B181-F2852C34CB8C}"/>
              </a:ext>
            </a:extLst>
          </p:cNvPr>
          <p:cNvSpPr>
            <a:spLocks noGrp="1"/>
          </p:cNvSpPr>
          <p:nvPr>
            <p:ph sz="quarter" idx="14"/>
          </p:nvPr>
        </p:nvSpPr>
        <p:spPr>
          <a:xfrm>
            <a:off x="342900" y="3646709"/>
            <a:ext cx="8458200" cy="2559159"/>
          </a:xfrm>
        </p:spPr>
        <p:txBody>
          <a:bodyPr>
            <a:normAutofit/>
          </a:bodyPr>
          <a:lstStyle/>
          <a:p>
            <a:pPr>
              <a:spcBef>
                <a:spcPts val="1000"/>
              </a:spcBef>
              <a:spcAft>
                <a:spcPts val="0"/>
              </a:spcAft>
            </a:pPr>
            <a:r>
              <a:rPr lang="en-US" sz="2400" noProof="0" dirty="0">
                <a:effectLst>
                  <a:outerShdw blurRad="38100" dist="38100" dir="2700000" algn="tl">
                    <a:srgbClr val="FFFFFF"/>
                  </a:outerShdw>
                </a:effectLst>
              </a:rPr>
              <a:t>Data object can be an external entity, a thing, an event, a place, a role, an organizational unit, or a structure.</a:t>
            </a:r>
          </a:p>
          <a:p>
            <a:pPr>
              <a:spcBef>
                <a:spcPts val="1000"/>
              </a:spcBef>
              <a:spcAft>
                <a:spcPts val="0"/>
              </a:spcAft>
            </a:pPr>
            <a:r>
              <a:rPr lang="en-US" sz="2400" noProof="0" dirty="0">
                <a:effectLst>
                  <a:outerShdw blurRad="38100" dist="38100" dir="2700000" algn="tl">
                    <a:srgbClr val="FFFFFF"/>
                  </a:outerShdw>
                </a:effectLst>
              </a:rPr>
              <a:t>Data objects contain a set of attributes that act as an quality, characteristic, or descriptor of the object.</a:t>
            </a:r>
            <a:endParaRPr lang="en-US" altLang="en-US" sz="2400" noProof="0" dirty="0"/>
          </a:p>
          <a:p>
            <a:pPr>
              <a:spcBef>
                <a:spcPts val="1000"/>
              </a:spcBef>
              <a:spcAft>
                <a:spcPts val="0"/>
              </a:spcAft>
            </a:pPr>
            <a:r>
              <a:rPr lang="en-US" altLang="en-US" sz="2400" noProof="0" dirty="0"/>
              <a:t>Data objects may be connected to one another in many different ways.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163511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Software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Encompasses the set of principles, concepts, and practices that lead to the development of a high quality system or product.</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Design principles establish and overriding philosophy that guides the designer as the work is performed.</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Design concepts must be understood before the mechanics of design practice are applied.</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Software design practices change continuously as new methods, better analysis, and broader understanding evolve.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Architectural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1000"/>
              </a:spcBef>
              <a:spcAft>
                <a:spcPts val="0"/>
              </a:spcAft>
            </a:pPr>
            <a:r>
              <a:rPr lang="en-US" sz="2400" noProof="0" dirty="0"/>
              <a:t>Architectural design for software - equivalent to the floor plan for a house.</a:t>
            </a:r>
          </a:p>
          <a:p>
            <a:pPr>
              <a:spcBef>
                <a:spcPts val="1000"/>
              </a:spcBef>
              <a:spcAft>
                <a:spcPts val="0"/>
              </a:spcAft>
            </a:pPr>
            <a:r>
              <a:rPr lang="en-US" altLang="en-US" sz="2400" noProof="0" dirty="0"/>
              <a:t>The architectural model is derived from three sources:</a:t>
            </a:r>
          </a:p>
          <a:p>
            <a:pPr marL="291600" lvl="2" indent="-291600"/>
            <a:r>
              <a:rPr lang="en-US" altLang="en-US" sz="2000" noProof="0" dirty="0">
                <a:solidFill>
                  <a:schemeClr val="tx1"/>
                </a:solidFill>
              </a:rPr>
              <a:t>Information about the application domain for the software to be built.</a:t>
            </a:r>
          </a:p>
          <a:p>
            <a:pPr marL="291600" lvl="2" indent="-291600"/>
            <a:r>
              <a:rPr lang="en-US" altLang="en-US" sz="2000" noProof="0" dirty="0">
                <a:solidFill>
                  <a:schemeClr val="tx1"/>
                </a:solidFill>
              </a:rPr>
              <a:t>Specific requirements model elements such as data flow analysis classes and their relationships (collaborations) for the problem at hand, and</a:t>
            </a:r>
          </a:p>
          <a:p>
            <a:pPr marL="291600" lvl="2" indent="-291600"/>
            <a:r>
              <a:rPr lang="en-US" altLang="en-US" sz="2000" noProof="0" dirty="0">
                <a:solidFill>
                  <a:schemeClr val="tx1"/>
                </a:solidFill>
              </a:rPr>
              <a:t>Availability of architectural patterns and styles.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8874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Interface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093444"/>
          </a:xfrm>
        </p:spPr>
        <p:txBody>
          <a:bodyPr vert="horz" lIns="91440" tIns="45720" rIns="91440" bIns="45720" rtlCol="0">
            <a:noAutofit/>
          </a:bodyPr>
          <a:lstStyle/>
          <a:p>
            <a:pPr>
              <a:spcBef>
                <a:spcPts val="1000"/>
              </a:spcBef>
              <a:spcAft>
                <a:spcPts val="0"/>
              </a:spcAft>
            </a:pPr>
            <a:r>
              <a:rPr lang="en-US" altLang="en-US" sz="2400" noProof="0" dirty="0"/>
              <a:t>Interface is a set of operations that describes the externally observable behavior of a class and provides access to its public operations.</a:t>
            </a:r>
          </a:p>
          <a:p>
            <a:pPr>
              <a:spcBef>
                <a:spcPts val="1000"/>
              </a:spcBef>
              <a:spcAft>
                <a:spcPts val="0"/>
              </a:spcAft>
            </a:pPr>
            <a:r>
              <a:rPr lang="en-US" altLang="en-US" sz="2400" noProof="0" dirty="0"/>
              <a:t>Important elements:</a:t>
            </a:r>
          </a:p>
          <a:p>
            <a:pPr marL="291600" lvl="2" indent="-291600"/>
            <a:r>
              <a:rPr lang="en-US" altLang="en-US" sz="2200" noProof="0" dirty="0"/>
              <a:t>User interface (UI).</a:t>
            </a:r>
          </a:p>
          <a:p>
            <a:pPr marL="291600" lvl="2" indent="-291600"/>
            <a:r>
              <a:rPr lang="en-US" altLang="en-US" sz="2200" noProof="0" dirty="0"/>
              <a:t>External interfaces to other systems.</a:t>
            </a:r>
          </a:p>
          <a:p>
            <a:pPr marL="291600" lvl="2" indent="-291600"/>
            <a:r>
              <a:rPr lang="en-US" altLang="en-US" sz="2200" noProof="0" dirty="0"/>
              <a:t>Internal interfaces between various design components.</a:t>
            </a:r>
          </a:p>
        </p:txBody>
      </p:sp>
      <p:sp>
        <p:nvSpPr>
          <p:cNvPr id="9" name="Content Placeholder 8">
            <a:extLst>
              <a:ext uri="{FF2B5EF4-FFF2-40B4-BE49-F238E27FC236}">
                <a16:creationId xmlns:a16="http://schemas.microsoft.com/office/drawing/2014/main" id="{26C6E4F7-6F80-4460-B108-7656BCBD0B28}"/>
              </a:ext>
            </a:extLst>
          </p:cNvPr>
          <p:cNvSpPr>
            <a:spLocks noGrp="1"/>
          </p:cNvSpPr>
          <p:nvPr>
            <p:ph sz="quarter" idx="14"/>
          </p:nvPr>
        </p:nvSpPr>
        <p:spPr>
          <a:xfrm>
            <a:off x="342900" y="4497573"/>
            <a:ext cx="8458200" cy="1772093"/>
          </a:xfrm>
        </p:spPr>
        <p:txBody>
          <a:bodyPr>
            <a:normAutofit/>
          </a:bodyPr>
          <a:lstStyle/>
          <a:p>
            <a:pPr>
              <a:spcBef>
                <a:spcPts val="1000"/>
              </a:spcBef>
              <a:spcAft>
                <a:spcPts val="0"/>
              </a:spcAft>
            </a:pPr>
            <a:r>
              <a:rPr lang="en-US" altLang="en-US" sz="2400" noProof="0" dirty="0"/>
              <a:t>UI or User Experience (UX) is a major engineering action to ensure the creation on usable software products.</a:t>
            </a:r>
          </a:p>
          <a:p>
            <a:pPr>
              <a:spcBef>
                <a:spcPts val="1000"/>
              </a:spcBef>
              <a:spcAft>
                <a:spcPts val="0"/>
              </a:spcAft>
            </a:pPr>
            <a:r>
              <a:rPr lang="en-US" altLang="en-US" sz="2400" noProof="0" dirty="0"/>
              <a:t>Internal and external interfaces should incorporate both error checking and appropriate security features.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3908953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Interface Model for Control Panel</a:t>
            </a:r>
          </a:p>
        </p:txBody>
      </p:sp>
      <p:pic>
        <p:nvPicPr>
          <p:cNvPr id="11" name="Picture 10" descr="A class diagram for an interface model for control panel.">
            <a:extLst>
              <a:ext uri="{FF2B5EF4-FFF2-40B4-BE49-F238E27FC236}">
                <a16:creationId xmlns:a16="http://schemas.microsoft.com/office/drawing/2014/main" id="{24ABC26E-8E51-4ECD-B714-E99EA4537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747" y="1251183"/>
            <a:ext cx="5451443" cy="4951069"/>
          </a:xfrm>
          <a:prstGeom prst="rect">
            <a:avLst/>
          </a:prstGeom>
        </p:spPr>
      </p:pic>
      <p:sp>
        <p:nvSpPr>
          <p:cNvPr id="6" name="Text Placeholder 5">
            <a:extLst>
              <a:ext uri="{FF2B5EF4-FFF2-40B4-BE49-F238E27FC236}">
                <a16:creationId xmlns:a16="http://schemas.microsoft.com/office/drawing/2014/main" id="{95AE4FEE-ED9A-43BD-8B02-D43AB423E81A}"/>
              </a:ext>
            </a:extLst>
          </p:cNvPr>
          <p:cNvSpPr>
            <a:spLocks noGrp="1"/>
          </p:cNvSpPr>
          <p:nvPr>
            <p:ph type="body" sz="quarter" idx="12"/>
          </p:nvPr>
        </p:nvSpPr>
        <p:spPr>
          <a:xfrm>
            <a:off x="3369347" y="6324600"/>
            <a:ext cx="3350430"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22065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Component-Level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317096"/>
          </a:xfrm>
        </p:spPr>
        <p:txBody>
          <a:bodyPr vert="horz" lIns="91440" tIns="45720" rIns="91440" bIns="45720" rtlCol="0">
            <a:noAutofit/>
          </a:bodyPr>
          <a:lstStyle/>
          <a:p>
            <a:pPr>
              <a:spcBef>
                <a:spcPts val="1000"/>
              </a:spcBef>
              <a:spcAft>
                <a:spcPts val="0"/>
              </a:spcAft>
            </a:pPr>
            <a:r>
              <a:rPr lang="en-US" altLang="en-US" sz="2400" noProof="0" dirty="0"/>
              <a:t>Describes the internal detail of each software component.</a:t>
            </a:r>
          </a:p>
          <a:p>
            <a:pPr>
              <a:spcBef>
                <a:spcPts val="1000"/>
              </a:spcBef>
              <a:spcAft>
                <a:spcPts val="0"/>
              </a:spcAft>
            </a:pPr>
            <a:r>
              <a:rPr lang="en-US" altLang="en-US" sz="2400" noProof="0" dirty="0"/>
              <a:t>Defines:</a:t>
            </a:r>
          </a:p>
          <a:p>
            <a:pPr marL="291600" lvl="2" indent="-291600"/>
            <a:r>
              <a:rPr lang="en-US" altLang="en-US" sz="2000" noProof="0" dirty="0"/>
              <a:t>Data structures for all local data objects.</a:t>
            </a:r>
          </a:p>
          <a:p>
            <a:pPr marL="291600" lvl="2" indent="-291600"/>
            <a:r>
              <a:rPr lang="en-US" altLang="en-US" sz="2000" noProof="0" dirty="0"/>
              <a:t>Algorithmic detail for all component processing functions.</a:t>
            </a:r>
          </a:p>
          <a:p>
            <a:pPr marL="291600" lvl="2" indent="-291600"/>
            <a:r>
              <a:rPr lang="en-US" altLang="en-US" sz="2000" noProof="0" dirty="0"/>
              <a:t>Interface that allows access to all component operations.</a:t>
            </a:r>
          </a:p>
        </p:txBody>
      </p:sp>
      <p:sp>
        <p:nvSpPr>
          <p:cNvPr id="10" name="Content Placeholder 9">
            <a:extLst>
              <a:ext uri="{FF2B5EF4-FFF2-40B4-BE49-F238E27FC236}">
                <a16:creationId xmlns:a16="http://schemas.microsoft.com/office/drawing/2014/main" id="{C344935D-FA12-4C9D-AEC8-AAC3A787C081}"/>
              </a:ext>
            </a:extLst>
          </p:cNvPr>
          <p:cNvSpPr>
            <a:spLocks noGrp="1"/>
          </p:cNvSpPr>
          <p:nvPr>
            <p:ph sz="quarter" idx="14"/>
          </p:nvPr>
        </p:nvSpPr>
        <p:spPr>
          <a:xfrm>
            <a:off x="342900" y="3676290"/>
            <a:ext cx="8458200" cy="502305"/>
          </a:xfrm>
        </p:spPr>
        <p:txBody>
          <a:bodyPr>
            <a:normAutofit/>
          </a:bodyPr>
          <a:lstStyle/>
          <a:p>
            <a:r>
              <a:rPr lang="en-US" altLang="en-US" sz="2400" noProof="0" dirty="0"/>
              <a:t>Modeled using U</a:t>
            </a:r>
            <a:r>
              <a:rPr lang="en-US" altLang="en-US" sz="100" noProof="0" dirty="0"/>
              <a:t> </a:t>
            </a:r>
            <a:r>
              <a:rPr lang="en-US" altLang="en-US" sz="2400" noProof="0" dirty="0"/>
              <a:t>M</a:t>
            </a:r>
            <a:r>
              <a:rPr lang="en-US" altLang="en-US" sz="100" noProof="0" dirty="0"/>
              <a:t> </a:t>
            </a:r>
            <a:r>
              <a:rPr lang="en-US" altLang="en-US" sz="2400" noProof="0" dirty="0"/>
              <a:t>L component diagrams.</a:t>
            </a:r>
          </a:p>
        </p:txBody>
      </p:sp>
      <p:pic>
        <p:nvPicPr>
          <p:cNvPr id="12" name="Picture 11" descr="The sensor management has realization relationship with the sensor.">
            <a:extLst>
              <a:ext uri="{FF2B5EF4-FFF2-40B4-BE49-F238E27FC236}">
                <a16:creationId xmlns:a16="http://schemas.microsoft.com/office/drawing/2014/main" id="{0BBCD3F3-94EF-427F-BF7B-632DB7E00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42" y="4398639"/>
            <a:ext cx="7122718" cy="1727912"/>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326987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Deployment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082640"/>
          </a:xfrm>
        </p:spPr>
        <p:txBody>
          <a:bodyPr vert="horz" lIns="91440" tIns="45720" rIns="91440" bIns="45720" rtlCol="0">
            <a:noAutofit/>
          </a:bodyPr>
          <a:lstStyle/>
          <a:p>
            <a:pPr>
              <a:spcBef>
                <a:spcPts val="1000"/>
              </a:spcBef>
              <a:spcAft>
                <a:spcPts val="0"/>
              </a:spcAft>
            </a:pPr>
            <a:r>
              <a:rPr lang="en-US" altLang="en-US" sz="2400" noProof="0" dirty="0"/>
              <a:t>Indicates how software functionality and subsystems will be allocated within the physical computing environment.</a:t>
            </a:r>
          </a:p>
          <a:p>
            <a:pPr>
              <a:spcBef>
                <a:spcPts val="1000"/>
              </a:spcBef>
              <a:spcAft>
                <a:spcPts val="0"/>
              </a:spcAft>
            </a:pPr>
            <a:r>
              <a:rPr lang="en-US" altLang="en-US" sz="2400" noProof="0" dirty="0"/>
              <a:t>Modeled using U</a:t>
            </a:r>
            <a:r>
              <a:rPr lang="en-US" altLang="en-US" sz="100" noProof="0" dirty="0"/>
              <a:t> </a:t>
            </a:r>
            <a:r>
              <a:rPr lang="en-US" altLang="en-US" sz="2400" noProof="0" dirty="0"/>
              <a:t>M</a:t>
            </a:r>
            <a:r>
              <a:rPr lang="en-US" altLang="en-US" sz="100" noProof="0" dirty="0"/>
              <a:t> </a:t>
            </a:r>
            <a:r>
              <a:rPr lang="en-US" altLang="en-US" sz="2400" noProof="0" dirty="0"/>
              <a:t>L deployment diagrams.</a:t>
            </a:r>
          </a:p>
          <a:p>
            <a:pPr lvl="1"/>
            <a:r>
              <a:rPr lang="en-US" altLang="en-US" noProof="0" dirty="0"/>
              <a:t>Descriptor form deployment diagrams - show the computing environment but does not indicate configuration details.</a:t>
            </a:r>
          </a:p>
          <a:p>
            <a:pPr lvl="1"/>
            <a:r>
              <a:rPr lang="en-US" altLang="en-US" noProof="0" dirty="0"/>
              <a:t>Instance form deployment diagrams - identify specific hardware configurations and are developed in the latter stages of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1223797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U</a:t>
            </a:r>
            <a:r>
              <a:rPr lang="en-US" sz="100" noProof="0" dirty="0"/>
              <a:t> </a:t>
            </a:r>
            <a:r>
              <a:rPr lang="en-US" noProof="0" dirty="0"/>
              <a:t>M</a:t>
            </a:r>
            <a:r>
              <a:rPr lang="en-US" sz="100" noProof="0" dirty="0"/>
              <a:t> </a:t>
            </a:r>
            <a:r>
              <a:rPr lang="en-US" noProof="0" dirty="0"/>
              <a:t>L Deployment Instance Diagram</a:t>
            </a:r>
          </a:p>
        </p:txBody>
      </p:sp>
      <p:pic>
        <p:nvPicPr>
          <p:cNvPr id="11" name="Picture 10" descr="An illustration displays U M L development instance diagram.">
            <a:extLst>
              <a:ext uri="{FF2B5EF4-FFF2-40B4-BE49-F238E27FC236}">
                <a16:creationId xmlns:a16="http://schemas.microsoft.com/office/drawing/2014/main" id="{214830D7-3F64-4375-8023-1DEDA7D42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010" y="1228640"/>
            <a:ext cx="5051981" cy="4996158"/>
          </a:xfrm>
          <a:prstGeom prst="rect">
            <a:avLst/>
          </a:prstGeom>
        </p:spPr>
      </p:pic>
      <p:sp>
        <p:nvSpPr>
          <p:cNvPr id="6" name="Text Placeholder 5">
            <a:extLst>
              <a:ext uri="{FF2B5EF4-FFF2-40B4-BE49-F238E27FC236}">
                <a16:creationId xmlns:a16="http://schemas.microsoft.com/office/drawing/2014/main" id="{B997BE91-BABF-4CC2-B89C-B844AEFD6796}"/>
              </a:ext>
            </a:extLst>
          </p:cNvPr>
          <p:cNvSpPr>
            <a:spLocks noGrp="1"/>
          </p:cNvSpPr>
          <p:nvPr>
            <p:ph type="body" sz="quarter" idx="12"/>
          </p:nvPr>
        </p:nvSpPr>
        <p:spPr>
          <a:xfrm>
            <a:off x="3369347" y="6324600"/>
            <a:ext cx="3637509"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dirty="0"/>
          </a:p>
        </p:txBody>
      </p:sp>
    </p:spTree>
    <p:extLst>
      <p:ext uri="{BB962C8B-B14F-4D97-AF65-F5344CB8AC3E}">
        <p14:creationId xmlns:p14="http://schemas.microsoft.com/office/powerpoint/2010/main" val="1713272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Mapping Requirements Model to Design Model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An illustration maps requirement model to design model. The requirement or analysis model is has three components, Behavioral elements, class-based elements, and scenario-based elements. The behavioral elements contain state diagrams, actively diagrams. The class-based elements contain class diagrams, analysis packages, C</a:t>
            </a:r>
            <a:r>
              <a:rPr lang="en-US" sz="100" dirty="0"/>
              <a:t> </a:t>
            </a:r>
            <a:r>
              <a:rPr lang="en-US" dirty="0"/>
              <a:t>R</a:t>
            </a:r>
            <a:r>
              <a:rPr lang="en-US" sz="100" dirty="0"/>
              <a:t> </a:t>
            </a:r>
            <a:r>
              <a:rPr lang="en-US" dirty="0"/>
              <a:t>C models, and collaboration diagrams. The scenario-based elements contain, use cases - test, use case diagrams, swim line diagrams, and sequence diagrams. The Design model is pyramid shaped with four levels from top to bottom as component - level design, interface design, architectural design, and data or class design. The components of the analysis model connect to different levels in the design model as follow. The behavioral elements, and class based elements are connected to the component level design. Behavioral elements and scenario based elements are connected to the interface design. The class based elements are connected to the architectural design and data or class design level.</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Modularity and Software Cost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 graph plots cost of effort versus number of modules. The plotted graph has three curves labeled: total software cost, cost to integrate, and cost per module. The curve for cost to ingrate rises from the origin and approaches a hypothetical vertical asymptote. The cost per module curve falls from the positive y axis approaching the positive </a:t>
            </a:r>
            <a:r>
              <a:rPr lang="en-US" i="1" dirty="0"/>
              <a:t>x</a:t>
            </a:r>
            <a:r>
              <a:rPr lang="en-US" dirty="0"/>
              <a:t> axis. The </a:t>
            </a:r>
            <a:r>
              <a:rPr lang="en-US" i="1" dirty="0"/>
              <a:t>x</a:t>
            </a:r>
            <a:r>
              <a:rPr lang="en-US" dirty="0"/>
              <a:t> axis acts as the horizontal asymptote for the curve. The curve for total software cost falls and rises between the upper intersection of the two curves: cost per module and cost to integrate. A region label M is the region of minimum cost and comprises of the region contained between two dotted vertical lines which are plotted on either sides of the two intersecting curves.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300210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noProof="0" dirty="0"/>
              <a:t>Software Engineering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97169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Data/Class design – transforms analysis classes into implementation classes and data structures.</a:t>
            </a:r>
          </a:p>
          <a:p>
            <a:pPr marL="291600" indent="-291600">
              <a:spcBef>
                <a:spcPts val="1000"/>
              </a:spcBef>
              <a:spcAft>
                <a:spcPts val="0"/>
              </a:spcAft>
              <a:buFont typeface="Arial" panose="020B0604020202020204" pitchFamily="34" charset="0"/>
              <a:buChar char="•"/>
            </a:pPr>
            <a:r>
              <a:rPr lang="en-US" altLang="en-US" sz="2400" noProof="0" dirty="0"/>
              <a:t>Architectural design – defines relationships among the major software structural elements.</a:t>
            </a:r>
          </a:p>
          <a:p>
            <a:pPr marL="291600" indent="-291600">
              <a:spcBef>
                <a:spcPts val="1000"/>
              </a:spcBef>
              <a:spcAft>
                <a:spcPts val="0"/>
              </a:spcAft>
              <a:buFont typeface="Arial" panose="020B0604020202020204" pitchFamily="34" charset="0"/>
              <a:buChar char="•"/>
            </a:pPr>
            <a:r>
              <a:rPr lang="en-US" altLang="en-US" sz="2400" noProof="0" dirty="0"/>
              <a:t>Interface design – defines how software elements, hardware elements, and end-users communicate.</a:t>
            </a:r>
          </a:p>
          <a:p>
            <a:pPr marL="291600" indent="-291600">
              <a:spcBef>
                <a:spcPts val="1000"/>
              </a:spcBef>
              <a:spcAft>
                <a:spcPts val="0"/>
              </a:spcAft>
              <a:buFont typeface="Arial" panose="020B0604020202020204" pitchFamily="34" charset="0"/>
              <a:buChar char="•"/>
            </a:pPr>
            <a:r>
              <a:rPr lang="en-US" altLang="en-US" sz="2400" noProof="0" dirty="0"/>
              <a:t>Component-level design – transforms structural elements into procedural descriptions of software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3069783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Design Class Example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The diagram shows a design class example. The various class names in the diagram are as follow: wall segment, window, segment, floorplan and camera. The attributes and operation for each class are as follow. Segment, attributes are: start coordinate and end coordinate. The operations are: get type and draw. Floorplan attributes are: type and outside dimension. The operations are: add camera, add wall, add window delete segment and draw. Camera, attributes are: type, I</a:t>
            </a:r>
            <a:r>
              <a:rPr lang="en-US" sz="100" dirty="0"/>
              <a:t> </a:t>
            </a:r>
            <a:r>
              <a:rPr lang="en-US" dirty="0"/>
              <a:t>D, field view, pan angle and zoom setting. The relationship in the class diagram is as follow: segment has an inheritance relationship with wall segment and window. Floorplan has an aggregation relationship with segment with exactly one cardinality. Floorplan has one to many association with camera.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137981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Design Model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90675"/>
            <a:ext cx="8458200" cy="4524375"/>
          </a:xfrm>
        </p:spPr>
        <p:txBody>
          <a:bodyPr>
            <a:normAutofit fontScale="77500" lnSpcReduction="20000"/>
          </a:bodyPr>
          <a:lstStyle/>
          <a:p>
            <a:r>
              <a:rPr lang="en-US" dirty="0"/>
              <a:t>The design model is explained in a graphical representation. The </a:t>
            </a:r>
            <a:r>
              <a:rPr lang="en-US" i="1" dirty="0"/>
              <a:t>y</a:t>
            </a:r>
            <a:r>
              <a:rPr lang="en-US" dirty="0"/>
              <a:t> axis plots abstraction dimension which range from low to high. The design model is plotted in the low region and analysis model is plotted in the high region. The </a:t>
            </a:r>
            <a:r>
              <a:rPr lang="en-US" i="1" dirty="0"/>
              <a:t>x </a:t>
            </a:r>
            <a:r>
              <a:rPr lang="en-US" dirty="0"/>
              <a:t>axis plots process dimension for architecture elements, interface elements, component level elements and deployment level elements. For architecture elements the flow from high to low is as follows. In the high range under the analysis model the components are: class diagrams, analysis packages, C</a:t>
            </a:r>
            <a:r>
              <a:rPr lang="en-US" sz="100" dirty="0"/>
              <a:t> </a:t>
            </a:r>
            <a:r>
              <a:rPr lang="en-US" dirty="0"/>
              <a:t>R</a:t>
            </a:r>
            <a:r>
              <a:rPr lang="en-US" sz="100" dirty="0"/>
              <a:t> </a:t>
            </a:r>
            <a:r>
              <a:rPr lang="en-US" dirty="0"/>
              <a:t>C models, collaboration diagrams and processing narratives. Between high and low for analysis model the components are: design class realization, subsystems, and collaboration diagrams. The low components under design model are: refinements to design class realizations, subsystems and collaboration diagrams. For interface elements only the components under the analysis model are used. The components ranging from high to low are: uses cases-text, use case diagrams, </a:t>
            </a:r>
            <a:r>
              <a:rPr lang="en-US" dirty="0" err="1"/>
              <a:t>swimlane</a:t>
            </a:r>
            <a:r>
              <a:rPr lang="en-US" dirty="0"/>
              <a:t> diagrams, processing narratives, state diagrams, and sequence diagrams. The mid-range components are: technical interface design, navigation design and G</a:t>
            </a:r>
            <a:r>
              <a:rPr lang="en-US" sz="100" dirty="0"/>
              <a:t> </a:t>
            </a:r>
            <a:r>
              <a:rPr lang="en-US" dirty="0"/>
              <a:t>U</a:t>
            </a:r>
            <a:r>
              <a:rPr lang="en-US" sz="100" dirty="0"/>
              <a:t> </a:t>
            </a:r>
            <a:r>
              <a:rPr lang="en-US" dirty="0"/>
              <a:t>I design. For component level elements, under the analysis model, the components ranging from high to low are: Class diagrams, analysis packages, C</a:t>
            </a:r>
            <a:r>
              <a:rPr lang="en-US" sz="100" dirty="0"/>
              <a:t> </a:t>
            </a:r>
            <a:r>
              <a:rPr lang="en-US" dirty="0"/>
              <a:t>R</a:t>
            </a:r>
            <a:r>
              <a:rPr lang="en-US" sz="100" dirty="0"/>
              <a:t> </a:t>
            </a:r>
            <a:r>
              <a:rPr lang="en-US" dirty="0"/>
              <a:t>C models, collaboration diagrams, processing narratives, state diagrams, and sequence diagrams. The mid-range components are: components diagrams, design classes, activity diagrams, and sequence diagrams. The low components under design model are: refinements to component diagrams, design classes, activity diagrams, and sequence diagrams. For deployment level elements, under the analysis model, the requirements ranging from high to low are: constraints, interoperability and targets and configuration. The low components under design model are: design class realizations, subsystems, collaboration diagrams, design classes, activity diagrams, and sequence diagrams. This leads to the deployment diagrams.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1157352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Interface Model for Control Panel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 class diagram for an interface model for control panel. A tablet or a smartphone has dependency relationship with the keypad. The keypad has an association with the control panel. The control panel has realization relationship with the keypad interface. The control panel has the following attributes and operations. Attributes: L</a:t>
            </a:r>
            <a:r>
              <a:rPr lang="en-US" sz="100" dirty="0"/>
              <a:t> </a:t>
            </a:r>
            <a:r>
              <a:rPr lang="en-US" dirty="0"/>
              <a:t>C</a:t>
            </a:r>
            <a:r>
              <a:rPr lang="en-US" sz="100" dirty="0"/>
              <a:t> </a:t>
            </a:r>
            <a:r>
              <a:rPr lang="en-US" dirty="0"/>
              <a:t>D display, L</a:t>
            </a:r>
            <a:r>
              <a:rPr lang="en-US" sz="100" dirty="0"/>
              <a:t> </a:t>
            </a:r>
            <a:r>
              <a:rPr lang="en-US" dirty="0"/>
              <a:t>E</a:t>
            </a:r>
            <a:r>
              <a:rPr lang="en-US" sz="100" dirty="0"/>
              <a:t> </a:t>
            </a:r>
            <a:r>
              <a:rPr lang="en-US" dirty="0"/>
              <a:t>D indicators, keypad characteristics, speaker and wireless interface. Operations: read key stroke, decode key, display status, light L</a:t>
            </a:r>
            <a:r>
              <a:rPr lang="en-US" sz="100" dirty="0"/>
              <a:t> </a:t>
            </a:r>
            <a:r>
              <a:rPr lang="en-US" dirty="0"/>
              <a:t>E</a:t>
            </a:r>
            <a:r>
              <a:rPr lang="en-US" sz="100" dirty="0"/>
              <a:t> </a:t>
            </a:r>
            <a:r>
              <a:rPr lang="en-US" dirty="0"/>
              <a:t>Ds, send control message. The keypad interface has the following operations: read key stroke and decode key.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619865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U</a:t>
            </a:r>
            <a:r>
              <a:rPr lang="en-US" sz="100" dirty="0"/>
              <a:t> </a:t>
            </a:r>
            <a:r>
              <a:rPr lang="en-US" dirty="0"/>
              <a:t>M</a:t>
            </a:r>
            <a:r>
              <a:rPr lang="en-US" sz="100" dirty="0"/>
              <a:t> </a:t>
            </a:r>
            <a:r>
              <a:rPr lang="en-US" dirty="0"/>
              <a:t>L Deployment Instance Diagram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An illustration displays U</a:t>
            </a:r>
            <a:r>
              <a:rPr lang="en-US" sz="100" dirty="0"/>
              <a:t> </a:t>
            </a:r>
            <a:r>
              <a:rPr lang="en-US" dirty="0"/>
              <a:t>M</a:t>
            </a:r>
            <a:r>
              <a:rPr lang="en-US" sz="100" dirty="0"/>
              <a:t> </a:t>
            </a:r>
            <a:r>
              <a:rPr lang="en-US" dirty="0"/>
              <a:t>L development instance diagram. The three classes are: control panel, C</a:t>
            </a:r>
            <a:r>
              <a:rPr lang="en-US" sz="100" dirty="0"/>
              <a:t> </a:t>
            </a:r>
            <a:r>
              <a:rPr lang="en-US" dirty="0"/>
              <a:t>P</a:t>
            </a:r>
            <a:r>
              <a:rPr lang="en-US" sz="100" dirty="0"/>
              <a:t> </a:t>
            </a:r>
            <a:r>
              <a:rPr lang="en-US" dirty="0"/>
              <a:t>I server, and personal computer. The personal computer contains external access, security, surveillance, home management, and communication. The external access of the personal computer is connected to the security of the control panel, and home owner access of the C</a:t>
            </a:r>
            <a:r>
              <a:rPr lang="en-US" sz="100" dirty="0"/>
              <a:t> </a:t>
            </a:r>
            <a:r>
              <a:rPr lang="en-US" dirty="0"/>
              <a:t>P</a:t>
            </a:r>
            <a:r>
              <a:rPr lang="en-US" sz="100" dirty="0"/>
              <a:t> </a:t>
            </a:r>
            <a:r>
              <a:rPr lang="en-US" dirty="0"/>
              <a:t>I server.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dirty="0"/>
          </a:p>
        </p:txBody>
      </p:sp>
    </p:spTree>
    <p:extLst>
      <p:ext uri="{BB962C8B-B14F-4D97-AF65-F5344CB8AC3E}">
        <p14:creationId xmlns:p14="http://schemas.microsoft.com/office/powerpoint/2010/main" val="146643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3800" noProof="0" dirty="0"/>
              <a:t>Mapping Requirements Model to Design Model</a:t>
            </a:r>
          </a:p>
        </p:txBody>
      </p:sp>
      <p:pic>
        <p:nvPicPr>
          <p:cNvPr id="11" name="Picture 10" descr="An illustration maps requirement model to design model. ">
            <a:extLst>
              <a:ext uri="{FF2B5EF4-FFF2-40B4-BE49-F238E27FC236}">
                <a16:creationId xmlns:a16="http://schemas.microsoft.com/office/drawing/2014/main" id="{716CC543-C575-436D-AF60-17251C91C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428" y="1524510"/>
            <a:ext cx="7933145" cy="4551358"/>
          </a:xfrm>
          <a:prstGeom prst="rect">
            <a:avLst/>
          </a:prstGeom>
        </p:spPr>
      </p:pic>
      <p:sp>
        <p:nvSpPr>
          <p:cNvPr id="6" name="Text Placeholder 5">
            <a:extLst>
              <a:ext uri="{FF2B5EF4-FFF2-40B4-BE49-F238E27FC236}">
                <a16:creationId xmlns:a16="http://schemas.microsoft.com/office/drawing/2014/main" id="{96FB155B-AA73-4E95-8D1D-45DC95000319}"/>
              </a:ext>
            </a:extLst>
          </p:cNvPr>
          <p:cNvSpPr>
            <a:spLocks noGrp="1"/>
          </p:cNvSpPr>
          <p:nvPr>
            <p:ph type="body" sz="quarter" idx="12"/>
          </p:nvPr>
        </p:nvSpPr>
        <p:spPr>
          <a:xfrm>
            <a:off x="3369347" y="6324599"/>
            <a:ext cx="2925127" cy="214423"/>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192210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noProof="0" dirty="0"/>
              <a:t>Design and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The design must implement all of the explicit requirements contained in the analysis model, and it must accommodate all of the implicit requirements desired by the customer.</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The design should be a readable, understandable guide for those who generate code and for those who test and subsequently support the software.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The design should provide a complete picture of the software, addressing the data, functional, and behavioral domains from an implementation perspective.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46671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noProof="0" dirty="0"/>
              <a:t>Quality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019316"/>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exhibit an architecture (a) created using recognizable architectural styles or patterns, (b) composed of well designed components (c) implemented in an evolutionary fashion.</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be modular.</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contain distinct representations of data, architecture, interfaces, and components.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lead to data structures that are drawn from recognizable data patterns.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contain functionally independent components.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lead to interfaces that reduce the complexity of connections between components and the external environment.</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be derived using a repeatable method that is driven by software requirements analysis.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be represented using meaningful notation.</a:t>
            </a:r>
            <a:endParaRPr lang="en-US" altLang="en-US" b="1" noProof="0" dirty="0">
              <a:solidFill>
                <a:schemeClr val="tx1"/>
              </a:solidFill>
              <a:latin typeface="Times" pitchFamily="-12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85975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Common Design Characteristics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noProof="0" dirty="0"/>
              <a:t>Each new software design methodology introduces unique heuristics and notions – yet they each contain:</a:t>
            </a:r>
          </a:p>
          <a:p>
            <a:pPr marL="403200" indent="-403200">
              <a:spcBef>
                <a:spcPts val="1000"/>
              </a:spcBef>
              <a:spcAft>
                <a:spcPts val="0"/>
              </a:spcAft>
              <a:buFont typeface="+mj-lt"/>
              <a:buAutoNum type="arabicPeriod"/>
            </a:pPr>
            <a:r>
              <a:rPr lang="en-US" sz="2400" noProof="0" dirty="0"/>
              <a:t>A mechanism for the translating the requirements model into a design representation.</a:t>
            </a:r>
          </a:p>
          <a:p>
            <a:pPr marL="403200" indent="-403200">
              <a:spcBef>
                <a:spcPts val="1000"/>
              </a:spcBef>
              <a:spcAft>
                <a:spcPts val="0"/>
              </a:spcAft>
              <a:buFont typeface="+mj-lt"/>
              <a:buAutoNum type="arabicPeriod"/>
            </a:pPr>
            <a:r>
              <a:rPr lang="en-US" sz="2400" noProof="0" dirty="0"/>
              <a:t>A notation for representing functional components and their interfaces.</a:t>
            </a:r>
          </a:p>
          <a:p>
            <a:pPr marL="403200" indent="-403200">
              <a:spcBef>
                <a:spcPts val="1000"/>
              </a:spcBef>
              <a:spcAft>
                <a:spcPts val="0"/>
              </a:spcAft>
              <a:buFont typeface="+mj-lt"/>
              <a:buAutoNum type="arabicPeriod"/>
            </a:pPr>
            <a:r>
              <a:rPr lang="en-US" sz="2400" noProof="0" dirty="0"/>
              <a:t>Heuristics for refinement and partitioning.</a:t>
            </a:r>
          </a:p>
          <a:p>
            <a:pPr marL="403200" indent="-403200">
              <a:spcBef>
                <a:spcPts val="1000"/>
              </a:spcBef>
              <a:spcAft>
                <a:spcPts val="0"/>
              </a:spcAft>
              <a:buFont typeface="+mj-lt"/>
              <a:buAutoNum type="arabicPeriod"/>
            </a:pPr>
            <a:r>
              <a:rPr lang="en-US" sz="2400" noProof="0" dirty="0"/>
              <a:t>Guidelines for quality assessment.</a:t>
            </a:r>
            <a:endParaRPr lang="en-US" sz="16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57550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Concepts </a:t>
            </a:r>
            <a:r>
              <a:rPr lang="en-US" sz="1000" b="0" noProof="0" dirty="0"/>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342900" indent="-342900">
              <a:lnSpc>
                <a:spcPct val="90000"/>
              </a:lnSpc>
              <a:buFont typeface="Arial" panose="020B0604020202020204" pitchFamily="34" charset="0"/>
              <a:buChar char="•"/>
            </a:pPr>
            <a:r>
              <a:rPr lang="en-US" altLang="en-US" sz="2400" noProof="0" dirty="0">
                <a:solidFill>
                  <a:schemeClr val="tx1"/>
                </a:solidFill>
              </a:rPr>
              <a:t>Abstraction – data (named collection of data describing data object), procedural (name sequence of instructions with specific and limited function).</a:t>
            </a:r>
          </a:p>
          <a:p>
            <a:pPr marL="342900" indent="-342900">
              <a:lnSpc>
                <a:spcPct val="90000"/>
              </a:lnSpc>
              <a:buFont typeface="Arial" panose="020B0604020202020204" pitchFamily="34" charset="0"/>
              <a:buChar char="•"/>
            </a:pPr>
            <a:r>
              <a:rPr lang="en-US" altLang="en-US" sz="2400" noProof="0" dirty="0">
                <a:solidFill>
                  <a:schemeClr val="tx1"/>
                </a:solidFill>
              </a:rPr>
              <a:t>Architecture - overall structure or organization of  software components, ways components interact, and structure of data used by components.</a:t>
            </a:r>
          </a:p>
          <a:p>
            <a:pPr marL="342900" indent="-342900">
              <a:lnSpc>
                <a:spcPct val="90000"/>
              </a:lnSpc>
              <a:buFont typeface="Arial" panose="020B0604020202020204" pitchFamily="34" charset="0"/>
              <a:buChar char="•"/>
            </a:pPr>
            <a:r>
              <a:rPr lang="en-US" altLang="en-US" sz="2400" noProof="0" dirty="0">
                <a:solidFill>
                  <a:schemeClr val="tx1"/>
                </a:solidFill>
              </a:rPr>
              <a:t>Design Patterns - </a:t>
            </a:r>
            <a:r>
              <a:rPr lang="en-US" sz="2400" noProof="0" dirty="0"/>
              <a:t>describe a design structure that solves a well-defined design problem within a specific context.</a:t>
            </a:r>
          </a:p>
          <a:p>
            <a:pPr marL="342900" indent="-342900">
              <a:lnSpc>
                <a:spcPct val="90000"/>
              </a:lnSpc>
              <a:buFont typeface="Arial" panose="020B0604020202020204" pitchFamily="34" charset="0"/>
              <a:buChar char="•"/>
            </a:pPr>
            <a:r>
              <a:rPr lang="en-US" altLang="en-US" sz="2400" noProof="0" dirty="0">
                <a:solidFill>
                  <a:schemeClr val="tx1"/>
                </a:solidFill>
              </a:rPr>
              <a:t>Separation of concerns - any complex problem can be more easily handled if it is subdivided into pieces.</a:t>
            </a:r>
          </a:p>
          <a:p>
            <a:pPr marL="342900" indent="-342900">
              <a:lnSpc>
                <a:spcPct val="90000"/>
              </a:lnSpc>
              <a:buFont typeface="Arial" panose="020B0604020202020204" pitchFamily="34" charset="0"/>
              <a:buChar char="•"/>
            </a:pPr>
            <a:r>
              <a:rPr lang="en-US" altLang="en-US" sz="2400" noProof="0" dirty="0">
                <a:solidFill>
                  <a:schemeClr val="tx1"/>
                </a:solidFill>
              </a:rPr>
              <a:t>Modularity—compartmentalization of data and function.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46849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Modularity and Software Cost</a:t>
            </a:r>
          </a:p>
        </p:txBody>
      </p:sp>
      <p:pic>
        <p:nvPicPr>
          <p:cNvPr id="11" name="Picture 10" descr="A graph plots cost of effort versus number of modules with three curves labeled: total software cost, cost to integrate, and cost per module.">
            <a:extLst>
              <a:ext uri="{FF2B5EF4-FFF2-40B4-BE49-F238E27FC236}">
                <a16:creationId xmlns:a16="http://schemas.microsoft.com/office/drawing/2014/main" id="{B63DFE29-7021-4AC0-9AAC-951312633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330" y="1264011"/>
            <a:ext cx="6321340" cy="4882884"/>
          </a:xfrm>
          <a:prstGeom prst="rect">
            <a:avLst/>
          </a:prstGeom>
        </p:spPr>
      </p:pic>
      <p:sp>
        <p:nvSpPr>
          <p:cNvPr id="6" name="Text Placeholder 5">
            <a:extLst>
              <a:ext uri="{FF2B5EF4-FFF2-40B4-BE49-F238E27FC236}">
                <a16:creationId xmlns:a16="http://schemas.microsoft.com/office/drawing/2014/main" id="{E7D610D0-D6F3-4792-A99B-E73260525922}"/>
              </a:ext>
            </a:extLst>
          </p:cNvPr>
          <p:cNvSpPr>
            <a:spLocks noGrp="1"/>
          </p:cNvSpPr>
          <p:nvPr>
            <p:ph type="body" sz="quarter" idx="12"/>
          </p:nvPr>
        </p:nvSpPr>
        <p:spPr>
          <a:xfrm>
            <a:off x="3369347" y="6283842"/>
            <a:ext cx="2935760" cy="269358"/>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30507980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342</TotalTime>
  <Words>2721</Words>
  <Application>Microsoft Office PowerPoint</Application>
  <PresentationFormat>On-screen Show (4:3)</PresentationFormat>
  <Paragraphs>192</Paragraphs>
  <Slides>33</Slides>
  <Notes>1</Notes>
  <HiddenSlides>7</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33</vt:i4>
      </vt:variant>
    </vt:vector>
  </HeadingPairs>
  <TitlesOfParts>
    <vt:vector size="42" baseType="lpstr">
      <vt:lpstr>Arial</vt:lpstr>
      <vt:lpstr>Calibri</vt:lpstr>
      <vt:lpstr>Times</vt:lpstr>
      <vt:lpstr>Times New Roman</vt:lpstr>
      <vt:lpstr>Title Slides Master</vt:lpstr>
      <vt:lpstr>MainContentSlideMaster</vt:lpstr>
      <vt:lpstr>ClosingMaster</vt:lpstr>
      <vt:lpstr>DividerSlideMaster</vt:lpstr>
      <vt:lpstr>ImageDescriptionAppendixSlideMaster</vt:lpstr>
      <vt:lpstr>Chapter 9</vt:lpstr>
      <vt:lpstr>Software Design</vt:lpstr>
      <vt:lpstr>Software Engineering Design</vt:lpstr>
      <vt:lpstr>Mapping Requirements Model to Design Model</vt:lpstr>
      <vt:lpstr>Design and Quality</vt:lpstr>
      <vt:lpstr>Quality Guidelines</vt:lpstr>
      <vt:lpstr>Common Design Characteristics</vt:lpstr>
      <vt:lpstr>Design Concepts 1</vt:lpstr>
      <vt:lpstr>Modularity and Software Cost</vt:lpstr>
      <vt:lpstr>Design Concepts 2</vt:lpstr>
      <vt:lpstr>Design Class Example</vt:lpstr>
      <vt:lpstr>Design Class Characteristics</vt:lpstr>
      <vt:lpstr>Information Hiding</vt:lpstr>
      <vt:lpstr>Architecture Properties</vt:lpstr>
      <vt:lpstr>Design Pattern Template</vt:lpstr>
      <vt:lpstr>Design Model</vt:lpstr>
      <vt:lpstr>Design Modeling Principles 1</vt:lpstr>
      <vt:lpstr>Design Modeling Principles 2</vt:lpstr>
      <vt:lpstr>Data Design Elements</vt:lpstr>
      <vt:lpstr>Architectural Design Elements</vt:lpstr>
      <vt:lpstr>Interface Design Elements</vt:lpstr>
      <vt:lpstr>Interface Model for Control Panel</vt:lpstr>
      <vt:lpstr>Component-Level Design Elements</vt:lpstr>
      <vt:lpstr>Deployment Design Elements</vt:lpstr>
      <vt:lpstr>U M L Deployment Instance Diagram</vt:lpstr>
      <vt:lpstr>End of Main Content</vt:lpstr>
      <vt:lpstr>Accessibility Content: Text Alternatives for Images</vt:lpstr>
      <vt:lpstr>Mapping Requirements Model to Design Model – Text Alternative</vt:lpstr>
      <vt:lpstr>Modularity and Software Cost – Text Alternative</vt:lpstr>
      <vt:lpstr>Design Class Example – Text Alternative</vt:lpstr>
      <vt:lpstr>Design Model – Text Alternative</vt:lpstr>
      <vt:lpstr>Interface Model for Control Panel – Text Alternative</vt:lpstr>
      <vt:lpstr>U M L Deployment Instance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55</cp:revision>
  <dcterms:created xsi:type="dcterms:W3CDTF">2019-01-22T22:04:31Z</dcterms:created>
  <dcterms:modified xsi:type="dcterms:W3CDTF">2019-10-16T08:06:11Z</dcterms:modified>
</cp:coreProperties>
</file>