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7" r:id="rId7"/>
    <p:sldId id="265" r:id="rId8"/>
    <p:sldId id="266" r:id="rId9"/>
    <p:sldId id="263" r:id="rId10"/>
    <p:sldId id="269" r:id="rId11"/>
    <p:sldId id="268" r:id="rId12"/>
    <p:sldId id="270" r:id="rId13"/>
    <p:sldId id="271" r:id="rId14"/>
    <p:sldId id="272" r:id="rId15"/>
    <p:sldId id="273" r:id="rId16"/>
    <p:sldId id="274" r:id="rId17"/>
    <p:sldId id="275" r:id="rId18"/>
    <p:sldId id="282" r:id="rId19"/>
    <p:sldId id="283" r:id="rId20"/>
    <p:sldId id="284" r:id="rId21"/>
    <p:sldId id="285" r:id="rId22"/>
    <p:sldId id="286" r:id="rId23"/>
    <p:sldId id="287" r:id="rId24"/>
    <p:sldId id="288" r:id="rId25"/>
    <p:sldId id="289" r:id="rId26"/>
    <p:sldId id="290" r:id="rId27"/>
    <p:sldId id="281" r:id="rId28"/>
    <p:sldId id="278" r:id="rId29"/>
    <p:sldId id="280" r:id="rId30"/>
    <p:sldId id="279" r:id="rId31"/>
    <p:sldId id="277" r:id="rId32"/>
    <p:sldId id="276" r:id="rId33"/>
    <p:sldId id="260" r:id="rId34"/>
    <p:sldId id="258" r:id="rId35"/>
    <p:sldId id="264" r:id="rId36"/>
    <p:sldId id="291" r:id="rId37"/>
    <p:sldId id="293" r:id="rId38"/>
    <p:sldId id="29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7"/>
            <p14:sldId id="265"/>
            <p14:sldId id="266"/>
            <p14:sldId id="263"/>
            <p14:sldId id="269"/>
            <p14:sldId id="268"/>
            <p14:sldId id="270"/>
            <p14:sldId id="271"/>
            <p14:sldId id="272"/>
            <p14:sldId id="273"/>
            <p14:sldId id="274"/>
            <p14:sldId id="275"/>
            <p14:sldId id="282"/>
            <p14:sldId id="283"/>
            <p14:sldId id="284"/>
            <p14:sldId id="285"/>
            <p14:sldId id="286"/>
            <p14:sldId id="287"/>
            <p14:sldId id="288"/>
            <p14:sldId id="289"/>
            <p14:sldId id="290"/>
            <p14:sldId id="281"/>
            <p14:sldId id="278"/>
            <p14:sldId id="280"/>
            <p14:sldId id="279"/>
            <p14:sldId id="277"/>
            <p14:sldId id="276"/>
            <p14:sldId id="260"/>
          </p14:sldIdLst>
        </p14:section>
        <p14:section name="Appendix: Image Descriptions for Unsighted Students" id="{9E859B0B-078E-463E-89A6-21C20DD280C4}">
          <p14:sldIdLst>
            <p14:sldId id="258"/>
            <p14:sldId id="264"/>
            <p14:sldId id="291"/>
            <p14:sldId id="293"/>
            <p14:sldId id="292"/>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howGuides="1">
      <p:cViewPr varScale="1">
        <p:scale>
          <a:sx n="79" d="100"/>
          <a:sy n="79" d="100"/>
        </p:scale>
        <p:origin x="108" y="342"/>
      </p:cViewPr>
      <p:guideLst>
        <p:guide pos="3264"/>
        <p:guide orient="horz" pos="2256"/>
        <p:guide pos="5640"/>
      </p:guideLst>
    </p:cSldViewPr>
  </p:slideViewPr>
  <p:outlineViewPr>
    <p:cViewPr>
      <p:scale>
        <a:sx n="33" d="100"/>
        <a:sy n="33" d="100"/>
      </p:scale>
      <p:origin x="0" y="-2529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13</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Design for Mobility.</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a:xfrm>
            <a:off x="621791" y="5096656"/>
            <a:ext cx="2670049" cy="569626"/>
          </a:xfrm>
        </p:spPr>
        <p:txBody>
          <a:bodyPr/>
          <a:lstStyle/>
          <a:p>
            <a:r>
              <a:rPr lang="en-US" noProof="0" dirty="0">
                <a:latin typeface="Times New Roman" panose="02020603050405020304" pitchFamily="18" charset="0"/>
                <a:cs typeface="Times New Roman" panose="02020603050405020304" pitchFamily="18" charset="0"/>
              </a:rPr>
              <a:t>Part Two - Mobility.</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Services Computing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Focuses on architectural design and enables application development through service discovery and composition.</a:t>
            </a:r>
            <a:endParaRPr lang="en-US" altLang="en-US" sz="2400"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Allows mobile app developers to avoid the need to integrate service source code into the client running on a mobile device.</a:t>
            </a:r>
            <a:endParaRPr lang="en-US" altLang="en-US" sz="2400"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Runs out of the provider’s server</a:t>
            </a:r>
            <a:r>
              <a:rPr lang="en-US" altLang="en-US" sz="2400" b="1" noProof="0" dirty="0">
                <a:solidFill>
                  <a:schemeClr val="tx1"/>
                </a:solidFill>
                <a:latin typeface="Times New Roman" panose="02020603050405020304" pitchFamily="18" charset="0"/>
                <a:cs typeface="Times New Roman" panose="02020603050405020304" pitchFamily="18" charset="0"/>
              </a:rPr>
              <a:t> and is l</a:t>
            </a:r>
            <a:r>
              <a:rPr lang="en-US" altLang="en-US" sz="2400" noProof="0" dirty="0">
                <a:solidFill>
                  <a:schemeClr val="tx1"/>
                </a:solidFill>
                <a:latin typeface="Times New Roman" panose="02020603050405020304" pitchFamily="18" charset="0"/>
                <a:cs typeface="Times New Roman" panose="02020603050405020304" pitchFamily="18" charset="0"/>
              </a:rPr>
              <a:t>oosely coupled with applications that use it via messaging protocols.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Provides an A</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P</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I (application programming interface) to allow service to be treated like an abstract black box.</a:t>
            </a:r>
            <a:endParaRPr lang="en-US" altLang="en-US" sz="2400"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1720231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Cloud Computing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defRPr/>
            </a:pPr>
            <a:r>
              <a:rPr lang="en-US" sz="2400" noProof="0" dirty="0">
                <a:solidFill>
                  <a:schemeClr val="tx1"/>
                </a:solidFill>
                <a:latin typeface="Times New Roman" panose="02020603050405020304" pitchFamily="18" charset="0"/>
                <a:cs typeface="Times New Roman" panose="02020603050405020304" pitchFamily="18" charset="0"/>
              </a:rPr>
              <a:t>Cloud architecture has three service layers</a:t>
            </a:r>
            <a:endParaRPr lang="en-US" sz="2400" b="1" noProof="0" dirty="0">
              <a:solidFill>
                <a:schemeClr val="tx1"/>
              </a:solidFill>
              <a:latin typeface="Times New Roman" panose="02020603050405020304" pitchFamily="18" charset="0"/>
              <a:cs typeface="Times New Roman" panose="02020603050405020304" pitchFamily="18" charset="0"/>
            </a:endParaRPr>
          </a:p>
          <a:p>
            <a:pPr marL="291600" lvl="1" indent="-291600">
              <a:lnSpc>
                <a:spcPct val="90000"/>
              </a:lnSpc>
              <a:spcBef>
                <a:spcPts val="1000"/>
              </a:spcBef>
              <a:spcAft>
                <a:spcPts val="0"/>
              </a:spcAft>
              <a:defRPr/>
            </a:pPr>
            <a:r>
              <a:rPr lang="en-US" sz="2400" b="1" noProof="0" dirty="0">
                <a:solidFill>
                  <a:schemeClr val="tx1"/>
                </a:solidFill>
                <a:latin typeface="Times New Roman" panose="02020603050405020304" pitchFamily="18" charset="0"/>
                <a:cs typeface="Times New Roman" panose="02020603050405020304" pitchFamily="18" charset="0"/>
              </a:rPr>
              <a:t>Software as service</a:t>
            </a:r>
            <a:r>
              <a:rPr lang="en-US" sz="2400" noProof="0" dirty="0">
                <a:solidFill>
                  <a:schemeClr val="tx1"/>
                </a:solidFill>
                <a:latin typeface="Times New Roman" panose="02020603050405020304" pitchFamily="18" charset="0"/>
                <a:cs typeface="Times New Roman" panose="02020603050405020304" pitchFamily="18" charset="0"/>
              </a:rPr>
              <a:t> layer consists of software components and applications hosted by third-party service providers.</a:t>
            </a:r>
            <a:endParaRPr lang="en-US" sz="2400" b="1" noProof="0" dirty="0">
              <a:solidFill>
                <a:schemeClr val="tx1"/>
              </a:solidFill>
              <a:latin typeface="Times New Roman" panose="02020603050405020304" pitchFamily="18" charset="0"/>
              <a:cs typeface="Times New Roman" panose="02020603050405020304" pitchFamily="18" charset="0"/>
            </a:endParaRPr>
          </a:p>
          <a:p>
            <a:pPr marL="291600" lvl="1" indent="-291600">
              <a:lnSpc>
                <a:spcPct val="90000"/>
              </a:lnSpc>
              <a:spcBef>
                <a:spcPts val="1000"/>
              </a:spcBef>
              <a:spcAft>
                <a:spcPts val="0"/>
              </a:spcAft>
              <a:defRPr/>
            </a:pPr>
            <a:r>
              <a:rPr lang="en-US" sz="2400" b="1" noProof="0" dirty="0">
                <a:solidFill>
                  <a:schemeClr val="tx1"/>
                </a:solidFill>
                <a:latin typeface="Times New Roman" panose="02020603050405020304" pitchFamily="18" charset="0"/>
                <a:cs typeface="Times New Roman" panose="02020603050405020304" pitchFamily="18" charset="0"/>
              </a:rPr>
              <a:t>Platform as service</a:t>
            </a:r>
            <a:r>
              <a:rPr lang="en-US" sz="2400" noProof="0" dirty="0">
                <a:solidFill>
                  <a:schemeClr val="tx1"/>
                </a:solidFill>
                <a:latin typeface="Times New Roman" panose="02020603050405020304" pitchFamily="18" charset="0"/>
                <a:cs typeface="Times New Roman" panose="02020603050405020304" pitchFamily="18" charset="0"/>
              </a:rPr>
              <a:t> layer provides a collaborative development platform to assist with design, implementation, and testing by geographically distributed team members.</a:t>
            </a:r>
            <a:endParaRPr lang="en-US" sz="2400" b="1" noProof="0" dirty="0">
              <a:solidFill>
                <a:schemeClr val="tx1"/>
              </a:solidFill>
              <a:latin typeface="Times New Roman" panose="02020603050405020304" pitchFamily="18" charset="0"/>
              <a:cs typeface="Times New Roman" panose="02020603050405020304" pitchFamily="18" charset="0"/>
            </a:endParaRPr>
          </a:p>
          <a:p>
            <a:pPr marL="291600" lvl="1" indent="-291600">
              <a:lnSpc>
                <a:spcPct val="90000"/>
              </a:lnSpc>
              <a:spcBef>
                <a:spcPts val="1000"/>
              </a:spcBef>
              <a:spcAft>
                <a:spcPts val="0"/>
              </a:spcAft>
              <a:defRPr/>
            </a:pPr>
            <a:r>
              <a:rPr lang="en-US" sz="2400" b="1" noProof="0" dirty="0">
                <a:solidFill>
                  <a:schemeClr val="tx1"/>
                </a:solidFill>
                <a:latin typeface="Times New Roman" panose="02020603050405020304" pitchFamily="18" charset="0"/>
                <a:cs typeface="Times New Roman" panose="02020603050405020304" pitchFamily="18" charset="0"/>
              </a:rPr>
              <a:t>Infrastructure and service</a:t>
            </a:r>
            <a:r>
              <a:rPr lang="en-US" sz="2400" noProof="0" dirty="0">
                <a:solidFill>
                  <a:schemeClr val="tx1"/>
                </a:solidFill>
                <a:latin typeface="Times New Roman" panose="02020603050405020304" pitchFamily="18" charset="0"/>
                <a:cs typeface="Times New Roman" panose="02020603050405020304" pitchFamily="18" charset="0"/>
              </a:rPr>
              <a:t> provides virtual computing resources (storage, processing power, network connectivity) on the cloud.</a:t>
            </a:r>
            <a:endParaRPr lang="en-US" sz="2400"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346784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Context-Aware Apps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Context allows the creation of apps based on the location of the mobile device and the device functionality to be delivered.</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Context helps tailor personal computer apps for mobile devices.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Mobile computing merges real and virtual worlds by allowing devices to be aware of other objects and its surroundings.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Device must detect the presence and identity of a user, as well as the attributes of the context that are relevant for that user.</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Extracting relevant context information from several sensors is challenging </a:t>
            </a:r>
            <a:r>
              <a:rPr lang="en-US" noProof="0" dirty="0">
                <a:solidFill>
                  <a:schemeClr val="tx1"/>
                </a:solidFill>
              </a:rPr>
              <a:t>(for example: </a:t>
            </a:r>
            <a:r>
              <a:rPr lang="en-US" noProof="0" dirty="0">
                <a:solidFill>
                  <a:schemeClr val="tx1"/>
                </a:solidFill>
                <a:latin typeface="Times New Roman" panose="02020603050405020304" pitchFamily="18" charset="0"/>
                <a:cs typeface="Times New Roman" panose="02020603050405020304" pitchFamily="18" charset="0"/>
              </a:rPr>
              <a:t>noise, miscalibration, wear and tear, weather). </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Event-based communication is preferable to the management of continuous streams of high-abstraction-level data in context-aware applications.</a:t>
            </a:r>
            <a:endParaRPr lang="en-US"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81035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Web Design Pyramid</a:t>
            </a:r>
          </a:p>
        </p:txBody>
      </p:sp>
      <p:pic>
        <p:nvPicPr>
          <p:cNvPr id="5" name="Picture 4" descr="An illustration displays a web design pyramid. The pyramid shows technology at the bottom and user at the top .&#10;">
            <a:extLst>
              <a:ext uri="{FF2B5EF4-FFF2-40B4-BE49-F238E27FC236}">
                <a16:creationId xmlns:a16="http://schemas.microsoft.com/office/drawing/2014/main" id="{EC882AA2-3139-4752-A9F0-F71393DB2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850" y="1272310"/>
            <a:ext cx="4910301" cy="4940401"/>
          </a:xfrm>
          <a:prstGeom prst="rect">
            <a:avLst/>
          </a:prstGeom>
        </p:spPr>
      </p:pic>
      <p:sp>
        <p:nvSpPr>
          <p:cNvPr id="6" name="Text Placeholder 5">
            <a:extLst>
              <a:ext uri="{FF2B5EF4-FFF2-40B4-BE49-F238E27FC236}">
                <a16:creationId xmlns:a16="http://schemas.microsoft.com/office/drawing/2014/main" id="{AA9FD5C3-4B83-4B58-B4CF-EC0F6CC94A07}"/>
              </a:ext>
            </a:extLst>
          </p:cNvPr>
          <p:cNvSpPr>
            <a:spLocks noGrp="1"/>
          </p:cNvSpPr>
          <p:nvPr>
            <p:ph type="body" sz="quarter" idx="12"/>
          </p:nvPr>
        </p:nvSpPr>
        <p:spPr>
          <a:xfrm>
            <a:off x="3369347" y="6324600"/>
            <a:ext cx="2885538" cy="17701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373453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Objectives of Web Interface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305244"/>
            <a:ext cx="8458200" cy="698501"/>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Establish a consistent window into the content and functionality provided by the interface.</a:t>
            </a:r>
          </a:p>
        </p:txBody>
      </p:sp>
      <p:sp>
        <p:nvSpPr>
          <p:cNvPr id="13" name="Content Placeholder 12">
            <a:extLst>
              <a:ext uri="{FF2B5EF4-FFF2-40B4-BE49-F238E27FC236}">
                <a16:creationId xmlns:a16="http://schemas.microsoft.com/office/drawing/2014/main" id="{211B947C-CEA4-438F-94F9-4CE312B8F611}"/>
              </a:ext>
            </a:extLst>
          </p:cNvPr>
          <p:cNvSpPr>
            <a:spLocks noGrp="1"/>
          </p:cNvSpPr>
          <p:nvPr>
            <p:ph sz="quarter" idx="16"/>
          </p:nvPr>
        </p:nvSpPr>
        <p:spPr>
          <a:xfrm>
            <a:off x="783771" y="2165318"/>
            <a:ext cx="8017329" cy="742139"/>
          </a:xfrm>
        </p:spPr>
        <p:txBody>
          <a:bodyPr>
            <a:normAutofit/>
          </a:bodyPr>
          <a:lstStyle/>
          <a:p>
            <a:r>
              <a:rPr lang="en-US" noProof="0" dirty="0">
                <a:solidFill>
                  <a:schemeClr val="tx1"/>
                </a:solidFill>
              </a:rPr>
              <a:t>To achieve a consistent interface, you should use visual design to establish a coherent “look.”</a:t>
            </a:r>
          </a:p>
        </p:txBody>
      </p:sp>
      <p:sp>
        <p:nvSpPr>
          <p:cNvPr id="9" name="Content Placeholder 8">
            <a:extLst>
              <a:ext uri="{FF2B5EF4-FFF2-40B4-BE49-F238E27FC236}">
                <a16:creationId xmlns:a16="http://schemas.microsoft.com/office/drawing/2014/main" id="{CF253A78-D828-4B60-88F2-C4F7AD9768F9}"/>
              </a:ext>
            </a:extLst>
          </p:cNvPr>
          <p:cNvSpPr>
            <a:spLocks noGrp="1"/>
          </p:cNvSpPr>
          <p:nvPr>
            <p:ph sz="quarter" idx="14"/>
          </p:nvPr>
        </p:nvSpPr>
        <p:spPr>
          <a:xfrm>
            <a:off x="342900" y="2985835"/>
            <a:ext cx="8458200" cy="446315"/>
          </a:xfrm>
        </p:spPr>
        <p:txBody>
          <a:bodyPr>
            <a:norm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Guide the user through series of WebApp interactions.</a:t>
            </a:r>
          </a:p>
        </p:txBody>
      </p:sp>
      <p:sp>
        <p:nvSpPr>
          <p:cNvPr id="14" name="Content Placeholder 13">
            <a:extLst>
              <a:ext uri="{FF2B5EF4-FFF2-40B4-BE49-F238E27FC236}">
                <a16:creationId xmlns:a16="http://schemas.microsoft.com/office/drawing/2014/main" id="{7B414028-E439-434D-AC38-33D4BB947A0D}"/>
              </a:ext>
            </a:extLst>
          </p:cNvPr>
          <p:cNvSpPr>
            <a:spLocks noGrp="1"/>
          </p:cNvSpPr>
          <p:nvPr>
            <p:ph sz="quarter" idx="17"/>
          </p:nvPr>
        </p:nvSpPr>
        <p:spPr>
          <a:xfrm>
            <a:off x="783771" y="3585110"/>
            <a:ext cx="8017329" cy="698500"/>
          </a:xfrm>
        </p:spPr>
        <p:txBody>
          <a:bodyPr>
            <a:normAutofit lnSpcReduction="10000"/>
          </a:bodyPr>
          <a:lstStyle/>
          <a:p>
            <a:r>
              <a:rPr lang="en-US" noProof="0" dirty="0">
                <a:solidFill>
                  <a:schemeClr val="tx1"/>
                </a:solidFill>
              </a:rPr>
              <a:t>You may draw on an appropriate metaphor that enables the user to gain an intuitive understanding of the interface.</a:t>
            </a:r>
            <a:endParaRPr lang="en-US" sz="1600" noProof="0" dirty="0">
              <a:solidFill>
                <a:schemeClr val="tx1"/>
              </a:solidFill>
            </a:endParaRPr>
          </a:p>
        </p:txBody>
      </p:sp>
      <p:sp>
        <p:nvSpPr>
          <p:cNvPr id="10" name="Content Placeholder 9">
            <a:extLst>
              <a:ext uri="{FF2B5EF4-FFF2-40B4-BE49-F238E27FC236}">
                <a16:creationId xmlns:a16="http://schemas.microsoft.com/office/drawing/2014/main" id="{E9DE1118-3B12-483A-A81F-6891A8E07FD6}"/>
              </a:ext>
            </a:extLst>
          </p:cNvPr>
          <p:cNvSpPr>
            <a:spLocks noGrp="1"/>
          </p:cNvSpPr>
          <p:nvPr>
            <p:ph sz="quarter" idx="15"/>
          </p:nvPr>
        </p:nvSpPr>
        <p:spPr>
          <a:xfrm>
            <a:off x="342900" y="4453473"/>
            <a:ext cx="8458200" cy="446315"/>
          </a:xfrm>
        </p:spPr>
        <p:txBody>
          <a:bodyPr>
            <a:norm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Organize navigation options available to the user</a:t>
            </a:r>
            <a:r>
              <a:rPr lang="en-US" noProof="0" dirty="0">
                <a:solidFill>
                  <a:schemeClr val="tx1"/>
                </a:solidFill>
              </a:rPr>
              <a:t>.</a:t>
            </a:r>
          </a:p>
        </p:txBody>
      </p:sp>
      <p:sp>
        <p:nvSpPr>
          <p:cNvPr id="15" name="Content Placeholder 14">
            <a:extLst>
              <a:ext uri="{FF2B5EF4-FFF2-40B4-BE49-F238E27FC236}">
                <a16:creationId xmlns:a16="http://schemas.microsoft.com/office/drawing/2014/main" id="{CCFB9DFC-EF69-49F7-B076-CC5B35450A71}"/>
              </a:ext>
            </a:extLst>
          </p:cNvPr>
          <p:cNvSpPr>
            <a:spLocks noGrp="1"/>
          </p:cNvSpPr>
          <p:nvPr>
            <p:ph sz="quarter" idx="18"/>
          </p:nvPr>
        </p:nvSpPr>
        <p:spPr>
          <a:xfrm>
            <a:off x="783771" y="5070693"/>
            <a:ext cx="8017329" cy="751378"/>
          </a:xfrm>
        </p:spPr>
        <p:txBody>
          <a:bodyPr>
            <a:normAutofit/>
          </a:bodyPr>
          <a:lstStyle/>
          <a:p>
            <a:r>
              <a:rPr lang="en-US" noProof="0" dirty="0">
                <a:solidFill>
                  <a:schemeClr val="tx1"/>
                </a:solidFill>
              </a:rPr>
              <a:t>It is important to note that one or more navigation mechanisms should be provided at every level of the content hierarchy.</a:t>
            </a:r>
            <a:endParaRPr lang="en-US" b="1"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3036966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Aesthetic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3830868"/>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Don’t be afraid of white space.</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Emphasize content.</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Organize layout elements from top-left to bottom right.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Group navigation, content, and function geographically within the page.</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Don’t extend your real estate with the scrolling bar.</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Consider resolution and browser window size when designing layout.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4085242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Content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3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Content design </a:t>
            </a:r>
            <a:r>
              <a:rPr lang="en-US" altLang="en-US" sz="2400" noProof="0" dirty="0">
                <a:solidFill>
                  <a:schemeClr val="tx1"/>
                </a:solidFill>
                <a:latin typeface="Times New Roman" panose="02020603050405020304" pitchFamily="18" charset="0"/>
                <a:cs typeface="Times New Roman" panose="02020603050405020304" pitchFamily="18" charset="0"/>
              </a:rPr>
              <a:t>develops a representation for content objects.</a:t>
            </a:r>
          </a:p>
          <a:p>
            <a:pPr marL="291600" indent="-291600">
              <a:lnSpc>
                <a:spcPct val="90000"/>
              </a:lnSpc>
              <a:spcBef>
                <a:spcPts val="3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A </a:t>
            </a:r>
            <a:r>
              <a:rPr lang="en-US" altLang="en-US" sz="2400" b="1" i="1" noProof="0" dirty="0">
                <a:solidFill>
                  <a:schemeClr val="tx1"/>
                </a:solidFill>
                <a:latin typeface="Times New Roman" panose="02020603050405020304" pitchFamily="18" charset="0"/>
                <a:cs typeface="Times New Roman" panose="02020603050405020304" pitchFamily="18" charset="0"/>
              </a:rPr>
              <a:t>content object </a:t>
            </a:r>
            <a:r>
              <a:rPr lang="en-US" altLang="en-US" sz="2400" noProof="0" dirty="0">
                <a:solidFill>
                  <a:schemeClr val="tx1"/>
                </a:solidFill>
                <a:latin typeface="Times New Roman" panose="02020603050405020304" pitchFamily="18" charset="0"/>
                <a:cs typeface="Times New Roman" panose="02020603050405020304" pitchFamily="18" charset="0"/>
              </a:rPr>
              <a:t>has attributes that include content-specific information and implementation-specific attributes that are specified as part of design.</a:t>
            </a:r>
          </a:p>
          <a:p>
            <a:pPr marL="291600" lvl="1" indent="-291600">
              <a:lnSpc>
                <a:spcPct val="90000"/>
              </a:lnSpc>
              <a:spcBef>
                <a:spcPts val="3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For </a:t>
            </a:r>
            <a:r>
              <a:rPr lang="en-US" altLang="en-US" sz="2400" noProof="0" dirty="0" err="1">
                <a:solidFill>
                  <a:schemeClr val="tx1"/>
                </a:solidFill>
                <a:latin typeface="Times New Roman" panose="02020603050405020304" pitchFamily="18" charset="0"/>
                <a:cs typeface="Times New Roman" panose="02020603050405020304" pitchFamily="18" charset="0"/>
              </a:rPr>
              <a:t>WebApps</a:t>
            </a:r>
            <a:r>
              <a:rPr lang="en-US" altLang="en-US" sz="2400" noProof="0" dirty="0">
                <a:solidFill>
                  <a:schemeClr val="tx1"/>
                </a:solidFill>
                <a:latin typeface="Times New Roman" panose="02020603050405020304" pitchFamily="18" charset="0"/>
                <a:cs typeface="Times New Roman" panose="02020603050405020304" pitchFamily="18" charset="0"/>
              </a:rPr>
              <a:t>, a content object is more closely aligned with a data object for conventional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94230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Architecture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Architecture design is conducted in parallel with interface design, aesthetic design and content design.</a:t>
            </a:r>
            <a:endParaRPr lang="en-US" altLang="en-US" sz="2400" b="1" i="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Content architecture</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focuses on the manner in which content objects (or composite objects such as Web pages) are structured for presentation and navigation.</a:t>
            </a:r>
          </a:p>
          <a:p>
            <a:pPr marL="291600" lvl="1" indent="-291600">
              <a:lnSpc>
                <a:spcPct val="90000"/>
              </a:lnSpc>
              <a:spcBef>
                <a:spcPts val="1000"/>
              </a:spcBef>
              <a:spcAft>
                <a:spcPts val="0"/>
              </a:spcAft>
            </a:pPr>
            <a:r>
              <a:rPr lang="en-US" altLang="en-US" sz="2400" b="1" i="1" noProof="0" dirty="0">
                <a:solidFill>
                  <a:schemeClr val="tx1"/>
                </a:solidFill>
                <a:latin typeface="Times New Roman" panose="02020603050405020304" pitchFamily="18" charset="0"/>
                <a:cs typeface="Times New Roman" panose="02020603050405020304" pitchFamily="18" charset="0"/>
              </a:rPr>
              <a:t>Information architecture </a:t>
            </a:r>
            <a:r>
              <a:rPr lang="en-US" altLang="en-US" sz="2400" noProof="0" dirty="0">
                <a:solidFill>
                  <a:schemeClr val="tx1"/>
                </a:solidFill>
                <a:latin typeface="Times New Roman" panose="02020603050405020304" pitchFamily="18" charset="0"/>
                <a:cs typeface="Times New Roman" panose="02020603050405020304" pitchFamily="18" charset="0"/>
              </a:rPr>
              <a:t>is also used to connote structures that lead to better organization, labeling, navigation, and searching of content objects.</a:t>
            </a:r>
          </a:p>
          <a:p>
            <a:pPr marL="291600" lvl="1" indent="-291600">
              <a:lnSpc>
                <a:spcPct val="90000"/>
              </a:lnSpc>
              <a:spcBef>
                <a:spcPts val="1000"/>
              </a:spcBef>
              <a:spcAft>
                <a:spcPts val="0"/>
              </a:spcAft>
            </a:pPr>
            <a:r>
              <a:rPr lang="en-US" altLang="en-US" sz="2400" b="1" i="1" noProof="0" dirty="0">
                <a:solidFill>
                  <a:schemeClr val="tx1"/>
                </a:solidFill>
                <a:latin typeface="Times New Roman" panose="02020603050405020304" pitchFamily="18" charset="0"/>
                <a:cs typeface="Times New Roman" panose="02020603050405020304" pitchFamily="18" charset="0"/>
              </a:rPr>
              <a:t>WebApp architecture</a:t>
            </a:r>
            <a:r>
              <a:rPr lang="en-US" altLang="en-US" sz="2400" noProof="0" dirty="0">
                <a:solidFill>
                  <a:schemeClr val="tx1"/>
                </a:solidFill>
                <a:latin typeface="Times New Roman" panose="02020603050405020304" pitchFamily="18" charset="0"/>
                <a:cs typeface="Times New Roman" panose="02020603050405020304" pitchFamily="18" charset="0"/>
              </a:rPr>
              <a:t> addresses ways the application is structured to manage user interaction, handle processing tasks, effect navigation, and present content.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214712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Model View Controller (M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V</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C)</a:t>
            </a:r>
          </a:p>
        </p:txBody>
      </p:sp>
      <p:pic>
        <p:nvPicPr>
          <p:cNvPr id="6" name="Picture 5" descr="A triangular illustration displays model view controller (M V C) system. Each corner of the triangle represents model, controller, and view.&#10;">
            <a:extLst>
              <a:ext uri="{FF2B5EF4-FFF2-40B4-BE49-F238E27FC236}">
                <a16:creationId xmlns:a16="http://schemas.microsoft.com/office/drawing/2014/main" id="{BD04A9E6-EC9D-4CA0-BE65-672FADA77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193" y="1458908"/>
            <a:ext cx="8169614" cy="4027274"/>
          </a:xfrm>
          <a:prstGeom prst="rect">
            <a:avLst/>
          </a:prstGeom>
        </p:spPr>
      </p:pic>
      <p:sp>
        <p:nvSpPr>
          <p:cNvPr id="5" name="Text Placeholder 5">
            <a:extLst>
              <a:ext uri="{FF2B5EF4-FFF2-40B4-BE49-F238E27FC236}">
                <a16:creationId xmlns:a16="http://schemas.microsoft.com/office/drawing/2014/main" id="{61D40FEF-B19B-4627-9E9E-17E7B6A00945}"/>
              </a:ext>
            </a:extLst>
          </p:cNvPr>
          <p:cNvSpPr>
            <a:spLocks noGrp="1"/>
          </p:cNvSpPr>
          <p:nvPr>
            <p:ph type="body" sz="quarter" idx="12"/>
          </p:nvPr>
        </p:nvSpPr>
        <p:spPr>
          <a:xfrm>
            <a:off x="3369347" y="6324600"/>
            <a:ext cx="2934176" cy="2286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3272671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WebApp 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V</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C Architecture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887581"/>
          </a:xfrm>
        </p:spPr>
        <p:txBody>
          <a:bodyPr vert="horz" lIns="91440" tIns="45720" rIns="91440" bIns="45720" rtlCol="0">
            <a:noAutofit/>
          </a:bodyPr>
          <a:lstStyle/>
          <a:p>
            <a:r>
              <a:rPr lang="en-US" altLang="en-US" noProof="0" dirty="0">
                <a:solidFill>
                  <a:schemeClr val="tx1"/>
                </a:solidFill>
                <a:latin typeface="Times New Roman" panose="02020603050405020304" pitchFamily="18" charset="0"/>
                <a:cs typeface="Times New Roman" panose="02020603050405020304" pitchFamily="18" charset="0"/>
              </a:rPr>
              <a:t>The </a:t>
            </a:r>
            <a:r>
              <a:rPr lang="en-US" altLang="en-US" b="1" i="1" noProof="0" dirty="0">
                <a:solidFill>
                  <a:schemeClr val="tx1"/>
                </a:solidFill>
                <a:latin typeface="Times New Roman" panose="02020603050405020304" pitchFamily="18" charset="0"/>
                <a:cs typeface="Times New Roman" panose="02020603050405020304" pitchFamily="18" charset="0"/>
              </a:rPr>
              <a:t>model</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contains application specific content and processing logic: </a:t>
            </a:r>
            <a:r>
              <a:rPr lang="en-US" altLang="en-US" noProof="0" dirty="0" err="1">
                <a:solidFill>
                  <a:schemeClr val="tx1"/>
                </a:solidFill>
                <a:latin typeface="Times New Roman" panose="02020603050405020304" pitchFamily="18" charset="0"/>
                <a:cs typeface="Times New Roman" panose="02020603050405020304" pitchFamily="18" charset="0"/>
              </a:rPr>
              <a:t>i</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600" lvl="2" indent="-291600">
              <a:lnSpc>
                <a:spcPct val="90000"/>
              </a:lnSpc>
              <a:spcBef>
                <a:spcPts val="1000"/>
              </a:spcBef>
              <a:spcAft>
                <a:spcPts val="0"/>
              </a:spcAft>
            </a:pPr>
            <a:r>
              <a:rPr lang="en-US" altLang="en-US" sz="2000" noProof="0" dirty="0">
                <a:solidFill>
                  <a:schemeClr val="tx1"/>
                </a:solidFill>
                <a:latin typeface="Times New Roman" panose="02020603050405020304" pitchFamily="18" charset="0"/>
                <a:cs typeface="Times New Roman" panose="02020603050405020304" pitchFamily="18" charset="0"/>
              </a:rPr>
              <a:t>all content objects.</a:t>
            </a:r>
          </a:p>
          <a:p>
            <a:pPr marL="291600" lvl="2" indent="-291600">
              <a:lnSpc>
                <a:spcPct val="90000"/>
              </a:lnSpc>
              <a:spcBef>
                <a:spcPts val="1000"/>
              </a:spcBef>
              <a:spcAft>
                <a:spcPts val="0"/>
              </a:spcAft>
            </a:pPr>
            <a:r>
              <a:rPr lang="en-US" altLang="en-US" sz="2000" noProof="0" dirty="0">
                <a:solidFill>
                  <a:schemeClr val="tx1"/>
                </a:solidFill>
                <a:latin typeface="Times New Roman" panose="02020603050405020304" pitchFamily="18" charset="0"/>
                <a:cs typeface="Times New Roman" panose="02020603050405020304" pitchFamily="18" charset="0"/>
              </a:rPr>
              <a:t>access to external data/information sources,</a:t>
            </a:r>
          </a:p>
          <a:p>
            <a:pPr marL="291600" lvl="2" indent="-291600">
              <a:lnSpc>
                <a:spcPct val="90000"/>
              </a:lnSpc>
              <a:spcBef>
                <a:spcPts val="1000"/>
              </a:spcBef>
              <a:spcAft>
                <a:spcPts val="0"/>
              </a:spcAft>
            </a:pPr>
            <a:r>
              <a:rPr lang="en-US" altLang="en-US" sz="2000" noProof="0" dirty="0">
                <a:solidFill>
                  <a:schemeClr val="tx1"/>
                </a:solidFill>
                <a:latin typeface="Times New Roman" panose="02020603050405020304" pitchFamily="18" charset="0"/>
                <a:cs typeface="Times New Roman" panose="02020603050405020304" pitchFamily="18" charset="0"/>
              </a:rPr>
              <a:t>all processing functionality that are application specific.</a:t>
            </a:r>
          </a:p>
        </p:txBody>
      </p:sp>
      <p:sp>
        <p:nvSpPr>
          <p:cNvPr id="9" name="Content Placeholder 8">
            <a:extLst>
              <a:ext uri="{FF2B5EF4-FFF2-40B4-BE49-F238E27FC236}">
                <a16:creationId xmlns:a16="http://schemas.microsoft.com/office/drawing/2014/main" id="{07A58E08-F07A-4343-894D-E3770C7B7F6A}"/>
              </a:ext>
            </a:extLst>
          </p:cNvPr>
          <p:cNvSpPr>
            <a:spLocks noGrp="1"/>
          </p:cNvSpPr>
          <p:nvPr>
            <p:ph sz="quarter" idx="14"/>
          </p:nvPr>
        </p:nvSpPr>
        <p:spPr>
          <a:xfrm>
            <a:off x="342900" y="3203667"/>
            <a:ext cx="8458200" cy="1887582"/>
          </a:xfrm>
        </p:spPr>
        <p:txBody>
          <a:bodyPr>
            <a:noAutofit/>
          </a:bodyPr>
          <a:lstStyle/>
          <a:p>
            <a:r>
              <a:rPr lang="en-US" altLang="en-US" noProof="0" dirty="0">
                <a:solidFill>
                  <a:schemeClr val="tx1"/>
                </a:solidFill>
              </a:rPr>
              <a:t>The </a:t>
            </a:r>
            <a:r>
              <a:rPr lang="en-US" altLang="en-US" b="1" i="1" noProof="0" dirty="0">
                <a:solidFill>
                  <a:schemeClr val="tx1"/>
                </a:solidFill>
              </a:rPr>
              <a:t>view</a:t>
            </a:r>
            <a:r>
              <a:rPr lang="en-US" altLang="en-US" noProof="0" dirty="0">
                <a:solidFill>
                  <a:schemeClr val="tx1"/>
                </a:solidFill>
              </a:rPr>
              <a:t> contains all interface specific functions and enables </a:t>
            </a:r>
          </a:p>
          <a:p>
            <a:pPr marL="291600" lvl="2" indent="-291600">
              <a:lnSpc>
                <a:spcPct val="90000"/>
              </a:lnSpc>
              <a:spcBef>
                <a:spcPts val="1000"/>
              </a:spcBef>
              <a:spcAft>
                <a:spcPts val="0"/>
              </a:spcAft>
            </a:pPr>
            <a:r>
              <a:rPr lang="en-US" altLang="en-US" sz="2000" noProof="0" dirty="0">
                <a:solidFill>
                  <a:schemeClr val="tx1"/>
                </a:solidFill>
              </a:rPr>
              <a:t>presentation of content and processing logic.</a:t>
            </a:r>
          </a:p>
          <a:p>
            <a:pPr marL="291600" lvl="2" indent="-291600">
              <a:lnSpc>
                <a:spcPct val="90000"/>
              </a:lnSpc>
              <a:spcBef>
                <a:spcPts val="1000"/>
              </a:spcBef>
              <a:spcAft>
                <a:spcPts val="0"/>
              </a:spcAft>
            </a:pPr>
            <a:r>
              <a:rPr lang="en-US" altLang="en-US" sz="2000" noProof="0" dirty="0">
                <a:solidFill>
                  <a:schemeClr val="tx1"/>
                </a:solidFill>
              </a:rPr>
              <a:t>access to external data/information sources,</a:t>
            </a:r>
          </a:p>
          <a:p>
            <a:pPr marL="291600" lvl="2" indent="-291600">
              <a:lnSpc>
                <a:spcPct val="90000"/>
              </a:lnSpc>
              <a:spcBef>
                <a:spcPts val="1000"/>
              </a:spcBef>
              <a:spcAft>
                <a:spcPts val="0"/>
              </a:spcAft>
            </a:pPr>
            <a:r>
              <a:rPr lang="en-US" altLang="en-US" sz="2000" noProof="0" dirty="0">
                <a:solidFill>
                  <a:schemeClr val="tx1"/>
                </a:solidFill>
              </a:rPr>
              <a:t>all processing functionality required by the end-user.</a:t>
            </a:r>
          </a:p>
        </p:txBody>
      </p:sp>
      <p:sp>
        <p:nvSpPr>
          <p:cNvPr id="10" name="Content Placeholder 9">
            <a:extLst>
              <a:ext uri="{FF2B5EF4-FFF2-40B4-BE49-F238E27FC236}">
                <a16:creationId xmlns:a16="http://schemas.microsoft.com/office/drawing/2014/main" id="{85F62482-33F6-42AD-8B9D-12947F8669FF}"/>
              </a:ext>
            </a:extLst>
          </p:cNvPr>
          <p:cNvSpPr>
            <a:spLocks noGrp="1"/>
          </p:cNvSpPr>
          <p:nvPr>
            <p:ph sz="quarter" idx="15"/>
          </p:nvPr>
        </p:nvSpPr>
        <p:spPr>
          <a:xfrm>
            <a:off x="342900" y="5127355"/>
            <a:ext cx="8458200" cy="724987"/>
          </a:xfrm>
        </p:spPr>
        <p:txBody>
          <a:bodyPr>
            <a:noAutofit/>
          </a:bodyPr>
          <a:lstStyle/>
          <a:p>
            <a:r>
              <a:rPr lang="en-US" altLang="en-US" noProof="0" dirty="0">
                <a:solidFill>
                  <a:schemeClr val="tx1"/>
                </a:solidFill>
              </a:rPr>
              <a:t>The </a:t>
            </a:r>
            <a:r>
              <a:rPr lang="en-US" altLang="en-US" b="1" i="1" noProof="0" dirty="0">
                <a:solidFill>
                  <a:schemeClr val="tx1"/>
                </a:solidFill>
              </a:rPr>
              <a:t>controller</a:t>
            </a:r>
            <a:r>
              <a:rPr lang="en-US" altLang="en-US" noProof="0" dirty="0">
                <a:solidFill>
                  <a:schemeClr val="tx1"/>
                </a:solidFill>
              </a:rPr>
              <a:t> manages access to the model and the view and coordinates the flow of data between them.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186534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Mobile Development Challenges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Mobile devices have many features in common with each other, but often provide very different user experiences.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Some users expect the same features provided on their laptops.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Other users like freedom that portable devices give them and accept reduced functionality in a mobile software product version. </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Some users expect unique experiences not possible on traditional computing or entertainment devices. </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The user’s perception of “goodness” might be more important than any of the technical quality dimensions of the mobile product itself.</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Software engineers should craft a user experience that takes advantage of device characteristics and context-aware applications.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Testing mobile software products provides additional challenges.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2562905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Navigation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118194" cy="1806124"/>
          </a:xfrm>
        </p:spPr>
        <p:txBody>
          <a:bodyPr vert="horz" lIns="91440" tIns="45720" rIns="91440" bIns="45720" rtlCol="0">
            <a:noAutofit/>
          </a:bodyPr>
          <a:lstStyle/>
          <a:p>
            <a:r>
              <a:rPr lang="en-US" altLang="en-US" sz="2400" noProof="0" dirty="0">
                <a:solidFill>
                  <a:schemeClr val="tx1"/>
                </a:solidFill>
                <a:latin typeface="Times New Roman" panose="02020603050405020304" pitchFamily="18" charset="0"/>
                <a:cs typeface="Times New Roman" panose="02020603050405020304" pitchFamily="18" charset="0"/>
              </a:rPr>
              <a:t>Begins with a consideration of the user hierarchy and related use-cases </a:t>
            </a:r>
          </a:p>
          <a:p>
            <a:pPr marL="291600" lvl="1" indent="-291600">
              <a:lnSpc>
                <a:spcPct val="90000"/>
              </a:lnSpc>
              <a:spcBef>
                <a:spcPts val="1000"/>
              </a:spcBef>
              <a:spcAft>
                <a:spcPts val="0"/>
              </a:spcAft>
            </a:pPr>
            <a:r>
              <a:rPr lang="en-US" altLang="en-US" sz="2400" noProof="0" dirty="0">
                <a:solidFill>
                  <a:schemeClr val="tx1"/>
                </a:solidFill>
              </a:rPr>
              <a:t>Each actor may use the WebApp somewhat differently and therefore have different navigation requirements.</a:t>
            </a:r>
          </a:p>
        </p:txBody>
      </p:sp>
      <p:sp>
        <p:nvSpPr>
          <p:cNvPr id="9" name="Content Placeholder 8">
            <a:extLst>
              <a:ext uri="{FF2B5EF4-FFF2-40B4-BE49-F238E27FC236}">
                <a16:creationId xmlns:a16="http://schemas.microsoft.com/office/drawing/2014/main" id="{2CB575D4-A90F-4835-B970-1658C051EF36}"/>
              </a:ext>
            </a:extLst>
          </p:cNvPr>
          <p:cNvSpPr>
            <a:spLocks noGrp="1"/>
          </p:cNvSpPr>
          <p:nvPr>
            <p:ph sz="quarter" idx="14"/>
          </p:nvPr>
        </p:nvSpPr>
        <p:spPr>
          <a:xfrm>
            <a:off x="342900" y="3151846"/>
            <a:ext cx="8458200" cy="2251166"/>
          </a:xfrm>
        </p:spPr>
        <p:txBody>
          <a:bodyPr>
            <a:normAutofit/>
          </a:bodyPr>
          <a:lstStyle/>
          <a:p>
            <a:r>
              <a:rPr lang="en-US" altLang="en-US" sz="2400" noProof="0" dirty="0">
                <a:solidFill>
                  <a:schemeClr val="tx1"/>
                </a:solidFill>
              </a:rPr>
              <a:t>As each user interacts with the WebApp, she encounters a series of </a:t>
            </a:r>
            <a:r>
              <a:rPr lang="en-US" altLang="en-US" sz="2400" i="1" noProof="0" dirty="0">
                <a:solidFill>
                  <a:schemeClr val="tx1"/>
                </a:solidFill>
              </a:rPr>
              <a:t>navigation semantic units</a:t>
            </a:r>
            <a:r>
              <a:rPr lang="en-US" altLang="en-US" sz="2400" noProof="0" dirty="0">
                <a:solidFill>
                  <a:schemeClr val="tx1"/>
                </a:solidFill>
              </a:rPr>
              <a:t> (N</a:t>
            </a:r>
            <a:r>
              <a:rPr lang="en-US" altLang="en-US" sz="100" noProof="0" dirty="0">
                <a:solidFill>
                  <a:schemeClr val="tx1"/>
                </a:solidFill>
              </a:rPr>
              <a:t> </a:t>
            </a:r>
            <a:r>
              <a:rPr lang="en-US" altLang="en-US" sz="2400" noProof="0" dirty="0">
                <a:solidFill>
                  <a:schemeClr val="tx1"/>
                </a:solidFill>
              </a:rPr>
              <a:t>S</a:t>
            </a:r>
            <a:r>
              <a:rPr lang="en-US" altLang="en-US" sz="100" noProof="0" dirty="0">
                <a:solidFill>
                  <a:schemeClr val="tx1"/>
                </a:solidFill>
              </a:rPr>
              <a:t> </a:t>
            </a:r>
            <a:r>
              <a:rPr lang="en-US" altLang="en-US" sz="2400" noProof="0" dirty="0">
                <a:solidFill>
                  <a:schemeClr val="tx1"/>
                </a:solidFill>
              </a:rPr>
              <a:t>Us)</a:t>
            </a:r>
          </a:p>
          <a:p>
            <a:pPr marL="291600" lvl="1" indent="-291600">
              <a:lnSpc>
                <a:spcPct val="90000"/>
              </a:lnSpc>
              <a:spcBef>
                <a:spcPts val="1000"/>
              </a:spcBef>
              <a:spcAft>
                <a:spcPts val="0"/>
              </a:spcAft>
            </a:pPr>
            <a:r>
              <a:rPr lang="en-US" altLang="en-US" sz="2400" noProof="0" dirty="0">
                <a:solidFill>
                  <a:schemeClr val="tx1"/>
                </a:solidFill>
              </a:rPr>
              <a:t>N</a:t>
            </a:r>
            <a:r>
              <a:rPr lang="en-US" altLang="en-US" sz="100" noProof="0" dirty="0">
                <a:solidFill>
                  <a:schemeClr val="tx1"/>
                </a:solidFill>
              </a:rPr>
              <a:t> </a:t>
            </a:r>
            <a:r>
              <a:rPr lang="en-US" altLang="en-US" sz="2400" noProof="0" dirty="0">
                <a:solidFill>
                  <a:schemeClr val="tx1"/>
                </a:solidFill>
              </a:rPr>
              <a:t>S</a:t>
            </a:r>
            <a:r>
              <a:rPr lang="en-US" altLang="en-US" sz="100" noProof="0" dirty="0">
                <a:solidFill>
                  <a:schemeClr val="tx1"/>
                </a:solidFill>
              </a:rPr>
              <a:t> </a:t>
            </a:r>
            <a:r>
              <a:rPr lang="en-US" altLang="en-US" sz="2400" noProof="0" dirty="0">
                <a:solidFill>
                  <a:schemeClr val="tx1"/>
                </a:solidFill>
              </a:rPr>
              <a:t>U—“a set of information and related navigation structures that collaborate in the fulfillment of a subset of related user requirements”.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414889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Creating N</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S</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U</a:t>
            </a:r>
          </a:p>
        </p:txBody>
      </p:sp>
      <p:pic>
        <p:nvPicPr>
          <p:cNvPr id="5" name="Picture 4" descr="The diagram shows how to create an N S U. The N S U shows a diagram between a user and multiple class entities. &#10;">
            <a:extLst>
              <a:ext uri="{FF2B5EF4-FFF2-40B4-BE49-F238E27FC236}">
                <a16:creationId xmlns:a16="http://schemas.microsoft.com/office/drawing/2014/main" id="{3499AD77-A7FC-457D-A336-D6BCA1AAE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137" y="1640686"/>
            <a:ext cx="8212563" cy="3611464"/>
          </a:xfrm>
          <a:prstGeom prst="rect">
            <a:avLst/>
          </a:prstGeom>
        </p:spPr>
      </p:pic>
      <p:sp>
        <p:nvSpPr>
          <p:cNvPr id="6" name="Text Placeholder 5">
            <a:extLst>
              <a:ext uri="{FF2B5EF4-FFF2-40B4-BE49-F238E27FC236}">
                <a16:creationId xmlns:a16="http://schemas.microsoft.com/office/drawing/2014/main" id="{3B0863C8-AB63-4940-9190-B83CAE05E4DD}"/>
              </a:ext>
            </a:extLst>
          </p:cNvPr>
          <p:cNvSpPr>
            <a:spLocks noGrp="1"/>
          </p:cNvSpPr>
          <p:nvPr>
            <p:ph type="body" sz="quarter" idx="12"/>
          </p:nvPr>
        </p:nvSpPr>
        <p:spPr>
          <a:xfrm>
            <a:off x="3369347" y="6324600"/>
            <a:ext cx="2963359" cy="2286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2326115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Mobile Component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1"/>
            <a:ext cx="8458200" cy="2710992"/>
          </a:xfrm>
        </p:spPr>
        <p:txBody>
          <a:bodyPr vert="horz" lIns="91440" tIns="45720" rIns="91440" bIns="45720" rtlCol="0">
            <a:noAutofit/>
          </a:bodyPr>
          <a:lstStyle/>
          <a:p>
            <a:r>
              <a:rPr lang="en-US" noProof="0" dirty="0">
                <a:solidFill>
                  <a:schemeClr val="tx1"/>
                </a:solidFill>
                <a:latin typeface="Times New Roman" panose="02020603050405020304" pitchFamily="18" charset="0"/>
                <a:cs typeface="Times New Roman" panose="02020603050405020304" pitchFamily="18" charset="0"/>
              </a:rPr>
              <a:t>Mobile apps deliver sophisticated processing functions that:</a:t>
            </a:r>
          </a:p>
          <a:p>
            <a:pPr marL="403200" indent="-403200">
              <a:lnSpc>
                <a:spcPct val="90000"/>
              </a:lnSpc>
              <a:spcBef>
                <a:spcPts val="1000"/>
              </a:spcBef>
              <a:spcAft>
                <a:spcPts val="0"/>
              </a:spcAft>
              <a:buFont typeface="+mj-lt"/>
              <a:buAutoNum type="arabicPeriod"/>
            </a:pPr>
            <a:r>
              <a:rPr lang="en-US" noProof="0" dirty="0">
                <a:solidFill>
                  <a:schemeClr val="tx1"/>
                </a:solidFill>
                <a:latin typeface="Times New Roman" panose="02020603050405020304" pitchFamily="18" charset="0"/>
                <a:cs typeface="Times New Roman" panose="02020603050405020304" pitchFamily="18" charset="0"/>
              </a:rPr>
              <a:t>Perform localized processing to generate content and navigation capability in a dynamic fashion.</a:t>
            </a:r>
          </a:p>
          <a:p>
            <a:pPr marL="403200" indent="-403200">
              <a:lnSpc>
                <a:spcPct val="90000"/>
              </a:lnSpc>
              <a:spcBef>
                <a:spcPts val="1000"/>
              </a:spcBef>
              <a:spcAft>
                <a:spcPts val="0"/>
              </a:spcAft>
              <a:buFont typeface="+mj-lt"/>
              <a:buAutoNum type="arabicPeriod"/>
            </a:pPr>
            <a:r>
              <a:rPr lang="en-US" noProof="0" dirty="0">
                <a:solidFill>
                  <a:schemeClr val="tx1"/>
                </a:solidFill>
                <a:latin typeface="Times New Roman" panose="02020603050405020304" pitchFamily="18" charset="0"/>
                <a:cs typeface="Times New Roman" panose="02020603050405020304" pitchFamily="18" charset="0"/>
              </a:rPr>
              <a:t>Provide computation or data processing capability that are appropriate for the app’s business domain.</a:t>
            </a:r>
          </a:p>
          <a:p>
            <a:pPr marL="403200" indent="-403200">
              <a:lnSpc>
                <a:spcPct val="90000"/>
              </a:lnSpc>
              <a:spcBef>
                <a:spcPts val="1000"/>
              </a:spcBef>
              <a:spcAft>
                <a:spcPts val="0"/>
              </a:spcAft>
              <a:buFont typeface="+mj-lt"/>
              <a:buAutoNum type="arabicPeriod"/>
            </a:pPr>
            <a:r>
              <a:rPr lang="en-US" noProof="0" dirty="0">
                <a:solidFill>
                  <a:schemeClr val="tx1"/>
                </a:solidFill>
                <a:latin typeface="Times New Roman" panose="02020603050405020304" pitchFamily="18" charset="0"/>
                <a:cs typeface="Times New Roman" panose="02020603050405020304" pitchFamily="18" charset="0"/>
              </a:rPr>
              <a:t>Provide sophisticated database query and access, and</a:t>
            </a:r>
          </a:p>
          <a:p>
            <a:pPr marL="403200" indent="-403200">
              <a:lnSpc>
                <a:spcPct val="90000"/>
              </a:lnSpc>
              <a:spcBef>
                <a:spcPts val="1000"/>
              </a:spcBef>
              <a:spcAft>
                <a:spcPts val="0"/>
              </a:spcAft>
              <a:buFont typeface="+mj-lt"/>
              <a:buAutoNum type="arabicPeriod"/>
            </a:pPr>
            <a:r>
              <a:rPr lang="en-US" noProof="0" dirty="0">
                <a:solidFill>
                  <a:schemeClr val="tx1"/>
                </a:solidFill>
                <a:latin typeface="Times New Roman" panose="02020603050405020304" pitchFamily="18" charset="0"/>
                <a:cs typeface="Times New Roman" panose="02020603050405020304" pitchFamily="18" charset="0"/>
              </a:rPr>
              <a:t>Establish data interfaces with external corporate systems. </a:t>
            </a:r>
          </a:p>
        </p:txBody>
      </p:sp>
      <p:sp>
        <p:nvSpPr>
          <p:cNvPr id="9" name="Content Placeholder 8">
            <a:extLst>
              <a:ext uri="{FF2B5EF4-FFF2-40B4-BE49-F238E27FC236}">
                <a16:creationId xmlns:a16="http://schemas.microsoft.com/office/drawing/2014/main" id="{2D62BCE7-CBEE-4EA2-810B-AA7D598BC1CC}"/>
              </a:ext>
            </a:extLst>
          </p:cNvPr>
          <p:cNvSpPr>
            <a:spLocks noGrp="1"/>
          </p:cNvSpPr>
          <p:nvPr>
            <p:ph sz="quarter" idx="14"/>
          </p:nvPr>
        </p:nvSpPr>
        <p:spPr>
          <a:xfrm>
            <a:off x="342900" y="4158525"/>
            <a:ext cx="8458200" cy="1316297"/>
          </a:xfrm>
        </p:spPr>
        <p:txBody>
          <a:bodyPr>
            <a:normAutofit/>
          </a:bodyPr>
          <a:lstStyle/>
          <a:p>
            <a:r>
              <a:rPr lang="en-US" noProof="0" dirty="0">
                <a:solidFill>
                  <a:schemeClr val="tx1"/>
                </a:solidFill>
              </a:rPr>
              <a:t>To achieve these (and many other) capabilities, you must design and construct program components that are identical in form to software components for traditional software.</a:t>
            </a:r>
            <a:endParaRPr lang="en-US" altLang="en-US"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2461539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Mobility and Web Quality</a:t>
            </a:r>
          </a:p>
        </p:txBody>
      </p:sp>
      <p:pic>
        <p:nvPicPr>
          <p:cNvPr id="5" name="Picture 4" descr="An illustration a web application diagram which has: usability, functionality, reliability, efficiency, and maintainability. &#10;">
            <a:extLst>
              <a:ext uri="{FF2B5EF4-FFF2-40B4-BE49-F238E27FC236}">
                <a16:creationId xmlns:a16="http://schemas.microsoft.com/office/drawing/2014/main" id="{D36523AF-FA68-4E76-BF21-7FD5D7F97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042" y="1198194"/>
            <a:ext cx="6837916" cy="4897052"/>
          </a:xfrm>
          <a:prstGeom prst="rect">
            <a:avLst/>
          </a:prstGeom>
        </p:spPr>
      </p:pic>
      <p:sp>
        <p:nvSpPr>
          <p:cNvPr id="6" name="Text Placeholder 5">
            <a:extLst>
              <a:ext uri="{FF2B5EF4-FFF2-40B4-BE49-F238E27FC236}">
                <a16:creationId xmlns:a16="http://schemas.microsoft.com/office/drawing/2014/main" id="{B9E0581B-FE3B-4A90-BB3F-666D8FF00D51}"/>
              </a:ext>
            </a:extLst>
          </p:cNvPr>
          <p:cNvSpPr>
            <a:spLocks noGrp="1"/>
          </p:cNvSpPr>
          <p:nvPr>
            <p:ph type="body" sz="quarter" idx="12"/>
          </p:nvPr>
        </p:nvSpPr>
        <p:spPr>
          <a:xfrm>
            <a:off x="3369347" y="6324600"/>
            <a:ext cx="2856355" cy="2286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3454848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Mobility and Design Quality </a:t>
            </a:r>
            <a:r>
              <a:rPr lang="en-US" sz="1000" b="0" noProof="0" dirty="0">
                <a:solidFill>
                  <a:schemeClr val="tx1"/>
                </a:solidFill>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1905000"/>
          </a:xfrm>
        </p:spPr>
        <p:txBody>
          <a:bodyPr vert="horz" lIns="91440" tIns="45720" rIns="91440" bIns="45720" rtlCol="0">
            <a:noAutofit/>
          </a:bodyPr>
          <a:lstStyle/>
          <a:p>
            <a:pPr>
              <a:lnSpc>
                <a:spcPct val="90000"/>
              </a:lnSpc>
            </a:pPr>
            <a:r>
              <a:rPr lang="en-US" altLang="en-US" sz="2400" noProof="0" dirty="0">
                <a:solidFill>
                  <a:schemeClr val="tx1"/>
                </a:solidFill>
                <a:latin typeface="Times New Roman" panose="02020603050405020304" pitchFamily="18" charset="0"/>
                <a:cs typeface="Times New Roman" panose="02020603050405020304" pitchFamily="18" charset="0"/>
              </a:rPr>
              <a:t>Security</a:t>
            </a:r>
          </a:p>
          <a:p>
            <a:pPr marL="291600" lvl="1" indent="-291600">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Rebuff external attacks.</a:t>
            </a:r>
          </a:p>
          <a:p>
            <a:pPr marL="291600" lvl="1" indent="-291600">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Exclude unauthorized access.</a:t>
            </a:r>
          </a:p>
          <a:p>
            <a:pPr marL="291600" lvl="1" indent="-291600">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Ensure the privacy of users/customers.</a:t>
            </a:r>
          </a:p>
        </p:txBody>
      </p:sp>
      <p:sp>
        <p:nvSpPr>
          <p:cNvPr id="11" name="Content Placeholder 10">
            <a:extLst>
              <a:ext uri="{FF2B5EF4-FFF2-40B4-BE49-F238E27FC236}">
                <a16:creationId xmlns:a16="http://schemas.microsoft.com/office/drawing/2014/main" id="{CFEBF524-034D-4F28-9F39-CF2591161005}"/>
              </a:ext>
            </a:extLst>
          </p:cNvPr>
          <p:cNvSpPr>
            <a:spLocks noGrp="1"/>
          </p:cNvSpPr>
          <p:nvPr>
            <p:ph sz="quarter" idx="14"/>
          </p:nvPr>
        </p:nvSpPr>
        <p:spPr>
          <a:xfrm>
            <a:off x="342899" y="3291226"/>
            <a:ext cx="8458200" cy="1014143"/>
          </a:xfrm>
        </p:spPr>
        <p:txBody>
          <a:bodyPr/>
          <a:lstStyle/>
          <a:p>
            <a:pPr>
              <a:lnSpc>
                <a:spcPct val="90000"/>
              </a:lnSpc>
            </a:pPr>
            <a:r>
              <a:rPr lang="en-US" altLang="en-US" sz="2400" noProof="0" dirty="0">
                <a:solidFill>
                  <a:schemeClr val="tx1"/>
                </a:solidFill>
              </a:rPr>
              <a:t>Availability</a:t>
            </a:r>
          </a:p>
          <a:p>
            <a:pPr marL="291600" lvl="1" indent="-291600">
              <a:lnSpc>
                <a:spcPct val="90000"/>
              </a:lnSpc>
              <a:spcBef>
                <a:spcPts val="1000"/>
              </a:spcBef>
              <a:spcAft>
                <a:spcPts val="0"/>
              </a:spcAft>
            </a:pPr>
            <a:r>
              <a:rPr lang="en-US" altLang="en-US" sz="2400" noProof="0" dirty="0">
                <a:solidFill>
                  <a:schemeClr val="tx1"/>
                </a:solidFill>
              </a:rPr>
              <a:t>Percentage of time that an is available for use.</a:t>
            </a:r>
          </a:p>
        </p:txBody>
      </p:sp>
      <p:sp>
        <p:nvSpPr>
          <p:cNvPr id="12" name="Content Placeholder 11">
            <a:extLst>
              <a:ext uri="{FF2B5EF4-FFF2-40B4-BE49-F238E27FC236}">
                <a16:creationId xmlns:a16="http://schemas.microsoft.com/office/drawing/2014/main" id="{0571FDB2-37E8-4EC7-9B11-9687524EA699}"/>
              </a:ext>
            </a:extLst>
          </p:cNvPr>
          <p:cNvSpPr>
            <a:spLocks noGrp="1"/>
          </p:cNvSpPr>
          <p:nvPr>
            <p:ph sz="quarter" idx="15"/>
          </p:nvPr>
        </p:nvSpPr>
        <p:spPr>
          <a:xfrm>
            <a:off x="309698" y="4428400"/>
            <a:ext cx="8491401" cy="1773168"/>
          </a:xfrm>
        </p:spPr>
        <p:txBody>
          <a:bodyPr>
            <a:normAutofit/>
          </a:bodyPr>
          <a:lstStyle/>
          <a:p>
            <a:pPr>
              <a:lnSpc>
                <a:spcPct val="90000"/>
              </a:lnSpc>
            </a:pPr>
            <a:r>
              <a:rPr lang="en-US" altLang="en-US" sz="2400" noProof="0" dirty="0">
                <a:solidFill>
                  <a:schemeClr val="tx1"/>
                </a:solidFill>
              </a:rPr>
              <a:t>Scalability</a:t>
            </a:r>
          </a:p>
          <a:p>
            <a:pPr marL="291600" lvl="1" indent="-291600">
              <a:lnSpc>
                <a:spcPct val="90000"/>
              </a:lnSpc>
              <a:spcBef>
                <a:spcPts val="1000"/>
              </a:spcBef>
              <a:spcAft>
                <a:spcPts val="0"/>
              </a:spcAft>
            </a:pPr>
            <a:r>
              <a:rPr lang="en-US" altLang="en-US" sz="2400" noProof="0" dirty="0">
                <a:solidFill>
                  <a:schemeClr val="tx1"/>
                </a:solidFill>
              </a:rPr>
              <a:t>Can the app and the systems with which it is interfaced handle significant variation in user or transaction volume.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3439403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Mobility and Design Quality </a:t>
            </a:r>
            <a:r>
              <a:rPr lang="en-US" sz="1000" b="0" noProof="0" dirty="0">
                <a:solidFill>
                  <a:schemeClr val="tx1"/>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1806124"/>
          </a:xfrm>
        </p:spPr>
        <p:txBody>
          <a:bodyPr vert="horz" lIns="91440" tIns="45720" rIns="91440" bIns="45720" rtlCol="0">
            <a:noAutofit/>
          </a:bodyPr>
          <a:lstStyle/>
          <a:p>
            <a:r>
              <a:rPr lang="en-US" sz="2400" noProof="0" dirty="0">
                <a:solidFill>
                  <a:schemeClr val="tx1"/>
                </a:solidFill>
                <a:latin typeface="Times New Roman" panose="02020603050405020304" pitchFamily="18" charset="0"/>
                <a:cs typeface="Times New Roman" panose="02020603050405020304" pitchFamily="18" charset="0"/>
              </a:rPr>
              <a:t>Time to Market</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Measure of quality from a business point of view.</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First mobile product to address a specific market segment often captures the most end users.</a:t>
            </a:r>
          </a:p>
        </p:txBody>
      </p:sp>
      <p:sp>
        <p:nvSpPr>
          <p:cNvPr id="9" name="Content Placeholder 8">
            <a:extLst>
              <a:ext uri="{FF2B5EF4-FFF2-40B4-BE49-F238E27FC236}">
                <a16:creationId xmlns:a16="http://schemas.microsoft.com/office/drawing/2014/main" id="{A289E818-B5ED-4787-8A89-390422E30EFF}"/>
              </a:ext>
            </a:extLst>
          </p:cNvPr>
          <p:cNvSpPr>
            <a:spLocks noGrp="1"/>
          </p:cNvSpPr>
          <p:nvPr>
            <p:ph sz="quarter" idx="14"/>
          </p:nvPr>
        </p:nvSpPr>
        <p:spPr>
          <a:xfrm>
            <a:off x="342900" y="3148150"/>
            <a:ext cx="8458200" cy="2717074"/>
          </a:xfrm>
        </p:spPr>
        <p:txBody>
          <a:bodyPr>
            <a:normAutofit/>
          </a:bodyPr>
          <a:lstStyle/>
          <a:p>
            <a:r>
              <a:rPr lang="en-US" sz="2400" noProof="0" dirty="0">
                <a:solidFill>
                  <a:schemeClr val="tx1"/>
                </a:solidFill>
              </a:rPr>
              <a:t>Content Quality</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Lots of competition on the web.</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How does the user assess the quality (for example: veracity, accuracy, completeness, timeliness) of the content that is presented within a mobile product?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This is part of what data science tries to address.</a:t>
            </a:r>
            <a:endParaRPr lang="en-US" alt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a:p>
        </p:txBody>
      </p:sp>
    </p:spTree>
    <p:extLst>
      <p:ext uri="{BB962C8B-B14F-4D97-AF65-F5344CB8AC3E}">
        <p14:creationId xmlns:p14="http://schemas.microsoft.com/office/powerpoint/2010/main" val="3887261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Mobility Product Quality Checklist </a:t>
            </a:r>
            <a:r>
              <a:rPr lang="en-US" sz="1000" b="0" noProof="0" dirty="0">
                <a:solidFill>
                  <a:schemeClr val="tx1"/>
                </a:solidFill>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Can content and/or function and/or navigation options be tailored to the user’s preferences?</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Can content and/or functionality be customized to the bandwidth at which the user communicates? Does the app account for weak or lost signal in an acceptable manner?</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Can content and/or function and/or navigation options be made context aware according to the user’s preferences?</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Has adequate consideration been given to the power availability on the target device(s)?</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Have graphics, media (audio, video), and other web or cloud services been used appropriately?</a:t>
            </a:r>
            <a:endParaRPr lang="en-US" altLang="en-US"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2060252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Mobility Product Quality Checklist </a:t>
            </a:r>
            <a:r>
              <a:rPr lang="en-US" sz="1000" b="0" noProof="0" dirty="0">
                <a:solidFill>
                  <a:schemeClr val="tx1"/>
                </a:solidFill>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Is the overall page design easy to read and navigate? </a:t>
            </a: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Does the app take screen size differences into account?</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Does the user interface conform to the display and interaction standards adopted for the targeted mobile device(s)?</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Does the app conform to the reliability, security, and privacy expectations of its users? </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What provisions have been made to ensure app remains current?</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Has the mobile product been tested in all targeted user environments and for all targeted devices?</a:t>
            </a:r>
            <a:endParaRPr lang="en-US" altLang="en-US"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27</a:t>
            </a:fld>
            <a:endParaRPr lang="en-US"/>
          </a:p>
        </p:txBody>
      </p:sp>
    </p:spTree>
    <p:extLst>
      <p:ext uri="{BB962C8B-B14F-4D97-AF65-F5344CB8AC3E}">
        <p14:creationId xmlns:p14="http://schemas.microsoft.com/office/powerpoint/2010/main" val="2673614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Mobility Design Best Practices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5176342"/>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Identify the audience.</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Design for context of use.</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There is a fine line between simplicity and laziness.</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Use the platform as an advantage.</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Make scrollbars and selection highlighting more salient.</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Increase discoverability of advanced functionality.</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Use clear and consistent labels.</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Cleaver icons should never be developed at the expense of user Understanding.</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Support user expectations for personalization.</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Long scrolling forms trump multiple screens on mobile devices.</a:t>
            </a:r>
            <a:endParaRPr lang="en-US" altLang="en-US"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28</a:t>
            </a:fld>
            <a:endParaRPr lang="en-US"/>
          </a:p>
        </p:txBody>
      </p:sp>
    </p:spTree>
    <p:extLst>
      <p:ext uri="{BB962C8B-B14F-4D97-AF65-F5344CB8AC3E}">
        <p14:creationId xmlns:p14="http://schemas.microsoft.com/office/powerpoint/2010/main" val="3227966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t>© 2020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Mobile Technical Considerations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Multiple hardware and software platforms. </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Many development frameworks and programming languages.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Many app stores with different rules and tools.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Very short development cycles.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User interface limitations and complexities of interaction with sensors and cameras.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Effective use of context.</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Power management.</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Security and privacy models and policies.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Computational and storage limitations.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Applications that depend on external services.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Testing complexity.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4213440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30</a:t>
            </a:fld>
            <a:endParaRPr lang="en-US"/>
          </a:p>
        </p:txBody>
      </p:sp>
    </p:spTree>
    <p:extLst>
      <p:ext uri="{BB962C8B-B14F-4D97-AF65-F5344CB8AC3E}">
        <p14:creationId xmlns:p14="http://schemas.microsoft.com/office/powerpoint/2010/main" val="4245016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fontScale="90000"/>
          </a:bodyPr>
          <a:lstStyle/>
          <a:p>
            <a:r>
              <a:rPr lang="en-US" sz="4000" noProof="0" dirty="0">
                <a:solidFill>
                  <a:schemeClr val="tx1"/>
                </a:solidFill>
              </a:rPr>
              <a:t>Web Design Pyramid</a:t>
            </a:r>
            <a:r>
              <a:rPr lang="en-US" sz="4000" noProof="0" dirty="0"/>
              <a:t> – Text Alternative</a:t>
            </a:r>
            <a:endParaRPr lang="en-US" sz="4000" noProof="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800" noProof="0" dirty="0"/>
              <a:t>An illustration displays a web design pyramid. The pyramid shows technology at the bottom and user at the top . The components in the pyramid from bottom top are: component design, architecture design, navigation design, content design, aesthetic design, and interface design.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31</a:t>
            </a:fld>
            <a:endParaRPr lang="en-US"/>
          </a:p>
        </p:txBody>
      </p:sp>
    </p:spTree>
    <p:extLst>
      <p:ext uri="{BB962C8B-B14F-4D97-AF65-F5344CB8AC3E}">
        <p14:creationId xmlns:p14="http://schemas.microsoft.com/office/powerpoint/2010/main" val="57252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16732"/>
            <a:ext cx="8458200" cy="951502"/>
          </a:xfrm>
        </p:spPr>
        <p:txBody>
          <a:bodyPr>
            <a:normAutofit fontScale="90000"/>
          </a:bodyPr>
          <a:lstStyle/>
          <a:p>
            <a:r>
              <a:rPr lang="en-US" sz="4000" noProof="0" dirty="0">
                <a:solidFill>
                  <a:schemeClr val="tx1"/>
                </a:solidFill>
              </a:rPr>
              <a:t>Model View Controller (M</a:t>
            </a:r>
            <a:r>
              <a:rPr lang="en-US" sz="100" noProof="0" dirty="0">
                <a:solidFill>
                  <a:schemeClr val="tx1"/>
                </a:solidFill>
              </a:rPr>
              <a:t> </a:t>
            </a:r>
            <a:r>
              <a:rPr lang="en-US" sz="4000" noProof="0" dirty="0">
                <a:solidFill>
                  <a:schemeClr val="tx1"/>
                </a:solidFill>
              </a:rPr>
              <a:t>V</a:t>
            </a:r>
            <a:r>
              <a:rPr lang="en-US" sz="100" noProof="0" dirty="0">
                <a:solidFill>
                  <a:schemeClr val="tx1"/>
                </a:solidFill>
              </a:rPr>
              <a:t> </a:t>
            </a:r>
            <a:r>
              <a:rPr lang="en-US" sz="4000" noProof="0" dirty="0">
                <a:solidFill>
                  <a:schemeClr val="tx1"/>
                </a:solidFill>
              </a:rPr>
              <a:t>C)</a:t>
            </a:r>
            <a:r>
              <a:rPr lang="en-US" sz="4000" noProof="0" dirty="0"/>
              <a:t> – Text Alternative</a:t>
            </a:r>
            <a:endParaRPr lang="en-US" sz="4000" noProof="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800" noProof="0" dirty="0"/>
              <a:t>A triangular illustration displays model view controller (M V C) system. Each corner of the triangle represents model, controller, and view. The model fills the view, and the view writes to the controller and the controller notifies it back to the view. The controller updates the model and the process continues.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32</a:t>
            </a:fld>
            <a:endParaRPr lang="en-US"/>
          </a:p>
        </p:txBody>
      </p:sp>
    </p:spTree>
    <p:extLst>
      <p:ext uri="{BB962C8B-B14F-4D97-AF65-F5344CB8AC3E}">
        <p14:creationId xmlns:p14="http://schemas.microsoft.com/office/powerpoint/2010/main" val="2617239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solidFill>
                  <a:schemeClr val="tx1"/>
                </a:solidFill>
              </a:rPr>
              <a:t>Creating N</a:t>
            </a:r>
            <a:r>
              <a:rPr lang="en-US" sz="100" noProof="0" dirty="0">
                <a:solidFill>
                  <a:schemeClr val="tx1"/>
                </a:solidFill>
              </a:rPr>
              <a:t> </a:t>
            </a:r>
            <a:r>
              <a:rPr lang="en-US" sz="4000" noProof="0" dirty="0">
                <a:solidFill>
                  <a:schemeClr val="tx1"/>
                </a:solidFill>
              </a:rPr>
              <a:t>S</a:t>
            </a:r>
            <a:r>
              <a:rPr lang="en-US" sz="100" noProof="0" dirty="0">
                <a:solidFill>
                  <a:schemeClr val="tx1"/>
                </a:solidFill>
              </a:rPr>
              <a:t> </a:t>
            </a:r>
            <a:r>
              <a:rPr lang="en-US" sz="4000" noProof="0" dirty="0">
                <a:solidFill>
                  <a:schemeClr val="tx1"/>
                </a:solidFill>
              </a:rPr>
              <a:t>U</a:t>
            </a:r>
            <a:r>
              <a:rPr lang="en-US" sz="4000" noProof="0" dirty="0"/>
              <a:t> – Text Alternative</a:t>
            </a:r>
            <a:endParaRPr lang="en-US" sz="4000" noProof="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380686" cy="4876800"/>
          </a:xfrm>
        </p:spPr>
        <p:txBody>
          <a:bodyPr>
            <a:noAutofit/>
          </a:bodyPr>
          <a:lstStyle/>
          <a:p>
            <a:r>
              <a:rPr lang="en-US" noProof="0" dirty="0"/>
              <a:t>The diagram shows how to create an N S U. The N S U shows a diagram between a user and multiple class entities. A user can establish a navigation link by selecting a room or by viewing the bill of materials. The class, bill of materials establishes a navigation link to the class room with the command return to room. Room established a navigation link to the product components with the command recommend components. A cyclic navigation link within product component can request an alternative product component. The product component establishes a navigation link to the file directory with the command show description which consists of the component descriptions like: marketing description, schematic, photograph tech description and video. The component description directory establishes a navigation link to product component and bill of materials with the command purchase product component. The product component establishes a final navigation link to bill of materials with the command purchase product component. </a:t>
            </a:r>
            <a:endParaRPr lang="en-US" sz="2200"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33</a:t>
            </a:fld>
            <a:endParaRPr lang="en-US"/>
          </a:p>
        </p:txBody>
      </p:sp>
    </p:spTree>
    <p:extLst>
      <p:ext uri="{BB962C8B-B14F-4D97-AF65-F5344CB8AC3E}">
        <p14:creationId xmlns:p14="http://schemas.microsoft.com/office/powerpoint/2010/main" val="359519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97278"/>
            <a:ext cx="8458200" cy="886134"/>
          </a:xfrm>
        </p:spPr>
        <p:txBody>
          <a:bodyPr>
            <a:normAutofit fontScale="90000"/>
          </a:bodyPr>
          <a:lstStyle/>
          <a:p>
            <a:r>
              <a:rPr lang="en-US" sz="4000" noProof="0" dirty="0">
                <a:solidFill>
                  <a:schemeClr val="tx1"/>
                </a:solidFill>
              </a:rPr>
              <a:t>Mobility and Web Quality</a:t>
            </a:r>
            <a:r>
              <a:rPr lang="en-US" sz="4000" noProof="0" dirty="0"/>
              <a:t> – Text Alternative</a:t>
            </a:r>
            <a:endParaRPr lang="en-US" sz="4000" noProof="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380686" cy="4876800"/>
          </a:xfrm>
        </p:spPr>
        <p:txBody>
          <a:bodyPr>
            <a:noAutofit/>
          </a:bodyPr>
          <a:lstStyle/>
          <a:p>
            <a:r>
              <a:rPr lang="en-US" sz="2200" noProof="0" dirty="0"/>
              <a:t>An illustration displays mobility and web quality diagram. A web application quality is divided into five types, usability, functionality, reliability, efficiency, and maintainability. The usability is categorized into global site understandability, online feedback and help features, interface and aesthetic features, and special features. The functionality is categorized into searching and retrieving capability, navigation and browsing features, and application domain related features. The reliability is classified into correct link processing, error recovery, and user input validation and recovery. The efficiency is classified into response time performance, page generation speed, and graphics generation speed. The maintainability is classified into response time performance, page generation speed, and graphics generation speed.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34</a:t>
            </a:fld>
            <a:endParaRPr lang="en-US"/>
          </a:p>
        </p:txBody>
      </p:sp>
    </p:spTree>
    <p:extLst>
      <p:ext uri="{BB962C8B-B14F-4D97-AF65-F5344CB8AC3E}">
        <p14:creationId xmlns:p14="http://schemas.microsoft.com/office/powerpoint/2010/main" val="93327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Mobile Development Life Cycle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tabLst>
                <a:tab pos="4127500" algn="l"/>
              </a:tabLst>
            </a:pPr>
            <a:r>
              <a:rPr lang="en-US" b="1" noProof="0" dirty="0">
                <a:solidFill>
                  <a:schemeClr val="tx1"/>
                </a:solidFill>
                <a:latin typeface="Times New Roman" panose="02020603050405020304" pitchFamily="18" charset="0"/>
                <a:cs typeface="Times New Roman" panose="02020603050405020304" pitchFamily="18" charset="0"/>
              </a:rPr>
              <a:t>Inception. </a:t>
            </a:r>
            <a:r>
              <a:rPr lang="en-US" noProof="0" dirty="0">
                <a:solidFill>
                  <a:schemeClr val="tx1"/>
                </a:solidFill>
                <a:latin typeface="Times New Roman" panose="02020603050405020304" pitchFamily="18" charset="0"/>
                <a:cs typeface="Times New Roman" panose="02020603050405020304" pitchFamily="18" charset="0"/>
              </a:rPr>
              <a:t>Goals, features, and functions of the mobile product are identified to determine the scope and the size of the first increment.</a:t>
            </a:r>
          </a:p>
          <a:p>
            <a:r>
              <a:rPr lang="en-US" b="1" noProof="0" dirty="0">
                <a:solidFill>
                  <a:schemeClr val="tx1"/>
                </a:solidFill>
                <a:latin typeface="Times New Roman" panose="02020603050405020304" pitchFamily="18" charset="0"/>
                <a:cs typeface="Times New Roman" panose="02020603050405020304" pitchFamily="18" charset="0"/>
              </a:rPr>
              <a:t>Design. </a:t>
            </a:r>
            <a:r>
              <a:rPr lang="en-US" noProof="0" dirty="0">
                <a:solidFill>
                  <a:schemeClr val="tx1"/>
                </a:solidFill>
                <a:latin typeface="Times New Roman" panose="02020603050405020304" pitchFamily="18" charset="0"/>
                <a:cs typeface="Times New Roman" panose="02020603050405020304" pitchFamily="18" charset="0"/>
              </a:rPr>
              <a:t>Developers define the app user experience using screen mockups and paper prototypes to help a user interface design that will take different screen sizes and capabilities into account.</a:t>
            </a:r>
          </a:p>
          <a:p>
            <a:r>
              <a:rPr lang="en-US" b="1" noProof="0" dirty="0">
                <a:solidFill>
                  <a:schemeClr val="tx1"/>
                </a:solidFill>
                <a:latin typeface="Times New Roman" panose="02020603050405020304" pitchFamily="18" charset="0"/>
                <a:cs typeface="Times New Roman" panose="02020603050405020304" pitchFamily="18" charset="0"/>
              </a:rPr>
              <a:t>Development. </a:t>
            </a:r>
            <a:r>
              <a:rPr lang="en-US" noProof="0" dirty="0">
                <a:solidFill>
                  <a:schemeClr val="tx1"/>
                </a:solidFill>
                <a:latin typeface="Times New Roman" panose="02020603050405020304" pitchFamily="18" charset="0"/>
                <a:cs typeface="Times New Roman" panose="02020603050405020304" pitchFamily="18" charset="0"/>
              </a:rPr>
              <a:t>Mobile software is coded, test cases are created. Usability and accessibility tests conducted as the product evolves.</a:t>
            </a:r>
          </a:p>
          <a:p>
            <a:r>
              <a:rPr lang="en-US" b="1" noProof="0" dirty="0">
                <a:solidFill>
                  <a:schemeClr val="tx1"/>
                </a:solidFill>
                <a:latin typeface="Times New Roman" panose="02020603050405020304" pitchFamily="18" charset="0"/>
                <a:cs typeface="Times New Roman" panose="02020603050405020304" pitchFamily="18" charset="0"/>
              </a:rPr>
              <a:t>Stabilization. </a:t>
            </a:r>
            <a:r>
              <a:rPr lang="en-US" noProof="0" dirty="0">
                <a:solidFill>
                  <a:schemeClr val="tx1"/>
                </a:solidFill>
                <a:latin typeface="Times New Roman" panose="02020603050405020304" pitchFamily="18" charset="0"/>
                <a:cs typeface="Times New Roman" panose="02020603050405020304" pitchFamily="18" charset="0"/>
              </a:rPr>
              <a:t>Most mobile products go through a series of prototypes: feasibility (one logic path ); alpha prototype (minimum viable product); beta prototype (largely complete); and release candidate (all required functionality) ready for product owner review.</a:t>
            </a:r>
          </a:p>
          <a:p>
            <a:r>
              <a:rPr lang="en-US" b="1" noProof="0" dirty="0">
                <a:solidFill>
                  <a:schemeClr val="tx1"/>
                </a:solidFill>
                <a:latin typeface="Times New Roman" panose="02020603050405020304" pitchFamily="18" charset="0"/>
                <a:cs typeface="Times New Roman" panose="02020603050405020304" pitchFamily="18" charset="0"/>
              </a:rPr>
              <a:t>Deployment. </a:t>
            </a:r>
            <a:r>
              <a:rPr lang="en-US" noProof="0" dirty="0">
                <a:solidFill>
                  <a:schemeClr val="tx1"/>
                </a:solidFill>
                <a:latin typeface="Times New Roman" panose="02020603050405020304" pitchFamily="18" charset="0"/>
                <a:cs typeface="Times New Roman" panose="02020603050405020304" pitchFamily="18" charset="0"/>
              </a:rPr>
              <a:t>Once stabilized a mobile product is reviewed by a commercial app store and made available for sale and download.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165920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971909"/>
          </a:xfrm>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Useful Mobile User Interface Design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489166"/>
            <a:ext cx="8458200" cy="4850674"/>
          </a:xfrm>
        </p:spPr>
        <p:txBody>
          <a:bodyPr vert="horz" lIns="91440" tIns="45720" rIns="91440" bIns="45720" rtlCol="0">
            <a:noAutofit/>
          </a:bodyPr>
          <a:lstStyle/>
          <a:p>
            <a:pPr marL="291600" indent="-291600">
              <a:lnSpc>
                <a:spcPct val="90000"/>
              </a:lnSpc>
              <a:spcBef>
                <a:spcPts val="2000"/>
              </a:spcBef>
              <a:spcAft>
                <a:spcPts val="300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a:t>
            </a:r>
            <a:r>
              <a:rPr lang="en-US" sz="2400" i="1" noProof="0" dirty="0">
                <a:solidFill>
                  <a:schemeClr val="tx1"/>
                </a:solidFill>
                <a:latin typeface="Times New Roman" panose="02020603050405020304" pitchFamily="18" charset="0"/>
                <a:cs typeface="Times New Roman" panose="02020603050405020304" pitchFamily="18" charset="0"/>
              </a:rPr>
              <a:t>platform model </a:t>
            </a:r>
            <a:r>
              <a:rPr lang="en-US" sz="2400" noProof="0" dirty="0">
                <a:solidFill>
                  <a:schemeClr val="tx1"/>
                </a:solidFill>
                <a:latin typeface="Times New Roman" panose="02020603050405020304" pitchFamily="18" charset="0"/>
                <a:cs typeface="Times New Roman" panose="02020603050405020304" pitchFamily="18" charset="0"/>
              </a:rPr>
              <a:t>describes the constraints imposed by each platform to be supported. </a:t>
            </a:r>
          </a:p>
          <a:p>
            <a:pPr marL="291600" indent="-291600">
              <a:lnSpc>
                <a:spcPct val="90000"/>
              </a:lnSpc>
              <a:spcBef>
                <a:spcPts val="2000"/>
              </a:spcBef>
              <a:spcAft>
                <a:spcPts val="300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a:t>
            </a:r>
            <a:r>
              <a:rPr lang="en-US" sz="2400" i="1" noProof="0" dirty="0">
                <a:solidFill>
                  <a:schemeClr val="tx1"/>
                </a:solidFill>
                <a:latin typeface="Times New Roman" panose="02020603050405020304" pitchFamily="18" charset="0"/>
                <a:cs typeface="Times New Roman" panose="02020603050405020304" pitchFamily="18" charset="0"/>
              </a:rPr>
              <a:t>presentation model </a:t>
            </a:r>
            <a:r>
              <a:rPr lang="en-US" sz="2400" noProof="0" dirty="0">
                <a:solidFill>
                  <a:schemeClr val="tx1"/>
                </a:solidFill>
                <a:latin typeface="Times New Roman" panose="02020603050405020304" pitchFamily="18" charset="0"/>
                <a:cs typeface="Times New Roman" panose="02020603050405020304" pitchFamily="18" charset="0"/>
              </a:rPr>
              <a:t>describes the appearance of the user interface. </a:t>
            </a:r>
          </a:p>
          <a:p>
            <a:pPr marL="291600" indent="-291600">
              <a:lnSpc>
                <a:spcPct val="90000"/>
              </a:lnSpc>
              <a:spcBef>
                <a:spcPts val="2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The </a:t>
            </a:r>
            <a:r>
              <a:rPr lang="en-US" sz="2400" i="1" noProof="0" dirty="0">
                <a:solidFill>
                  <a:schemeClr val="tx1"/>
                </a:solidFill>
                <a:latin typeface="Times New Roman" panose="02020603050405020304" pitchFamily="18" charset="0"/>
                <a:cs typeface="Times New Roman" panose="02020603050405020304" pitchFamily="18" charset="0"/>
              </a:rPr>
              <a:t>task model </a:t>
            </a:r>
            <a:r>
              <a:rPr lang="en-US" sz="2400" noProof="0" dirty="0">
                <a:solidFill>
                  <a:schemeClr val="tx1"/>
                </a:solidFill>
                <a:latin typeface="Times New Roman" panose="02020603050405020304" pitchFamily="18" charset="0"/>
                <a:cs typeface="Times New Roman" panose="02020603050405020304" pitchFamily="18" charset="0"/>
              </a:rPr>
              <a:t>is a structured representation of the tasks a user needs to perform to meet her task goals.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150314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971909"/>
          </a:xfrm>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Mobile User Interface Design Considerations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407339"/>
            <a:ext cx="8458200" cy="4971691"/>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Define user interface brand signatures.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Focus the portfolio of products.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Identify the core user stories.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Optimize user interface flows and elements.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Define scaling rules.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User performance dashboard.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Champion-dedicated user interface engineering skills.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345526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Mobile User Interface Evaluation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r>
              <a:rPr lang="en-US" sz="2400" noProof="0" dirty="0">
                <a:solidFill>
                  <a:schemeClr val="tx1"/>
                </a:solidFill>
                <a:latin typeface="Times New Roman" panose="02020603050405020304" pitchFamily="18" charset="0"/>
                <a:cs typeface="Times New Roman" panose="02020603050405020304" pitchFamily="18" charset="0"/>
              </a:rPr>
              <a:t>In trying to meet stakeholder usability expectations, mobile developers should attempt to answer these questions to assess the out-of-the-box readiness of the device:</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Is the user interface consistent across applications?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Is the device interoperable with different network services?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Is the device acceptable in terms of stakeholder values in the target market area?</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189321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Mobile Design Approaches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152918" cy="4941211"/>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Usage Scenarios. </a:t>
            </a:r>
            <a:r>
              <a:rPr lang="en-US" noProof="0" dirty="0">
                <a:solidFill>
                  <a:schemeClr val="tx1"/>
                </a:solidFill>
                <a:latin typeface="Times New Roman" panose="02020603050405020304" pitchFamily="18" charset="0"/>
                <a:cs typeface="Times New Roman" panose="02020603050405020304" pitchFamily="18" charset="0"/>
              </a:rPr>
              <a:t>Must consider context variables (location, user, and device) and transitions between contextual scenarios (locations and settings, movement and posture, devices and usages, workloads and distractions, user preferences).</a:t>
            </a:r>
          </a:p>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Ethnographic Observation. </a:t>
            </a:r>
            <a:r>
              <a:rPr lang="en-US" noProof="0" dirty="0">
                <a:solidFill>
                  <a:schemeClr val="tx1"/>
                </a:solidFill>
                <a:latin typeface="Times New Roman" panose="02020603050405020304" pitchFamily="18" charset="0"/>
                <a:cs typeface="Times New Roman" panose="02020603050405020304" pitchFamily="18" charset="0"/>
              </a:rPr>
              <a:t>Used method to gather information about representative users of a software product by observing them as they use the product in a natural setting. Can be tricky to observe them without interfering with their product use.</a:t>
            </a:r>
          </a:p>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Low-Fidelity Paper Prototypes </a:t>
            </a:r>
            <a:r>
              <a:rPr lang="en-US" b="1" noProof="0" dirty="0">
                <a:solidFill>
                  <a:schemeClr val="tx1"/>
                </a:solidFill>
              </a:rPr>
              <a:t>(for example: </a:t>
            </a:r>
            <a:r>
              <a:rPr lang="en-US" b="1" noProof="0" dirty="0">
                <a:solidFill>
                  <a:schemeClr val="tx1"/>
                </a:solidFill>
                <a:latin typeface="Times New Roman" panose="02020603050405020304" pitchFamily="18" charset="0"/>
                <a:cs typeface="Times New Roman" panose="02020603050405020304" pitchFamily="18" charset="0"/>
              </a:rPr>
              <a:t>cards or Post-it notes). </a:t>
            </a:r>
            <a:r>
              <a:rPr lang="en-US" noProof="0" dirty="0">
                <a:solidFill>
                  <a:schemeClr val="tx1"/>
                </a:solidFill>
                <a:latin typeface="Times New Roman" panose="02020603050405020304" pitchFamily="18" charset="0"/>
                <a:cs typeface="Times New Roman" panose="02020603050405020304" pitchFamily="18" charset="0"/>
              </a:rPr>
              <a:t>Cost-effective usability assessment approach in user interface design that can be used before any programming takes place. It is important for these prototypes to be similar in size, weight, appearance to allow their use in a variety of contexts.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331796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Mobile Design Mistakes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5032651"/>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Kitchen sink. </a:t>
            </a:r>
            <a:r>
              <a:rPr lang="en-US" noProof="0" dirty="0">
                <a:solidFill>
                  <a:schemeClr val="tx1"/>
                </a:solidFill>
                <a:latin typeface="Times New Roman" panose="02020603050405020304" pitchFamily="18" charset="0"/>
                <a:cs typeface="Times New Roman" panose="02020603050405020304" pitchFamily="18" charset="0"/>
              </a:rPr>
              <a:t>Avoid adding too many features to the app and too many widgets on the screen.</a:t>
            </a:r>
          </a:p>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Inconsistency. </a:t>
            </a:r>
            <a:r>
              <a:rPr lang="en-US" noProof="0" dirty="0">
                <a:solidFill>
                  <a:schemeClr val="tx1"/>
                </a:solidFill>
                <a:latin typeface="Times New Roman" panose="02020603050405020304" pitchFamily="18" charset="0"/>
                <a:cs typeface="Times New Roman" panose="02020603050405020304" pitchFamily="18" charset="0"/>
              </a:rPr>
              <a:t>Set standards for page navigation, menu use, buttons, tabs, and other UI elements. Stick to uniform look and feel.</a:t>
            </a:r>
          </a:p>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Overdesigning. </a:t>
            </a:r>
            <a:r>
              <a:rPr lang="en-US" noProof="0" dirty="0">
                <a:solidFill>
                  <a:schemeClr val="tx1"/>
                </a:solidFill>
                <a:latin typeface="Times New Roman" panose="02020603050405020304" pitchFamily="18" charset="0"/>
                <a:cs typeface="Times New Roman" panose="02020603050405020304" pitchFamily="18" charset="0"/>
              </a:rPr>
              <a:t>Remove unnecessary elements and wasteful graphics. Do not be tempted to add things without thinking.</a:t>
            </a:r>
          </a:p>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Lack of speed. </a:t>
            </a:r>
            <a:r>
              <a:rPr lang="en-US" noProof="0" dirty="0">
                <a:solidFill>
                  <a:schemeClr val="tx1"/>
                </a:solidFill>
                <a:latin typeface="Times New Roman" panose="02020603050405020304" pitchFamily="18" charset="0"/>
                <a:cs typeface="Times New Roman" panose="02020603050405020304" pitchFamily="18" charset="0"/>
              </a:rPr>
              <a:t>Users do not care about device constraints—they want to view things quickly. Preload what you can.</a:t>
            </a:r>
          </a:p>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Verbiage. </a:t>
            </a:r>
            <a:r>
              <a:rPr lang="en-US" noProof="0" dirty="0">
                <a:solidFill>
                  <a:schemeClr val="tx1"/>
                </a:solidFill>
                <a:latin typeface="Times New Roman" panose="02020603050405020304" pitchFamily="18" charset="0"/>
                <a:cs typeface="Times New Roman" panose="02020603050405020304" pitchFamily="18" charset="0"/>
              </a:rPr>
              <a:t>Unnecessarily long, wordy menus and screen displays</a:t>
            </a:r>
          </a:p>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Nonstandard interaction. </a:t>
            </a:r>
            <a:r>
              <a:rPr lang="en-US" noProof="0" dirty="0">
                <a:solidFill>
                  <a:schemeClr val="tx1"/>
                </a:solidFill>
                <a:latin typeface="Times New Roman" panose="02020603050405020304" pitchFamily="18" charset="0"/>
                <a:cs typeface="Times New Roman" panose="02020603050405020304" pitchFamily="18" charset="0"/>
              </a:rPr>
              <a:t>Take advantage of the user’s experience with the way things are done on the platform.</a:t>
            </a:r>
          </a:p>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Help-and-FAQ-itis. </a:t>
            </a:r>
            <a:r>
              <a:rPr lang="en-US" noProof="0" dirty="0">
                <a:solidFill>
                  <a:schemeClr val="tx1"/>
                </a:solidFill>
                <a:latin typeface="Times New Roman" panose="02020603050405020304" pitchFamily="18" charset="0"/>
                <a:cs typeface="Times New Roman" panose="02020603050405020304" pitchFamily="18" charset="0"/>
              </a:rPr>
              <a:t>Adding online help is not the way to repair a poorly designed user interface.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1008196018"/>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450</TotalTime>
  <Words>2643</Words>
  <Application>Microsoft Office PowerPoint</Application>
  <PresentationFormat>On-screen Show (4:3)</PresentationFormat>
  <Paragraphs>223</Paragraphs>
  <Slides>34</Slides>
  <Notes>0</Notes>
  <HiddenSlides>5</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34</vt:i4>
      </vt:variant>
    </vt:vector>
  </HeadingPairs>
  <TitlesOfParts>
    <vt:vector size="41" baseType="lpstr">
      <vt:lpstr>Arial</vt:lpstr>
      <vt:lpstr>Times New Roman</vt:lpstr>
      <vt:lpstr>Title Slides Master</vt:lpstr>
      <vt:lpstr>MainContentSlideMaster</vt:lpstr>
      <vt:lpstr>ClosingMaster</vt:lpstr>
      <vt:lpstr>DividerSlideMaster</vt:lpstr>
      <vt:lpstr>ImageDescriptionAppendixSlideMaster</vt:lpstr>
      <vt:lpstr>Chapter 13</vt:lpstr>
      <vt:lpstr>Mobile Development Challenges</vt:lpstr>
      <vt:lpstr>Mobile Technical Considerations</vt:lpstr>
      <vt:lpstr>Mobile Development Life Cycle</vt:lpstr>
      <vt:lpstr>Useful Mobile User Interface Design Models</vt:lpstr>
      <vt:lpstr>Mobile User Interface Design Considerations</vt:lpstr>
      <vt:lpstr>Mobile User Interface Evaluation</vt:lpstr>
      <vt:lpstr>Mobile Design Approaches</vt:lpstr>
      <vt:lpstr>Mobile Design Mistakes</vt:lpstr>
      <vt:lpstr>Services Computing</vt:lpstr>
      <vt:lpstr>Cloud Computing</vt:lpstr>
      <vt:lpstr>Context-Aware Apps</vt:lpstr>
      <vt:lpstr>Web Design Pyramid</vt:lpstr>
      <vt:lpstr>Objectives of Web Interface Design</vt:lpstr>
      <vt:lpstr>Aesthetic Design</vt:lpstr>
      <vt:lpstr>Content Design</vt:lpstr>
      <vt:lpstr>Architecture Design</vt:lpstr>
      <vt:lpstr>Model View Controller (M V C)</vt:lpstr>
      <vt:lpstr>WebApp M V C Architecture</vt:lpstr>
      <vt:lpstr>Navigation Design</vt:lpstr>
      <vt:lpstr>Creating N S U</vt:lpstr>
      <vt:lpstr>Mobile Component Design</vt:lpstr>
      <vt:lpstr>Mobility and Web Quality</vt:lpstr>
      <vt:lpstr>Mobility and Design Quality 1</vt:lpstr>
      <vt:lpstr>Mobility and Design Quality 2</vt:lpstr>
      <vt:lpstr>Mobility Product Quality Checklist 1</vt:lpstr>
      <vt:lpstr>Mobility Product Quality Checklist 2</vt:lpstr>
      <vt:lpstr>Mobility Design Best Practices</vt:lpstr>
      <vt:lpstr>End of Main Content</vt:lpstr>
      <vt:lpstr>Accessibility Content: Text Alternatives for Images</vt:lpstr>
      <vt:lpstr>Web Design Pyramid – Text Alternative</vt:lpstr>
      <vt:lpstr>Model View Controller (M V C) – Text Alternative</vt:lpstr>
      <vt:lpstr>Creating N S U – Text Alternative</vt:lpstr>
      <vt:lpstr>Mobility and Web Quality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R, Nithiyanandhan</cp:lastModifiedBy>
  <cp:revision>67</cp:revision>
  <dcterms:created xsi:type="dcterms:W3CDTF">2019-01-22T22:04:31Z</dcterms:created>
  <dcterms:modified xsi:type="dcterms:W3CDTF">2019-10-16T08:29:35Z</dcterms:modified>
</cp:coreProperties>
</file>