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3" r:id="rId6"/>
    <p:sldId id="263" r:id="rId7"/>
    <p:sldId id="266" r:id="rId8"/>
    <p:sldId id="268" r:id="rId9"/>
    <p:sldId id="267" r:id="rId10"/>
    <p:sldId id="269" r:id="rId11"/>
    <p:sldId id="270" r:id="rId12"/>
    <p:sldId id="271" r:id="rId13"/>
    <p:sldId id="272" r:id="rId14"/>
    <p:sldId id="273" r:id="rId15"/>
    <p:sldId id="274" r:id="rId16"/>
    <p:sldId id="275" r:id="rId17"/>
    <p:sldId id="285" r:id="rId18"/>
    <p:sldId id="286" r:id="rId19"/>
    <p:sldId id="279" r:id="rId20"/>
    <p:sldId id="284" r:id="rId21"/>
    <p:sldId id="280" r:id="rId22"/>
    <p:sldId id="281" r:id="rId23"/>
    <p:sldId id="287" r:id="rId24"/>
    <p:sldId id="258"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3"/>
            <p14:sldId id="263"/>
            <p14:sldId id="266"/>
            <p14:sldId id="268"/>
            <p14:sldId id="267"/>
            <p14:sldId id="269"/>
            <p14:sldId id="270"/>
            <p14:sldId id="271"/>
            <p14:sldId id="272"/>
            <p14:sldId id="273"/>
            <p14:sldId id="274"/>
            <p14:sldId id="275"/>
            <p14:sldId id="285"/>
            <p14:sldId id="286"/>
            <p14:sldId id="279"/>
            <p14:sldId id="284"/>
            <p14:sldId id="280"/>
            <p14:sldId id="281"/>
            <p14:sldId id="287"/>
          </p14:sldIdLst>
        </p14:section>
        <p14:section name="Appendix: Image Descriptions for Unsighted Students" id="{9E859B0B-078E-463E-89A6-21C20DD280C4}">
          <p14:sldIdLst>
            <p14:sldId id="258"/>
            <p14:sldId id="26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3" autoAdjust="0"/>
    <p:restoredTop sz="86375" autoAdjust="0"/>
  </p:normalViewPr>
  <p:slideViewPr>
    <p:cSldViewPr snapToGrid="0" showGuides="1">
      <p:cViewPr varScale="1">
        <p:scale>
          <a:sx n="74" d="100"/>
          <a:sy n="74" d="100"/>
        </p:scale>
        <p:origin x="845" y="72"/>
      </p:cViewPr>
      <p:guideLst>
        <p:guide pos="3264"/>
        <p:guide orient="horz" pos="2256"/>
        <p:guide pos="5640"/>
      </p:guideLst>
    </p:cSldViewPr>
  </p:slideViewPr>
  <p:outlineViewPr>
    <p:cViewPr>
      <p:scale>
        <a:sx n="33" d="100"/>
        <a:sy n="33" d="100"/>
      </p:scale>
      <p:origin x="0" y="-1300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4048347"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4048347"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12" name="Content Placeholder 5">
            <a:extLst>
              <a:ext uri="{FF2B5EF4-FFF2-40B4-BE49-F238E27FC236}">
                <a16:creationId xmlns:a16="http://schemas.microsoft.com/office/drawing/2014/main" id="{BE1470B2-4B4B-4272-8EFE-1E42737D1B3C}"/>
              </a:ext>
            </a:extLst>
          </p:cNvPr>
          <p:cNvSpPr>
            <a:spLocks noGrp="1"/>
          </p:cNvSpPr>
          <p:nvPr>
            <p:ph sz="quarter" idx="19" hasCustomPrompt="1"/>
          </p:nvPr>
        </p:nvSpPr>
        <p:spPr>
          <a:xfrm>
            <a:off x="4578065" y="4635164"/>
            <a:ext cx="4048347"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D5A6E116-39FC-41DD-A4B6-19BB681046FE}"/>
              </a:ext>
            </a:extLst>
          </p:cNvPr>
          <p:cNvSpPr>
            <a:spLocks noGrp="1"/>
          </p:cNvSpPr>
          <p:nvPr>
            <p:ph sz="quarter" idx="20" hasCustomPrompt="1"/>
          </p:nvPr>
        </p:nvSpPr>
        <p:spPr>
          <a:xfrm>
            <a:off x="4578065" y="5514975"/>
            <a:ext cx="4048347"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Tree>
    <p:extLst>
      <p:ext uri="{BB962C8B-B14F-4D97-AF65-F5344CB8AC3E}">
        <p14:creationId xmlns:p14="http://schemas.microsoft.com/office/powerpoint/2010/main" val="25452099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atin typeface="Times New Roman" panose="02020603050405020304" pitchFamily="18" charset="0"/>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atin typeface="Times New Roman" panose="02020603050405020304" pitchFamily="18" charset="0"/>
                <a:cs typeface="Times New Roman" panose="02020603050405020304" pitchFamily="18" charset="0"/>
              </a:defRPr>
            </a:lvl1pPr>
            <a:lvl2pPr marL="344488" indent="-342900">
              <a:buFont typeface="Arial" panose="020B0604020202020204" pitchFamily="34" charset="0"/>
              <a:buChar char="•"/>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23968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647825"/>
            <a:ext cx="8458200" cy="46005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atin typeface="Times New Roman" panose="02020603050405020304" pitchFamily="18" charset="0"/>
                <a:cs typeface="Times New Roman" panose="02020603050405020304" pitchFamily="18"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266885"/>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id="{65E0AE6C-7730-4CD4-B5F5-733D17B54979}"/>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4" r:id="rId7"/>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hort Copyright">
            <a:extLst>
              <a:ext uri="{FF2B5EF4-FFF2-40B4-BE49-F238E27FC236}">
                <a16:creationId xmlns:a16="http://schemas.microsoft.com/office/drawing/2014/main" id="{5F41FE73-54FE-43CD-B935-566870C515D8}"/>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id="{C69A58A0-D202-4D72-8DFE-CE2DED52E86C}"/>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and Software Engineering</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Introduction</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41452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Umbrella Activities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t>Software project tracking and control.</a:t>
            </a:r>
          </a:p>
          <a:p>
            <a:pPr marL="291600" indent="-291600">
              <a:spcBef>
                <a:spcPts val="1000"/>
              </a:spcBef>
              <a:spcAft>
                <a:spcPts val="0"/>
              </a:spcAft>
              <a:buFont typeface="Arial" panose="020B0604020202020204" pitchFamily="34" charset="0"/>
              <a:buChar char="•"/>
            </a:pPr>
            <a:r>
              <a:rPr lang="en-US" altLang="en-US" sz="2400" noProof="0" dirty="0"/>
              <a:t>Risk management.</a:t>
            </a:r>
          </a:p>
          <a:p>
            <a:pPr marL="291600" indent="-291600">
              <a:spcBef>
                <a:spcPts val="1000"/>
              </a:spcBef>
              <a:spcAft>
                <a:spcPts val="0"/>
              </a:spcAft>
              <a:buFont typeface="Arial" panose="020B0604020202020204" pitchFamily="34" charset="0"/>
              <a:buChar char="•"/>
            </a:pPr>
            <a:r>
              <a:rPr lang="en-US" altLang="en-US" sz="2400" noProof="0" dirty="0"/>
              <a:t>Software quality assurance.</a:t>
            </a:r>
          </a:p>
          <a:p>
            <a:pPr marL="291600" indent="-291600">
              <a:spcBef>
                <a:spcPts val="1000"/>
              </a:spcBef>
              <a:spcAft>
                <a:spcPts val="0"/>
              </a:spcAft>
              <a:buFont typeface="Arial" panose="020B0604020202020204" pitchFamily="34" charset="0"/>
              <a:buChar char="•"/>
            </a:pPr>
            <a:r>
              <a:rPr lang="en-US" altLang="en-US" sz="2400" noProof="0" dirty="0"/>
              <a:t>Technical reviews.</a:t>
            </a:r>
          </a:p>
          <a:p>
            <a:pPr marL="291600" indent="-291600">
              <a:spcBef>
                <a:spcPts val="1000"/>
              </a:spcBef>
              <a:spcAft>
                <a:spcPts val="0"/>
              </a:spcAft>
              <a:buFont typeface="Arial" panose="020B0604020202020204" pitchFamily="34" charset="0"/>
              <a:buChar char="•"/>
            </a:pPr>
            <a:r>
              <a:rPr lang="en-US" altLang="en-US" sz="2400" noProof="0" dirty="0"/>
              <a:t>Measurement.</a:t>
            </a:r>
          </a:p>
          <a:p>
            <a:pPr marL="291600" indent="-291600">
              <a:spcBef>
                <a:spcPts val="1000"/>
              </a:spcBef>
              <a:spcAft>
                <a:spcPts val="0"/>
              </a:spcAft>
              <a:buFont typeface="Arial" panose="020B0604020202020204" pitchFamily="34" charset="0"/>
              <a:buChar char="•"/>
            </a:pPr>
            <a:r>
              <a:rPr lang="en-US" altLang="en-US" sz="2400" noProof="0" dirty="0"/>
              <a:t>Software configuration management.</a:t>
            </a:r>
          </a:p>
          <a:p>
            <a:pPr marL="291600" indent="-291600">
              <a:spcBef>
                <a:spcPts val="1000"/>
              </a:spcBef>
              <a:spcAft>
                <a:spcPts val="0"/>
              </a:spcAft>
              <a:buFont typeface="Arial" panose="020B0604020202020204" pitchFamily="34" charset="0"/>
              <a:buChar char="•"/>
            </a:pPr>
            <a:r>
              <a:rPr lang="en-US" altLang="en-US" sz="2400" noProof="0" dirty="0"/>
              <a:t>Reusability management.</a:t>
            </a:r>
          </a:p>
          <a:p>
            <a:pPr marL="291600" indent="-291600">
              <a:spcBef>
                <a:spcPts val="1000"/>
              </a:spcBef>
              <a:spcAft>
                <a:spcPts val="0"/>
              </a:spcAft>
              <a:buFont typeface="Arial" panose="020B0604020202020204" pitchFamily="34" charset="0"/>
              <a:buChar char="•"/>
            </a:pPr>
            <a:r>
              <a:rPr lang="en-US" altLang="en-US" sz="2400" noProof="0" dirty="0"/>
              <a:t>Work product preparation and production.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173344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t>Process Difference Requiring Adaptation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890714"/>
          </a:xfrm>
        </p:spPr>
        <p:txBody>
          <a:bodyPr vert="horz" lIns="91440" tIns="45720" rIns="91440" bIns="45720" rtlCol="0">
            <a:noAutofit/>
          </a:bodyPr>
          <a:lstStyle/>
          <a:p>
            <a:pPr marL="291600" lvl="1" indent="-291600">
              <a:spcBef>
                <a:spcPts val="1000"/>
              </a:spcBef>
              <a:spcAft>
                <a:spcPts val="0"/>
              </a:spcAft>
            </a:pPr>
            <a:r>
              <a:rPr lang="en-US" altLang="en-US" sz="1800" noProof="0" dirty="0"/>
              <a:t>Overall flow of activities, actions, and tasks and the interdependencies among them.</a:t>
            </a:r>
          </a:p>
          <a:p>
            <a:pPr marL="291600" lvl="1" indent="-291600">
              <a:spcBef>
                <a:spcPts val="1000"/>
              </a:spcBef>
              <a:spcAft>
                <a:spcPts val="0"/>
              </a:spcAft>
            </a:pPr>
            <a:r>
              <a:rPr lang="en-US" altLang="en-US" sz="1800" noProof="0" dirty="0"/>
              <a:t>Degree to which actions and tasks are defined within each framework activity.</a:t>
            </a:r>
          </a:p>
          <a:p>
            <a:pPr marL="291600" lvl="1" indent="-291600">
              <a:spcBef>
                <a:spcPts val="1000"/>
              </a:spcBef>
              <a:spcAft>
                <a:spcPts val="0"/>
              </a:spcAft>
            </a:pPr>
            <a:r>
              <a:rPr lang="en-US" altLang="en-US" sz="1800" noProof="0" dirty="0"/>
              <a:t>Degree to which work products are identified and required.</a:t>
            </a:r>
          </a:p>
          <a:p>
            <a:pPr marL="291600" lvl="1" indent="-291600">
              <a:spcBef>
                <a:spcPts val="1000"/>
              </a:spcBef>
              <a:spcAft>
                <a:spcPts val="0"/>
              </a:spcAft>
            </a:pPr>
            <a:r>
              <a:rPr lang="en-US" altLang="en-US" sz="1800" noProof="0" dirty="0"/>
              <a:t>Manner which quality assurance activities are applied.</a:t>
            </a:r>
          </a:p>
          <a:p>
            <a:pPr marL="291600" lvl="1" indent="-291600">
              <a:spcBef>
                <a:spcPts val="1000"/>
              </a:spcBef>
              <a:spcAft>
                <a:spcPts val="0"/>
              </a:spcAft>
            </a:pPr>
            <a:r>
              <a:rPr lang="en-US" altLang="en-US" sz="1800" noProof="0" dirty="0"/>
              <a:t>Manner in which project tracking and control activities are applied.</a:t>
            </a:r>
          </a:p>
          <a:p>
            <a:pPr marL="291600" lvl="1" indent="-291600">
              <a:spcBef>
                <a:spcPts val="1000"/>
              </a:spcBef>
              <a:spcAft>
                <a:spcPts val="0"/>
              </a:spcAft>
            </a:pPr>
            <a:r>
              <a:rPr lang="en-US" altLang="en-US" sz="1800" noProof="0" dirty="0"/>
              <a:t>Overall degree of detail and rigor with which the process is described.</a:t>
            </a:r>
          </a:p>
          <a:p>
            <a:pPr marL="291600" lvl="1" indent="-291600">
              <a:spcBef>
                <a:spcPts val="1000"/>
              </a:spcBef>
              <a:spcAft>
                <a:spcPts val="0"/>
              </a:spcAft>
            </a:pPr>
            <a:r>
              <a:rPr lang="en-US" altLang="en-US" sz="1800" noProof="0" dirty="0"/>
              <a:t>Degree to which the customer and other stakeholders are involved with the project.</a:t>
            </a:r>
          </a:p>
          <a:p>
            <a:pPr marL="291600" lvl="1" indent="-291600">
              <a:spcBef>
                <a:spcPts val="1000"/>
              </a:spcBef>
              <a:spcAft>
                <a:spcPts val="0"/>
              </a:spcAft>
            </a:pPr>
            <a:r>
              <a:rPr lang="en-US" altLang="en-US" sz="1800" noProof="0" dirty="0"/>
              <a:t>Level of autonomy given to the software team.</a:t>
            </a:r>
          </a:p>
          <a:p>
            <a:pPr marL="291600" lvl="1" indent="-291600">
              <a:spcBef>
                <a:spcPts val="1000"/>
              </a:spcBef>
              <a:spcAft>
                <a:spcPts val="0"/>
              </a:spcAft>
            </a:pPr>
            <a:r>
              <a:rPr lang="en-US" altLang="en-US" sz="1800" noProof="0" dirty="0"/>
              <a:t>Degree to which team organization and roles are prescribed.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327732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3600" noProof="0" dirty="0"/>
              <a:t>Essence of Software Engineering Practice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altLang="en-US" sz="2400" noProof="0" dirty="0" err="1">
                <a:solidFill>
                  <a:schemeClr val="tx1"/>
                </a:solidFill>
              </a:rPr>
              <a:t>Polya</a:t>
            </a:r>
            <a:r>
              <a:rPr lang="en-US" altLang="en-US" sz="2400" noProof="0" dirty="0">
                <a:solidFill>
                  <a:schemeClr val="tx1"/>
                </a:solidFill>
              </a:rPr>
              <a:t> suggests:</a:t>
            </a:r>
          </a:p>
          <a:p>
            <a:pPr marL="403200" lvl="2" indent="-403200">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Understand the problem</a:t>
            </a:r>
            <a:r>
              <a:rPr lang="en-US" altLang="en-US" sz="2400" noProof="0" dirty="0">
                <a:solidFill>
                  <a:schemeClr val="tx1"/>
                </a:solidFill>
                <a:cs typeface="Nirmala UI" panose="020B0502040204020203" pitchFamily="34" charset="0"/>
              </a:rPr>
              <a:t> (communication and analysis).</a:t>
            </a:r>
          </a:p>
          <a:p>
            <a:pPr marL="403200" lvl="2" indent="-403200">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Plan a solution</a:t>
            </a:r>
            <a:r>
              <a:rPr lang="en-US" altLang="en-US" sz="2400" noProof="0" dirty="0">
                <a:solidFill>
                  <a:schemeClr val="tx1"/>
                </a:solidFill>
                <a:cs typeface="Nirmala UI" panose="020B0502040204020203" pitchFamily="34" charset="0"/>
              </a:rPr>
              <a:t> (modeling and software design).</a:t>
            </a:r>
          </a:p>
          <a:p>
            <a:pPr marL="403200" lvl="2" indent="-403200">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Carry out the plan</a:t>
            </a:r>
            <a:r>
              <a:rPr lang="en-US" altLang="en-US" sz="2400" noProof="0" dirty="0">
                <a:solidFill>
                  <a:schemeClr val="tx1"/>
                </a:solidFill>
                <a:cs typeface="Nirmala UI" panose="020B0502040204020203" pitchFamily="34" charset="0"/>
              </a:rPr>
              <a:t> (code generation).</a:t>
            </a:r>
          </a:p>
          <a:p>
            <a:pPr marL="403200" lvl="2" indent="-403200">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Examine result for accuracy</a:t>
            </a:r>
            <a:r>
              <a:rPr lang="en-US" altLang="en-US" sz="2400" noProof="0" dirty="0">
                <a:solidFill>
                  <a:schemeClr val="tx1"/>
                </a:solidFill>
                <a:cs typeface="Nirmala UI" panose="020B0502040204020203" pitchFamily="34" charset="0"/>
              </a:rPr>
              <a:t> (testing &amp; quality assurance).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1152574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Understand the Problem</a:t>
            </a:r>
          </a:p>
        </p:txBody>
      </p:sp>
      <p:sp>
        <p:nvSpPr>
          <p:cNvPr id="13" name="Content Placeholder 12">
            <a:extLst>
              <a:ext uri="{FF2B5EF4-FFF2-40B4-BE49-F238E27FC236}">
                <a16:creationId xmlns:a16="http://schemas.microsoft.com/office/drawing/2014/main" id="{9484E896-F163-4B4A-91A6-32729F632945}"/>
              </a:ext>
            </a:extLst>
          </p:cNvPr>
          <p:cNvSpPr>
            <a:spLocks noGrp="1"/>
          </p:cNvSpPr>
          <p:nvPr>
            <p:ph sz="quarter" idx="11"/>
          </p:nvPr>
        </p:nvSpPr>
        <p:spPr>
          <a:xfrm>
            <a:off x="342900" y="1276710"/>
            <a:ext cx="8458200" cy="488295"/>
          </a:xfrm>
        </p:spPr>
        <p:txBody>
          <a:bodyPr>
            <a:norm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Who has a stake in the solution to the problem?</a:t>
            </a:r>
            <a:endParaRPr lang="en-US" altLang="en-US" sz="2400" noProof="0" dirty="0">
              <a:solidFill>
                <a:schemeClr val="tx1"/>
              </a:solidFill>
            </a:endParaRPr>
          </a:p>
        </p:txBody>
      </p:sp>
      <p:sp>
        <p:nvSpPr>
          <p:cNvPr id="16" name="Content Placeholder 15">
            <a:extLst>
              <a:ext uri="{FF2B5EF4-FFF2-40B4-BE49-F238E27FC236}">
                <a16:creationId xmlns:a16="http://schemas.microsoft.com/office/drawing/2014/main" id="{75046F5B-32F0-407A-AC35-CCD9BDC15B9F}"/>
              </a:ext>
            </a:extLst>
          </p:cNvPr>
          <p:cNvSpPr>
            <a:spLocks noGrp="1"/>
          </p:cNvSpPr>
          <p:nvPr>
            <p:ph sz="quarter" idx="14"/>
          </p:nvPr>
        </p:nvSpPr>
        <p:spPr>
          <a:xfrm>
            <a:off x="342900" y="1818557"/>
            <a:ext cx="8458200" cy="449332"/>
          </a:xfrm>
        </p:spPr>
        <p:txBody>
          <a:bodyPr>
            <a:noAutofit/>
          </a:bodyPr>
          <a:lstStyle/>
          <a:p>
            <a:pPr lvl="2" indent="0">
              <a:spcBef>
                <a:spcPts val="1000"/>
              </a:spcBef>
              <a:spcAft>
                <a:spcPts val="0"/>
              </a:spcAft>
              <a:buNone/>
            </a:pPr>
            <a:r>
              <a:rPr lang="en-US" altLang="en-US" sz="2200" noProof="0" dirty="0">
                <a:solidFill>
                  <a:schemeClr val="tx1"/>
                </a:solidFill>
              </a:rPr>
              <a:t>That is, who are the stakeholders?</a:t>
            </a:r>
          </a:p>
        </p:txBody>
      </p:sp>
      <p:sp>
        <p:nvSpPr>
          <p:cNvPr id="17" name="Content Placeholder 16">
            <a:extLst>
              <a:ext uri="{FF2B5EF4-FFF2-40B4-BE49-F238E27FC236}">
                <a16:creationId xmlns:a16="http://schemas.microsoft.com/office/drawing/2014/main" id="{46EC76FC-3382-45A4-90B9-1A1F3C4A9918}"/>
              </a:ext>
            </a:extLst>
          </p:cNvPr>
          <p:cNvSpPr>
            <a:spLocks noGrp="1"/>
          </p:cNvSpPr>
          <p:nvPr>
            <p:ph sz="quarter" idx="15"/>
          </p:nvPr>
        </p:nvSpPr>
        <p:spPr>
          <a:xfrm>
            <a:off x="342900" y="2455702"/>
            <a:ext cx="8458200" cy="471398"/>
          </a:xfrm>
        </p:spPr>
        <p:txBody>
          <a:bodyPr>
            <a:norm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What are the unknowns?</a:t>
            </a:r>
          </a:p>
        </p:txBody>
      </p:sp>
      <p:sp>
        <p:nvSpPr>
          <p:cNvPr id="18" name="Content Placeholder 17">
            <a:extLst>
              <a:ext uri="{FF2B5EF4-FFF2-40B4-BE49-F238E27FC236}">
                <a16:creationId xmlns:a16="http://schemas.microsoft.com/office/drawing/2014/main" id="{8A769AD5-7625-4E44-9379-641144E3FE6A}"/>
              </a:ext>
            </a:extLst>
          </p:cNvPr>
          <p:cNvSpPr>
            <a:spLocks noGrp="1"/>
          </p:cNvSpPr>
          <p:nvPr>
            <p:ph sz="quarter" idx="16"/>
          </p:nvPr>
        </p:nvSpPr>
        <p:spPr>
          <a:xfrm>
            <a:off x="342900" y="2999974"/>
            <a:ext cx="8458200" cy="758555"/>
          </a:xfrm>
        </p:spPr>
        <p:txBody>
          <a:bodyPr>
            <a:noAutofit/>
          </a:bodyPr>
          <a:lstStyle/>
          <a:p>
            <a:pPr lvl="2" indent="0">
              <a:spcBef>
                <a:spcPts val="1000"/>
              </a:spcBef>
              <a:spcAft>
                <a:spcPts val="0"/>
              </a:spcAft>
              <a:buNone/>
            </a:pPr>
            <a:r>
              <a:rPr lang="en-US" altLang="en-US" sz="2200" noProof="0" dirty="0">
                <a:solidFill>
                  <a:schemeClr val="tx1"/>
                </a:solidFill>
              </a:rPr>
              <a:t>What data, functions, and features are required to properly solve the problem?</a:t>
            </a:r>
          </a:p>
        </p:txBody>
      </p:sp>
      <p:sp>
        <p:nvSpPr>
          <p:cNvPr id="19" name="Content Placeholder 18">
            <a:extLst>
              <a:ext uri="{FF2B5EF4-FFF2-40B4-BE49-F238E27FC236}">
                <a16:creationId xmlns:a16="http://schemas.microsoft.com/office/drawing/2014/main" id="{F3CD8122-63FC-4224-A41F-F47ED608A606}"/>
              </a:ext>
            </a:extLst>
          </p:cNvPr>
          <p:cNvSpPr>
            <a:spLocks noGrp="1"/>
          </p:cNvSpPr>
          <p:nvPr>
            <p:ph sz="quarter" idx="17"/>
          </p:nvPr>
        </p:nvSpPr>
        <p:spPr>
          <a:xfrm>
            <a:off x="342900" y="3989361"/>
            <a:ext cx="8283512" cy="454680"/>
          </a:xfrm>
        </p:spPr>
        <p:txBody>
          <a:bodyPr>
            <a:no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Can the problem be compartmentalized?</a:t>
            </a:r>
          </a:p>
        </p:txBody>
      </p:sp>
      <p:sp>
        <p:nvSpPr>
          <p:cNvPr id="20" name="Content Placeholder 19">
            <a:extLst>
              <a:ext uri="{FF2B5EF4-FFF2-40B4-BE49-F238E27FC236}">
                <a16:creationId xmlns:a16="http://schemas.microsoft.com/office/drawing/2014/main" id="{EBE089A9-F1EC-44AE-8968-C8AA9F7C9F63}"/>
              </a:ext>
            </a:extLst>
          </p:cNvPr>
          <p:cNvSpPr>
            <a:spLocks noGrp="1"/>
          </p:cNvSpPr>
          <p:nvPr>
            <p:ph sz="quarter" idx="18"/>
          </p:nvPr>
        </p:nvSpPr>
        <p:spPr>
          <a:xfrm>
            <a:off x="342900" y="4497378"/>
            <a:ext cx="8458200" cy="758555"/>
          </a:xfrm>
        </p:spPr>
        <p:txBody>
          <a:bodyPr>
            <a:noAutofit/>
          </a:bodyPr>
          <a:lstStyle/>
          <a:p>
            <a:pPr lvl="2" indent="0">
              <a:spcBef>
                <a:spcPts val="1000"/>
              </a:spcBef>
              <a:spcAft>
                <a:spcPts val="0"/>
              </a:spcAft>
              <a:buNone/>
            </a:pPr>
            <a:r>
              <a:rPr lang="en-US" altLang="en-US" sz="2200" noProof="0" dirty="0">
                <a:solidFill>
                  <a:schemeClr val="tx1"/>
                </a:solidFill>
              </a:rPr>
              <a:t>Is it possible to represent smaller problems that may be easier to understand?</a:t>
            </a:r>
          </a:p>
        </p:txBody>
      </p:sp>
      <p:sp>
        <p:nvSpPr>
          <p:cNvPr id="21" name="Content Placeholder 20">
            <a:extLst>
              <a:ext uri="{FF2B5EF4-FFF2-40B4-BE49-F238E27FC236}">
                <a16:creationId xmlns:a16="http://schemas.microsoft.com/office/drawing/2014/main" id="{07733C8B-1783-411D-BDB1-24DD5DDC4A1C}"/>
              </a:ext>
            </a:extLst>
          </p:cNvPr>
          <p:cNvSpPr>
            <a:spLocks noGrp="1"/>
          </p:cNvSpPr>
          <p:nvPr>
            <p:ph sz="quarter" idx="19"/>
          </p:nvPr>
        </p:nvSpPr>
        <p:spPr>
          <a:xfrm>
            <a:off x="342900" y="5511436"/>
            <a:ext cx="8458200" cy="486828"/>
          </a:xfrm>
        </p:spPr>
        <p:txBody>
          <a:bodyPr>
            <a:no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Can the problem be represented graphically?</a:t>
            </a:r>
            <a:endParaRPr lang="en-US" altLang="en-US" sz="2400" noProof="0" dirty="0">
              <a:solidFill>
                <a:schemeClr val="tx1"/>
              </a:solidFill>
            </a:endParaRPr>
          </a:p>
        </p:txBody>
      </p:sp>
      <p:sp>
        <p:nvSpPr>
          <p:cNvPr id="22" name="Content Placeholder 21">
            <a:extLst>
              <a:ext uri="{FF2B5EF4-FFF2-40B4-BE49-F238E27FC236}">
                <a16:creationId xmlns:a16="http://schemas.microsoft.com/office/drawing/2014/main" id="{671F8BFA-CF02-41A7-AC08-5B552D93194A}"/>
              </a:ext>
            </a:extLst>
          </p:cNvPr>
          <p:cNvSpPr>
            <a:spLocks noGrp="1"/>
          </p:cNvSpPr>
          <p:nvPr>
            <p:ph sz="quarter" idx="20"/>
          </p:nvPr>
        </p:nvSpPr>
        <p:spPr>
          <a:xfrm>
            <a:off x="342901" y="6072605"/>
            <a:ext cx="6079164" cy="391990"/>
          </a:xfrm>
        </p:spPr>
        <p:txBody>
          <a:bodyPr>
            <a:noAutofit/>
          </a:bodyPr>
          <a:lstStyle/>
          <a:p>
            <a:pPr lvl="2" indent="0">
              <a:spcBef>
                <a:spcPts val="1000"/>
              </a:spcBef>
              <a:spcAft>
                <a:spcPts val="0"/>
              </a:spcAft>
              <a:buNone/>
            </a:pPr>
            <a:r>
              <a:rPr lang="en-US" altLang="en-US" sz="2200" noProof="0" dirty="0">
                <a:solidFill>
                  <a:schemeClr val="tx1"/>
                </a:solidFill>
              </a:rPr>
              <a:t>Can an analysis model be created?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116199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Plan a Solution</a:t>
            </a:r>
          </a:p>
        </p:txBody>
      </p:sp>
      <p:sp>
        <p:nvSpPr>
          <p:cNvPr id="13" name="Content Placeholder 12">
            <a:extLst>
              <a:ext uri="{FF2B5EF4-FFF2-40B4-BE49-F238E27FC236}">
                <a16:creationId xmlns:a16="http://schemas.microsoft.com/office/drawing/2014/main" id="{9484E896-F163-4B4A-91A6-32729F632945}"/>
              </a:ext>
            </a:extLst>
          </p:cNvPr>
          <p:cNvSpPr>
            <a:spLocks noGrp="1"/>
          </p:cNvSpPr>
          <p:nvPr>
            <p:ph sz="quarter" idx="11"/>
          </p:nvPr>
        </p:nvSpPr>
        <p:spPr>
          <a:xfrm>
            <a:off x="342900" y="1276710"/>
            <a:ext cx="8458200" cy="488295"/>
          </a:xfrm>
        </p:spPr>
        <p:txBody>
          <a:bodyPr>
            <a:normAutofit/>
          </a:bodyPr>
          <a:lstStyle/>
          <a:p>
            <a:pPr marL="291600" indent="-291600">
              <a:spcBef>
                <a:spcPts val="1000"/>
              </a:spcBef>
              <a:spcAft>
                <a:spcPts val="0"/>
              </a:spcAft>
              <a:buFont typeface="Arial" panose="020B0604020202020204" pitchFamily="34" charset="0"/>
              <a:buChar char="•"/>
            </a:pPr>
            <a:r>
              <a:rPr lang="en-US" altLang="en-US" sz="2400" i="1" noProof="0" dirty="0"/>
              <a:t>Have you seen similar problems before?</a:t>
            </a:r>
          </a:p>
        </p:txBody>
      </p:sp>
      <p:sp>
        <p:nvSpPr>
          <p:cNvPr id="16" name="Content Placeholder 15">
            <a:extLst>
              <a:ext uri="{FF2B5EF4-FFF2-40B4-BE49-F238E27FC236}">
                <a16:creationId xmlns:a16="http://schemas.microsoft.com/office/drawing/2014/main" id="{75046F5B-32F0-407A-AC35-CCD9BDC15B9F}"/>
              </a:ext>
            </a:extLst>
          </p:cNvPr>
          <p:cNvSpPr>
            <a:spLocks noGrp="1"/>
          </p:cNvSpPr>
          <p:nvPr>
            <p:ph sz="quarter" idx="14"/>
          </p:nvPr>
        </p:nvSpPr>
        <p:spPr>
          <a:xfrm>
            <a:off x="342900" y="1839823"/>
            <a:ext cx="8458200" cy="1081512"/>
          </a:xfrm>
        </p:spPr>
        <p:txBody>
          <a:bodyPr>
            <a:noAutofit/>
          </a:bodyPr>
          <a:lstStyle/>
          <a:p>
            <a:pPr marL="518400"/>
            <a:r>
              <a:rPr lang="en-US" altLang="en-US" sz="2200" noProof="0" dirty="0"/>
              <a:t>Are there patterns that are recognizable in a potential solution? Is there existing software that implements the data, functions, and features that are required?</a:t>
            </a:r>
          </a:p>
        </p:txBody>
      </p:sp>
      <p:sp>
        <p:nvSpPr>
          <p:cNvPr id="17" name="Content Placeholder 16">
            <a:extLst>
              <a:ext uri="{FF2B5EF4-FFF2-40B4-BE49-F238E27FC236}">
                <a16:creationId xmlns:a16="http://schemas.microsoft.com/office/drawing/2014/main" id="{46EC76FC-3382-45A4-90B9-1A1F3C4A9918}"/>
              </a:ext>
            </a:extLst>
          </p:cNvPr>
          <p:cNvSpPr>
            <a:spLocks noGrp="1"/>
          </p:cNvSpPr>
          <p:nvPr>
            <p:ph sz="quarter" idx="15"/>
          </p:nvPr>
        </p:nvSpPr>
        <p:spPr>
          <a:xfrm>
            <a:off x="342900" y="3070749"/>
            <a:ext cx="8458200" cy="471398"/>
          </a:xfrm>
        </p:spPr>
        <p:txBody>
          <a:bodyPr>
            <a:normAutofit/>
          </a:bodyPr>
          <a:lstStyle/>
          <a:p>
            <a:pPr marL="291600" indent="-291600">
              <a:spcBef>
                <a:spcPts val="1000"/>
              </a:spcBef>
              <a:spcAft>
                <a:spcPts val="0"/>
              </a:spcAft>
              <a:buFont typeface="Arial" panose="020B0604020202020204" pitchFamily="34" charset="0"/>
              <a:buChar char="•"/>
            </a:pPr>
            <a:r>
              <a:rPr lang="en-US" altLang="en-US" sz="2400" i="1" noProof="0" dirty="0"/>
              <a:t>Has a similar problem been solved?</a:t>
            </a:r>
          </a:p>
        </p:txBody>
      </p:sp>
      <p:sp>
        <p:nvSpPr>
          <p:cNvPr id="18" name="Content Placeholder 17">
            <a:extLst>
              <a:ext uri="{FF2B5EF4-FFF2-40B4-BE49-F238E27FC236}">
                <a16:creationId xmlns:a16="http://schemas.microsoft.com/office/drawing/2014/main" id="{8A769AD5-7625-4E44-9379-641144E3FE6A}"/>
              </a:ext>
            </a:extLst>
          </p:cNvPr>
          <p:cNvSpPr>
            <a:spLocks noGrp="1"/>
          </p:cNvSpPr>
          <p:nvPr>
            <p:ph sz="quarter" idx="16"/>
          </p:nvPr>
        </p:nvSpPr>
        <p:spPr>
          <a:xfrm>
            <a:off x="342900" y="3573733"/>
            <a:ext cx="8458200" cy="454680"/>
          </a:xfrm>
        </p:spPr>
        <p:txBody>
          <a:bodyPr>
            <a:normAutofit/>
          </a:bodyPr>
          <a:lstStyle/>
          <a:p>
            <a:pPr marL="518400">
              <a:spcBef>
                <a:spcPts val="1000"/>
              </a:spcBef>
              <a:spcAft>
                <a:spcPts val="0"/>
              </a:spcAft>
            </a:pPr>
            <a:r>
              <a:rPr lang="en-US" altLang="en-US" sz="2200" noProof="0" dirty="0"/>
              <a:t>If so, are elements of the solution reusable?</a:t>
            </a:r>
          </a:p>
        </p:txBody>
      </p:sp>
      <p:sp>
        <p:nvSpPr>
          <p:cNvPr id="19" name="Content Placeholder 18">
            <a:extLst>
              <a:ext uri="{FF2B5EF4-FFF2-40B4-BE49-F238E27FC236}">
                <a16:creationId xmlns:a16="http://schemas.microsoft.com/office/drawing/2014/main" id="{F3CD8122-63FC-4224-A41F-F47ED608A606}"/>
              </a:ext>
            </a:extLst>
          </p:cNvPr>
          <p:cNvSpPr>
            <a:spLocks noGrp="1"/>
          </p:cNvSpPr>
          <p:nvPr>
            <p:ph sz="quarter" idx="17"/>
          </p:nvPr>
        </p:nvSpPr>
        <p:spPr>
          <a:xfrm>
            <a:off x="342900" y="4167029"/>
            <a:ext cx="4611872" cy="454680"/>
          </a:xfrm>
        </p:spPr>
        <p:txBody>
          <a:bodyPr>
            <a:noAutofit/>
          </a:bodyPr>
          <a:lstStyle/>
          <a:p>
            <a:pPr marL="291600" indent="-291600">
              <a:spcBef>
                <a:spcPts val="1000"/>
              </a:spcBef>
              <a:spcAft>
                <a:spcPts val="0"/>
              </a:spcAft>
              <a:buFont typeface="Arial" panose="020B0604020202020204" pitchFamily="34" charset="0"/>
              <a:buChar char="•"/>
            </a:pPr>
            <a:r>
              <a:rPr lang="en-US" altLang="en-US" sz="2400" i="1" noProof="0" dirty="0"/>
              <a:t>Can subproblems be defined?</a:t>
            </a:r>
            <a:endParaRPr lang="en-US" altLang="en-US" sz="2400" noProof="0" dirty="0"/>
          </a:p>
        </p:txBody>
      </p:sp>
      <p:sp>
        <p:nvSpPr>
          <p:cNvPr id="20" name="Content Placeholder 19">
            <a:extLst>
              <a:ext uri="{FF2B5EF4-FFF2-40B4-BE49-F238E27FC236}">
                <a16:creationId xmlns:a16="http://schemas.microsoft.com/office/drawing/2014/main" id="{EBE089A9-F1EC-44AE-8968-C8AA9F7C9F63}"/>
              </a:ext>
            </a:extLst>
          </p:cNvPr>
          <p:cNvSpPr>
            <a:spLocks noGrp="1"/>
          </p:cNvSpPr>
          <p:nvPr>
            <p:ph sz="quarter" idx="18"/>
          </p:nvPr>
        </p:nvSpPr>
        <p:spPr>
          <a:xfrm>
            <a:off x="342900" y="4675046"/>
            <a:ext cx="8458200" cy="454681"/>
          </a:xfrm>
        </p:spPr>
        <p:txBody>
          <a:bodyPr>
            <a:normAutofit/>
          </a:bodyPr>
          <a:lstStyle/>
          <a:p>
            <a:pPr marL="518400"/>
            <a:r>
              <a:rPr lang="en-US" altLang="en-US" sz="2200" noProof="0" dirty="0"/>
              <a:t>If so, are solutions readily apparent for the subproblems?</a:t>
            </a:r>
            <a:endParaRPr lang="en-US" sz="2200" noProof="0" dirty="0"/>
          </a:p>
        </p:txBody>
      </p:sp>
      <p:sp>
        <p:nvSpPr>
          <p:cNvPr id="21" name="Content Placeholder 20">
            <a:extLst>
              <a:ext uri="{FF2B5EF4-FFF2-40B4-BE49-F238E27FC236}">
                <a16:creationId xmlns:a16="http://schemas.microsoft.com/office/drawing/2014/main" id="{07733C8B-1783-411D-BDB1-24DD5DDC4A1C}"/>
              </a:ext>
            </a:extLst>
          </p:cNvPr>
          <p:cNvSpPr>
            <a:spLocks noGrp="1"/>
          </p:cNvSpPr>
          <p:nvPr>
            <p:ph sz="quarter" idx="19"/>
          </p:nvPr>
        </p:nvSpPr>
        <p:spPr>
          <a:xfrm>
            <a:off x="342900" y="5193695"/>
            <a:ext cx="8458200" cy="804569"/>
          </a:xfrm>
        </p:spPr>
        <p:txBody>
          <a:bodyPr>
            <a:noAutofit/>
          </a:bodyPr>
          <a:lstStyle/>
          <a:p>
            <a:pPr marL="291600" indent="-291600">
              <a:spcBef>
                <a:spcPts val="1000"/>
              </a:spcBef>
              <a:spcAft>
                <a:spcPts val="0"/>
              </a:spcAft>
              <a:buFont typeface="Arial" panose="020B0604020202020204" pitchFamily="34" charset="0"/>
              <a:buChar char="•"/>
            </a:pPr>
            <a:r>
              <a:rPr lang="en-US" altLang="en-US" sz="2400" i="1" noProof="0" dirty="0"/>
              <a:t>Can you represent a solution in a manner that leads to effective implementation?</a:t>
            </a:r>
          </a:p>
        </p:txBody>
      </p:sp>
      <p:sp>
        <p:nvSpPr>
          <p:cNvPr id="22" name="Content Placeholder 21">
            <a:extLst>
              <a:ext uri="{FF2B5EF4-FFF2-40B4-BE49-F238E27FC236}">
                <a16:creationId xmlns:a16="http://schemas.microsoft.com/office/drawing/2014/main" id="{671F8BFA-CF02-41A7-AC08-5B552D93194A}"/>
              </a:ext>
            </a:extLst>
          </p:cNvPr>
          <p:cNvSpPr>
            <a:spLocks noGrp="1"/>
          </p:cNvSpPr>
          <p:nvPr>
            <p:ph sz="quarter" idx="20"/>
          </p:nvPr>
        </p:nvSpPr>
        <p:spPr>
          <a:xfrm>
            <a:off x="342900" y="6072605"/>
            <a:ext cx="6546997" cy="480595"/>
          </a:xfrm>
        </p:spPr>
        <p:txBody>
          <a:bodyPr>
            <a:noAutofit/>
          </a:bodyPr>
          <a:lstStyle/>
          <a:p>
            <a:pPr marL="518400"/>
            <a:r>
              <a:rPr lang="en-US" altLang="en-US" sz="2200" noProof="0" dirty="0"/>
              <a:t>Can a design model be created?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3296432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Carryout the Plan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7477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Does the solution conform to the plan?</a:t>
            </a:r>
            <a:endParaRPr lang="en-US" altLang="en-US" sz="2400" noProof="0" dirty="0">
              <a:solidFill>
                <a:schemeClr val="tx1"/>
              </a:solidFill>
            </a:endParaRPr>
          </a:p>
        </p:txBody>
      </p:sp>
      <p:sp>
        <p:nvSpPr>
          <p:cNvPr id="12" name="Content Placeholder 11">
            <a:extLst>
              <a:ext uri="{FF2B5EF4-FFF2-40B4-BE49-F238E27FC236}">
                <a16:creationId xmlns:a16="http://schemas.microsoft.com/office/drawing/2014/main" id="{6ABDD683-F18A-4A69-9D30-86580DE6B03B}"/>
              </a:ext>
            </a:extLst>
          </p:cNvPr>
          <p:cNvSpPr>
            <a:spLocks noGrp="1"/>
          </p:cNvSpPr>
          <p:nvPr>
            <p:ph sz="quarter" idx="15"/>
          </p:nvPr>
        </p:nvSpPr>
        <p:spPr>
          <a:xfrm>
            <a:off x="342900" y="1816603"/>
            <a:ext cx="8458200" cy="474776"/>
          </a:xfrm>
        </p:spPr>
        <p:txBody>
          <a:bodyPr>
            <a:normAutofit/>
          </a:bodyPr>
          <a:lstStyle/>
          <a:p>
            <a:pPr lvl="2" indent="0">
              <a:spcBef>
                <a:spcPts val="1000"/>
              </a:spcBef>
              <a:spcAft>
                <a:spcPts val="0"/>
              </a:spcAft>
              <a:buNone/>
            </a:pPr>
            <a:r>
              <a:rPr lang="en-US" altLang="en-US" sz="2200" noProof="0" dirty="0">
                <a:solidFill>
                  <a:schemeClr val="tx1"/>
                </a:solidFill>
              </a:rPr>
              <a:t>Is source code traceable to the design model?</a:t>
            </a:r>
            <a:endParaRPr lang="en-US" altLang="en-US" sz="2400" i="1" noProof="0" dirty="0">
              <a:solidFill>
                <a:schemeClr val="tx1"/>
              </a:solidFill>
            </a:endParaRPr>
          </a:p>
        </p:txBody>
      </p:sp>
      <p:sp>
        <p:nvSpPr>
          <p:cNvPr id="13" name="Content Placeholder 12">
            <a:extLst>
              <a:ext uri="{FF2B5EF4-FFF2-40B4-BE49-F238E27FC236}">
                <a16:creationId xmlns:a16="http://schemas.microsoft.com/office/drawing/2014/main" id="{452D4F8C-7612-45AD-A08E-F981904551DA}"/>
              </a:ext>
            </a:extLst>
          </p:cNvPr>
          <p:cNvSpPr>
            <a:spLocks noGrp="1"/>
          </p:cNvSpPr>
          <p:nvPr>
            <p:ph sz="quarter" idx="16"/>
          </p:nvPr>
        </p:nvSpPr>
        <p:spPr>
          <a:xfrm>
            <a:off x="342900" y="2631922"/>
            <a:ext cx="8458200" cy="474776"/>
          </a:xfrm>
        </p:spPr>
        <p:txBody>
          <a:bodyPr>
            <a:norm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Is each component part of the solution provably correct?</a:t>
            </a:r>
            <a:endParaRPr lang="en-US" altLang="en-US" sz="2400" noProof="0" dirty="0">
              <a:solidFill>
                <a:schemeClr val="tx1"/>
              </a:solidFill>
            </a:endParaRPr>
          </a:p>
        </p:txBody>
      </p:sp>
      <p:sp>
        <p:nvSpPr>
          <p:cNvPr id="14" name="Content Placeholder 13">
            <a:extLst>
              <a:ext uri="{FF2B5EF4-FFF2-40B4-BE49-F238E27FC236}">
                <a16:creationId xmlns:a16="http://schemas.microsoft.com/office/drawing/2014/main" id="{2F7F4AA5-EBF8-4ABD-8074-C68D68807BA2}"/>
              </a:ext>
            </a:extLst>
          </p:cNvPr>
          <p:cNvSpPr>
            <a:spLocks noGrp="1"/>
          </p:cNvSpPr>
          <p:nvPr>
            <p:ph sz="quarter" idx="17"/>
          </p:nvPr>
        </p:nvSpPr>
        <p:spPr>
          <a:xfrm>
            <a:off x="342900" y="3198734"/>
            <a:ext cx="8458200" cy="763168"/>
          </a:xfrm>
        </p:spPr>
        <p:txBody>
          <a:bodyPr>
            <a:normAutofit/>
          </a:bodyPr>
          <a:lstStyle/>
          <a:p>
            <a:pPr lvl="2" indent="0">
              <a:spcBef>
                <a:spcPts val="1000"/>
              </a:spcBef>
              <a:spcAft>
                <a:spcPts val="0"/>
              </a:spcAft>
              <a:buNone/>
            </a:pPr>
            <a:r>
              <a:rPr lang="en-US" altLang="en-US" sz="2200" noProof="0" dirty="0">
                <a:solidFill>
                  <a:schemeClr val="tx1"/>
                </a:solidFill>
              </a:rPr>
              <a:t>Has the design and code been reviewed, or better, have correctness proofs been applied to algorithm?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53672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Examine the Result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52019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Is it possible to test each component part of the solution?</a:t>
            </a:r>
          </a:p>
        </p:txBody>
      </p:sp>
      <p:sp>
        <p:nvSpPr>
          <p:cNvPr id="12" name="Content Placeholder 11">
            <a:extLst>
              <a:ext uri="{FF2B5EF4-FFF2-40B4-BE49-F238E27FC236}">
                <a16:creationId xmlns:a16="http://schemas.microsoft.com/office/drawing/2014/main" id="{6ABDD683-F18A-4A69-9D30-86580DE6B03B}"/>
              </a:ext>
            </a:extLst>
          </p:cNvPr>
          <p:cNvSpPr>
            <a:spLocks noGrp="1"/>
          </p:cNvSpPr>
          <p:nvPr>
            <p:ph sz="quarter" idx="15"/>
          </p:nvPr>
        </p:nvSpPr>
        <p:spPr>
          <a:xfrm>
            <a:off x="342900" y="1848502"/>
            <a:ext cx="8458200" cy="474776"/>
          </a:xfrm>
        </p:spPr>
        <p:txBody>
          <a:bodyPr>
            <a:normAutofit/>
          </a:bodyPr>
          <a:lstStyle/>
          <a:p>
            <a:pPr lvl="2" indent="0">
              <a:spcBef>
                <a:spcPts val="1000"/>
              </a:spcBef>
              <a:spcAft>
                <a:spcPts val="0"/>
              </a:spcAft>
              <a:buNone/>
            </a:pPr>
            <a:r>
              <a:rPr lang="en-US" altLang="en-US" sz="2200" noProof="0" dirty="0">
                <a:solidFill>
                  <a:schemeClr val="tx1"/>
                </a:solidFill>
              </a:rPr>
              <a:t>Has a reasonable testing strategy been implemented?</a:t>
            </a:r>
            <a:endParaRPr lang="en-US" altLang="en-US" sz="2200" i="1" noProof="0" dirty="0">
              <a:solidFill>
                <a:schemeClr val="tx1"/>
              </a:solidFill>
            </a:endParaRPr>
          </a:p>
        </p:txBody>
      </p:sp>
      <p:sp>
        <p:nvSpPr>
          <p:cNvPr id="13" name="Content Placeholder 12">
            <a:extLst>
              <a:ext uri="{FF2B5EF4-FFF2-40B4-BE49-F238E27FC236}">
                <a16:creationId xmlns:a16="http://schemas.microsoft.com/office/drawing/2014/main" id="{452D4F8C-7612-45AD-A08E-F981904551DA}"/>
              </a:ext>
            </a:extLst>
          </p:cNvPr>
          <p:cNvSpPr>
            <a:spLocks noGrp="1"/>
          </p:cNvSpPr>
          <p:nvPr>
            <p:ph sz="quarter" idx="16"/>
          </p:nvPr>
        </p:nvSpPr>
        <p:spPr>
          <a:xfrm>
            <a:off x="342900" y="2631922"/>
            <a:ext cx="8458200" cy="871510"/>
          </a:xfrm>
        </p:spPr>
        <p:txBody>
          <a:bodyPr>
            <a:normAutofit/>
          </a:bodyPr>
          <a:lstStyle/>
          <a:p>
            <a:pPr marL="291600" indent="-291600">
              <a:spcBef>
                <a:spcPts val="1000"/>
              </a:spcBef>
              <a:spcAft>
                <a:spcPts val="0"/>
              </a:spcAft>
              <a:buFont typeface="Arial" panose="020B0604020202020204" pitchFamily="34" charset="0"/>
              <a:buChar char="•"/>
            </a:pPr>
            <a:r>
              <a:rPr lang="en-US" altLang="en-US" sz="2400" i="1" noProof="0" dirty="0">
                <a:solidFill>
                  <a:schemeClr val="tx1"/>
                </a:solidFill>
              </a:rPr>
              <a:t>Does the solution produce results, that conform to the data, functions, and features that are required? </a:t>
            </a:r>
          </a:p>
        </p:txBody>
      </p:sp>
      <p:sp>
        <p:nvSpPr>
          <p:cNvPr id="14" name="Content Placeholder 13">
            <a:extLst>
              <a:ext uri="{FF2B5EF4-FFF2-40B4-BE49-F238E27FC236}">
                <a16:creationId xmlns:a16="http://schemas.microsoft.com/office/drawing/2014/main" id="{2F7F4AA5-EBF8-4ABD-8074-C68D68807BA2}"/>
              </a:ext>
            </a:extLst>
          </p:cNvPr>
          <p:cNvSpPr>
            <a:spLocks noGrp="1"/>
          </p:cNvSpPr>
          <p:nvPr>
            <p:ph sz="quarter" idx="17"/>
          </p:nvPr>
        </p:nvSpPr>
        <p:spPr>
          <a:xfrm>
            <a:off x="329609" y="3574918"/>
            <a:ext cx="8471491" cy="763168"/>
          </a:xfrm>
        </p:spPr>
        <p:txBody>
          <a:bodyPr>
            <a:normAutofit/>
          </a:bodyPr>
          <a:lstStyle/>
          <a:p>
            <a:pPr marL="518400"/>
            <a:r>
              <a:rPr lang="en-US" altLang="en-US" sz="2200" noProof="0" dirty="0">
                <a:solidFill>
                  <a:schemeClr val="tx1"/>
                </a:solidFill>
              </a:rPr>
              <a:t>Has the software been validated against all stakeholder requirements?</a:t>
            </a:r>
            <a:endParaRPr lang="en-US" altLang="en-US" sz="2200" i="1"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406949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Hooker’s General Principles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709961"/>
          </a:xfrm>
        </p:spPr>
        <p:txBody>
          <a:bodyPr vert="horz" lIns="91440" tIns="45720" rIns="91440" bIns="45720" rtlCol="0">
            <a:noAutofit/>
          </a:bodyPr>
          <a:lstStyle/>
          <a:p>
            <a:pPr marL="403200" indent="-403200">
              <a:spcBef>
                <a:spcPts val="1000"/>
              </a:spcBef>
              <a:spcAft>
                <a:spcPts val="0"/>
              </a:spcAft>
              <a:buFont typeface="+mj-lt"/>
              <a:buAutoNum type="arabicPeriod"/>
            </a:pPr>
            <a:r>
              <a:rPr lang="en-US" altLang="en-US" sz="2400" i="1" noProof="0" dirty="0">
                <a:solidFill>
                  <a:schemeClr val="tx1"/>
                </a:solidFill>
              </a:rPr>
              <a:t>The Reason It All Exists – </a:t>
            </a:r>
            <a:r>
              <a:rPr lang="en-US" altLang="en-US" sz="2400" noProof="0" dirty="0">
                <a:solidFill>
                  <a:schemeClr val="tx1"/>
                </a:solidFill>
              </a:rPr>
              <a:t>provide value to users.</a:t>
            </a:r>
            <a:endParaRPr lang="en-US" altLang="en-US" sz="2400" i="1" noProof="0" dirty="0">
              <a:solidFill>
                <a:schemeClr val="tx1"/>
              </a:solidFill>
            </a:endParaRPr>
          </a:p>
          <a:p>
            <a:pPr marL="403200" indent="-403200">
              <a:spcBef>
                <a:spcPts val="1000"/>
              </a:spcBef>
              <a:spcAft>
                <a:spcPts val="0"/>
              </a:spcAft>
              <a:buFont typeface="+mj-lt"/>
              <a:buAutoNum type="arabicPeriod"/>
            </a:pPr>
            <a:r>
              <a:rPr lang="en-US" altLang="en-US" sz="2400" i="1" noProof="0" dirty="0">
                <a:solidFill>
                  <a:schemeClr val="tx1"/>
                </a:solidFill>
              </a:rPr>
              <a:t>K</a:t>
            </a:r>
            <a:r>
              <a:rPr lang="en-US" altLang="en-US" sz="100" i="1" noProof="0" dirty="0">
                <a:solidFill>
                  <a:schemeClr val="tx1"/>
                </a:solidFill>
              </a:rPr>
              <a:t> </a:t>
            </a:r>
            <a:r>
              <a:rPr lang="en-US" altLang="en-US" sz="2400" i="1" noProof="0" dirty="0">
                <a:solidFill>
                  <a:schemeClr val="tx1"/>
                </a:solidFill>
              </a:rPr>
              <a:t>I</a:t>
            </a:r>
            <a:r>
              <a:rPr lang="en-US" altLang="en-US" sz="100" i="1" noProof="0" dirty="0">
                <a:solidFill>
                  <a:schemeClr val="tx1"/>
                </a:solidFill>
              </a:rPr>
              <a:t> </a:t>
            </a:r>
            <a:r>
              <a:rPr lang="en-US" altLang="en-US" sz="2400" i="1" noProof="0" dirty="0">
                <a:solidFill>
                  <a:schemeClr val="tx1"/>
                </a:solidFill>
              </a:rPr>
              <a:t>S</a:t>
            </a:r>
            <a:r>
              <a:rPr lang="en-US" altLang="en-US" sz="100" i="1" noProof="0" dirty="0">
                <a:solidFill>
                  <a:schemeClr val="tx1"/>
                </a:solidFill>
              </a:rPr>
              <a:t> </a:t>
            </a:r>
            <a:r>
              <a:rPr lang="en-US" altLang="en-US" sz="2400" i="1" noProof="0" dirty="0" err="1">
                <a:solidFill>
                  <a:schemeClr val="tx1"/>
                </a:solidFill>
              </a:rPr>
              <a:t>S</a:t>
            </a:r>
            <a:r>
              <a:rPr lang="en-US" altLang="en-US" sz="2400" i="1" noProof="0" dirty="0">
                <a:solidFill>
                  <a:schemeClr val="tx1"/>
                </a:solidFill>
              </a:rPr>
              <a:t> (Keep It Simple, Stupid!) </a:t>
            </a:r>
            <a:r>
              <a:rPr lang="en-US" altLang="en-US" sz="2400" noProof="0" dirty="0">
                <a:solidFill>
                  <a:schemeClr val="tx1"/>
                </a:solidFill>
              </a:rPr>
              <a:t>– design simple as it can be.</a:t>
            </a:r>
            <a:endParaRPr lang="en-US" altLang="en-US" sz="2400" i="1" noProof="0" dirty="0">
              <a:solidFill>
                <a:schemeClr val="tx1"/>
              </a:solidFill>
            </a:endParaRPr>
          </a:p>
          <a:p>
            <a:pPr marL="403200" indent="-403200">
              <a:spcBef>
                <a:spcPts val="1000"/>
              </a:spcBef>
              <a:spcAft>
                <a:spcPts val="0"/>
              </a:spcAft>
              <a:buFont typeface="+mj-lt"/>
              <a:buAutoNum type="arabicPeriod"/>
            </a:pPr>
            <a:r>
              <a:rPr lang="en-US" altLang="en-US" sz="2400" i="1" noProof="0" dirty="0">
                <a:solidFill>
                  <a:schemeClr val="tx1"/>
                </a:solidFill>
              </a:rPr>
              <a:t>Maintain the Vision </a:t>
            </a:r>
            <a:r>
              <a:rPr lang="en-US" altLang="en-US" sz="2400" noProof="0" dirty="0">
                <a:solidFill>
                  <a:schemeClr val="tx1"/>
                </a:solidFill>
              </a:rPr>
              <a:t>– clear vision is essential.</a:t>
            </a:r>
          </a:p>
          <a:p>
            <a:pPr marL="403200" indent="-403200">
              <a:spcBef>
                <a:spcPts val="1000"/>
              </a:spcBef>
              <a:spcAft>
                <a:spcPts val="0"/>
              </a:spcAft>
              <a:buFont typeface="+mj-lt"/>
              <a:buAutoNum type="arabicPeriod"/>
            </a:pPr>
            <a:r>
              <a:rPr lang="en-US" altLang="en-US" sz="2400" i="1" noProof="0" dirty="0">
                <a:solidFill>
                  <a:schemeClr val="tx1"/>
                </a:solidFill>
              </a:rPr>
              <a:t>What You Produce, Others Will Consume.</a:t>
            </a:r>
            <a:endParaRPr lang="en-US" altLang="en-US" sz="2400" noProof="0" dirty="0">
              <a:solidFill>
                <a:schemeClr val="tx1"/>
              </a:solidFill>
            </a:endParaRPr>
          </a:p>
          <a:p>
            <a:pPr marL="403200" indent="-403200">
              <a:spcBef>
                <a:spcPts val="1000"/>
              </a:spcBef>
              <a:spcAft>
                <a:spcPts val="0"/>
              </a:spcAft>
              <a:buFont typeface="+mj-lt"/>
              <a:buAutoNum type="arabicPeriod"/>
            </a:pPr>
            <a:r>
              <a:rPr lang="en-US" altLang="en-US" sz="2400" i="1" noProof="0" dirty="0">
                <a:solidFill>
                  <a:schemeClr val="tx1"/>
                </a:solidFill>
              </a:rPr>
              <a:t>Be Open to the Future </a:t>
            </a:r>
            <a:r>
              <a:rPr lang="en-US" altLang="en-US" sz="2400" noProof="0" dirty="0">
                <a:solidFill>
                  <a:schemeClr val="tx1"/>
                </a:solidFill>
              </a:rPr>
              <a:t>- do not design yourself into a corner.</a:t>
            </a:r>
          </a:p>
          <a:p>
            <a:pPr marL="403200" indent="-403200">
              <a:spcBef>
                <a:spcPts val="1000"/>
              </a:spcBef>
              <a:spcAft>
                <a:spcPts val="0"/>
              </a:spcAft>
              <a:buFont typeface="+mj-lt"/>
              <a:buAutoNum type="arabicPeriod"/>
            </a:pPr>
            <a:r>
              <a:rPr lang="en-US" altLang="en-US" sz="2400" i="1" noProof="0" dirty="0">
                <a:solidFill>
                  <a:schemeClr val="tx1"/>
                </a:solidFill>
              </a:rPr>
              <a:t>Plan Ahead for Reuse </a:t>
            </a:r>
            <a:r>
              <a:rPr lang="en-US" altLang="en-US" sz="2400" noProof="0" dirty="0">
                <a:solidFill>
                  <a:schemeClr val="tx1"/>
                </a:solidFill>
              </a:rPr>
              <a:t>– reduces cost and increases value.</a:t>
            </a:r>
            <a:endParaRPr lang="en-US" altLang="en-US" sz="2400" i="1" noProof="0" dirty="0">
              <a:solidFill>
                <a:schemeClr val="tx1"/>
              </a:solidFill>
            </a:endParaRPr>
          </a:p>
          <a:p>
            <a:pPr marL="403200" indent="-403200">
              <a:spcBef>
                <a:spcPts val="1000"/>
              </a:spcBef>
              <a:spcAft>
                <a:spcPts val="0"/>
              </a:spcAft>
              <a:buFont typeface="+mj-lt"/>
              <a:buAutoNum type="arabicPeriod"/>
            </a:pPr>
            <a:r>
              <a:rPr lang="en-US" altLang="en-US" sz="2400" i="1" noProof="0" dirty="0">
                <a:solidFill>
                  <a:schemeClr val="tx1"/>
                </a:solidFill>
              </a:rPr>
              <a:t>Think!</a:t>
            </a:r>
            <a:r>
              <a:rPr lang="en-US" altLang="en-US" sz="2400" noProof="0" dirty="0">
                <a:solidFill>
                  <a:schemeClr val="tx1"/>
                </a:solidFill>
              </a:rPr>
              <a:t> – placing thought before action produce results.</a:t>
            </a:r>
            <a:endParaRPr lang="en-US" altLang="en-US" sz="28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2103371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How it all Starts – </a:t>
            </a:r>
            <a:r>
              <a:rPr lang="en-US" noProof="0" dirty="0" err="1"/>
              <a:t>SafeHome</a:t>
            </a:r>
            <a:r>
              <a:rPr lang="en-US" noProof="0" dirty="0"/>
              <a:t> Begins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1588" lvl="1" indent="0">
              <a:spcBef>
                <a:spcPts val="300"/>
              </a:spcBef>
              <a:buNone/>
            </a:pPr>
            <a:r>
              <a:rPr lang="en-US" altLang="en-US" sz="2400" noProof="0" dirty="0">
                <a:solidFill>
                  <a:schemeClr val="tx1"/>
                </a:solidFill>
              </a:rPr>
              <a:t>Every software project is precipitated by some business need—</a:t>
            </a:r>
          </a:p>
          <a:p>
            <a:pPr marL="291600" lvl="2" indent="-291600">
              <a:spcBef>
                <a:spcPts val="1000"/>
              </a:spcBef>
              <a:spcAft>
                <a:spcPts val="0"/>
              </a:spcAft>
            </a:pPr>
            <a:r>
              <a:rPr lang="en-US" altLang="en-US" sz="2400" dirty="0">
                <a:solidFill>
                  <a:schemeClr val="tx1"/>
                </a:solidFill>
              </a:rPr>
              <a:t>T</a:t>
            </a:r>
            <a:r>
              <a:rPr lang="en-US" altLang="en-US" sz="2400" noProof="0" dirty="0">
                <a:solidFill>
                  <a:schemeClr val="tx1"/>
                </a:solidFill>
              </a:rPr>
              <a:t>he need to correct a defect in an existing application;</a:t>
            </a:r>
          </a:p>
          <a:p>
            <a:pPr marL="291600" lvl="2" indent="-291600">
              <a:spcBef>
                <a:spcPts val="1000"/>
              </a:spcBef>
              <a:spcAft>
                <a:spcPts val="0"/>
              </a:spcAft>
            </a:pPr>
            <a:r>
              <a:rPr lang="en-US" altLang="en-US" sz="2400" dirty="0">
                <a:solidFill>
                  <a:schemeClr val="tx1"/>
                </a:solidFill>
              </a:rPr>
              <a:t>T</a:t>
            </a:r>
            <a:r>
              <a:rPr lang="en-US" altLang="en-US" sz="2400" noProof="0" dirty="0">
                <a:solidFill>
                  <a:schemeClr val="tx1"/>
                </a:solidFill>
              </a:rPr>
              <a:t>he need to the need to adapt a ‘legacy system’ to a changing business environment;</a:t>
            </a:r>
          </a:p>
          <a:p>
            <a:pPr marL="291600" lvl="2" indent="-291600">
              <a:spcBef>
                <a:spcPts val="1000"/>
              </a:spcBef>
              <a:spcAft>
                <a:spcPts val="0"/>
              </a:spcAft>
            </a:pPr>
            <a:r>
              <a:rPr lang="en-US" altLang="en-US" sz="2400" noProof="0" dirty="0">
                <a:solidFill>
                  <a:schemeClr val="tx1"/>
                </a:solidFill>
              </a:rPr>
              <a:t>The need to extend the functions and features of an existing application, or</a:t>
            </a:r>
          </a:p>
          <a:p>
            <a:pPr marL="291600" lvl="2" indent="-291600">
              <a:spcBef>
                <a:spcPts val="1000"/>
              </a:spcBef>
              <a:spcAft>
                <a:spcPts val="0"/>
              </a:spcAft>
            </a:pPr>
            <a:r>
              <a:rPr lang="en-US" altLang="en-US" sz="2400" dirty="0">
                <a:solidFill>
                  <a:schemeClr val="tx1"/>
                </a:solidFill>
              </a:rPr>
              <a:t>T</a:t>
            </a:r>
            <a:r>
              <a:rPr lang="en-US" altLang="en-US" sz="2400" noProof="0" dirty="0">
                <a:solidFill>
                  <a:schemeClr val="tx1"/>
                </a:solidFill>
              </a:rPr>
              <a:t>he need to create a new product, service, or system.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122646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401542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sz="3600" noProof="0" dirty="0"/>
              <a:t>Nature of Software – Defining Software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476162"/>
          </a:xfrm>
        </p:spPr>
        <p:txBody>
          <a:bodyPr vert="horz" lIns="91440" tIns="45720" rIns="91440" bIns="45720" rtlCol="0">
            <a:noAutofit/>
          </a:bodyPr>
          <a:lstStyle/>
          <a:p>
            <a:pPr>
              <a:spcBef>
                <a:spcPct val="50000"/>
              </a:spcBef>
            </a:pPr>
            <a:r>
              <a:rPr lang="en-US" altLang="en-US" sz="2400" i="1" noProof="0" dirty="0">
                <a:solidFill>
                  <a:schemeClr val="tx1"/>
                </a:solidFill>
              </a:rPr>
              <a:t>Software is:</a:t>
            </a:r>
          </a:p>
          <a:p>
            <a:pPr marL="403200" indent="-403200">
              <a:spcBef>
                <a:spcPts val="1000"/>
              </a:spcBef>
              <a:spcAft>
                <a:spcPts val="0"/>
              </a:spcAft>
              <a:buFont typeface="+mj-lt"/>
              <a:buAutoNum type="arabicParenR"/>
            </a:pPr>
            <a:r>
              <a:rPr lang="en-US" altLang="en-US" sz="2400" i="1" noProof="0" dirty="0">
                <a:solidFill>
                  <a:schemeClr val="tx1"/>
                </a:solidFill>
              </a:rPr>
              <a:t>Instructions (computer programs) that when executed provide desired features, function, and performance;</a:t>
            </a:r>
          </a:p>
          <a:p>
            <a:pPr marL="403200" indent="-403200">
              <a:spcBef>
                <a:spcPts val="1000"/>
              </a:spcBef>
              <a:spcAft>
                <a:spcPts val="0"/>
              </a:spcAft>
              <a:buFont typeface="+mj-lt"/>
              <a:buAutoNum type="arabicParenR"/>
            </a:pPr>
            <a:r>
              <a:rPr lang="en-US" altLang="en-US" sz="2400" i="1" noProof="0" dirty="0">
                <a:solidFill>
                  <a:schemeClr val="tx1"/>
                </a:solidFill>
              </a:rPr>
              <a:t>Data structures that enable the programs to adequately manipulate information.</a:t>
            </a:r>
          </a:p>
          <a:p>
            <a:pPr marL="403200" indent="-403200">
              <a:spcBef>
                <a:spcPts val="1000"/>
              </a:spcBef>
              <a:spcAft>
                <a:spcPts val="0"/>
              </a:spcAft>
              <a:buFont typeface="+mj-lt"/>
              <a:buAutoNum type="arabicParenR"/>
            </a:pPr>
            <a:r>
              <a:rPr lang="en-US" altLang="en-US" sz="2400" i="1" dirty="0">
                <a:solidFill>
                  <a:schemeClr val="tx1"/>
                </a:solidFill>
              </a:rPr>
              <a:t>D</a:t>
            </a:r>
            <a:r>
              <a:rPr lang="en-US" altLang="en-US" sz="2400" i="1" noProof="0" dirty="0" err="1">
                <a:solidFill>
                  <a:schemeClr val="tx1"/>
                </a:solidFill>
              </a:rPr>
              <a:t>ocumentation</a:t>
            </a:r>
            <a:r>
              <a:rPr lang="en-US" altLang="en-US" sz="2400" i="1" noProof="0" dirty="0">
                <a:solidFill>
                  <a:schemeClr val="tx1"/>
                </a:solidFill>
              </a:rPr>
              <a:t> that describes the operation and use of the programs.</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a:xfrm>
            <a:off x="342899" y="2310981"/>
            <a:ext cx="7696919" cy="637593"/>
          </a:xfrm>
        </p:spPr>
        <p:txBody>
          <a:bodyPr>
            <a:normAutofit/>
          </a:bodyPr>
          <a:lstStyle/>
          <a:p>
            <a:r>
              <a:rPr lang="en-US" sz="2400" noProof="0"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92490"/>
            <a:ext cx="8458200" cy="903231"/>
          </a:xfrm>
        </p:spPr>
        <p:txBody>
          <a:bodyPr/>
          <a:lstStyle/>
          <a:p>
            <a:r>
              <a:rPr lang="en-US" sz="3400" noProof="0" dirty="0"/>
              <a:t>Wear versus Deterioration – Text Alternative</a:t>
            </a:r>
          </a:p>
        </p:txBody>
      </p:sp>
      <p:sp>
        <p:nvSpPr>
          <p:cNvPr id="9" name="Text Placeholder 8">
            <a:extLst>
              <a:ext uri="{FF2B5EF4-FFF2-40B4-BE49-F238E27FC236}">
                <a16:creationId xmlns:a16="http://schemas.microsoft.com/office/drawing/2014/main" id="{807C2EF4-254C-4377-806E-80116D50C5C8}"/>
              </a:ext>
            </a:extLst>
          </p:cNvPr>
          <p:cNvSpPr>
            <a:spLocks noGrp="1"/>
          </p:cNvSpPr>
          <p:nvPr>
            <p:ph type="body" sz="quarter" idx="14"/>
          </p:nvPr>
        </p:nvSpPr>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647824"/>
            <a:ext cx="8458200" cy="3797011"/>
          </a:xfrm>
        </p:spPr>
        <p:txBody>
          <a:bodyPr>
            <a:noAutofit/>
          </a:bodyPr>
          <a:lstStyle/>
          <a:p>
            <a:r>
              <a:rPr lang="en-US" sz="2400" noProof="0" dirty="0"/>
              <a:t>A graph showing wear versus deterioration is plotted for failure rate versus time. An idealized curve shows that failure-rate reduces as time increases. The displayed curve has a hyperbolic shape which falls from a high y-value to a near constant y-value as x increases. The actual curve shows that failure-rate reduces and reaches a minimum but rises again with a reduced slope as time increases. When a change is implemented there is sudden spike in the curve resulting in higher failure rate which then falls back towards the actual curve as time increases. The failure rate increases due to side-effects. </a:t>
            </a:r>
          </a:p>
        </p:txBody>
      </p:sp>
      <p:sp>
        <p:nvSpPr>
          <p:cNvPr id="10" name="Text Placeholder 9">
            <a:extLst>
              <a:ext uri="{FF2B5EF4-FFF2-40B4-BE49-F238E27FC236}">
                <a16:creationId xmlns:a16="http://schemas.microsoft.com/office/drawing/2014/main" id="{5CD8D1E9-6727-4E17-8A6E-93BCC813D2FE}"/>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5725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What is Software?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229940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i="1" noProof="0" dirty="0"/>
              <a:t>Software is developed or engineered it is not manufactured in the classical sense.</a:t>
            </a:r>
          </a:p>
          <a:p>
            <a:pPr marL="291600" indent="-291600">
              <a:spcBef>
                <a:spcPts val="1000"/>
              </a:spcBef>
              <a:spcAft>
                <a:spcPts val="0"/>
              </a:spcAft>
              <a:buFont typeface="Arial" panose="020B0604020202020204" pitchFamily="34" charset="0"/>
              <a:buChar char="•"/>
            </a:pPr>
            <a:r>
              <a:rPr lang="en-US" altLang="en-US" sz="2400" i="1" noProof="0" dirty="0"/>
              <a:t>Software doesn't "wear out“ but is does deteriorate.</a:t>
            </a:r>
            <a:endParaRPr lang="en-US" altLang="en-US" sz="2400" noProof="0" dirty="0"/>
          </a:p>
          <a:p>
            <a:pPr marL="291600" indent="-291600">
              <a:spcBef>
                <a:spcPts val="1000"/>
              </a:spcBef>
              <a:spcAft>
                <a:spcPts val="0"/>
              </a:spcAft>
              <a:buFont typeface="Arial" panose="020B0604020202020204" pitchFamily="34" charset="0"/>
              <a:buChar char="•"/>
            </a:pPr>
            <a:r>
              <a:rPr lang="en-US" altLang="en-US" sz="2400" i="1" noProof="0" dirty="0"/>
              <a:t>Although the industry is moving toward component-based construction, most software continues to be custom-built.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132758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Software Application Domains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73891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t>System software.</a:t>
            </a:r>
          </a:p>
          <a:p>
            <a:pPr marL="291600" indent="-291600">
              <a:spcBef>
                <a:spcPts val="1000"/>
              </a:spcBef>
              <a:spcAft>
                <a:spcPts val="0"/>
              </a:spcAft>
              <a:buFont typeface="Arial" panose="020B0604020202020204" pitchFamily="34" charset="0"/>
              <a:buChar char="•"/>
            </a:pPr>
            <a:r>
              <a:rPr lang="en-US" altLang="en-US" sz="2400" noProof="0" dirty="0"/>
              <a:t>Application software.</a:t>
            </a:r>
          </a:p>
          <a:p>
            <a:pPr marL="291600" indent="-291600">
              <a:spcBef>
                <a:spcPts val="1000"/>
              </a:spcBef>
              <a:spcAft>
                <a:spcPts val="0"/>
              </a:spcAft>
              <a:buFont typeface="Arial" panose="020B0604020202020204" pitchFamily="34" charset="0"/>
              <a:buChar char="•"/>
            </a:pPr>
            <a:r>
              <a:rPr lang="en-US" altLang="en-US" sz="2400" noProof="0" dirty="0"/>
              <a:t>Engineering/Scientific software.</a:t>
            </a:r>
          </a:p>
          <a:p>
            <a:pPr marL="291600" indent="-291600">
              <a:spcBef>
                <a:spcPts val="1000"/>
              </a:spcBef>
              <a:spcAft>
                <a:spcPts val="0"/>
              </a:spcAft>
              <a:buFont typeface="Arial" panose="020B0604020202020204" pitchFamily="34" charset="0"/>
              <a:buChar char="•"/>
            </a:pPr>
            <a:r>
              <a:rPr lang="en-US" altLang="en-US" sz="2400" noProof="0" dirty="0"/>
              <a:t>Embedded software.</a:t>
            </a:r>
          </a:p>
          <a:p>
            <a:pPr marL="291600" indent="-291600">
              <a:spcBef>
                <a:spcPts val="1000"/>
              </a:spcBef>
              <a:spcAft>
                <a:spcPts val="0"/>
              </a:spcAft>
              <a:buFont typeface="Arial" panose="020B0604020202020204" pitchFamily="34" charset="0"/>
              <a:buChar char="•"/>
            </a:pPr>
            <a:r>
              <a:rPr lang="en-US" altLang="en-US" sz="2400" noProof="0" dirty="0"/>
              <a:t>Product-line software.</a:t>
            </a:r>
          </a:p>
          <a:p>
            <a:pPr marL="291600" indent="-291600">
              <a:spcBef>
                <a:spcPts val="1000"/>
              </a:spcBef>
              <a:spcAft>
                <a:spcPts val="0"/>
              </a:spcAft>
              <a:buFont typeface="Arial" panose="020B0604020202020204" pitchFamily="34" charset="0"/>
              <a:buChar char="•"/>
            </a:pPr>
            <a:r>
              <a:rPr lang="en-US" altLang="en-US" sz="2400" noProof="0" dirty="0"/>
              <a:t>Web/Mobile applications.</a:t>
            </a:r>
          </a:p>
          <a:p>
            <a:pPr marL="291600" indent="-291600">
              <a:spcBef>
                <a:spcPts val="1000"/>
              </a:spcBef>
              <a:spcAft>
                <a:spcPts val="0"/>
              </a:spcAft>
              <a:buFont typeface="Arial" panose="020B0604020202020204" pitchFamily="34" charset="0"/>
              <a:buChar char="•"/>
            </a:pPr>
            <a:r>
              <a:rPr lang="en-US" altLang="en-US" sz="2400" noProof="0" dirty="0"/>
              <a:t>AI software (robotics, neural nets, game playing).</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407303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Wear versus Deterioration</a:t>
            </a:r>
          </a:p>
        </p:txBody>
      </p:sp>
      <p:pic>
        <p:nvPicPr>
          <p:cNvPr id="10" name="Picture 9" descr="A graph showing wear versus deterioration is plotted for failure rate versus time.">
            <a:extLst>
              <a:ext uri="{FF2B5EF4-FFF2-40B4-BE49-F238E27FC236}">
                <a16:creationId xmlns:a16="http://schemas.microsoft.com/office/drawing/2014/main" id="{4CAB204E-0121-4B18-B5EA-5B0C871A5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252" y="1446414"/>
            <a:ext cx="5895095" cy="4556668"/>
          </a:xfrm>
          <a:prstGeom prst="rect">
            <a:avLst/>
          </a:prstGeom>
        </p:spPr>
      </p:pic>
      <p:sp>
        <p:nvSpPr>
          <p:cNvPr id="17" name="Text Placeholder 16">
            <a:extLst>
              <a:ext uri="{FF2B5EF4-FFF2-40B4-BE49-F238E27FC236}">
                <a16:creationId xmlns:a16="http://schemas.microsoft.com/office/drawing/2014/main" id="{15A1D1DA-B725-4558-BD94-D939F50EB0C8}"/>
              </a:ext>
            </a:extLst>
          </p:cNvPr>
          <p:cNvSpPr>
            <a:spLocks noGrp="1"/>
          </p:cNvSpPr>
          <p:nvPr>
            <p:ph type="body" sz="quarter" idx="12"/>
          </p:nvPr>
        </p:nvSpPr>
        <p:spPr>
          <a:xfrm>
            <a:off x="3249321" y="6255327"/>
            <a:ext cx="3141088" cy="259773"/>
          </a:xfrm>
        </p:spPr>
        <p:txBody>
          <a:bodyPr/>
          <a:lstStyle/>
          <a:p>
            <a:r>
              <a:rPr lang="en-US" sz="1200" noProof="0" dirty="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3680177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Legacy Software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337821"/>
          </a:xfrm>
        </p:spPr>
        <p:txBody>
          <a:bodyPr vert="horz" lIns="91440" tIns="45720" rIns="91440" bIns="45720" rtlCol="0">
            <a:noAutofit/>
          </a:bodyPr>
          <a:lstStyle/>
          <a:p>
            <a:pPr>
              <a:lnSpc>
                <a:spcPct val="90000"/>
              </a:lnSpc>
            </a:pPr>
            <a:r>
              <a:rPr lang="en-US" altLang="en-US" sz="2400" i="1" noProof="0" dirty="0">
                <a:solidFill>
                  <a:schemeClr val="tx1"/>
                </a:solidFill>
              </a:rPr>
              <a:t>Why must software change?</a:t>
            </a:r>
          </a:p>
          <a:p>
            <a:pPr marL="291600" lvl="2" indent="-291600">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rPr>
              <a:t>adapted</a:t>
            </a:r>
            <a:r>
              <a:rPr lang="en-US" altLang="en-US" sz="2000" noProof="0" dirty="0">
                <a:solidFill>
                  <a:schemeClr val="tx1"/>
                </a:solidFill>
              </a:rPr>
              <a:t> to meet the needs of new computing environments or technology.</a:t>
            </a:r>
          </a:p>
          <a:p>
            <a:pPr marL="291600" lvl="2" indent="-291600">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rPr>
              <a:t>enhanced</a:t>
            </a:r>
            <a:r>
              <a:rPr lang="en-US" altLang="en-US" sz="2000" noProof="0" dirty="0">
                <a:solidFill>
                  <a:schemeClr val="tx1"/>
                </a:solidFill>
              </a:rPr>
              <a:t> to implement new business requirements.</a:t>
            </a:r>
          </a:p>
          <a:p>
            <a:pPr marL="291600" lvl="2" indent="-291600">
              <a:spcBef>
                <a:spcPts val="1000"/>
              </a:spcBef>
              <a:spcAft>
                <a:spcPts val="0"/>
              </a:spcAft>
            </a:pPr>
            <a:r>
              <a:rPr lang="en-US" altLang="en-US" sz="2000" noProof="0" dirty="0">
                <a:solidFill>
                  <a:schemeClr val="tx1"/>
                </a:solidFill>
              </a:rPr>
              <a:t>Software must be </a:t>
            </a:r>
            <a:r>
              <a:rPr lang="en-US" altLang="en-US" sz="2000" i="1" noProof="0" dirty="0">
                <a:solidFill>
                  <a:schemeClr val="tx1"/>
                </a:solidFill>
              </a:rPr>
              <a:t>extended</a:t>
            </a:r>
            <a:r>
              <a:rPr lang="en-US" altLang="en-US" sz="2000" noProof="0" dirty="0">
                <a:solidFill>
                  <a:schemeClr val="tx1"/>
                </a:solidFill>
              </a:rPr>
              <a:t> to make it interoperable with other more modern systems or databases.</a:t>
            </a:r>
          </a:p>
          <a:p>
            <a:pPr marL="291600" lvl="2" indent="-291600">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rPr>
              <a:t>re-architected</a:t>
            </a:r>
            <a:r>
              <a:rPr lang="en-US" altLang="en-US" sz="2000" noProof="0" dirty="0">
                <a:solidFill>
                  <a:schemeClr val="tx1"/>
                </a:solidFill>
              </a:rPr>
              <a:t> to make it viable within a network environment</a:t>
            </a:r>
            <a:r>
              <a:rPr lang="en-US" altLang="en-US" sz="2000" b="1" noProof="0" dirty="0">
                <a:solidFill>
                  <a:schemeClr val="tx1"/>
                </a:solidFill>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96778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Defining the Discipline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167699"/>
          </a:xfrm>
        </p:spPr>
        <p:txBody>
          <a:bodyPr vert="horz" lIns="91440" tIns="45720" rIns="91440" bIns="45720" rtlCol="0">
            <a:noAutofit/>
          </a:bodyPr>
          <a:lstStyle/>
          <a:p>
            <a:r>
              <a:rPr lang="en-US" altLang="en-US" sz="2400" noProof="0" dirty="0"/>
              <a:t>The IEEE </a:t>
            </a:r>
            <a:r>
              <a:rPr lang="en-US" altLang="en-US" sz="2400" noProof="0" dirty="0">
                <a:solidFill>
                  <a:schemeClr val="tx1"/>
                </a:solidFill>
              </a:rPr>
              <a:t>definition</a:t>
            </a:r>
            <a:r>
              <a:rPr lang="en-US" altLang="en-US" sz="2400" noProof="0" dirty="0"/>
              <a:t>:</a:t>
            </a:r>
          </a:p>
          <a:p>
            <a:pPr marL="231775" lvl="2" indent="-231775">
              <a:spcBef>
                <a:spcPts val="300"/>
              </a:spcBef>
              <a:buNone/>
            </a:pPr>
            <a:r>
              <a:rPr lang="en-US" altLang="en-US" sz="2200" i="1" noProof="0" dirty="0"/>
              <a:t>Software Engineering:</a:t>
            </a:r>
          </a:p>
          <a:p>
            <a:pPr marL="403200" lvl="3" indent="-403200">
              <a:spcBef>
                <a:spcPts val="1000"/>
              </a:spcBef>
              <a:spcAft>
                <a:spcPts val="0"/>
              </a:spcAft>
              <a:buFont typeface="+mj-lt"/>
              <a:buAutoNum type="arabicPeriod"/>
            </a:pPr>
            <a:r>
              <a:rPr lang="en-US" altLang="en-US" sz="2000" i="1" noProof="0" dirty="0"/>
              <a:t>The application of a </a:t>
            </a:r>
            <a:r>
              <a:rPr lang="en-US" altLang="en-US" sz="2000" i="1" noProof="0" dirty="0">
                <a:solidFill>
                  <a:schemeClr val="folHlink"/>
                </a:solidFill>
              </a:rPr>
              <a:t>systematic, disciplined, quantifiable approach</a:t>
            </a:r>
            <a:r>
              <a:rPr lang="en-US" altLang="en-US" sz="2000" i="1" noProof="0" dirty="0"/>
              <a:t> to the </a:t>
            </a:r>
            <a:r>
              <a:rPr lang="en-US" altLang="en-US" sz="2000" i="1" noProof="0" dirty="0">
                <a:solidFill>
                  <a:schemeClr val="folHlink"/>
                </a:solidFill>
              </a:rPr>
              <a:t>development, operation, and maintenance</a:t>
            </a:r>
            <a:r>
              <a:rPr lang="en-US" altLang="en-US" sz="2000" i="1" noProof="0" dirty="0"/>
              <a:t> of software; that is, the application of engineering to software.</a:t>
            </a:r>
          </a:p>
          <a:p>
            <a:pPr marL="403200" lvl="3" indent="-403200">
              <a:spcBef>
                <a:spcPts val="1000"/>
              </a:spcBef>
              <a:spcAft>
                <a:spcPts val="0"/>
              </a:spcAft>
              <a:buFont typeface="+mj-lt"/>
              <a:buAutoNum type="arabicPeriod"/>
            </a:pPr>
            <a:r>
              <a:rPr lang="en-US" altLang="en-US" sz="2000" i="1" noProof="0" dirty="0"/>
              <a:t>The study of approaches as in (1).</a:t>
            </a:r>
            <a:endParaRPr lang="en-US" altLang="en-US" sz="28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305387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Software Engineering Layers</a:t>
            </a:r>
          </a:p>
        </p:txBody>
      </p:sp>
      <p:pic>
        <p:nvPicPr>
          <p:cNvPr id="10" name="Picture 9" descr="Software engineering layers from top to bottom are: tools, methods, process, and A quality focus. ">
            <a:extLst>
              <a:ext uri="{FF2B5EF4-FFF2-40B4-BE49-F238E27FC236}">
                <a16:creationId xmlns:a16="http://schemas.microsoft.com/office/drawing/2014/main" id="{438CA3B7-5163-4FB6-A493-414E76C7A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66" y="1872395"/>
            <a:ext cx="7810422" cy="3750674"/>
          </a:xfrm>
          <a:prstGeom prst="rect">
            <a:avLst/>
          </a:prstGeom>
        </p:spPr>
      </p:pic>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207374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Process Framework Activities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2391523"/>
          </a:xfrm>
        </p:spPr>
        <p:txBody>
          <a:bodyPr vert="horz" lIns="91440" tIns="45720" rIns="91440" bIns="45720" rtlCol="0">
            <a:noAutofit/>
          </a:bodyPr>
          <a:lstStyle/>
          <a:p>
            <a:pPr>
              <a:spcBef>
                <a:spcPts val="1000"/>
              </a:spcBef>
              <a:spcAft>
                <a:spcPts val="0"/>
              </a:spcAft>
            </a:pPr>
            <a:r>
              <a:rPr lang="en-US" altLang="en-US" sz="2400" noProof="0" dirty="0">
                <a:solidFill>
                  <a:schemeClr val="tx1"/>
                </a:solidFill>
              </a:rPr>
              <a:t>Communication.</a:t>
            </a:r>
          </a:p>
          <a:p>
            <a:pPr>
              <a:spcBef>
                <a:spcPts val="1000"/>
              </a:spcBef>
              <a:spcAft>
                <a:spcPts val="0"/>
              </a:spcAft>
            </a:pPr>
            <a:r>
              <a:rPr lang="en-US" altLang="en-US" sz="2400" noProof="0" dirty="0">
                <a:solidFill>
                  <a:schemeClr val="tx1"/>
                </a:solidFill>
              </a:rPr>
              <a:t>Planning.</a:t>
            </a:r>
          </a:p>
          <a:p>
            <a:pPr>
              <a:spcBef>
                <a:spcPts val="1000"/>
              </a:spcBef>
              <a:spcAft>
                <a:spcPts val="0"/>
              </a:spcAft>
            </a:pPr>
            <a:r>
              <a:rPr lang="en-US" altLang="en-US" sz="2400" noProof="0" dirty="0">
                <a:solidFill>
                  <a:schemeClr val="tx1"/>
                </a:solidFill>
              </a:rPr>
              <a:t>Modeling.</a:t>
            </a:r>
          </a:p>
          <a:p>
            <a:pPr marL="291600" lvl="2" indent="-291600">
              <a:spcBef>
                <a:spcPts val="1000"/>
              </a:spcBef>
              <a:spcAft>
                <a:spcPts val="0"/>
              </a:spcAft>
            </a:pPr>
            <a:r>
              <a:rPr lang="en-US" altLang="en-US" sz="2200" noProof="0" dirty="0">
                <a:solidFill>
                  <a:schemeClr val="tx1"/>
                </a:solidFill>
              </a:rPr>
              <a:t>Analysis of requirements.</a:t>
            </a:r>
          </a:p>
          <a:p>
            <a:pPr marL="291600" lvl="2" indent="-291600">
              <a:spcBef>
                <a:spcPts val="1000"/>
              </a:spcBef>
              <a:spcAft>
                <a:spcPts val="0"/>
              </a:spcAft>
            </a:pPr>
            <a:r>
              <a:rPr lang="en-US" altLang="en-US" sz="2200" noProof="0" dirty="0">
                <a:solidFill>
                  <a:schemeClr val="tx1"/>
                </a:solidFill>
              </a:rPr>
              <a:t>Design.</a:t>
            </a:r>
          </a:p>
        </p:txBody>
      </p:sp>
      <p:sp>
        <p:nvSpPr>
          <p:cNvPr id="10" name="Content Placeholder 9">
            <a:extLst>
              <a:ext uri="{FF2B5EF4-FFF2-40B4-BE49-F238E27FC236}">
                <a16:creationId xmlns:a16="http://schemas.microsoft.com/office/drawing/2014/main" id="{3F1F179D-E8E6-48E7-8E9A-53A916AAAF55}"/>
              </a:ext>
            </a:extLst>
          </p:cNvPr>
          <p:cNvSpPr>
            <a:spLocks noGrp="1"/>
          </p:cNvSpPr>
          <p:nvPr>
            <p:ph sz="quarter" idx="15"/>
          </p:nvPr>
        </p:nvSpPr>
        <p:spPr>
          <a:xfrm>
            <a:off x="342900" y="3857330"/>
            <a:ext cx="8383772" cy="1437683"/>
          </a:xfrm>
        </p:spPr>
        <p:txBody>
          <a:bodyPr>
            <a:normAutofit/>
          </a:bodyPr>
          <a:lstStyle/>
          <a:p>
            <a:pPr>
              <a:spcAft>
                <a:spcPts val="0"/>
              </a:spcAft>
            </a:pPr>
            <a:r>
              <a:rPr lang="en-US" altLang="en-US" sz="2400" noProof="0" dirty="0">
                <a:solidFill>
                  <a:schemeClr val="tx1"/>
                </a:solidFill>
              </a:rPr>
              <a:t>Construction:</a:t>
            </a:r>
          </a:p>
          <a:p>
            <a:pPr marL="291600" lvl="2" indent="-291600">
              <a:spcBef>
                <a:spcPts val="1000"/>
              </a:spcBef>
              <a:spcAft>
                <a:spcPts val="0"/>
              </a:spcAft>
            </a:pPr>
            <a:r>
              <a:rPr lang="en-US" altLang="en-US" sz="2200" noProof="0" dirty="0">
                <a:solidFill>
                  <a:schemeClr val="tx1"/>
                </a:solidFill>
              </a:rPr>
              <a:t>Code generation.</a:t>
            </a:r>
          </a:p>
          <a:p>
            <a:pPr marL="291600" lvl="2" indent="-291600">
              <a:spcBef>
                <a:spcPts val="1000"/>
              </a:spcBef>
              <a:spcAft>
                <a:spcPts val="0"/>
              </a:spcAft>
            </a:pPr>
            <a:r>
              <a:rPr lang="en-US" altLang="en-US" sz="2200" noProof="0" dirty="0">
                <a:solidFill>
                  <a:schemeClr val="tx1"/>
                </a:solidFill>
              </a:rPr>
              <a:t>Testing.</a:t>
            </a:r>
          </a:p>
        </p:txBody>
      </p:sp>
      <p:sp>
        <p:nvSpPr>
          <p:cNvPr id="11" name="Content Placeholder 10">
            <a:extLst>
              <a:ext uri="{FF2B5EF4-FFF2-40B4-BE49-F238E27FC236}">
                <a16:creationId xmlns:a16="http://schemas.microsoft.com/office/drawing/2014/main" id="{8C02830F-C27A-4559-A0D4-FEA583A96F7A}"/>
              </a:ext>
            </a:extLst>
          </p:cNvPr>
          <p:cNvSpPr>
            <a:spLocks noGrp="1"/>
          </p:cNvSpPr>
          <p:nvPr>
            <p:ph sz="quarter" idx="16"/>
          </p:nvPr>
        </p:nvSpPr>
        <p:spPr>
          <a:xfrm>
            <a:off x="342900" y="5484111"/>
            <a:ext cx="8383772" cy="489901"/>
          </a:xfrm>
        </p:spPr>
        <p:txBody>
          <a:bodyPr>
            <a:noAutofit/>
          </a:bodyPr>
          <a:lstStyle/>
          <a:p>
            <a:r>
              <a:rPr lang="en-US" altLang="en-US" sz="2400" noProof="0" dirty="0">
                <a:solidFill>
                  <a:schemeClr val="tx1"/>
                </a:solidFill>
              </a:rPr>
              <a:t>Deployment.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995180755"/>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519</TotalTime>
  <Words>1116</Words>
  <Application>Microsoft Office PowerPoint</Application>
  <PresentationFormat>On-screen Show (4:3)</PresentationFormat>
  <Paragraphs>140</Paragraphs>
  <Slides>21</Slides>
  <Notes>0</Notes>
  <HiddenSlides>2</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21</vt:i4>
      </vt:variant>
    </vt:vector>
  </HeadingPairs>
  <TitlesOfParts>
    <vt:vector size="28" baseType="lpstr">
      <vt:lpstr>Arial</vt:lpstr>
      <vt:lpstr>Times New Roman</vt:lpstr>
      <vt:lpstr>Title Slides Master</vt:lpstr>
      <vt:lpstr>MainContentSlideMaster</vt:lpstr>
      <vt:lpstr>ClosingMaster</vt:lpstr>
      <vt:lpstr>DividerSlideMaster</vt:lpstr>
      <vt:lpstr>ImageDescriptionAppendixSlideMaster</vt:lpstr>
      <vt:lpstr>Chapter 1</vt:lpstr>
      <vt:lpstr>Nature of Software – Defining Software</vt:lpstr>
      <vt:lpstr>What is Software?</vt:lpstr>
      <vt:lpstr>Software Application Domains</vt:lpstr>
      <vt:lpstr>Wear versus Deterioration</vt:lpstr>
      <vt:lpstr>Legacy Software</vt:lpstr>
      <vt:lpstr>Defining the Discipline</vt:lpstr>
      <vt:lpstr>Software Engineering Layers</vt:lpstr>
      <vt:lpstr>Process Framework Activities</vt:lpstr>
      <vt:lpstr>Umbrella Activities</vt:lpstr>
      <vt:lpstr>Process Difference Requiring Adaptation</vt:lpstr>
      <vt:lpstr>Essence of Software Engineering Practice</vt:lpstr>
      <vt:lpstr>Understand the Problem</vt:lpstr>
      <vt:lpstr>Plan a Solution</vt:lpstr>
      <vt:lpstr>Carryout the Plan</vt:lpstr>
      <vt:lpstr>Examine the Result</vt:lpstr>
      <vt:lpstr>Hooker’s General Principles</vt:lpstr>
      <vt:lpstr>How it all Starts – SafeHome Begins</vt:lpstr>
      <vt:lpstr>End of Main Content</vt:lpstr>
      <vt:lpstr>Accessibility Content: Text Alternatives for Images</vt:lpstr>
      <vt:lpstr>Wear versus Deterioration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 Saipriya</cp:lastModifiedBy>
  <cp:revision>48</cp:revision>
  <dcterms:created xsi:type="dcterms:W3CDTF">2019-01-22T22:04:31Z</dcterms:created>
  <dcterms:modified xsi:type="dcterms:W3CDTF">2019-10-16T08:31:33Z</dcterms:modified>
</cp:coreProperties>
</file>