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86" r:id="rId6"/>
    <p:sldId id="266" r:id="rId7"/>
    <p:sldId id="267" r:id="rId8"/>
    <p:sldId id="268" r:id="rId9"/>
    <p:sldId id="269" r:id="rId10"/>
    <p:sldId id="273" r:id="rId11"/>
    <p:sldId id="277" r:id="rId12"/>
    <p:sldId id="285" r:id="rId13"/>
    <p:sldId id="274" r:id="rId14"/>
    <p:sldId id="284" r:id="rId15"/>
    <p:sldId id="275" r:id="rId16"/>
    <p:sldId id="283" r:id="rId17"/>
    <p:sldId id="276" r:id="rId18"/>
    <p:sldId id="282" r:id="rId19"/>
    <p:sldId id="260" r:id="rId20"/>
    <p:sldId id="258" r:id="rId21"/>
    <p:sldId id="264" r:id="rId22"/>
    <p:sldId id="278" r:id="rId23"/>
    <p:sldId id="287"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6"/>
            <p14:sldId id="266"/>
            <p14:sldId id="267"/>
            <p14:sldId id="268"/>
            <p14:sldId id="269"/>
            <p14:sldId id="273"/>
            <p14:sldId id="277"/>
            <p14:sldId id="285"/>
            <p14:sldId id="274"/>
            <p14:sldId id="284"/>
            <p14:sldId id="275"/>
            <p14:sldId id="283"/>
            <p14:sldId id="276"/>
            <p14:sldId id="282"/>
            <p14:sldId id="260"/>
          </p14:sldIdLst>
        </p14:section>
        <p14:section name="Appendix: Image Descriptions for Unsighted Students" id="{9E859B0B-078E-463E-89A6-21C20DD280C4}">
          <p14:sldIdLst>
            <p14:sldId id="258"/>
            <p14:sldId id="264"/>
            <p14:sldId id="278"/>
            <p14:sldId id="287"/>
            <p14:sldId id="280"/>
            <p14:sldId id="281"/>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603" autoAdjust="0"/>
    <p:restoredTop sz="86375" autoAdjust="0"/>
  </p:normalViewPr>
  <p:slideViewPr>
    <p:cSldViewPr snapToGrid="0" showGuides="1">
      <p:cViewPr varScale="1">
        <p:scale>
          <a:sx n="74" d="100"/>
          <a:sy n="74" d="100"/>
        </p:scale>
        <p:origin x="845" y="72"/>
      </p:cViewPr>
      <p:guideLst>
        <p:guide pos="3264"/>
        <p:guide orient="horz" pos="2256"/>
        <p:guide pos="5640"/>
      </p:guideLst>
    </p:cSldViewPr>
  </p:slideViewPr>
  <p:outlineViewPr>
    <p:cViewPr>
      <p:scale>
        <a:sx n="33" d="100"/>
        <a:sy n="33" d="100"/>
      </p:scale>
      <p:origin x="0" y="-15758"/>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image" Target="../media/image5.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3</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t>Agility and Process</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1 - The Software Process</a:t>
            </a:r>
          </a:p>
        </p:txBody>
      </p:sp>
      <p:pic>
        <p:nvPicPr>
          <p:cNvPr id="4" name="Picture Placeholder 3" descr="Software Engineering-A Practitioner's Approach, 9e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309696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XP Details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4199283" cy="5114152"/>
          </a:xfrm>
        </p:spPr>
        <p:txBody>
          <a:bodyPr vert="horz" lIns="91440" tIns="45720" rIns="91440" bIns="45720" rtlCol="0">
            <a:noAutofit/>
          </a:bodyPr>
          <a:lstStyle/>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XP Planning</a:t>
            </a:r>
            <a:r>
              <a:rPr lang="en-US" sz="1800" kern="1200" noProof="0" dirty="0">
                <a:solidFill>
                  <a:schemeClr val="tx2"/>
                </a:solidFill>
                <a:effectLst/>
                <a:latin typeface="Times New Roman" panose="02020603050405020304" pitchFamily="18" charset="0"/>
                <a:cs typeface="Times New Roman" panose="02020603050405020304" pitchFamily="18" charset="0"/>
              </a:rPr>
              <a:t> – Begins with user stories, team estimates cost, stories grouped into increments, commitment made on delivery date, computer project velocity.</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XP Design</a:t>
            </a:r>
            <a:r>
              <a:rPr lang="en-US" sz="1800" kern="1200" noProof="0" dirty="0">
                <a:solidFill>
                  <a:schemeClr val="tx2"/>
                </a:solidFill>
                <a:effectLst/>
                <a:latin typeface="Times New Roman" panose="02020603050405020304" pitchFamily="18" charset="0"/>
                <a:cs typeface="Times New Roman" panose="02020603050405020304" pitchFamily="18" charset="0"/>
              </a:rPr>
              <a:t> – Follows KIS principle, encourages use of CRC cards, design prototypes, and refactoring.</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XP Coding </a:t>
            </a:r>
            <a:r>
              <a:rPr lang="en-US" sz="1800" kern="1200" noProof="0" dirty="0">
                <a:solidFill>
                  <a:schemeClr val="tx2"/>
                </a:solidFill>
                <a:effectLst/>
                <a:latin typeface="Times New Roman" panose="02020603050405020304" pitchFamily="18" charset="0"/>
                <a:cs typeface="Times New Roman" panose="02020603050405020304" pitchFamily="18" charset="0"/>
              </a:rPr>
              <a:t>– construct unit tests before coding, uses pair.</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XP Testing </a:t>
            </a:r>
            <a:r>
              <a:rPr lang="en-US" sz="1800" kern="1200" noProof="0" dirty="0">
                <a:solidFill>
                  <a:schemeClr val="tx2"/>
                </a:solidFill>
                <a:effectLst/>
                <a:latin typeface="Times New Roman" panose="02020603050405020304" pitchFamily="18" charset="0"/>
                <a:cs typeface="Times New Roman" panose="02020603050405020304" pitchFamily="18" charset="0"/>
              </a:rPr>
              <a:t>– unit tests executed daily, acceptance tests define by customer.</a:t>
            </a:r>
            <a:endParaRPr lang="en-US" altLang="en-US" sz="1800"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4"/>
          </p:nvPr>
        </p:nvSpPr>
        <p:spPr>
          <a:xfrm>
            <a:off x="4854513" y="1276709"/>
            <a:ext cx="3946586" cy="2674506"/>
          </a:xfrm>
        </p:spPr>
        <p:txBody>
          <a:bodyPr>
            <a:noAutofit/>
          </a:bodyPr>
          <a:lstStyle/>
          <a:p>
            <a:r>
              <a:rPr lang="en-US" sz="1800" b="1" noProof="0" dirty="0">
                <a:latin typeface="Times New Roman" panose="02020603050405020304" pitchFamily="18" charset="0"/>
                <a:cs typeface="Times New Roman" panose="02020603050405020304" pitchFamily="18" charset="0"/>
              </a:rPr>
              <a:t>Pros </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Emphasizes customer involvement.</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Establishes rational plans and schedules.</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High developer commitment to the project.</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Reduced likelihood of product rejection.</a:t>
            </a:r>
          </a:p>
        </p:txBody>
      </p:sp>
      <p:sp>
        <p:nvSpPr>
          <p:cNvPr id="12" name="Content Placeholder 11"/>
          <p:cNvSpPr>
            <a:spLocks noGrp="1"/>
          </p:cNvSpPr>
          <p:nvPr>
            <p:ph sz="quarter" idx="15"/>
          </p:nvPr>
        </p:nvSpPr>
        <p:spPr>
          <a:xfrm>
            <a:off x="4854513" y="3984309"/>
            <a:ext cx="3946586" cy="2406552"/>
          </a:xfrm>
        </p:spPr>
        <p:txBody>
          <a:bodyPr>
            <a:noAutofit/>
          </a:bodyPr>
          <a:lstStyle/>
          <a:p>
            <a:r>
              <a:rPr lang="en-US" sz="1800" b="1" noProof="0" dirty="0">
                <a:latin typeface="Times New Roman" panose="02020603050405020304" pitchFamily="18" charset="0"/>
                <a:cs typeface="Times New Roman" panose="02020603050405020304" pitchFamily="18" charset="0"/>
              </a:rPr>
              <a:t>Cons</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Temptation to “ship” a prototype.</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Requires frequent meetings about increasing costs.</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Allows for excessive changes.</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Depends on highly skilled team members.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dirty="0"/>
          </a:p>
        </p:txBody>
      </p:sp>
    </p:spTree>
    <p:extLst>
      <p:ext uri="{BB962C8B-B14F-4D97-AF65-F5344CB8AC3E}">
        <p14:creationId xmlns:p14="http://schemas.microsoft.com/office/powerpoint/2010/main" val="2995924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Kanban Framework</a:t>
            </a:r>
          </a:p>
        </p:txBody>
      </p:sp>
      <p:pic>
        <p:nvPicPr>
          <p:cNvPr id="12" name="Picture 11" descr="A Kanban framework consists of 6 verticals which, from left to right, are: backlog, selected, analysis, development, testing, and done. ">
            <a:extLst>
              <a:ext uri="{FF2B5EF4-FFF2-40B4-BE49-F238E27FC236}">
                <a16:creationId xmlns:a16="http://schemas.microsoft.com/office/drawing/2014/main" id="{CDD0B486-1A2A-4738-9001-261473194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132" y="1400960"/>
            <a:ext cx="7678514" cy="4089636"/>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dirty="0"/>
          </a:p>
        </p:txBody>
      </p:sp>
    </p:spTree>
    <p:extLst>
      <p:ext uri="{BB962C8B-B14F-4D97-AF65-F5344CB8AC3E}">
        <p14:creationId xmlns:p14="http://schemas.microsoft.com/office/powerpoint/2010/main" val="4045939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Kanban Details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3990561" cy="5044577"/>
          </a:xfrm>
        </p:spPr>
        <p:txBody>
          <a:bodyPr vert="horz" lIns="91440" tIns="45720" rIns="91440" bIns="45720" rtlCol="0">
            <a:noAutofit/>
          </a:bodyPr>
          <a:lstStyle/>
          <a:p>
            <a:pPr marL="291600" indent="-291600"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Visualizing workflow using a Kanban board.</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Limiting the amount of </a:t>
            </a:r>
            <a:r>
              <a:rPr lang="en-US" sz="1800" i="1" kern="1200" noProof="0" dirty="0">
                <a:solidFill>
                  <a:schemeClr val="tx2"/>
                </a:solidFill>
                <a:effectLst/>
                <a:latin typeface="Times New Roman" panose="02020603050405020304" pitchFamily="18" charset="0"/>
                <a:cs typeface="Times New Roman" panose="02020603050405020304" pitchFamily="18" charset="0"/>
              </a:rPr>
              <a:t>work in progress</a:t>
            </a:r>
            <a:r>
              <a:rPr lang="en-US" sz="1800" kern="1200" noProof="0" dirty="0">
                <a:solidFill>
                  <a:schemeClr val="tx2"/>
                </a:solidFill>
                <a:effectLst/>
                <a:latin typeface="Times New Roman" panose="02020603050405020304" pitchFamily="18" charset="0"/>
                <a:cs typeface="Times New Roman" panose="02020603050405020304" pitchFamily="18" charset="0"/>
              </a:rPr>
              <a:t> at any given time.</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Managing workflow to reduce waste by understanding the current value flow.</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Making process policies explicit and the criteria used to define “done”.</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Focusing on continuous improvement by creating feedback loops where changes are introduced.</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Make process changes collaboratively and involve all stakeholders as needed.</a:t>
            </a:r>
            <a:endParaRPr lang="en-US" altLang="en-US" sz="1800"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4"/>
          </p:nvPr>
        </p:nvSpPr>
        <p:spPr>
          <a:xfrm>
            <a:off x="4631635" y="1276710"/>
            <a:ext cx="4169465" cy="1913752"/>
          </a:xfrm>
        </p:spPr>
        <p:txBody>
          <a:bodyPr>
            <a:normAutofit/>
          </a:bodyPr>
          <a:lstStyle/>
          <a:p>
            <a:r>
              <a:rPr lang="en-US" sz="1800" b="1" noProof="0" dirty="0">
                <a:latin typeface="Times New Roman" panose="02020603050405020304" pitchFamily="18" charset="0"/>
                <a:cs typeface="Times New Roman" panose="02020603050405020304" pitchFamily="18" charset="0"/>
              </a:rPr>
              <a:t>Pros</a:t>
            </a:r>
          </a:p>
          <a:p>
            <a:pPr marL="291600" indent="-291600">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Lower budget and time requirements.</a:t>
            </a:r>
          </a:p>
          <a:p>
            <a:pPr marL="291600" indent="-291600">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Allows early product delivery.</a:t>
            </a:r>
          </a:p>
          <a:p>
            <a:pPr marL="291600" indent="-291600">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Process policies written down.</a:t>
            </a:r>
          </a:p>
          <a:p>
            <a:pPr marL="291600" indent="-291600">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Continuous process improvement.</a:t>
            </a:r>
          </a:p>
        </p:txBody>
      </p:sp>
      <p:sp>
        <p:nvSpPr>
          <p:cNvPr id="12" name="Content Placeholder 11"/>
          <p:cNvSpPr>
            <a:spLocks noGrp="1"/>
          </p:cNvSpPr>
          <p:nvPr>
            <p:ph sz="quarter" idx="15"/>
          </p:nvPr>
        </p:nvSpPr>
        <p:spPr>
          <a:xfrm>
            <a:off x="4631635" y="3268694"/>
            <a:ext cx="4169465" cy="2973082"/>
          </a:xfrm>
        </p:spPr>
        <p:txBody>
          <a:bodyPr>
            <a:noAutofit/>
          </a:bodyPr>
          <a:lstStyle/>
          <a:p>
            <a:r>
              <a:rPr lang="en-US" sz="1800" b="1" noProof="0" dirty="0">
                <a:latin typeface="Times New Roman" panose="02020603050405020304" pitchFamily="18" charset="0"/>
                <a:cs typeface="Times New Roman" panose="02020603050405020304" pitchFamily="18" charset="0"/>
              </a:rPr>
              <a:t>Cons</a:t>
            </a:r>
          </a:p>
          <a:p>
            <a:pPr marL="291600" indent="-291600">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Team collaboration skills determine success.</a:t>
            </a:r>
          </a:p>
          <a:p>
            <a:pPr marL="291600" indent="-291600">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Poor business analysis can doom the project.</a:t>
            </a:r>
          </a:p>
          <a:p>
            <a:pPr marL="291600" indent="-291600">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Flexibility can cause developers to lose focus.</a:t>
            </a:r>
          </a:p>
          <a:p>
            <a:pPr marL="291600" indent="-291600">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Developer reluctance to use measurement.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dirty="0"/>
          </a:p>
        </p:txBody>
      </p:sp>
    </p:spTree>
    <p:extLst>
      <p:ext uri="{BB962C8B-B14F-4D97-AF65-F5344CB8AC3E}">
        <p14:creationId xmlns:p14="http://schemas.microsoft.com/office/powerpoint/2010/main" val="4151169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19632"/>
            <a:ext cx="8458200" cy="678611"/>
          </a:xfrm>
        </p:spPr>
        <p:txBody>
          <a:bodyPr>
            <a:normAutofit/>
          </a:bodyPr>
          <a:lstStyle/>
          <a:p>
            <a:r>
              <a:rPr lang="en-US" sz="4000" noProof="0" dirty="0">
                <a:latin typeface="Times New Roman" panose="02020603050405020304" pitchFamily="18" charset="0"/>
                <a:cs typeface="Times New Roman" panose="02020603050405020304" pitchFamily="18" charset="0"/>
              </a:rPr>
              <a:t>DevOps</a:t>
            </a:r>
          </a:p>
        </p:txBody>
      </p:sp>
      <p:pic>
        <p:nvPicPr>
          <p:cNvPr id="10" name="Picture 9" descr="A flowchart displays Dev Ops.">
            <a:extLst>
              <a:ext uri="{FF2B5EF4-FFF2-40B4-BE49-F238E27FC236}">
                <a16:creationId xmlns:a16="http://schemas.microsoft.com/office/drawing/2014/main" id="{E0F4048F-DAD0-4E52-9C80-D5ACB1D18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738" y="1395174"/>
            <a:ext cx="7238414" cy="4117987"/>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dirty="0"/>
          </a:p>
        </p:txBody>
      </p:sp>
    </p:spTree>
    <p:extLst>
      <p:ext uri="{BB962C8B-B14F-4D97-AF65-F5344CB8AC3E}">
        <p14:creationId xmlns:p14="http://schemas.microsoft.com/office/powerpoint/2010/main" val="4045939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14325"/>
            <a:ext cx="8458200" cy="678611"/>
          </a:xfrm>
        </p:spPr>
        <p:txBody>
          <a:bodyPr>
            <a:normAutofit/>
          </a:bodyPr>
          <a:lstStyle/>
          <a:p>
            <a:r>
              <a:rPr lang="en-US" sz="4000" noProof="0" dirty="0">
                <a:latin typeface="Times New Roman" panose="02020603050405020304" pitchFamily="18" charset="0"/>
                <a:cs typeface="Times New Roman" panose="02020603050405020304" pitchFamily="18" charset="0"/>
              </a:rPr>
              <a:t>DevOps Details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3851413" cy="5153908"/>
          </a:xfrm>
        </p:spPr>
        <p:txBody>
          <a:bodyPr vert="horz" lIns="91440" tIns="45720" rIns="91440" bIns="45720" rtlCol="0">
            <a:noAutofit/>
          </a:bodyPr>
          <a:lstStyle/>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Continuous development. </a:t>
            </a:r>
            <a:r>
              <a:rPr lang="en-US" sz="1800" kern="1200" noProof="0" dirty="0">
                <a:solidFill>
                  <a:schemeClr val="tx2"/>
                </a:solidFill>
                <a:effectLst/>
                <a:latin typeface="Times New Roman" panose="02020603050405020304" pitchFamily="18" charset="0"/>
                <a:cs typeface="Times New Roman" panose="02020603050405020304" pitchFamily="18" charset="0"/>
              </a:rPr>
              <a:t>Software delivered in multiple sprints.</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Continuous testing. </a:t>
            </a:r>
            <a:r>
              <a:rPr lang="en-US" sz="1800" kern="1200" noProof="0" dirty="0">
                <a:solidFill>
                  <a:schemeClr val="tx2"/>
                </a:solidFill>
                <a:effectLst/>
                <a:latin typeface="Times New Roman" panose="02020603050405020304" pitchFamily="18" charset="0"/>
                <a:cs typeface="Times New Roman" panose="02020603050405020304" pitchFamily="18" charset="0"/>
              </a:rPr>
              <a:t>Automated testing tools used prior to integration.</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Continuous integration. </a:t>
            </a:r>
            <a:r>
              <a:rPr lang="en-US" sz="1800" kern="1200" noProof="0" dirty="0">
                <a:solidFill>
                  <a:schemeClr val="tx2"/>
                </a:solidFill>
                <a:effectLst/>
                <a:latin typeface="Times New Roman" panose="02020603050405020304" pitchFamily="18" charset="0"/>
                <a:cs typeface="Times New Roman" panose="02020603050405020304" pitchFamily="18" charset="0"/>
              </a:rPr>
              <a:t>Code pieces with new functionality added to existing code running code.</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Continuous deployment. </a:t>
            </a:r>
            <a:r>
              <a:rPr lang="en-US" sz="1800" kern="1200" noProof="0" dirty="0">
                <a:solidFill>
                  <a:schemeClr val="tx2"/>
                </a:solidFill>
                <a:effectLst/>
                <a:latin typeface="Times New Roman" panose="02020603050405020304" pitchFamily="18" charset="0"/>
                <a:cs typeface="Times New Roman" panose="02020603050405020304" pitchFamily="18" charset="0"/>
              </a:rPr>
              <a:t>Integrated code is deployed to the production environment.</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Continuous monitoring. </a:t>
            </a:r>
            <a:r>
              <a:rPr lang="en-US" sz="1800" kern="1200" noProof="0" dirty="0">
                <a:solidFill>
                  <a:schemeClr val="tx2"/>
                </a:solidFill>
                <a:effectLst/>
                <a:latin typeface="Times New Roman" panose="02020603050405020304" pitchFamily="18" charset="0"/>
                <a:cs typeface="Times New Roman" panose="02020603050405020304" pitchFamily="18" charset="0"/>
              </a:rPr>
              <a:t>Team operations staff members proactively monitor software performance in the production environment. </a:t>
            </a:r>
            <a:endParaRPr lang="en-US" sz="1800" noProof="0" dirty="0">
              <a:effectLst/>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4"/>
          </p:nvPr>
        </p:nvSpPr>
        <p:spPr>
          <a:xfrm>
            <a:off x="4581940" y="1276709"/>
            <a:ext cx="4219160" cy="2396392"/>
          </a:xfrm>
        </p:spPr>
        <p:txBody>
          <a:bodyPr>
            <a:noAutofit/>
          </a:bodyPr>
          <a:lstStyle/>
          <a:p>
            <a:r>
              <a:rPr lang="en-US" sz="1800" b="1" noProof="0" dirty="0">
                <a:latin typeface="Times New Roman" panose="02020603050405020304" pitchFamily="18" charset="0"/>
                <a:cs typeface="Times New Roman" panose="02020603050405020304" pitchFamily="18" charset="0"/>
              </a:rPr>
              <a:t>Pros </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Reduced time to code deployment.</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Team has developers and operations staff.</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Team has end-to-end project ownership.</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Proactive monitoring of deployed product.</a:t>
            </a:r>
          </a:p>
        </p:txBody>
      </p:sp>
      <p:sp>
        <p:nvSpPr>
          <p:cNvPr id="12" name="Content Placeholder 11"/>
          <p:cNvSpPr>
            <a:spLocks noGrp="1"/>
          </p:cNvSpPr>
          <p:nvPr>
            <p:ph sz="quarter" idx="15"/>
          </p:nvPr>
        </p:nvSpPr>
        <p:spPr>
          <a:xfrm>
            <a:off x="4581940" y="3744224"/>
            <a:ext cx="4219159" cy="2673626"/>
          </a:xfrm>
        </p:spPr>
        <p:txBody>
          <a:bodyPr>
            <a:noAutofit/>
          </a:bodyPr>
          <a:lstStyle/>
          <a:p>
            <a:r>
              <a:rPr lang="en-US" sz="1800" b="1" noProof="0" dirty="0">
                <a:latin typeface="Times New Roman" panose="02020603050405020304" pitchFamily="18" charset="0"/>
                <a:cs typeface="Times New Roman" panose="02020603050405020304" pitchFamily="18" charset="0"/>
              </a:rPr>
              <a:t>Cons </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Pressure to work on both old and new code.</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Heavy reliance on automated tools to be effective.</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Deployment may affect the production environment.</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Requires an expert development team.</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dirty="0"/>
          </a:p>
        </p:txBody>
      </p:sp>
    </p:spTree>
    <p:extLst>
      <p:ext uri="{BB962C8B-B14F-4D97-AF65-F5344CB8AC3E}">
        <p14:creationId xmlns:p14="http://schemas.microsoft.com/office/powerpoint/2010/main" val="4122488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lvl="0"/>
            <a:r>
              <a:rPr lang="en-US" dirty="0">
                <a:latin typeface="Times New Roman" panose="02020603050405020304" pitchFamily="18" charset="0"/>
                <a:ea typeface="Tahoma" panose="020B0604030504040204" pitchFamily="34" charset="0"/>
                <a:cs typeface="Times New Roman" panose="02020603050405020304" pitchFamily="18" charset="0"/>
              </a:rPr>
              <a:t>© 2020 McGraw-Hill Education. All rights reserved. Authorized only for instructor use in the classroom.</a:t>
            </a:r>
          </a:p>
          <a:p>
            <a:pPr lvl="0"/>
            <a:r>
              <a:rPr lang="en-US" dirty="0">
                <a:latin typeface="Times New Roman" panose="02020603050405020304" pitchFamily="18" charset="0"/>
                <a:ea typeface="Tahoma" panose="020B0604030504040204" pitchFamily="34" charset="0"/>
                <a:cs typeface="Times New Roman" panose="02020603050405020304" pitchFamily="18" charset="0"/>
              </a:rPr>
              <a:t>No reproduction or further distribution permitted without the prior written consent of McGraw-Hill Education.</a:t>
            </a:r>
          </a:p>
        </p:txBody>
      </p:sp>
    </p:spTree>
    <p:extLst>
      <p:ext uri="{BB962C8B-B14F-4D97-AF65-F5344CB8AC3E}">
        <p14:creationId xmlns:p14="http://schemas.microsoft.com/office/powerpoint/2010/main" val="1080484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5016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63688"/>
            <a:ext cx="8458200" cy="560835"/>
          </a:xfrm>
        </p:spPr>
        <p:txBody>
          <a:bodyPr>
            <a:noAutofit/>
          </a:bodyPr>
          <a:lstStyle/>
          <a:p>
            <a:r>
              <a:rPr lang="en-US" sz="3200" noProof="0" dirty="0">
                <a:latin typeface="Times New Roman" panose="02020603050405020304" pitchFamily="18" charset="0"/>
                <a:cs typeface="Times New Roman" panose="02020603050405020304" pitchFamily="18" charset="0"/>
              </a:rPr>
              <a:t>Agility and Cost of Change – Text Alternative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a:xfrm>
            <a:off x="3081587" y="1112624"/>
            <a:ext cx="2980826" cy="225425"/>
          </a:xfrm>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agility and cost of change graph. The graph plots development schedule progress on the x axis, and development cost on the y axis. It displays three graphs representing, the cost of change using agile process, cost of change using conventional software process, and idealized cost of change using agile process. The cost of change using agile process graph shows a slow and steady increase. The graph of idealized cost of change using agile process displays a slow beginning and a constant rate after that. The graph of cost of change using conventional software process shows a slow beginning and then displays a peak towards the end.</a:t>
            </a:r>
          </a:p>
        </p:txBody>
      </p:sp>
      <p:sp>
        <p:nvSpPr>
          <p:cNvPr id="3" name="Text Placeholder 2"/>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52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Scrum Framework </a:t>
            </a:r>
            <a:r>
              <a:rPr lang="en-US" sz="400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Text Alternative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scrum framework. The products backlog contains prioritized product features desired by the customer. The sprint backlog contains the features assigned to sprint. The backlog items are expanded by team over 30 days. Every 24 hours scrum constitutes of a 15 minute daily meeting. Finally new functionality is demonstrated at end of sprint.</a:t>
            </a:r>
          </a:p>
        </p:txBody>
      </p:sp>
      <p:sp>
        <p:nvSpPr>
          <p:cNvPr id="3" name="Text Placeholder 2"/>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7689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92490"/>
            <a:ext cx="8458200" cy="903231"/>
          </a:xfrm>
        </p:spPr>
        <p:txBody>
          <a:bodyPr>
            <a:noAutofit/>
          </a:bodyPr>
          <a:lstStyle/>
          <a:p>
            <a:r>
              <a:rPr lang="en-US" sz="3200" noProof="0" dirty="0">
                <a:latin typeface="Times New Roman" panose="02020603050405020304" pitchFamily="18" charset="0"/>
                <a:cs typeface="Times New Roman" panose="02020603050405020304" pitchFamily="18" charset="0"/>
              </a:rPr>
              <a:t>Extreme Programming (XP) Framework </a:t>
            </a:r>
            <a:r>
              <a:rPr lang="en-US" sz="3200" dirty="0">
                <a:latin typeface="Times New Roman" panose="02020603050405020304" pitchFamily="18" charset="0"/>
                <a:cs typeface="Times New Roman" panose="02020603050405020304" pitchFamily="18" charset="0"/>
              </a:rPr>
              <a:t>– </a:t>
            </a:r>
            <a:r>
              <a:rPr lang="en-US" sz="3200" noProof="0" dirty="0">
                <a:latin typeface="Times New Roman" panose="02020603050405020304" pitchFamily="18" charset="0"/>
                <a:cs typeface="Times New Roman" panose="02020603050405020304" pitchFamily="18" charset="0"/>
              </a:rPr>
              <a:t>Text Alternative</a:t>
            </a:r>
            <a:endParaRPr lang="en-US" sz="3200"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a:xfrm>
            <a:off x="3081587" y="1121502"/>
            <a:ext cx="2980826" cy="225425"/>
          </a:xfrm>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extreme programming framework cycle. The components in the cycle left to right are planning, design, coding, and testing. The planning include user stories, values, acceptance test criteria, and iteration plan. The design include simple design and C</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C card; spike solutions and prototypes. Coding reads refactoring and pair programming. The testing and coding share unit test, and continuous integration. The testing reads acceptance testing. The testing releases software increment and project velocity computed.</a:t>
            </a:r>
          </a:p>
        </p:txBody>
      </p:sp>
      <p:sp>
        <p:nvSpPr>
          <p:cNvPr id="3" name="Text Placeholder 2"/>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19</a:t>
            </a:fld>
            <a:endParaRPr lang="en-US"/>
          </a:p>
        </p:txBody>
      </p:sp>
    </p:spTree>
    <p:extLst>
      <p:ext uri="{BB962C8B-B14F-4D97-AF65-F5344CB8AC3E}">
        <p14:creationId xmlns:p14="http://schemas.microsoft.com/office/powerpoint/2010/main" val="242375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ea typeface="Tahoma" panose="020B0604030504040204" pitchFamily="34" charset="0"/>
                <a:cs typeface="Times New Roman" panose="02020603050405020304" pitchFamily="18" charset="0"/>
              </a:rPr>
              <a:t>What is Agility?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45135"/>
            <a:ext cx="8458200" cy="261723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Effective (rapid and adaptive) response to change.</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Effective communication among all stakeholders.</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Drawing the customer onto the team.</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Organizing a team so that it is in control of the work performed.</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Rapid, incremental delivery of software.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Tahoma" panose="020B0604030504040204" pitchFamily="34" charset="0"/>
                <a:cs typeface="Times New Roman" panose="02020603050405020304" pitchFamily="18" charset="0"/>
              </a:rPr>
              <a:pPr/>
              <a:t>2</a:t>
            </a:fld>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327580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35646"/>
            <a:ext cx="8458200" cy="616919"/>
          </a:xfrm>
        </p:spPr>
        <p:txBody>
          <a:bodyPr>
            <a:noAutofit/>
          </a:bodyPr>
          <a:lstStyle/>
          <a:p>
            <a:r>
              <a:rPr lang="en-US" sz="3600" noProof="0" dirty="0">
                <a:latin typeface="Times New Roman" panose="02020603050405020304" pitchFamily="18" charset="0"/>
                <a:cs typeface="Times New Roman" panose="02020603050405020304" pitchFamily="18" charset="0"/>
              </a:rPr>
              <a:t>Kanban Framework </a:t>
            </a:r>
            <a:r>
              <a:rPr lang="en-US" sz="360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Text Alternative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a:xfrm>
            <a:off x="3081587" y="1112624"/>
            <a:ext cx="2980826" cy="225425"/>
          </a:xfrm>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 Kanban framework consists of 6 verticals which, from left to right, are: backlog, selected, analysis, development, testing, and done. The process moves from left to right. Between backlog and selected one can introduce an expedite lane.</a:t>
            </a:r>
          </a:p>
        </p:txBody>
      </p:sp>
      <p:sp>
        <p:nvSpPr>
          <p:cNvPr id="3" name="Text Placeholder 2"/>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4186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DevOps </a:t>
            </a:r>
            <a:r>
              <a:rPr lang="en-US" sz="400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Text Alternative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 flowchart displays Dev Ops. The flowchart displays plan, code, build, and test on the left side from top to bottom and deploy, operate, and monitor from top to bottom on the right side. Test integrates with deploy, and monitor integrates with plan.</a:t>
            </a:r>
          </a:p>
        </p:txBody>
      </p:sp>
      <p:sp>
        <p:nvSpPr>
          <p:cNvPr id="3" name="Text Placeholder 2"/>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593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Agility and Cost of Change</a:t>
            </a:r>
          </a:p>
        </p:txBody>
      </p:sp>
      <p:pic>
        <p:nvPicPr>
          <p:cNvPr id="10" name="Picture 9" descr="An agility and cost of change graph. The graph plots development schedule progress on the x axis, and development cost on the y axis.">
            <a:extLst>
              <a:ext uri="{FF2B5EF4-FFF2-40B4-BE49-F238E27FC236}">
                <a16:creationId xmlns:a16="http://schemas.microsoft.com/office/drawing/2014/main" id="{F094B583-E676-4377-9EE3-FC201C9C27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306" y="1203543"/>
            <a:ext cx="6226277" cy="4719362"/>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dirty="0"/>
          </a:p>
        </p:txBody>
      </p:sp>
    </p:spTree>
    <p:extLst>
      <p:ext uri="{BB962C8B-B14F-4D97-AF65-F5344CB8AC3E}">
        <p14:creationId xmlns:p14="http://schemas.microsoft.com/office/powerpoint/2010/main" val="2095332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What is an Agile Process?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62229"/>
            <a:ext cx="8458200" cy="473996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Driven by customer descriptions of what is required (scenarios).</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Customer feedback is frequent and acted on.</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Recognizes that plans are short-lived.</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Develops software iteratively with a heavy emphasis on construction activities.</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Delivers multiple ‘software increments’ as executable prototypes.</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Adapts as project or technical changes occur.</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860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Agility Principles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97197"/>
            <a:ext cx="8458200" cy="4971691"/>
          </a:xfrm>
        </p:spPr>
        <p:txBody>
          <a:bodyPr vert="horz" lIns="91440" tIns="45720" rIns="91440" bIns="45720" rtlCol="0">
            <a:noAutofit/>
          </a:bodyPr>
          <a:lstStyle/>
          <a:p>
            <a:pPr marL="291600" indent="-291600"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Customer satisfaction is achieved by providing value through software that is delivered to the customer as rapidly as possible.</a:t>
            </a:r>
            <a:endParaRPr lang="en-US" sz="24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Develop recognize that requirements will change and welcome changes.</a:t>
            </a:r>
            <a:endParaRPr lang="en-US" sz="24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Deliver software increments frequently (weeks not months) to stakeholders to ensure feedback on their deliveries is meaningful.</a:t>
            </a:r>
            <a:endParaRPr lang="en-US" sz="24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Agile team populated by motivated individuals using face-to-face communication to convey information.</a:t>
            </a:r>
            <a:endParaRPr lang="en-US" sz="24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Team process encourages technical excellence, good design, simplicity, and avoids unnecessary work.</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dirty="0"/>
          </a:p>
        </p:txBody>
      </p:sp>
    </p:spTree>
    <p:extLst>
      <p:ext uri="{BB962C8B-B14F-4D97-AF65-F5344CB8AC3E}">
        <p14:creationId xmlns:p14="http://schemas.microsoft.com/office/powerpoint/2010/main" val="3036720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Agility Principles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92695"/>
            <a:ext cx="8458200" cy="4715075"/>
          </a:xfrm>
        </p:spPr>
        <p:txBody>
          <a:bodyPr vert="horz" lIns="91440" tIns="45720" rIns="91440" bIns="45720" rtlCol="0">
            <a:noAutofit/>
          </a:bodyPr>
          <a:lstStyle/>
          <a:p>
            <a:pPr marL="291600" indent="-291600"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Working software that meets customer needs is the primary goal.</a:t>
            </a:r>
            <a:endParaRPr lang="en-US" sz="24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Pace and direction of the team’s work must be “sustainable,” enabling them to work effectively for long periods of time.</a:t>
            </a:r>
            <a:endParaRPr lang="en-US" sz="24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An agile team is a “self-organizing team”—one that can be trusted develop well-structured architectures that lead to solid designs and customer satisfaction.</a:t>
            </a:r>
            <a:endParaRPr lang="en-US" sz="24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Part of the team culture is to consider its work introspectively with the intent of improving how to become more effective its primary goal (customer satisfaction).</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dirty="0"/>
          </a:p>
        </p:txBody>
      </p:sp>
    </p:spTree>
    <p:extLst>
      <p:ext uri="{BB962C8B-B14F-4D97-AF65-F5344CB8AC3E}">
        <p14:creationId xmlns:p14="http://schemas.microsoft.com/office/powerpoint/2010/main" val="2225396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Scrum Framework</a:t>
            </a:r>
          </a:p>
        </p:txBody>
      </p:sp>
      <p:pic>
        <p:nvPicPr>
          <p:cNvPr id="10" name="Picture 9" descr="An illustration displays scrum framework with product backlog and sprint backlog. ">
            <a:extLst>
              <a:ext uri="{FF2B5EF4-FFF2-40B4-BE49-F238E27FC236}">
                <a16:creationId xmlns:a16="http://schemas.microsoft.com/office/drawing/2014/main" id="{C769E867-5472-4C92-BFBA-4D468FB58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632" y="1427869"/>
            <a:ext cx="7671404" cy="3951929"/>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dirty="0"/>
          </a:p>
        </p:txBody>
      </p:sp>
    </p:spTree>
    <p:extLst>
      <p:ext uri="{BB962C8B-B14F-4D97-AF65-F5344CB8AC3E}">
        <p14:creationId xmlns:p14="http://schemas.microsoft.com/office/powerpoint/2010/main" val="4045939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Scrum Details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4610840" cy="4781191"/>
          </a:xfrm>
        </p:spPr>
        <p:txBody>
          <a:bodyPr vert="horz" lIns="91440" tIns="45720" rIns="91440" bIns="45720" rtlCol="0">
            <a:noAutofit/>
          </a:bodyPr>
          <a:lstStyle/>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Backlog Refinement Meeting </a:t>
            </a:r>
            <a:r>
              <a:rPr lang="en-US" sz="1800" kern="1200" noProof="0" dirty="0">
                <a:solidFill>
                  <a:schemeClr val="tx2"/>
                </a:solidFill>
                <a:effectLst/>
                <a:latin typeface="Times New Roman" panose="02020603050405020304" pitchFamily="18" charset="0"/>
                <a:cs typeface="Times New Roman" panose="02020603050405020304" pitchFamily="18" charset="0"/>
              </a:rPr>
              <a:t>Developers work with stakeholders to create product backlog.</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Sprint Planning Meeting </a:t>
            </a:r>
            <a:r>
              <a:rPr lang="en-US" sz="1800" kern="1200" noProof="0" dirty="0">
                <a:solidFill>
                  <a:schemeClr val="tx2"/>
                </a:solidFill>
                <a:effectLst/>
                <a:latin typeface="Times New Roman" panose="02020603050405020304" pitchFamily="18" charset="0"/>
                <a:cs typeface="Times New Roman" panose="02020603050405020304" pitchFamily="18" charset="0"/>
              </a:rPr>
              <a:t>Backlog partitioned into “sprints” derived from backlog and next sprint defined.</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Daily Scrum Meeting </a:t>
            </a:r>
            <a:r>
              <a:rPr lang="en-US" sz="1800" kern="1200" noProof="0" dirty="0">
                <a:solidFill>
                  <a:schemeClr val="tx2"/>
                </a:solidFill>
                <a:effectLst/>
                <a:latin typeface="Times New Roman" panose="02020603050405020304" pitchFamily="18" charset="0"/>
                <a:cs typeface="Times New Roman" panose="02020603050405020304" pitchFamily="18" charset="0"/>
              </a:rPr>
              <a:t>Team members synchronize their activities and plan work day (15 minutes max).</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Sprint Review </a:t>
            </a:r>
            <a:r>
              <a:rPr lang="en-US" sz="1800" kern="1200" noProof="0" dirty="0">
                <a:solidFill>
                  <a:schemeClr val="tx2"/>
                </a:solidFill>
                <a:effectLst/>
                <a:latin typeface="Times New Roman" panose="02020603050405020304" pitchFamily="18" charset="0"/>
                <a:cs typeface="Times New Roman" panose="02020603050405020304" pitchFamily="18" charset="0"/>
              </a:rPr>
              <a:t>Prototype “demos” are delivered to the stakeholders for approval or rejection.</a:t>
            </a:r>
            <a:endParaRPr lang="en-US" sz="1800" noProof="0" dirty="0">
              <a:effectLst/>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Sprint Retrospective </a:t>
            </a:r>
            <a:r>
              <a:rPr lang="en-US" sz="1800" kern="1200" noProof="0" dirty="0">
                <a:solidFill>
                  <a:schemeClr val="tx2"/>
                </a:solidFill>
                <a:effectLst/>
                <a:latin typeface="Times New Roman" panose="02020603050405020304" pitchFamily="18" charset="0"/>
                <a:cs typeface="Times New Roman" panose="02020603050405020304" pitchFamily="18" charset="0"/>
              </a:rPr>
              <a:t>After sprint is complete, team considers what went well and what needs improvement.</a:t>
            </a:r>
            <a:endParaRPr lang="en-US" altLang="en-US" sz="1800"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4"/>
          </p:nvPr>
        </p:nvSpPr>
        <p:spPr>
          <a:xfrm>
            <a:off x="5101330" y="1276708"/>
            <a:ext cx="3589909" cy="1919253"/>
          </a:xfrm>
        </p:spPr>
        <p:txBody>
          <a:bodyPr>
            <a:noAutofit/>
          </a:bodyPr>
          <a:lstStyle/>
          <a:p>
            <a:r>
              <a:rPr lang="en-US" sz="1800" b="1" noProof="0" dirty="0">
                <a:latin typeface="Times New Roman" panose="02020603050405020304" pitchFamily="18" charset="0"/>
                <a:cs typeface="Times New Roman" panose="02020603050405020304" pitchFamily="18" charset="0"/>
              </a:rPr>
              <a:t>Pros </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Product owner sets priorities.</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Team owns decision making.</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Documentation is lightweight.</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Supports frequent updating.</a:t>
            </a:r>
          </a:p>
        </p:txBody>
      </p:sp>
      <p:sp>
        <p:nvSpPr>
          <p:cNvPr id="12" name="Content Placeholder 11"/>
          <p:cNvSpPr>
            <a:spLocks noGrp="1"/>
          </p:cNvSpPr>
          <p:nvPr>
            <p:ph sz="quarter" idx="15"/>
          </p:nvPr>
        </p:nvSpPr>
        <p:spPr>
          <a:xfrm>
            <a:off x="5101330" y="3338003"/>
            <a:ext cx="3589909" cy="2104007"/>
          </a:xfrm>
        </p:spPr>
        <p:txBody>
          <a:bodyPr>
            <a:noAutofit/>
          </a:bodyPr>
          <a:lstStyle/>
          <a:p>
            <a:r>
              <a:rPr lang="en-US" sz="1800" b="1" noProof="0" dirty="0">
                <a:latin typeface="Times New Roman" panose="02020603050405020304" pitchFamily="18" charset="0"/>
                <a:cs typeface="Times New Roman" panose="02020603050405020304" pitchFamily="18" charset="0"/>
              </a:rPr>
              <a:t>Cons</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Difficult to control the cost of changes.</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May not be suitable for large teams.</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Requires expert team members.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dirty="0"/>
          </a:p>
        </p:txBody>
      </p:sp>
    </p:spTree>
    <p:extLst>
      <p:ext uri="{BB962C8B-B14F-4D97-AF65-F5344CB8AC3E}">
        <p14:creationId xmlns:p14="http://schemas.microsoft.com/office/powerpoint/2010/main" val="3521258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3600" noProof="0" dirty="0">
                <a:latin typeface="Times New Roman" panose="02020603050405020304" pitchFamily="18" charset="0"/>
                <a:cs typeface="Times New Roman" panose="02020603050405020304" pitchFamily="18" charset="0"/>
              </a:rPr>
              <a:t>Extreme Programming (XP) Framework</a:t>
            </a:r>
          </a:p>
        </p:txBody>
      </p:sp>
      <p:pic>
        <p:nvPicPr>
          <p:cNvPr id="13" name="Picture 12" descr="An illustration displays extreme programming framework cycle. The components in the cycle are planning, design, coding, and testing. ">
            <a:extLst>
              <a:ext uri="{FF2B5EF4-FFF2-40B4-BE49-F238E27FC236}">
                <a16:creationId xmlns:a16="http://schemas.microsoft.com/office/drawing/2014/main" id="{DCDB1688-975B-4022-8883-0B2ADBA379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272" y="1236360"/>
            <a:ext cx="4693456" cy="4771175"/>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dirty="0"/>
          </a:p>
        </p:txBody>
      </p:sp>
    </p:spTree>
    <p:extLst>
      <p:ext uri="{BB962C8B-B14F-4D97-AF65-F5344CB8AC3E}">
        <p14:creationId xmlns:p14="http://schemas.microsoft.com/office/powerpoint/2010/main" val="4045939861"/>
      </p:ext>
    </p:extLst>
  </p:cSld>
  <p:clrMapOvr>
    <a:masterClrMapping/>
  </p:clrMapOvr>
</p:sld>
</file>

<file path=ppt/theme/theme1.xml><?xml version="1.0" encoding="utf-8"?>
<a:theme xmlns:a="http://schemas.openxmlformats.org/drawingml/2006/main" name="Title Slides Master">
  <a:themeElements>
    <a:clrScheme name="Custom 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5">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389</TotalTime>
  <Words>1400</Words>
  <Application>Microsoft Office PowerPoint</Application>
  <PresentationFormat>On-screen Show (4:3)</PresentationFormat>
  <Paragraphs>145</Paragraphs>
  <Slides>21</Slides>
  <Notes>0</Notes>
  <HiddenSlides>6</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21</vt:i4>
      </vt:variant>
    </vt:vector>
  </HeadingPairs>
  <TitlesOfParts>
    <vt:vector size="28" baseType="lpstr">
      <vt:lpstr>Arial</vt:lpstr>
      <vt:lpstr>Times New Roman</vt:lpstr>
      <vt:lpstr>Title Slides Master</vt:lpstr>
      <vt:lpstr>MainContentSlideMaster</vt:lpstr>
      <vt:lpstr>ClosingMaster</vt:lpstr>
      <vt:lpstr>DividerSlideMaster</vt:lpstr>
      <vt:lpstr>ImageDescriptionAppendixSlideMaster</vt:lpstr>
      <vt:lpstr>Chapter 3</vt:lpstr>
      <vt:lpstr>What is Agility?</vt:lpstr>
      <vt:lpstr>Agility and Cost of Change</vt:lpstr>
      <vt:lpstr>What is an Agile Process?</vt:lpstr>
      <vt:lpstr>Agility Principles 1</vt:lpstr>
      <vt:lpstr>Agility Principles 2</vt:lpstr>
      <vt:lpstr>Scrum Framework</vt:lpstr>
      <vt:lpstr>Scrum Details</vt:lpstr>
      <vt:lpstr>Extreme Programming (XP) Framework</vt:lpstr>
      <vt:lpstr>XP Details</vt:lpstr>
      <vt:lpstr>Kanban Framework</vt:lpstr>
      <vt:lpstr>Kanban Details</vt:lpstr>
      <vt:lpstr>DevOps</vt:lpstr>
      <vt:lpstr>DevOps Details</vt:lpstr>
      <vt:lpstr>End of Main Content</vt:lpstr>
      <vt:lpstr>Accessibility Content: Text Alternatives for Images</vt:lpstr>
      <vt:lpstr>Agility and Cost of Change – Text Alternative</vt:lpstr>
      <vt:lpstr>Scrum Framework – Text Alternative</vt:lpstr>
      <vt:lpstr>Extreme Programming (XP) Framework – Text Alternative</vt:lpstr>
      <vt:lpstr>Kanban Framework – Text Alternative</vt:lpstr>
      <vt:lpstr>DevOps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 Saipriya</cp:lastModifiedBy>
  <cp:revision>61</cp:revision>
  <dcterms:created xsi:type="dcterms:W3CDTF">2019-01-22T22:04:31Z</dcterms:created>
  <dcterms:modified xsi:type="dcterms:W3CDTF">2019-10-16T08:29:53Z</dcterms:modified>
</cp:coreProperties>
</file>