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aleway" pitchFamily="2" charset="0"/>
      <p:regular r:id="rId21"/>
      <p:bold r:id="rId22"/>
      <p:italic r:id="rId23"/>
      <p:boldItalic r:id="rId24"/>
    </p:embeddedFont>
    <p:embeddedFont>
      <p:font typeface="Roboto Light" panose="02000000000000000000" pitchFamily="2" charset="0"/>
      <p:regular r:id="rId25"/>
      <p:bold r:id="rId26"/>
      <p:italic r:id="rId27"/>
      <p:boldItalic r:id="rId28"/>
    </p:embeddedFont>
  </p:embeddedFontLst>
  <p:custDataLst>
    <p:tags r:id="rId29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55" userDrawn="1">
          <p15:clr>
            <a:srgbClr val="000000"/>
          </p15:clr>
        </p15:guide>
        <p15:guide id="2" pos="58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00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F20227-62FC-4632-A55A-8BC0FB7B84B7}" v="1" dt="2023-11-18T21:58: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9"/>
    <p:restoredTop sz="94789"/>
  </p:normalViewPr>
  <p:slideViewPr>
    <p:cSldViewPr snapToGrid="0">
      <p:cViewPr varScale="1">
        <p:scale>
          <a:sx n="45" d="100"/>
          <a:sy n="45" d="100"/>
        </p:scale>
        <p:origin x="1068" y="72"/>
      </p:cViewPr>
      <p:guideLst>
        <p:guide orient="horz" pos="655"/>
        <p:guide pos="5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Connell" userId="693c285b4bd72293" providerId="LiveId" clId="{88F20227-62FC-4632-A55A-8BC0FB7B84B7}"/>
    <pc:docChg chg="custSel modSld">
      <pc:chgData name="Michael Connell" userId="693c285b4bd72293" providerId="LiveId" clId="{88F20227-62FC-4632-A55A-8BC0FB7B84B7}" dt="2023-11-18T22:19:48.511" v="1" actId="1076"/>
      <pc:docMkLst>
        <pc:docMk/>
      </pc:docMkLst>
      <pc:sldChg chg="modSp mod">
        <pc:chgData name="Michael Connell" userId="693c285b4bd72293" providerId="LiveId" clId="{88F20227-62FC-4632-A55A-8BC0FB7B84B7}" dt="2023-11-18T21:58:39.049" v="0" actId="27636"/>
        <pc:sldMkLst>
          <pc:docMk/>
          <pc:sldMk cId="0" sldId="259"/>
        </pc:sldMkLst>
        <pc:spChg chg="mod">
          <ac:chgData name="Michael Connell" userId="693c285b4bd72293" providerId="LiveId" clId="{88F20227-62FC-4632-A55A-8BC0FB7B84B7}" dt="2023-11-18T21:58:39.049" v="0" actId="27636"/>
          <ac:spMkLst>
            <pc:docMk/>
            <pc:sldMk cId="0" sldId="259"/>
            <ac:spMk id="4" creationId="{00000000-0000-0000-0000-000000000000}"/>
          </ac:spMkLst>
        </pc:spChg>
      </pc:sldChg>
      <pc:sldChg chg="modSp mod">
        <pc:chgData name="Michael Connell" userId="693c285b4bd72293" providerId="LiveId" clId="{88F20227-62FC-4632-A55A-8BC0FB7B84B7}" dt="2023-11-18T22:19:48.511" v="1" actId="1076"/>
        <pc:sldMkLst>
          <pc:docMk/>
          <pc:sldMk cId="0" sldId="268"/>
        </pc:sldMkLst>
        <pc:spChg chg="mod">
          <ac:chgData name="Michael Connell" userId="693c285b4bd72293" providerId="LiveId" clId="{88F20227-62FC-4632-A55A-8BC0FB7B84B7}" dt="2023-11-18T22:19:48.511" v="1" actId="1076"/>
          <ac:spMkLst>
            <pc:docMk/>
            <pc:sldMk cId="0" sldId="26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_FIRST_SLIDE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09652" y="2882068"/>
            <a:ext cx="14068696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1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109652" y="4823012"/>
            <a:ext cx="14044090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683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OP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223962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7787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SMALL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8287999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5137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0655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G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-30955" y="6375"/>
            <a:ext cx="1227058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4428564"/>
            <a:ext cx="4624475" cy="517263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12744450" y="2263775"/>
            <a:ext cx="4624475" cy="2164788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A16B800-55C2-CFB0-4AA2-3CBB648B98D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1660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-30955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FB52679D-00ED-7CE2-017B-041885E86B3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5" name="background_block">
            <a:extLst>
              <a:ext uri="{FF2B5EF4-FFF2-40B4-BE49-F238E27FC236}">
                <a16:creationId xmlns:a16="http://schemas.microsoft.com/office/drawing/2014/main" id="{7BEEA341-586D-B048-35BC-9616BE85A2D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13842" y="0"/>
            <a:ext cx="57257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146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9601200"/>
            <a:ext cx="18288000" cy="68579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661779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424406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23668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7D4BB170-9F09-7110-3CD4-AF58BD7B65E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83720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_V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22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1000" y="2747907"/>
            <a:ext cx="4656225" cy="2047037"/>
          </a:xfr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0"/>
            <a:ext cx="36195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357186" y="2747905"/>
            <a:ext cx="4644814" cy="2047037"/>
          </a:xfrm>
        </p:spPr>
        <p:txBody>
          <a:bodyPr/>
          <a:lstStyle/>
          <a:p>
            <a:r>
              <a:rPr lang="en-AU" dirty="0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8390" y="2747906"/>
            <a:ext cx="4677648" cy="2047037"/>
          </a:xfr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192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4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ontent_4">
            <a:extLst>
              <a:ext uri="{FF2B5EF4-FFF2-40B4-BE49-F238E27FC236}">
                <a16:creationId xmlns:a16="http://schemas.microsoft.com/office/drawing/2014/main" id="{97130B1B-4ED5-07BD-72B7-007C1D1E0682}"/>
              </a:ext>
            </a:extLst>
          </p:cNvPr>
          <p:cNvSpPr txBox="1">
            <a:spLocks noGrp="1"/>
          </p:cNvSpPr>
          <p:nvPr>
            <p:ph type="body" idx="25" hasCustomPrompt="1"/>
          </p:nvPr>
        </p:nvSpPr>
        <p:spPr>
          <a:xfrm>
            <a:off x="13473932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25</a:t>
            </a:r>
            <a:endParaRPr dirty="0"/>
          </a:p>
        </p:txBody>
      </p:sp>
      <p:sp>
        <p:nvSpPr>
          <p:cNvPr id="22" name="image_4">
            <a:extLst>
              <a:ext uri="{FF2B5EF4-FFF2-40B4-BE49-F238E27FC236}">
                <a16:creationId xmlns:a16="http://schemas.microsoft.com/office/drawing/2014/main" id="{4D333938-660B-24CF-7672-26505437B26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3473932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23</a:t>
            </a:r>
          </a:p>
        </p:txBody>
      </p:sp>
      <p:sp>
        <p:nvSpPr>
          <p:cNvPr id="12" name="content_3">
            <a:extLst>
              <a:ext uri="{FF2B5EF4-FFF2-40B4-BE49-F238E27FC236}">
                <a16:creationId xmlns:a16="http://schemas.microsoft.com/office/drawing/2014/main" id="{4EC85EFB-1D00-34F3-DEFC-3D132152607F}"/>
              </a:ext>
            </a:extLst>
          </p:cNvPr>
          <p:cNvSpPr txBox="1">
            <a:spLocks noGrp="1"/>
          </p:cNvSpPr>
          <p:nvPr>
            <p:ph type="body" idx="22" hasCustomPrompt="1"/>
          </p:nvPr>
        </p:nvSpPr>
        <p:spPr>
          <a:xfrm>
            <a:off x="9288980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22</a:t>
            </a:r>
            <a:endParaRPr dirty="0"/>
          </a:p>
        </p:txBody>
      </p:sp>
      <p:sp>
        <p:nvSpPr>
          <p:cNvPr id="13" name="image_3">
            <a:extLst>
              <a:ext uri="{FF2B5EF4-FFF2-40B4-BE49-F238E27FC236}">
                <a16:creationId xmlns:a16="http://schemas.microsoft.com/office/drawing/2014/main" id="{EA08CF17-561F-6A45-B311-DF3E79243E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88980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20</a:t>
            </a:r>
          </a:p>
        </p:txBody>
      </p:sp>
      <p:sp>
        <p:nvSpPr>
          <p:cNvPr id="2" name="content_2">
            <a:extLst>
              <a:ext uri="{FF2B5EF4-FFF2-40B4-BE49-F238E27FC236}">
                <a16:creationId xmlns:a16="http://schemas.microsoft.com/office/drawing/2014/main" id="{B72C5E58-53F4-0EA6-D32E-ADEF51F174DB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5104028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5" name="image_2">
            <a:extLst>
              <a:ext uri="{FF2B5EF4-FFF2-40B4-BE49-F238E27FC236}">
                <a16:creationId xmlns:a16="http://schemas.microsoft.com/office/drawing/2014/main" id="{548E7E5D-1895-B2EB-B13F-C15207C409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104028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26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9076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6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D430C6F0-E30A-7BAF-6C33-C5B5211D4B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887448"/>
            <a:ext cx="18286412" cy="3995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0734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CHART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33252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429000"/>
            <a:ext cx="4624475" cy="617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6994357" y="1028700"/>
            <a:ext cx="10374479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chart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969124" y="9601200"/>
            <a:ext cx="10404476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A3D5285-BC74-616C-FC2D-82173282C0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9943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5F36563A-2106-69C5-E8E9-27FA96DE80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94357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688175B4-C1B3-DC4A-FC57-AA718C3244C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26546" y="0"/>
            <a:ext cx="559866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2179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CHART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_block">
            <a:extLst>
              <a:ext uri="{FF2B5EF4-FFF2-40B4-BE49-F238E27FC236}">
                <a16:creationId xmlns:a16="http://schemas.microsoft.com/office/drawing/2014/main" id="{FDEABBCE-427C-A928-7A5F-A6E46759AD5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3429000"/>
            <a:ext cx="4624475" cy="5918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5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BD69A525-8BD0-FB5F-9FB7-C8A123291AF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94265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CHAR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6" y="2263775"/>
            <a:ext cx="14624843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4" y="3429000"/>
            <a:ext cx="14625725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C99C115F-07D7-7960-E7F5-D108DC3DF8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5FFC2887-C1F1-3ECB-D55D-8EC43892E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CHART_ATTRIBUTION</a:t>
            </a:r>
          </a:p>
        </p:txBody>
      </p:sp>
    </p:spTree>
    <p:extLst>
      <p:ext uri="{BB962C8B-B14F-4D97-AF65-F5344CB8AC3E}">
        <p14:creationId xmlns:p14="http://schemas.microsoft.com/office/powerpoint/2010/main" val="47677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st_Slide_FULL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0" y="1027450"/>
            <a:ext cx="13969941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0" y="3429000"/>
            <a:ext cx="11310225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910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BASIC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4" y="2277035"/>
            <a:ext cx="13968341" cy="732419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Raleway" pitchFamily="2" charset="77"/>
                <a:ea typeface="Raleway" pitchFamily="2" charset="77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3968341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Raleway" pitchFamily="2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75F89250-7C5B-B1F5-8200-8B8C635D3F3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7756372" y="0"/>
            <a:ext cx="531628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213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EXT_HALF_COLO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background_block">
            <a:extLst>
              <a:ext uri="{FF2B5EF4-FFF2-40B4-BE49-F238E27FC236}">
                <a16:creationId xmlns:a16="http://schemas.microsoft.com/office/drawing/2014/main" id="{E0646940-DA1E-5EA3-E796-448F4439F9B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911304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3720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IMAGE_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image">
            <a:extLst>
              <a:ext uri="{FF2B5EF4-FFF2-40B4-BE49-F238E27FC236}">
                <a16:creationId xmlns:a16="http://schemas.microsoft.com/office/drawing/2014/main" id="{94B6F339-EBB5-67F5-7B23-40FE42957964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-1" y="6375"/>
            <a:ext cx="18288001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5" name="transparent_block"/>
          <p:cNvSpPr>
            <a:spLocks noGrp="1"/>
          </p:cNvSpPr>
          <p:nvPr>
            <p:ph type="pic" idx="2" hasCustomPrompt="1"/>
          </p:nvPr>
        </p:nvSpPr>
        <p:spPr>
          <a:xfrm>
            <a:off x="1" y="6375"/>
            <a:ext cx="18287999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9EF8EFC7-DE23-07B9-50F1-01C75247A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1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2671483" y="5869292"/>
            <a:ext cx="13330518" cy="275907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76200" lvl="0" indent="0" algn="ctr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2671482" y="2263775"/>
            <a:ext cx="13330518" cy="287972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8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017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AGENDA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62458" y="0"/>
            <a:ext cx="505532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1" y="2011363"/>
            <a:ext cx="8214600" cy="141763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4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1" y="3747247"/>
            <a:ext cx="8214600" cy="500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571500" lvl="0" indent="-5715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3097672A-5659-5B5F-6D5C-F22FA04F334D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7450"/>
            <a:ext cx="1828950" cy="1808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4FAB3CEC-34D5-F8C2-2849-CD522F40C82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862458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776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MIDDLE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4831491" y="3207472"/>
            <a:ext cx="6499897" cy="192965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4831492" y="5149875"/>
            <a:ext cx="6499896" cy="445772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logo"/>
          <p:cNvSpPr>
            <a:spLocks noGrp="1"/>
          </p:cNvSpPr>
          <p:nvPr>
            <p:ph type="pic" idx="2"/>
          </p:nvPr>
        </p:nvSpPr>
        <p:spPr>
          <a:xfrm>
            <a:off x="4831491" y="102870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image">
            <a:extLst>
              <a:ext uri="{FF2B5EF4-FFF2-40B4-BE49-F238E27FC236}">
                <a16:creationId xmlns:a16="http://schemas.microsoft.com/office/drawing/2014/main" id="{06D4F85C-9A50-3DC0-80AA-7315DE0FAC4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2239625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4" name="background_block">
            <a:extLst>
              <a:ext uri="{FF2B5EF4-FFF2-40B4-BE49-F238E27FC236}">
                <a16:creationId xmlns:a16="http://schemas.microsoft.com/office/drawing/2014/main" id="{38176A5C-D173-4CE5-8B87-A1D02EA54F9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926" y="0"/>
            <a:ext cx="4094909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27D196E1-1554-1258-960F-5C778357F79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239625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958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9144000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729318"/>
            <a:ext cx="7529186" cy="587188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163" y="2263775"/>
            <a:ext cx="7529186" cy="146554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569A8CA-36B2-E265-E4E7-8A8DF21B36D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277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19738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6119813" y="6375"/>
            <a:ext cx="12168187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3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4410635"/>
            <a:ext cx="4624475" cy="519056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075" y="2263775"/>
            <a:ext cx="4624475" cy="214685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9813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8993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5D679FE-3B60-23E0-8EBD-D3204877DB0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20406065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395" imgH="394" progId="TCLayout.ActiveDocument.1">
                  <p:embed/>
                </p:oleObj>
              </mc:Choice>
              <mc:Fallback>
                <p:oleObj name="think-cell Slide" r:id="rId22" imgW="395" imgH="394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5D679FE-3B60-23E0-8EBD-D3204877DB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9075" y="2464225"/>
            <a:ext cx="14625600" cy="7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 err="1"/>
              <a:t>asd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6DCB6-BDD3-0C02-D0C6-B4B53F933815}"/>
              </a:ext>
            </a:extLst>
          </p:cNvPr>
          <p:cNvSpPr txBox="1"/>
          <p:nvPr userDrawn="1"/>
        </p:nvSpPr>
        <p:spPr>
          <a:xfrm>
            <a:off x="931000" y="9601200"/>
            <a:ext cx="518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Smart Slides GPT Plugin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63" r:id="rId2"/>
    <p:sldLayoutId id="2147483671" r:id="rId3"/>
    <p:sldLayoutId id="2147483673" r:id="rId4"/>
    <p:sldLayoutId id="2147483666" r:id="rId5"/>
    <p:sldLayoutId id="2147483662" r:id="rId6"/>
    <p:sldLayoutId id="2147483664" r:id="rId7"/>
    <p:sldLayoutId id="2147483660" r:id="rId8"/>
    <p:sldLayoutId id="2147483657" r:id="rId9"/>
    <p:sldLayoutId id="2147483665" r:id="rId10"/>
    <p:sldLayoutId id="2147483674" r:id="rId11"/>
    <p:sldLayoutId id="2147483658" r:id="rId12"/>
    <p:sldLayoutId id="2147483661" r:id="rId13"/>
    <p:sldLayoutId id="2147483655" r:id="rId14"/>
    <p:sldLayoutId id="2147483659" r:id="rId15"/>
    <p:sldLayoutId id="2147483656" r:id="rId16"/>
    <p:sldLayoutId id="2147483668" r:id="rId17"/>
    <p:sldLayoutId id="2147483669" r:id="rId18"/>
    <p:sldLayoutId id="2147483672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760">
          <p15:clr>
            <a:srgbClr val="E46962"/>
          </p15:clr>
        </p15:guide>
        <p15:guide id="2" pos="579">
          <p15:clr>
            <a:srgbClr val="E46962"/>
          </p15:clr>
        </p15:guide>
        <p15:guide id="3" pos="10944">
          <p15:clr>
            <a:srgbClr val="E46962"/>
          </p15:clr>
        </p15:guide>
        <p15:guide id="4" orient="horz" pos="648">
          <p15:clr>
            <a:srgbClr val="E46962"/>
          </p15:clr>
        </p15:guide>
        <p15:guide id="5" orient="horz" pos="6048">
          <p15:clr>
            <a:srgbClr val="E46962"/>
          </p15:clr>
        </p15:guide>
        <p15:guide id="6" orient="horz" pos="3240">
          <p15:clr>
            <a:srgbClr val="E46962"/>
          </p15:clr>
        </p15:guide>
        <p15:guide id="7" orient="horz" pos="1267">
          <p15:clr>
            <a:srgbClr val="E46962"/>
          </p15:clr>
        </p15:guide>
        <p15:guide id="8" pos="9792">
          <p15:clr>
            <a:srgbClr val="E46962"/>
          </p15:clr>
        </p15:guide>
        <p15:guide id="9" pos="10080">
          <p15:clr>
            <a:srgbClr val="E46962"/>
          </p15:clr>
        </p15:guide>
        <p15:guide id="10" pos="3855" userDrawn="1">
          <p15:clr>
            <a:srgbClr val="E46962"/>
          </p15:clr>
        </p15:guide>
        <p15:guide id="11" pos="7710" userDrawn="1">
          <p15:clr>
            <a:srgbClr val="E46962"/>
          </p15:clr>
        </p15:guide>
        <p15:guide id="12" orient="horz" pos="2160" userDrawn="1">
          <p15:clr>
            <a:srgbClr val="E46962"/>
          </p15:clr>
        </p15:guide>
        <p15:guide id="13" orient="horz" pos="4310" userDrawn="1">
          <p15:clr>
            <a:srgbClr val="E46962"/>
          </p15:clr>
        </p15:guide>
        <p15:guide id="14" orient="horz" pos="14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martslides.crisp.help/en/article/how-to-use-smart-slides-1w14fiw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C9221A-92F0-FB9E-57A7-AEB575A5AA4C}"/>
              </a:ext>
            </a:extLst>
          </p:cNvPr>
          <p:cNvSpPr/>
          <p:nvPr/>
        </p:nvSpPr>
        <p:spPr>
          <a:xfrm>
            <a:off x="0" y="6383868"/>
            <a:ext cx="18288000" cy="3903132"/>
          </a:xfrm>
          <a:prstGeom prst="rect">
            <a:avLst/>
          </a:prstGeom>
          <a:gradFill flip="none" rotWithShape="1">
            <a:gsLst>
              <a:gs pos="0">
                <a:srgbClr val="8500EA">
                  <a:shade val="30000"/>
                  <a:satMod val="115000"/>
                </a:srgbClr>
              </a:gs>
              <a:gs pos="50000">
                <a:srgbClr val="8500EA">
                  <a:shade val="67500"/>
                  <a:satMod val="115000"/>
                </a:srgbClr>
              </a:gs>
              <a:gs pos="100000">
                <a:srgbClr val="8500E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ADF97C43-FFD9-C50D-67C9-5D8F74E3763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953375" y="6877050"/>
            <a:ext cx="2381250" cy="2381250"/>
          </a:xfrm>
        </p:spPr>
      </p:pic>
      <p:pic>
        <p:nvPicPr>
          <p:cNvPr id="6" name="Picture Placeholder 5" descr="A purple graph on a black background&#10;&#10;Description automatically generated">
            <a:extLst>
              <a:ext uri="{FF2B5EF4-FFF2-40B4-BE49-F238E27FC236}">
                <a16:creationId xmlns:a16="http://schemas.microsoft.com/office/drawing/2014/main" id="{2323F572-E851-6408-D690-6E087E72846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3960" b="3960"/>
          <a:stretch/>
        </p:blipFill>
        <p:spPr>
          <a:xfrm>
            <a:off x="8231937" y="1028700"/>
            <a:ext cx="1824125" cy="167933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AFC5B71-67AB-5D93-A1A4-B95EAE1F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500EA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Smart Slides</a:t>
            </a:r>
            <a:endParaRPr lang="en-US" dirty="0">
              <a:solidFill>
                <a:srgbClr val="8500EA"/>
              </a:solidFill>
              <a:latin typeface="Calibri" panose="020F0502020204030204" pitchFamily="34" charset="0"/>
              <a:ea typeface="Open Sans" panose="020B0606030504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A0CB6-3056-0571-6877-5914D2B28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9652" y="5143500"/>
            <a:ext cx="14044090" cy="443528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Make Slides in a flash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67CAAE-D0DC-E770-4CEF-DD7329B719CB}"/>
              </a:ext>
            </a:extLst>
          </p:cNvPr>
          <p:cNvSpPr txBox="1"/>
          <p:nvPr/>
        </p:nvSpPr>
        <p:spPr>
          <a:xfrm>
            <a:off x="4559697" y="9424062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use Smart Slides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4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rPr dirty="0"/>
              <a:t>Case studies of Agile implementation in various industries.</a:t>
            </a:r>
          </a:p>
          <a:p>
            <a:pPr>
              <a:defRPr sz="3600">
                <a:latin typeface="Calibri"/>
              </a:defRPr>
            </a:pPr>
            <a:r>
              <a:rPr dirty="0"/>
              <a:t>Examples from companies like Spotify and Microsoft.</a:t>
            </a:r>
          </a:p>
          <a:p>
            <a:pPr>
              <a:defRPr sz="3600">
                <a:latin typeface="Calibri"/>
              </a:defRPr>
            </a:pPr>
            <a:r>
              <a:rPr dirty="0"/>
              <a:t>Demonstrating Agile principles in solving complex software development challenges.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0000"/>
                </a:solidFill>
                <a:latin typeface="Calibri"/>
              </a:defRPr>
            </a:pPr>
            <a:r>
              <a:rPr dirty="0"/>
              <a:t>Real-World Success Stories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000000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rPr dirty="0"/>
              <a:t>Challenges faced during the transition to Agile methodologies.</a:t>
            </a:r>
          </a:p>
          <a:p>
            <a:pPr>
              <a:defRPr sz="3600">
                <a:latin typeface="Calibri"/>
              </a:defRPr>
            </a:pPr>
            <a:r>
              <a:rPr dirty="0"/>
              <a:t>Cultural resistance, need for a shift in processes, and redefining roles.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0000"/>
                </a:solidFill>
                <a:latin typeface="Calibri"/>
              </a:defRPr>
            </a:pPr>
            <a:r>
              <a:rPr dirty="0"/>
              <a:t>Challenges in Adopting Agile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000000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9075" y="2277035"/>
            <a:ext cx="13968341" cy="7324190"/>
          </a:xfrm>
        </p:spPr>
        <p:txBody>
          <a:bodyPr/>
          <a:lstStyle/>
          <a:p>
            <a:pPr>
              <a:defRPr sz="3600">
                <a:latin typeface="Calibri"/>
              </a:defRPr>
            </a:pPr>
            <a:r>
              <a:rPr dirty="0"/>
              <a:t>Reflection on the dynamic field of software engineering process models.</a:t>
            </a:r>
          </a:p>
          <a:p>
            <a:pPr>
              <a:defRPr sz="3600">
                <a:latin typeface="Calibri"/>
              </a:defRPr>
            </a:pPr>
            <a:r>
              <a:rPr dirty="0"/>
              <a:t>Evolution from traditional models like Waterfall to Agile methodologies.</a:t>
            </a:r>
          </a:p>
          <a:p>
            <a:pPr>
              <a:defRPr sz="3600">
                <a:latin typeface="Calibri"/>
              </a:defRPr>
            </a:pPr>
            <a:r>
              <a:rPr dirty="0"/>
              <a:t>The pursuit of efficient, flexible, and effective software development.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0000"/>
                </a:solidFill>
                <a:latin typeface="Calibri"/>
              </a:defRPr>
            </a:pPr>
            <a:r>
              <a:rPr dirty="0"/>
              <a:t>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000000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A comprehensive list of academic journals, industry reports, and case studies referenced in the presentation.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0000"/>
                </a:solidFill>
                <a:latin typeface="Calibri"/>
              </a:defRPr>
            </a:pPr>
            <a:r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000000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Learn more about how to use this plugin by visiting https://smartslides.crisp.help/en/article/how-to-use-smart-slides-1w14fiw/</a:t>
            </a:r>
          </a:p>
          <a:p>
            <a:pPr>
              <a:defRPr sz="3600">
                <a:latin typeface="Calibri"/>
              </a:defRPr>
            </a:pPr>
            <a:r>
              <a:t>Example Prompts:</a:t>
            </a:r>
          </a:p>
          <a:p>
            <a:pPr>
              <a:defRPr sz="3600">
                <a:latin typeface="Calibri"/>
              </a:defRPr>
            </a:pPr>
            <a:r>
              <a:t>Make me a 5 slide presentation about the history of the united states and include charts with images of mountains and rivers</a:t>
            </a:r>
          </a:p>
          <a:p>
            <a:pPr>
              <a:defRPr sz="3600">
                <a:latin typeface="Calibri"/>
              </a:defRPr>
            </a:pPr>
            <a:r>
              <a:t>Make me a 5 slide tourist presentation about Norway and lofoten islands with varied layouts and images of the northern lights using </a:t>
            </a:r>
          </a:p>
          <a:p>
            <a:pPr>
              <a:defRPr sz="3600">
                <a:latin typeface="Calibri"/>
              </a:defRPr>
            </a:pPr>
            <a:r>
              <a:t>Create a presentation with 5 slides about Sydney with images of Bondi Beach and the Opera House use font size 46 for headings and 36 for content. Use this color #FF5A5F (red) and inlude lots of image slides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0000"/>
                </a:solidFill>
                <a:latin typeface="Calibri"/>
              </a:defRPr>
            </a:pPr>
            <a:r>
              <a:t>Thanks for using Smart Slides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000000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rPr dirty="0"/>
              <a:t>Exploring the evolution and impact of software engineering process models.</a:t>
            </a:r>
          </a:p>
          <a:p>
            <a:pPr>
              <a:defRPr sz="3600">
                <a:latin typeface="Calibri"/>
              </a:defRPr>
            </a:pPr>
            <a:r>
              <a:rPr dirty="0"/>
              <a:t>Focus on Waterfall, Agile, Scrum, and XP methodologies.</a:t>
            </a:r>
          </a:p>
          <a:p>
            <a:pPr>
              <a:defRPr sz="3600">
                <a:latin typeface="Calibri"/>
              </a:defRPr>
            </a:pPr>
            <a:r>
              <a:rPr dirty="0"/>
              <a:t>Transition from rigid, linear processes to dynamic, adaptive approaches.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0000"/>
                </a:solidFill>
                <a:latin typeface="Calibri"/>
              </a:defRPr>
            </a:pPr>
            <a:r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000000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rPr dirty="0"/>
              <a:t>Software's transition from functional component to critical driver in technology.</a:t>
            </a:r>
          </a:p>
          <a:p>
            <a:pPr>
              <a:defRPr sz="3600">
                <a:latin typeface="Calibri"/>
              </a:defRPr>
            </a:pPr>
            <a:r>
              <a:rPr dirty="0"/>
              <a:t>Challenges in developing high-quality software within time and budget constraints.</a:t>
            </a:r>
          </a:p>
          <a:p>
            <a:pPr>
              <a:defRPr sz="3600">
                <a:latin typeface="Calibri"/>
              </a:defRPr>
            </a:pPr>
            <a:r>
              <a:rPr dirty="0"/>
              <a:t>Introduction to software engineering: processes, methods, tools.</a:t>
            </a:r>
          </a:p>
          <a:p>
            <a:pPr>
              <a:defRPr sz="3600">
                <a:latin typeface="Calibri"/>
              </a:defRPr>
            </a:pPr>
            <a:r>
              <a:rPr dirty="0"/>
              <a:t>Five framework activities and core principles of software engineering.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4600">
                <a:solidFill>
                  <a:srgbClr val="000000"/>
                </a:solidFill>
                <a:latin typeface="Calibri"/>
              </a:defRPr>
            </a:pPr>
            <a:r>
              <a:rPr dirty="0"/>
              <a:t>Chapter 1: The Role of Software in Computer-Based Systems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000000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rPr dirty="0"/>
              <a:t>Characteristics of the Waterfall model: linear and sequential phases.</a:t>
            </a:r>
          </a:p>
          <a:p>
            <a:pPr>
              <a:defRPr sz="3600">
                <a:latin typeface="Calibri"/>
              </a:defRPr>
            </a:pPr>
            <a:r>
              <a:rPr dirty="0"/>
              <a:t>Effectiveness in projects with well-defined, stable requirements.</a:t>
            </a:r>
          </a:p>
          <a:p>
            <a:pPr>
              <a:defRPr sz="3600">
                <a:latin typeface="Calibri"/>
              </a:defRPr>
            </a:pPr>
            <a:r>
              <a:rPr dirty="0"/>
              <a:t>Limitations in dynamic project environments due to rigidity.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0000"/>
                </a:solidFill>
                <a:latin typeface="Calibri"/>
              </a:defRPr>
            </a:pPr>
            <a:r>
              <a:rPr dirty="0"/>
              <a:t>Waterfall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000000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rPr dirty="0"/>
              <a:t>Agile as a dynamic response to traditional model limitations.</a:t>
            </a:r>
          </a:p>
          <a:p>
            <a:pPr>
              <a:defRPr sz="3600">
                <a:latin typeface="Calibri"/>
              </a:defRPr>
            </a:pPr>
            <a:r>
              <a:rPr dirty="0"/>
              <a:t>Emphasis on adaptability, iterative development, and customer collaboration.</a:t>
            </a:r>
          </a:p>
          <a:p>
            <a:pPr>
              <a:defRPr sz="3600">
                <a:latin typeface="Calibri"/>
              </a:defRPr>
            </a:pPr>
            <a:r>
              <a:rPr dirty="0"/>
              <a:t>Breaking projects into manageable increments for continuous reassessment.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0000"/>
                </a:solidFill>
                <a:latin typeface="Calibri"/>
              </a:defRPr>
            </a:pPr>
            <a:r>
              <a:rPr dirty="0"/>
              <a:t>Agile Software Development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000000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rPr dirty="0"/>
              <a:t>Navigating the challenges in software development: technological evolution, diverse customer needs, balancing quality with constraints.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0000"/>
                </a:solidFill>
                <a:latin typeface="Calibri"/>
              </a:defRPr>
            </a:pPr>
            <a:r>
              <a:rPr dirty="0"/>
              <a:t>Challenges of Developing High-Quality Software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000000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rPr dirty="0"/>
              <a:t>Agile methodologies' flexibility and adaptability in addressing software development challenges.</a:t>
            </a:r>
          </a:p>
          <a:p>
            <a:pPr>
              <a:defRPr sz="3600">
                <a:latin typeface="Calibri"/>
              </a:defRPr>
            </a:pPr>
            <a:r>
              <a:rPr dirty="0"/>
              <a:t>Principles of continuous feedback, iterative development, and team collaboration.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0000"/>
                </a:solidFill>
                <a:latin typeface="Calibri"/>
              </a:defRPr>
            </a:pPr>
            <a:r>
              <a:rPr dirty="0"/>
              <a:t>Agile's Response to Software Development Challenges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000000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rPr dirty="0"/>
              <a:t>The Agile Manifesto: prioritizing individuals, working software, customer collaboration, and response to change.</a:t>
            </a:r>
          </a:p>
          <a:p>
            <a:pPr>
              <a:defRPr sz="3600">
                <a:latin typeface="Calibri"/>
              </a:defRPr>
            </a:pPr>
            <a:r>
              <a:rPr dirty="0"/>
              <a:t>Influence on modern software development and various Agile methodologies.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0000"/>
                </a:solidFill>
                <a:latin typeface="Calibri"/>
              </a:defRPr>
            </a:pPr>
            <a:r>
              <a:rPr dirty="0"/>
              <a:t>Agile Manifesto and Its Influence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000000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rPr dirty="0"/>
              <a:t>Overview of Scrum and Extreme Programming (XP) methodologies.</a:t>
            </a:r>
          </a:p>
          <a:p>
            <a:pPr>
              <a:defRPr sz="3600">
                <a:latin typeface="Calibri"/>
              </a:defRPr>
            </a:pPr>
            <a:r>
              <a:rPr dirty="0"/>
              <a:t>Scrum's framework for complex project management.</a:t>
            </a:r>
          </a:p>
          <a:p>
            <a:pPr>
              <a:defRPr sz="3600">
                <a:latin typeface="Calibri"/>
              </a:defRPr>
            </a:pPr>
            <a:r>
              <a:rPr dirty="0"/>
              <a:t>XP's focus on technical excellence and responsive development.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0000"/>
                </a:solidFill>
                <a:latin typeface="Calibri"/>
              </a:defRPr>
            </a:pPr>
            <a:r>
              <a:rPr dirty="0"/>
              <a:t>Key Agile Methodologies: Scrum, XP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000000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mart Slides 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500EA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514</Words>
  <Application>Microsoft Office PowerPoint</Application>
  <PresentationFormat>Custom</PresentationFormat>
  <Paragraphs>51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Roboto Light</vt:lpstr>
      <vt:lpstr>Calibri</vt:lpstr>
      <vt:lpstr>Raleway</vt:lpstr>
      <vt:lpstr>Arial</vt:lpstr>
      <vt:lpstr>Smart Slides v1</vt:lpstr>
      <vt:lpstr>think-cell Slide</vt:lpstr>
      <vt:lpstr>Smart Slides</vt:lpstr>
      <vt:lpstr>Introduction</vt:lpstr>
      <vt:lpstr>Chapter 1: The Role of Software in Computer-Based Systems</vt:lpstr>
      <vt:lpstr>Waterfall Model</vt:lpstr>
      <vt:lpstr>Agile Software Development</vt:lpstr>
      <vt:lpstr>Challenges of Developing High-Quality Software</vt:lpstr>
      <vt:lpstr>Agile's Response to Software Development Challenges</vt:lpstr>
      <vt:lpstr>Agile Manifesto and Its Influence</vt:lpstr>
      <vt:lpstr>Key Agile Methodologies: Scrum, XP</vt:lpstr>
      <vt:lpstr>Real-World Success Stories</vt:lpstr>
      <vt:lpstr>Challenges in Adopting Agile</vt:lpstr>
      <vt:lpstr>Conclusion</vt:lpstr>
      <vt:lpstr>References</vt:lpstr>
      <vt:lpstr>Thanks for using Smart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Slides</dc:title>
  <cp:lastModifiedBy>Michael Connell</cp:lastModifiedBy>
  <cp:revision>63</cp:revision>
  <dcterms:modified xsi:type="dcterms:W3CDTF">2023-11-18T22:19:55Z</dcterms:modified>
</cp:coreProperties>
</file>