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1"/>
  </p:sldMasterIdLst>
  <p:notesMasterIdLst>
    <p:notesMasterId r:id="rId35"/>
  </p:notesMasterIdLst>
  <p:sldIdLst>
    <p:sldId id="256" r:id="rId2"/>
    <p:sldId id="258" r:id="rId3"/>
    <p:sldId id="289" r:id="rId4"/>
    <p:sldId id="259" r:id="rId5"/>
    <p:sldId id="260" r:id="rId6"/>
    <p:sldId id="257" r:id="rId7"/>
    <p:sldId id="261" r:id="rId8"/>
    <p:sldId id="262" r:id="rId9"/>
    <p:sldId id="263" r:id="rId10"/>
    <p:sldId id="264" r:id="rId11"/>
    <p:sldId id="265" r:id="rId12"/>
    <p:sldId id="266" r:id="rId13"/>
    <p:sldId id="267" r:id="rId14"/>
    <p:sldId id="269" r:id="rId15"/>
    <p:sldId id="270" r:id="rId16"/>
    <p:sldId id="272" r:id="rId17"/>
    <p:sldId id="271" r:id="rId18"/>
    <p:sldId id="279" r:id="rId19"/>
    <p:sldId id="280" r:id="rId20"/>
    <p:sldId id="281" r:id="rId21"/>
    <p:sldId id="286" r:id="rId22"/>
    <p:sldId id="282" r:id="rId23"/>
    <p:sldId id="285" r:id="rId24"/>
    <p:sldId id="283" r:id="rId25"/>
    <p:sldId id="284" r:id="rId26"/>
    <p:sldId id="273" r:id="rId27"/>
    <p:sldId id="274" r:id="rId28"/>
    <p:sldId id="275" r:id="rId29"/>
    <p:sldId id="276" r:id="rId30"/>
    <p:sldId id="277" r:id="rId31"/>
    <p:sldId id="278" r:id="rId32"/>
    <p:sldId id="287" r:id="rId33"/>
    <p:sldId id="288"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469" autoAdjust="0"/>
  </p:normalViewPr>
  <p:slideViewPr>
    <p:cSldViewPr snapToObjects="1">
      <p:cViewPr varScale="1">
        <p:scale>
          <a:sx n="106" d="100"/>
          <a:sy n="106" d="100"/>
        </p:scale>
        <p:origin x="1764" y="15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57A996-ED5B-6A4F-AEA7-D39E13D3ACC5}" type="datetimeFigureOut">
              <a:rPr lang="en-US" smtClean="0"/>
              <a:pPr/>
              <a:t>10/17/2013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3D5508-5C3F-7A43-B615-0302B879CF6E}" type="slidenum">
              <a:rPr lang="en-US" smtClean="0"/>
              <a:pPr/>
              <a:t>‹#›</a:t>
            </a:fld>
            <a:endParaRPr lang="en-US"/>
          </a:p>
        </p:txBody>
      </p:sp>
    </p:spTree>
    <p:extLst>
      <p:ext uri="{BB962C8B-B14F-4D97-AF65-F5344CB8AC3E}">
        <p14:creationId xmlns:p14="http://schemas.microsoft.com/office/powerpoint/2010/main" val="375692133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F3D5508-5C3F-7A43-B615-0302B879CF6E}" type="slidenum">
              <a:rPr lang="en-US" smtClean="0"/>
              <a:pPr/>
              <a:t>7</a:t>
            </a:fld>
            <a:endParaRPr lang="en-US"/>
          </a:p>
        </p:txBody>
      </p:sp>
    </p:spTree>
    <p:extLst>
      <p:ext uri="{BB962C8B-B14F-4D97-AF65-F5344CB8AC3E}">
        <p14:creationId xmlns:p14="http://schemas.microsoft.com/office/powerpoint/2010/main" val="91716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93776" y="3776472"/>
            <a:ext cx="7196328" cy="1470025"/>
          </a:xfrm>
        </p:spPr>
        <p:txBody>
          <a:bodyPr vert="horz" lIns="91440" tIns="45720" rIns="91440" bIns="45720" rtlCol="0" anchor="b" anchorCtr="0">
            <a:noAutofit/>
          </a:bodyPr>
          <a:lstStyle>
            <a:lvl1pPr algn="l" defTabSz="914400" rtl="0" eaLnBrk="1" latinLnBrk="0" hangingPunct="1">
              <a:spcBef>
                <a:spcPct val="0"/>
              </a:spcBef>
              <a:buNone/>
              <a:defRPr sz="4800" kern="1200">
                <a:solidFill>
                  <a:schemeClr val="tx2"/>
                </a:solidFill>
                <a:effectLst>
                  <a:outerShdw blurRad="50800" dist="25400" dir="2700000" algn="tl" rotWithShape="0">
                    <a:schemeClr val="bg1">
                      <a:alpha val="40000"/>
                    </a:schemeClr>
                  </a:outerShdw>
                </a:effectLst>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493776" y="5257800"/>
            <a:ext cx="7196328" cy="987552"/>
          </a:xfrm>
        </p:spPr>
        <p:txBody>
          <a:bodyPr vert="horz" lIns="91440" tIns="45720" rIns="91440" bIns="45720" rtlCol="0" anchor="t" anchorCtr="0">
            <a:noAutofit/>
          </a:bodyPr>
          <a:lstStyle>
            <a:lvl1pPr marL="0" indent="0" algn="l" defTabSz="914400" rtl="0" eaLnBrk="1" latinLnBrk="0" hangingPunct="1">
              <a:spcBef>
                <a:spcPct val="0"/>
              </a:spcBef>
              <a:buFont typeface="Wingdings 2" pitchFamily="18" charset="2"/>
              <a:buNone/>
              <a:defRPr sz="180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A1A895AB-CE97-4814-9FC9-B0272CCC0F5C}" type="datetime1">
              <a:rPr lang="en-US" smtClean="0"/>
              <a:pPr/>
              <a:t>10/17/2013</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5175" y="4267200"/>
            <a:ext cx="7612063" cy="1100138"/>
          </a:xfrm>
        </p:spPr>
        <p:txBody>
          <a:bodyPr anchor="b"/>
          <a:lstStyle>
            <a:lvl1pPr algn="ctr">
              <a:defRPr sz="4400" b="0">
                <a:solidFill>
                  <a:schemeClr val="bg1"/>
                </a:solidFill>
                <a:effectLst>
                  <a:outerShdw blurRad="63500" dist="50800" dir="2700000" algn="tl" rotWithShape="0">
                    <a:prstClr val="black">
                      <a:alpha val="50000"/>
                    </a:prstClr>
                  </a:outerShdw>
                </a:effectLst>
              </a:defRPr>
            </a:lvl1pPr>
          </a:lstStyle>
          <a:p>
            <a:r>
              <a:rPr lang="en-US" smtClean="0"/>
              <a:t>Click to edit Master title style</a:t>
            </a:r>
            <a:endParaRPr/>
          </a:p>
        </p:txBody>
      </p:sp>
      <p:sp>
        <p:nvSpPr>
          <p:cNvPr id="3" name="Picture Placeholder 2"/>
          <p:cNvSpPr>
            <a:spLocks noGrp="1"/>
          </p:cNvSpPr>
          <p:nvPr>
            <p:ph type="pic" idx="1"/>
          </p:nvPr>
        </p:nvSpPr>
        <p:spPr>
          <a:xfrm rot="21414040">
            <a:off x="1779080" y="450465"/>
            <a:ext cx="5486400" cy="3626214"/>
          </a:xfrm>
          <a:solidFill>
            <a:srgbClr val="FFFFFF">
              <a:shade val="85000"/>
            </a:srgbClr>
          </a:solidFill>
          <a:ln w="38100" cap="sq">
            <a:solidFill>
              <a:srgbClr val="FDFDFD"/>
            </a:solidFill>
            <a:miter lim="800000"/>
          </a:ln>
          <a:effectLst>
            <a:outerShdw blurRad="88900" dist="25400" dir="5400000" sx="101000" sy="101000" algn="t" rotWithShape="0">
              <a:prstClr val="black">
                <a:alpha val="50000"/>
              </a:prstClr>
            </a:outerShdw>
          </a:effectLst>
          <a:scene3d>
            <a:camera prst="orthographicFront"/>
            <a:lightRig rig="twoPt" dir="t">
              <a:rot lat="0" lon="0" rev="7200000"/>
            </a:lightRig>
          </a:scene3d>
          <a:sp3d prstMaterial="matte">
            <a:bevelT w="22860" h="12700"/>
            <a:contourClr>
              <a:srgbClr val="FFFFFF"/>
            </a:contourClr>
          </a:sp3d>
        </p:spPr>
        <p:txBody>
          <a:bodyPr vert="horz" lIns="91440" tIns="45720" rIns="91440" bIns="45720" rtlCol="0">
            <a:normAutofit/>
          </a:bodyPr>
          <a:lstStyle>
            <a:lvl1pPr marL="342900" indent="-342900" algn="l" defTabSz="914400" rtl="0" eaLnBrk="1" latinLnBrk="0" hangingPunct="1">
              <a:spcBef>
                <a:spcPts val="2000"/>
              </a:spcBef>
              <a:buFont typeface="Wingdings 2" pitchFamily="18" charset="2"/>
              <a:buNone/>
              <a:defRPr sz="1800" kern="1200">
                <a:solidFill>
                  <a:schemeClr val="bg1"/>
                </a:solidFill>
                <a:effectLst>
                  <a:outerShdw blurRad="63500" dist="50800" dir="2700000" algn="tl" rotWithShape="0">
                    <a:prstClr val="black">
                      <a:alpha val="5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65175" y="5443538"/>
            <a:ext cx="7612063" cy="804862"/>
          </a:xfrm>
        </p:spPr>
        <p:txBody>
          <a:bodyPr>
            <a:normAutofit/>
          </a:bodyPr>
          <a:lstStyle>
            <a:lvl1pPr marL="0" indent="0" algn="ctr">
              <a:spcBef>
                <a:spcPts val="300"/>
              </a:spcBef>
              <a:buNone/>
              <a:defRPr sz="1800">
                <a:effectLst>
                  <a:outerShdw blurRad="63500" dist="50800" dir="2700000" algn="tl" rotWithShape="0">
                    <a:prstClr val="black">
                      <a:alpha val="50000"/>
                    </a:prstClr>
                  </a:outerShdw>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7C75EB-F81F-4F68-97EC-ACF8FA0980B5}" type="datetime1">
              <a:rPr lang="en-US" smtClean="0"/>
              <a:pPr/>
              <a:t>10/17/2013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D2792D-E8A8-DA4B-BAEC-D08E85FD3BE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946" y="381000"/>
            <a:ext cx="3250360" cy="16319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608946" y="2084389"/>
            <a:ext cx="3250360" cy="3935412"/>
          </a:xfrm>
        </p:spPr>
        <p:txBody>
          <a:bodyPr vert="horz" lIns="91440" tIns="45720" rIns="91440" bIns="45720" rtlCol="0" anchor="t" anchorCtr="0">
            <a:noAutofit/>
          </a:bodyPr>
          <a:lstStyle>
            <a:lvl1pPr marL="0" indent="0" algn="ctr" defTabSz="914400" rtl="0" eaLnBrk="1" latinLnBrk="0" hangingPunct="1">
              <a:spcBef>
                <a:spcPct val="0"/>
              </a:spcBef>
              <a:buNone/>
              <a:defRPr sz="1800" b="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495800" y="6356350"/>
            <a:ext cx="1143000" cy="365125"/>
          </a:xfrm>
        </p:spPr>
        <p:txBody>
          <a:bodyPr/>
          <a:lstStyle>
            <a:lvl1pPr algn="l">
              <a:defRPr/>
            </a:lvl1pPr>
          </a:lstStyle>
          <a:p>
            <a:fld id="{1817625D-7F2A-4DDD-9E13-CA8B96532DA1}" type="datetime1">
              <a:rPr lang="en-US" smtClean="0"/>
              <a:pPr/>
              <a:t>10/17/2013</a:t>
            </a:fld>
            <a:endParaRPr lang="en-US"/>
          </a:p>
        </p:txBody>
      </p:sp>
      <p:sp>
        <p:nvSpPr>
          <p:cNvPr id="6" name="Footer Placeholder 5"/>
          <p:cNvSpPr>
            <a:spLocks noGrp="1"/>
          </p:cNvSpPr>
          <p:nvPr>
            <p:ph type="ftr" sz="quarter" idx="11"/>
          </p:nvPr>
        </p:nvSpPr>
        <p:spPr>
          <a:xfrm>
            <a:off x="5791200" y="6356350"/>
            <a:ext cx="2895600" cy="365125"/>
          </a:xfrm>
        </p:spPr>
        <p:txBody>
          <a:bodyPr/>
          <a:lstStyle>
            <a:lvl1pPr algn="r">
              <a:defRPr/>
            </a:lvl1pPr>
          </a:lstStyle>
          <a:p>
            <a:endParaRPr lang="en-US"/>
          </a:p>
        </p:txBody>
      </p:sp>
      <p:sp>
        <p:nvSpPr>
          <p:cNvPr id="7" name="Slide Number Placeholder 6"/>
          <p:cNvSpPr>
            <a:spLocks noGrp="1"/>
          </p:cNvSpPr>
          <p:nvPr>
            <p:ph type="sldNum" sz="quarter" idx="12"/>
          </p:nvPr>
        </p:nvSpPr>
        <p:spPr>
          <a:xfrm>
            <a:off x="1967426" y="6356350"/>
            <a:ext cx="533400" cy="365125"/>
          </a:xfrm>
        </p:spPr>
        <p:txBody>
          <a:bodyPr/>
          <a:lstStyle>
            <a:lvl1pPr>
              <a:defRPr>
                <a:solidFill>
                  <a:schemeClr val="tx2"/>
                </a:solidFill>
              </a:defRPr>
            </a:lvl1pPr>
          </a:lstStyle>
          <a:p>
            <a:fld id="{7DD2792D-E8A8-DA4B-BAEC-D08E85FD3BE3}" type="slidenum">
              <a:rPr lang="en-US" smtClean="0"/>
              <a:pPr/>
              <a:t>‹#›</a:t>
            </a:fld>
            <a:endParaRPr lang="en-US"/>
          </a:p>
        </p:txBody>
      </p:sp>
      <p:sp>
        <p:nvSpPr>
          <p:cNvPr id="9" name="Picture Placeholder 7"/>
          <p:cNvSpPr>
            <a:spLocks noGrp="1"/>
          </p:cNvSpPr>
          <p:nvPr>
            <p:ph type="pic" sz="quarter" idx="14"/>
          </p:nvPr>
        </p:nvSpPr>
        <p:spPr>
          <a:xfrm rot="307655">
            <a:off x="4082874" y="3187732"/>
            <a:ext cx="4141140" cy="2881378"/>
          </a:xfrm>
          <a:solidFill>
            <a:srgbClr val="FFFFFF">
              <a:shade val="85000"/>
            </a:srgbClr>
          </a:solidFill>
          <a:ln w="38100" cap="sq">
            <a:solidFill>
              <a:srgbClr val="FDFDFD"/>
            </a:solidFill>
            <a:miter lim="800000"/>
          </a:ln>
          <a:effectLst>
            <a:outerShdw blurRad="88900" dist="25400" dir="7200000" sx="101000" sy="101000" algn="t" rotWithShape="0">
              <a:prstClr val="black">
                <a:alpha val="50000"/>
              </a:prstClr>
            </a:outerShdw>
          </a:effectLst>
          <a:scene3d>
            <a:camera prst="orthographicFront"/>
            <a:lightRig rig="twoPt" dir="t">
              <a:rot lat="0" lon="0" rev="7200000"/>
            </a:lightRig>
          </a:scene3d>
          <a:sp3d prstMaterial="matte">
            <a:bevelT w="22860" h="12700"/>
            <a:contourClr>
              <a:srgbClr val="FFFFFF"/>
            </a:contourClr>
          </a:sp3d>
        </p:spPr>
        <p:txBody>
          <a:bodyPr>
            <a:normAutofit/>
          </a:bodyPr>
          <a:lstStyle>
            <a:lvl1pPr>
              <a:buNone/>
              <a:defRPr sz="1800"/>
            </a:lvl1pPr>
          </a:lstStyle>
          <a:p>
            <a:r>
              <a:rPr lang="en-US" smtClean="0"/>
              <a:t>Click icon to add picture</a:t>
            </a:r>
            <a:endParaRPr/>
          </a:p>
        </p:txBody>
      </p:sp>
      <p:sp>
        <p:nvSpPr>
          <p:cNvPr id="8" name="Picture Placeholder 7"/>
          <p:cNvSpPr>
            <a:spLocks noGrp="1"/>
          </p:cNvSpPr>
          <p:nvPr>
            <p:ph type="pic" sz="quarter" idx="13"/>
          </p:nvPr>
        </p:nvSpPr>
        <p:spPr>
          <a:xfrm rot="21414752">
            <a:off x="4623469" y="338031"/>
            <a:ext cx="4141140" cy="2881378"/>
          </a:xfrm>
          <a:solidFill>
            <a:srgbClr val="FFFFFF">
              <a:shade val="85000"/>
            </a:srgbClr>
          </a:solidFill>
          <a:ln w="38100" cap="sq">
            <a:solidFill>
              <a:srgbClr val="FDFDFD"/>
            </a:solidFill>
            <a:miter lim="800000"/>
          </a:ln>
          <a:effectLst>
            <a:outerShdw blurRad="88900" dist="25400" dir="5400000" sx="101000" sy="101000" algn="t" rotWithShape="0">
              <a:prstClr val="black">
                <a:alpha val="50000"/>
              </a:prstClr>
            </a:outerShdw>
          </a:effectLst>
          <a:scene3d>
            <a:camera prst="orthographicFront"/>
            <a:lightRig rig="twoPt" dir="t">
              <a:rot lat="0" lon="0" rev="7200000"/>
            </a:lightRig>
          </a:scene3d>
          <a:sp3d prstMaterial="matte">
            <a:bevelT w="22860" h="12700"/>
            <a:contourClr>
              <a:srgbClr val="FFFFFF"/>
            </a:contourClr>
          </a:sp3d>
        </p:spPr>
        <p:txBody>
          <a:bodyPr>
            <a:normAutofit/>
          </a:bodyPr>
          <a:lstStyle>
            <a:lvl1pPr>
              <a:buNone/>
              <a:defRPr sz="1800"/>
            </a:lvl1pPr>
          </a:lstStyle>
          <a:p>
            <a:r>
              <a:rPr lang="en-US" smtClean="0"/>
              <a:t>Click icon to add picture</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D09429D1-AEA0-4CA3-923D-D9EE8AE79C6C}" type="datetime1">
              <a:rPr lang="en-US" smtClean="0"/>
              <a:pPr/>
              <a:t>10/17/2013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D2792D-E8A8-DA4B-BAEC-D08E85FD3BE3}"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0" y="457200"/>
            <a:ext cx="1497106" cy="581025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496888" y="457200"/>
            <a:ext cx="6513511" cy="5810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8EE061C-07A0-48D7-B8D1-091B304AA914}" type="datetime1">
              <a:rPr lang="en-US" smtClean="0"/>
              <a:pPr/>
              <a:t>10/17/2013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D2792D-E8A8-DA4B-BAEC-D08E85FD3BE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BBA4EC3-BA5F-4F4B-96E5-766D2755A11A}" type="datetime1">
              <a:rPr lang="en-US" smtClean="0"/>
              <a:pPr/>
              <a:t>10/17/2013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D2792D-E8A8-DA4B-BAEC-D08E85FD3BE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496889" y="3774328"/>
            <a:ext cx="7199311" cy="1470025"/>
          </a:xfrm>
        </p:spPr>
        <p:txBody>
          <a:bodyPr anchor="b" anchorCtr="0"/>
          <a:lstStyle>
            <a:lvl1pPr algn="l">
              <a:defRPr sz="4800"/>
            </a:lvl1pPr>
          </a:lstStyle>
          <a:p>
            <a:r>
              <a:rPr lang="en-US" smtClean="0"/>
              <a:t>Click to edit Master title style</a:t>
            </a:r>
            <a:endParaRPr/>
          </a:p>
        </p:txBody>
      </p:sp>
      <p:sp>
        <p:nvSpPr>
          <p:cNvPr id="3" name="Subtitle 2"/>
          <p:cNvSpPr>
            <a:spLocks noGrp="1"/>
          </p:cNvSpPr>
          <p:nvPr>
            <p:ph type="subTitle" idx="1"/>
          </p:nvPr>
        </p:nvSpPr>
        <p:spPr>
          <a:xfrm>
            <a:off x="496888" y="5257800"/>
            <a:ext cx="7199312" cy="990600"/>
          </a:xfrm>
        </p:spPr>
        <p:txBody>
          <a:bodyPr vert="horz" lIns="91440" tIns="45720" rIns="91440" bIns="45720" rtlCol="0" anchor="t" anchorCtr="0">
            <a:noAutofit/>
          </a:bodyPr>
          <a:lstStyle>
            <a:lvl1pPr marL="0" indent="0" algn="l" defTabSz="914400" rtl="0" eaLnBrk="1" latinLnBrk="0" hangingPunct="1">
              <a:spcBef>
                <a:spcPct val="0"/>
              </a:spcBef>
              <a:buNone/>
              <a:defRPr sz="180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5E01438D-3617-4C07-8451-A26D4AA2B687}" type="datetime1">
              <a:rPr lang="en-US" smtClean="0"/>
              <a:pPr/>
              <a:t>10/17/2013</a:t>
            </a:fld>
            <a:endParaRPr lang="en-US"/>
          </a:p>
        </p:txBody>
      </p:sp>
      <p:sp>
        <p:nvSpPr>
          <p:cNvPr id="5" name="Footer Placeholder 4"/>
          <p:cNvSpPr>
            <a:spLocks noGrp="1"/>
          </p:cNvSpPr>
          <p:nvPr>
            <p:ph type="ftr" sz="quarter" idx="11"/>
          </p:nvPr>
        </p:nvSpPr>
        <p:spPr/>
        <p:txBody>
          <a:bodyPr/>
          <a:lstStyle/>
          <a:p>
            <a:endParaRPr lang="en-US"/>
          </a:p>
        </p:txBody>
      </p:sp>
      <p:sp>
        <p:nvSpPr>
          <p:cNvPr id="8" name="Picture Placeholder 7"/>
          <p:cNvSpPr>
            <a:spLocks noGrp="1"/>
          </p:cNvSpPr>
          <p:nvPr>
            <p:ph type="pic" sz="quarter" idx="12"/>
          </p:nvPr>
        </p:nvSpPr>
        <p:spPr>
          <a:xfrm rot="504148">
            <a:off x="4493544" y="555043"/>
            <a:ext cx="4142460" cy="3085398"/>
          </a:xfrm>
          <a:solidFill>
            <a:srgbClr val="FFFFFF">
              <a:shade val="85000"/>
            </a:srgbClr>
          </a:solidFill>
          <a:ln w="38100" cap="sq">
            <a:solidFill>
              <a:srgbClr val="FDFDFD"/>
            </a:solidFill>
            <a:miter lim="800000"/>
          </a:ln>
          <a:effectLst>
            <a:outerShdw blurRad="57150" dist="37500" dir="7560000" sy="98000" kx="110000" ky="200000" algn="tl" rotWithShape="0">
              <a:srgbClr val="000000">
                <a:alpha val="20000"/>
              </a:srgbClr>
            </a:outerShdw>
          </a:effectLst>
          <a:scene3d>
            <a:camera prst="orthographicFront"/>
            <a:lightRig rig="twoPt" dir="t">
              <a:rot lat="0" lon="0" rev="7200000"/>
            </a:lightRig>
          </a:scene3d>
          <a:sp3d prstMaterial="matte">
            <a:bevelT w="22860" h="12700"/>
            <a:contourClr>
              <a:srgbClr val="FFFFFF"/>
            </a:contourClr>
          </a:sp3d>
        </p:spPr>
        <p:txBody>
          <a:bodyPr>
            <a:normAutofit/>
          </a:bodyPr>
          <a:lstStyle>
            <a:lvl1pPr>
              <a:buNone/>
              <a:defRPr sz="1800"/>
            </a:lvl1pPr>
          </a:lstStyle>
          <a:p>
            <a:r>
              <a:rPr lang="en-US" smtClean="0"/>
              <a:t>Click icon to add picture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175" y="2236694"/>
            <a:ext cx="7612063" cy="1362075"/>
          </a:xfrm>
        </p:spPr>
        <p:txBody>
          <a:bodyPr vert="horz" lIns="91440" tIns="45720" rIns="91440" bIns="45720" rtlCol="0" anchor="b" anchorCtr="0">
            <a:noAutofit/>
          </a:bodyPr>
          <a:lstStyle>
            <a:lvl1pPr algn="ctr" defTabSz="914400" rtl="0" eaLnBrk="1" latinLnBrk="0" hangingPunct="1">
              <a:spcBef>
                <a:spcPct val="0"/>
              </a:spcBef>
              <a:buNone/>
              <a:defRPr sz="4800" kern="1200">
                <a:solidFill>
                  <a:schemeClr val="tx2"/>
                </a:solidFill>
                <a:effectLst>
                  <a:outerShdw blurRad="50800" dist="25400" dir="2700000" algn="tl" rotWithShape="0">
                    <a:schemeClr val="bg1">
                      <a:alpha val="40000"/>
                    </a:scheme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765175" y="3617259"/>
            <a:ext cx="7612063" cy="1500187"/>
          </a:xfrm>
        </p:spPr>
        <p:txBody>
          <a:bodyPr vert="horz" lIns="91440" tIns="45720" rIns="91440" bIns="45720" rtlCol="0" anchor="t" anchorCtr="0">
            <a:noAutofit/>
          </a:bodyPr>
          <a:lstStyle>
            <a:lvl1pPr marL="0" indent="0" algn="ctr" defTabSz="914400" rtl="0" eaLnBrk="1" latinLnBrk="0" hangingPunct="1">
              <a:spcBef>
                <a:spcPct val="0"/>
              </a:spcBef>
              <a:buNone/>
              <a:defRPr sz="180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B56896-3E9B-443B-A44A-486C8F07D490}" type="datetime1">
              <a:rPr lang="en-US" smtClean="0"/>
              <a:pPr/>
              <a:t>10/17/2013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D2792D-E8A8-DA4B-BAEC-D08E85FD3BE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5174" y="79468"/>
            <a:ext cx="7612063" cy="1417638"/>
          </a:xfrm>
        </p:spPr>
        <p:txBody>
          <a:bodyPr/>
          <a:lstStyle/>
          <a:p>
            <a:r>
              <a:rPr lang="en-US" smtClean="0"/>
              <a:t>Click to edit Master title style</a:t>
            </a:r>
            <a:endParaRPr/>
          </a:p>
        </p:txBody>
      </p:sp>
      <p:sp>
        <p:nvSpPr>
          <p:cNvPr id="3" name="Content Placeholder 2"/>
          <p:cNvSpPr>
            <a:spLocks noGrp="1"/>
          </p:cNvSpPr>
          <p:nvPr>
            <p:ph sz="half" idx="1"/>
          </p:nvPr>
        </p:nvSpPr>
        <p:spPr>
          <a:xfrm>
            <a:off x="765175" y="2084388"/>
            <a:ext cx="3657600" cy="4183062"/>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19637" y="2084388"/>
            <a:ext cx="3657600" cy="4183062"/>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3A1EBD21-7BB8-4888-9C6B-2A84568F4C86}" type="datetime1">
              <a:rPr lang="en-US" smtClean="0"/>
              <a:pPr/>
              <a:t>10/17/2013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D2792D-E8A8-DA4B-BAEC-D08E85FD3BE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5174" y="79468"/>
            <a:ext cx="7612063" cy="141763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65174" y="1687512"/>
            <a:ext cx="3657600" cy="903288"/>
          </a:xfrm>
        </p:spPr>
        <p:txBody>
          <a:bodyPr anchor="ctr"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65174" y="2649071"/>
            <a:ext cx="3657600" cy="3608293"/>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19637" y="1687512"/>
            <a:ext cx="3657600" cy="903288"/>
          </a:xfrm>
        </p:spPr>
        <p:txBody>
          <a:bodyPr anchor="ctr"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19637" y="2649071"/>
            <a:ext cx="3657600" cy="3608293"/>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60D58C6-30C4-495B-8E13-019954079941}" type="datetime1">
              <a:rPr lang="en-US" smtClean="0"/>
              <a:pPr/>
              <a:t>10/17/2013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D2792D-E8A8-DA4B-BAEC-D08E85FD3BE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6A8C01A2-A964-4E38-8545-89074B56C5E0}" type="datetime1">
              <a:rPr lang="en-US" smtClean="0"/>
              <a:pPr/>
              <a:t>10/17/2013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D2792D-E8A8-DA4B-BAEC-D08E85FD3BE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EEC4F2-6B75-445C-8510-A3292DD1DE39}" type="datetime1">
              <a:rPr lang="en-US" smtClean="0"/>
              <a:pPr/>
              <a:t>10/17/2013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D2792D-E8A8-DA4B-BAEC-D08E85FD3BE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946" y="381000"/>
            <a:ext cx="3250360" cy="16319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495800" y="381000"/>
            <a:ext cx="4149725" cy="5886450"/>
          </a:xfrm>
        </p:spPr>
        <p:txBody>
          <a:bodyPr>
            <a:normAutofit/>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08946" y="2084389"/>
            <a:ext cx="3250360" cy="3935412"/>
          </a:xfrm>
        </p:spPr>
        <p:txBody>
          <a:bodyPr vert="horz" lIns="91440" tIns="45720" rIns="91440" bIns="45720" rtlCol="0" anchor="t" anchorCtr="0">
            <a:noAutofit/>
          </a:bodyPr>
          <a:lstStyle>
            <a:lvl1pPr marL="0" indent="0" algn="ctr" defTabSz="914400" rtl="0" eaLnBrk="1" latinLnBrk="0" hangingPunct="1">
              <a:spcBef>
                <a:spcPct val="0"/>
              </a:spcBef>
              <a:buNone/>
              <a:defRPr sz="1800" b="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495800" y="6356350"/>
            <a:ext cx="1143000" cy="365125"/>
          </a:xfrm>
        </p:spPr>
        <p:txBody>
          <a:bodyPr/>
          <a:lstStyle>
            <a:lvl1pPr algn="l">
              <a:defRPr/>
            </a:lvl1pPr>
          </a:lstStyle>
          <a:p>
            <a:fld id="{78DEF312-461A-4E36-879D-0AAA5BDF621D}" type="datetime1">
              <a:rPr lang="en-US" smtClean="0"/>
              <a:pPr/>
              <a:t>10/17/2013</a:t>
            </a:fld>
            <a:endParaRPr lang="en-US"/>
          </a:p>
        </p:txBody>
      </p:sp>
      <p:sp>
        <p:nvSpPr>
          <p:cNvPr id="6" name="Footer Placeholder 5"/>
          <p:cNvSpPr>
            <a:spLocks noGrp="1"/>
          </p:cNvSpPr>
          <p:nvPr>
            <p:ph type="ftr" sz="quarter" idx="11"/>
          </p:nvPr>
        </p:nvSpPr>
        <p:spPr>
          <a:xfrm>
            <a:off x="5791200" y="6356350"/>
            <a:ext cx="2895600" cy="365125"/>
          </a:xfrm>
        </p:spPr>
        <p:txBody>
          <a:bodyPr/>
          <a:lstStyle>
            <a:lvl1pPr algn="r">
              <a:defRPr/>
            </a:lvl1pPr>
          </a:lstStyle>
          <a:p>
            <a:endParaRPr lang="en-US"/>
          </a:p>
        </p:txBody>
      </p:sp>
      <p:sp>
        <p:nvSpPr>
          <p:cNvPr id="7" name="Slide Number Placeholder 6"/>
          <p:cNvSpPr>
            <a:spLocks noGrp="1"/>
          </p:cNvSpPr>
          <p:nvPr>
            <p:ph type="sldNum" sz="quarter" idx="12"/>
          </p:nvPr>
        </p:nvSpPr>
        <p:spPr>
          <a:xfrm>
            <a:off x="1967426" y="6356350"/>
            <a:ext cx="533400" cy="365125"/>
          </a:xfrm>
        </p:spPr>
        <p:txBody>
          <a:bodyPr/>
          <a:lstStyle>
            <a:lvl1pPr>
              <a:defRPr>
                <a:solidFill>
                  <a:schemeClr val="tx2"/>
                </a:solidFill>
              </a:defRPr>
            </a:lvl1pPr>
          </a:lstStyle>
          <a:p>
            <a:fld id="{7DD2792D-E8A8-DA4B-BAEC-D08E85FD3BE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5174" y="79468"/>
            <a:ext cx="7612063" cy="1417638"/>
          </a:xfrm>
          <a:prstGeom prst="rect">
            <a:avLst/>
          </a:prstGeom>
        </p:spPr>
        <p:txBody>
          <a:bodyPr vert="horz" lIns="91440" tIns="45720" rIns="91440" bIns="45720" rtlCol="0" anchor="ctr" anchorCtr="0">
            <a:noAutofit/>
          </a:bodyPr>
          <a:lstStyle/>
          <a:p>
            <a:r>
              <a:rPr lang="en-US" smtClean="0"/>
              <a:t>Click to edit Master title style</a:t>
            </a:r>
            <a:endParaRPr/>
          </a:p>
        </p:txBody>
      </p:sp>
      <p:sp>
        <p:nvSpPr>
          <p:cNvPr id="3" name="Text Placeholder 2"/>
          <p:cNvSpPr>
            <a:spLocks noGrp="1"/>
          </p:cNvSpPr>
          <p:nvPr>
            <p:ph type="body" idx="1"/>
          </p:nvPr>
        </p:nvSpPr>
        <p:spPr>
          <a:xfrm>
            <a:off x="765175" y="2070846"/>
            <a:ext cx="7612064" cy="418203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3888954F-4FAE-4776-942F-E24E99CF1EA9}" type="datetime1">
              <a:rPr lang="en-US" smtClean="0"/>
              <a:pPr/>
              <a:t>10/17/2013</a:t>
            </a:fld>
            <a:endParaRPr lang="en-US"/>
          </a:p>
        </p:txBody>
      </p:sp>
      <p:sp>
        <p:nvSpPr>
          <p:cNvPr id="5" name="Footer Placeholder 4"/>
          <p:cNvSpPr>
            <a:spLocks noGrp="1"/>
          </p:cNvSpPr>
          <p:nvPr>
            <p:ph type="ftr" sz="quarter" idx="3"/>
          </p:nvPr>
        </p:nvSpPr>
        <p:spPr>
          <a:xfrm>
            <a:off x="443753" y="6356350"/>
            <a:ext cx="2895600"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4305300" y="6356350"/>
            <a:ext cx="533400" cy="365125"/>
          </a:xfrm>
          <a:prstGeom prst="rect">
            <a:avLst/>
          </a:prstGeom>
        </p:spPr>
        <p:txBody>
          <a:bodyPr vert="horz" lIns="91440" tIns="45720" rIns="91440" bIns="45720" rtlCol="0" anchor="ctr"/>
          <a:lstStyle>
            <a:lvl1pPr algn="ctr">
              <a:defRPr sz="1200">
                <a:solidFill>
                  <a:schemeClr val="bg1"/>
                </a:solidFill>
              </a:defRPr>
            </a:lvl1pPr>
          </a:lstStyle>
          <a:p>
            <a:fld id="{7DD2792D-E8A8-DA4B-BAEC-D08E85FD3BE3}"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p:hf hdr="0" ftr="0" dt="0"/>
  <p:txStyles>
    <p:titleStyle>
      <a:lvl1pPr algn="ctr" defTabSz="914400" rtl="0" eaLnBrk="1" latinLnBrk="0" hangingPunct="1">
        <a:spcBef>
          <a:spcPct val="0"/>
        </a:spcBef>
        <a:buNone/>
        <a:defRPr sz="4800" kern="1200">
          <a:solidFill>
            <a:schemeClr val="tx2"/>
          </a:solidFill>
          <a:effectLst>
            <a:outerShdw blurRad="50800" dist="25400" dir="2700000" algn="tl" rotWithShape="0">
              <a:schemeClr val="bg1">
                <a:alpha val="40000"/>
              </a:schemeClr>
            </a:outerShdw>
          </a:effectLst>
          <a:latin typeface="+mj-lt"/>
          <a:ea typeface="+mj-ea"/>
          <a:cs typeface="+mj-cs"/>
        </a:defRPr>
      </a:lvl1pPr>
    </p:titleStyle>
    <p:bodyStyle>
      <a:lvl1pPr marL="342900" indent="-342900" algn="l" defTabSz="914400" rtl="0" eaLnBrk="1" latinLnBrk="0" hangingPunct="1">
        <a:spcBef>
          <a:spcPts val="2000"/>
        </a:spcBef>
        <a:buFont typeface="Wingdings 2" pitchFamily="18" charset="2"/>
        <a:buChar char=""/>
        <a:defRPr sz="2400" kern="1200">
          <a:solidFill>
            <a:schemeClr val="bg1"/>
          </a:solidFill>
          <a:effectLst>
            <a:outerShdw blurRad="63500" dist="50800" dir="2700000" algn="tl" rotWithShape="0">
              <a:prstClr val="black">
                <a:alpha val="50000"/>
              </a:prstClr>
            </a:outerShdw>
          </a:effectLst>
          <a:latin typeface="+mn-lt"/>
          <a:ea typeface="+mn-ea"/>
          <a:cs typeface="+mn-cs"/>
        </a:defRPr>
      </a:lvl1pPr>
      <a:lvl2pPr marL="685800" indent="-336550" algn="l" defTabSz="914400" rtl="0" eaLnBrk="1" latinLnBrk="0" hangingPunct="1">
        <a:spcBef>
          <a:spcPts val="600"/>
        </a:spcBef>
        <a:buFont typeface="Wingdings 2" pitchFamily="18" charset="2"/>
        <a:buChar char=""/>
        <a:defRPr sz="2200" kern="1200">
          <a:solidFill>
            <a:schemeClr val="bg1"/>
          </a:solidFill>
          <a:effectLst>
            <a:outerShdw blurRad="63500" dist="50800" dir="2700000" algn="tl" rotWithShape="0">
              <a:prstClr val="black">
                <a:alpha val="50000"/>
              </a:prstClr>
            </a:outerShdw>
          </a:effectLst>
          <a:latin typeface="+mn-lt"/>
          <a:ea typeface="+mn-ea"/>
          <a:cs typeface="+mn-cs"/>
        </a:defRPr>
      </a:lvl2pPr>
      <a:lvl3pPr marL="1035050" indent="-349250" algn="l" defTabSz="914400" rtl="0" eaLnBrk="1" latinLnBrk="0" hangingPunct="1">
        <a:spcBef>
          <a:spcPts val="600"/>
        </a:spcBef>
        <a:buFont typeface="Wingdings 2" pitchFamily="18" charset="2"/>
        <a:buChar char=""/>
        <a:defRPr sz="2000" kern="1200">
          <a:solidFill>
            <a:schemeClr val="bg1"/>
          </a:solidFill>
          <a:effectLst>
            <a:outerShdw blurRad="63500" dist="50800" dir="2700000" algn="tl" rotWithShape="0">
              <a:prstClr val="black">
                <a:alpha val="50000"/>
              </a:prstClr>
            </a:outerShdw>
          </a:effectLst>
          <a:latin typeface="+mn-lt"/>
          <a:ea typeface="+mn-ea"/>
          <a:cs typeface="+mn-cs"/>
        </a:defRPr>
      </a:lvl3pPr>
      <a:lvl4pPr marL="1371600" indent="-336550" algn="l" defTabSz="914400" rtl="0" eaLnBrk="1" latinLnBrk="0" hangingPunct="1">
        <a:spcBef>
          <a:spcPts val="600"/>
        </a:spcBef>
        <a:buFont typeface="Wingdings 2" pitchFamily="18" charset="2"/>
        <a:buChar char=""/>
        <a:defRPr sz="1800" kern="1200">
          <a:solidFill>
            <a:schemeClr val="bg1"/>
          </a:solidFill>
          <a:effectLst>
            <a:outerShdw blurRad="63500" dist="50800" dir="2700000" algn="tl" rotWithShape="0">
              <a:prstClr val="black">
                <a:alpha val="50000"/>
              </a:prstClr>
            </a:outerShdw>
          </a:effectLst>
          <a:latin typeface="+mn-lt"/>
          <a:ea typeface="+mn-ea"/>
          <a:cs typeface="+mn-cs"/>
        </a:defRPr>
      </a:lvl4pPr>
      <a:lvl5pPr marL="1720850" indent="-349250" algn="l" defTabSz="914400" rtl="0" eaLnBrk="1" latinLnBrk="0" hangingPunct="1">
        <a:spcBef>
          <a:spcPts val="600"/>
        </a:spcBef>
        <a:buFont typeface="Wingdings 2" pitchFamily="18" charset="2"/>
        <a:buChar char=""/>
        <a:defRPr sz="1800" kern="1200">
          <a:solidFill>
            <a:schemeClr val="bg1"/>
          </a:solidFill>
          <a:effectLst>
            <a:outerShdw blurRad="63500" dist="50800" dir="2700000" algn="tl" rotWithShape="0">
              <a:prstClr val="black">
                <a:alpha val="50000"/>
              </a:prstClr>
            </a:outerShdw>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6.xml"/><Relationship Id="rId5" Type="http://schemas.openxmlformats.org/officeDocument/2006/relationships/image" Target="../media/image20.jpeg"/><Relationship Id="rId4" Type="http://schemas.openxmlformats.org/officeDocument/2006/relationships/image" Target="../media/image19.jpeg"/></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9.xml"/><Relationship Id="rId4" Type="http://schemas.openxmlformats.org/officeDocument/2006/relationships/image" Target="../media/image23.jpeg"/></Relationships>
</file>

<file path=ppt/slides/_rels/slide1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8.jpeg"/><Relationship Id="rId7" Type="http://schemas.openxmlformats.org/officeDocument/2006/relationships/image" Target="../media/image32.jpeg"/><Relationship Id="rId2" Type="http://schemas.openxmlformats.org/officeDocument/2006/relationships/image" Target="../media/image27.jpeg"/><Relationship Id="rId1" Type="http://schemas.openxmlformats.org/officeDocument/2006/relationships/slideLayout" Target="../slideLayouts/slideLayout9.xm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image" Target="../media/image29.jpeg"/><Relationship Id="rId9" Type="http://schemas.openxmlformats.org/officeDocument/2006/relationships/image" Target="../media/image34.jpeg"/></Relationships>
</file>

<file path=ppt/slides/_rels/slide1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9.xml"/><Relationship Id="rId6" Type="http://schemas.openxmlformats.org/officeDocument/2006/relationships/image" Target="../media/image39.jpeg"/><Relationship Id="rId5" Type="http://schemas.openxmlformats.org/officeDocument/2006/relationships/image" Target="../media/image38.jpeg"/><Relationship Id="rId4" Type="http://schemas.openxmlformats.org/officeDocument/2006/relationships/image" Target="../media/image37.jpeg"/></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Agricultural" TargetMode="External"/><Relationship Id="rId2" Type="http://schemas.openxmlformats.org/officeDocument/2006/relationships/hyperlink" Target="http://en.wikipedia.org/wiki/Farming" TargetMode="External"/><Relationship Id="rId1" Type="http://schemas.openxmlformats.org/officeDocument/2006/relationships/slideLayout" Target="../slideLayouts/slideLayout2.xml"/><Relationship Id="rId4" Type="http://schemas.openxmlformats.org/officeDocument/2006/relationships/hyperlink" Target="http://en.wikipedia.org/wiki/Retai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hyperlink" Target="http://www.fda.gov/Food/InternationalActivities/Imports/default.html" TargetMode="Externa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hyperlink" Target="http://www.nytimes.com" TargetMode="Externa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equipmentsspecialist.com/" TargetMode="External"/><Relationship Id="rId2" Type="http://schemas.openxmlformats.org/officeDocument/2006/relationships/hyperlink" Target="http://www.wisegeek.com/" TargetMode="External"/><Relationship Id="rId1" Type="http://schemas.openxmlformats.org/officeDocument/2006/relationships/slideLayout" Target="../slideLayouts/slideLayout2.xml"/><Relationship Id="rId4" Type="http://schemas.openxmlformats.org/officeDocument/2006/relationships/hyperlink" Target="http://www.foodproductiondaily.com/"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http://www.netcomuk.co.uk/~media/poach.htm" TargetMode="External"/><Relationship Id="rId3" Type="http://schemas.openxmlformats.org/officeDocument/2006/relationships/hyperlink" Target="http://www.netcomuk.co.uk/~media/boil.htm" TargetMode="External"/><Relationship Id="rId7" Type="http://schemas.openxmlformats.org/officeDocument/2006/relationships/hyperlink" Target="http://www.netcomuk.co.uk/~media/micro.htm" TargetMode="External"/><Relationship Id="rId2" Type="http://schemas.openxmlformats.org/officeDocument/2006/relationships/hyperlink" Target="http://www.netcomuk.co.uk/~media/bake.htm" TargetMode="External"/><Relationship Id="rId1" Type="http://schemas.openxmlformats.org/officeDocument/2006/relationships/slideLayout" Target="../slideLayouts/slideLayout2.xml"/><Relationship Id="rId6" Type="http://schemas.openxmlformats.org/officeDocument/2006/relationships/hyperlink" Target="http://www.netcomuk.co.uk/~media/grill.htm" TargetMode="External"/><Relationship Id="rId5" Type="http://schemas.openxmlformats.org/officeDocument/2006/relationships/hyperlink" Target="http://www.netcomuk.co.uk/~media/dfry.htm" TargetMode="External"/><Relationship Id="rId4" Type="http://schemas.openxmlformats.org/officeDocument/2006/relationships/hyperlink" Target="http://www.justtherecipe.com/" TargetMode="External"/><Relationship Id="rId9" Type="http://schemas.openxmlformats.org/officeDocument/2006/relationships/hyperlink" Target="http://www.netcomuk.co.uk/~media/shfry.htm"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www.csupomona.edu/~plin/inventors/food.html" TargetMode="External"/><Relationship Id="rId2" Type="http://schemas.openxmlformats.org/officeDocument/2006/relationships/hyperlink" Target="http://en.wikipedia.org/wiki/Food_technolog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5.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www.netcomuk.co.uk/~media/micro.htm" TargetMode="External"/><Relationship Id="rId3" Type="http://schemas.openxmlformats.org/officeDocument/2006/relationships/hyperlink" Target="http://www.netcomuk.co.uk/~media/boil.htm" TargetMode="External"/><Relationship Id="rId7" Type="http://schemas.openxmlformats.org/officeDocument/2006/relationships/hyperlink" Target="http://www.netcomuk.co.uk/~media/grill.htm" TargetMode="External"/><Relationship Id="rId2" Type="http://schemas.openxmlformats.org/officeDocument/2006/relationships/hyperlink" Target="http://www.netcomuk.co.uk/~media/bake.htm" TargetMode="External"/><Relationship Id="rId1" Type="http://schemas.openxmlformats.org/officeDocument/2006/relationships/slideLayout" Target="../slideLayouts/slideLayout8.xml"/><Relationship Id="rId6" Type="http://schemas.openxmlformats.org/officeDocument/2006/relationships/hyperlink" Target="http://en.wikipedia.org/wiki/Food_technology" TargetMode="External"/><Relationship Id="rId5" Type="http://schemas.openxmlformats.org/officeDocument/2006/relationships/hyperlink" Target="http://www.netcomuk.co.uk/~media/dfry.htm" TargetMode="External"/><Relationship Id="rId4" Type="http://schemas.openxmlformats.org/officeDocument/2006/relationships/hyperlink" Target="http://www.justtherecipe.com/"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www.netcomuk.co.uk/~media/shfry.htm" TargetMode="External"/><Relationship Id="rId7" Type="http://schemas.openxmlformats.org/officeDocument/2006/relationships/hyperlink" Target="http://www.foodproductiondaily.com/" TargetMode="External"/><Relationship Id="rId2" Type="http://schemas.openxmlformats.org/officeDocument/2006/relationships/hyperlink" Target="http://www.netcomuk.co.uk/~media/poach.htm" TargetMode="External"/><Relationship Id="rId1" Type="http://schemas.openxmlformats.org/officeDocument/2006/relationships/slideLayout" Target="../slideLayouts/slideLayout8.xml"/><Relationship Id="rId6" Type="http://schemas.openxmlformats.org/officeDocument/2006/relationships/hyperlink" Target="http://www.equipmentsspecialist.com" TargetMode="External"/><Relationship Id="rId5" Type="http://schemas.openxmlformats.org/officeDocument/2006/relationships/hyperlink" Target="http://www.wisegeek.com" TargetMode="External"/><Relationship Id="rId4" Type="http://schemas.openxmlformats.org/officeDocument/2006/relationships/hyperlink" Target="http://www.csupomona.edu/~plin/inventors/food.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0"/>
            <a:ext cx="7772400" cy="1470025"/>
          </a:xfrm>
        </p:spPr>
        <p:txBody>
          <a:bodyPr/>
          <a:lstStyle/>
          <a:p>
            <a:r>
              <a:rPr lang="en-US" dirty="0" smtClean="0">
                <a:solidFill>
                  <a:schemeClr val="bg1"/>
                </a:solidFill>
              </a:rPr>
              <a:t>Technology and Food</a:t>
            </a:r>
            <a:endParaRPr lang="en-US" dirty="0">
              <a:solidFill>
                <a:schemeClr val="bg1"/>
              </a:solidFill>
            </a:endParaRPr>
          </a:p>
        </p:txBody>
      </p:sp>
      <p:sp>
        <p:nvSpPr>
          <p:cNvPr id="3" name="Subtitle 2"/>
          <p:cNvSpPr>
            <a:spLocks noGrp="1"/>
          </p:cNvSpPr>
          <p:nvPr>
            <p:ph type="subTitle" idx="1"/>
          </p:nvPr>
        </p:nvSpPr>
        <p:spPr>
          <a:xfrm>
            <a:off x="0" y="1828800"/>
            <a:ext cx="6400800" cy="5029200"/>
          </a:xfrm>
        </p:spPr>
        <p:txBody>
          <a:bodyPr>
            <a:normAutofit fontScale="92500" lnSpcReduction="10000"/>
          </a:bodyPr>
          <a:lstStyle/>
          <a:p>
            <a:r>
              <a:rPr lang="en-US" sz="2400" b="1" u="sng" dirty="0" smtClean="0">
                <a:solidFill>
                  <a:schemeClr val="tx1"/>
                </a:solidFill>
              </a:rPr>
              <a:t>Team Aristotle:</a:t>
            </a:r>
          </a:p>
          <a:p>
            <a:r>
              <a:rPr lang="en-US" sz="2400" b="1" dirty="0" smtClean="0">
                <a:solidFill>
                  <a:schemeClr val="tx1"/>
                </a:solidFill>
              </a:rPr>
              <a:t>Osasu </a:t>
            </a:r>
            <a:r>
              <a:rPr lang="en-US" sz="2400" b="1" dirty="0" err="1" smtClean="0">
                <a:solidFill>
                  <a:schemeClr val="tx1"/>
                </a:solidFill>
              </a:rPr>
              <a:t>Oronsaye</a:t>
            </a:r>
            <a:r>
              <a:rPr lang="en-US" sz="2400" b="1" dirty="0" smtClean="0">
                <a:solidFill>
                  <a:schemeClr val="tx1"/>
                </a:solidFill>
              </a:rPr>
              <a:t>: What is Food?</a:t>
            </a:r>
          </a:p>
          <a:p>
            <a:endParaRPr lang="en-US" sz="2400" b="1" dirty="0" smtClean="0">
              <a:solidFill>
                <a:schemeClr val="tx1"/>
              </a:solidFill>
            </a:endParaRPr>
          </a:p>
          <a:p>
            <a:r>
              <a:rPr lang="en-US" sz="2400" b="1" dirty="0" err="1" smtClean="0">
                <a:solidFill>
                  <a:schemeClr val="tx1"/>
                </a:solidFill>
              </a:rPr>
              <a:t>ZefrenEdior</a:t>
            </a:r>
            <a:r>
              <a:rPr lang="en-US" sz="2400" b="1" dirty="0" smtClean="0">
                <a:solidFill>
                  <a:schemeClr val="tx1"/>
                </a:solidFill>
              </a:rPr>
              <a:t>: What is Food?</a:t>
            </a:r>
          </a:p>
          <a:p>
            <a:endParaRPr lang="en-US" sz="2400" b="1" dirty="0" smtClean="0">
              <a:solidFill>
                <a:schemeClr val="tx1"/>
              </a:solidFill>
            </a:endParaRPr>
          </a:p>
          <a:p>
            <a:r>
              <a:rPr lang="en-US" sz="2400" b="1" dirty="0" smtClean="0">
                <a:solidFill>
                  <a:schemeClr val="tx1"/>
                </a:solidFill>
              </a:rPr>
              <a:t>Freddie </a:t>
            </a:r>
            <a:r>
              <a:rPr lang="en-US" sz="2400" b="1" dirty="0" err="1" smtClean="0">
                <a:solidFill>
                  <a:schemeClr val="tx1"/>
                </a:solidFill>
              </a:rPr>
              <a:t>Amadi</a:t>
            </a:r>
            <a:r>
              <a:rPr lang="en-US" sz="2400" b="1" dirty="0" smtClean="0">
                <a:solidFill>
                  <a:schemeClr val="tx1"/>
                </a:solidFill>
              </a:rPr>
              <a:t>: Food Processing</a:t>
            </a:r>
          </a:p>
          <a:p>
            <a:endParaRPr lang="en-US" sz="2400" b="1" dirty="0" smtClean="0">
              <a:solidFill>
                <a:schemeClr val="tx1"/>
              </a:solidFill>
            </a:endParaRPr>
          </a:p>
          <a:p>
            <a:r>
              <a:rPr lang="en-US" sz="2400" b="1" dirty="0" smtClean="0">
                <a:solidFill>
                  <a:schemeClr val="tx1"/>
                </a:solidFill>
              </a:rPr>
              <a:t>Gabby Macklin: Sub Categories of Food Processing</a:t>
            </a:r>
          </a:p>
          <a:p>
            <a:endParaRPr lang="en-US" sz="2400" b="1" dirty="0" smtClean="0">
              <a:solidFill>
                <a:schemeClr val="tx1"/>
              </a:solidFill>
            </a:endParaRPr>
          </a:p>
          <a:p>
            <a:r>
              <a:rPr lang="en-US" sz="2400" b="1" dirty="0" smtClean="0">
                <a:solidFill>
                  <a:schemeClr val="tx1"/>
                </a:solidFill>
              </a:rPr>
              <a:t>Vanessa Ayala: 3 Column Chart</a:t>
            </a:r>
          </a:p>
          <a:p>
            <a:endParaRPr lang="en-US" sz="2400" b="1" dirty="0" smtClean="0">
              <a:solidFill>
                <a:schemeClr val="tx1"/>
              </a:solidFill>
            </a:endParaRPr>
          </a:p>
          <a:p>
            <a:r>
              <a:rPr lang="en-US" sz="2400" b="1" dirty="0" smtClean="0">
                <a:solidFill>
                  <a:schemeClr val="tx1"/>
                </a:solidFill>
              </a:rPr>
              <a:t>Monique </a:t>
            </a:r>
            <a:r>
              <a:rPr lang="en-US" sz="2400" b="1" dirty="0" err="1" smtClean="0">
                <a:solidFill>
                  <a:schemeClr val="tx1"/>
                </a:solidFill>
              </a:rPr>
              <a:t>DeBarry</a:t>
            </a:r>
            <a:r>
              <a:rPr lang="en-US" sz="2400" b="1" dirty="0" smtClean="0">
                <a:solidFill>
                  <a:schemeClr val="tx1"/>
                </a:solidFill>
              </a:rPr>
              <a:t>: What is Food Politics?</a:t>
            </a:r>
          </a:p>
          <a:p>
            <a:endParaRPr lang="en-US" sz="2400" b="1" dirty="0" smtClean="0">
              <a:solidFill>
                <a:schemeClr val="tx1"/>
              </a:solidFill>
            </a:endParaRPr>
          </a:p>
          <a:p>
            <a:r>
              <a:rPr lang="en-US" sz="2400" b="1" dirty="0" smtClean="0">
                <a:solidFill>
                  <a:schemeClr val="tx1"/>
                </a:solidFill>
              </a:rPr>
              <a:t>Brianne Baird: Affects on Food Politics</a:t>
            </a:r>
            <a:endParaRPr lang="en-US" sz="2400" b="1" dirty="0">
              <a:solidFill>
                <a:schemeClr val="tx1"/>
              </a:solidFill>
            </a:endParaRPr>
          </a:p>
        </p:txBody>
      </p:sp>
      <p:pic>
        <p:nvPicPr>
          <p:cNvPr id="4" name="Picture 3" descr="food_collage.jpg"/>
          <p:cNvPicPr>
            <a:picLocks noChangeAspect="1"/>
          </p:cNvPicPr>
          <p:nvPr/>
        </p:nvPicPr>
        <p:blipFill>
          <a:blip r:embed="rId2"/>
          <a:stretch>
            <a:fillRect/>
          </a:stretch>
        </p:blipFill>
        <p:spPr>
          <a:xfrm>
            <a:off x="6005121" y="2329702"/>
            <a:ext cx="3138879" cy="452829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Frying</a:t>
            </a:r>
            <a:endParaRPr lang="en-US" dirty="0">
              <a:solidFill>
                <a:srgbClr val="FF0000"/>
              </a:solidFill>
            </a:endParaRPr>
          </a:p>
        </p:txBody>
      </p:sp>
      <p:sp>
        <p:nvSpPr>
          <p:cNvPr id="4" name="Text Placeholder 3"/>
          <p:cNvSpPr>
            <a:spLocks noGrp="1"/>
          </p:cNvSpPr>
          <p:nvPr>
            <p:ph type="body" idx="1"/>
          </p:nvPr>
        </p:nvSpPr>
        <p:spPr/>
        <p:txBody>
          <a:bodyPr/>
          <a:lstStyle/>
          <a:p>
            <a:r>
              <a:rPr lang="en-US" dirty="0" smtClean="0"/>
              <a:t>Shallow </a:t>
            </a:r>
            <a:r>
              <a:rPr lang="en-US" dirty="0" smtClean="0">
                <a:solidFill>
                  <a:srgbClr val="000000"/>
                </a:solidFill>
              </a:rPr>
              <a:t>Frying</a:t>
            </a:r>
            <a:endParaRPr lang="en-US" dirty="0">
              <a:solidFill>
                <a:srgbClr val="000000"/>
              </a:solidFill>
            </a:endParaRPr>
          </a:p>
        </p:txBody>
      </p:sp>
      <p:sp>
        <p:nvSpPr>
          <p:cNvPr id="5" name="Content Placeholder 4"/>
          <p:cNvSpPr>
            <a:spLocks noGrp="1"/>
          </p:cNvSpPr>
          <p:nvPr>
            <p:ph sz="half" idx="2"/>
          </p:nvPr>
        </p:nvSpPr>
        <p:spPr/>
        <p:txBody>
          <a:bodyPr/>
          <a:lstStyle/>
          <a:p>
            <a:r>
              <a:rPr lang="en-US" dirty="0" smtClean="0">
                <a:solidFill>
                  <a:schemeClr val="tx1"/>
                </a:solidFill>
              </a:rPr>
              <a:t>Cooking food in a small portion of preheated oil inside of a shallow pan or griddle.</a:t>
            </a:r>
          </a:p>
          <a:p>
            <a:pPr>
              <a:buNone/>
            </a:pPr>
            <a:r>
              <a:rPr lang="en-US" dirty="0" smtClean="0">
                <a:solidFill>
                  <a:schemeClr val="tx1"/>
                </a:solidFill>
              </a:rPr>
              <a:t>-pancakes</a:t>
            </a:r>
          </a:p>
          <a:p>
            <a:pPr>
              <a:buNone/>
            </a:pPr>
            <a:r>
              <a:rPr lang="en-US" dirty="0" smtClean="0">
                <a:solidFill>
                  <a:schemeClr val="tx1"/>
                </a:solidFill>
              </a:rPr>
              <a:t>-stir fry</a:t>
            </a:r>
          </a:p>
          <a:p>
            <a:pPr>
              <a:buNone/>
            </a:pPr>
            <a:r>
              <a:rPr lang="en-US" dirty="0" smtClean="0">
                <a:solidFill>
                  <a:schemeClr val="tx1"/>
                </a:solidFill>
              </a:rPr>
              <a:t>-hamburgers</a:t>
            </a:r>
          </a:p>
          <a:p>
            <a:pPr>
              <a:buNone/>
            </a:pPr>
            <a:endParaRPr lang="en-US" dirty="0" smtClean="0"/>
          </a:p>
        </p:txBody>
      </p:sp>
      <p:sp>
        <p:nvSpPr>
          <p:cNvPr id="6" name="Text Placeholder 5"/>
          <p:cNvSpPr>
            <a:spLocks noGrp="1"/>
          </p:cNvSpPr>
          <p:nvPr>
            <p:ph type="body" sz="quarter" idx="3"/>
          </p:nvPr>
        </p:nvSpPr>
        <p:spPr/>
        <p:txBody>
          <a:bodyPr/>
          <a:lstStyle/>
          <a:p>
            <a:r>
              <a:rPr lang="en-US" dirty="0" smtClean="0"/>
              <a:t>Deep </a:t>
            </a:r>
            <a:r>
              <a:rPr lang="en-US" dirty="0" smtClean="0">
                <a:solidFill>
                  <a:srgbClr val="000000"/>
                </a:solidFill>
              </a:rPr>
              <a:t>Frying</a:t>
            </a:r>
            <a:endParaRPr lang="en-US" dirty="0">
              <a:solidFill>
                <a:srgbClr val="000000"/>
              </a:solidFill>
            </a:endParaRPr>
          </a:p>
        </p:txBody>
      </p:sp>
      <p:sp>
        <p:nvSpPr>
          <p:cNvPr id="7" name="Content Placeholder 6"/>
          <p:cNvSpPr>
            <a:spLocks noGrp="1"/>
          </p:cNvSpPr>
          <p:nvPr>
            <p:ph sz="quarter" idx="4"/>
          </p:nvPr>
        </p:nvSpPr>
        <p:spPr/>
        <p:txBody>
          <a:bodyPr>
            <a:normAutofit lnSpcReduction="10000"/>
          </a:bodyPr>
          <a:lstStyle/>
          <a:p>
            <a:r>
              <a:rPr lang="en-US" sz="1800" dirty="0" smtClean="0">
                <a:solidFill>
                  <a:schemeClr val="tx1"/>
                </a:solidFill>
              </a:rPr>
              <a:t>Cooking food in a deep portion of preheated oil inside a deep pan or deep fryer.</a:t>
            </a:r>
          </a:p>
          <a:p>
            <a:r>
              <a:rPr lang="en-US" sz="1800" dirty="0" smtClean="0">
                <a:solidFill>
                  <a:schemeClr val="tx1"/>
                </a:solidFill>
              </a:rPr>
              <a:t>Most are coated with flour and milk or eggs an crumb to protect the food from the heat and from drying up.</a:t>
            </a:r>
          </a:p>
          <a:p>
            <a:pPr>
              <a:buNone/>
            </a:pPr>
            <a:r>
              <a:rPr lang="en-US" sz="1800" dirty="0" smtClean="0">
                <a:solidFill>
                  <a:schemeClr val="tx1"/>
                </a:solidFill>
              </a:rPr>
              <a:t>-most times anything that is covered with a golden brown layer. </a:t>
            </a:r>
          </a:p>
          <a:p>
            <a:pPr>
              <a:buNone/>
            </a:pPr>
            <a:r>
              <a:rPr lang="en-US" sz="1800" dirty="0" smtClean="0">
                <a:solidFill>
                  <a:schemeClr val="tx1"/>
                </a:solidFill>
              </a:rPr>
              <a:t>-doughnuts, fries, chicken, fish.</a:t>
            </a:r>
            <a:endParaRPr lang="en-US" sz="1800" dirty="0">
              <a:solidFill>
                <a:schemeClr val="tx1"/>
              </a:solidFill>
            </a:endParaRPr>
          </a:p>
        </p:txBody>
      </p:sp>
      <p:pic>
        <p:nvPicPr>
          <p:cNvPr id="8" name="Picture 7" descr="cooking-kashi-pancakes.jpg"/>
          <p:cNvPicPr>
            <a:picLocks noChangeAspect="1"/>
          </p:cNvPicPr>
          <p:nvPr/>
        </p:nvPicPr>
        <p:blipFill>
          <a:blip r:embed="rId2" cstate="print"/>
          <a:stretch>
            <a:fillRect/>
          </a:stretch>
        </p:blipFill>
        <p:spPr>
          <a:xfrm>
            <a:off x="152400" y="79468"/>
            <a:ext cx="1676400" cy="1257300"/>
          </a:xfrm>
          <a:prstGeom prst="rect">
            <a:avLst/>
          </a:prstGeom>
        </p:spPr>
      </p:pic>
      <p:pic>
        <p:nvPicPr>
          <p:cNvPr id="9" name="Picture 8" descr="01463096.jpg"/>
          <p:cNvPicPr>
            <a:picLocks noChangeAspect="1"/>
          </p:cNvPicPr>
          <p:nvPr/>
        </p:nvPicPr>
        <p:blipFill>
          <a:blip r:embed="rId3" cstate="print"/>
          <a:stretch>
            <a:fillRect/>
          </a:stretch>
        </p:blipFill>
        <p:spPr>
          <a:xfrm>
            <a:off x="7086600" y="-67280"/>
            <a:ext cx="1905000" cy="1564386"/>
          </a:xfrm>
          <a:prstGeom prst="rect">
            <a:avLst/>
          </a:prstGeom>
        </p:spPr>
      </p:pic>
      <p:pic>
        <p:nvPicPr>
          <p:cNvPr id="11" name="Picture 10" descr="RoundRockDonuts-Frying.jpg"/>
          <p:cNvPicPr>
            <a:picLocks noChangeAspect="1"/>
          </p:cNvPicPr>
          <p:nvPr/>
        </p:nvPicPr>
        <p:blipFill>
          <a:blip r:embed="rId4" cstate="print"/>
          <a:stretch>
            <a:fillRect/>
          </a:stretch>
        </p:blipFill>
        <p:spPr>
          <a:xfrm>
            <a:off x="2967037" y="4697550"/>
            <a:ext cx="1752600" cy="1559814"/>
          </a:xfrm>
          <a:prstGeom prst="rect">
            <a:avLst/>
          </a:prstGeom>
        </p:spPr>
      </p:pic>
      <p:pic>
        <p:nvPicPr>
          <p:cNvPr id="12" name="Picture 11" descr="fish-main_Full.jpg"/>
          <p:cNvPicPr>
            <a:picLocks noChangeAspect="1"/>
          </p:cNvPicPr>
          <p:nvPr/>
        </p:nvPicPr>
        <p:blipFill>
          <a:blip r:embed="rId5" cstate="print"/>
          <a:stretch>
            <a:fillRect/>
          </a:stretch>
        </p:blipFill>
        <p:spPr>
          <a:xfrm>
            <a:off x="7638458" y="1687512"/>
            <a:ext cx="1477557" cy="1108168"/>
          </a:xfrm>
          <a:prstGeom prst="rect">
            <a:avLst/>
          </a:prstGeom>
        </p:spPr>
      </p:pic>
      <p:sp>
        <p:nvSpPr>
          <p:cNvPr id="13" name="TextBox 12"/>
          <p:cNvSpPr txBox="1"/>
          <p:nvPr/>
        </p:nvSpPr>
        <p:spPr>
          <a:xfrm>
            <a:off x="2071687" y="79468"/>
            <a:ext cx="1981200" cy="369332"/>
          </a:xfrm>
          <a:prstGeom prst="rect">
            <a:avLst/>
          </a:prstGeom>
          <a:noFill/>
        </p:spPr>
        <p:txBody>
          <a:bodyPr wrap="square" rtlCol="0">
            <a:spAutoFit/>
          </a:bodyPr>
          <a:lstStyle/>
          <a:p>
            <a:r>
              <a:rPr lang="en-US" dirty="0" smtClean="0"/>
              <a:t>Gabby Macklin</a:t>
            </a:r>
            <a:endParaRPr lang="en-US" dirty="0"/>
          </a:p>
        </p:txBody>
      </p:sp>
      <p:sp>
        <p:nvSpPr>
          <p:cNvPr id="15" name="Slide Number Placeholder 14"/>
          <p:cNvSpPr>
            <a:spLocks noGrp="1"/>
          </p:cNvSpPr>
          <p:nvPr>
            <p:ph type="sldNum" sz="quarter" idx="12"/>
          </p:nvPr>
        </p:nvSpPr>
        <p:spPr/>
        <p:txBody>
          <a:bodyPr/>
          <a:lstStyle/>
          <a:p>
            <a:fld id="{7DD2792D-E8A8-DA4B-BAEC-D08E85FD3BE3}"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chemeClr val="bg1"/>
                </a:solidFill>
              </a:rPr>
              <a:t>Boiling</a:t>
            </a:r>
            <a:endParaRPr lang="en-US" sz="2800" dirty="0">
              <a:solidFill>
                <a:schemeClr val="bg1"/>
              </a:solidFill>
            </a:endParaRPr>
          </a:p>
        </p:txBody>
      </p:sp>
      <p:sp>
        <p:nvSpPr>
          <p:cNvPr id="7" name="Content Placeholder 6"/>
          <p:cNvSpPr>
            <a:spLocks noGrp="1"/>
          </p:cNvSpPr>
          <p:nvPr>
            <p:ph idx="1"/>
          </p:nvPr>
        </p:nvSpPr>
        <p:spPr>
          <a:xfrm>
            <a:off x="4994275" y="2667000"/>
            <a:ext cx="4149725" cy="5886450"/>
          </a:xfrm>
        </p:spPr>
        <p:txBody>
          <a:bodyPr>
            <a:normAutofit/>
          </a:bodyPr>
          <a:lstStyle/>
          <a:p>
            <a:pPr algn="ctr"/>
            <a:r>
              <a:rPr lang="en-US" sz="2400" dirty="0" smtClean="0">
                <a:solidFill>
                  <a:srgbClr val="FFFFFF"/>
                </a:solidFill>
              </a:rPr>
              <a:t>There are two ways that you can boil</a:t>
            </a:r>
          </a:p>
          <a:p>
            <a:pPr marL="457200" lvl="0" indent="-457200">
              <a:buFont typeface="+mj-lt"/>
              <a:buAutoNum type="arabicPeriod"/>
            </a:pPr>
            <a:r>
              <a:rPr lang="en-US" sz="2400" dirty="0">
                <a:solidFill>
                  <a:srgbClr val="FFFFFF"/>
                </a:solidFill>
              </a:rPr>
              <a:t>Place food into boiling liquid, </a:t>
            </a:r>
            <a:r>
              <a:rPr lang="en-US" sz="2400" dirty="0" smtClean="0">
                <a:solidFill>
                  <a:srgbClr val="FFFFFF"/>
                </a:solidFill>
              </a:rPr>
              <a:t>then simmer. </a:t>
            </a:r>
          </a:p>
          <a:p>
            <a:pPr marL="457200" lvl="0" indent="-457200">
              <a:buFont typeface="+mj-lt"/>
              <a:buAutoNum type="arabicPeriod"/>
            </a:pPr>
            <a:r>
              <a:rPr lang="en-US" sz="2400" dirty="0" smtClean="0">
                <a:solidFill>
                  <a:srgbClr val="FFFFFF"/>
                </a:solidFill>
              </a:rPr>
              <a:t>You can cover the food in cool liquid first, then boil and after simmer.</a:t>
            </a:r>
            <a:endParaRPr lang="en-US" sz="2400" dirty="0">
              <a:solidFill>
                <a:srgbClr val="FFFFFF"/>
              </a:solidFill>
            </a:endParaRPr>
          </a:p>
          <a:p>
            <a:pPr marL="457200" indent="-457200">
              <a:buNone/>
            </a:pPr>
            <a:endParaRPr lang="en-US" sz="2400" dirty="0"/>
          </a:p>
        </p:txBody>
      </p:sp>
      <p:sp>
        <p:nvSpPr>
          <p:cNvPr id="8" name="Text Placeholder 7"/>
          <p:cNvSpPr>
            <a:spLocks noGrp="1"/>
          </p:cNvSpPr>
          <p:nvPr>
            <p:ph type="body" sz="half" idx="2"/>
          </p:nvPr>
        </p:nvSpPr>
        <p:spPr/>
        <p:txBody>
          <a:bodyPr>
            <a:normAutofit lnSpcReduction="10000"/>
          </a:bodyPr>
          <a:lstStyle/>
          <a:p>
            <a:pPr>
              <a:buFont typeface="Arial" pitchFamily="34" charset="0"/>
              <a:buChar char="•"/>
            </a:pPr>
            <a:r>
              <a:rPr lang="en-US" sz="2400" dirty="0" smtClean="0">
                <a:solidFill>
                  <a:srgbClr val="FFFFFF"/>
                </a:solidFill>
              </a:rPr>
              <a:t>Boiling is the cooking of prepared foods in liquid, that can be water, milk or any other liquid cooking product.</a:t>
            </a:r>
          </a:p>
          <a:p>
            <a:r>
              <a:rPr lang="en-US" sz="2400" dirty="0" smtClean="0">
                <a:solidFill>
                  <a:srgbClr val="FFFFFF"/>
                </a:solidFill>
              </a:rPr>
              <a:t>-noodles</a:t>
            </a:r>
          </a:p>
          <a:p>
            <a:r>
              <a:rPr lang="en-US" sz="2400" dirty="0" smtClean="0">
                <a:solidFill>
                  <a:srgbClr val="FFFFFF"/>
                </a:solidFill>
              </a:rPr>
              <a:t>-veggies</a:t>
            </a:r>
          </a:p>
          <a:p>
            <a:r>
              <a:rPr lang="en-US" sz="2400" dirty="0" smtClean="0">
                <a:solidFill>
                  <a:srgbClr val="FFFFFF"/>
                </a:solidFill>
              </a:rPr>
              <a:t>-corn</a:t>
            </a:r>
          </a:p>
          <a:p>
            <a:r>
              <a:rPr lang="en-US" sz="2400" dirty="0" smtClean="0">
                <a:solidFill>
                  <a:srgbClr val="FFFFFF"/>
                </a:solidFill>
              </a:rPr>
              <a:t>-eggs</a:t>
            </a:r>
          </a:p>
          <a:p>
            <a:r>
              <a:rPr lang="en-US" sz="2400" dirty="0" smtClean="0">
                <a:solidFill>
                  <a:srgbClr val="FFFFFF"/>
                </a:solidFill>
              </a:rPr>
              <a:t>-rice</a:t>
            </a:r>
            <a:endParaRPr lang="en-US" sz="2400" dirty="0">
              <a:solidFill>
                <a:srgbClr val="FFFFFF"/>
              </a:solidFill>
            </a:endParaRPr>
          </a:p>
        </p:txBody>
      </p:sp>
      <p:pic>
        <p:nvPicPr>
          <p:cNvPr id="9" name="Picture 8" descr="2561607.jpg"/>
          <p:cNvPicPr>
            <a:picLocks noChangeAspect="1"/>
          </p:cNvPicPr>
          <p:nvPr/>
        </p:nvPicPr>
        <p:blipFill>
          <a:blip r:embed="rId2" cstate="print"/>
          <a:stretch>
            <a:fillRect/>
          </a:stretch>
        </p:blipFill>
        <p:spPr>
          <a:xfrm>
            <a:off x="2819400" y="-304800"/>
            <a:ext cx="2641600" cy="1981200"/>
          </a:xfrm>
          <a:prstGeom prst="rect">
            <a:avLst/>
          </a:prstGeom>
        </p:spPr>
      </p:pic>
      <p:pic>
        <p:nvPicPr>
          <p:cNvPr id="10" name="Picture 9" descr="BoilingEggs.jpg"/>
          <p:cNvPicPr>
            <a:picLocks noChangeAspect="1"/>
          </p:cNvPicPr>
          <p:nvPr/>
        </p:nvPicPr>
        <p:blipFill>
          <a:blip r:embed="rId3" cstate="print"/>
          <a:stretch>
            <a:fillRect/>
          </a:stretch>
        </p:blipFill>
        <p:spPr>
          <a:xfrm>
            <a:off x="0" y="0"/>
            <a:ext cx="1632856" cy="1524000"/>
          </a:xfrm>
          <a:prstGeom prst="rect">
            <a:avLst/>
          </a:prstGeom>
        </p:spPr>
      </p:pic>
      <p:pic>
        <p:nvPicPr>
          <p:cNvPr id="11" name="Picture 10" descr="657013.jpg"/>
          <p:cNvPicPr>
            <a:picLocks noChangeAspect="1"/>
          </p:cNvPicPr>
          <p:nvPr/>
        </p:nvPicPr>
        <p:blipFill>
          <a:blip r:embed="rId4" cstate="print"/>
          <a:stretch>
            <a:fillRect/>
          </a:stretch>
        </p:blipFill>
        <p:spPr>
          <a:xfrm>
            <a:off x="6553200" y="369332"/>
            <a:ext cx="2290763" cy="2255519"/>
          </a:xfrm>
          <a:prstGeom prst="rect">
            <a:avLst/>
          </a:prstGeom>
        </p:spPr>
      </p:pic>
      <p:sp>
        <p:nvSpPr>
          <p:cNvPr id="12" name="TextBox 11"/>
          <p:cNvSpPr txBox="1"/>
          <p:nvPr/>
        </p:nvSpPr>
        <p:spPr>
          <a:xfrm>
            <a:off x="7010400" y="0"/>
            <a:ext cx="2133600" cy="369332"/>
          </a:xfrm>
          <a:prstGeom prst="rect">
            <a:avLst/>
          </a:prstGeom>
          <a:noFill/>
        </p:spPr>
        <p:txBody>
          <a:bodyPr wrap="square" rtlCol="0">
            <a:spAutoFit/>
          </a:bodyPr>
          <a:lstStyle/>
          <a:p>
            <a:r>
              <a:rPr lang="en-US" dirty="0" smtClean="0"/>
              <a:t>Gabby Macklin</a:t>
            </a:r>
            <a:endParaRPr lang="en-US" dirty="0"/>
          </a:p>
        </p:txBody>
      </p:sp>
      <p:sp>
        <p:nvSpPr>
          <p:cNvPr id="14" name="Slide Number Placeholder 13"/>
          <p:cNvSpPr>
            <a:spLocks noGrp="1"/>
          </p:cNvSpPr>
          <p:nvPr>
            <p:ph type="sldNum" sz="quarter" idx="12"/>
          </p:nvPr>
        </p:nvSpPr>
        <p:spPr/>
        <p:txBody>
          <a:bodyPr/>
          <a:lstStyle/>
          <a:p>
            <a:fld id="{7DD2792D-E8A8-DA4B-BAEC-D08E85FD3BE3}"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solidFill>
                  <a:srgbClr val="FF0000"/>
                </a:solidFill>
              </a:rPr>
              <a:t>Poaching</a:t>
            </a:r>
            <a:endParaRPr lang="en-US" dirty="0">
              <a:solidFill>
                <a:srgbClr val="FF0000"/>
              </a:solidFill>
            </a:endParaRPr>
          </a:p>
        </p:txBody>
      </p:sp>
      <p:sp>
        <p:nvSpPr>
          <p:cNvPr id="19" name="Content Placeholder 18"/>
          <p:cNvSpPr>
            <a:spLocks noGrp="1"/>
          </p:cNvSpPr>
          <p:nvPr>
            <p:ph idx="1"/>
          </p:nvPr>
        </p:nvSpPr>
        <p:spPr/>
        <p:txBody>
          <a:bodyPr>
            <a:normAutofit fontScale="92500" lnSpcReduction="20000"/>
          </a:bodyPr>
          <a:lstStyle/>
          <a:p>
            <a:r>
              <a:rPr lang="en-US" sz="2400" dirty="0" smtClean="0">
                <a:solidFill>
                  <a:schemeClr val="tx1"/>
                </a:solidFill>
              </a:rPr>
              <a:t>Poaching is cooking food in only the amount of liquid needed to cook, and cooking it at a heat just shy of boiling.</a:t>
            </a:r>
          </a:p>
          <a:p>
            <a:pPr marL="514350" indent="-514350">
              <a:buFont typeface="+mj-lt"/>
              <a:buAutoNum type="arabicPeriod"/>
            </a:pPr>
            <a:r>
              <a:rPr lang="en-US" sz="2000" dirty="0" smtClean="0">
                <a:solidFill>
                  <a:schemeClr val="tx1"/>
                </a:solidFill>
              </a:rPr>
              <a:t>Shallow poaching: when foods are cooked in a small amount of liquid and never allowed to boil.</a:t>
            </a:r>
          </a:p>
          <a:p>
            <a:pPr marL="514350" indent="-514350">
              <a:buNone/>
            </a:pPr>
            <a:r>
              <a:rPr lang="en-US" sz="2000" dirty="0" smtClean="0">
                <a:solidFill>
                  <a:schemeClr val="tx1"/>
                </a:solidFill>
              </a:rPr>
              <a:t>	-fish</a:t>
            </a:r>
          </a:p>
          <a:p>
            <a:pPr marL="514350" indent="-514350">
              <a:buNone/>
            </a:pPr>
            <a:r>
              <a:rPr lang="en-US" sz="2000" dirty="0" smtClean="0">
                <a:solidFill>
                  <a:schemeClr val="tx1"/>
                </a:solidFill>
              </a:rPr>
              <a:t>	-chicken </a:t>
            </a:r>
          </a:p>
          <a:p>
            <a:pPr marL="514350" indent="-514350">
              <a:buNone/>
            </a:pPr>
            <a:endParaRPr lang="en-US" sz="2400" dirty="0" smtClean="0">
              <a:solidFill>
                <a:schemeClr val="tx1"/>
              </a:solidFill>
            </a:endParaRPr>
          </a:p>
          <a:p>
            <a:pPr marL="514350" indent="-514350">
              <a:buNone/>
            </a:pPr>
            <a:r>
              <a:rPr lang="en-US" sz="2400" dirty="0" smtClean="0">
                <a:solidFill>
                  <a:schemeClr val="tx1"/>
                </a:solidFill>
              </a:rPr>
              <a:t>2.	Deep poaching: when foods are cooked into enough water to cover the food, sometimes they are brought to a boil then simmered. </a:t>
            </a:r>
          </a:p>
          <a:p>
            <a:endParaRPr lang="en-US" sz="2800" dirty="0"/>
          </a:p>
        </p:txBody>
      </p:sp>
      <p:pic>
        <p:nvPicPr>
          <p:cNvPr id="20" name="Picture 19" descr="lvidcap_1839.jpg"/>
          <p:cNvPicPr>
            <a:picLocks noChangeAspect="1"/>
          </p:cNvPicPr>
          <p:nvPr/>
        </p:nvPicPr>
        <p:blipFill>
          <a:blip r:embed="rId2" cstate="print"/>
          <a:stretch>
            <a:fillRect/>
          </a:stretch>
        </p:blipFill>
        <p:spPr>
          <a:xfrm>
            <a:off x="0" y="79468"/>
            <a:ext cx="3243730" cy="1497106"/>
          </a:xfrm>
          <a:prstGeom prst="rect">
            <a:avLst/>
          </a:prstGeom>
        </p:spPr>
      </p:pic>
      <p:pic>
        <p:nvPicPr>
          <p:cNvPr id="22" name="Picture 21" descr="simmer.jpg"/>
          <p:cNvPicPr>
            <a:picLocks noChangeAspect="1"/>
          </p:cNvPicPr>
          <p:nvPr/>
        </p:nvPicPr>
        <p:blipFill>
          <a:blip r:embed="rId3" cstate="print"/>
          <a:stretch>
            <a:fillRect/>
          </a:stretch>
        </p:blipFill>
        <p:spPr>
          <a:xfrm>
            <a:off x="6705600" y="3408114"/>
            <a:ext cx="2209800" cy="1697286"/>
          </a:xfrm>
          <a:prstGeom prst="rect">
            <a:avLst/>
          </a:prstGeom>
        </p:spPr>
      </p:pic>
      <p:sp>
        <p:nvSpPr>
          <p:cNvPr id="7" name="TextBox 6"/>
          <p:cNvSpPr txBox="1"/>
          <p:nvPr/>
        </p:nvSpPr>
        <p:spPr>
          <a:xfrm>
            <a:off x="7086600" y="0"/>
            <a:ext cx="1828800" cy="369332"/>
          </a:xfrm>
          <a:prstGeom prst="rect">
            <a:avLst/>
          </a:prstGeom>
          <a:noFill/>
        </p:spPr>
        <p:txBody>
          <a:bodyPr wrap="square" rtlCol="0">
            <a:spAutoFit/>
          </a:bodyPr>
          <a:lstStyle/>
          <a:p>
            <a:r>
              <a:rPr lang="en-US" dirty="0" smtClean="0"/>
              <a:t>Gabby Macklin</a:t>
            </a:r>
            <a:endParaRPr lang="en-US" dirty="0"/>
          </a:p>
        </p:txBody>
      </p:sp>
      <p:sp>
        <p:nvSpPr>
          <p:cNvPr id="9" name="Slide Number Placeholder 8"/>
          <p:cNvSpPr>
            <a:spLocks noGrp="1"/>
          </p:cNvSpPr>
          <p:nvPr>
            <p:ph type="sldNum" sz="quarter" idx="12"/>
          </p:nvPr>
        </p:nvSpPr>
        <p:spPr/>
        <p:txBody>
          <a:bodyPr/>
          <a:lstStyle/>
          <a:p>
            <a:fld id="{7DD2792D-E8A8-DA4B-BAEC-D08E85FD3BE3}"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Steaming</a:t>
            </a:r>
            <a:endParaRPr lang="en-US" dirty="0"/>
          </a:p>
        </p:txBody>
      </p:sp>
      <p:sp>
        <p:nvSpPr>
          <p:cNvPr id="9" name="Content Placeholder 8"/>
          <p:cNvSpPr>
            <a:spLocks noGrp="1"/>
          </p:cNvSpPr>
          <p:nvPr>
            <p:ph sz="half" idx="1"/>
          </p:nvPr>
        </p:nvSpPr>
        <p:spPr>
          <a:xfrm>
            <a:off x="0" y="1676400"/>
            <a:ext cx="3657600" cy="4183062"/>
          </a:xfrm>
        </p:spPr>
        <p:txBody>
          <a:bodyPr>
            <a:normAutofit fontScale="92500" lnSpcReduction="10000"/>
          </a:bodyPr>
          <a:lstStyle/>
          <a:p>
            <a:r>
              <a:rPr lang="en-US" dirty="0" smtClean="0">
                <a:solidFill>
                  <a:schemeClr val="tx1"/>
                </a:solidFill>
              </a:rPr>
              <a:t>Steam cooking is when you are cooking food using the moist heat from the steam under different degrees of heat.</a:t>
            </a:r>
            <a:endParaRPr lang="en-US" dirty="0">
              <a:solidFill>
                <a:schemeClr val="tx1"/>
              </a:solidFill>
            </a:endParaRPr>
          </a:p>
        </p:txBody>
      </p:sp>
      <p:sp>
        <p:nvSpPr>
          <p:cNvPr id="10" name="Content Placeholder 9"/>
          <p:cNvSpPr>
            <a:spLocks noGrp="1"/>
          </p:cNvSpPr>
          <p:nvPr>
            <p:ph sz="half" idx="2"/>
          </p:nvPr>
        </p:nvSpPr>
        <p:spPr>
          <a:xfrm>
            <a:off x="5257800" y="2084388"/>
            <a:ext cx="3657600" cy="4183062"/>
          </a:xfrm>
        </p:spPr>
        <p:txBody>
          <a:bodyPr>
            <a:normAutofit fontScale="92500" lnSpcReduction="10000"/>
          </a:bodyPr>
          <a:lstStyle/>
          <a:p>
            <a:r>
              <a:rPr lang="en-US" b="1" dirty="0" smtClean="0">
                <a:solidFill>
                  <a:schemeClr val="tx1"/>
                </a:solidFill>
              </a:rPr>
              <a:t>Low pressure steam cooking is when food is cooking in </a:t>
            </a:r>
            <a:r>
              <a:rPr lang="en-US" sz="2000" b="1" i="1" dirty="0" smtClean="0">
                <a:solidFill>
                  <a:schemeClr val="tx1"/>
                </a:solidFill>
              </a:rPr>
              <a:t>direct</a:t>
            </a:r>
            <a:r>
              <a:rPr lang="en-US" b="1" dirty="0" smtClean="0">
                <a:solidFill>
                  <a:schemeClr val="tx1"/>
                </a:solidFill>
              </a:rPr>
              <a:t> or </a:t>
            </a:r>
            <a:r>
              <a:rPr lang="en-US" sz="2000" b="1" i="1" dirty="0" smtClean="0">
                <a:solidFill>
                  <a:schemeClr val="tx1"/>
                </a:solidFill>
              </a:rPr>
              <a:t>indirect</a:t>
            </a:r>
            <a:r>
              <a:rPr lang="en-US" b="1" dirty="0" smtClean="0">
                <a:solidFill>
                  <a:schemeClr val="tx1"/>
                </a:solidFill>
              </a:rPr>
              <a:t> steam</a:t>
            </a:r>
          </a:p>
          <a:p>
            <a:r>
              <a:rPr lang="en-US" b="1" dirty="0" smtClean="0">
                <a:solidFill>
                  <a:schemeClr val="tx1"/>
                </a:solidFill>
              </a:rPr>
              <a:t>High pressure steam cooking is when food is cooked in equipment built for the purpose of steam cooking, failing to allow the steam to escape from the cooking making the steam pressure build up which increases the temp and cooking time.</a:t>
            </a:r>
            <a:endParaRPr lang="en-US" b="1" dirty="0">
              <a:solidFill>
                <a:schemeClr val="tx1"/>
              </a:solidFill>
            </a:endParaRPr>
          </a:p>
        </p:txBody>
      </p:sp>
      <p:pic>
        <p:nvPicPr>
          <p:cNvPr id="11" name="Picture 10" descr="fagor_pressure_cooker_temp_diagram.jpg"/>
          <p:cNvPicPr>
            <a:picLocks noChangeAspect="1"/>
          </p:cNvPicPr>
          <p:nvPr/>
        </p:nvPicPr>
        <p:blipFill>
          <a:blip r:embed="rId2" cstate="print"/>
          <a:stretch>
            <a:fillRect/>
          </a:stretch>
        </p:blipFill>
        <p:spPr>
          <a:xfrm>
            <a:off x="381000" y="3200400"/>
            <a:ext cx="4511842" cy="3429000"/>
          </a:xfrm>
          <a:prstGeom prst="rect">
            <a:avLst/>
          </a:prstGeom>
        </p:spPr>
      </p:pic>
      <p:sp>
        <p:nvSpPr>
          <p:cNvPr id="6" name="TextBox 5"/>
          <p:cNvSpPr txBox="1"/>
          <p:nvPr/>
        </p:nvSpPr>
        <p:spPr>
          <a:xfrm>
            <a:off x="7239000" y="0"/>
            <a:ext cx="1905000" cy="369332"/>
          </a:xfrm>
          <a:prstGeom prst="rect">
            <a:avLst/>
          </a:prstGeom>
          <a:noFill/>
        </p:spPr>
        <p:txBody>
          <a:bodyPr wrap="square" rtlCol="0">
            <a:spAutoFit/>
          </a:bodyPr>
          <a:lstStyle/>
          <a:p>
            <a:r>
              <a:rPr lang="en-US" dirty="0" smtClean="0"/>
              <a:t>Gabby Macklin</a:t>
            </a:r>
            <a:endParaRPr lang="en-US" dirty="0"/>
          </a:p>
        </p:txBody>
      </p:sp>
      <p:sp>
        <p:nvSpPr>
          <p:cNvPr id="8" name="Slide Number Placeholder 7"/>
          <p:cNvSpPr>
            <a:spLocks noGrp="1"/>
          </p:cNvSpPr>
          <p:nvPr>
            <p:ph type="sldNum" sz="quarter" idx="12"/>
          </p:nvPr>
        </p:nvSpPr>
        <p:spPr/>
        <p:txBody>
          <a:bodyPr/>
          <a:lstStyle/>
          <a:p>
            <a:fld id="{7DD2792D-E8A8-DA4B-BAEC-D08E85FD3BE3}"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0"/>
            <a:ext cx="3250360" cy="1631950"/>
          </a:xfrm>
        </p:spPr>
        <p:txBody>
          <a:bodyPr>
            <a:normAutofit/>
          </a:bodyPr>
          <a:lstStyle/>
          <a:p>
            <a:r>
              <a:rPr lang="en-US" sz="2400" b="1" dirty="0" smtClean="0">
                <a:solidFill>
                  <a:srgbClr val="000000"/>
                </a:solidFill>
              </a:rPr>
              <a:t>More Sub-Categories</a:t>
            </a:r>
            <a:endParaRPr lang="en-US" sz="2400" b="1" dirty="0">
              <a:solidFill>
                <a:srgbClr val="000000"/>
              </a:solidFill>
            </a:endParaRPr>
          </a:p>
        </p:txBody>
      </p:sp>
      <p:pic>
        <p:nvPicPr>
          <p:cNvPr id="8" name="Content Placeholder 7" descr="01458065.jpg"/>
          <p:cNvPicPr>
            <a:picLocks noGrp="1" noChangeAspect="1"/>
          </p:cNvPicPr>
          <p:nvPr>
            <p:ph idx="1"/>
          </p:nvPr>
        </p:nvPicPr>
        <p:blipFill>
          <a:blip r:embed="rId2" cstate="print"/>
          <a:srcRect t="-33333" b="-33333"/>
          <a:stretch>
            <a:fillRect/>
          </a:stretch>
        </p:blipFill>
        <p:spPr/>
      </p:pic>
      <p:sp>
        <p:nvSpPr>
          <p:cNvPr id="7" name="Text Placeholder 6"/>
          <p:cNvSpPr>
            <a:spLocks noGrp="1"/>
          </p:cNvSpPr>
          <p:nvPr>
            <p:ph type="body" sz="half" idx="2"/>
          </p:nvPr>
        </p:nvSpPr>
        <p:spPr>
          <a:xfrm>
            <a:off x="26240" y="1828800"/>
            <a:ext cx="3250360" cy="3935412"/>
          </a:xfrm>
        </p:spPr>
        <p:txBody>
          <a:bodyPr/>
          <a:lstStyle/>
          <a:p>
            <a:pPr>
              <a:buFont typeface="Arial" pitchFamily="34" charset="0"/>
              <a:buChar char="•"/>
            </a:pPr>
            <a:r>
              <a:rPr lang="en-US" sz="2400" dirty="0" smtClean="0">
                <a:solidFill>
                  <a:schemeClr val="tx1"/>
                </a:solidFill>
              </a:rPr>
              <a:t> Braising</a:t>
            </a:r>
          </a:p>
          <a:p>
            <a:pPr>
              <a:buFont typeface="Arial" pitchFamily="34" charset="0"/>
              <a:buChar char="•"/>
            </a:pPr>
            <a:r>
              <a:rPr lang="en-US" sz="2400" dirty="0" smtClean="0">
                <a:solidFill>
                  <a:schemeClr val="tx1"/>
                </a:solidFill>
              </a:rPr>
              <a:t>Grilling</a:t>
            </a:r>
          </a:p>
          <a:p>
            <a:pPr>
              <a:buFont typeface="Arial" pitchFamily="34" charset="0"/>
              <a:buChar char="•"/>
            </a:pPr>
            <a:r>
              <a:rPr lang="en-US" sz="2400" dirty="0" smtClean="0">
                <a:solidFill>
                  <a:schemeClr val="tx1"/>
                </a:solidFill>
              </a:rPr>
              <a:t>Roasting </a:t>
            </a:r>
          </a:p>
          <a:p>
            <a:pPr>
              <a:buFont typeface="Arial" pitchFamily="34" charset="0"/>
              <a:buChar char="•"/>
            </a:pPr>
            <a:r>
              <a:rPr lang="en-US" sz="2400" dirty="0" smtClean="0">
                <a:solidFill>
                  <a:schemeClr val="tx1"/>
                </a:solidFill>
              </a:rPr>
              <a:t>Stewing</a:t>
            </a:r>
          </a:p>
          <a:p>
            <a:pPr>
              <a:buFont typeface="Arial" pitchFamily="34" charset="0"/>
              <a:buChar char="•"/>
            </a:pPr>
            <a:r>
              <a:rPr lang="en-US" sz="2400" dirty="0" smtClean="0">
                <a:solidFill>
                  <a:schemeClr val="tx1"/>
                </a:solidFill>
              </a:rPr>
              <a:t>Microwaving</a:t>
            </a:r>
          </a:p>
          <a:p>
            <a:pPr>
              <a:buFont typeface="Arial" pitchFamily="34" charset="0"/>
              <a:buChar char="•"/>
            </a:pPr>
            <a:r>
              <a:rPr lang="en-US" sz="2400" dirty="0" smtClean="0">
                <a:solidFill>
                  <a:schemeClr val="tx1"/>
                </a:solidFill>
              </a:rPr>
              <a:t>Freezing/Chilling</a:t>
            </a:r>
          </a:p>
          <a:p>
            <a:pPr>
              <a:buFont typeface="Arial" pitchFamily="34" charset="0"/>
              <a:buChar char="•"/>
            </a:pPr>
            <a:r>
              <a:rPr lang="en-US" sz="2400" dirty="0" smtClean="0">
                <a:solidFill>
                  <a:schemeClr val="tx1"/>
                </a:solidFill>
              </a:rPr>
              <a:t>Broiling</a:t>
            </a:r>
          </a:p>
          <a:p>
            <a:pPr>
              <a:buFont typeface="Arial" pitchFamily="34" charset="0"/>
              <a:buChar char="•"/>
            </a:pPr>
            <a:r>
              <a:rPr lang="en-US" sz="2400" dirty="0" smtClean="0">
                <a:solidFill>
                  <a:schemeClr val="tx1"/>
                </a:solidFill>
              </a:rPr>
              <a:t>Marinating</a:t>
            </a:r>
          </a:p>
          <a:p>
            <a:pPr>
              <a:buFont typeface="Arial" pitchFamily="34" charset="0"/>
              <a:buChar char="•"/>
            </a:pPr>
            <a:r>
              <a:rPr lang="en-US" sz="2400" dirty="0" smtClean="0">
                <a:solidFill>
                  <a:schemeClr val="tx1"/>
                </a:solidFill>
              </a:rPr>
              <a:t>Sautéing</a:t>
            </a:r>
          </a:p>
          <a:p>
            <a:endParaRPr lang="en-US" dirty="0" smtClean="0">
              <a:solidFill>
                <a:schemeClr val="tx1"/>
              </a:solidFill>
            </a:endParaRPr>
          </a:p>
          <a:p>
            <a:r>
              <a:rPr lang="en-US" dirty="0" smtClean="0">
                <a:solidFill>
                  <a:schemeClr val="tx1"/>
                </a:solidFill>
              </a:rPr>
              <a:t>And the method of No cooking.</a:t>
            </a:r>
            <a:endParaRPr lang="en-US" dirty="0">
              <a:solidFill>
                <a:schemeClr val="tx1"/>
              </a:solidFill>
            </a:endParaRPr>
          </a:p>
        </p:txBody>
      </p:sp>
      <p:pic>
        <p:nvPicPr>
          <p:cNvPr id="9" name="Picture 8" descr="braising%202.jpg"/>
          <p:cNvPicPr>
            <a:picLocks noChangeAspect="1"/>
          </p:cNvPicPr>
          <p:nvPr/>
        </p:nvPicPr>
        <p:blipFill>
          <a:blip r:embed="rId3" cstate="print"/>
          <a:stretch>
            <a:fillRect/>
          </a:stretch>
        </p:blipFill>
        <p:spPr>
          <a:xfrm>
            <a:off x="3276600" y="381000"/>
            <a:ext cx="1828800" cy="2733856"/>
          </a:xfrm>
          <a:prstGeom prst="rect">
            <a:avLst/>
          </a:prstGeom>
        </p:spPr>
      </p:pic>
      <p:pic>
        <p:nvPicPr>
          <p:cNvPr id="10" name="Picture 9" descr="frozen-strawberries-de.jpg"/>
          <p:cNvPicPr>
            <a:picLocks noChangeAspect="1"/>
          </p:cNvPicPr>
          <p:nvPr/>
        </p:nvPicPr>
        <p:blipFill>
          <a:blip r:embed="rId4" cstate="print"/>
          <a:stretch>
            <a:fillRect/>
          </a:stretch>
        </p:blipFill>
        <p:spPr>
          <a:xfrm>
            <a:off x="7315200" y="3276600"/>
            <a:ext cx="1520246" cy="1828800"/>
          </a:xfrm>
          <a:prstGeom prst="rect">
            <a:avLst/>
          </a:prstGeom>
        </p:spPr>
      </p:pic>
      <p:pic>
        <p:nvPicPr>
          <p:cNvPr id="11" name="Picture 10" descr="microwave.jpg"/>
          <p:cNvPicPr>
            <a:picLocks noChangeAspect="1"/>
          </p:cNvPicPr>
          <p:nvPr/>
        </p:nvPicPr>
        <p:blipFill>
          <a:blip r:embed="rId5" cstate="print"/>
          <a:stretch>
            <a:fillRect/>
          </a:stretch>
        </p:blipFill>
        <p:spPr>
          <a:xfrm>
            <a:off x="3733800" y="2590800"/>
            <a:ext cx="2438400" cy="2438400"/>
          </a:xfrm>
          <a:prstGeom prst="rect">
            <a:avLst/>
          </a:prstGeom>
        </p:spPr>
      </p:pic>
      <p:pic>
        <p:nvPicPr>
          <p:cNvPr id="12" name="Picture 11" descr="Food%20Handling%20and%20Prepared%20Food%2008%20-%20Marinating%20Chicken%20Pieces.jpg"/>
          <p:cNvPicPr>
            <a:picLocks noChangeAspect="1"/>
          </p:cNvPicPr>
          <p:nvPr/>
        </p:nvPicPr>
        <p:blipFill>
          <a:blip r:embed="rId6" cstate="print"/>
          <a:stretch>
            <a:fillRect/>
          </a:stretch>
        </p:blipFill>
        <p:spPr>
          <a:xfrm>
            <a:off x="3250360" y="4895850"/>
            <a:ext cx="2971800" cy="1371600"/>
          </a:xfrm>
          <a:prstGeom prst="rect">
            <a:avLst/>
          </a:prstGeom>
        </p:spPr>
      </p:pic>
      <p:pic>
        <p:nvPicPr>
          <p:cNvPr id="13" name="Picture 12" descr="steak-grilling-sm_1wdr_ulg1_z303_7is5.jpg"/>
          <p:cNvPicPr>
            <a:picLocks noChangeAspect="1"/>
          </p:cNvPicPr>
          <p:nvPr/>
        </p:nvPicPr>
        <p:blipFill>
          <a:blip r:embed="rId7" cstate="print"/>
          <a:stretch>
            <a:fillRect/>
          </a:stretch>
        </p:blipFill>
        <p:spPr>
          <a:xfrm>
            <a:off x="5410200" y="152400"/>
            <a:ext cx="1905000" cy="2447396"/>
          </a:xfrm>
          <a:prstGeom prst="rect">
            <a:avLst/>
          </a:prstGeom>
        </p:spPr>
      </p:pic>
      <p:pic>
        <p:nvPicPr>
          <p:cNvPr id="14" name="Picture 13" descr="Brochure%2013%20T6n%20Full%20with%20Roasts%20Small.jpg"/>
          <p:cNvPicPr>
            <a:picLocks noChangeAspect="1"/>
          </p:cNvPicPr>
          <p:nvPr/>
        </p:nvPicPr>
        <p:blipFill>
          <a:blip r:embed="rId8" cstate="print"/>
          <a:stretch>
            <a:fillRect/>
          </a:stretch>
        </p:blipFill>
        <p:spPr>
          <a:xfrm>
            <a:off x="7391400" y="533400"/>
            <a:ext cx="1553237" cy="2590800"/>
          </a:xfrm>
          <a:prstGeom prst="rect">
            <a:avLst/>
          </a:prstGeom>
        </p:spPr>
      </p:pic>
      <p:pic>
        <p:nvPicPr>
          <p:cNvPr id="15" name="Picture 14" descr="salad%202.jpg"/>
          <p:cNvPicPr>
            <a:picLocks noChangeAspect="1"/>
          </p:cNvPicPr>
          <p:nvPr/>
        </p:nvPicPr>
        <p:blipFill>
          <a:blip r:embed="rId9" cstate="print"/>
          <a:stretch>
            <a:fillRect/>
          </a:stretch>
        </p:blipFill>
        <p:spPr>
          <a:xfrm>
            <a:off x="6172200" y="5181600"/>
            <a:ext cx="2646860" cy="1524953"/>
          </a:xfrm>
          <a:prstGeom prst="rect">
            <a:avLst/>
          </a:prstGeom>
        </p:spPr>
      </p:pic>
      <p:sp>
        <p:nvSpPr>
          <p:cNvPr id="16" name="TextBox 15"/>
          <p:cNvSpPr txBox="1"/>
          <p:nvPr/>
        </p:nvSpPr>
        <p:spPr>
          <a:xfrm>
            <a:off x="7389872" y="-32266"/>
            <a:ext cx="1754128" cy="369332"/>
          </a:xfrm>
          <a:prstGeom prst="rect">
            <a:avLst/>
          </a:prstGeom>
          <a:noFill/>
        </p:spPr>
        <p:txBody>
          <a:bodyPr wrap="square" rtlCol="0">
            <a:spAutoFit/>
          </a:bodyPr>
          <a:lstStyle/>
          <a:p>
            <a:r>
              <a:rPr lang="en-US" dirty="0" smtClean="0"/>
              <a:t>Gabby Macklin</a:t>
            </a:r>
            <a:endParaRPr lang="en-US" dirty="0"/>
          </a:p>
        </p:txBody>
      </p:sp>
      <p:sp>
        <p:nvSpPr>
          <p:cNvPr id="18" name="Slide Number Placeholder 17"/>
          <p:cNvSpPr>
            <a:spLocks noGrp="1"/>
          </p:cNvSpPr>
          <p:nvPr>
            <p:ph type="sldNum" sz="quarter" idx="12"/>
          </p:nvPr>
        </p:nvSpPr>
        <p:spPr/>
        <p:txBody>
          <a:bodyPr/>
          <a:lstStyle/>
          <a:p>
            <a:fld id="{7DD2792D-E8A8-DA4B-BAEC-D08E85FD3BE3}"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59" y="-815975"/>
            <a:ext cx="3250360" cy="1631950"/>
          </a:xfrm>
        </p:spPr>
        <p:txBody>
          <a:bodyPr/>
          <a:lstStyle/>
          <a:p>
            <a:r>
              <a:rPr lang="en-US" dirty="0" smtClean="0"/>
              <a:t>Vanessa Ayala</a:t>
            </a:r>
            <a:endParaRPr lang="en-US" dirty="0"/>
          </a:p>
        </p:txBody>
      </p:sp>
      <p:graphicFrame>
        <p:nvGraphicFramePr>
          <p:cNvPr id="5" name="Content Placeholder 4"/>
          <p:cNvGraphicFramePr>
            <a:graphicFrameLocks noGrp="1"/>
          </p:cNvGraphicFramePr>
          <p:nvPr>
            <p:ph idx="1"/>
          </p:nvPr>
        </p:nvGraphicFramePr>
        <p:xfrm>
          <a:off x="3575051" y="0"/>
          <a:ext cx="4883151" cy="6709738"/>
        </p:xfrm>
        <a:graphic>
          <a:graphicData uri="http://schemas.openxmlformats.org/drawingml/2006/table">
            <a:tbl>
              <a:tblPr firstRow="1" bandRow="1">
                <a:tableStyleId>{8FD4443E-F989-4FC4-A0C8-D5A2AF1F390B}</a:tableStyleId>
              </a:tblPr>
              <a:tblGrid>
                <a:gridCol w="1627717"/>
                <a:gridCol w="1627717"/>
                <a:gridCol w="1627717"/>
              </a:tblGrid>
              <a:tr h="304800">
                <a:tc>
                  <a:txBody>
                    <a:bodyPr/>
                    <a:lstStyle/>
                    <a:p>
                      <a:r>
                        <a:rPr lang="en-US" sz="1300" dirty="0" smtClean="0"/>
                        <a:t>Food Process Pasteurization</a:t>
                      </a:r>
                      <a:endParaRPr lang="en-US" sz="1300" dirty="0"/>
                    </a:p>
                  </a:txBody>
                  <a:tcPr/>
                </a:tc>
                <a:tc>
                  <a:txBody>
                    <a:bodyPr/>
                    <a:lstStyle/>
                    <a:p>
                      <a:r>
                        <a:rPr lang="en-US" sz="1300" dirty="0" smtClean="0"/>
                        <a:t>Technology</a:t>
                      </a:r>
                      <a:endParaRPr lang="en-US" sz="1300" dirty="0"/>
                    </a:p>
                  </a:txBody>
                  <a:tcPr/>
                </a:tc>
                <a:tc>
                  <a:txBody>
                    <a:bodyPr/>
                    <a:lstStyle/>
                    <a:p>
                      <a:r>
                        <a:rPr lang="en-US" sz="1300" dirty="0" smtClean="0"/>
                        <a:t>Inventor</a:t>
                      </a:r>
                      <a:endParaRPr lang="en-US" sz="1300" dirty="0"/>
                    </a:p>
                  </a:txBody>
                  <a:tcPr/>
                </a:tc>
              </a:tr>
              <a:tr h="396240">
                <a:tc>
                  <a:txBody>
                    <a:bodyPr/>
                    <a:lstStyle/>
                    <a:p>
                      <a:r>
                        <a:rPr lang="en-US" sz="1300" dirty="0" smtClean="0"/>
                        <a:t>Freezing</a:t>
                      </a:r>
                      <a:endParaRPr lang="en-US" sz="1300" dirty="0"/>
                    </a:p>
                  </a:txBody>
                  <a:tcPr/>
                </a:tc>
                <a:tc>
                  <a:txBody>
                    <a:bodyPr/>
                    <a:lstStyle/>
                    <a:p>
                      <a:r>
                        <a:rPr lang="en-US" sz="1300" dirty="0" smtClean="0"/>
                        <a:t>Popsicles</a:t>
                      </a:r>
                      <a:endParaRPr lang="en-US" sz="13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300" dirty="0" smtClean="0"/>
                        <a:t>Frank Epperson</a:t>
                      </a:r>
                    </a:p>
                    <a:p>
                      <a:endParaRPr lang="en-US" sz="1300" dirty="0"/>
                    </a:p>
                  </a:txBody>
                  <a:tcPr/>
                </a:tc>
              </a:tr>
              <a:tr h="396240">
                <a:tc>
                  <a:txBody>
                    <a:bodyPr/>
                    <a:lstStyle/>
                    <a:p>
                      <a:r>
                        <a:rPr lang="en-US" sz="1300" dirty="0" smtClean="0"/>
                        <a:t>Canning</a:t>
                      </a:r>
                      <a:endParaRPr lang="en-US" sz="1300" dirty="0"/>
                    </a:p>
                  </a:txBody>
                  <a:tcPr/>
                </a:tc>
                <a:tc>
                  <a:txBody>
                    <a:bodyPr/>
                    <a:lstStyle/>
                    <a:p>
                      <a:r>
                        <a:rPr lang="en-US" sz="1300" dirty="0" smtClean="0"/>
                        <a:t>Food Preservation Techniques</a:t>
                      </a:r>
                      <a:endParaRPr lang="en-US" sz="13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300" dirty="0" smtClean="0"/>
                        <a:t>Nicolas</a:t>
                      </a:r>
                      <a:r>
                        <a:rPr lang="en-US" sz="1300" baseline="0" dirty="0" err="1" smtClean="0"/>
                        <a:t>Apperts</a:t>
                      </a:r>
                      <a:endParaRPr lang="en-US" sz="1300" dirty="0" smtClean="0"/>
                    </a:p>
                    <a:p>
                      <a:endParaRPr lang="en-US" sz="1300" dirty="0"/>
                    </a:p>
                  </a:txBody>
                  <a:tcPr/>
                </a:tc>
              </a:tr>
              <a:tr h="320040">
                <a:tc>
                  <a:txBody>
                    <a:bodyPr/>
                    <a:lstStyle/>
                    <a:p>
                      <a:r>
                        <a:rPr lang="en-US" sz="1300" dirty="0" smtClean="0"/>
                        <a:t>Microbial Growth</a:t>
                      </a:r>
                      <a:endParaRPr lang="en-US" sz="1300" dirty="0"/>
                    </a:p>
                  </a:txBody>
                  <a:tcPr/>
                </a:tc>
                <a:tc>
                  <a:txBody>
                    <a:bodyPr/>
                    <a:lstStyle/>
                    <a:p>
                      <a:r>
                        <a:rPr lang="en-US" sz="1300" dirty="0" smtClean="0"/>
                        <a:t>Avoids Milk Spoilage</a:t>
                      </a:r>
                      <a:endParaRPr lang="en-US" sz="13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300" dirty="0" smtClean="0"/>
                        <a:t>Louis Pasteur</a:t>
                      </a:r>
                    </a:p>
                    <a:p>
                      <a:endParaRPr lang="en-US" sz="1300" dirty="0"/>
                    </a:p>
                  </a:txBody>
                  <a:tcPr/>
                </a:tc>
              </a:tr>
              <a:tr h="518160">
                <a:tc>
                  <a:txBody>
                    <a:bodyPr/>
                    <a:lstStyle/>
                    <a:p>
                      <a:r>
                        <a:rPr lang="en-US" sz="1300" dirty="0" smtClean="0"/>
                        <a:t>Boiling</a:t>
                      </a:r>
                      <a:endParaRPr lang="en-US" sz="1300" dirty="0"/>
                    </a:p>
                  </a:txBody>
                  <a:tcPr/>
                </a:tc>
                <a:tc>
                  <a:txBody>
                    <a:bodyPr/>
                    <a:lstStyle/>
                    <a:p>
                      <a:r>
                        <a:rPr lang="en-US" sz="1300" dirty="0" smtClean="0"/>
                        <a:t>Corn Flakes</a:t>
                      </a:r>
                      <a:endParaRPr lang="en-US" sz="13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300" dirty="0" smtClean="0"/>
                        <a:t>John Harvey &amp; Will Keith </a:t>
                      </a:r>
                      <a:r>
                        <a:rPr lang="en-US" sz="1300" dirty="0" err="1" smtClean="0"/>
                        <a:t>Kellog</a:t>
                      </a:r>
                      <a:endParaRPr lang="en-US" sz="1300" dirty="0" smtClean="0"/>
                    </a:p>
                    <a:p>
                      <a:endParaRPr lang="en-US" sz="1300" dirty="0"/>
                    </a:p>
                  </a:txBody>
                  <a:tcPr/>
                </a:tc>
              </a:tr>
              <a:tr h="289560">
                <a:tc>
                  <a:txBody>
                    <a:bodyPr/>
                    <a:lstStyle/>
                    <a:p>
                      <a:r>
                        <a:rPr lang="en-US" sz="1300" dirty="0" smtClean="0"/>
                        <a:t>Evaporation</a:t>
                      </a:r>
                      <a:endParaRPr lang="en-US" sz="1300" dirty="0"/>
                    </a:p>
                  </a:txBody>
                  <a:tcPr/>
                </a:tc>
                <a:tc>
                  <a:txBody>
                    <a:bodyPr/>
                    <a:lstStyle/>
                    <a:p>
                      <a:r>
                        <a:rPr lang="en-US" sz="1300" dirty="0" smtClean="0"/>
                        <a:t>Instant Milk Powder</a:t>
                      </a:r>
                      <a:endParaRPr lang="en-US" sz="13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300" dirty="0" smtClean="0"/>
                        <a:t>D.D. Peebles</a:t>
                      </a:r>
                    </a:p>
                    <a:p>
                      <a:endParaRPr lang="en-US" sz="1300" dirty="0"/>
                    </a:p>
                  </a:txBody>
                  <a:tcPr/>
                </a:tc>
              </a:tr>
              <a:tr h="518160">
                <a:tc>
                  <a:txBody>
                    <a:bodyPr/>
                    <a:lstStyle/>
                    <a:p>
                      <a:r>
                        <a:rPr lang="en-US" sz="1300" dirty="0" smtClean="0"/>
                        <a:t>Cooking</a:t>
                      </a:r>
                      <a:endParaRPr lang="en-US" sz="1300" dirty="0"/>
                    </a:p>
                  </a:txBody>
                  <a:tcPr/>
                </a:tc>
                <a:tc>
                  <a:txBody>
                    <a:bodyPr/>
                    <a:lstStyle/>
                    <a:p>
                      <a:r>
                        <a:rPr lang="en-US" sz="1300" dirty="0" smtClean="0"/>
                        <a:t>Toll House Chocolate Chip Cookies</a:t>
                      </a:r>
                      <a:endParaRPr lang="en-US" sz="13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300" dirty="0" smtClean="0"/>
                        <a:t>*Ruth Wakefield</a:t>
                      </a:r>
                    </a:p>
                    <a:p>
                      <a:endParaRPr lang="en-US" sz="1300" dirty="0"/>
                    </a:p>
                  </a:txBody>
                  <a:tcPr/>
                </a:tc>
              </a:tr>
              <a:tr h="533400">
                <a:tc>
                  <a:txBody>
                    <a:bodyPr/>
                    <a:lstStyle/>
                    <a:p>
                      <a:r>
                        <a:rPr lang="en-US" sz="1300" dirty="0" smtClean="0"/>
                        <a:t>Pickling/ de-</a:t>
                      </a:r>
                      <a:r>
                        <a:rPr lang="en-US" sz="1300" dirty="0" err="1" smtClean="0"/>
                        <a:t>bittering</a:t>
                      </a:r>
                      <a:r>
                        <a:rPr lang="en-US" sz="1300" baseline="0" dirty="0" smtClean="0"/>
                        <a:t> method</a:t>
                      </a:r>
                      <a:endParaRPr lang="en-US" sz="1300" dirty="0"/>
                    </a:p>
                  </a:txBody>
                  <a:tcPr/>
                </a:tc>
                <a:tc>
                  <a:txBody>
                    <a:bodyPr/>
                    <a:lstStyle/>
                    <a:p>
                      <a:r>
                        <a:rPr lang="en-US" sz="1300" dirty="0" smtClean="0"/>
                        <a:t>Olives, Pickles, Peppers</a:t>
                      </a:r>
                      <a:endParaRPr lang="en-US" sz="13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300" dirty="0" smtClean="0"/>
                        <a:t>*Martha Laurens Ramsay</a:t>
                      </a:r>
                    </a:p>
                    <a:p>
                      <a:endParaRPr lang="en-US" sz="1300" dirty="0"/>
                    </a:p>
                  </a:txBody>
                  <a:tcPr/>
                </a:tc>
              </a:tr>
              <a:tr h="350520">
                <a:tc>
                  <a:txBody>
                    <a:bodyPr/>
                    <a:lstStyle/>
                    <a:p>
                      <a:r>
                        <a:rPr lang="en-US" sz="1300" dirty="0" smtClean="0"/>
                        <a:t>Packaging</a:t>
                      </a:r>
                      <a:endParaRPr lang="en-US" sz="1300" dirty="0"/>
                    </a:p>
                  </a:txBody>
                  <a:tcPr/>
                </a:tc>
                <a:tc>
                  <a:txBody>
                    <a:bodyPr/>
                    <a:lstStyle/>
                    <a:p>
                      <a:r>
                        <a:rPr lang="en-US" sz="1300" dirty="0" smtClean="0"/>
                        <a:t>Potato Chips</a:t>
                      </a:r>
                      <a:endParaRPr lang="en-US" sz="13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300" dirty="0" smtClean="0"/>
                        <a:t>*Laura Scudder</a:t>
                      </a:r>
                    </a:p>
                    <a:p>
                      <a:endParaRPr lang="en-US" sz="1300" dirty="0"/>
                    </a:p>
                  </a:txBody>
                  <a:tcPr/>
                </a:tc>
              </a:tr>
              <a:tr h="350520">
                <a:tc>
                  <a:txBody>
                    <a:bodyPr/>
                    <a:lstStyle/>
                    <a:p>
                      <a:r>
                        <a:rPr lang="en-US" sz="1300" dirty="0" smtClean="0"/>
                        <a:t>Cooking</a:t>
                      </a:r>
                      <a:endParaRPr lang="en-US" sz="1300" dirty="0"/>
                    </a:p>
                  </a:txBody>
                  <a:tcPr/>
                </a:tc>
                <a:tc>
                  <a:txBody>
                    <a:bodyPr/>
                    <a:lstStyle/>
                    <a:p>
                      <a:r>
                        <a:rPr lang="en-US" sz="1300" dirty="0" smtClean="0"/>
                        <a:t>Nachos</a:t>
                      </a:r>
                      <a:endParaRPr lang="en-US" sz="13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300" dirty="0" smtClean="0"/>
                        <a:t>*Carmen Rocha</a:t>
                      </a:r>
                    </a:p>
                    <a:p>
                      <a:endParaRPr lang="en-US" sz="1300" dirty="0"/>
                    </a:p>
                  </a:txBody>
                  <a:tcPr/>
                </a:tc>
              </a:tr>
              <a:tr h="579120">
                <a:tc>
                  <a:txBody>
                    <a:bodyPr/>
                    <a:lstStyle/>
                    <a:p>
                      <a:r>
                        <a:rPr lang="en-US" sz="1300" dirty="0" smtClean="0"/>
                        <a:t>Refrigeration</a:t>
                      </a:r>
                      <a:endParaRPr lang="en-US" sz="1300" dirty="0"/>
                    </a:p>
                  </a:txBody>
                  <a:tcPr/>
                </a:tc>
                <a:tc>
                  <a:txBody>
                    <a:bodyPr/>
                    <a:lstStyle/>
                    <a:p>
                      <a:r>
                        <a:rPr lang="en-US" sz="1300" dirty="0" smtClean="0"/>
                        <a:t>Food</a:t>
                      </a:r>
                      <a:r>
                        <a:rPr lang="en-US" sz="1300" baseline="0" dirty="0" smtClean="0"/>
                        <a:t> Products and Safety</a:t>
                      </a:r>
                      <a:endParaRPr lang="en-US" sz="13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300" dirty="0" smtClean="0"/>
                        <a:t>*Mary E. Pennington</a:t>
                      </a:r>
                    </a:p>
                    <a:p>
                      <a:endParaRPr lang="en-US" sz="1300" dirty="0"/>
                    </a:p>
                  </a:txBody>
                  <a:tcPr/>
                </a:tc>
              </a:tr>
              <a:tr h="552778">
                <a:tc>
                  <a:txBody>
                    <a:bodyPr/>
                    <a:lstStyle/>
                    <a:p>
                      <a:r>
                        <a:rPr lang="en-US" sz="1300" dirty="0" smtClean="0"/>
                        <a:t>Frying</a:t>
                      </a:r>
                      <a:endParaRPr lang="en-US" sz="1300" dirty="0"/>
                    </a:p>
                  </a:txBody>
                  <a:tcPr/>
                </a:tc>
                <a:tc>
                  <a:txBody>
                    <a:bodyPr/>
                    <a:lstStyle/>
                    <a:p>
                      <a:r>
                        <a:rPr lang="en-US" sz="1300" dirty="0" smtClean="0"/>
                        <a:t>Tortilla Chips</a:t>
                      </a:r>
                      <a:endParaRPr lang="en-US" sz="1300" dirty="0"/>
                    </a:p>
                  </a:txBody>
                  <a:tcPr/>
                </a:tc>
                <a:tc>
                  <a:txBody>
                    <a:bodyPr/>
                    <a:lstStyle/>
                    <a:p>
                      <a:r>
                        <a:rPr lang="en-US" sz="1300" dirty="0" smtClean="0"/>
                        <a:t>Rebecca Webb </a:t>
                      </a:r>
                      <a:r>
                        <a:rPr lang="en-US" sz="1300" dirty="0" err="1" smtClean="0"/>
                        <a:t>Carranzaa</a:t>
                      </a:r>
                      <a:endParaRPr lang="en-US" sz="1300" dirty="0"/>
                    </a:p>
                  </a:txBody>
                  <a:tcPr/>
                </a:tc>
              </a:tr>
            </a:tbl>
          </a:graphicData>
        </a:graphic>
      </p:graphicFrame>
      <p:sp>
        <p:nvSpPr>
          <p:cNvPr id="4" name="Text Placeholder 3"/>
          <p:cNvSpPr>
            <a:spLocks noGrp="1"/>
          </p:cNvSpPr>
          <p:nvPr>
            <p:ph type="body" sz="half" idx="2"/>
          </p:nvPr>
        </p:nvSpPr>
        <p:spPr>
          <a:xfrm>
            <a:off x="0" y="2084389"/>
            <a:ext cx="3250360" cy="3935412"/>
          </a:xfrm>
        </p:spPr>
        <p:txBody>
          <a:bodyPr/>
          <a:lstStyle/>
          <a:p>
            <a:endParaRPr lang="en-US" dirty="0"/>
          </a:p>
        </p:txBody>
      </p:sp>
      <p:pic>
        <p:nvPicPr>
          <p:cNvPr id="7" name="Picture 6" descr="LauraScudder-StuffedJalapen.jpg"/>
          <p:cNvPicPr>
            <a:picLocks noChangeAspect="1"/>
          </p:cNvPicPr>
          <p:nvPr/>
        </p:nvPicPr>
        <p:blipFill>
          <a:blip r:embed="rId2"/>
          <a:stretch>
            <a:fillRect/>
          </a:stretch>
        </p:blipFill>
        <p:spPr>
          <a:xfrm>
            <a:off x="-34259" y="4445000"/>
            <a:ext cx="1601549" cy="2413000"/>
          </a:xfrm>
          <a:prstGeom prst="rect">
            <a:avLst/>
          </a:prstGeom>
        </p:spPr>
      </p:pic>
      <p:pic>
        <p:nvPicPr>
          <p:cNvPr id="9" name="Picture 8" descr="cookies.jpg"/>
          <p:cNvPicPr>
            <a:picLocks noChangeAspect="1"/>
          </p:cNvPicPr>
          <p:nvPr/>
        </p:nvPicPr>
        <p:blipFill>
          <a:blip r:embed="rId3"/>
          <a:stretch>
            <a:fillRect/>
          </a:stretch>
        </p:blipFill>
        <p:spPr>
          <a:xfrm>
            <a:off x="1567289" y="5527859"/>
            <a:ext cx="2007761" cy="1330141"/>
          </a:xfrm>
          <a:prstGeom prst="rect">
            <a:avLst/>
          </a:prstGeom>
        </p:spPr>
      </p:pic>
      <p:pic>
        <p:nvPicPr>
          <p:cNvPr id="10" name="Picture 9" descr="popsicles.jpg"/>
          <p:cNvPicPr>
            <a:picLocks noChangeAspect="1"/>
          </p:cNvPicPr>
          <p:nvPr/>
        </p:nvPicPr>
        <p:blipFill>
          <a:blip r:embed="rId4"/>
          <a:stretch>
            <a:fillRect/>
          </a:stretch>
        </p:blipFill>
        <p:spPr>
          <a:xfrm>
            <a:off x="-34260" y="1230084"/>
            <a:ext cx="3609309" cy="2730727"/>
          </a:xfrm>
          <a:prstGeom prst="rect">
            <a:avLst/>
          </a:prstGeom>
        </p:spPr>
      </p:pic>
      <p:pic>
        <p:nvPicPr>
          <p:cNvPr id="11" name="Picture 10" descr="Corn Flakes.jpg"/>
          <p:cNvPicPr>
            <a:picLocks noChangeAspect="1"/>
          </p:cNvPicPr>
          <p:nvPr/>
        </p:nvPicPr>
        <p:blipFill>
          <a:blip r:embed="rId5"/>
          <a:stretch>
            <a:fillRect/>
          </a:stretch>
        </p:blipFill>
        <p:spPr>
          <a:xfrm>
            <a:off x="1530428" y="3984809"/>
            <a:ext cx="2044621" cy="1543050"/>
          </a:xfrm>
          <a:prstGeom prst="rect">
            <a:avLst/>
          </a:prstGeom>
        </p:spPr>
      </p:pic>
      <p:pic>
        <p:nvPicPr>
          <p:cNvPr id="12" name="Picture 11" descr="totill.jpg"/>
          <p:cNvPicPr>
            <a:picLocks noChangeAspect="1"/>
          </p:cNvPicPr>
          <p:nvPr/>
        </p:nvPicPr>
        <p:blipFill>
          <a:blip r:embed="rId6"/>
          <a:stretch>
            <a:fillRect/>
          </a:stretch>
        </p:blipFill>
        <p:spPr>
          <a:xfrm>
            <a:off x="0" y="3048000"/>
            <a:ext cx="1601550" cy="1524000"/>
          </a:xfrm>
          <a:prstGeom prst="rect">
            <a:avLst/>
          </a:prstGeom>
        </p:spPr>
      </p:pic>
      <p:sp>
        <p:nvSpPr>
          <p:cNvPr id="14" name="Slide Number Placeholder 13"/>
          <p:cNvSpPr>
            <a:spLocks noGrp="1"/>
          </p:cNvSpPr>
          <p:nvPr>
            <p:ph type="sldNum" sz="quarter" idx="12"/>
          </p:nvPr>
        </p:nvSpPr>
        <p:spPr/>
        <p:txBody>
          <a:bodyPr/>
          <a:lstStyle/>
          <a:p>
            <a:fld id="{7DD2792D-E8A8-DA4B-BAEC-D08E85FD3BE3}"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Food Politics</a:t>
            </a:r>
            <a:endParaRPr lang="en-US" dirty="0"/>
          </a:p>
        </p:txBody>
      </p:sp>
      <p:sp>
        <p:nvSpPr>
          <p:cNvPr id="7" name="Content Placeholder 6"/>
          <p:cNvSpPr>
            <a:spLocks noGrp="1"/>
          </p:cNvSpPr>
          <p:nvPr>
            <p:ph idx="1"/>
          </p:nvPr>
        </p:nvSpPr>
        <p:spPr>
          <a:xfrm>
            <a:off x="152400" y="1676400"/>
            <a:ext cx="8991600" cy="5181600"/>
          </a:xfrm>
        </p:spPr>
        <p:txBody>
          <a:bodyPr>
            <a:normAutofit/>
          </a:bodyPr>
          <a:lstStyle/>
          <a:p>
            <a:r>
              <a:rPr lang="en-US" dirty="0" smtClean="0">
                <a:solidFill>
                  <a:schemeClr val="tx1"/>
                </a:solidFill>
              </a:rPr>
              <a:t>What is food politics?</a:t>
            </a:r>
          </a:p>
          <a:p>
            <a:pPr lvl="0"/>
            <a:r>
              <a:rPr lang="en-US" dirty="0" smtClean="0">
                <a:solidFill>
                  <a:schemeClr val="tx1"/>
                </a:solidFill>
              </a:rPr>
              <a:t>Food politics are the political standpoints of the production, control, regulation, inspection, and distribution of food.</a:t>
            </a:r>
          </a:p>
          <a:p>
            <a:pPr lvl="0"/>
            <a:r>
              <a:rPr lang="en-US" dirty="0" smtClean="0">
                <a:solidFill>
                  <a:schemeClr val="tx1"/>
                </a:solidFill>
              </a:rPr>
              <a:t>Food Politics are about how the food industry uses tactics such as marketing and advertising, as well as alliances with schools and businesses, to influence what we eat.</a:t>
            </a:r>
          </a:p>
          <a:p>
            <a:pPr lvl="0"/>
            <a:r>
              <a:rPr lang="en-US" dirty="0" smtClean="0">
                <a:solidFill>
                  <a:schemeClr val="tx1"/>
                </a:solidFill>
              </a:rPr>
              <a:t>Food politics are controversial and have led to many litigations relating to appropriate forms of </a:t>
            </a:r>
            <a:r>
              <a:rPr lang="en-US" dirty="0" smtClean="0">
                <a:solidFill>
                  <a:schemeClr val="tx1"/>
                </a:solidFill>
                <a:hlinkClick r:id="rId2" tooltip="Farming"/>
              </a:rPr>
              <a:t>farming</a:t>
            </a:r>
            <a:r>
              <a:rPr lang="en-US" dirty="0" smtClean="0">
                <a:solidFill>
                  <a:schemeClr val="tx1"/>
                </a:solidFill>
              </a:rPr>
              <a:t>, </a:t>
            </a:r>
            <a:r>
              <a:rPr lang="en-US" dirty="0" smtClean="0">
                <a:solidFill>
                  <a:schemeClr val="tx1"/>
                </a:solidFill>
                <a:hlinkClick r:id="rId3" tooltip="Agricultural"/>
              </a:rPr>
              <a:t>agricultural</a:t>
            </a:r>
            <a:r>
              <a:rPr lang="en-US" dirty="0" smtClean="0">
                <a:solidFill>
                  <a:schemeClr val="tx1"/>
                </a:solidFill>
              </a:rPr>
              <a:t>, and </a:t>
            </a:r>
            <a:r>
              <a:rPr lang="en-US" dirty="0" smtClean="0">
                <a:solidFill>
                  <a:schemeClr val="tx1"/>
                </a:solidFill>
                <a:hlinkClick r:id="rId4" tooltip="Retail"/>
              </a:rPr>
              <a:t>retailing</a:t>
            </a:r>
            <a:r>
              <a:rPr lang="en-US" dirty="0" smtClean="0">
                <a:solidFill>
                  <a:schemeClr val="tx1"/>
                </a:solidFill>
              </a:rPr>
              <a:t> methods and regulations.</a:t>
            </a:r>
          </a:p>
          <a:p>
            <a:pPr lvl="0"/>
            <a:r>
              <a:rPr lang="en-US" dirty="0" smtClean="0">
                <a:solidFill>
                  <a:schemeClr val="tx1"/>
                </a:solidFill>
              </a:rPr>
              <a:t>Food politics are affected by roles such as culture, ethics, science, environment, and technology.</a:t>
            </a:r>
          </a:p>
          <a:p>
            <a:endParaRPr lang="en-US" dirty="0"/>
          </a:p>
        </p:txBody>
      </p:sp>
      <p:sp>
        <p:nvSpPr>
          <p:cNvPr id="8" name="TextBox 7"/>
          <p:cNvSpPr txBox="1"/>
          <p:nvPr/>
        </p:nvSpPr>
        <p:spPr>
          <a:xfrm>
            <a:off x="6858000" y="79468"/>
            <a:ext cx="2023661" cy="369332"/>
          </a:xfrm>
          <a:prstGeom prst="rect">
            <a:avLst/>
          </a:prstGeom>
          <a:noFill/>
        </p:spPr>
        <p:txBody>
          <a:bodyPr wrap="none" rtlCol="0">
            <a:spAutoFit/>
          </a:bodyPr>
          <a:lstStyle/>
          <a:p>
            <a:r>
              <a:rPr lang="en-US" dirty="0" smtClean="0"/>
              <a:t>Monique </a:t>
            </a:r>
            <a:r>
              <a:rPr lang="en-US" dirty="0" err="1" smtClean="0"/>
              <a:t>DeBarry</a:t>
            </a:r>
            <a:endParaRPr lang="en-US" dirty="0"/>
          </a:p>
        </p:txBody>
      </p:sp>
      <p:sp>
        <p:nvSpPr>
          <p:cNvPr id="9" name="Slide Number Placeholder 8"/>
          <p:cNvSpPr>
            <a:spLocks noGrp="1"/>
          </p:cNvSpPr>
          <p:nvPr>
            <p:ph type="sldNum" sz="quarter" idx="12"/>
          </p:nvPr>
        </p:nvSpPr>
        <p:spPr/>
        <p:txBody>
          <a:bodyPr/>
          <a:lstStyle/>
          <a:p>
            <a:fld id="{7DD2792D-E8A8-DA4B-BAEC-D08E85FD3BE3}"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How are the Politics of Food Affected by…</a:t>
            </a:r>
            <a:endParaRPr lang="en-US" dirty="0"/>
          </a:p>
        </p:txBody>
      </p:sp>
      <p:sp>
        <p:nvSpPr>
          <p:cNvPr id="6" name="Content Placeholder 5"/>
          <p:cNvSpPr>
            <a:spLocks noGrp="1"/>
          </p:cNvSpPr>
          <p:nvPr>
            <p:ph idx="1"/>
          </p:nvPr>
        </p:nvSpPr>
        <p:spPr/>
        <p:txBody>
          <a:bodyPr/>
          <a:lstStyle/>
          <a:p>
            <a:r>
              <a:rPr lang="en-US" dirty="0" smtClean="0"/>
              <a:t>Ethics</a:t>
            </a:r>
          </a:p>
          <a:p>
            <a:r>
              <a:rPr lang="en-US" dirty="0" smtClean="0"/>
              <a:t>Culture</a:t>
            </a:r>
          </a:p>
          <a:p>
            <a:r>
              <a:rPr lang="en-US" dirty="0" smtClean="0"/>
              <a:t>Environment</a:t>
            </a:r>
          </a:p>
          <a:p>
            <a:r>
              <a:rPr lang="en-US" dirty="0" smtClean="0"/>
              <a:t>Science </a:t>
            </a:r>
          </a:p>
          <a:p>
            <a:r>
              <a:rPr lang="en-US" dirty="0" smtClean="0"/>
              <a:t>Technology</a:t>
            </a:r>
            <a:endParaRPr lang="en-US" dirty="0"/>
          </a:p>
        </p:txBody>
      </p:sp>
      <p:sp>
        <p:nvSpPr>
          <p:cNvPr id="7" name="TextBox 6"/>
          <p:cNvSpPr txBox="1"/>
          <p:nvPr/>
        </p:nvSpPr>
        <p:spPr>
          <a:xfrm>
            <a:off x="5867400" y="6324600"/>
            <a:ext cx="2971800" cy="381000"/>
          </a:xfrm>
          <a:prstGeom prst="rect">
            <a:avLst/>
          </a:prstGeom>
          <a:noFill/>
        </p:spPr>
        <p:txBody>
          <a:bodyPr wrap="square" rtlCol="0">
            <a:spAutoFit/>
          </a:bodyPr>
          <a:lstStyle/>
          <a:p>
            <a:r>
              <a:rPr lang="en-US" dirty="0" smtClean="0"/>
              <a:t>Brianne Baird</a:t>
            </a:r>
            <a:endParaRPr lang="en-US" dirty="0"/>
          </a:p>
        </p:txBody>
      </p:sp>
      <p:sp>
        <p:nvSpPr>
          <p:cNvPr id="9" name="Slide Number Placeholder 8"/>
          <p:cNvSpPr>
            <a:spLocks noGrp="1"/>
          </p:cNvSpPr>
          <p:nvPr>
            <p:ph type="sldNum" sz="quarter" idx="12"/>
          </p:nvPr>
        </p:nvSpPr>
        <p:spPr/>
        <p:txBody>
          <a:bodyPr/>
          <a:lstStyle/>
          <a:p>
            <a:fld id="{7DD2792D-E8A8-DA4B-BAEC-D08E85FD3BE3}"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Ethics</a:t>
            </a:r>
            <a:endParaRPr lang="en-US" dirty="0"/>
          </a:p>
        </p:txBody>
      </p:sp>
      <p:sp>
        <p:nvSpPr>
          <p:cNvPr id="5" name="Text Placeholder 4"/>
          <p:cNvSpPr>
            <a:spLocks noGrp="1"/>
          </p:cNvSpPr>
          <p:nvPr>
            <p:ph type="body" idx="1"/>
          </p:nvPr>
        </p:nvSpPr>
        <p:spPr/>
        <p:txBody>
          <a:bodyPr/>
          <a:lstStyle/>
          <a:p>
            <a:r>
              <a:rPr lang="en-US" dirty="0" smtClean="0"/>
              <a:t>Golden/ Orange Rice</a:t>
            </a:r>
            <a:endParaRPr lang="en-US" dirty="0"/>
          </a:p>
        </p:txBody>
      </p:sp>
      <p:pic>
        <p:nvPicPr>
          <p:cNvPr id="4" name="Content Placeholder 3" descr="silver+gold.jpg"/>
          <p:cNvPicPr>
            <a:picLocks noGrp="1" noChangeAspect="1"/>
          </p:cNvPicPr>
          <p:nvPr>
            <p:ph sz="half" idx="2"/>
          </p:nvPr>
        </p:nvPicPr>
        <p:blipFill>
          <a:blip r:embed="rId2"/>
          <a:srcRect t="-17825" b="-17825"/>
          <a:stretch>
            <a:fillRect/>
          </a:stretch>
        </p:blipFill>
        <p:spPr>
          <a:xfrm>
            <a:off x="914400" y="2133600"/>
            <a:ext cx="3657600" cy="3608293"/>
          </a:xfrm>
        </p:spPr>
      </p:pic>
      <p:sp>
        <p:nvSpPr>
          <p:cNvPr id="6" name="Text Placeholder 5"/>
          <p:cNvSpPr>
            <a:spLocks noGrp="1"/>
          </p:cNvSpPr>
          <p:nvPr>
            <p:ph type="body" sz="quarter" idx="3"/>
          </p:nvPr>
        </p:nvSpPr>
        <p:spPr/>
        <p:txBody>
          <a:bodyPr/>
          <a:lstStyle/>
          <a:p>
            <a:endParaRPr lang="en-US" dirty="0"/>
          </a:p>
        </p:txBody>
      </p:sp>
      <p:sp>
        <p:nvSpPr>
          <p:cNvPr id="7" name="Content Placeholder 6"/>
          <p:cNvSpPr>
            <a:spLocks noGrp="1"/>
          </p:cNvSpPr>
          <p:nvPr>
            <p:ph sz="quarter" idx="4"/>
          </p:nvPr>
        </p:nvSpPr>
        <p:spPr/>
        <p:txBody>
          <a:bodyPr>
            <a:normAutofit/>
          </a:bodyPr>
          <a:lstStyle/>
          <a:p>
            <a:r>
              <a:rPr lang="en-US" dirty="0" smtClean="0">
                <a:solidFill>
                  <a:schemeClr val="tx1"/>
                </a:solidFill>
              </a:rPr>
              <a:t>Golden rice is genetically engineered rice</a:t>
            </a:r>
          </a:p>
          <a:p>
            <a:r>
              <a:rPr lang="en-US" dirty="0" smtClean="0">
                <a:solidFill>
                  <a:schemeClr val="tx1"/>
                </a:solidFill>
              </a:rPr>
              <a:t>Contains high levels of nutrients and vitamins</a:t>
            </a:r>
          </a:p>
          <a:p>
            <a:r>
              <a:rPr lang="en-US" sz="1800" dirty="0" smtClean="0">
                <a:solidFill>
                  <a:schemeClr val="tx1"/>
                </a:solidFill>
              </a:rPr>
              <a:t>“</a:t>
            </a:r>
            <a:r>
              <a:rPr lang="en-US" sz="1800" i="1" dirty="0" smtClean="0">
                <a:solidFill>
                  <a:schemeClr val="tx1"/>
                </a:solidFill>
              </a:rPr>
              <a:t>Golden Rice offers people in developing countries a valuable and affordable choice in the fight against malnutrition” (</a:t>
            </a:r>
            <a:r>
              <a:rPr lang="en-US" sz="1800" i="1" dirty="0" err="1" smtClean="0">
                <a:solidFill>
                  <a:schemeClr val="tx1"/>
                </a:solidFill>
              </a:rPr>
              <a:t>goldenrice.org</a:t>
            </a:r>
            <a:r>
              <a:rPr lang="en-US" sz="1800" i="1" dirty="0" smtClean="0">
                <a:solidFill>
                  <a:schemeClr val="tx1"/>
                </a:solidFill>
              </a:rPr>
              <a:t>).</a:t>
            </a:r>
            <a:endParaRPr lang="en-US" sz="1800" dirty="0">
              <a:solidFill>
                <a:schemeClr val="tx1"/>
              </a:solidFill>
            </a:endParaRPr>
          </a:p>
        </p:txBody>
      </p:sp>
      <p:sp>
        <p:nvSpPr>
          <p:cNvPr id="8" name="TextBox 7"/>
          <p:cNvSpPr txBox="1"/>
          <p:nvPr/>
        </p:nvSpPr>
        <p:spPr>
          <a:xfrm>
            <a:off x="457200" y="6477000"/>
            <a:ext cx="2057400" cy="381000"/>
          </a:xfrm>
          <a:prstGeom prst="rect">
            <a:avLst/>
          </a:prstGeom>
          <a:noFill/>
        </p:spPr>
        <p:txBody>
          <a:bodyPr wrap="square" rtlCol="0">
            <a:spAutoFit/>
          </a:bodyPr>
          <a:lstStyle/>
          <a:p>
            <a:r>
              <a:rPr lang="en-US" dirty="0" smtClean="0"/>
              <a:t>Brianne Baird</a:t>
            </a:r>
            <a:endParaRPr lang="en-US" dirty="0"/>
          </a:p>
        </p:txBody>
      </p:sp>
      <p:sp>
        <p:nvSpPr>
          <p:cNvPr id="10" name="Slide Number Placeholder 9"/>
          <p:cNvSpPr>
            <a:spLocks noGrp="1"/>
          </p:cNvSpPr>
          <p:nvPr>
            <p:ph type="sldNum" sz="quarter" idx="12"/>
          </p:nvPr>
        </p:nvSpPr>
        <p:spPr/>
        <p:txBody>
          <a:bodyPr/>
          <a:lstStyle/>
          <a:p>
            <a:fld id="{7DD2792D-E8A8-DA4B-BAEC-D08E85FD3BE3}"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Ethics</a:t>
            </a:r>
            <a:endParaRPr lang="en-US" dirty="0"/>
          </a:p>
        </p:txBody>
      </p:sp>
      <p:sp>
        <p:nvSpPr>
          <p:cNvPr id="3" name="Text Placeholder 2"/>
          <p:cNvSpPr>
            <a:spLocks noGrp="1"/>
          </p:cNvSpPr>
          <p:nvPr>
            <p:ph type="body" idx="1"/>
          </p:nvPr>
        </p:nvSpPr>
        <p:spPr/>
        <p:txBody>
          <a:bodyPr/>
          <a:lstStyle/>
          <a:p>
            <a:r>
              <a:rPr lang="en-US" dirty="0" smtClean="0"/>
              <a:t>Golden/ Orange Rice</a:t>
            </a:r>
            <a:endParaRPr lang="en-US" dirty="0"/>
          </a:p>
        </p:txBody>
      </p:sp>
      <p:sp>
        <p:nvSpPr>
          <p:cNvPr id="4" name="Content Placeholder 3"/>
          <p:cNvSpPr>
            <a:spLocks noGrp="1"/>
          </p:cNvSpPr>
          <p:nvPr>
            <p:ph sz="half" idx="2"/>
          </p:nvPr>
        </p:nvSpPr>
        <p:spPr>
          <a:xfrm>
            <a:off x="4719637" y="2590800"/>
            <a:ext cx="3657600" cy="3608293"/>
          </a:xfrm>
        </p:spPr>
        <p:txBody>
          <a:bodyPr/>
          <a:lstStyle/>
          <a:p>
            <a:r>
              <a:rPr lang="en-US" dirty="0" smtClean="0">
                <a:solidFill>
                  <a:schemeClr val="tx1"/>
                </a:solidFill>
              </a:rPr>
              <a:t>A difficult situation to navigate</a:t>
            </a:r>
          </a:p>
          <a:p>
            <a:r>
              <a:rPr lang="en-US" dirty="0" smtClean="0">
                <a:solidFill>
                  <a:schemeClr val="tx1"/>
                </a:solidFill>
              </a:rPr>
              <a:t>The stance the food industry takes is torn</a:t>
            </a:r>
          </a:p>
          <a:p>
            <a:r>
              <a:rPr lang="en-US" dirty="0" smtClean="0">
                <a:solidFill>
                  <a:schemeClr val="tx1"/>
                </a:solidFill>
              </a:rPr>
              <a:t>An affordable source of nutrition Vs Unnatural genetically modified food awaiting approval for human consumption</a:t>
            </a:r>
            <a:endParaRPr lang="en-US" dirty="0">
              <a:solidFill>
                <a:schemeClr val="tx1"/>
              </a:solidFill>
            </a:endParaRPr>
          </a:p>
        </p:txBody>
      </p:sp>
      <p:sp>
        <p:nvSpPr>
          <p:cNvPr id="5" name="Text Placeholder 4"/>
          <p:cNvSpPr>
            <a:spLocks noGrp="1"/>
          </p:cNvSpPr>
          <p:nvPr>
            <p:ph type="body" sz="quarter" idx="3"/>
          </p:nvPr>
        </p:nvSpPr>
        <p:spPr/>
        <p:txBody>
          <a:bodyPr/>
          <a:lstStyle/>
          <a:p>
            <a:r>
              <a:rPr lang="en-US" dirty="0" smtClean="0"/>
              <a:t>Food Politics</a:t>
            </a:r>
            <a:endParaRPr lang="en-US" dirty="0"/>
          </a:p>
        </p:txBody>
      </p:sp>
      <p:sp>
        <p:nvSpPr>
          <p:cNvPr id="6" name="Content Placeholder 5"/>
          <p:cNvSpPr>
            <a:spLocks noGrp="1"/>
          </p:cNvSpPr>
          <p:nvPr>
            <p:ph sz="quarter" idx="4"/>
          </p:nvPr>
        </p:nvSpPr>
        <p:spPr>
          <a:xfrm>
            <a:off x="608011" y="2411507"/>
            <a:ext cx="3814763" cy="3608293"/>
          </a:xfrm>
        </p:spPr>
        <p:txBody>
          <a:bodyPr/>
          <a:lstStyle/>
          <a:p>
            <a:r>
              <a:rPr lang="en-US" sz="1800" dirty="0" smtClean="0">
                <a:solidFill>
                  <a:schemeClr val="tx1"/>
                </a:solidFill>
              </a:rPr>
              <a:t>“the project is being criticized for risking lives by feeding humans with a genetically modified crop not yet approved for human consumption” (</a:t>
            </a:r>
            <a:r>
              <a:rPr lang="en-US" sz="1800" dirty="0" err="1" smtClean="0">
                <a:solidFill>
                  <a:schemeClr val="tx1"/>
                </a:solidFill>
              </a:rPr>
              <a:t>goldenrice.org</a:t>
            </a:r>
            <a:r>
              <a:rPr lang="en-US" sz="1800" dirty="0" smtClean="0">
                <a:solidFill>
                  <a:schemeClr val="tx1"/>
                </a:solidFill>
              </a:rPr>
              <a:t>)</a:t>
            </a:r>
            <a:r>
              <a:rPr lang="en-US" dirty="0" smtClean="0">
                <a:solidFill>
                  <a:schemeClr val="tx1"/>
                </a:solidFill>
              </a:rPr>
              <a:t>.</a:t>
            </a:r>
          </a:p>
          <a:p>
            <a:r>
              <a:rPr lang="en-US" dirty="0" smtClean="0">
                <a:solidFill>
                  <a:schemeClr val="tx1"/>
                </a:solidFill>
              </a:rPr>
              <a:t>Is it ethical to give malnourished people genetically engineered food to improve their diets?</a:t>
            </a:r>
            <a:endParaRPr lang="en-US" dirty="0">
              <a:solidFill>
                <a:schemeClr val="tx1"/>
              </a:solidFill>
            </a:endParaRPr>
          </a:p>
        </p:txBody>
      </p:sp>
      <p:sp>
        <p:nvSpPr>
          <p:cNvPr id="7" name="TextBox 6"/>
          <p:cNvSpPr txBox="1"/>
          <p:nvPr/>
        </p:nvSpPr>
        <p:spPr>
          <a:xfrm>
            <a:off x="228600" y="6553200"/>
            <a:ext cx="1828800" cy="369332"/>
          </a:xfrm>
          <a:prstGeom prst="rect">
            <a:avLst/>
          </a:prstGeom>
          <a:noFill/>
        </p:spPr>
        <p:txBody>
          <a:bodyPr wrap="square" rtlCol="0">
            <a:spAutoFit/>
          </a:bodyPr>
          <a:lstStyle/>
          <a:p>
            <a:r>
              <a:rPr lang="en-US" dirty="0" smtClean="0"/>
              <a:t>Brianne Baird</a:t>
            </a:r>
            <a:endParaRPr lang="en-US" dirty="0"/>
          </a:p>
        </p:txBody>
      </p:sp>
      <p:sp>
        <p:nvSpPr>
          <p:cNvPr id="9" name="Slide Number Placeholder 8"/>
          <p:cNvSpPr>
            <a:spLocks noGrp="1"/>
          </p:cNvSpPr>
          <p:nvPr>
            <p:ph type="sldNum" sz="quarter" idx="12"/>
          </p:nvPr>
        </p:nvSpPr>
        <p:spPr/>
        <p:txBody>
          <a:bodyPr/>
          <a:lstStyle/>
          <a:p>
            <a:fld id="{7DD2792D-E8A8-DA4B-BAEC-D08E85FD3BE3}"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Food?</a:t>
            </a:r>
            <a:endParaRPr lang="en-US" dirty="0"/>
          </a:p>
        </p:txBody>
      </p:sp>
      <p:sp>
        <p:nvSpPr>
          <p:cNvPr id="3" name="Content Placeholder 2"/>
          <p:cNvSpPr>
            <a:spLocks noGrp="1"/>
          </p:cNvSpPr>
          <p:nvPr>
            <p:ph sz="half" idx="1"/>
          </p:nvPr>
        </p:nvSpPr>
        <p:spPr>
          <a:xfrm>
            <a:off x="0" y="1676400"/>
            <a:ext cx="4719637" cy="5096094"/>
          </a:xfrm>
        </p:spPr>
        <p:txBody>
          <a:bodyPr>
            <a:normAutofit fontScale="85000" lnSpcReduction="10000"/>
          </a:bodyPr>
          <a:lstStyle/>
          <a:p>
            <a:r>
              <a:rPr lang="en-US" sz="2800" b="1" dirty="0">
                <a:solidFill>
                  <a:schemeClr val="tx1"/>
                </a:solidFill>
              </a:rPr>
              <a:t>According to Wikipedia food is defined as any substance, usually composed of carbohydrates, fats, proteins and water that can be eaten or drunk by an animal, including humans, for nutrition or pleasure.  There are many items that can be considered </a:t>
            </a:r>
            <a:r>
              <a:rPr lang="en-US" sz="2800" b="1" dirty="0" smtClean="0">
                <a:solidFill>
                  <a:schemeClr val="tx1"/>
                </a:solidFill>
              </a:rPr>
              <a:t>food.</a:t>
            </a:r>
          </a:p>
          <a:p>
            <a:r>
              <a:rPr lang="en-US" sz="2800" b="1" dirty="0">
                <a:solidFill>
                  <a:schemeClr val="tx1"/>
                </a:solidFill>
              </a:rPr>
              <a:t>These </a:t>
            </a:r>
            <a:r>
              <a:rPr lang="en-US" sz="2800" b="1" dirty="0" smtClean="0">
                <a:solidFill>
                  <a:schemeClr val="tx1"/>
                </a:solidFill>
              </a:rPr>
              <a:t>foods include plants</a:t>
            </a:r>
            <a:r>
              <a:rPr lang="en-US" sz="2800" b="1" dirty="0">
                <a:solidFill>
                  <a:schemeClr val="tx1"/>
                </a:solidFill>
              </a:rPr>
              <a:t>, animals </a:t>
            </a:r>
            <a:r>
              <a:rPr lang="en-US" sz="2800" b="1" dirty="0" smtClean="0">
                <a:solidFill>
                  <a:schemeClr val="tx1"/>
                </a:solidFill>
              </a:rPr>
              <a:t>or other </a:t>
            </a:r>
            <a:r>
              <a:rPr lang="en-US" sz="2800" b="1" dirty="0">
                <a:solidFill>
                  <a:schemeClr val="tx1"/>
                </a:solidFill>
              </a:rPr>
              <a:t>categories such as fungus or fermented products like </a:t>
            </a:r>
            <a:r>
              <a:rPr lang="en-US" sz="2800" b="1" dirty="0" smtClean="0">
                <a:solidFill>
                  <a:schemeClr val="tx1"/>
                </a:solidFill>
              </a:rPr>
              <a:t>alcohol.</a:t>
            </a:r>
            <a:endParaRPr lang="en-US" sz="2800" b="1" dirty="0">
              <a:solidFill>
                <a:schemeClr val="tx1"/>
              </a:solidFill>
            </a:endParaRPr>
          </a:p>
        </p:txBody>
      </p:sp>
      <p:pic>
        <p:nvPicPr>
          <p:cNvPr id="8" name="Content Placeholder 7" descr="fruit bowl.jpg"/>
          <p:cNvPicPr>
            <a:picLocks noGrp="1" noChangeAspect="1"/>
          </p:cNvPicPr>
          <p:nvPr>
            <p:ph sz="half" idx="2"/>
          </p:nvPr>
        </p:nvPicPr>
        <p:blipFill>
          <a:blip r:embed="rId2"/>
          <a:srcRect t="-26244" b="-26244"/>
          <a:stretch>
            <a:fillRect/>
          </a:stretch>
        </p:blipFill>
        <p:spPr>
          <a:xfrm>
            <a:off x="4719637" y="2819400"/>
            <a:ext cx="3657600" cy="4183062"/>
          </a:xfrm>
        </p:spPr>
      </p:pic>
      <p:sp>
        <p:nvSpPr>
          <p:cNvPr id="4" name="TextBox 3"/>
          <p:cNvSpPr txBox="1"/>
          <p:nvPr/>
        </p:nvSpPr>
        <p:spPr>
          <a:xfrm>
            <a:off x="6096000" y="6211669"/>
            <a:ext cx="3048000" cy="646331"/>
          </a:xfrm>
          <a:prstGeom prst="rect">
            <a:avLst/>
          </a:prstGeom>
          <a:noFill/>
        </p:spPr>
        <p:txBody>
          <a:bodyPr wrap="square" rtlCol="0">
            <a:spAutoFit/>
          </a:bodyPr>
          <a:lstStyle/>
          <a:p>
            <a:r>
              <a:rPr lang="en-US" dirty="0" err="1" smtClean="0"/>
              <a:t>Osasu</a:t>
            </a:r>
            <a:r>
              <a:rPr lang="en-US" dirty="0" smtClean="0"/>
              <a:t> </a:t>
            </a:r>
            <a:r>
              <a:rPr lang="en-US" dirty="0" err="1" smtClean="0"/>
              <a:t>Oronsaye</a:t>
            </a:r>
            <a:r>
              <a:rPr lang="en-US" dirty="0" smtClean="0"/>
              <a:t> &amp; </a:t>
            </a:r>
            <a:r>
              <a:rPr lang="en-US" dirty="0" err="1" smtClean="0"/>
              <a:t>Zefren</a:t>
            </a:r>
            <a:r>
              <a:rPr lang="en-US" dirty="0" smtClean="0"/>
              <a:t> </a:t>
            </a:r>
            <a:r>
              <a:rPr lang="en-US" dirty="0" err="1" smtClean="0"/>
              <a:t>Edior</a:t>
            </a:r>
            <a:endParaRPr lang="en-US" dirty="0"/>
          </a:p>
        </p:txBody>
      </p:sp>
      <p:pic>
        <p:nvPicPr>
          <p:cNvPr id="6" name="Picture 5" descr="food.jpg"/>
          <p:cNvPicPr>
            <a:picLocks noChangeAspect="1"/>
          </p:cNvPicPr>
          <p:nvPr/>
        </p:nvPicPr>
        <p:blipFill>
          <a:blip r:embed="rId3"/>
          <a:stretch>
            <a:fillRect/>
          </a:stretch>
        </p:blipFill>
        <p:spPr>
          <a:xfrm>
            <a:off x="7022123" y="914400"/>
            <a:ext cx="2121877" cy="2586038"/>
          </a:xfrm>
          <a:prstGeom prst="rect">
            <a:avLst/>
          </a:prstGeom>
        </p:spPr>
      </p:pic>
      <p:sp>
        <p:nvSpPr>
          <p:cNvPr id="9" name="Slide Number Placeholder 8"/>
          <p:cNvSpPr>
            <a:spLocks noGrp="1"/>
          </p:cNvSpPr>
          <p:nvPr>
            <p:ph type="sldNum" sz="quarter" idx="12"/>
          </p:nvPr>
        </p:nvSpPr>
        <p:spPr/>
        <p:txBody>
          <a:bodyPr/>
          <a:lstStyle/>
          <a:p>
            <a:fld id="{7DD2792D-E8A8-DA4B-BAEC-D08E85FD3BE3}"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Culture</a:t>
            </a:r>
            <a:endParaRPr lang="en-US" dirty="0"/>
          </a:p>
        </p:txBody>
      </p:sp>
      <p:sp>
        <p:nvSpPr>
          <p:cNvPr id="3" name="Text Placeholder 2"/>
          <p:cNvSpPr>
            <a:spLocks noGrp="1"/>
          </p:cNvSpPr>
          <p:nvPr>
            <p:ph type="body" idx="1"/>
          </p:nvPr>
        </p:nvSpPr>
        <p:spPr/>
        <p:txBody>
          <a:bodyPr/>
          <a:lstStyle/>
          <a:p>
            <a:r>
              <a:rPr lang="en-US" dirty="0" smtClean="0"/>
              <a:t>Cultural Preference</a:t>
            </a:r>
            <a:endParaRPr lang="en-US" dirty="0"/>
          </a:p>
        </p:txBody>
      </p:sp>
      <p:sp>
        <p:nvSpPr>
          <p:cNvPr id="4" name="Content Placeholder 3"/>
          <p:cNvSpPr>
            <a:spLocks noGrp="1"/>
          </p:cNvSpPr>
          <p:nvPr>
            <p:ph sz="half" idx="2"/>
          </p:nvPr>
        </p:nvSpPr>
        <p:spPr/>
        <p:txBody>
          <a:bodyPr/>
          <a:lstStyle/>
          <a:p>
            <a:r>
              <a:rPr lang="en-US" dirty="0" smtClean="0">
                <a:solidFill>
                  <a:schemeClr val="tx1"/>
                </a:solidFill>
              </a:rPr>
              <a:t>Cultural preferences decide who grows, manufactures and packages what types of food</a:t>
            </a:r>
          </a:p>
          <a:p>
            <a:r>
              <a:rPr lang="en-US" dirty="0" smtClean="0">
                <a:solidFill>
                  <a:schemeClr val="tx1"/>
                </a:solidFill>
              </a:rPr>
              <a:t>This ranges diversely from regions all over the world</a:t>
            </a:r>
          </a:p>
          <a:p>
            <a:endParaRPr lang="en-US" dirty="0" smtClean="0"/>
          </a:p>
          <a:p>
            <a:endParaRPr lang="en-US" dirty="0"/>
          </a:p>
        </p:txBody>
      </p:sp>
      <p:sp>
        <p:nvSpPr>
          <p:cNvPr id="5" name="Text Placeholder 4"/>
          <p:cNvSpPr>
            <a:spLocks noGrp="1"/>
          </p:cNvSpPr>
          <p:nvPr>
            <p:ph type="body" sz="quarter" idx="3"/>
          </p:nvPr>
        </p:nvSpPr>
        <p:spPr/>
        <p:txBody>
          <a:bodyPr/>
          <a:lstStyle/>
          <a:p>
            <a:r>
              <a:rPr lang="en-US" dirty="0" smtClean="0"/>
              <a:t>In The U.S.</a:t>
            </a:r>
            <a:endParaRPr lang="en-US" dirty="0"/>
          </a:p>
        </p:txBody>
      </p:sp>
      <p:sp>
        <p:nvSpPr>
          <p:cNvPr id="6" name="Content Placeholder 5"/>
          <p:cNvSpPr>
            <a:spLocks noGrp="1"/>
          </p:cNvSpPr>
          <p:nvPr>
            <p:ph sz="quarter" idx="4"/>
          </p:nvPr>
        </p:nvSpPr>
        <p:spPr/>
        <p:txBody>
          <a:bodyPr/>
          <a:lstStyle/>
          <a:p>
            <a:pPr>
              <a:buNone/>
            </a:pPr>
            <a:r>
              <a:rPr lang="en-US" dirty="0" smtClean="0">
                <a:solidFill>
                  <a:schemeClr val="tx1"/>
                </a:solidFill>
              </a:rPr>
              <a:t>We are tending towards whole, all natural and organic foods</a:t>
            </a:r>
          </a:p>
          <a:p>
            <a:pPr>
              <a:buNone/>
            </a:pPr>
            <a:r>
              <a:rPr lang="en-US" dirty="0" smtClean="0">
                <a:solidFill>
                  <a:schemeClr val="tx1"/>
                </a:solidFill>
              </a:rPr>
              <a:t>We are dictating what types of foods are being purchased and thus, what types of foods are getting the publicity</a:t>
            </a:r>
          </a:p>
        </p:txBody>
      </p:sp>
      <p:sp>
        <p:nvSpPr>
          <p:cNvPr id="7" name="TextBox 6"/>
          <p:cNvSpPr txBox="1"/>
          <p:nvPr/>
        </p:nvSpPr>
        <p:spPr>
          <a:xfrm>
            <a:off x="152400" y="6400800"/>
            <a:ext cx="1828800" cy="369332"/>
          </a:xfrm>
          <a:prstGeom prst="rect">
            <a:avLst/>
          </a:prstGeom>
          <a:noFill/>
        </p:spPr>
        <p:txBody>
          <a:bodyPr wrap="square" rtlCol="0">
            <a:spAutoFit/>
          </a:bodyPr>
          <a:lstStyle/>
          <a:p>
            <a:r>
              <a:rPr lang="en-US" dirty="0" smtClean="0"/>
              <a:t>Brianne Baird</a:t>
            </a:r>
            <a:endParaRPr lang="en-US" dirty="0"/>
          </a:p>
        </p:txBody>
      </p:sp>
      <p:sp>
        <p:nvSpPr>
          <p:cNvPr id="9" name="Slide Number Placeholder 8"/>
          <p:cNvSpPr>
            <a:spLocks noGrp="1"/>
          </p:cNvSpPr>
          <p:nvPr>
            <p:ph type="sldNum" sz="quarter" idx="12"/>
          </p:nvPr>
        </p:nvSpPr>
        <p:spPr/>
        <p:txBody>
          <a:bodyPr/>
          <a:lstStyle/>
          <a:p>
            <a:fld id="{7DD2792D-E8A8-DA4B-BAEC-D08E85FD3BE3}"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Culture</a:t>
            </a:r>
            <a:endParaRPr lang="en-US" dirty="0"/>
          </a:p>
        </p:txBody>
      </p:sp>
      <p:sp>
        <p:nvSpPr>
          <p:cNvPr id="3" name="Text Placeholder 2"/>
          <p:cNvSpPr>
            <a:spLocks noGrp="1"/>
          </p:cNvSpPr>
          <p:nvPr>
            <p:ph type="body" idx="1"/>
          </p:nvPr>
        </p:nvSpPr>
        <p:spPr/>
        <p:txBody>
          <a:bodyPr/>
          <a:lstStyle/>
          <a:p>
            <a:r>
              <a:rPr lang="en-US" dirty="0" smtClean="0"/>
              <a:t>Preference</a:t>
            </a:r>
            <a:endParaRPr lang="en-US" dirty="0"/>
          </a:p>
        </p:txBody>
      </p:sp>
      <p:sp>
        <p:nvSpPr>
          <p:cNvPr id="4" name="Content Placeholder 3"/>
          <p:cNvSpPr>
            <a:spLocks noGrp="1"/>
          </p:cNvSpPr>
          <p:nvPr>
            <p:ph sz="half" idx="2"/>
          </p:nvPr>
        </p:nvSpPr>
        <p:spPr/>
        <p:txBody>
          <a:bodyPr/>
          <a:lstStyle/>
          <a:p>
            <a:r>
              <a:rPr lang="en-US" dirty="0" smtClean="0">
                <a:solidFill>
                  <a:schemeClr val="tx1"/>
                </a:solidFill>
              </a:rPr>
              <a:t>Regions are segregated by diversity of food desired and grown</a:t>
            </a:r>
          </a:p>
          <a:p>
            <a:r>
              <a:rPr lang="en-US" dirty="0" smtClean="0">
                <a:solidFill>
                  <a:schemeClr val="tx1"/>
                </a:solidFill>
              </a:rPr>
              <a:t>The more desired food generates more wealth for certain areas </a:t>
            </a:r>
            <a:endParaRPr lang="en-US" dirty="0">
              <a:solidFill>
                <a:schemeClr val="tx1"/>
              </a:solidFill>
            </a:endParaRPr>
          </a:p>
        </p:txBody>
      </p:sp>
      <p:sp>
        <p:nvSpPr>
          <p:cNvPr id="5" name="Text Placeholder 4"/>
          <p:cNvSpPr>
            <a:spLocks noGrp="1"/>
          </p:cNvSpPr>
          <p:nvPr>
            <p:ph type="body" sz="quarter" idx="3"/>
          </p:nvPr>
        </p:nvSpPr>
        <p:spPr/>
        <p:txBody>
          <a:bodyPr/>
          <a:lstStyle/>
          <a:p>
            <a:endParaRPr lang="en-US" dirty="0"/>
          </a:p>
        </p:txBody>
      </p:sp>
      <p:pic>
        <p:nvPicPr>
          <p:cNvPr id="7" name="Content Placeholder 6" descr="organic.jpg"/>
          <p:cNvPicPr>
            <a:picLocks noGrp="1" noChangeAspect="1"/>
          </p:cNvPicPr>
          <p:nvPr>
            <p:ph sz="quarter" idx="4"/>
          </p:nvPr>
        </p:nvPicPr>
        <p:blipFill>
          <a:blip r:embed="rId2"/>
          <a:srcRect t="-24065" b="-24065"/>
          <a:stretch>
            <a:fillRect/>
          </a:stretch>
        </p:blipFill>
        <p:spPr>
          <a:xfrm>
            <a:off x="4719637" y="2209800"/>
            <a:ext cx="3657600" cy="3608293"/>
          </a:xfrm>
        </p:spPr>
      </p:pic>
      <p:sp>
        <p:nvSpPr>
          <p:cNvPr id="8" name="TextBox 7"/>
          <p:cNvSpPr txBox="1"/>
          <p:nvPr/>
        </p:nvSpPr>
        <p:spPr>
          <a:xfrm>
            <a:off x="609600" y="6257364"/>
            <a:ext cx="2057400" cy="372036"/>
          </a:xfrm>
          <a:prstGeom prst="rect">
            <a:avLst/>
          </a:prstGeom>
          <a:noFill/>
        </p:spPr>
        <p:txBody>
          <a:bodyPr wrap="square" rtlCol="0">
            <a:spAutoFit/>
          </a:bodyPr>
          <a:lstStyle/>
          <a:p>
            <a:r>
              <a:rPr lang="en-US" dirty="0" smtClean="0"/>
              <a:t>Brianne Baird</a:t>
            </a:r>
            <a:endParaRPr lang="en-US" dirty="0"/>
          </a:p>
        </p:txBody>
      </p:sp>
      <p:sp>
        <p:nvSpPr>
          <p:cNvPr id="10" name="Slide Number Placeholder 9"/>
          <p:cNvSpPr>
            <a:spLocks noGrp="1"/>
          </p:cNvSpPr>
          <p:nvPr>
            <p:ph type="sldNum" sz="quarter" idx="12"/>
          </p:nvPr>
        </p:nvSpPr>
        <p:spPr/>
        <p:txBody>
          <a:bodyPr/>
          <a:lstStyle/>
          <a:p>
            <a:fld id="{7DD2792D-E8A8-DA4B-BAEC-D08E85FD3BE3}"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a:t>
            </a:r>
            <a:endParaRPr lang="en-US" dirty="0"/>
          </a:p>
        </p:txBody>
      </p:sp>
      <p:sp>
        <p:nvSpPr>
          <p:cNvPr id="3" name="Text Placeholder 2"/>
          <p:cNvSpPr>
            <a:spLocks noGrp="1"/>
          </p:cNvSpPr>
          <p:nvPr>
            <p:ph type="body" idx="1"/>
          </p:nvPr>
        </p:nvSpPr>
        <p:spPr/>
        <p:txBody>
          <a:bodyPr/>
          <a:lstStyle/>
          <a:p>
            <a:r>
              <a:rPr lang="en-US" dirty="0" smtClean="0"/>
              <a:t>Environment: Import/ Export</a:t>
            </a:r>
            <a:endParaRPr lang="en-US" dirty="0"/>
          </a:p>
        </p:txBody>
      </p:sp>
      <p:sp>
        <p:nvSpPr>
          <p:cNvPr id="4" name="Content Placeholder 3"/>
          <p:cNvSpPr>
            <a:spLocks noGrp="1"/>
          </p:cNvSpPr>
          <p:nvPr>
            <p:ph sz="half" idx="2"/>
          </p:nvPr>
        </p:nvSpPr>
        <p:spPr/>
        <p:txBody>
          <a:bodyPr>
            <a:normAutofit fontScale="92500" lnSpcReduction="10000"/>
          </a:bodyPr>
          <a:lstStyle/>
          <a:p>
            <a:r>
              <a:rPr lang="en-US" dirty="0" smtClean="0">
                <a:solidFill>
                  <a:schemeClr val="tx1"/>
                </a:solidFill>
              </a:rPr>
              <a:t>What crops are imported and exported relies heavily on the environment</a:t>
            </a:r>
          </a:p>
          <a:p>
            <a:r>
              <a:rPr lang="en-US" dirty="0" smtClean="0">
                <a:solidFill>
                  <a:schemeClr val="tx1"/>
                </a:solidFill>
              </a:rPr>
              <a:t>Trade restrictions of food are in place on sate to state levels as well as internationally</a:t>
            </a:r>
          </a:p>
          <a:p>
            <a:r>
              <a:rPr lang="en-US" dirty="0" smtClean="0">
                <a:solidFill>
                  <a:schemeClr val="tx1"/>
                </a:solidFill>
              </a:rPr>
              <a:t>These can be seen at </a:t>
            </a:r>
            <a:r>
              <a:rPr lang="en-US" dirty="0" smtClean="0">
                <a:hlinkClick r:id="rId2"/>
              </a:rPr>
              <a:t>http://www.fda.gov/Food/InternationalActivities/Imports/default.html</a:t>
            </a:r>
            <a:endParaRPr lang="en-US" dirty="0"/>
          </a:p>
        </p:txBody>
      </p:sp>
      <p:sp>
        <p:nvSpPr>
          <p:cNvPr id="5" name="Text Placeholder 4"/>
          <p:cNvSpPr>
            <a:spLocks noGrp="1"/>
          </p:cNvSpPr>
          <p:nvPr>
            <p:ph type="body" sz="quarter" idx="3"/>
          </p:nvPr>
        </p:nvSpPr>
        <p:spPr/>
        <p:txBody>
          <a:bodyPr/>
          <a:lstStyle/>
          <a:p>
            <a:r>
              <a:rPr lang="en-US" dirty="0" smtClean="0"/>
              <a:t>Environment: Contaminants</a:t>
            </a:r>
            <a:endParaRPr lang="en-US" dirty="0"/>
          </a:p>
        </p:txBody>
      </p:sp>
      <p:sp>
        <p:nvSpPr>
          <p:cNvPr id="6" name="Content Placeholder 5"/>
          <p:cNvSpPr>
            <a:spLocks noGrp="1"/>
          </p:cNvSpPr>
          <p:nvPr>
            <p:ph sz="quarter" idx="4"/>
          </p:nvPr>
        </p:nvSpPr>
        <p:spPr>
          <a:xfrm>
            <a:off x="4719636" y="2649071"/>
            <a:ext cx="4424363" cy="3608293"/>
          </a:xfrm>
        </p:spPr>
        <p:txBody>
          <a:bodyPr/>
          <a:lstStyle/>
          <a:p>
            <a:r>
              <a:rPr lang="en-US" sz="1800" dirty="0" smtClean="0">
                <a:solidFill>
                  <a:schemeClr val="tx1"/>
                </a:solidFill>
              </a:rPr>
              <a:t>Pesticides if used too often or incorrectly will cause: insect resistance, contaminated water tables, and harm to people and animals (http://</a:t>
            </a:r>
            <a:r>
              <a:rPr lang="en-US" sz="1800" dirty="0" err="1" smtClean="0">
                <a:solidFill>
                  <a:schemeClr val="tx1"/>
                </a:solidFill>
              </a:rPr>
              <a:t>extension.missouri.edu</a:t>
            </a:r>
            <a:r>
              <a:rPr lang="en-US" sz="1800" dirty="0" smtClean="0">
                <a:solidFill>
                  <a:schemeClr val="tx1"/>
                </a:solidFill>
              </a:rPr>
              <a:t>)</a:t>
            </a:r>
          </a:p>
          <a:p>
            <a:r>
              <a:rPr lang="en-US" dirty="0" smtClean="0">
                <a:solidFill>
                  <a:schemeClr val="tx1"/>
                </a:solidFill>
              </a:rPr>
              <a:t>Most have poisonous effects</a:t>
            </a:r>
            <a:endParaRPr lang="en-US" dirty="0">
              <a:solidFill>
                <a:schemeClr val="tx1"/>
              </a:solidFill>
            </a:endParaRPr>
          </a:p>
        </p:txBody>
      </p:sp>
      <p:pic>
        <p:nvPicPr>
          <p:cNvPr id="7" name="Picture 6" descr="water.jpg"/>
          <p:cNvPicPr>
            <a:picLocks noChangeAspect="1"/>
          </p:cNvPicPr>
          <p:nvPr/>
        </p:nvPicPr>
        <p:blipFill>
          <a:blip r:embed="rId3"/>
          <a:stretch>
            <a:fillRect/>
          </a:stretch>
        </p:blipFill>
        <p:spPr>
          <a:xfrm>
            <a:off x="4326014" y="4648200"/>
            <a:ext cx="4817985" cy="2209801"/>
          </a:xfrm>
          <a:prstGeom prst="rect">
            <a:avLst/>
          </a:prstGeom>
        </p:spPr>
      </p:pic>
      <p:sp>
        <p:nvSpPr>
          <p:cNvPr id="8" name="TextBox 7"/>
          <p:cNvSpPr txBox="1"/>
          <p:nvPr/>
        </p:nvSpPr>
        <p:spPr>
          <a:xfrm>
            <a:off x="228600" y="6400800"/>
            <a:ext cx="2133600" cy="369332"/>
          </a:xfrm>
          <a:prstGeom prst="rect">
            <a:avLst/>
          </a:prstGeom>
          <a:noFill/>
        </p:spPr>
        <p:txBody>
          <a:bodyPr wrap="square" rtlCol="0">
            <a:spAutoFit/>
          </a:bodyPr>
          <a:lstStyle/>
          <a:p>
            <a:r>
              <a:rPr lang="en-US" dirty="0" smtClean="0"/>
              <a:t>Brianne Baird</a:t>
            </a:r>
            <a:endParaRPr lang="en-US" dirty="0"/>
          </a:p>
        </p:txBody>
      </p:sp>
      <p:sp>
        <p:nvSpPr>
          <p:cNvPr id="10" name="Slide Number Placeholder 9"/>
          <p:cNvSpPr>
            <a:spLocks noGrp="1"/>
          </p:cNvSpPr>
          <p:nvPr>
            <p:ph type="sldNum" sz="quarter" idx="12"/>
          </p:nvPr>
        </p:nvSpPr>
        <p:spPr/>
        <p:txBody>
          <a:bodyPr/>
          <a:lstStyle/>
          <a:p>
            <a:fld id="{7DD2792D-E8A8-DA4B-BAEC-D08E85FD3BE3}"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a:t>
            </a:r>
            <a:endParaRPr lang="en-US" dirty="0"/>
          </a:p>
        </p:txBody>
      </p:sp>
      <p:sp>
        <p:nvSpPr>
          <p:cNvPr id="3" name="Text Placeholder 2"/>
          <p:cNvSpPr>
            <a:spLocks noGrp="1"/>
          </p:cNvSpPr>
          <p:nvPr>
            <p:ph type="body" idx="1"/>
          </p:nvPr>
        </p:nvSpPr>
        <p:spPr/>
        <p:txBody>
          <a:bodyPr/>
          <a:lstStyle/>
          <a:p>
            <a:r>
              <a:rPr lang="en-US" dirty="0" smtClean="0"/>
              <a:t>Environment: Import/Export</a:t>
            </a:r>
            <a:endParaRPr lang="en-US" dirty="0"/>
          </a:p>
        </p:txBody>
      </p:sp>
      <p:sp>
        <p:nvSpPr>
          <p:cNvPr id="4" name="Content Placeholder 3"/>
          <p:cNvSpPr>
            <a:spLocks noGrp="1"/>
          </p:cNvSpPr>
          <p:nvPr>
            <p:ph sz="half" idx="2"/>
          </p:nvPr>
        </p:nvSpPr>
        <p:spPr/>
        <p:txBody>
          <a:bodyPr/>
          <a:lstStyle/>
          <a:p>
            <a:r>
              <a:rPr lang="en-US" dirty="0" smtClean="0">
                <a:solidFill>
                  <a:schemeClr val="tx1"/>
                </a:solidFill>
              </a:rPr>
              <a:t>Food politics deals heavily with importing crops we cannot grow here</a:t>
            </a:r>
          </a:p>
          <a:p>
            <a:r>
              <a:rPr lang="en-US" dirty="0" smtClean="0">
                <a:solidFill>
                  <a:schemeClr val="tx1"/>
                </a:solidFill>
              </a:rPr>
              <a:t>If there is a drought, shortage, famine or floods food policies are altered, repealed or created</a:t>
            </a:r>
          </a:p>
          <a:p>
            <a:r>
              <a:rPr lang="en-US" dirty="0" smtClean="0">
                <a:solidFill>
                  <a:schemeClr val="tx1"/>
                </a:solidFill>
              </a:rPr>
              <a:t>Ex: Strawberries in California</a:t>
            </a:r>
            <a:endParaRPr lang="en-US" dirty="0">
              <a:solidFill>
                <a:schemeClr val="tx1"/>
              </a:solidFill>
            </a:endParaRPr>
          </a:p>
        </p:txBody>
      </p:sp>
      <p:sp>
        <p:nvSpPr>
          <p:cNvPr id="5" name="Text Placeholder 4"/>
          <p:cNvSpPr>
            <a:spLocks noGrp="1"/>
          </p:cNvSpPr>
          <p:nvPr>
            <p:ph type="body" sz="quarter" idx="3"/>
          </p:nvPr>
        </p:nvSpPr>
        <p:spPr/>
        <p:txBody>
          <a:bodyPr/>
          <a:lstStyle/>
          <a:p>
            <a:r>
              <a:rPr lang="en-US" dirty="0" smtClean="0"/>
              <a:t>Environment: Contaminants</a:t>
            </a:r>
            <a:endParaRPr lang="en-US" dirty="0"/>
          </a:p>
        </p:txBody>
      </p:sp>
      <p:sp>
        <p:nvSpPr>
          <p:cNvPr id="6" name="Content Placeholder 5"/>
          <p:cNvSpPr>
            <a:spLocks noGrp="1"/>
          </p:cNvSpPr>
          <p:nvPr>
            <p:ph sz="quarter" idx="4"/>
          </p:nvPr>
        </p:nvSpPr>
        <p:spPr/>
        <p:txBody>
          <a:bodyPr/>
          <a:lstStyle/>
          <a:p>
            <a:r>
              <a:rPr lang="en-US" dirty="0" smtClean="0">
                <a:solidFill>
                  <a:schemeClr val="tx1"/>
                </a:solidFill>
              </a:rPr>
              <a:t>There are restrictions on who is eligible to use them</a:t>
            </a:r>
          </a:p>
          <a:p>
            <a:r>
              <a:rPr lang="en-US" dirty="0" smtClean="0">
                <a:solidFill>
                  <a:schemeClr val="tx1"/>
                </a:solidFill>
              </a:rPr>
              <a:t>PCA Pest Control Advisors are required to give permission to use Class 4 Pesticides</a:t>
            </a:r>
          </a:p>
          <a:p>
            <a:r>
              <a:rPr lang="en-US" dirty="0" smtClean="0">
                <a:solidFill>
                  <a:schemeClr val="tx1"/>
                </a:solidFill>
              </a:rPr>
              <a:t>Depending on money of the farmer</a:t>
            </a:r>
            <a:endParaRPr lang="en-US" dirty="0">
              <a:solidFill>
                <a:schemeClr val="tx1"/>
              </a:solidFill>
            </a:endParaRPr>
          </a:p>
        </p:txBody>
      </p:sp>
      <p:sp>
        <p:nvSpPr>
          <p:cNvPr id="7" name="TextBox 6"/>
          <p:cNvSpPr txBox="1"/>
          <p:nvPr/>
        </p:nvSpPr>
        <p:spPr>
          <a:xfrm>
            <a:off x="381000" y="6400800"/>
            <a:ext cx="2133600" cy="369332"/>
          </a:xfrm>
          <a:prstGeom prst="rect">
            <a:avLst/>
          </a:prstGeom>
          <a:noFill/>
        </p:spPr>
        <p:txBody>
          <a:bodyPr wrap="square" rtlCol="0">
            <a:spAutoFit/>
          </a:bodyPr>
          <a:lstStyle/>
          <a:p>
            <a:r>
              <a:rPr lang="en-US" dirty="0" smtClean="0"/>
              <a:t>Brianne Baird</a:t>
            </a:r>
            <a:endParaRPr lang="en-US" dirty="0"/>
          </a:p>
        </p:txBody>
      </p:sp>
      <p:sp>
        <p:nvSpPr>
          <p:cNvPr id="9" name="Slide Number Placeholder 8"/>
          <p:cNvSpPr>
            <a:spLocks noGrp="1"/>
          </p:cNvSpPr>
          <p:nvPr>
            <p:ph type="sldNum" sz="quarter" idx="12"/>
          </p:nvPr>
        </p:nvSpPr>
        <p:spPr/>
        <p:txBody>
          <a:bodyPr/>
          <a:lstStyle/>
          <a:p>
            <a:fld id="{7DD2792D-E8A8-DA4B-BAEC-D08E85FD3BE3}"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Science</a:t>
            </a:r>
            <a:endParaRPr lang="en-US" dirty="0"/>
          </a:p>
        </p:txBody>
      </p:sp>
      <p:sp>
        <p:nvSpPr>
          <p:cNvPr id="12" name="Text Placeholder 11"/>
          <p:cNvSpPr>
            <a:spLocks noGrp="1"/>
          </p:cNvSpPr>
          <p:nvPr>
            <p:ph type="body" idx="1"/>
          </p:nvPr>
        </p:nvSpPr>
        <p:spPr/>
        <p:txBody>
          <a:bodyPr/>
          <a:lstStyle/>
          <a:p>
            <a:r>
              <a:rPr lang="en-US" dirty="0" smtClean="0"/>
              <a:t>Plant Breeding</a:t>
            </a:r>
            <a:endParaRPr lang="en-US" dirty="0"/>
          </a:p>
        </p:txBody>
      </p:sp>
      <p:sp>
        <p:nvSpPr>
          <p:cNvPr id="13" name="Content Placeholder 12"/>
          <p:cNvSpPr>
            <a:spLocks noGrp="1"/>
          </p:cNvSpPr>
          <p:nvPr>
            <p:ph sz="half" idx="2"/>
          </p:nvPr>
        </p:nvSpPr>
        <p:spPr>
          <a:xfrm>
            <a:off x="0" y="2649071"/>
            <a:ext cx="4422774" cy="3608293"/>
          </a:xfrm>
        </p:spPr>
        <p:txBody>
          <a:bodyPr>
            <a:normAutofit/>
          </a:bodyPr>
          <a:lstStyle/>
          <a:p>
            <a:r>
              <a:rPr lang="en-US" dirty="0" smtClean="0">
                <a:solidFill>
                  <a:schemeClr val="tx1"/>
                </a:solidFill>
              </a:rPr>
              <a:t>The purpose is to gain more yield</a:t>
            </a:r>
          </a:p>
          <a:p>
            <a:r>
              <a:rPr lang="en-US" dirty="0" smtClean="0">
                <a:solidFill>
                  <a:schemeClr val="tx1"/>
                </a:solidFill>
              </a:rPr>
              <a:t>“Plant breeders develop new cultivars having higher yield, earlier maturity, better adaptation, improved quality, and higher resistance to diseases, insects, and environmental stresses” (http://</a:t>
            </a:r>
            <a:r>
              <a:rPr lang="en-US" dirty="0" err="1" smtClean="0">
                <a:solidFill>
                  <a:schemeClr val="tx1"/>
                </a:solidFill>
              </a:rPr>
              <a:t>cuke.hort.ncsu.edu</a:t>
            </a:r>
            <a:r>
              <a:rPr lang="en-US" dirty="0" smtClean="0">
                <a:solidFill>
                  <a:schemeClr val="tx1"/>
                </a:solidFill>
              </a:rPr>
              <a:t>)</a:t>
            </a:r>
          </a:p>
        </p:txBody>
      </p:sp>
      <p:sp>
        <p:nvSpPr>
          <p:cNvPr id="14" name="Text Placeholder 13"/>
          <p:cNvSpPr>
            <a:spLocks noGrp="1"/>
          </p:cNvSpPr>
          <p:nvPr>
            <p:ph type="body" sz="quarter" idx="3"/>
          </p:nvPr>
        </p:nvSpPr>
        <p:spPr/>
        <p:txBody>
          <a:bodyPr/>
          <a:lstStyle/>
          <a:p>
            <a:endParaRPr lang="en-US" dirty="0"/>
          </a:p>
        </p:txBody>
      </p:sp>
      <p:sp>
        <p:nvSpPr>
          <p:cNvPr id="15" name="Content Placeholder 14"/>
          <p:cNvSpPr>
            <a:spLocks noGrp="1"/>
          </p:cNvSpPr>
          <p:nvPr>
            <p:ph sz="quarter" idx="4"/>
          </p:nvPr>
        </p:nvSpPr>
        <p:spPr/>
        <p:txBody>
          <a:bodyPr/>
          <a:lstStyle/>
          <a:p>
            <a:r>
              <a:rPr lang="en-US" dirty="0" smtClean="0">
                <a:solidFill>
                  <a:schemeClr val="tx1"/>
                </a:solidFill>
              </a:rPr>
              <a:t>If more quantity is produced the value goes down</a:t>
            </a:r>
          </a:p>
          <a:p>
            <a:r>
              <a:rPr lang="en-US" dirty="0" smtClean="0">
                <a:solidFill>
                  <a:schemeClr val="tx1"/>
                </a:solidFill>
              </a:rPr>
              <a:t>Farmers, Processors, and Distributors are all weary of amounts of crop flooding the market</a:t>
            </a:r>
          </a:p>
        </p:txBody>
      </p:sp>
      <p:sp>
        <p:nvSpPr>
          <p:cNvPr id="16" name="TextBox 15"/>
          <p:cNvSpPr txBox="1"/>
          <p:nvPr/>
        </p:nvSpPr>
        <p:spPr>
          <a:xfrm>
            <a:off x="381000" y="6257364"/>
            <a:ext cx="1752600" cy="369332"/>
          </a:xfrm>
          <a:prstGeom prst="rect">
            <a:avLst/>
          </a:prstGeom>
          <a:noFill/>
        </p:spPr>
        <p:txBody>
          <a:bodyPr wrap="square" rtlCol="0">
            <a:spAutoFit/>
          </a:bodyPr>
          <a:lstStyle/>
          <a:p>
            <a:r>
              <a:rPr lang="en-US" dirty="0" smtClean="0"/>
              <a:t>Brianne Baird</a:t>
            </a:r>
            <a:endParaRPr lang="en-US" dirty="0"/>
          </a:p>
        </p:txBody>
      </p:sp>
      <p:sp>
        <p:nvSpPr>
          <p:cNvPr id="9" name="Slide Number Placeholder 8"/>
          <p:cNvSpPr>
            <a:spLocks noGrp="1"/>
          </p:cNvSpPr>
          <p:nvPr>
            <p:ph type="sldNum" sz="quarter" idx="12"/>
          </p:nvPr>
        </p:nvSpPr>
        <p:spPr/>
        <p:txBody>
          <a:bodyPr/>
          <a:lstStyle/>
          <a:p>
            <a:fld id="{7DD2792D-E8A8-DA4B-BAEC-D08E85FD3BE3}"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a:t>
            </a:r>
            <a:endParaRPr lang="en-US" dirty="0"/>
          </a:p>
        </p:txBody>
      </p:sp>
      <p:sp>
        <p:nvSpPr>
          <p:cNvPr id="3" name="Text Placeholder 2"/>
          <p:cNvSpPr>
            <a:spLocks noGrp="1"/>
          </p:cNvSpPr>
          <p:nvPr>
            <p:ph type="body" idx="1"/>
          </p:nvPr>
        </p:nvSpPr>
        <p:spPr/>
        <p:txBody>
          <a:bodyPr/>
          <a:lstStyle/>
          <a:p>
            <a:r>
              <a:rPr lang="en-US" dirty="0" smtClean="0"/>
              <a:t>Genetically Engineered Foods</a:t>
            </a:r>
            <a:endParaRPr lang="en-US" dirty="0"/>
          </a:p>
        </p:txBody>
      </p:sp>
      <p:sp>
        <p:nvSpPr>
          <p:cNvPr id="4" name="Content Placeholder 3"/>
          <p:cNvSpPr>
            <a:spLocks noGrp="1"/>
          </p:cNvSpPr>
          <p:nvPr>
            <p:ph sz="half" idx="2"/>
          </p:nvPr>
        </p:nvSpPr>
        <p:spPr>
          <a:xfrm>
            <a:off x="0" y="2649071"/>
            <a:ext cx="4422774" cy="3608293"/>
          </a:xfrm>
        </p:spPr>
        <p:txBody>
          <a:bodyPr/>
          <a:lstStyle/>
          <a:p>
            <a:r>
              <a:rPr lang="en-US" dirty="0" smtClean="0">
                <a:solidFill>
                  <a:schemeClr val="tx1"/>
                </a:solidFill>
              </a:rPr>
              <a:t>Different from plant breeding</a:t>
            </a:r>
          </a:p>
          <a:p>
            <a:r>
              <a:rPr lang="en-US" dirty="0" smtClean="0">
                <a:solidFill>
                  <a:schemeClr val="tx1"/>
                </a:solidFill>
              </a:rPr>
              <a:t>“plants can be bred by changing their genetic makeup -- often with the insertion of just one gene” (</a:t>
            </a:r>
            <a:r>
              <a:rPr lang="en-US" dirty="0" smtClean="0">
                <a:solidFill>
                  <a:schemeClr val="tx1"/>
                </a:solidFill>
                <a:hlinkClick r:id="rId2"/>
              </a:rPr>
              <a:t>http://www.nytimes.com</a:t>
            </a:r>
            <a:r>
              <a:rPr lang="en-US" dirty="0" smtClean="0">
                <a:solidFill>
                  <a:schemeClr val="tx1"/>
                </a:solidFill>
              </a:rPr>
              <a:t>)</a:t>
            </a:r>
          </a:p>
          <a:p>
            <a:r>
              <a:rPr lang="en-US" dirty="0" smtClean="0">
                <a:solidFill>
                  <a:schemeClr val="tx1"/>
                </a:solidFill>
              </a:rPr>
              <a:t>They are Genetically Engineered to be resistant to disease, larger, or more nutritional</a:t>
            </a:r>
          </a:p>
          <a:p>
            <a:endParaRPr lang="en-US" dirty="0"/>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r>
              <a:rPr lang="en-US" dirty="0" smtClean="0">
                <a:solidFill>
                  <a:schemeClr val="tx1"/>
                </a:solidFill>
              </a:rPr>
              <a:t>The more Genetically Engineered food leads to more laws and restrictions on the growers</a:t>
            </a:r>
          </a:p>
          <a:p>
            <a:r>
              <a:rPr lang="en-US" dirty="0" smtClean="0">
                <a:solidFill>
                  <a:schemeClr val="tx1"/>
                </a:solidFill>
              </a:rPr>
              <a:t>Many believe they will be harmful in the long run</a:t>
            </a:r>
          </a:p>
          <a:p>
            <a:r>
              <a:rPr lang="en-US" dirty="0" smtClean="0">
                <a:solidFill>
                  <a:schemeClr val="tx1"/>
                </a:solidFill>
              </a:rPr>
              <a:t>The politics of G.E. foods are becoming increasing difficult to navigate</a:t>
            </a:r>
            <a:endParaRPr lang="en-US" dirty="0">
              <a:solidFill>
                <a:schemeClr val="tx1"/>
              </a:solidFill>
            </a:endParaRPr>
          </a:p>
        </p:txBody>
      </p:sp>
      <p:sp>
        <p:nvSpPr>
          <p:cNvPr id="7" name="TextBox 6"/>
          <p:cNvSpPr txBox="1"/>
          <p:nvPr/>
        </p:nvSpPr>
        <p:spPr>
          <a:xfrm>
            <a:off x="228600" y="6400800"/>
            <a:ext cx="1905000" cy="369332"/>
          </a:xfrm>
          <a:prstGeom prst="rect">
            <a:avLst/>
          </a:prstGeom>
          <a:noFill/>
        </p:spPr>
        <p:txBody>
          <a:bodyPr wrap="square" rtlCol="0">
            <a:spAutoFit/>
          </a:bodyPr>
          <a:lstStyle/>
          <a:p>
            <a:r>
              <a:rPr lang="en-US" dirty="0" smtClean="0"/>
              <a:t>Brianne Baird</a:t>
            </a:r>
            <a:endParaRPr lang="en-US" dirty="0"/>
          </a:p>
        </p:txBody>
      </p:sp>
      <p:sp>
        <p:nvSpPr>
          <p:cNvPr id="9" name="Slide Number Placeholder 8"/>
          <p:cNvSpPr>
            <a:spLocks noGrp="1"/>
          </p:cNvSpPr>
          <p:nvPr>
            <p:ph type="sldNum" sz="quarter" idx="12"/>
          </p:nvPr>
        </p:nvSpPr>
        <p:spPr/>
        <p:txBody>
          <a:bodyPr/>
          <a:lstStyle/>
          <a:p>
            <a:fld id="{7DD2792D-E8A8-DA4B-BAEC-D08E85FD3BE3}"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smtClean="0"/>
              <a:t>Osasu </a:t>
            </a:r>
            <a:r>
              <a:rPr lang="en-US" sz="3600" dirty="0" err="1" smtClean="0"/>
              <a:t>Oronsaye</a:t>
            </a:r>
            <a:r>
              <a:rPr lang="en-US" sz="3600" dirty="0" smtClean="0"/>
              <a:t> and </a:t>
            </a:r>
            <a:r>
              <a:rPr lang="en-US" sz="3600" dirty="0" err="1" smtClean="0"/>
              <a:t>Zefren</a:t>
            </a:r>
            <a:r>
              <a:rPr lang="en-US" sz="3600" dirty="0" smtClean="0"/>
              <a:t> </a:t>
            </a:r>
            <a:r>
              <a:rPr lang="en-US" sz="3600" dirty="0" err="1" smtClean="0"/>
              <a:t>Edior’s</a:t>
            </a:r>
            <a:r>
              <a:rPr lang="en-US" sz="3600" dirty="0" smtClean="0"/>
              <a:t> Bibliography</a:t>
            </a:r>
            <a:endParaRPr lang="en-US" sz="3600" dirty="0"/>
          </a:p>
        </p:txBody>
      </p:sp>
      <p:sp>
        <p:nvSpPr>
          <p:cNvPr id="5" name="Content Placeholder 4"/>
          <p:cNvSpPr>
            <a:spLocks noGrp="1"/>
          </p:cNvSpPr>
          <p:nvPr>
            <p:ph idx="1"/>
          </p:nvPr>
        </p:nvSpPr>
        <p:spPr>
          <a:xfrm>
            <a:off x="381000" y="1752600"/>
            <a:ext cx="8153400" cy="5715000"/>
          </a:xfrm>
        </p:spPr>
        <p:txBody>
          <a:bodyPr/>
          <a:lstStyle/>
          <a:p>
            <a:r>
              <a:rPr lang="en-US" dirty="0" smtClean="0"/>
              <a:t>"Figure3- Foods according to biological source." </a:t>
            </a:r>
            <a:r>
              <a:rPr lang="en-US" i="1" dirty="0" smtClean="0"/>
              <a:t>Healthy Eating </a:t>
            </a:r>
            <a:r>
              <a:rPr lang="en-US" i="1" dirty="0" err="1" smtClean="0"/>
              <a:t>Club:Asia</a:t>
            </a:r>
            <a:r>
              <a:rPr lang="en-US" i="1" dirty="0" smtClean="0"/>
              <a:t> Pacific Journal Clinical </a:t>
            </a:r>
            <a:r>
              <a:rPr lang="en-US" i="1" dirty="0" err="1" smtClean="0"/>
              <a:t>Nutrition,on</a:t>
            </a:r>
            <a:r>
              <a:rPr lang="en-US" i="1" dirty="0" smtClean="0"/>
              <a:t>-line nutrition </a:t>
            </a:r>
            <a:r>
              <a:rPr lang="en-US" i="1" dirty="0" err="1" smtClean="0"/>
              <a:t>course,African</a:t>
            </a:r>
            <a:r>
              <a:rPr lang="en-US" i="1" dirty="0" smtClean="0"/>
              <a:t> food culture</a:t>
            </a:r>
            <a:r>
              <a:rPr lang="en-US" dirty="0" smtClean="0"/>
              <a:t>. Web. 22 Jan. 2010. &lt;http://www.healthyeatingclub.org/info/books-phds/books/foodfacts/html/maintext/fig3.html&gt;. </a:t>
            </a:r>
          </a:p>
          <a:p>
            <a:r>
              <a:rPr lang="en-US" dirty="0" smtClean="0"/>
              <a:t>"Food -." </a:t>
            </a:r>
            <a:r>
              <a:rPr lang="en-US" i="1" dirty="0" err="1" smtClean="0"/>
              <a:t>Wikipedia</a:t>
            </a:r>
            <a:r>
              <a:rPr lang="en-US" i="1" dirty="0" smtClean="0"/>
              <a:t>, the free encyclopedia</a:t>
            </a:r>
            <a:r>
              <a:rPr lang="en-US" dirty="0" smtClean="0"/>
              <a:t>. Web. 22 Jan. 2010. &lt;http://en.wikipedia.org/wiki/Food&gt;. </a:t>
            </a:r>
          </a:p>
          <a:p>
            <a:r>
              <a:rPr lang="en-US" dirty="0" smtClean="0"/>
              <a:t>"Foods from different cultures." </a:t>
            </a:r>
            <a:r>
              <a:rPr lang="en-US" i="1" dirty="0" smtClean="0"/>
              <a:t>Oracle </a:t>
            </a:r>
            <a:r>
              <a:rPr lang="en-US" i="1" dirty="0" err="1" smtClean="0"/>
              <a:t>ThinkQuest</a:t>
            </a:r>
            <a:r>
              <a:rPr lang="en-US" i="1" dirty="0" smtClean="0"/>
              <a:t> Library</a:t>
            </a:r>
            <a:r>
              <a:rPr lang="en-US" dirty="0" smtClean="0"/>
              <a:t>. Web. 26 Jan. 2010. &lt;http://library.thinkquest.org/J001272F/folklife/recipes/recipes.htm&gt;.</a:t>
            </a:r>
          </a:p>
          <a:p>
            <a:pPr>
              <a:buNone/>
            </a:pPr>
            <a:endParaRPr lang="en-US" dirty="0" smtClean="0"/>
          </a:p>
        </p:txBody>
      </p:sp>
      <p:sp>
        <p:nvSpPr>
          <p:cNvPr id="7" name="Slide Number Placeholder 6"/>
          <p:cNvSpPr>
            <a:spLocks noGrp="1"/>
          </p:cNvSpPr>
          <p:nvPr>
            <p:ph type="sldNum" sz="quarter" idx="12"/>
          </p:nvPr>
        </p:nvSpPr>
        <p:spPr/>
        <p:txBody>
          <a:bodyPr/>
          <a:lstStyle/>
          <a:p>
            <a:fld id="{7DD2792D-E8A8-DA4B-BAEC-D08E85FD3BE3}"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Freddie </a:t>
            </a:r>
            <a:r>
              <a:rPr lang="en-US" sz="4000" dirty="0" err="1" smtClean="0"/>
              <a:t>Amadi’s</a:t>
            </a:r>
            <a:r>
              <a:rPr lang="en-US" sz="4000" dirty="0" smtClean="0"/>
              <a:t> Bibliography</a:t>
            </a:r>
            <a:endParaRPr lang="en-US" sz="4000" dirty="0"/>
          </a:p>
        </p:txBody>
      </p:sp>
      <p:sp>
        <p:nvSpPr>
          <p:cNvPr id="3" name="Content Placeholder 2"/>
          <p:cNvSpPr>
            <a:spLocks noGrp="1"/>
          </p:cNvSpPr>
          <p:nvPr>
            <p:ph idx="1"/>
          </p:nvPr>
        </p:nvSpPr>
        <p:spPr/>
        <p:txBody>
          <a:bodyPr/>
          <a:lstStyle/>
          <a:p>
            <a:pPr>
              <a:buNone/>
            </a:pPr>
            <a:endParaRPr lang="en-US" dirty="0" smtClean="0"/>
          </a:p>
          <a:p>
            <a:r>
              <a:rPr lang="en-US" dirty="0" smtClean="0">
                <a:hlinkClick r:id="rId2"/>
              </a:rPr>
              <a:t>www.wisegeek.com</a:t>
            </a:r>
            <a:endParaRPr lang="en-US" dirty="0" smtClean="0"/>
          </a:p>
          <a:p>
            <a:r>
              <a:rPr lang="en-US" dirty="0" smtClean="0">
                <a:hlinkClick r:id="rId3"/>
              </a:rPr>
              <a:t>www.equipmentsspecialist.com</a:t>
            </a:r>
            <a:endParaRPr lang="en-US" dirty="0" smtClean="0"/>
          </a:p>
          <a:p>
            <a:r>
              <a:rPr lang="en-US" dirty="0" smtClean="0">
                <a:hlinkClick r:id="rId4"/>
              </a:rPr>
              <a:t>www.foodproductiondaily.com</a:t>
            </a:r>
            <a:endParaRPr lang="en-US" dirty="0" smtClean="0"/>
          </a:p>
          <a:p>
            <a:endParaRPr lang="en-US" dirty="0"/>
          </a:p>
        </p:txBody>
      </p:sp>
      <p:sp>
        <p:nvSpPr>
          <p:cNvPr id="5" name="Slide Number Placeholder 4"/>
          <p:cNvSpPr>
            <a:spLocks noGrp="1"/>
          </p:cNvSpPr>
          <p:nvPr>
            <p:ph type="sldNum" sz="quarter" idx="12"/>
          </p:nvPr>
        </p:nvSpPr>
        <p:spPr/>
        <p:txBody>
          <a:bodyPr/>
          <a:lstStyle/>
          <a:p>
            <a:fld id="{7DD2792D-E8A8-DA4B-BAEC-D08E85FD3BE3}"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Gabby Macklin’s Bibliography</a:t>
            </a:r>
            <a:endParaRPr lang="en-US" dirty="0"/>
          </a:p>
        </p:txBody>
      </p:sp>
      <p:sp>
        <p:nvSpPr>
          <p:cNvPr id="3" name="Content Placeholder 2"/>
          <p:cNvSpPr>
            <a:spLocks noGrp="1"/>
          </p:cNvSpPr>
          <p:nvPr>
            <p:ph idx="1"/>
          </p:nvPr>
        </p:nvSpPr>
        <p:spPr>
          <a:xfrm>
            <a:off x="0" y="1676400"/>
            <a:ext cx="9144000" cy="5181600"/>
          </a:xfrm>
        </p:spPr>
        <p:txBody>
          <a:bodyPr>
            <a:normAutofit/>
          </a:bodyPr>
          <a:lstStyle/>
          <a:p>
            <a:r>
              <a:rPr lang="en-US" sz="1200" dirty="0" smtClean="0"/>
              <a:t>"Baking." The Food Technology Web Site. Media Matters, 1999. Web. 22 Jan. 2010.&lt;</a:t>
            </a:r>
            <a:r>
              <a:rPr lang="en-US" sz="1200" dirty="0" smtClean="0">
                <a:hlinkClick r:id="rId2"/>
              </a:rPr>
              <a:t>http://www.netcomuk.co.uk/~media/bake.htm</a:t>
            </a:r>
            <a:r>
              <a:rPr lang="en-US" sz="1200" dirty="0" smtClean="0"/>
              <a:t>&gt;</a:t>
            </a:r>
          </a:p>
          <a:p>
            <a:r>
              <a:rPr lang="en-US" sz="1200" dirty="0" smtClean="0"/>
              <a:t>"Boiling." The Food Technology Web Site. Media Matters, 1999. Web. 22 Jan. 2010.&lt;</a:t>
            </a:r>
            <a:r>
              <a:rPr lang="en-US" sz="1200" dirty="0" smtClean="0">
                <a:hlinkClick r:id="rId3"/>
              </a:rPr>
              <a:t>http://www.netcomuk.co.uk/~media/boil.htm</a:t>
            </a:r>
            <a:r>
              <a:rPr lang="en-US" sz="1200" dirty="0" smtClean="0"/>
              <a:t>&gt;</a:t>
            </a:r>
          </a:p>
          <a:p>
            <a:r>
              <a:rPr lang="en-US" sz="1200" dirty="0" smtClean="0"/>
              <a:t>"Cooking Method." Just The Recipe. Web. 22 Jan. 2010. </a:t>
            </a:r>
            <a:r>
              <a:rPr lang="en-US" sz="1200" dirty="0" smtClean="0">
                <a:hlinkClick r:id="rId4"/>
              </a:rPr>
              <a:t>http://www.justtherecipe.com/</a:t>
            </a:r>
            <a:r>
              <a:rPr lang="en-US" sz="1200" dirty="0" smtClean="0"/>
              <a:t>&gt;</a:t>
            </a:r>
          </a:p>
          <a:p>
            <a:r>
              <a:rPr lang="en-US" sz="1200" dirty="0" smtClean="0"/>
              <a:t>"Deep Frying." The Food Technology Web Site. Media Matters, 1999. Web. 22 Jan. 2010.&lt;</a:t>
            </a:r>
            <a:r>
              <a:rPr lang="en-US" sz="1200" dirty="0" smtClean="0">
                <a:hlinkClick r:id="rId5"/>
              </a:rPr>
              <a:t>http://www.netcomuk.co.uk/~media/dfry.htm</a:t>
            </a:r>
            <a:r>
              <a:rPr lang="en-US" sz="1200" dirty="0" smtClean="0"/>
              <a:t>&gt;</a:t>
            </a:r>
          </a:p>
          <a:p>
            <a:r>
              <a:rPr lang="en-US" sz="1200" dirty="0" smtClean="0"/>
              <a:t>"Grilling." The Food Technology Web Site. Media Matters, 1999. Web. 22 Jan. 2010. &lt;</a:t>
            </a:r>
            <a:r>
              <a:rPr lang="en-US" sz="1200" dirty="0" smtClean="0">
                <a:hlinkClick r:id="rId6"/>
              </a:rPr>
              <a:t>http://www.netcomuk.co.uk/~media/grill.htm</a:t>
            </a:r>
            <a:r>
              <a:rPr lang="en-US" sz="1200" dirty="0" smtClean="0"/>
              <a:t>&gt;.</a:t>
            </a:r>
          </a:p>
          <a:p>
            <a:r>
              <a:rPr lang="en-US" sz="1200" dirty="0" smtClean="0"/>
              <a:t>"Microwaving." The Food Technology Web Site. Media Matters, 1999. Web. 22 Jan.  2010.&lt;</a:t>
            </a:r>
            <a:r>
              <a:rPr lang="en-US" sz="1200" dirty="0" smtClean="0">
                <a:hlinkClick r:id="rId7"/>
              </a:rPr>
              <a:t>http://www.netcomuk.co.uk/~media/micro.htm</a:t>
            </a:r>
            <a:r>
              <a:rPr lang="en-US" sz="1200" dirty="0" smtClean="0"/>
              <a:t>&gt;</a:t>
            </a:r>
          </a:p>
          <a:p>
            <a:r>
              <a:rPr lang="en-US" sz="1200" dirty="0" smtClean="0"/>
              <a:t>"Poaching." The Food Technology Web Site. Media Matters, 1999. Web. 22 Jan. 2010.&lt;</a:t>
            </a:r>
            <a:r>
              <a:rPr lang="en-US" sz="1200" dirty="0" smtClean="0">
                <a:hlinkClick r:id="rId8"/>
              </a:rPr>
              <a:t>http://www.netcomuk.co.uk/~media/poach.htm</a:t>
            </a:r>
            <a:r>
              <a:rPr lang="en-US" sz="1200" dirty="0" smtClean="0"/>
              <a:t>&gt;</a:t>
            </a:r>
          </a:p>
          <a:p>
            <a:r>
              <a:rPr lang="en-US" sz="1200" dirty="0" smtClean="0"/>
              <a:t>"Shallow Frying." The Food Technology Web Site. Media Matters, 1999. Web. 22  Jan. 2010.&lt;</a:t>
            </a:r>
            <a:r>
              <a:rPr lang="en-US" sz="1200" dirty="0" smtClean="0">
                <a:hlinkClick r:id="rId9"/>
              </a:rPr>
              <a:t>http://www.netcomuk.co.uk/~media/shfry.htm</a:t>
            </a:r>
            <a:r>
              <a:rPr lang="en-US" sz="1200" dirty="0" smtClean="0"/>
              <a:t>&gt;</a:t>
            </a:r>
          </a:p>
          <a:p>
            <a:endParaRPr lang="en-US" dirty="0" smtClean="0"/>
          </a:p>
          <a:p>
            <a:endParaRPr lang="en-US" dirty="0"/>
          </a:p>
        </p:txBody>
      </p:sp>
      <p:sp>
        <p:nvSpPr>
          <p:cNvPr id="5" name="Slide Number Placeholder 4"/>
          <p:cNvSpPr>
            <a:spLocks noGrp="1"/>
          </p:cNvSpPr>
          <p:nvPr>
            <p:ph type="sldNum" sz="quarter" idx="12"/>
          </p:nvPr>
        </p:nvSpPr>
        <p:spPr/>
        <p:txBody>
          <a:bodyPr/>
          <a:lstStyle/>
          <a:p>
            <a:fld id="{7DD2792D-E8A8-DA4B-BAEC-D08E85FD3BE3}"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Vanessa Ayala’s Bibliography</a:t>
            </a:r>
            <a:endParaRPr lang="en-US" dirty="0"/>
          </a:p>
        </p:txBody>
      </p:sp>
      <p:sp>
        <p:nvSpPr>
          <p:cNvPr id="3" name="Content Placeholder 2"/>
          <p:cNvSpPr>
            <a:spLocks noGrp="1"/>
          </p:cNvSpPr>
          <p:nvPr>
            <p:ph idx="1"/>
          </p:nvPr>
        </p:nvSpPr>
        <p:spPr>
          <a:xfrm>
            <a:off x="152400" y="2070846"/>
            <a:ext cx="8991600" cy="4634754"/>
          </a:xfrm>
        </p:spPr>
        <p:txBody>
          <a:bodyPr>
            <a:normAutofit/>
          </a:bodyPr>
          <a:lstStyle/>
          <a:p>
            <a:r>
              <a:rPr lang="en-US" sz="2000" dirty="0" smtClean="0">
                <a:solidFill>
                  <a:srgbClr val="000000"/>
                </a:solidFill>
              </a:rPr>
              <a:t>"Accidental Eats." </a:t>
            </a:r>
            <a:r>
              <a:rPr lang="en-US" sz="2000" i="1" dirty="0" err="1" smtClean="0">
                <a:solidFill>
                  <a:srgbClr val="000000"/>
                </a:solidFill>
              </a:rPr>
              <a:t>csupomona.edu</a:t>
            </a:r>
            <a:r>
              <a:rPr lang="en-US" sz="2000" dirty="0" smtClean="0">
                <a:solidFill>
                  <a:srgbClr val="000000"/>
                </a:solidFill>
              </a:rPr>
              <a:t>. Cal Poly Pomona, Web. 21 Jan 2010. &lt;http://www.csupomona.edu/~plin/EWS425/food_accidentallyinvented.html&gt;.</a:t>
            </a:r>
          </a:p>
          <a:p>
            <a:r>
              <a:rPr lang="en-US" sz="2000" dirty="0" smtClean="0">
                <a:solidFill>
                  <a:srgbClr val="000000"/>
                </a:solidFill>
              </a:rPr>
              <a:t>"Food </a:t>
            </a:r>
            <a:r>
              <a:rPr lang="en-US" sz="2000" dirty="0" err="1" smtClean="0">
                <a:solidFill>
                  <a:srgbClr val="000000"/>
                </a:solidFill>
              </a:rPr>
              <a:t>techonology</a:t>
            </a:r>
            <a:r>
              <a:rPr lang="en-US" sz="2000" dirty="0" smtClean="0">
                <a:solidFill>
                  <a:srgbClr val="000000"/>
                </a:solidFill>
              </a:rPr>
              <a:t>." </a:t>
            </a:r>
            <a:r>
              <a:rPr lang="en-US" sz="2000" i="1" dirty="0" err="1" smtClean="0">
                <a:solidFill>
                  <a:srgbClr val="000000"/>
                </a:solidFill>
              </a:rPr>
              <a:t>Wikipedia</a:t>
            </a:r>
            <a:r>
              <a:rPr lang="en-US" sz="2000" dirty="0" smtClean="0">
                <a:solidFill>
                  <a:srgbClr val="000000"/>
                </a:solidFill>
              </a:rPr>
              <a:t>. Web.</a:t>
            </a:r>
            <a:r>
              <a:rPr lang="en-US" sz="2000" dirty="0" smtClean="0">
                <a:solidFill>
                  <a:srgbClr val="000000"/>
                </a:solidFill>
                <a:hlinkClick r:id="rId2"/>
              </a:rPr>
              <a:t>http://en.wikipedia.org/wiki/Food_technology</a:t>
            </a:r>
            <a:r>
              <a:rPr lang="en-US" sz="2000" dirty="0" smtClean="0">
                <a:solidFill>
                  <a:srgbClr val="000000"/>
                </a:solidFill>
              </a:rPr>
              <a:t>.</a:t>
            </a:r>
          </a:p>
          <a:p>
            <a:r>
              <a:rPr lang="en-US" sz="2000" dirty="0" smtClean="0">
                <a:solidFill>
                  <a:srgbClr val="000000"/>
                </a:solidFill>
              </a:rPr>
              <a:t>Stanley, Autumn. </a:t>
            </a:r>
            <a:r>
              <a:rPr lang="en-US" sz="2000" i="1" dirty="0" smtClean="0">
                <a:solidFill>
                  <a:srgbClr val="000000"/>
                </a:solidFill>
              </a:rPr>
              <a:t>Mothers and Daughters of Invention: Notes for a Revised History of Technology</a:t>
            </a:r>
            <a:r>
              <a:rPr lang="en-US" sz="2000" dirty="0" smtClean="0">
                <a:solidFill>
                  <a:srgbClr val="000000"/>
                </a:solidFill>
              </a:rPr>
              <a:t>. Metuchen, NJ: Scarecrow, 1993.</a:t>
            </a:r>
          </a:p>
          <a:p>
            <a:r>
              <a:rPr lang="en-US" sz="2000" dirty="0" smtClean="0">
                <a:solidFill>
                  <a:srgbClr val="000000"/>
                </a:solidFill>
              </a:rPr>
              <a:t>"Women's Inventors; Food Production and Processing." </a:t>
            </a:r>
            <a:r>
              <a:rPr lang="en-US" sz="2000" i="1" dirty="0" err="1" smtClean="0">
                <a:solidFill>
                  <a:srgbClr val="000000"/>
                </a:solidFill>
              </a:rPr>
              <a:t>csupomona.edu</a:t>
            </a:r>
            <a:r>
              <a:rPr lang="en-US" sz="2000" dirty="0" smtClean="0">
                <a:solidFill>
                  <a:srgbClr val="000000"/>
                </a:solidFill>
              </a:rPr>
              <a:t>. Cal Poly Pomona, Web. 21January2010.</a:t>
            </a:r>
            <a:r>
              <a:rPr lang="en-US" sz="2000" dirty="0" smtClean="0">
                <a:solidFill>
                  <a:srgbClr val="000000"/>
                </a:solidFill>
                <a:hlinkClick r:id="rId3"/>
              </a:rPr>
              <a:t>http://www.csupomona.edu/~plin/inventors/food.html</a:t>
            </a:r>
            <a:r>
              <a:rPr lang="en-US" sz="2000" dirty="0" smtClean="0">
                <a:solidFill>
                  <a:srgbClr val="000000"/>
                </a:solidFill>
              </a:rPr>
              <a:t>.</a:t>
            </a:r>
          </a:p>
          <a:p>
            <a:endParaRPr lang="en-US" dirty="0"/>
          </a:p>
        </p:txBody>
      </p:sp>
      <p:sp>
        <p:nvSpPr>
          <p:cNvPr id="5" name="Slide Number Placeholder 4"/>
          <p:cNvSpPr>
            <a:spLocks noGrp="1"/>
          </p:cNvSpPr>
          <p:nvPr>
            <p:ph type="sldNum" sz="quarter" idx="12"/>
          </p:nvPr>
        </p:nvSpPr>
        <p:spPr/>
        <p:txBody>
          <a:bodyPr/>
          <a:lstStyle/>
          <a:p>
            <a:fld id="{7DD2792D-E8A8-DA4B-BAEC-D08E85FD3BE3}"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Food in different cultures?</a:t>
            </a:r>
            <a:endParaRPr lang="en-US" dirty="0"/>
          </a:p>
        </p:txBody>
      </p:sp>
      <p:sp>
        <p:nvSpPr>
          <p:cNvPr id="3" name="Content Placeholder 2"/>
          <p:cNvSpPr>
            <a:spLocks noGrp="1"/>
          </p:cNvSpPr>
          <p:nvPr>
            <p:ph sz="half" idx="1"/>
          </p:nvPr>
        </p:nvSpPr>
        <p:spPr>
          <a:xfrm>
            <a:off x="0" y="1676400"/>
            <a:ext cx="4719637" cy="5096094"/>
          </a:xfrm>
        </p:spPr>
        <p:txBody>
          <a:bodyPr>
            <a:normAutofit/>
          </a:bodyPr>
          <a:lstStyle/>
          <a:p>
            <a:r>
              <a:rPr lang="en-US" sz="2800" b="1" dirty="0" smtClean="0">
                <a:solidFill>
                  <a:schemeClr val="tx1"/>
                </a:solidFill>
              </a:rPr>
              <a:t>Food is represented differently to many diverse cultures.</a:t>
            </a:r>
          </a:p>
          <a:p>
            <a:r>
              <a:rPr lang="en-US" sz="2800" b="1" dirty="0" smtClean="0">
                <a:solidFill>
                  <a:schemeClr val="tx1"/>
                </a:solidFill>
              </a:rPr>
              <a:t>The idea of food depends on which cultural background the person you speak to comes </a:t>
            </a:r>
          </a:p>
          <a:p>
            <a:r>
              <a:rPr lang="en-US" sz="2800" b="1" dirty="0" smtClean="0">
                <a:solidFill>
                  <a:schemeClr val="tx1"/>
                </a:solidFill>
              </a:rPr>
              <a:t>from. </a:t>
            </a:r>
            <a:endParaRPr lang="en-US" sz="2800" b="1" dirty="0">
              <a:solidFill>
                <a:schemeClr val="tx1"/>
              </a:solidFill>
            </a:endParaRPr>
          </a:p>
        </p:txBody>
      </p:sp>
      <p:sp>
        <p:nvSpPr>
          <p:cNvPr id="4" name="TextBox 3"/>
          <p:cNvSpPr txBox="1"/>
          <p:nvPr/>
        </p:nvSpPr>
        <p:spPr>
          <a:xfrm>
            <a:off x="6172200" y="6211669"/>
            <a:ext cx="2971800" cy="646331"/>
          </a:xfrm>
          <a:prstGeom prst="rect">
            <a:avLst/>
          </a:prstGeom>
          <a:noFill/>
        </p:spPr>
        <p:txBody>
          <a:bodyPr wrap="square" rtlCol="0">
            <a:spAutoFit/>
          </a:bodyPr>
          <a:lstStyle/>
          <a:p>
            <a:r>
              <a:rPr lang="en-US" dirty="0" smtClean="0"/>
              <a:t>Osasu </a:t>
            </a:r>
            <a:r>
              <a:rPr lang="en-US" dirty="0" err="1" smtClean="0"/>
              <a:t>Oronsaye</a:t>
            </a:r>
            <a:r>
              <a:rPr lang="en-US" dirty="0" smtClean="0"/>
              <a:t>&amp;</a:t>
            </a:r>
            <a:r>
              <a:rPr lang="en-US" dirty="0" err="1" smtClean="0"/>
              <a:t>Zefren</a:t>
            </a:r>
            <a:r>
              <a:rPr lang="en-US" dirty="0" err="1"/>
              <a:t>E</a:t>
            </a:r>
            <a:r>
              <a:rPr lang="en-US" dirty="0" err="1" smtClean="0"/>
              <a:t>dior</a:t>
            </a:r>
            <a:endParaRPr lang="en-US" dirty="0"/>
          </a:p>
        </p:txBody>
      </p:sp>
      <p:pic>
        <p:nvPicPr>
          <p:cNvPr id="1026" name="Picture 2" descr="http://t0.gstatic.com/images?q=tbn:5IZoIe3E9OeUhM:http://www.ninos-trattoria.com/image/2220319.jpeg"/>
          <p:cNvPicPr>
            <a:picLocks noChangeAspect="1" noChangeArrowheads="1"/>
          </p:cNvPicPr>
          <p:nvPr/>
        </p:nvPicPr>
        <p:blipFill>
          <a:blip r:embed="rId2"/>
          <a:srcRect/>
          <a:stretch>
            <a:fillRect/>
          </a:stretch>
        </p:blipFill>
        <p:spPr bwMode="auto">
          <a:xfrm>
            <a:off x="6686549" y="2362200"/>
            <a:ext cx="2217419" cy="2743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28" name="Picture 4" descr="http://img2.travelblog.org/Photos/18186/67064/t/407466-German-Food-0.jpg"/>
          <p:cNvPicPr>
            <a:picLocks noChangeAspect="1" noChangeArrowheads="1"/>
          </p:cNvPicPr>
          <p:nvPr/>
        </p:nvPicPr>
        <p:blipFill>
          <a:blip r:embed="rId3"/>
          <a:srcRect/>
          <a:stretch>
            <a:fillRect/>
          </a:stretch>
        </p:blipFill>
        <p:spPr bwMode="auto">
          <a:xfrm>
            <a:off x="5257799" y="4382869"/>
            <a:ext cx="2438400" cy="1828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30" name="Picture 6" descr="http://3.bp.blogspot.com/_m_CzHDBCdEk/ScFFV_mIg0I/AAAAAAAAADU/hWFKrcZzjb0/s320/American%2520Food.jpg"/>
          <p:cNvPicPr>
            <a:picLocks noChangeAspect="1" noChangeArrowheads="1"/>
          </p:cNvPicPr>
          <p:nvPr/>
        </p:nvPicPr>
        <p:blipFill>
          <a:blip r:embed="rId4"/>
          <a:srcRect/>
          <a:stretch>
            <a:fillRect/>
          </a:stretch>
        </p:blipFill>
        <p:spPr bwMode="auto">
          <a:xfrm>
            <a:off x="4719638" y="1981200"/>
            <a:ext cx="2743199" cy="2743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32" name="Picture 8" descr="http://thechaprestaurant.com/assets/images/tacos.jpg"/>
          <p:cNvPicPr>
            <a:picLocks noChangeAspect="1" noChangeArrowheads="1"/>
          </p:cNvPicPr>
          <p:nvPr/>
        </p:nvPicPr>
        <p:blipFill>
          <a:blip r:embed="rId5"/>
          <a:srcRect/>
          <a:stretch>
            <a:fillRect/>
          </a:stretch>
        </p:blipFill>
        <p:spPr bwMode="auto">
          <a:xfrm>
            <a:off x="3805238" y="4724400"/>
            <a:ext cx="1828799" cy="1828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34" name="Picture 10" descr="http://www.nanchang.se/culture/food/chinese_food.jpg"/>
          <p:cNvPicPr>
            <a:picLocks noChangeAspect="1" noChangeArrowheads="1"/>
          </p:cNvPicPr>
          <p:nvPr/>
        </p:nvPicPr>
        <p:blipFill>
          <a:blip r:embed="rId6"/>
          <a:srcRect/>
          <a:stretch>
            <a:fillRect/>
          </a:stretch>
        </p:blipFill>
        <p:spPr bwMode="auto">
          <a:xfrm>
            <a:off x="4526870" y="4068544"/>
            <a:ext cx="1461858" cy="10972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Slide Number Placeholder 10"/>
          <p:cNvSpPr>
            <a:spLocks noGrp="1"/>
          </p:cNvSpPr>
          <p:nvPr>
            <p:ph type="sldNum" sz="quarter" idx="12"/>
          </p:nvPr>
        </p:nvSpPr>
        <p:spPr/>
        <p:txBody>
          <a:bodyPr/>
          <a:lstStyle/>
          <a:p>
            <a:fld id="{7DD2792D-E8A8-DA4B-BAEC-D08E85FD3BE3}"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Monique </a:t>
            </a:r>
            <a:r>
              <a:rPr lang="en-US" dirty="0" err="1" smtClean="0"/>
              <a:t>DeBarry’s</a:t>
            </a:r>
            <a:r>
              <a:rPr lang="en-US" dirty="0" smtClean="0"/>
              <a:t> Bibliography</a:t>
            </a:r>
            <a:endParaRPr lang="en-US" dirty="0"/>
          </a:p>
        </p:txBody>
      </p:sp>
      <p:sp>
        <p:nvSpPr>
          <p:cNvPr id="3" name="Content Placeholder 2"/>
          <p:cNvSpPr>
            <a:spLocks noGrp="1"/>
          </p:cNvSpPr>
          <p:nvPr>
            <p:ph idx="1"/>
          </p:nvPr>
        </p:nvSpPr>
        <p:spPr/>
        <p:txBody>
          <a:bodyPr/>
          <a:lstStyle/>
          <a:p>
            <a:r>
              <a:rPr lang="en-US" dirty="0" smtClean="0"/>
              <a:t>http://</a:t>
            </a:r>
            <a:r>
              <a:rPr lang="en-US" dirty="0" err="1" smtClean="0"/>
              <a:t>en.wikipedia.org/wiki/Food_politics</a:t>
            </a:r>
            <a:endParaRPr lang="en-US" dirty="0" smtClean="0"/>
          </a:p>
          <a:p>
            <a:endParaRPr lang="en-US" dirty="0"/>
          </a:p>
        </p:txBody>
      </p:sp>
      <p:sp>
        <p:nvSpPr>
          <p:cNvPr id="5" name="Slide Number Placeholder 4"/>
          <p:cNvSpPr>
            <a:spLocks noGrp="1"/>
          </p:cNvSpPr>
          <p:nvPr>
            <p:ph type="sldNum" sz="quarter" idx="12"/>
          </p:nvPr>
        </p:nvSpPr>
        <p:spPr/>
        <p:txBody>
          <a:bodyPr/>
          <a:lstStyle/>
          <a:p>
            <a:fld id="{7DD2792D-E8A8-DA4B-BAEC-D08E85FD3BE3}"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Brianne Baird’s Bibliography</a:t>
            </a:r>
            <a:endParaRPr lang="en-US" dirty="0"/>
          </a:p>
        </p:txBody>
      </p:sp>
      <p:sp>
        <p:nvSpPr>
          <p:cNvPr id="3" name="Content Placeholder 2"/>
          <p:cNvSpPr>
            <a:spLocks noGrp="1"/>
          </p:cNvSpPr>
          <p:nvPr>
            <p:ph idx="1"/>
          </p:nvPr>
        </p:nvSpPr>
        <p:spPr>
          <a:xfrm>
            <a:off x="0" y="2070846"/>
            <a:ext cx="9143999" cy="4787154"/>
          </a:xfrm>
        </p:spPr>
        <p:txBody>
          <a:bodyPr>
            <a:normAutofit fontScale="70000" lnSpcReduction="20000"/>
          </a:bodyPr>
          <a:lstStyle/>
          <a:p>
            <a:r>
              <a:rPr lang="en-US" dirty="0" smtClean="0"/>
              <a:t>Fishel, Fred. "Pesticides and the Environment." </a:t>
            </a:r>
            <a:r>
              <a:rPr lang="en-US" i="1" dirty="0" smtClean="0"/>
              <a:t>University of Missouri </a:t>
            </a:r>
            <a:r>
              <a:rPr lang="en-US" i="1" dirty="0" err="1" smtClean="0"/>
              <a:t>Extention</a:t>
            </a:r>
            <a:r>
              <a:rPr lang="en-US" i="1" dirty="0" smtClean="0"/>
              <a:t>. Dec. 1999. Web. 18 Jan. 2010. &lt;http://</a:t>
            </a:r>
            <a:r>
              <a:rPr lang="en-US" i="1" dirty="0" err="1" smtClean="0"/>
              <a:t>extension.missouri.edu/publications/DisplayPub.aspx?P</a:t>
            </a:r>
            <a:r>
              <a:rPr lang="en-US" i="1" dirty="0" smtClean="0"/>
              <a:t>=G7520&gt;.</a:t>
            </a:r>
          </a:p>
          <a:p>
            <a:r>
              <a:rPr lang="en-US" dirty="0" smtClean="0"/>
              <a:t>"Global Plant Breeding." </a:t>
            </a:r>
            <a:r>
              <a:rPr lang="en-US" i="1" dirty="0" smtClean="0"/>
              <a:t>Global Plant Breeding: Cooperative State </a:t>
            </a:r>
            <a:r>
              <a:rPr lang="en-US" i="1" dirty="0" err="1" smtClean="0"/>
              <a:t>REsearch</a:t>
            </a:r>
            <a:r>
              <a:rPr lang="en-US" i="1" dirty="0" smtClean="0"/>
              <a:t>, Education, and Extension Service. Ed. T.C. </a:t>
            </a:r>
            <a:r>
              <a:rPr lang="en-US" i="1" dirty="0" err="1" smtClean="0"/>
              <a:t>Wehner</a:t>
            </a:r>
            <a:r>
              <a:rPr lang="en-US" i="1" dirty="0" smtClean="0"/>
              <a:t>. 30 Mar. 2005. Web. 13 Jan. 2010. &lt;http://</a:t>
            </a:r>
            <a:r>
              <a:rPr lang="en-US" i="1" dirty="0" err="1" smtClean="0"/>
              <a:t>cuke.hort.ncsu.edu/gpb</a:t>
            </a:r>
            <a:r>
              <a:rPr lang="en-US" i="1" dirty="0" smtClean="0"/>
              <a:t>/&gt;.</a:t>
            </a:r>
          </a:p>
          <a:p>
            <a:r>
              <a:rPr lang="en-US" dirty="0" smtClean="0"/>
              <a:t>"Golden Rice is a Part of the </a:t>
            </a:r>
            <a:r>
              <a:rPr lang="en-US" dirty="0" err="1" smtClean="0"/>
              <a:t>Soultion</a:t>
            </a:r>
            <a:r>
              <a:rPr lang="en-US" dirty="0" smtClean="0"/>
              <a:t>." </a:t>
            </a:r>
            <a:r>
              <a:rPr lang="en-US" i="1" dirty="0" smtClean="0"/>
              <a:t>Golden Rice. 2009. Web. 20 Jan. 2010. &lt;http://</a:t>
            </a:r>
            <a:r>
              <a:rPr lang="en-US" i="1" dirty="0" err="1" smtClean="0"/>
              <a:t>www.goldenrice.org</a:t>
            </a:r>
            <a:r>
              <a:rPr lang="en-US" i="1" dirty="0" smtClean="0"/>
              <a:t>/&gt;.</a:t>
            </a:r>
          </a:p>
          <a:p>
            <a:r>
              <a:rPr lang="en-US" dirty="0" smtClean="0"/>
              <a:t>"Health Genetics: Data." </a:t>
            </a:r>
            <a:r>
              <a:rPr lang="en-US" i="1" dirty="0" smtClean="0"/>
              <a:t>The New York </a:t>
            </a:r>
            <a:r>
              <a:rPr lang="en-US" i="1" dirty="0" err="1" smtClean="0"/>
              <a:t>TImes</a:t>
            </a:r>
            <a:r>
              <a:rPr lang="en-US" i="1" dirty="0" smtClean="0"/>
              <a:t>. Web. 20 Jan. 2010. &lt;</a:t>
            </a:r>
            <a:r>
              <a:rPr lang="en-US" i="1" dirty="0" err="1" smtClean="0"/>
              <a:t>http://www.nytimes.com/library/national/science/health/gm-index.html</a:t>
            </a:r>
            <a:r>
              <a:rPr lang="en-US" i="1" dirty="0" smtClean="0"/>
              <a:t>&gt;.</a:t>
            </a:r>
          </a:p>
          <a:p>
            <a:r>
              <a:rPr lang="en-US" dirty="0" smtClean="0"/>
              <a:t>"Importing Food Products into the United States." </a:t>
            </a:r>
            <a:r>
              <a:rPr lang="en-US" i="1" dirty="0" smtClean="0"/>
              <a:t>FDA: U.S. Food and Drug Administration. 23 Dec. 2009. Web. 18 Jan. 2010. &lt;</a:t>
            </a:r>
            <a:r>
              <a:rPr lang="en-US" i="1" dirty="0" err="1" smtClean="0"/>
              <a:t>http://www.fda.gov/Food/InternationalActivities/Imports/default.htm</a:t>
            </a:r>
            <a:r>
              <a:rPr lang="en-US" i="1" dirty="0" smtClean="0"/>
              <a:t>&gt;.</a:t>
            </a:r>
          </a:p>
          <a:p>
            <a:r>
              <a:rPr lang="en-US" dirty="0" smtClean="0"/>
              <a:t>Pollack, Andrew. "The Green Revolution Yields to the Bottom Line." </a:t>
            </a:r>
            <a:r>
              <a:rPr lang="en-US" i="1" dirty="0" smtClean="0"/>
              <a:t>The New York </a:t>
            </a:r>
            <a:r>
              <a:rPr lang="en-US" i="1" dirty="0" err="1" smtClean="0"/>
              <a:t>TImes</a:t>
            </a:r>
            <a:r>
              <a:rPr lang="en-US" i="1" dirty="0" smtClean="0"/>
              <a:t>. 15 May 2001. Web. 20 Jan. 2010. &lt;http://www.nytimes.com/2001/05/15/science/15CROP.html&gt;. </a:t>
            </a:r>
            <a:endParaRPr lang="en-US" dirty="0"/>
          </a:p>
        </p:txBody>
      </p:sp>
      <p:sp>
        <p:nvSpPr>
          <p:cNvPr id="5" name="Slide Number Placeholder 4"/>
          <p:cNvSpPr>
            <a:spLocks noGrp="1"/>
          </p:cNvSpPr>
          <p:nvPr>
            <p:ph type="sldNum" sz="quarter" idx="12"/>
          </p:nvPr>
        </p:nvSpPr>
        <p:spPr/>
        <p:txBody>
          <a:bodyPr/>
          <a:lstStyle/>
          <a:p>
            <a:fld id="{7DD2792D-E8A8-DA4B-BAEC-D08E85FD3BE3}"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144000" cy="301625"/>
          </a:xfrm>
        </p:spPr>
        <p:txBody>
          <a:bodyPr/>
          <a:lstStyle/>
          <a:p>
            <a:r>
              <a:rPr lang="en-US" sz="2000" dirty="0" smtClean="0">
                <a:solidFill>
                  <a:schemeClr val="bg1"/>
                </a:solidFill>
              </a:rPr>
              <a:t>Group </a:t>
            </a:r>
            <a:r>
              <a:rPr lang="en-US" sz="2000" dirty="0" err="1" smtClean="0">
                <a:solidFill>
                  <a:schemeClr val="bg1"/>
                </a:solidFill>
              </a:rPr>
              <a:t>Bibliogrpahy</a:t>
            </a:r>
            <a:endParaRPr lang="en-US" sz="2000" dirty="0">
              <a:solidFill>
                <a:schemeClr val="bg1"/>
              </a:solidFill>
            </a:endParaRPr>
          </a:p>
        </p:txBody>
      </p:sp>
      <p:sp>
        <p:nvSpPr>
          <p:cNvPr id="4" name="TextBox 3"/>
          <p:cNvSpPr txBox="1"/>
          <p:nvPr/>
        </p:nvSpPr>
        <p:spPr>
          <a:xfrm>
            <a:off x="0" y="457200"/>
            <a:ext cx="9144000" cy="7879084"/>
          </a:xfrm>
          <a:prstGeom prst="rect">
            <a:avLst/>
          </a:prstGeom>
          <a:noFill/>
        </p:spPr>
        <p:txBody>
          <a:bodyPr wrap="square" rtlCol="0">
            <a:spAutoFit/>
          </a:bodyPr>
          <a:lstStyle/>
          <a:p>
            <a:r>
              <a:rPr lang="en-US" sz="1100" b="1" dirty="0" smtClean="0">
                <a:solidFill>
                  <a:srgbClr val="000000"/>
                </a:solidFill>
              </a:rPr>
              <a:t>"Accidental Eats." </a:t>
            </a:r>
            <a:r>
              <a:rPr lang="en-US" sz="1100" b="1" i="1" dirty="0" err="1" smtClean="0">
                <a:solidFill>
                  <a:srgbClr val="000000"/>
                </a:solidFill>
              </a:rPr>
              <a:t>csupomona.edu</a:t>
            </a:r>
            <a:r>
              <a:rPr lang="en-US" sz="1100" b="1" dirty="0" smtClean="0">
                <a:solidFill>
                  <a:srgbClr val="000000"/>
                </a:solidFill>
              </a:rPr>
              <a:t>. Cal Poly Pomona, Web. 21 Jan 2010. &lt;http://www.csupomona.edu/~plin/EWS425/food_accidentallyinvented.html&gt;.</a:t>
            </a:r>
          </a:p>
          <a:p>
            <a:endParaRPr lang="en-US" sz="1100" b="1" dirty="0" smtClean="0">
              <a:solidFill>
                <a:srgbClr val="000000"/>
              </a:solidFill>
            </a:endParaRPr>
          </a:p>
          <a:p>
            <a:r>
              <a:rPr lang="en-US" sz="1100" b="1" dirty="0" smtClean="0">
                <a:solidFill>
                  <a:srgbClr val="000000"/>
                </a:solidFill>
              </a:rPr>
              <a:t>"Baking." The Food Technology Web Site. Media Matters, 1999. Web. 22 Jan. 2010. &lt;</a:t>
            </a:r>
            <a:r>
              <a:rPr lang="en-US" sz="1100" b="1" dirty="0" smtClean="0">
                <a:solidFill>
                  <a:srgbClr val="000000"/>
                </a:solidFill>
                <a:hlinkClick r:id="rId2"/>
              </a:rPr>
              <a:t>http://www.netcomuk.co.uk/~media/bake.htm</a:t>
            </a:r>
            <a:r>
              <a:rPr lang="en-US" sz="1100" b="1" dirty="0" smtClean="0">
                <a:solidFill>
                  <a:srgbClr val="000000"/>
                </a:solidFill>
              </a:rPr>
              <a:t>&gt;</a:t>
            </a:r>
          </a:p>
          <a:p>
            <a:endParaRPr lang="en-US" sz="1100" b="1" dirty="0" smtClean="0">
              <a:solidFill>
                <a:srgbClr val="000000"/>
              </a:solidFill>
            </a:endParaRPr>
          </a:p>
          <a:p>
            <a:r>
              <a:rPr lang="en-US" sz="1100" b="1" dirty="0" smtClean="0">
                <a:solidFill>
                  <a:srgbClr val="000000"/>
                </a:solidFill>
              </a:rPr>
              <a:t>"Boiling." The Food Technology Web Site. Media Matters, 1999. Web. 22 Jan. 2010. &lt;</a:t>
            </a:r>
            <a:r>
              <a:rPr lang="en-US" sz="1100" b="1" dirty="0" smtClean="0">
                <a:solidFill>
                  <a:srgbClr val="000000"/>
                </a:solidFill>
                <a:hlinkClick r:id="rId3"/>
              </a:rPr>
              <a:t>http://www.netcomuk.co.uk/~media/boil.htm</a:t>
            </a:r>
            <a:r>
              <a:rPr lang="en-US" sz="1100" b="1" dirty="0" smtClean="0">
                <a:solidFill>
                  <a:srgbClr val="000000"/>
                </a:solidFill>
              </a:rPr>
              <a:t>&gt;</a:t>
            </a:r>
          </a:p>
          <a:p>
            <a:endParaRPr lang="en-US" sz="1100" b="1" dirty="0" smtClean="0">
              <a:solidFill>
                <a:srgbClr val="000000"/>
              </a:solidFill>
            </a:endParaRPr>
          </a:p>
          <a:p>
            <a:r>
              <a:rPr lang="en-US" sz="1100" b="1" dirty="0" smtClean="0">
                <a:solidFill>
                  <a:srgbClr val="000000"/>
                </a:solidFill>
              </a:rPr>
              <a:t>"Cooking Method." Just The Recipe. Web. 22 Jan. 2010. </a:t>
            </a:r>
            <a:r>
              <a:rPr lang="en-US" sz="1100" b="1" dirty="0" smtClean="0">
                <a:solidFill>
                  <a:srgbClr val="000000"/>
                </a:solidFill>
                <a:hlinkClick r:id="rId4"/>
              </a:rPr>
              <a:t>http://www.justtherecipe.com/</a:t>
            </a:r>
            <a:r>
              <a:rPr lang="en-US" sz="1100" b="1" dirty="0" smtClean="0">
                <a:solidFill>
                  <a:srgbClr val="000000"/>
                </a:solidFill>
              </a:rPr>
              <a:t>&gt;</a:t>
            </a:r>
          </a:p>
          <a:p>
            <a:endParaRPr lang="en-US" sz="1100" b="1" dirty="0" smtClean="0">
              <a:solidFill>
                <a:srgbClr val="000000"/>
              </a:solidFill>
            </a:endParaRPr>
          </a:p>
          <a:p>
            <a:r>
              <a:rPr lang="en-US" sz="1100" b="1" dirty="0" smtClean="0">
                <a:solidFill>
                  <a:srgbClr val="000000"/>
                </a:solidFill>
              </a:rPr>
              <a:t>"Deep Frying." The Food Technology Web Site. Media Matters, 1999. Web. 22 Jan. 2010.&lt;</a:t>
            </a:r>
            <a:r>
              <a:rPr lang="en-US" sz="1100" b="1" dirty="0" smtClean="0">
                <a:solidFill>
                  <a:srgbClr val="000000"/>
                </a:solidFill>
                <a:hlinkClick r:id="rId5"/>
              </a:rPr>
              <a:t>http://www.netcomuk.co.uk/~media/dfry.htm</a:t>
            </a:r>
            <a:r>
              <a:rPr lang="en-US" sz="1100" b="1" dirty="0" smtClean="0">
                <a:solidFill>
                  <a:srgbClr val="000000"/>
                </a:solidFill>
              </a:rPr>
              <a:t>&gt;</a:t>
            </a:r>
          </a:p>
          <a:p>
            <a:endParaRPr lang="en-US" sz="1100" b="1" dirty="0" smtClean="0">
              <a:solidFill>
                <a:srgbClr val="000000"/>
              </a:solidFill>
            </a:endParaRPr>
          </a:p>
          <a:p>
            <a:r>
              <a:rPr lang="en-US" sz="1100" b="1" dirty="0" smtClean="0">
                <a:solidFill>
                  <a:srgbClr val="000000"/>
                </a:solidFill>
              </a:rPr>
              <a:t>"Figure3- Foods according to biological source." </a:t>
            </a:r>
            <a:r>
              <a:rPr lang="en-US" sz="1100" b="1" i="1" dirty="0" smtClean="0">
                <a:solidFill>
                  <a:srgbClr val="000000"/>
                </a:solidFill>
              </a:rPr>
              <a:t>Healthy Eating </a:t>
            </a:r>
            <a:r>
              <a:rPr lang="en-US" sz="1100" b="1" i="1" dirty="0" err="1" smtClean="0">
                <a:solidFill>
                  <a:srgbClr val="000000"/>
                </a:solidFill>
              </a:rPr>
              <a:t>Club:Asia</a:t>
            </a:r>
            <a:r>
              <a:rPr lang="en-US" sz="1100" b="1" i="1" dirty="0" smtClean="0">
                <a:solidFill>
                  <a:srgbClr val="000000"/>
                </a:solidFill>
              </a:rPr>
              <a:t> Pacific Journal Clinical </a:t>
            </a:r>
            <a:r>
              <a:rPr lang="en-US" sz="1100" b="1" i="1" dirty="0" err="1" smtClean="0">
                <a:solidFill>
                  <a:srgbClr val="000000"/>
                </a:solidFill>
              </a:rPr>
              <a:t>Nutrition,on</a:t>
            </a:r>
            <a:r>
              <a:rPr lang="en-US" sz="1100" b="1" i="1" dirty="0" smtClean="0">
                <a:solidFill>
                  <a:srgbClr val="000000"/>
                </a:solidFill>
              </a:rPr>
              <a:t>-line nutrition </a:t>
            </a:r>
            <a:r>
              <a:rPr lang="en-US" sz="1100" b="1" i="1" dirty="0" err="1" smtClean="0">
                <a:solidFill>
                  <a:srgbClr val="000000"/>
                </a:solidFill>
              </a:rPr>
              <a:t>course,African</a:t>
            </a:r>
            <a:r>
              <a:rPr lang="en-US" sz="1100" b="1" i="1" dirty="0" smtClean="0">
                <a:solidFill>
                  <a:srgbClr val="000000"/>
                </a:solidFill>
              </a:rPr>
              <a:t> food culture</a:t>
            </a:r>
            <a:r>
              <a:rPr lang="en-US" sz="1100" b="1" dirty="0" smtClean="0">
                <a:solidFill>
                  <a:srgbClr val="000000"/>
                </a:solidFill>
              </a:rPr>
              <a:t>. Web. 22 Jan. 2010. &lt;http://www.healthyeatingclub.org/info/books-phds/books/foodfacts/html/maintext/fig3.html&gt;. </a:t>
            </a:r>
          </a:p>
          <a:p>
            <a:endParaRPr lang="en-US" sz="1100" b="1" dirty="0" smtClean="0">
              <a:solidFill>
                <a:srgbClr val="000000"/>
              </a:solidFill>
            </a:endParaRPr>
          </a:p>
          <a:p>
            <a:r>
              <a:rPr lang="en-US" sz="1100" b="1" dirty="0" smtClean="0">
                <a:solidFill>
                  <a:srgbClr val="000000"/>
                </a:solidFill>
              </a:rPr>
              <a:t>Fishel, Fred. "Pesticides and the Environment." </a:t>
            </a:r>
            <a:r>
              <a:rPr lang="en-US" sz="1100" b="1" i="1" dirty="0" smtClean="0">
                <a:solidFill>
                  <a:srgbClr val="000000"/>
                </a:solidFill>
              </a:rPr>
              <a:t>University of Missouri </a:t>
            </a:r>
            <a:r>
              <a:rPr lang="en-US" sz="1100" b="1" i="1" dirty="0" err="1" smtClean="0">
                <a:solidFill>
                  <a:srgbClr val="000000"/>
                </a:solidFill>
              </a:rPr>
              <a:t>Extention</a:t>
            </a:r>
            <a:r>
              <a:rPr lang="en-US" sz="1100" b="1" i="1" dirty="0" smtClean="0">
                <a:solidFill>
                  <a:srgbClr val="000000"/>
                </a:solidFill>
              </a:rPr>
              <a:t>. Dec. 1999. Web. 18 Jan. 2010. &lt;http://</a:t>
            </a:r>
            <a:r>
              <a:rPr lang="en-US" sz="1100" b="1" i="1" dirty="0" err="1" smtClean="0">
                <a:solidFill>
                  <a:srgbClr val="000000"/>
                </a:solidFill>
              </a:rPr>
              <a:t>extension.missouri.edu/publications/DisplayPub.aspx?P</a:t>
            </a:r>
            <a:r>
              <a:rPr lang="en-US" sz="1100" b="1" i="1" dirty="0" smtClean="0">
                <a:solidFill>
                  <a:srgbClr val="000000"/>
                </a:solidFill>
              </a:rPr>
              <a:t>=G7520&gt;. </a:t>
            </a:r>
          </a:p>
          <a:p>
            <a:endParaRPr lang="en-US" sz="1100" b="1" i="1" dirty="0" smtClean="0">
              <a:solidFill>
                <a:srgbClr val="000000"/>
              </a:solidFill>
            </a:endParaRPr>
          </a:p>
          <a:p>
            <a:r>
              <a:rPr lang="en-US" sz="1100" b="1" dirty="0" smtClean="0">
                <a:solidFill>
                  <a:srgbClr val="000000"/>
                </a:solidFill>
              </a:rPr>
              <a:t>"Food </a:t>
            </a:r>
            <a:r>
              <a:rPr lang="en-US" sz="1100" b="1" dirty="0" err="1" smtClean="0">
                <a:solidFill>
                  <a:srgbClr val="000000"/>
                </a:solidFill>
              </a:rPr>
              <a:t>techonology</a:t>
            </a:r>
            <a:r>
              <a:rPr lang="en-US" sz="1100" b="1" dirty="0" smtClean="0">
                <a:solidFill>
                  <a:srgbClr val="000000"/>
                </a:solidFill>
              </a:rPr>
              <a:t>." </a:t>
            </a:r>
            <a:r>
              <a:rPr lang="en-US" sz="1100" b="1" i="1" dirty="0" err="1" smtClean="0">
                <a:solidFill>
                  <a:srgbClr val="000000"/>
                </a:solidFill>
              </a:rPr>
              <a:t>Wikipedia</a:t>
            </a:r>
            <a:r>
              <a:rPr lang="en-US" sz="1100" b="1" dirty="0" smtClean="0">
                <a:solidFill>
                  <a:srgbClr val="000000"/>
                </a:solidFill>
              </a:rPr>
              <a:t>. Web. </a:t>
            </a:r>
            <a:r>
              <a:rPr lang="en-US" sz="1100" b="1" dirty="0" smtClean="0">
                <a:solidFill>
                  <a:srgbClr val="000000"/>
                </a:solidFill>
                <a:hlinkClick r:id="rId6"/>
              </a:rPr>
              <a:t>http://en.wikipedia.org/wiki/Food_technology</a:t>
            </a:r>
            <a:r>
              <a:rPr lang="en-US" sz="1100" b="1" dirty="0" smtClean="0">
                <a:solidFill>
                  <a:srgbClr val="000000"/>
                </a:solidFill>
              </a:rPr>
              <a:t>.</a:t>
            </a:r>
          </a:p>
          <a:p>
            <a:endParaRPr lang="en-US" sz="1100" b="1" dirty="0" smtClean="0">
              <a:solidFill>
                <a:srgbClr val="000000"/>
              </a:solidFill>
            </a:endParaRPr>
          </a:p>
          <a:p>
            <a:r>
              <a:rPr lang="en-US" sz="1100" b="1" dirty="0" smtClean="0">
                <a:solidFill>
                  <a:srgbClr val="000000"/>
                </a:solidFill>
              </a:rPr>
              <a:t>"Food -." </a:t>
            </a:r>
            <a:r>
              <a:rPr lang="en-US" sz="1100" b="1" i="1" dirty="0" err="1" smtClean="0">
                <a:solidFill>
                  <a:srgbClr val="000000"/>
                </a:solidFill>
              </a:rPr>
              <a:t>Wikipedia</a:t>
            </a:r>
            <a:r>
              <a:rPr lang="en-US" sz="1100" b="1" i="1" dirty="0" smtClean="0">
                <a:solidFill>
                  <a:srgbClr val="000000"/>
                </a:solidFill>
              </a:rPr>
              <a:t>, the free encyclopedia</a:t>
            </a:r>
            <a:r>
              <a:rPr lang="en-US" sz="1100" b="1" dirty="0" smtClean="0">
                <a:solidFill>
                  <a:srgbClr val="000000"/>
                </a:solidFill>
              </a:rPr>
              <a:t>. Web. 22 Jan. 2010. &lt;http://</a:t>
            </a:r>
            <a:r>
              <a:rPr lang="en-US" sz="1100" b="1" dirty="0" err="1" smtClean="0">
                <a:solidFill>
                  <a:srgbClr val="000000"/>
                </a:solidFill>
              </a:rPr>
              <a:t>en.wikipedia.org/wiki/Food</a:t>
            </a:r>
            <a:r>
              <a:rPr lang="en-US" sz="1100" b="1" dirty="0" smtClean="0">
                <a:solidFill>
                  <a:srgbClr val="000000"/>
                </a:solidFill>
              </a:rPr>
              <a:t>&gt;. </a:t>
            </a:r>
          </a:p>
          <a:p>
            <a:endParaRPr lang="en-US" sz="1100" b="1" dirty="0" smtClean="0">
              <a:solidFill>
                <a:srgbClr val="000000"/>
              </a:solidFill>
            </a:endParaRPr>
          </a:p>
          <a:p>
            <a:r>
              <a:rPr lang="en-US" sz="1100" b="1" dirty="0" smtClean="0">
                <a:solidFill>
                  <a:srgbClr val="000000"/>
                </a:solidFill>
              </a:rPr>
              <a:t>"Global Plant Breeding." </a:t>
            </a:r>
            <a:r>
              <a:rPr lang="en-US" sz="1100" b="1" i="1" dirty="0" smtClean="0">
                <a:solidFill>
                  <a:srgbClr val="000000"/>
                </a:solidFill>
              </a:rPr>
              <a:t>Global Plant Breeding: Cooperative State </a:t>
            </a:r>
            <a:r>
              <a:rPr lang="en-US" sz="1100" b="1" i="1" dirty="0" err="1" smtClean="0">
                <a:solidFill>
                  <a:srgbClr val="000000"/>
                </a:solidFill>
              </a:rPr>
              <a:t>REsearch</a:t>
            </a:r>
            <a:r>
              <a:rPr lang="en-US" sz="1100" b="1" i="1" dirty="0" smtClean="0">
                <a:solidFill>
                  <a:srgbClr val="000000"/>
                </a:solidFill>
              </a:rPr>
              <a:t>, Education, and Extension Service. Ed. T.C. </a:t>
            </a:r>
            <a:r>
              <a:rPr lang="en-US" sz="1100" b="1" i="1" dirty="0" err="1" smtClean="0">
                <a:solidFill>
                  <a:srgbClr val="000000"/>
                </a:solidFill>
              </a:rPr>
              <a:t>Wehner</a:t>
            </a:r>
            <a:r>
              <a:rPr lang="en-US" sz="1100" b="1" i="1" dirty="0" smtClean="0">
                <a:solidFill>
                  <a:srgbClr val="000000"/>
                </a:solidFill>
              </a:rPr>
              <a:t>. 30 Mar. 2005. Web. 13 Jan. 2010. &lt;http://</a:t>
            </a:r>
            <a:r>
              <a:rPr lang="en-US" sz="1100" b="1" i="1" dirty="0" err="1" smtClean="0">
                <a:solidFill>
                  <a:srgbClr val="000000"/>
                </a:solidFill>
              </a:rPr>
              <a:t>cuke.hort.ncsu.edu/gpb</a:t>
            </a:r>
            <a:r>
              <a:rPr lang="en-US" sz="1100" b="1" i="1" dirty="0" smtClean="0">
                <a:solidFill>
                  <a:srgbClr val="000000"/>
                </a:solidFill>
              </a:rPr>
              <a:t>/&gt;. </a:t>
            </a:r>
          </a:p>
          <a:p>
            <a:endParaRPr lang="en-US" sz="1100" b="1" i="1" dirty="0" smtClean="0">
              <a:solidFill>
                <a:srgbClr val="000000"/>
              </a:solidFill>
            </a:endParaRPr>
          </a:p>
          <a:p>
            <a:r>
              <a:rPr lang="en-US" sz="1100" b="1" dirty="0" smtClean="0">
                <a:solidFill>
                  <a:srgbClr val="000000"/>
                </a:solidFill>
              </a:rPr>
              <a:t>"Golden Rice is a Part of the </a:t>
            </a:r>
            <a:r>
              <a:rPr lang="en-US" sz="1100" b="1" dirty="0" err="1" smtClean="0">
                <a:solidFill>
                  <a:srgbClr val="000000"/>
                </a:solidFill>
              </a:rPr>
              <a:t>Soultion</a:t>
            </a:r>
            <a:r>
              <a:rPr lang="en-US" sz="1100" b="1" dirty="0" smtClean="0">
                <a:solidFill>
                  <a:srgbClr val="000000"/>
                </a:solidFill>
              </a:rPr>
              <a:t>." </a:t>
            </a:r>
            <a:r>
              <a:rPr lang="en-US" sz="1100" b="1" i="1" dirty="0" smtClean="0">
                <a:solidFill>
                  <a:srgbClr val="000000"/>
                </a:solidFill>
              </a:rPr>
              <a:t>Golden Rice. 2009. Web. 20 Jan. 2010. &lt;http://</a:t>
            </a:r>
            <a:r>
              <a:rPr lang="en-US" sz="1100" b="1" i="1" dirty="0" err="1" smtClean="0">
                <a:solidFill>
                  <a:srgbClr val="000000"/>
                </a:solidFill>
              </a:rPr>
              <a:t>www.goldenrice.org</a:t>
            </a:r>
            <a:r>
              <a:rPr lang="en-US" sz="1100" b="1" i="1" dirty="0" smtClean="0">
                <a:solidFill>
                  <a:srgbClr val="000000"/>
                </a:solidFill>
              </a:rPr>
              <a:t>/&gt;. </a:t>
            </a:r>
          </a:p>
          <a:p>
            <a:endParaRPr lang="en-US" sz="1100" b="1" i="1" dirty="0" smtClean="0">
              <a:solidFill>
                <a:srgbClr val="000000"/>
              </a:solidFill>
            </a:endParaRPr>
          </a:p>
          <a:p>
            <a:r>
              <a:rPr lang="en-US" sz="1100" b="1" dirty="0" smtClean="0">
                <a:solidFill>
                  <a:srgbClr val="000000"/>
                </a:solidFill>
              </a:rPr>
              <a:t>"Grilling." The Food Technology Web Site. Media Matters, 1999. Web. 22 Jan. 2010. &lt;</a:t>
            </a:r>
            <a:r>
              <a:rPr lang="en-US" sz="1100" b="1" dirty="0" smtClean="0">
                <a:solidFill>
                  <a:srgbClr val="000000"/>
                </a:solidFill>
                <a:hlinkClick r:id="rId7"/>
              </a:rPr>
              <a:t>http://www.netcomuk.co.uk/~media/grill.htm</a:t>
            </a:r>
            <a:r>
              <a:rPr lang="en-US" sz="1100" b="1" dirty="0" smtClean="0">
                <a:solidFill>
                  <a:srgbClr val="000000"/>
                </a:solidFill>
              </a:rPr>
              <a:t>&gt;.</a:t>
            </a:r>
          </a:p>
          <a:p>
            <a:endParaRPr lang="en-US" sz="1100" b="1" i="1" dirty="0" smtClean="0">
              <a:solidFill>
                <a:srgbClr val="000000"/>
              </a:solidFill>
            </a:endParaRPr>
          </a:p>
          <a:p>
            <a:r>
              <a:rPr lang="en-US" sz="1100" b="1" dirty="0" smtClean="0">
                <a:solidFill>
                  <a:srgbClr val="000000"/>
                </a:solidFill>
              </a:rPr>
              <a:t>"Health Genetics: Data." </a:t>
            </a:r>
            <a:r>
              <a:rPr lang="en-US" sz="1100" b="1" i="1" dirty="0" smtClean="0">
                <a:solidFill>
                  <a:srgbClr val="000000"/>
                </a:solidFill>
              </a:rPr>
              <a:t>The New York </a:t>
            </a:r>
            <a:r>
              <a:rPr lang="en-US" sz="1100" b="1" i="1" dirty="0" err="1" smtClean="0">
                <a:solidFill>
                  <a:srgbClr val="000000"/>
                </a:solidFill>
              </a:rPr>
              <a:t>TImes</a:t>
            </a:r>
            <a:r>
              <a:rPr lang="en-US" sz="1100" b="1" i="1" dirty="0" smtClean="0">
                <a:solidFill>
                  <a:srgbClr val="000000"/>
                </a:solidFill>
              </a:rPr>
              <a:t>. Web. 20 Jan. 2010. &lt;</a:t>
            </a:r>
            <a:r>
              <a:rPr lang="en-US" sz="1100" b="1" i="1" dirty="0" err="1" smtClean="0">
                <a:solidFill>
                  <a:srgbClr val="000000"/>
                </a:solidFill>
              </a:rPr>
              <a:t>http://www.nytimes.com/library/national/science/health/gm-index.html</a:t>
            </a:r>
            <a:r>
              <a:rPr lang="en-US" sz="1100" b="1" i="1" dirty="0" smtClean="0">
                <a:solidFill>
                  <a:srgbClr val="000000"/>
                </a:solidFill>
              </a:rPr>
              <a:t>&gt;. </a:t>
            </a:r>
          </a:p>
          <a:p>
            <a:endParaRPr lang="en-US" sz="1100" b="1" i="1" dirty="0" smtClean="0">
              <a:solidFill>
                <a:srgbClr val="000000"/>
              </a:solidFill>
            </a:endParaRPr>
          </a:p>
          <a:p>
            <a:r>
              <a:rPr lang="en-US" sz="1100" b="1" dirty="0" smtClean="0">
                <a:solidFill>
                  <a:srgbClr val="000000"/>
                </a:solidFill>
              </a:rPr>
              <a:t>http://</a:t>
            </a:r>
            <a:r>
              <a:rPr lang="en-US" sz="1100" b="1" dirty="0" err="1" smtClean="0">
                <a:solidFill>
                  <a:srgbClr val="000000"/>
                </a:solidFill>
              </a:rPr>
              <a:t>en.wikipedia.org/wiki/Food_politics</a:t>
            </a:r>
            <a:endParaRPr lang="en-US" sz="1100" b="1" dirty="0" smtClean="0">
              <a:solidFill>
                <a:srgbClr val="000000"/>
              </a:solidFill>
            </a:endParaRPr>
          </a:p>
          <a:p>
            <a:endParaRPr lang="en-US" sz="1100" b="1" i="1" dirty="0" smtClean="0">
              <a:solidFill>
                <a:srgbClr val="000000"/>
              </a:solidFill>
            </a:endParaRPr>
          </a:p>
          <a:p>
            <a:r>
              <a:rPr lang="en-US" sz="1100" b="1" dirty="0" smtClean="0">
                <a:solidFill>
                  <a:srgbClr val="000000"/>
                </a:solidFill>
              </a:rPr>
              <a:t>"Importing Food Products into the United States." </a:t>
            </a:r>
            <a:r>
              <a:rPr lang="en-US" sz="1100" b="1" i="1" dirty="0" smtClean="0">
                <a:solidFill>
                  <a:srgbClr val="000000"/>
                </a:solidFill>
              </a:rPr>
              <a:t>FDA: U.S. Food and Drug Administration. 23 Dec. 2009. Web. 18 Jan. 2010. &lt;</a:t>
            </a:r>
            <a:r>
              <a:rPr lang="en-US" sz="1100" b="1" i="1" dirty="0" err="1" smtClean="0">
                <a:solidFill>
                  <a:srgbClr val="000000"/>
                </a:solidFill>
              </a:rPr>
              <a:t>http://www.fda.gov/Food/InternationalActivities/Imports/default.htm</a:t>
            </a:r>
            <a:r>
              <a:rPr lang="en-US" sz="1100" b="1" i="1" dirty="0" smtClean="0">
                <a:solidFill>
                  <a:srgbClr val="000000"/>
                </a:solidFill>
              </a:rPr>
              <a:t>&gt;. </a:t>
            </a:r>
          </a:p>
          <a:p>
            <a:endParaRPr lang="en-US" sz="1100" b="1" i="1" dirty="0" smtClean="0">
              <a:solidFill>
                <a:srgbClr val="000000"/>
              </a:solidFill>
            </a:endParaRPr>
          </a:p>
          <a:p>
            <a:r>
              <a:rPr lang="en-US" sz="1100" b="1" dirty="0" smtClean="0">
                <a:solidFill>
                  <a:srgbClr val="000000"/>
                </a:solidFill>
              </a:rPr>
              <a:t>"Microwaving." The Food Technology Web Site. Media Matters, 1999. Web. 22 Jan.  2010.&lt;</a:t>
            </a:r>
            <a:r>
              <a:rPr lang="en-US" sz="1100" b="1" dirty="0" smtClean="0">
                <a:solidFill>
                  <a:srgbClr val="000000"/>
                </a:solidFill>
                <a:hlinkClick r:id="rId8"/>
              </a:rPr>
              <a:t>http://www.netcomuk.co.uk/~media/micro.htm</a:t>
            </a:r>
            <a:r>
              <a:rPr lang="en-US" sz="1100" b="1" dirty="0" smtClean="0">
                <a:solidFill>
                  <a:srgbClr val="000000"/>
                </a:solidFill>
              </a:rPr>
              <a:t>&gt;</a:t>
            </a:r>
          </a:p>
          <a:p>
            <a:endParaRPr lang="en-US" sz="1100" b="1" i="1" dirty="0" smtClean="0">
              <a:solidFill>
                <a:srgbClr val="000000"/>
              </a:solidFill>
            </a:endParaRPr>
          </a:p>
          <a:p>
            <a:endParaRPr lang="en-US" sz="1100" dirty="0" smtClean="0"/>
          </a:p>
          <a:p>
            <a:endParaRPr lang="en-US" sz="1100" b="1" i="1" dirty="0" smtClean="0">
              <a:solidFill>
                <a:srgbClr val="000000"/>
              </a:solidFill>
            </a:endParaRPr>
          </a:p>
          <a:p>
            <a:endParaRPr lang="en-US" sz="1100" dirty="0" smtClean="0"/>
          </a:p>
          <a:p>
            <a:endParaRPr lang="en-US" sz="1100" dirty="0" smtClean="0"/>
          </a:p>
          <a:p>
            <a:endParaRPr lang="en-US" sz="1100" dirty="0" smtClean="0"/>
          </a:p>
          <a:p>
            <a:endParaRPr lang="en-US" sz="1100" dirty="0" smtClean="0"/>
          </a:p>
          <a:p>
            <a:endParaRPr lang="en-US" sz="1100" dirty="0" smtClean="0"/>
          </a:p>
          <a:p>
            <a:endParaRPr lang="en-US" sz="1100" i="1" dirty="0" smtClean="0"/>
          </a:p>
          <a:p>
            <a:endParaRPr lang="en-US" sz="1100" dirty="0"/>
          </a:p>
        </p:txBody>
      </p:sp>
      <p:sp>
        <p:nvSpPr>
          <p:cNvPr id="6" name="Slide Number Placeholder 5"/>
          <p:cNvSpPr>
            <a:spLocks noGrp="1"/>
          </p:cNvSpPr>
          <p:nvPr>
            <p:ph type="sldNum" sz="quarter" idx="12"/>
          </p:nvPr>
        </p:nvSpPr>
        <p:spPr/>
        <p:txBody>
          <a:bodyPr/>
          <a:lstStyle/>
          <a:p>
            <a:fld id="{7DD2792D-E8A8-DA4B-BAEC-D08E85FD3BE3}"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828800"/>
            <a:ext cx="8839200" cy="5170646"/>
          </a:xfrm>
          <a:prstGeom prst="rect">
            <a:avLst/>
          </a:prstGeom>
          <a:noFill/>
        </p:spPr>
        <p:txBody>
          <a:bodyPr wrap="square" rtlCol="0">
            <a:spAutoFit/>
          </a:bodyPr>
          <a:lstStyle/>
          <a:p>
            <a:r>
              <a:rPr lang="en-US" sz="1200" b="1" dirty="0" smtClean="0">
                <a:solidFill>
                  <a:srgbClr val="000000"/>
                </a:solidFill>
              </a:rPr>
              <a:t>Pollack, Andrew. "The Green Revolution Yields to the Bottom Line." </a:t>
            </a:r>
            <a:r>
              <a:rPr lang="en-US" sz="1200" b="1" i="1" dirty="0" smtClean="0">
                <a:solidFill>
                  <a:srgbClr val="000000"/>
                </a:solidFill>
              </a:rPr>
              <a:t>The New York </a:t>
            </a:r>
            <a:r>
              <a:rPr lang="en-US" sz="1200" b="1" i="1" dirty="0" err="1" smtClean="0">
                <a:solidFill>
                  <a:srgbClr val="000000"/>
                </a:solidFill>
              </a:rPr>
              <a:t>TImes</a:t>
            </a:r>
            <a:r>
              <a:rPr lang="en-US" sz="1200" b="1" i="1" dirty="0" smtClean="0">
                <a:solidFill>
                  <a:srgbClr val="000000"/>
                </a:solidFill>
              </a:rPr>
              <a:t>. 15 May 2001. Web. 20 Jan. 2010. &lt;http://www.nytimes.com/2001/05/15/science/15CROP.html&gt;. </a:t>
            </a:r>
          </a:p>
          <a:p>
            <a:endParaRPr lang="en-US" sz="1200" b="1" i="1" dirty="0" smtClean="0">
              <a:solidFill>
                <a:srgbClr val="000000"/>
              </a:solidFill>
            </a:endParaRPr>
          </a:p>
          <a:p>
            <a:r>
              <a:rPr lang="en-US" sz="1200" b="1" dirty="0" smtClean="0">
                <a:solidFill>
                  <a:srgbClr val="000000"/>
                </a:solidFill>
              </a:rPr>
              <a:t>"Poaching." The Food Technology Web Site. Media Matters, 1999. Web. 22 Jan. 2010. &lt;</a:t>
            </a:r>
            <a:r>
              <a:rPr lang="en-US" sz="1200" b="1" dirty="0" smtClean="0">
                <a:solidFill>
                  <a:srgbClr val="000000"/>
                </a:solidFill>
                <a:hlinkClick r:id="rId2"/>
              </a:rPr>
              <a:t>http://www.netcomuk.co.uk/~media/poach.htm</a:t>
            </a:r>
            <a:r>
              <a:rPr lang="en-US" sz="1200" b="1" dirty="0" smtClean="0">
                <a:solidFill>
                  <a:srgbClr val="000000"/>
                </a:solidFill>
              </a:rPr>
              <a:t>&gt;</a:t>
            </a:r>
          </a:p>
          <a:p>
            <a:endParaRPr lang="en-US" sz="1200" b="1" dirty="0" smtClean="0">
              <a:solidFill>
                <a:srgbClr val="000000"/>
              </a:solidFill>
            </a:endParaRPr>
          </a:p>
          <a:p>
            <a:r>
              <a:rPr lang="en-US" sz="1200" b="1" dirty="0" smtClean="0">
                <a:solidFill>
                  <a:srgbClr val="000000"/>
                </a:solidFill>
              </a:rPr>
              <a:t>"Shallow Frying." The Food Technology Web Site. Media Matters, 1999. Web. 22  Jan. 2010. &lt;</a:t>
            </a:r>
            <a:r>
              <a:rPr lang="en-US" sz="1200" b="1" dirty="0" smtClean="0">
                <a:solidFill>
                  <a:srgbClr val="000000"/>
                </a:solidFill>
                <a:hlinkClick r:id="rId3"/>
              </a:rPr>
              <a:t>http://www.netcomuk.co.uk/~media/shfry.htm</a:t>
            </a:r>
            <a:r>
              <a:rPr lang="en-US" sz="1200" b="1" dirty="0" smtClean="0">
                <a:solidFill>
                  <a:srgbClr val="000000"/>
                </a:solidFill>
              </a:rPr>
              <a:t>&gt;</a:t>
            </a:r>
          </a:p>
          <a:p>
            <a:endParaRPr lang="en-US" sz="1200" b="1" dirty="0" smtClean="0">
              <a:solidFill>
                <a:srgbClr val="000000"/>
              </a:solidFill>
            </a:endParaRPr>
          </a:p>
          <a:p>
            <a:r>
              <a:rPr lang="en-US" sz="1200" b="1" dirty="0" smtClean="0">
                <a:solidFill>
                  <a:srgbClr val="000000"/>
                </a:solidFill>
              </a:rPr>
              <a:t>Stanley, Autumn. </a:t>
            </a:r>
            <a:r>
              <a:rPr lang="en-US" sz="1200" b="1" i="1" dirty="0" smtClean="0">
                <a:solidFill>
                  <a:srgbClr val="000000"/>
                </a:solidFill>
              </a:rPr>
              <a:t>Mothers and Daughters of Invention: Notes for a Revised History of Technology</a:t>
            </a:r>
            <a:r>
              <a:rPr lang="en-US" sz="1200" b="1" dirty="0" smtClean="0">
                <a:solidFill>
                  <a:srgbClr val="000000"/>
                </a:solidFill>
              </a:rPr>
              <a:t>. Metuchen, NJ: Scarecrow, 1993.</a:t>
            </a:r>
          </a:p>
          <a:p>
            <a:endParaRPr lang="en-US" sz="1200" b="1" dirty="0" smtClean="0">
              <a:solidFill>
                <a:srgbClr val="000000"/>
              </a:solidFill>
            </a:endParaRPr>
          </a:p>
          <a:p>
            <a:r>
              <a:rPr lang="en-US" sz="1200" b="1" dirty="0" smtClean="0">
                <a:solidFill>
                  <a:srgbClr val="000000"/>
                </a:solidFill>
              </a:rPr>
              <a:t> "Women's Inventors; Food Production and Processing." </a:t>
            </a:r>
            <a:r>
              <a:rPr lang="en-US" sz="1200" b="1" i="1" dirty="0" err="1" smtClean="0">
                <a:solidFill>
                  <a:srgbClr val="000000"/>
                </a:solidFill>
              </a:rPr>
              <a:t>csupomona.edu</a:t>
            </a:r>
            <a:r>
              <a:rPr lang="en-US" sz="1200" b="1" dirty="0" smtClean="0">
                <a:solidFill>
                  <a:srgbClr val="000000"/>
                </a:solidFill>
              </a:rPr>
              <a:t>. Cal Poly Pomona, Web. 21January2010. </a:t>
            </a:r>
            <a:r>
              <a:rPr lang="en-US" sz="1200" b="1" dirty="0" smtClean="0">
                <a:solidFill>
                  <a:srgbClr val="000000"/>
                </a:solidFill>
                <a:hlinkClick r:id="rId4"/>
              </a:rPr>
              <a:t>http://www.csupomona.edu/~plin/inventors/food.html</a:t>
            </a:r>
            <a:r>
              <a:rPr lang="en-US" sz="1200" b="1" dirty="0" smtClean="0">
                <a:solidFill>
                  <a:srgbClr val="000000"/>
                </a:solidFill>
              </a:rPr>
              <a:t>.</a:t>
            </a:r>
          </a:p>
          <a:p>
            <a:endParaRPr lang="en-US" sz="1200" b="1" dirty="0" smtClean="0">
              <a:solidFill>
                <a:srgbClr val="000000"/>
              </a:solidFill>
            </a:endParaRPr>
          </a:p>
          <a:p>
            <a:r>
              <a:rPr lang="en-US" sz="1200" b="1" dirty="0" smtClean="0">
                <a:solidFill>
                  <a:srgbClr val="000000"/>
                </a:solidFill>
              </a:rPr>
              <a:t>"Foods from different cultures." Oracle </a:t>
            </a:r>
            <a:r>
              <a:rPr lang="en-US" sz="1200" b="1" dirty="0" err="1" smtClean="0">
                <a:solidFill>
                  <a:srgbClr val="000000"/>
                </a:solidFill>
              </a:rPr>
              <a:t>ThinkQuest</a:t>
            </a:r>
            <a:r>
              <a:rPr lang="en-US" sz="1200" b="1" dirty="0" smtClean="0">
                <a:solidFill>
                  <a:srgbClr val="000000"/>
                </a:solidFill>
              </a:rPr>
              <a:t> Library. Web. 26 Jan. 2010. &lt;http://library.thinkquest.org/J001272F/folklife/recipes/recipes.htm&gt;.</a:t>
            </a:r>
          </a:p>
          <a:p>
            <a:endParaRPr lang="en-US" sz="1200" b="1" dirty="0" smtClean="0">
              <a:solidFill>
                <a:srgbClr val="000000"/>
              </a:solidFill>
            </a:endParaRPr>
          </a:p>
          <a:p>
            <a:r>
              <a:rPr lang="en-US" sz="1200" b="1" dirty="0" smtClean="0">
                <a:solidFill>
                  <a:srgbClr val="000000"/>
                </a:solidFill>
                <a:hlinkClick r:id="rId5"/>
              </a:rPr>
              <a:t>www.wisegeek.com</a:t>
            </a:r>
            <a:endParaRPr lang="en-US" sz="1200" b="1" dirty="0" smtClean="0">
              <a:solidFill>
                <a:srgbClr val="000000"/>
              </a:solidFill>
            </a:endParaRPr>
          </a:p>
          <a:p>
            <a:endParaRPr lang="en-US" sz="1200" b="1" dirty="0" smtClean="0">
              <a:solidFill>
                <a:srgbClr val="000000"/>
              </a:solidFill>
            </a:endParaRPr>
          </a:p>
          <a:p>
            <a:r>
              <a:rPr lang="en-US" sz="1200" b="1" dirty="0" smtClean="0">
                <a:solidFill>
                  <a:srgbClr val="000000"/>
                </a:solidFill>
                <a:hlinkClick r:id="rId6"/>
              </a:rPr>
              <a:t>www.equipmentsspecialist.com</a:t>
            </a:r>
            <a:endParaRPr lang="en-US" sz="1200" b="1" dirty="0" smtClean="0">
              <a:solidFill>
                <a:srgbClr val="000000"/>
              </a:solidFill>
            </a:endParaRPr>
          </a:p>
          <a:p>
            <a:endParaRPr lang="en-US" sz="1200" b="1" dirty="0" smtClean="0">
              <a:solidFill>
                <a:srgbClr val="000000"/>
              </a:solidFill>
            </a:endParaRPr>
          </a:p>
          <a:p>
            <a:r>
              <a:rPr lang="en-US" sz="1200" b="1" dirty="0" smtClean="0">
                <a:solidFill>
                  <a:srgbClr val="000000"/>
                </a:solidFill>
                <a:hlinkClick r:id="rId7"/>
              </a:rPr>
              <a:t>www.foodproductiondaily.com</a:t>
            </a:r>
            <a:endParaRPr lang="en-US" sz="1200" b="1" dirty="0" smtClean="0">
              <a:solidFill>
                <a:srgbClr val="000000"/>
              </a:solidFill>
            </a:endParaRPr>
          </a:p>
          <a:p>
            <a:endParaRPr lang="en-US" b="1" dirty="0" smtClean="0">
              <a:solidFill>
                <a:srgbClr val="000000"/>
              </a:solidFill>
            </a:endParaRPr>
          </a:p>
          <a:p>
            <a:endParaRPr lang="en-US" b="1" dirty="0" smtClean="0">
              <a:solidFill>
                <a:srgbClr val="000000"/>
              </a:solidFill>
            </a:endParaRPr>
          </a:p>
          <a:p>
            <a:endParaRPr lang="en-US" b="1" dirty="0" smtClean="0">
              <a:solidFill>
                <a:srgbClr val="000000"/>
              </a:solidFill>
            </a:endParaRPr>
          </a:p>
        </p:txBody>
      </p:sp>
      <p:sp>
        <p:nvSpPr>
          <p:cNvPr id="3" name="TextBox 2"/>
          <p:cNvSpPr txBox="1"/>
          <p:nvPr/>
        </p:nvSpPr>
        <p:spPr>
          <a:xfrm>
            <a:off x="2057400" y="152400"/>
            <a:ext cx="4495800" cy="369332"/>
          </a:xfrm>
          <a:prstGeom prst="rect">
            <a:avLst/>
          </a:prstGeom>
          <a:noFill/>
        </p:spPr>
        <p:txBody>
          <a:bodyPr wrap="square" rtlCol="0">
            <a:spAutoFit/>
          </a:bodyPr>
          <a:lstStyle/>
          <a:p>
            <a:r>
              <a:rPr lang="en-US" dirty="0" smtClean="0"/>
              <a:t>Group Bibliography Continued</a:t>
            </a:r>
            <a:endParaRPr lang="en-US" dirty="0"/>
          </a:p>
        </p:txBody>
      </p:sp>
      <p:sp>
        <p:nvSpPr>
          <p:cNvPr id="5" name="Slide Number Placeholder 4"/>
          <p:cNvSpPr>
            <a:spLocks noGrp="1"/>
          </p:cNvSpPr>
          <p:nvPr>
            <p:ph type="sldNum" sz="quarter" idx="12"/>
          </p:nvPr>
        </p:nvSpPr>
        <p:spPr/>
        <p:txBody>
          <a:bodyPr/>
          <a:lstStyle/>
          <a:p>
            <a:fld id="{7DD2792D-E8A8-DA4B-BAEC-D08E85FD3BE3}" type="slidenum">
              <a:rPr lang="en-US" smtClean="0"/>
              <a:pPr/>
              <a:t>33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Foods Grouped According to Biological Source</a:t>
            </a:r>
          </a:p>
        </p:txBody>
      </p:sp>
      <p:sp>
        <p:nvSpPr>
          <p:cNvPr id="3" name="Content Placeholder 2"/>
          <p:cNvSpPr>
            <a:spLocks noGrp="1"/>
          </p:cNvSpPr>
          <p:nvPr>
            <p:ph idx="1"/>
          </p:nvPr>
        </p:nvSpPr>
        <p:spPr/>
        <p:txBody>
          <a:bodyPr/>
          <a:lstStyle/>
          <a:p>
            <a:r>
              <a:rPr lang="en-US" b="1" dirty="0" smtClean="0">
                <a:solidFill>
                  <a:schemeClr val="tx1"/>
                </a:solidFill>
              </a:rPr>
              <a:t>Group: Animals</a:t>
            </a:r>
          </a:p>
          <a:p>
            <a:pPr lvl="1"/>
            <a:r>
              <a:rPr lang="en-US" sz="2400" b="1" dirty="0" smtClean="0">
                <a:solidFill>
                  <a:schemeClr val="tx1"/>
                </a:solidFill>
              </a:rPr>
              <a:t>Eggs, Milk and Dairy products, Fish, Shellfish, Crustaceans, Ruminants, </a:t>
            </a:r>
            <a:r>
              <a:rPr lang="en-US" sz="2400" b="1" dirty="0" err="1">
                <a:solidFill>
                  <a:schemeClr val="tx1"/>
                </a:solidFill>
              </a:rPr>
              <a:t>M</a:t>
            </a:r>
            <a:r>
              <a:rPr lang="en-US" sz="2400" b="1" dirty="0" err="1" smtClean="0">
                <a:solidFill>
                  <a:schemeClr val="tx1"/>
                </a:solidFill>
              </a:rPr>
              <a:t>onogastric</a:t>
            </a:r>
            <a:r>
              <a:rPr lang="en-US" sz="2400" b="1" dirty="0" smtClean="0">
                <a:solidFill>
                  <a:schemeClr val="tx1"/>
                </a:solidFill>
              </a:rPr>
              <a:t>, Avian, Liver, Brain.</a:t>
            </a:r>
          </a:p>
          <a:p>
            <a:r>
              <a:rPr lang="en-US" b="1" dirty="0" smtClean="0">
                <a:solidFill>
                  <a:schemeClr val="tx1"/>
                </a:solidFill>
              </a:rPr>
              <a:t>Group: Plant</a:t>
            </a:r>
          </a:p>
          <a:p>
            <a:pPr lvl="1"/>
            <a:r>
              <a:rPr lang="en-US" sz="2400" b="1" dirty="0" smtClean="0">
                <a:solidFill>
                  <a:schemeClr val="tx1"/>
                </a:solidFill>
              </a:rPr>
              <a:t>Plants, Vegetables and Fruits.</a:t>
            </a:r>
          </a:p>
          <a:p>
            <a:r>
              <a:rPr lang="en-US" b="1" dirty="0" smtClean="0">
                <a:solidFill>
                  <a:schemeClr val="tx1"/>
                </a:solidFill>
              </a:rPr>
              <a:t>Group: Insect</a:t>
            </a:r>
          </a:p>
          <a:p>
            <a:pPr lvl="1"/>
            <a:r>
              <a:rPr lang="en-US" sz="2400" b="1" dirty="0" smtClean="0">
                <a:solidFill>
                  <a:schemeClr val="tx1"/>
                </a:solidFill>
              </a:rPr>
              <a:t>Bodies and Products (Honey)</a:t>
            </a:r>
          </a:p>
          <a:p>
            <a:pPr lvl="1">
              <a:buNone/>
            </a:pPr>
            <a:endParaRPr lang="en-US" dirty="0"/>
          </a:p>
        </p:txBody>
      </p:sp>
      <p:sp>
        <p:nvSpPr>
          <p:cNvPr id="4" name="TextBox 3"/>
          <p:cNvSpPr txBox="1"/>
          <p:nvPr/>
        </p:nvSpPr>
        <p:spPr>
          <a:xfrm>
            <a:off x="6019800" y="5867400"/>
            <a:ext cx="2667000" cy="646331"/>
          </a:xfrm>
          <a:prstGeom prst="rect">
            <a:avLst/>
          </a:prstGeom>
          <a:noFill/>
        </p:spPr>
        <p:txBody>
          <a:bodyPr wrap="square" rtlCol="0">
            <a:spAutoFit/>
          </a:bodyPr>
          <a:lstStyle/>
          <a:p>
            <a:r>
              <a:rPr lang="en-US" dirty="0" smtClean="0"/>
              <a:t>Osasu </a:t>
            </a:r>
            <a:r>
              <a:rPr lang="en-US" dirty="0" err="1" smtClean="0"/>
              <a:t>Oronsaye</a:t>
            </a:r>
            <a:r>
              <a:rPr lang="en-US" dirty="0" smtClean="0"/>
              <a:t>&amp;</a:t>
            </a:r>
          </a:p>
          <a:p>
            <a:r>
              <a:rPr lang="en-US" dirty="0" err="1" smtClean="0"/>
              <a:t>ZefrenEdior</a:t>
            </a:r>
            <a:endParaRPr lang="en-US" dirty="0"/>
          </a:p>
        </p:txBody>
      </p:sp>
      <p:sp>
        <p:nvSpPr>
          <p:cNvPr id="6" name="Slide Number Placeholder 5"/>
          <p:cNvSpPr>
            <a:spLocks noGrp="1"/>
          </p:cNvSpPr>
          <p:nvPr>
            <p:ph type="sldNum" sz="quarter" idx="12"/>
          </p:nvPr>
        </p:nvSpPr>
        <p:spPr/>
        <p:txBody>
          <a:bodyPr/>
          <a:lstStyle/>
          <a:p>
            <a:fld id="{7DD2792D-E8A8-DA4B-BAEC-D08E85FD3BE3}"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Foods Grouped According to Biological Source</a:t>
            </a:r>
            <a:endParaRPr lang="en-US" dirty="0"/>
          </a:p>
        </p:txBody>
      </p:sp>
      <p:sp>
        <p:nvSpPr>
          <p:cNvPr id="3" name="Content Placeholder 2"/>
          <p:cNvSpPr>
            <a:spLocks noGrp="1"/>
          </p:cNvSpPr>
          <p:nvPr>
            <p:ph idx="1"/>
          </p:nvPr>
        </p:nvSpPr>
        <p:spPr/>
        <p:txBody>
          <a:bodyPr/>
          <a:lstStyle/>
          <a:p>
            <a:r>
              <a:rPr lang="en-US" sz="2800" dirty="0" smtClean="0">
                <a:solidFill>
                  <a:schemeClr val="tx1"/>
                </a:solidFill>
              </a:rPr>
              <a:t>Group: Water</a:t>
            </a:r>
          </a:p>
          <a:p>
            <a:pPr lvl="1"/>
            <a:r>
              <a:rPr lang="en-US" sz="2800" dirty="0" smtClean="0">
                <a:solidFill>
                  <a:schemeClr val="tx1"/>
                </a:solidFill>
              </a:rPr>
              <a:t>Water- No energy, variable element content.</a:t>
            </a:r>
          </a:p>
          <a:p>
            <a:r>
              <a:rPr lang="en-US" sz="2800" dirty="0" smtClean="0">
                <a:solidFill>
                  <a:schemeClr val="tx1"/>
                </a:solidFill>
              </a:rPr>
              <a:t>Group: Soil</a:t>
            </a:r>
          </a:p>
          <a:p>
            <a:pPr lvl="1"/>
            <a:r>
              <a:rPr lang="en-US" sz="2800" dirty="0" smtClean="0">
                <a:solidFill>
                  <a:schemeClr val="tx1"/>
                </a:solidFill>
              </a:rPr>
              <a:t>Usually a contaminant in food, but deliberately used in cooking by some ethnic groups.</a:t>
            </a:r>
          </a:p>
        </p:txBody>
      </p:sp>
      <p:sp>
        <p:nvSpPr>
          <p:cNvPr id="4" name="TextBox 3"/>
          <p:cNvSpPr txBox="1"/>
          <p:nvPr/>
        </p:nvSpPr>
        <p:spPr>
          <a:xfrm>
            <a:off x="6324600" y="5867400"/>
            <a:ext cx="2362200" cy="646331"/>
          </a:xfrm>
          <a:prstGeom prst="rect">
            <a:avLst/>
          </a:prstGeom>
          <a:noFill/>
        </p:spPr>
        <p:txBody>
          <a:bodyPr wrap="square" rtlCol="0">
            <a:spAutoFit/>
          </a:bodyPr>
          <a:lstStyle/>
          <a:p>
            <a:r>
              <a:rPr lang="en-US" dirty="0" smtClean="0"/>
              <a:t>Osasu </a:t>
            </a:r>
            <a:r>
              <a:rPr lang="en-US" dirty="0" err="1" smtClean="0"/>
              <a:t>Oronsaye</a:t>
            </a:r>
            <a:r>
              <a:rPr lang="en-US" dirty="0" smtClean="0"/>
              <a:t>&amp;</a:t>
            </a:r>
            <a:r>
              <a:rPr lang="en-US" dirty="0" err="1" smtClean="0"/>
              <a:t>ZefrenEdior</a:t>
            </a:r>
            <a:endParaRPr lang="en-US" dirty="0"/>
          </a:p>
        </p:txBody>
      </p:sp>
      <p:sp>
        <p:nvSpPr>
          <p:cNvPr id="6" name="Slide Number Placeholder 5"/>
          <p:cNvSpPr>
            <a:spLocks noGrp="1"/>
          </p:cNvSpPr>
          <p:nvPr>
            <p:ph type="sldNum" sz="quarter" idx="12"/>
          </p:nvPr>
        </p:nvSpPr>
        <p:spPr/>
        <p:txBody>
          <a:bodyPr/>
          <a:lstStyle/>
          <a:p>
            <a:fld id="{7DD2792D-E8A8-DA4B-BAEC-D08E85FD3BE3}"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612063" cy="1417638"/>
          </a:xfrm>
        </p:spPr>
        <p:txBody>
          <a:bodyPr/>
          <a:lstStyle/>
          <a:p>
            <a:r>
              <a:rPr lang="en-US" dirty="0" smtClean="0">
                <a:solidFill>
                  <a:schemeClr val="accent6"/>
                </a:solidFill>
              </a:rPr>
              <a:t>Food Processing</a:t>
            </a:r>
            <a:endParaRPr lang="en-US" dirty="0">
              <a:solidFill>
                <a:schemeClr val="accent6"/>
              </a:solidFill>
            </a:endParaRPr>
          </a:p>
        </p:txBody>
      </p:sp>
      <p:sp>
        <p:nvSpPr>
          <p:cNvPr id="3" name="Content Placeholder 2"/>
          <p:cNvSpPr>
            <a:spLocks noGrp="1"/>
          </p:cNvSpPr>
          <p:nvPr>
            <p:ph idx="1"/>
          </p:nvPr>
        </p:nvSpPr>
        <p:spPr/>
        <p:txBody>
          <a:bodyPr>
            <a:normAutofit/>
          </a:bodyPr>
          <a:lstStyle/>
          <a:p>
            <a:pPr>
              <a:buNone/>
            </a:pPr>
            <a:r>
              <a:rPr lang="en-US" b="1" dirty="0" smtClean="0">
                <a:solidFill>
                  <a:schemeClr val="tx1"/>
                </a:solidFill>
              </a:rPr>
              <a:t> -</a:t>
            </a:r>
            <a:r>
              <a:rPr lang="en-US" sz="2800" b="1" dirty="0">
                <a:solidFill>
                  <a:schemeClr val="tx1"/>
                </a:solidFill>
              </a:rPr>
              <a:t>Food Processing is a set of methods used to transform raw ingredients into food or to transform food into other forms of consumption by people in the food processing industry. There are many different forms of processing, for example the fermentation, milling, controlled storage, packaging, blanching, removal of toxins, freezing are</a:t>
            </a:r>
            <a:r>
              <a:rPr lang="en-US" sz="2800" b="1" dirty="0" smtClean="0">
                <a:solidFill>
                  <a:schemeClr val="tx1"/>
                </a:solidFill>
              </a:rPr>
              <a:t> included.</a:t>
            </a:r>
            <a:endParaRPr lang="en-US" sz="2800" b="1" dirty="0">
              <a:solidFill>
                <a:schemeClr val="tx1"/>
              </a:solidFill>
            </a:endParaRPr>
          </a:p>
          <a:p>
            <a:endParaRPr lang="en-US" dirty="0"/>
          </a:p>
        </p:txBody>
      </p:sp>
      <p:sp>
        <p:nvSpPr>
          <p:cNvPr id="4" name="TextBox 3"/>
          <p:cNvSpPr txBox="1"/>
          <p:nvPr/>
        </p:nvSpPr>
        <p:spPr>
          <a:xfrm>
            <a:off x="6400800" y="6126163"/>
            <a:ext cx="2286000" cy="369332"/>
          </a:xfrm>
          <a:prstGeom prst="rect">
            <a:avLst/>
          </a:prstGeom>
          <a:noFill/>
        </p:spPr>
        <p:txBody>
          <a:bodyPr wrap="square" rtlCol="0">
            <a:spAutoFit/>
          </a:bodyPr>
          <a:lstStyle/>
          <a:p>
            <a:r>
              <a:rPr lang="en-US" dirty="0" smtClean="0"/>
              <a:t>Freddie </a:t>
            </a:r>
            <a:r>
              <a:rPr lang="en-US" dirty="0" err="1" smtClean="0"/>
              <a:t>Amadi</a:t>
            </a:r>
            <a:endParaRPr lang="en-US" dirty="0"/>
          </a:p>
        </p:txBody>
      </p:sp>
      <p:pic>
        <p:nvPicPr>
          <p:cNvPr id="5" name="Picture 4" descr="food-processing.jpg"/>
          <p:cNvPicPr>
            <a:picLocks noChangeAspect="1"/>
          </p:cNvPicPr>
          <p:nvPr/>
        </p:nvPicPr>
        <p:blipFill>
          <a:blip r:embed="rId2"/>
          <a:stretch>
            <a:fillRect/>
          </a:stretch>
        </p:blipFill>
        <p:spPr>
          <a:xfrm>
            <a:off x="6248400" y="0"/>
            <a:ext cx="2286000" cy="2047461"/>
          </a:xfrm>
          <a:prstGeom prst="rect">
            <a:avLst/>
          </a:prstGeom>
        </p:spPr>
      </p:pic>
      <p:sp>
        <p:nvSpPr>
          <p:cNvPr id="7" name="Slide Number Placeholder 6"/>
          <p:cNvSpPr>
            <a:spLocks noGrp="1"/>
          </p:cNvSpPr>
          <p:nvPr>
            <p:ph type="sldNum" sz="quarter" idx="12"/>
          </p:nvPr>
        </p:nvSpPr>
        <p:spPr/>
        <p:txBody>
          <a:bodyPr/>
          <a:lstStyle/>
          <a:p>
            <a:fld id="{7DD2792D-E8A8-DA4B-BAEC-D08E85FD3BE3}"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2F3C35"/>
                </a:solidFill>
              </a:rPr>
              <a:t>Examples of Food Processing</a:t>
            </a:r>
            <a:endParaRPr lang="en-US" dirty="0">
              <a:solidFill>
                <a:srgbClr val="2F3C35"/>
              </a:solidFill>
            </a:endParaRPr>
          </a:p>
        </p:txBody>
      </p:sp>
      <p:sp>
        <p:nvSpPr>
          <p:cNvPr id="3" name="Content Placeholder 2"/>
          <p:cNvSpPr>
            <a:spLocks noGrp="1"/>
          </p:cNvSpPr>
          <p:nvPr>
            <p:ph idx="1"/>
          </p:nvPr>
        </p:nvSpPr>
        <p:spPr>
          <a:xfrm>
            <a:off x="152400" y="2070846"/>
            <a:ext cx="8991600" cy="4182035"/>
          </a:xfrm>
        </p:spPr>
        <p:txBody>
          <a:bodyPr>
            <a:normAutofit fontScale="55000" lnSpcReduction="20000"/>
          </a:bodyPr>
          <a:lstStyle/>
          <a:p>
            <a:r>
              <a:rPr lang="en-US" sz="3840" b="1" dirty="0">
                <a:solidFill>
                  <a:schemeClr val="tx1"/>
                </a:solidFill>
              </a:rPr>
              <a:t>Fermentation </a:t>
            </a:r>
            <a:r>
              <a:rPr lang="en-US" sz="3840" dirty="0">
                <a:solidFill>
                  <a:schemeClr val="tx1"/>
                </a:solidFill>
              </a:rPr>
              <a:t>is the transformation from </a:t>
            </a:r>
            <a:r>
              <a:rPr lang="en-US" sz="3840" b="1" dirty="0">
                <a:solidFill>
                  <a:schemeClr val="tx1"/>
                </a:solidFill>
              </a:rPr>
              <a:t>carbohydrates </a:t>
            </a:r>
            <a:r>
              <a:rPr lang="en-US" sz="3840" dirty="0">
                <a:solidFill>
                  <a:schemeClr val="tx1"/>
                </a:solidFill>
              </a:rPr>
              <a:t>to </a:t>
            </a:r>
            <a:r>
              <a:rPr lang="en-US" sz="3840" b="1" dirty="0">
                <a:solidFill>
                  <a:schemeClr val="tx1"/>
                </a:solidFill>
              </a:rPr>
              <a:t>alcohols </a:t>
            </a:r>
            <a:r>
              <a:rPr lang="en-US" sz="3840" dirty="0">
                <a:solidFill>
                  <a:schemeClr val="tx1"/>
                </a:solidFill>
              </a:rPr>
              <a:t>or </a:t>
            </a:r>
            <a:r>
              <a:rPr lang="en-US" sz="3840" b="1" dirty="0">
                <a:solidFill>
                  <a:schemeClr val="tx1"/>
                </a:solidFill>
              </a:rPr>
              <a:t>carbon dioxide </a:t>
            </a:r>
            <a:r>
              <a:rPr lang="en-US" sz="3840" dirty="0">
                <a:solidFill>
                  <a:schemeClr val="tx1"/>
                </a:solidFill>
              </a:rPr>
              <a:t>using bacteria or sometimes even yeasts. It has been known to produce alcoholic beverages such as wine, beer and cider.</a:t>
            </a:r>
          </a:p>
          <a:p>
            <a:pPr>
              <a:buNone/>
            </a:pPr>
            <a:r>
              <a:rPr lang="en-US" sz="3840" dirty="0">
                <a:solidFill>
                  <a:schemeClr val="tx1"/>
                </a:solidFill>
              </a:rPr>
              <a:t> </a:t>
            </a:r>
          </a:p>
          <a:p>
            <a:r>
              <a:rPr lang="en-US" sz="3840" dirty="0">
                <a:solidFill>
                  <a:schemeClr val="tx1"/>
                </a:solidFill>
              </a:rPr>
              <a:t>-</a:t>
            </a:r>
            <a:r>
              <a:rPr lang="en-US" sz="3840" b="1" dirty="0">
                <a:solidFill>
                  <a:schemeClr val="tx1"/>
                </a:solidFill>
              </a:rPr>
              <a:t>Milling </a:t>
            </a:r>
            <a:r>
              <a:rPr lang="en-US" sz="3840" dirty="0">
                <a:solidFill>
                  <a:schemeClr val="tx1"/>
                </a:solidFill>
              </a:rPr>
              <a:t>is the grinding of grain so that it can easily be cooked and rendered into different types of foods. </a:t>
            </a:r>
            <a:r>
              <a:rPr lang="en-US" sz="3840" b="1" dirty="0">
                <a:solidFill>
                  <a:schemeClr val="tx1"/>
                </a:solidFill>
              </a:rPr>
              <a:t>Milling </a:t>
            </a:r>
            <a:r>
              <a:rPr lang="en-US" sz="3840" dirty="0">
                <a:solidFill>
                  <a:schemeClr val="tx1"/>
                </a:solidFill>
              </a:rPr>
              <a:t>can be used for flour, rice,</a:t>
            </a:r>
            <a:r>
              <a:rPr lang="en-US" sz="3840" dirty="0" smtClean="0">
                <a:solidFill>
                  <a:schemeClr val="tx1"/>
                </a:solidFill>
              </a:rPr>
              <a:t> cereal </a:t>
            </a:r>
            <a:r>
              <a:rPr lang="en-US" sz="3840" dirty="0">
                <a:solidFill>
                  <a:schemeClr val="tx1"/>
                </a:solidFill>
              </a:rPr>
              <a:t>and many other products.</a:t>
            </a:r>
          </a:p>
          <a:p>
            <a:pPr>
              <a:buNone/>
            </a:pPr>
            <a:r>
              <a:rPr lang="en-US" sz="3840" dirty="0">
                <a:solidFill>
                  <a:schemeClr val="tx1"/>
                </a:solidFill>
              </a:rPr>
              <a:t> </a:t>
            </a:r>
          </a:p>
          <a:p>
            <a:r>
              <a:rPr lang="en-US" sz="3840" dirty="0">
                <a:solidFill>
                  <a:schemeClr val="tx1"/>
                </a:solidFill>
              </a:rPr>
              <a:t>-</a:t>
            </a:r>
            <a:r>
              <a:rPr lang="en-US" sz="3840" b="1" dirty="0">
                <a:solidFill>
                  <a:schemeClr val="tx1"/>
                </a:solidFill>
              </a:rPr>
              <a:t>Controlled Storage </a:t>
            </a:r>
            <a:r>
              <a:rPr lang="en-US" sz="3840" dirty="0">
                <a:solidFill>
                  <a:schemeClr val="tx1"/>
                </a:solidFill>
              </a:rPr>
              <a:t>is where foods are stored under an atmosphere that differs from air temperature. Its aim is to increase the storage life of the foods. Foods that are most likely processed during this way are fruits and vegetables.</a:t>
            </a:r>
          </a:p>
          <a:p>
            <a:endParaRPr lang="en-US" dirty="0"/>
          </a:p>
        </p:txBody>
      </p:sp>
      <p:sp>
        <p:nvSpPr>
          <p:cNvPr id="4" name="TextBox 3"/>
          <p:cNvSpPr txBox="1"/>
          <p:nvPr/>
        </p:nvSpPr>
        <p:spPr>
          <a:xfrm>
            <a:off x="6248400" y="6324600"/>
            <a:ext cx="2667000" cy="381000"/>
          </a:xfrm>
          <a:prstGeom prst="rect">
            <a:avLst/>
          </a:prstGeom>
          <a:noFill/>
        </p:spPr>
        <p:txBody>
          <a:bodyPr wrap="square" rtlCol="0">
            <a:spAutoFit/>
          </a:bodyPr>
          <a:lstStyle/>
          <a:p>
            <a:r>
              <a:rPr lang="en-US" dirty="0" smtClean="0"/>
              <a:t>Freddie </a:t>
            </a:r>
            <a:r>
              <a:rPr lang="en-US" dirty="0" err="1" smtClean="0"/>
              <a:t>Amadi</a:t>
            </a:r>
            <a:endParaRPr lang="en-US" dirty="0"/>
          </a:p>
        </p:txBody>
      </p:sp>
      <p:sp>
        <p:nvSpPr>
          <p:cNvPr id="6" name="Slide Number Placeholder 5"/>
          <p:cNvSpPr>
            <a:spLocks noGrp="1"/>
          </p:cNvSpPr>
          <p:nvPr>
            <p:ph type="sldNum" sz="quarter" idx="12"/>
          </p:nvPr>
        </p:nvSpPr>
        <p:spPr/>
        <p:txBody>
          <a:bodyPr/>
          <a:lstStyle/>
          <a:p>
            <a:fld id="{7DD2792D-E8A8-DA4B-BAEC-D08E85FD3BE3}"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2F3C35"/>
                </a:solidFill>
              </a:rPr>
              <a:t>Examples of Food Processing</a:t>
            </a:r>
            <a:endParaRPr lang="en-US" dirty="0">
              <a:solidFill>
                <a:srgbClr val="2F3C35"/>
              </a:solidFill>
            </a:endParaRPr>
          </a:p>
        </p:txBody>
      </p:sp>
      <p:sp>
        <p:nvSpPr>
          <p:cNvPr id="3" name="Content Placeholder 2"/>
          <p:cNvSpPr>
            <a:spLocks noGrp="1"/>
          </p:cNvSpPr>
          <p:nvPr>
            <p:ph idx="1"/>
          </p:nvPr>
        </p:nvSpPr>
        <p:spPr>
          <a:xfrm>
            <a:off x="0" y="1313895"/>
            <a:ext cx="9144000" cy="5181600"/>
          </a:xfrm>
        </p:spPr>
        <p:txBody>
          <a:bodyPr>
            <a:normAutofit fontScale="55000" lnSpcReduction="20000"/>
          </a:bodyPr>
          <a:lstStyle/>
          <a:p>
            <a:pPr>
              <a:buNone/>
            </a:pPr>
            <a:r>
              <a:rPr lang="en-US" dirty="0">
                <a:solidFill>
                  <a:schemeClr val="tx1"/>
                </a:solidFill>
              </a:rPr>
              <a:t> </a:t>
            </a:r>
          </a:p>
          <a:p>
            <a:pPr>
              <a:buNone/>
            </a:pPr>
            <a:r>
              <a:rPr lang="en-US" sz="4211" dirty="0">
                <a:solidFill>
                  <a:schemeClr val="tx1"/>
                </a:solidFill>
              </a:rPr>
              <a:t>-</a:t>
            </a:r>
            <a:r>
              <a:rPr lang="en-US" sz="4211" b="1" dirty="0">
                <a:solidFill>
                  <a:schemeClr val="tx1"/>
                </a:solidFill>
              </a:rPr>
              <a:t>Packaging </a:t>
            </a:r>
            <a:r>
              <a:rPr lang="en-US" sz="4211" dirty="0">
                <a:solidFill>
                  <a:schemeClr val="tx1"/>
                </a:solidFill>
              </a:rPr>
              <a:t>is the enclosing of products for storage and then eventually for sale usage.</a:t>
            </a:r>
            <a:endParaRPr lang="en-US" sz="4211" dirty="0" smtClean="0">
              <a:solidFill>
                <a:schemeClr val="tx1"/>
              </a:solidFill>
            </a:endParaRPr>
          </a:p>
          <a:p>
            <a:pPr>
              <a:buNone/>
            </a:pPr>
            <a:r>
              <a:rPr lang="en-US" sz="4211" b="1" dirty="0" smtClean="0">
                <a:solidFill>
                  <a:schemeClr val="tx1"/>
                </a:solidFill>
              </a:rPr>
              <a:t>-</a:t>
            </a:r>
            <a:r>
              <a:rPr lang="en-US" sz="4211" b="1" dirty="0">
                <a:solidFill>
                  <a:schemeClr val="tx1"/>
                </a:solidFill>
              </a:rPr>
              <a:t>Blanching </a:t>
            </a:r>
            <a:r>
              <a:rPr lang="en-US" sz="4211" dirty="0">
                <a:solidFill>
                  <a:schemeClr val="tx1"/>
                </a:solidFill>
              </a:rPr>
              <a:t>is the thermal process used mostly for vegetablesit consists of cleaning the product, removing any type of entrapped gases, limping the tissues of vegetables so that they can be easily put in containers and it inactivates enzymes that cause deterioration of foods during frozen storage.</a:t>
            </a:r>
          </a:p>
          <a:p>
            <a:pPr>
              <a:buNone/>
            </a:pPr>
            <a:r>
              <a:rPr lang="en-US" sz="4211" dirty="0" smtClean="0">
                <a:solidFill>
                  <a:schemeClr val="tx1"/>
                </a:solidFill>
              </a:rPr>
              <a:t> </a:t>
            </a:r>
            <a:r>
              <a:rPr lang="en-US" sz="4211" b="1" dirty="0" smtClean="0">
                <a:solidFill>
                  <a:schemeClr val="tx1"/>
                </a:solidFill>
              </a:rPr>
              <a:t>-</a:t>
            </a:r>
            <a:r>
              <a:rPr lang="en-US" sz="4211" b="1" dirty="0">
                <a:solidFill>
                  <a:schemeClr val="tx1"/>
                </a:solidFill>
              </a:rPr>
              <a:t>Removal Of Toxins </a:t>
            </a:r>
            <a:r>
              <a:rPr lang="en-US" sz="4211" dirty="0">
                <a:solidFill>
                  <a:schemeClr val="tx1"/>
                </a:solidFill>
              </a:rPr>
              <a:t>is where food toxins are removed from different food supplies, in order to prevent food</a:t>
            </a:r>
            <a:r>
              <a:rPr lang="en-US" sz="4211" dirty="0" smtClean="0">
                <a:solidFill>
                  <a:schemeClr val="tx1"/>
                </a:solidFill>
              </a:rPr>
              <a:t> poisoning. </a:t>
            </a:r>
            <a:r>
              <a:rPr lang="en-US" sz="4211" dirty="0">
                <a:solidFill>
                  <a:schemeClr val="tx1"/>
                </a:solidFill>
              </a:rPr>
              <a:t>One technique they go about doing this is by using the </a:t>
            </a:r>
            <a:r>
              <a:rPr lang="en-US" sz="4211" b="1" dirty="0">
                <a:solidFill>
                  <a:schemeClr val="tx1"/>
                </a:solidFill>
              </a:rPr>
              <a:t>biosensor.</a:t>
            </a:r>
            <a:endParaRPr lang="en-US" sz="4211" dirty="0">
              <a:solidFill>
                <a:schemeClr val="tx1"/>
              </a:solidFill>
            </a:endParaRPr>
          </a:p>
          <a:p>
            <a:pPr>
              <a:buNone/>
            </a:pPr>
            <a:r>
              <a:rPr lang="en-US" sz="4211" b="1" dirty="0" smtClean="0">
                <a:solidFill>
                  <a:schemeClr val="tx1"/>
                </a:solidFill>
              </a:rPr>
              <a:t> </a:t>
            </a:r>
            <a:r>
              <a:rPr lang="en-US" sz="4211" dirty="0" smtClean="0">
                <a:solidFill>
                  <a:schemeClr val="tx1"/>
                </a:solidFill>
              </a:rPr>
              <a:t>-</a:t>
            </a:r>
            <a:r>
              <a:rPr lang="en-US" sz="4211" b="1" dirty="0">
                <a:solidFill>
                  <a:schemeClr val="tx1"/>
                </a:solidFill>
              </a:rPr>
              <a:t>Freezing </a:t>
            </a:r>
            <a:r>
              <a:rPr lang="en-US" sz="4211" dirty="0">
                <a:solidFill>
                  <a:schemeClr val="tx1"/>
                </a:solidFill>
              </a:rPr>
              <a:t>is a method of preservation, it slows down decomposition by turning water into ice, which reduces bacterial growth. Due to this technique, foods may be preserved for a number of months. </a:t>
            </a:r>
          </a:p>
          <a:p>
            <a:endParaRPr lang="en-US" dirty="0"/>
          </a:p>
        </p:txBody>
      </p:sp>
      <p:sp>
        <p:nvSpPr>
          <p:cNvPr id="4" name="TextBox 3"/>
          <p:cNvSpPr txBox="1"/>
          <p:nvPr/>
        </p:nvSpPr>
        <p:spPr>
          <a:xfrm>
            <a:off x="7086600" y="6488668"/>
            <a:ext cx="2057400" cy="369332"/>
          </a:xfrm>
          <a:prstGeom prst="rect">
            <a:avLst/>
          </a:prstGeom>
          <a:noFill/>
        </p:spPr>
        <p:txBody>
          <a:bodyPr wrap="square" rtlCol="0">
            <a:spAutoFit/>
          </a:bodyPr>
          <a:lstStyle/>
          <a:p>
            <a:r>
              <a:rPr lang="en-US" dirty="0" smtClean="0"/>
              <a:t>Freddie </a:t>
            </a:r>
            <a:r>
              <a:rPr lang="en-US" dirty="0" err="1" smtClean="0"/>
              <a:t>Amadi</a:t>
            </a:r>
            <a:endParaRPr lang="en-US" dirty="0"/>
          </a:p>
        </p:txBody>
      </p:sp>
      <p:sp>
        <p:nvSpPr>
          <p:cNvPr id="6" name="Slide Number Placeholder 5"/>
          <p:cNvSpPr>
            <a:spLocks noGrp="1"/>
          </p:cNvSpPr>
          <p:nvPr>
            <p:ph type="sldNum" sz="quarter" idx="12"/>
          </p:nvPr>
        </p:nvSpPr>
        <p:spPr/>
        <p:txBody>
          <a:bodyPr/>
          <a:lstStyle/>
          <a:p>
            <a:fld id="{7DD2792D-E8A8-DA4B-BAEC-D08E85FD3BE3}"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Baking</a:t>
            </a:r>
            <a:endParaRPr lang="en-US" dirty="0">
              <a:solidFill>
                <a:srgbClr val="FF0000"/>
              </a:solidFill>
            </a:endParaRPr>
          </a:p>
        </p:txBody>
      </p:sp>
      <p:sp>
        <p:nvSpPr>
          <p:cNvPr id="3" name="Content Placeholder 2"/>
          <p:cNvSpPr>
            <a:spLocks noGrp="1"/>
          </p:cNvSpPr>
          <p:nvPr>
            <p:ph idx="1"/>
          </p:nvPr>
        </p:nvSpPr>
        <p:spPr>
          <a:xfrm>
            <a:off x="0" y="1676400"/>
            <a:ext cx="9144000" cy="5181600"/>
          </a:xfrm>
        </p:spPr>
        <p:txBody>
          <a:bodyPr>
            <a:normAutofit fontScale="92500"/>
          </a:bodyPr>
          <a:lstStyle/>
          <a:p>
            <a:r>
              <a:rPr lang="en-US" dirty="0" smtClean="0">
                <a:solidFill>
                  <a:schemeClr val="tx1"/>
                </a:solidFill>
              </a:rPr>
              <a:t>Baking can be defined as the cooking of </a:t>
            </a:r>
            <a:r>
              <a:rPr lang="en-US" dirty="0">
                <a:solidFill>
                  <a:schemeClr val="tx1"/>
                </a:solidFill>
              </a:rPr>
              <a:t>food by dry heat in an oven in which the action of the dry convection heat is modified by steam. </a:t>
            </a:r>
          </a:p>
          <a:p>
            <a:pPr algn="ctr">
              <a:buNone/>
            </a:pPr>
            <a:r>
              <a:rPr lang="en-US" dirty="0" smtClean="0">
                <a:solidFill>
                  <a:schemeClr val="tx1"/>
                </a:solidFill>
              </a:rPr>
              <a:t>Three Methods in Baking</a:t>
            </a:r>
          </a:p>
          <a:p>
            <a:pPr>
              <a:buFont typeface="+mj-lt"/>
              <a:buAutoNum type="arabicPeriod"/>
            </a:pPr>
            <a:r>
              <a:rPr lang="en-US" dirty="0" smtClean="0">
                <a:solidFill>
                  <a:schemeClr val="tx1"/>
                </a:solidFill>
              </a:rPr>
              <a:t>Dry Baking: the most common used, </a:t>
            </a:r>
            <a:r>
              <a:rPr lang="en-US" dirty="0">
                <a:solidFill>
                  <a:schemeClr val="tx1"/>
                </a:solidFill>
              </a:rPr>
              <a:t>steam rises from the water content of the food; this steam combines with the dry heat of the oven to cook the </a:t>
            </a:r>
            <a:r>
              <a:rPr lang="en-US" dirty="0" smtClean="0">
                <a:solidFill>
                  <a:schemeClr val="tx1"/>
                </a:solidFill>
              </a:rPr>
              <a:t>food, we use this method to bake things like cake and pastries</a:t>
            </a:r>
          </a:p>
          <a:p>
            <a:pPr>
              <a:buFont typeface="+mj-lt"/>
              <a:buAutoNum type="arabicPeriod"/>
            </a:pPr>
            <a:r>
              <a:rPr lang="en-US" dirty="0" smtClean="0">
                <a:solidFill>
                  <a:schemeClr val="tx1"/>
                </a:solidFill>
              </a:rPr>
              <a:t>Increased Humidity Baking: </a:t>
            </a:r>
            <a:r>
              <a:rPr lang="en-US" dirty="0">
                <a:solidFill>
                  <a:schemeClr val="tx1"/>
                </a:solidFill>
              </a:rPr>
              <a:t>oven humidity is increased by placing a bowl of water or injection steam into the </a:t>
            </a:r>
            <a:r>
              <a:rPr lang="en-US" dirty="0" smtClean="0">
                <a:solidFill>
                  <a:schemeClr val="tx1"/>
                </a:solidFill>
              </a:rPr>
              <a:t>oven</a:t>
            </a:r>
          </a:p>
          <a:p>
            <a:pPr>
              <a:buFont typeface="+mj-lt"/>
              <a:buAutoNum type="arabicPeriod"/>
            </a:pPr>
            <a:r>
              <a:rPr lang="en-US" dirty="0" smtClean="0">
                <a:solidFill>
                  <a:schemeClr val="tx1"/>
                </a:solidFill>
              </a:rPr>
              <a:t>Bain Marie: When you place the food in a container of water to help reduce the heat avoiding the food being burnt or over cooked. </a:t>
            </a:r>
          </a:p>
          <a:p>
            <a:pPr>
              <a:buNone/>
            </a:pPr>
            <a:endParaRPr lang="en-US" sz="1800" dirty="0"/>
          </a:p>
        </p:txBody>
      </p:sp>
      <p:pic>
        <p:nvPicPr>
          <p:cNvPr id="4" name="Picture 3" descr="6a00d834522dbf69e200e54f46ec5d8834-640wi.jpg"/>
          <p:cNvPicPr>
            <a:picLocks noChangeAspect="1"/>
          </p:cNvPicPr>
          <p:nvPr/>
        </p:nvPicPr>
        <p:blipFill>
          <a:blip r:embed="rId2" cstate="print"/>
          <a:stretch>
            <a:fillRect/>
          </a:stretch>
        </p:blipFill>
        <p:spPr>
          <a:xfrm>
            <a:off x="0" y="0"/>
            <a:ext cx="1752600" cy="1314450"/>
          </a:xfrm>
          <a:prstGeom prst="rect">
            <a:avLst/>
          </a:prstGeom>
        </p:spPr>
      </p:pic>
      <p:pic>
        <p:nvPicPr>
          <p:cNvPr id="6" name="Picture 5" descr="In%20waterbath.jpg"/>
          <p:cNvPicPr>
            <a:picLocks noChangeAspect="1"/>
          </p:cNvPicPr>
          <p:nvPr/>
        </p:nvPicPr>
        <p:blipFill>
          <a:blip r:embed="rId3" cstate="print"/>
          <a:stretch>
            <a:fillRect/>
          </a:stretch>
        </p:blipFill>
        <p:spPr>
          <a:xfrm>
            <a:off x="7298055" y="43934"/>
            <a:ext cx="1845945" cy="1447800"/>
          </a:xfrm>
          <a:prstGeom prst="rect">
            <a:avLst/>
          </a:prstGeom>
        </p:spPr>
      </p:pic>
      <p:sp>
        <p:nvSpPr>
          <p:cNvPr id="7" name="TextBox 6"/>
          <p:cNvSpPr txBox="1"/>
          <p:nvPr/>
        </p:nvSpPr>
        <p:spPr>
          <a:xfrm>
            <a:off x="5240655" y="43934"/>
            <a:ext cx="2057400" cy="369332"/>
          </a:xfrm>
          <a:prstGeom prst="rect">
            <a:avLst/>
          </a:prstGeom>
          <a:noFill/>
        </p:spPr>
        <p:txBody>
          <a:bodyPr wrap="square" rtlCol="0">
            <a:spAutoFit/>
          </a:bodyPr>
          <a:lstStyle/>
          <a:p>
            <a:r>
              <a:rPr lang="en-US" dirty="0" smtClean="0"/>
              <a:t>Gabby Macklin</a:t>
            </a:r>
            <a:endParaRPr lang="en-US" dirty="0"/>
          </a:p>
        </p:txBody>
      </p:sp>
      <p:sp>
        <p:nvSpPr>
          <p:cNvPr id="9" name="Slide Number Placeholder 8"/>
          <p:cNvSpPr>
            <a:spLocks noGrp="1"/>
          </p:cNvSpPr>
          <p:nvPr>
            <p:ph type="sldNum" sz="quarter" idx="12"/>
          </p:nvPr>
        </p:nvSpPr>
        <p:spPr/>
        <p:txBody>
          <a:bodyPr/>
          <a:lstStyle/>
          <a:p>
            <a:fld id="{7DD2792D-E8A8-DA4B-BAEC-D08E85FD3BE3}"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Habitat">
  <a:themeElements>
    <a:clrScheme name="Metal">
      <a:dk1>
        <a:sysClr val="windowText" lastClr="000000"/>
      </a:dk1>
      <a:lt1>
        <a:sysClr val="window" lastClr="FFFFFF"/>
      </a:lt1>
      <a:dk2>
        <a:srgbClr val="32363B"/>
      </a:dk2>
      <a:lt2>
        <a:srgbClr val="CACFD3"/>
      </a:lt2>
      <a:accent1>
        <a:srgbClr val="6283AD"/>
      </a:accent1>
      <a:accent2>
        <a:srgbClr val="324966"/>
      </a:accent2>
      <a:accent3>
        <a:srgbClr val="5B9EA4"/>
      </a:accent3>
      <a:accent4>
        <a:srgbClr val="1D5B57"/>
      </a:accent4>
      <a:accent5>
        <a:srgbClr val="1B4430"/>
      </a:accent5>
      <a:accent6>
        <a:srgbClr val="2F3C35"/>
      </a:accent6>
      <a:hlink>
        <a:srgbClr val="ED7307"/>
      </a:hlink>
      <a:folHlink>
        <a:srgbClr val="6D6F71"/>
      </a:folHlink>
    </a:clrScheme>
    <a:fontScheme name="Habitat">
      <a:majorFont>
        <a:latin typeface="Book Antiqua"/>
        <a:ea typeface=""/>
        <a:cs typeface=""/>
        <a:font script="Jpan" typeface="ＭＳ 明朝"/>
      </a:majorFont>
      <a:minorFont>
        <a:latin typeface="Book Antiqua"/>
        <a:ea typeface=""/>
        <a:cs typeface=""/>
        <a:font script="Jpan" typeface="ＭＳ 明朝"/>
      </a:minorFont>
    </a:fontScheme>
    <a:fmtScheme name="Habitat">
      <a:fillStyleLst>
        <a:solidFill>
          <a:schemeClr val="phClr"/>
        </a:solidFill>
        <a:blipFill rotWithShape="1">
          <a:blip xmlns:r="http://schemas.openxmlformats.org/officeDocument/2006/relationships" r:embed="rId1">
            <a:duotone>
              <a:schemeClr val="phClr">
                <a:shade val="10000"/>
                <a:satMod val="130000"/>
              </a:schemeClr>
              <a:schemeClr val="phClr">
                <a:satMod val="275000"/>
              </a:schemeClr>
            </a:duotone>
          </a:blip>
          <a:tile tx="0" ty="0" sx="40000" sy="40000" flip="none" algn="tl"/>
        </a:blipFill>
        <a:blipFill rotWithShape="1">
          <a:blip xmlns:r="http://schemas.openxmlformats.org/officeDocument/2006/relationships" r:embed="rId2">
            <a:duotone>
              <a:schemeClr val="phClr">
                <a:shade val="40000"/>
                <a:satMod val="130000"/>
              </a:schemeClr>
              <a:schemeClr val="phClr">
                <a:satMod val="275000"/>
              </a:schemeClr>
            </a:duotone>
          </a:blip>
          <a:stretch/>
        </a:blipFill>
      </a:fillStyleLst>
      <a:lnStyleLst>
        <a:ln w="12700" cap="flat" cmpd="sng" algn="ctr">
          <a:solidFill>
            <a:schemeClr val="phClr">
              <a:shade val="90000"/>
              <a:satMod val="105000"/>
            </a:schemeClr>
          </a:solidFill>
          <a:prstDash val="solid"/>
        </a:ln>
        <a:ln w="25400" cap="flat" cmpd="sng" algn="ctr">
          <a:solidFill>
            <a:schemeClr val="phClr">
              <a:shade val="80000"/>
            </a:schemeClr>
          </a:solidFill>
          <a:prstDash val="solid"/>
        </a:ln>
        <a:ln w="25400" cap="flat" cmpd="sng" algn="ctr">
          <a:solidFill>
            <a:schemeClr val="phClr">
              <a:shade val="70000"/>
            </a:schemeClr>
          </a:solidFill>
          <a:prstDash val="solid"/>
        </a:ln>
      </a:lnStyleLst>
      <a:effectStyleLst>
        <a:effectStyle>
          <a:effectLst/>
        </a:effectStyle>
        <a:effectStyle>
          <a:effectLst>
            <a:outerShdw blurRad="88900" dir="4200000" sx="105000" sy="105000" algn="t" rotWithShape="0">
              <a:srgbClr val="000000">
                <a:alpha val="40000"/>
              </a:srgbClr>
            </a:outerShdw>
          </a:effectLst>
        </a:effectStyle>
        <a:effectStyle>
          <a:effectLst>
            <a:innerShdw blurRad="76200" dist="25400" dir="13200000">
              <a:srgbClr val="000000">
                <a:alpha val="80000"/>
              </a:srgbClr>
            </a:innerShdw>
          </a:effectLst>
          <a:scene3d>
            <a:camera prst="orthographicFront">
              <a:rot lat="0" lon="0" rev="0"/>
            </a:camera>
            <a:lightRig rig="balanced" dir="t">
              <a:rot lat="0" lon="0" rev="19800000"/>
            </a:lightRig>
          </a:scene3d>
          <a:sp3d prstMaterial="softEdge">
            <a:bevelT w="0" h="0"/>
          </a:sp3d>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Habitat.thmx</Template>
  <TotalTime>369</TotalTime>
  <Words>2632</Words>
  <Application>Microsoft Office PowerPoint</Application>
  <PresentationFormat>On-screen Show (4:3)</PresentationFormat>
  <Paragraphs>350</Paragraphs>
  <Slides>33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Book Antiqua</vt:lpstr>
      <vt:lpstr>Calibri</vt:lpstr>
      <vt:lpstr>Wingdings 2</vt:lpstr>
      <vt:lpstr>Habitat</vt:lpstr>
      <vt:lpstr>Technology and Food</vt:lpstr>
      <vt:lpstr>What is Food?</vt:lpstr>
      <vt:lpstr>What is Food in different cultures?</vt:lpstr>
      <vt:lpstr> Foods Grouped According to Biological Source</vt:lpstr>
      <vt:lpstr>Foods Grouped According to Biological Source</vt:lpstr>
      <vt:lpstr>Food Processing</vt:lpstr>
      <vt:lpstr>Examples of Food Processing</vt:lpstr>
      <vt:lpstr>Examples of Food Processing</vt:lpstr>
      <vt:lpstr>Baking</vt:lpstr>
      <vt:lpstr>Frying</vt:lpstr>
      <vt:lpstr>Boiling</vt:lpstr>
      <vt:lpstr>Poaching</vt:lpstr>
      <vt:lpstr>Steaming</vt:lpstr>
      <vt:lpstr>More Sub-Categories</vt:lpstr>
      <vt:lpstr>Vanessa Ayala</vt:lpstr>
      <vt:lpstr>Food Politics</vt:lpstr>
      <vt:lpstr>How are the Politics of Food Affected by…</vt:lpstr>
      <vt:lpstr>Ethics</vt:lpstr>
      <vt:lpstr>Ethics</vt:lpstr>
      <vt:lpstr>Culture</vt:lpstr>
      <vt:lpstr>Culture</vt:lpstr>
      <vt:lpstr>Environment</vt:lpstr>
      <vt:lpstr>Environment</vt:lpstr>
      <vt:lpstr>Science</vt:lpstr>
      <vt:lpstr>Technology</vt:lpstr>
      <vt:lpstr>Osasu Oronsaye and Zefren Edior’s Bibliography</vt:lpstr>
      <vt:lpstr>Freddie Amadi’s Bibliography</vt:lpstr>
      <vt:lpstr>Gabby Macklin’s Bibliography</vt:lpstr>
      <vt:lpstr>Vanessa Ayala’s Bibliography</vt:lpstr>
      <vt:lpstr>Monique DeBarry’s Bibliography</vt:lpstr>
      <vt:lpstr>Brianne Baird’s Bibliography</vt:lpstr>
      <vt:lpstr>Group Bibliogrpahy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and Food</dc:title>
  <dc:creator>Brian Baird</dc:creator>
  <cp:lastModifiedBy>Spawek</cp:lastModifiedBy>
  <cp:revision>17</cp:revision>
  <dcterms:created xsi:type="dcterms:W3CDTF">2010-01-26T01:49:10Z</dcterms:created>
  <dcterms:modified xsi:type="dcterms:W3CDTF">2013-10-16T22:22:07Z</dcterms:modified>
</cp:coreProperties>
</file>