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7" r:id="rId8"/>
    <p:sldId id="265" r:id="rId9"/>
    <p:sldId id="269" r:id="rId10"/>
    <p:sldId id="270" r:id="rId11"/>
    <p:sldId id="261" r:id="rId12"/>
    <p:sldId id="263" r:id="rId13"/>
    <p:sldId id="260" r:id="rId14"/>
    <p:sldId id="262" r:id="rId15"/>
    <p:sldId id="268" r:id="rId16"/>
    <p:sldId id="279" r:id="rId17"/>
    <p:sldId id="271" r:id="rId18"/>
    <p:sldId id="273" r:id="rId19"/>
    <p:sldId id="274" r:id="rId20"/>
    <p:sldId id="272" r:id="rId21"/>
    <p:sldId id="275" r:id="rId22"/>
    <p:sldId id="276" r:id="rId23"/>
    <p:sldId id="277" r:id="rId24"/>
    <p:sldId id="278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stęp" id="{51808F3E-DC21-410A-8218-270E92CAD384}">
          <p14:sldIdLst>
            <p14:sldId id="256"/>
            <p14:sldId id="257"/>
            <p14:sldId id="259"/>
            <p14:sldId id="258"/>
          </p14:sldIdLst>
        </p14:section>
        <p14:section name="Definicje" id="{3A961A95-0CE8-469B-A88A-AAE85BE361E9}">
          <p14:sldIdLst>
            <p14:sldId id="264"/>
            <p14:sldId id="266"/>
            <p14:sldId id="267"/>
            <p14:sldId id="265"/>
            <p14:sldId id="269"/>
            <p14:sldId id="270"/>
          </p14:sldIdLst>
        </p14:section>
        <p14:section name="Składniki" id="{DAAAE571-3651-4DB5-A3F9-139938D4BB74}">
          <p14:sldIdLst>
            <p14:sldId id="261"/>
            <p14:sldId id="263"/>
            <p14:sldId id="260"/>
            <p14:sldId id="262"/>
          </p14:sldIdLst>
        </p14:section>
        <p14:section name="Etapy produkcji" id="{91A2FE05-F556-40DD-BCFD-D4BC783D37A5}">
          <p14:sldIdLst>
            <p14:sldId id="268"/>
            <p14:sldId id="279"/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Untitled Section" id="{872133DC-0BC1-4C66-86E2-99FC4900522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04" autoAdjust="0"/>
    <p:restoredTop sz="94660"/>
  </p:normalViewPr>
  <p:slideViewPr>
    <p:cSldViewPr snapToGrid="0">
      <p:cViewPr>
        <p:scale>
          <a:sx n="75" d="100"/>
          <a:sy n="75" d="100"/>
        </p:scale>
        <p:origin x="6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1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7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22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83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92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41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074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3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67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94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8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25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9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7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59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14FB-82BF-4A28-AB92-4D355B4A5BD4}" type="datetimeFigureOut">
              <a:rPr lang="pl-PL" smtClean="0"/>
              <a:t>2013-10-26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68BC04-19FE-4448-9DD0-DB5B64DA79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0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pl.wikipedia.org/wiki/Alfa-kwas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Automatyzacja wybranych procesów produkcji żywności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Produkcja piwa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430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 – </a:t>
            </a:r>
            <a:r>
              <a:rPr lang="pl-PL" dirty="0" smtClean="0"/>
              <a:t>młóto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Mł</a:t>
            </a:r>
            <a:r>
              <a:rPr lang="en-US" dirty="0" err="1"/>
              <a:t>óto</a:t>
            </a:r>
            <a:r>
              <a:rPr lang="en-US" dirty="0"/>
              <a:t> </a:t>
            </a:r>
            <a:r>
              <a:rPr lang="pl-PL" dirty="0" smtClean="0"/>
              <a:t>(wysłodziny</a:t>
            </a:r>
            <a:r>
              <a:rPr lang="en-US" dirty="0" smtClean="0"/>
              <a:t>)</a:t>
            </a:r>
            <a:r>
              <a:rPr lang="pl-PL" dirty="0" smtClean="0"/>
              <a:t> - </a:t>
            </a:r>
            <a:r>
              <a:rPr lang="en-US" dirty="0" smtClean="0"/>
              <a:t> </a:t>
            </a:r>
            <a:r>
              <a:rPr lang="en-US" dirty="0" err="1"/>
              <a:t>pozostałe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filtracji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</a:t>
            </a:r>
            <a:r>
              <a:rPr lang="en-US" dirty="0" err="1"/>
              <a:t>nierozpuszczone</a:t>
            </a:r>
            <a:r>
              <a:rPr lang="en-US" dirty="0"/>
              <a:t> </a:t>
            </a:r>
            <a:r>
              <a:rPr lang="en-US" dirty="0" err="1"/>
              <a:t>części</a:t>
            </a:r>
            <a:r>
              <a:rPr lang="en-US" dirty="0"/>
              <a:t> </a:t>
            </a:r>
            <a:r>
              <a:rPr lang="en-US" dirty="0" err="1"/>
              <a:t>słodu</a:t>
            </a:r>
            <a:r>
              <a:rPr lang="en-US" dirty="0"/>
              <a:t> (</a:t>
            </a:r>
            <a:r>
              <a:rPr lang="en-US" dirty="0" err="1"/>
              <a:t>łuski</a:t>
            </a:r>
            <a:r>
              <a:rPr lang="en-US" dirty="0"/>
              <a:t>, </a:t>
            </a:r>
            <a:r>
              <a:rPr lang="en-US" dirty="0" err="1"/>
              <a:t>białka</a:t>
            </a:r>
            <a:r>
              <a:rPr lang="en-US" dirty="0"/>
              <a:t>, </a:t>
            </a:r>
            <a:r>
              <a:rPr lang="en-US" dirty="0" err="1"/>
              <a:t>nieskleikowana</a:t>
            </a:r>
            <a:r>
              <a:rPr lang="en-US" dirty="0"/>
              <a:t> </a:t>
            </a:r>
            <a:r>
              <a:rPr lang="en-US" dirty="0" err="1"/>
              <a:t>skrobia</a:t>
            </a:r>
            <a:r>
              <a:rPr lang="en-US" dirty="0"/>
              <a:t>)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65" y="2830244"/>
            <a:ext cx="4554835" cy="41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Składniki potrzebne do produkcji  - </a:t>
            </a:r>
            <a:r>
              <a:rPr lang="pl-PL" sz="3200" b="1" dirty="0" smtClean="0"/>
              <a:t>jęczmień</a:t>
            </a:r>
            <a:endParaRPr lang="pl-P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Jęczmień jary </a:t>
            </a:r>
            <a:r>
              <a:rPr lang="pl-PL" sz="2000" dirty="0" smtClean="0"/>
              <a:t>(o </a:t>
            </a:r>
            <a:r>
              <a:rPr lang="pl-PL" sz="2000" dirty="0"/>
              <a:t>niskiej zawartości </a:t>
            </a:r>
            <a:r>
              <a:rPr lang="pl-PL" sz="2000" dirty="0" smtClean="0"/>
              <a:t>białka - </a:t>
            </a:r>
            <a:r>
              <a:rPr lang="pl-PL" sz="2000" dirty="0"/>
              <a:t>9,5-11</a:t>
            </a:r>
            <a:r>
              <a:rPr lang="pl-PL" sz="2000" dirty="0" smtClean="0"/>
              <a:t>%)</a:t>
            </a:r>
          </a:p>
          <a:p>
            <a:r>
              <a:rPr lang="pl-PL" sz="2000" dirty="0" smtClean="0"/>
              <a:t>Jęczmień </a:t>
            </a:r>
            <a:r>
              <a:rPr lang="pl-PL" sz="2000" dirty="0"/>
              <a:t>browarny powinien składać się z ziaren stosunkowo krótkich i grubych, dobrze wykształconych i posiadających jasną barwę bez plam</a:t>
            </a:r>
            <a:r>
              <a:rPr lang="pl-PL" sz="2000" dirty="0" smtClean="0"/>
              <a:t>.</a:t>
            </a:r>
          </a:p>
          <a:p>
            <a:r>
              <a:rPr lang="pl-PL" sz="2000" dirty="0" smtClean="0"/>
              <a:t>Jęczmień </a:t>
            </a:r>
            <a:r>
              <a:rPr lang="pl-PL" sz="2000" dirty="0"/>
              <a:t>bezpośrednio po zbiorach nie nadaje się do słodowania, gdyż posiada </a:t>
            </a:r>
            <a:r>
              <a:rPr lang="pl-PL" sz="2000" dirty="0" smtClean="0"/>
              <a:t>niską </a:t>
            </a:r>
            <a:r>
              <a:rPr lang="pl-PL" sz="2000" dirty="0"/>
              <a:t>energię kiełkowania, dlatego w celu zwiększenia jego przydatności słodowniczej magazynowany jest przez 6–8 </a:t>
            </a:r>
            <a:r>
              <a:rPr lang="pl-PL" sz="2000" dirty="0" smtClean="0"/>
              <a:t>tygodni.</a:t>
            </a:r>
            <a:endParaRPr lang="pl-PL" sz="2000" dirty="0"/>
          </a:p>
        </p:txBody>
      </p:sp>
      <p:pic>
        <p:nvPicPr>
          <p:cNvPr id="3074" name="Picture 2" descr="http://upload.wikimedia.org/wikipedia/commons/thumb/4/4c/Gerst_aar.jpg/150px-Gerst_a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638300"/>
            <a:ext cx="1428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Składniki potrzebne do produkcji  - </a:t>
            </a:r>
            <a:r>
              <a:rPr lang="pl-PL" sz="3200" b="1" dirty="0" smtClean="0"/>
              <a:t>drożdże</a:t>
            </a:r>
            <a:endParaRPr lang="pl-P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dirty="0"/>
              <a:t>Drożdże dodawane są do brzeczki w celu przeprowadzenia fermentacji alkoholowej</a:t>
            </a:r>
            <a:r>
              <a:rPr lang="pl-PL" dirty="0" smtClean="0"/>
              <a:t>.</a:t>
            </a:r>
          </a:p>
          <a:p>
            <a:r>
              <a:rPr lang="pl-PL" dirty="0" smtClean="0"/>
              <a:t>Smak </a:t>
            </a:r>
            <a:r>
              <a:rPr lang="pl-PL" dirty="0"/>
              <a:t>i </a:t>
            </a:r>
            <a:r>
              <a:rPr lang="pl-PL" dirty="0" smtClean="0"/>
              <a:t>zapach piwa zależą </a:t>
            </a:r>
            <a:r>
              <a:rPr lang="pl-PL" dirty="0"/>
              <a:t>w dużym stopniu od zastosowanego szczepu </a:t>
            </a:r>
            <a:r>
              <a:rPr lang="pl-PL" dirty="0" smtClean="0"/>
              <a:t>drożdży.</a:t>
            </a:r>
          </a:p>
          <a:p>
            <a:r>
              <a:rPr lang="pl-PL" dirty="0"/>
              <a:t>Drożdże dolnej fermentacji przystosowane są do niższych temperatur (5–13 °C), a pod koniec procesu opadają na dno fermentora. Brzeczka zarówno fermentuje jak i leżakuje w niskich temperaturach, co powoduje dłuższe dojrzewanie piwa, większą trwałość, jak również większe niż w piwach górnej fermentacji wydzielanie się dwutlenku węgla, a tym samym bardziej orzeźwiający </a:t>
            </a:r>
            <a:r>
              <a:rPr lang="pl-PL" dirty="0" smtClean="0"/>
              <a:t>smak</a:t>
            </a:r>
          </a:p>
          <a:p>
            <a:r>
              <a:rPr lang="pl-PL" dirty="0"/>
              <a:t>Drożdże górnej fermentacji fermentują w temperaturach wyższych (15–25 °C), a podczas burzliwej fazy fermentacji zbierają się na powierzchni brzeczki tworząc </a:t>
            </a:r>
            <a:r>
              <a:rPr lang="pl-PL" dirty="0" smtClean="0"/>
              <a:t>kożuch. </a:t>
            </a:r>
            <a:r>
              <a:rPr lang="pl-PL" dirty="0"/>
              <a:t>Drożdże fermentacji górnej tworzą więcej ubocznych produktów fermentacji, głównie wyższych alkoholi i estrów.</a:t>
            </a:r>
          </a:p>
        </p:txBody>
      </p:sp>
      <p:pic>
        <p:nvPicPr>
          <p:cNvPr id="4098" name="Picture 2" descr="http://upload.wikimedia.org/wikipedia/commons/thumb/c/cd/Pivovarsk%C3%A9_kvasinky.jpg/220px-Pivovarsk%C3%A9_kvasin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853572"/>
            <a:ext cx="2095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7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Składniki potrzebne do produkcji  - </a:t>
            </a:r>
            <a:r>
              <a:rPr lang="pl-PL" sz="3200" b="1" dirty="0" smtClean="0"/>
              <a:t>woda</a:t>
            </a:r>
            <a:endParaRPr lang="pl-PL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Wykorzystywana </a:t>
            </a:r>
            <a:r>
              <a:rPr lang="pl-PL" sz="2000" dirty="0"/>
              <a:t>jest głównie w procesie zacierania, a w gotowym piwie zajmuje ok. 90% </a:t>
            </a:r>
            <a:r>
              <a:rPr lang="pl-PL" sz="2000" dirty="0" smtClean="0"/>
              <a:t>objętości</a:t>
            </a:r>
          </a:p>
          <a:p>
            <a:r>
              <a:rPr lang="pl-PL" sz="2000" dirty="0" smtClean="0"/>
              <a:t>Całość </a:t>
            </a:r>
            <a:r>
              <a:rPr lang="pl-PL" sz="2000" dirty="0"/>
              <a:t>zużycia wody, która w browarach stosowana jest ponadto do mycia i chłodzenia, waha się od 3,7 do 10,9 hl/hl </a:t>
            </a:r>
            <a:r>
              <a:rPr lang="pl-PL" sz="2000" dirty="0" smtClean="0"/>
              <a:t>piw</a:t>
            </a:r>
          </a:p>
          <a:p>
            <a:r>
              <a:rPr lang="pl-PL" sz="2000" dirty="0" smtClean="0"/>
              <a:t>Jakość wody ma istotny wpływ na smak piwa, więc browary mają przeważnie własne ujęcia wód mineralnych</a:t>
            </a:r>
          </a:p>
          <a:p>
            <a:r>
              <a:rPr lang="pl-PL" sz="2000" dirty="0" smtClean="0"/>
              <a:t>Ważne jest, żeby woda nie zawierała drobnoustrojów – ich obcecność doprowadza do pojaienia się „dzikiej fermentacji”.</a:t>
            </a:r>
            <a:endParaRPr lang="pl-P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2222500"/>
            <a:ext cx="190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Składniki potrzebne do produkcji  - </a:t>
            </a:r>
            <a:r>
              <a:rPr lang="pl-PL" sz="3200" b="1" dirty="0" smtClean="0"/>
              <a:t>chmiel</a:t>
            </a:r>
            <a:endParaRPr lang="pl-P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Chmiel zwyczajny (Humulus lupulus) to roślina pnąca z rodziny </a:t>
            </a:r>
            <a:r>
              <a:rPr lang="pl-PL" dirty="0" smtClean="0"/>
              <a:t>konopiowatych</a:t>
            </a:r>
          </a:p>
          <a:p>
            <a:r>
              <a:rPr lang="pl-PL" dirty="0" smtClean="0"/>
              <a:t>W </a:t>
            </a:r>
            <a:r>
              <a:rPr lang="pl-PL" dirty="0"/>
              <a:t>browarnictwie występuje głównie pod postacią granulatu, ekstraktu lub </a:t>
            </a:r>
            <a:r>
              <a:rPr lang="pl-PL" dirty="0" smtClean="0"/>
              <a:t>proszku</a:t>
            </a:r>
          </a:p>
          <a:p>
            <a:r>
              <a:rPr lang="pl-PL" dirty="0"/>
              <a:t>Dla piwa najważniejszym składnikiem chmielu są </a:t>
            </a:r>
            <a:r>
              <a:rPr lang="pl-PL" dirty="0">
                <a:hlinkClick r:id="rId2" tooltip="Alfa-kwasy"/>
              </a:rPr>
              <a:t>alfa-kwasy</a:t>
            </a:r>
            <a:r>
              <a:rPr lang="pl-PL" dirty="0"/>
              <a:t>, które rozpuszczają się w brzeczce podczas gotowania, nadając jej goryczkowy </a:t>
            </a:r>
            <a:r>
              <a:rPr lang="pl-PL" dirty="0" smtClean="0"/>
              <a:t>smak.</a:t>
            </a:r>
            <a:endParaRPr lang="pl-PL" dirty="0"/>
          </a:p>
        </p:txBody>
      </p:sp>
      <p:pic>
        <p:nvPicPr>
          <p:cNvPr id="2050" name="Picture 2" descr="http://upload.wikimedia.org/wikipedia/commons/thumb/e/e8/Hopfendolde-mit-hopfengarten.jpg/220px-Hopfendolde-mit-hopfengar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941637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1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produkcji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7474"/>
            <a:ext cx="7072110" cy="53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1" y="-4785"/>
            <a:ext cx="8706130" cy="6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4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Słodowanie (</a:t>
            </a:r>
            <a:r>
              <a:rPr lang="pl-PL" dirty="0"/>
              <a:t>kiełkowanie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82800"/>
            <a:ext cx="8915400" cy="3777622"/>
          </a:xfrm>
        </p:spPr>
        <p:txBody>
          <a:bodyPr/>
          <a:lstStyle/>
          <a:p>
            <a:r>
              <a:rPr lang="pl-PL" sz="2000" dirty="0"/>
              <a:t>Cel: - wytworzenie enzym</a:t>
            </a:r>
            <a:r>
              <a:rPr lang="en-US" sz="2000" dirty="0" err="1"/>
              <a:t>ów</a:t>
            </a:r>
            <a:r>
              <a:rPr lang="en-US" sz="2000" dirty="0"/>
              <a:t> - </a:t>
            </a:r>
            <a:r>
              <a:rPr lang="en-US" sz="2000" dirty="0" err="1"/>
              <a:t>rozluźnienie</a:t>
            </a:r>
            <a:r>
              <a:rPr lang="en-US" sz="2000" dirty="0"/>
              <a:t> </a:t>
            </a:r>
            <a:r>
              <a:rPr lang="en-US" sz="2000" dirty="0" err="1"/>
              <a:t>struktury</a:t>
            </a:r>
            <a:r>
              <a:rPr lang="en-US" sz="2000" dirty="0"/>
              <a:t> </a:t>
            </a:r>
            <a:r>
              <a:rPr lang="en-US" sz="2000" dirty="0" err="1" smtClean="0"/>
              <a:t>bielma</a:t>
            </a:r>
            <a:endParaRPr lang="pl-PL" sz="2000" dirty="0" smtClean="0"/>
          </a:p>
          <a:p>
            <a:r>
              <a:rPr lang="pl-PL" sz="2000" dirty="0" smtClean="0"/>
              <a:t>Amylazy </a:t>
            </a:r>
            <a:r>
              <a:rPr lang="pl-PL" sz="2000" dirty="0"/>
              <a:t>i proteinazy są produkowane podczas kiełkowania jęczmienia do rozkładu skrobi i białek</a:t>
            </a:r>
          </a:p>
          <a:p>
            <a:r>
              <a:rPr lang="en-US" sz="2000" dirty="0" err="1" smtClean="0"/>
              <a:t>Skiełkowane</a:t>
            </a:r>
            <a:r>
              <a:rPr lang="en-US" sz="2000" dirty="0" smtClean="0"/>
              <a:t> </a:t>
            </a:r>
            <a:r>
              <a:rPr lang="en-US" sz="2000" dirty="0" err="1"/>
              <a:t>nasiona</a:t>
            </a:r>
            <a:r>
              <a:rPr lang="en-US" sz="2000" dirty="0"/>
              <a:t> </a:t>
            </a:r>
            <a:r>
              <a:rPr lang="en-US" sz="2000" dirty="0" err="1"/>
              <a:t>jęczmienia</a:t>
            </a:r>
            <a:r>
              <a:rPr lang="en-US" sz="2000" dirty="0"/>
              <a:t> </a:t>
            </a:r>
            <a:r>
              <a:rPr lang="en-US" sz="2000" dirty="0" err="1"/>
              <a:t>suszy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w </a:t>
            </a:r>
            <a:r>
              <a:rPr lang="en-US" sz="2000" dirty="0" err="1"/>
              <a:t>w</a:t>
            </a:r>
            <a:r>
              <a:rPr lang="en-US" sz="2000" dirty="0"/>
              <a:t> </a:t>
            </a:r>
            <a:r>
              <a:rPr lang="en-US" sz="2000" dirty="0" err="1"/>
              <a:t>taki</a:t>
            </a:r>
            <a:r>
              <a:rPr lang="en-US" sz="2000" dirty="0"/>
              <a:t> </a:t>
            </a:r>
            <a:r>
              <a:rPr lang="en-US" sz="2000" dirty="0" err="1"/>
              <a:t>sposób</a:t>
            </a:r>
            <a:r>
              <a:rPr lang="en-US" sz="2000" dirty="0"/>
              <a:t> </a:t>
            </a:r>
            <a:r>
              <a:rPr lang="en-US" sz="2000" dirty="0" err="1"/>
              <a:t>aby</a:t>
            </a:r>
            <a:r>
              <a:rPr lang="en-US" sz="2000" dirty="0"/>
              <a:t> </a:t>
            </a:r>
            <a:r>
              <a:rPr lang="en-US" sz="2000" dirty="0" err="1"/>
              <a:t>zachować</a:t>
            </a:r>
            <a:r>
              <a:rPr lang="en-US" sz="2000" dirty="0"/>
              <a:t> </a:t>
            </a:r>
            <a:r>
              <a:rPr lang="en-US" sz="2000" dirty="0" err="1"/>
              <a:t>aktywność</a:t>
            </a:r>
            <a:r>
              <a:rPr lang="en-US" sz="2000" dirty="0"/>
              <a:t> </a:t>
            </a:r>
            <a:r>
              <a:rPr lang="en-US" sz="2000" dirty="0" err="1"/>
              <a:t>enzymów</a:t>
            </a:r>
            <a:endParaRPr lang="pl-PL" sz="20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03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Słodowanie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99" y="1264555"/>
            <a:ext cx="7239971" cy="56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4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Słodowanie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 descr="http://img62.imageshack.us/img62/2194/kiekowanie3dzie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507810"/>
            <a:ext cx="6693320" cy="50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Piwo jakie jest, każdy (student PWR) wie</a:t>
            </a:r>
            <a:endParaRPr lang="pl-P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[Wiki] </a:t>
            </a:r>
            <a:r>
              <a:rPr lang="pl-PL" sz="2000" b="1" dirty="0"/>
              <a:t>Piwo</a:t>
            </a:r>
            <a:r>
              <a:rPr lang="pl-PL" sz="2000" dirty="0"/>
              <a:t> – </a:t>
            </a:r>
            <a:r>
              <a:rPr lang="pl-PL" sz="2000" dirty="0" smtClean="0"/>
              <a:t>najstarszy i </a:t>
            </a:r>
            <a:r>
              <a:rPr lang="pl-PL" sz="2000" dirty="0"/>
              <a:t>najczęściej </a:t>
            </a:r>
            <a:r>
              <a:rPr lang="pl-PL" sz="2000" dirty="0" smtClean="0"/>
              <a:t>spożywany </a:t>
            </a:r>
            <a:r>
              <a:rPr lang="pl-PL" sz="2000" dirty="0"/>
              <a:t>napój alkoholowy oraz trzeci po wodzie i herbacie </a:t>
            </a:r>
            <a:r>
              <a:rPr lang="pl-PL" sz="2000" dirty="0" smtClean="0"/>
              <a:t>najbardziej </a:t>
            </a:r>
            <a:r>
              <a:rPr lang="pl-PL" sz="2000" dirty="0"/>
              <a:t>popularny napój na </a:t>
            </a:r>
            <a:r>
              <a:rPr lang="pl-PL" sz="2000" dirty="0" smtClean="0"/>
              <a:t>świecie</a:t>
            </a:r>
            <a:br>
              <a:rPr lang="pl-PL" sz="2000" dirty="0" smtClean="0"/>
            </a:br>
            <a:r>
              <a:rPr lang="pl-PL" sz="2000" dirty="0" smtClean="0"/>
              <a:t/>
            </a:r>
            <a:br>
              <a:rPr lang="pl-PL" sz="2000" dirty="0" smtClean="0"/>
            </a:br>
            <a:r>
              <a:rPr lang="pl-PL" sz="2000" dirty="0" smtClean="0"/>
              <a:t>Napój </a:t>
            </a:r>
            <a:r>
              <a:rPr lang="pl-PL" sz="2000" dirty="0"/>
              <a:t>zawierający alkohol i dwutlenek węgla otrzymany w wyniku fermentacji alkoholowej wody, słodu i chmielu przy użyciu </a:t>
            </a:r>
            <a:r>
              <a:rPr lang="pl-PL" sz="2000" dirty="0" smtClean="0"/>
              <a:t>wyselekcjonowanych </a:t>
            </a:r>
            <a:r>
              <a:rPr lang="pl-PL" sz="2000" dirty="0"/>
              <a:t>szczepów </a:t>
            </a:r>
            <a:r>
              <a:rPr lang="pl-PL" sz="2000" dirty="0" smtClean="0"/>
              <a:t>drożdży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062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Słodowanie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77" y="1282698"/>
            <a:ext cx="4809711" cy="55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7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Suszenie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Faza </a:t>
                </a:r>
                <a:r>
                  <a:rPr lang="pl-PL" dirty="0"/>
                  <a:t>wstępna</a:t>
                </a:r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45−50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pl-PL" dirty="0"/>
              </a:p>
              <a:p>
                <a:r>
                  <a:rPr lang="pl-PL" dirty="0" smtClean="0"/>
                  <a:t>Faza </a:t>
                </a:r>
                <a:r>
                  <a:rPr lang="pl-PL" dirty="0"/>
                  <a:t>prażenia powyżej 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pl-PL" dirty="0" smtClean="0"/>
                  <a:t>Sł</a:t>
                </a:r>
                <a:r>
                  <a:rPr lang="en-US" dirty="0" err="1"/>
                  <a:t>ód</a:t>
                </a:r>
                <a:r>
                  <a:rPr lang="en-US" dirty="0"/>
                  <a:t> </a:t>
                </a:r>
                <a:r>
                  <a:rPr lang="en-US" dirty="0" err="1"/>
                  <a:t>jasny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80−85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 smtClean="0"/>
              </a:p>
              <a:p>
                <a:r>
                  <a:rPr lang="pl-PL" dirty="0" smtClean="0"/>
                  <a:t>Sł</a:t>
                </a:r>
                <a:r>
                  <a:rPr lang="en-US" dirty="0" err="1" smtClean="0"/>
                  <a:t>ód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ciemny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Monachijski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105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pl-PL" dirty="0"/>
                  <a:t>Regulacja dopływu świeżego powietrza wpływa na zawartość aminokwas</a:t>
                </a:r>
                <a:r>
                  <a:rPr lang="en-US" dirty="0" err="1"/>
                  <a:t>ów</a:t>
                </a:r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1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Suszenie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8" y="1264555"/>
            <a:ext cx="11873232" cy="3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0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Suszenie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76" y="1478171"/>
            <a:ext cx="3886424" cy="5205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49" y="1478171"/>
            <a:ext cx="5200951" cy="52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2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pl-PL" dirty="0" smtClean="0"/>
              <a:t>ozdrabnianie słodu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22" y="1485644"/>
            <a:ext cx="6688477" cy="50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Zacieranie – rozkład skrobii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60" y="1320311"/>
            <a:ext cx="5011007" cy="55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Zacieranie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264555"/>
            <a:ext cx="7900319" cy="52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2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Zacieranie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 descr="Dołączona graf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14" y="1770062"/>
            <a:ext cx="10704798" cy="43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9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Zacieranie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Ześrutowany sł</a:t>
            </a:r>
            <a:r>
              <a:rPr lang="en-US" dirty="0" err="1"/>
              <a:t>ód</a:t>
            </a:r>
            <a:r>
              <a:rPr lang="en-US" dirty="0"/>
              <a:t> </a:t>
            </a:r>
            <a:r>
              <a:rPr lang="en-US" dirty="0" err="1"/>
              <a:t>miesza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z </a:t>
            </a:r>
            <a:r>
              <a:rPr lang="en-US" dirty="0" err="1"/>
              <a:t>wodą</a:t>
            </a:r>
            <a:r>
              <a:rPr lang="en-US" dirty="0"/>
              <a:t> o </a:t>
            </a:r>
            <a:r>
              <a:rPr lang="en-US" dirty="0" err="1"/>
              <a:t>temperaturze</a:t>
            </a:r>
            <a:r>
              <a:rPr lang="en-US" dirty="0"/>
              <a:t> </a:t>
            </a:r>
            <a:r>
              <a:rPr lang="en-US" dirty="0" err="1"/>
              <a:t>pozwalającej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uzyskanie</a:t>
            </a:r>
            <a:r>
              <a:rPr lang="en-US" dirty="0"/>
              <a:t> </a:t>
            </a:r>
            <a:r>
              <a:rPr lang="en-US" dirty="0" err="1"/>
              <a:t>temperatury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ok.33-34 °C. </a:t>
            </a:r>
            <a:endParaRPr lang="pl-PL" dirty="0" smtClean="0"/>
          </a:p>
          <a:p>
            <a:r>
              <a:rPr lang="en-US" dirty="0" err="1" smtClean="0"/>
              <a:t>Całość</a:t>
            </a:r>
            <a:r>
              <a:rPr lang="en-US" dirty="0" smtClean="0"/>
              <a:t> </a:t>
            </a:r>
            <a:r>
              <a:rPr lang="en-US" dirty="0" err="1"/>
              <a:t>zacieru</a:t>
            </a:r>
            <a:r>
              <a:rPr lang="en-US" dirty="0"/>
              <a:t> </a:t>
            </a:r>
            <a:r>
              <a:rPr lang="en-US" dirty="0" err="1"/>
              <a:t>podgrzewa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następnie</a:t>
            </a:r>
            <a:r>
              <a:rPr lang="en-US" dirty="0"/>
              <a:t> do 52 °C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pozostawia</a:t>
            </a:r>
            <a:r>
              <a:rPr lang="en-US" dirty="0"/>
              <a:t> w </a:t>
            </a:r>
            <a:r>
              <a:rPr lang="en-US" dirty="0" err="1"/>
              <a:t>spoczynku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8-10 </a:t>
            </a:r>
            <a:r>
              <a:rPr lang="en-US" dirty="0" err="1"/>
              <a:t>minut</a:t>
            </a:r>
            <a:r>
              <a:rPr lang="en-US" dirty="0"/>
              <a:t> (</a:t>
            </a:r>
            <a:r>
              <a:rPr lang="en-US" dirty="0" err="1"/>
              <a:t>przerwa</a:t>
            </a:r>
            <a:r>
              <a:rPr lang="en-US" dirty="0"/>
              <a:t> </a:t>
            </a:r>
            <a:r>
              <a:rPr lang="en-US" dirty="0" err="1"/>
              <a:t>białkowa</a:t>
            </a:r>
            <a:r>
              <a:rPr lang="en-US" dirty="0" smtClean="0"/>
              <a:t>).</a:t>
            </a:r>
            <a:endParaRPr lang="pl-PL" dirty="0" smtClean="0"/>
          </a:p>
          <a:p>
            <a:r>
              <a:rPr lang="en-US" dirty="0" smtClean="0"/>
              <a:t>Po </a:t>
            </a:r>
            <a:r>
              <a:rPr lang="en-US" dirty="0" err="1"/>
              <a:t>zakończeniu</a:t>
            </a:r>
            <a:r>
              <a:rPr lang="en-US" dirty="0"/>
              <a:t> </a:t>
            </a:r>
            <a:r>
              <a:rPr lang="en-US" dirty="0" err="1"/>
              <a:t>przerwy</a:t>
            </a:r>
            <a:r>
              <a:rPr lang="en-US" dirty="0"/>
              <a:t> </a:t>
            </a:r>
            <a:r>
              <a:rPr lang="en-US" dirty="0" err="1"/>
              <a:t>białkowej</a:t>
            </a:r>
            <a:r>
              <a:rPr lang="en-US" dirty="0"/>
              <a:t>, </a:t>
            </a:r>
            <a:r>
              <a:rPr lang="en-US" dirty="0" err="1"/>
              <a:t>zacier</a:t>
            </a:r>
            <a:r>
              <a:rPr lang="en-US" dirty="0"/>
              <a:t> </a:t>
            </a:r>
            <a:r>
              <a:rPr lang="en-US" dirty="0" err="1"/>
              <a:t>podgrzewa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temperatury</a:t>
            </a:r>
            <a:r>
              <a:rPr lang="en-US" dirty="0"/>
              <a:t> 63 - 67 °C. </a:t>
            </a:r>
            <a:endParaRPr lang="pl-PL" dirty="0" smtClean="0"/>
          </a:p>
          <a:p>
            <a:r>
              <a:rPr lang="en-US" dirty="0" smtClean="0"/>
              <a:t>W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temperaturze</a:t>
            </a:r>
            <a:r>
              <a:rPr lang="en-US" dirty="0"/>
              <a:t> </a:t>
            </a:r>
            <a:r>
              <a:rPr lang="en-US" dirty="0" err="1"/>
              <a:t>przetrzymuje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zacier</a:t>
            </a:r>
            <a:r>
              <a:rPr lang="en-US" dirty="0"/>
              <a:t> 30 </a:t>
            </a:r>
            <a:r>
              <a:rPr lang="en-US" dirty="0" err="1"/>
              <a:t>minut</a:t>
            </a:r>
            <a:r>
              <a:rPr lang="en-US" dirty="0"/>
              <a:t> (</a:t>
            </a:r>
            <a:r>
              <a:rPr lang="en-US" dirty="0" err="1"/>
              <a:t>przerwa</a:t>
            </a:r>
            <a:r>
              <a:rPr lang="en-US" dirty="0"/>
              <a:t> </a:t>
            </a:r>
            <a:r>
              <a:rPr lang="en-US" dirty="0" err="1"/>
              <a:t>cukrowania</a:t>
            </a:r>
            <a:r>
              <a:rPr lang="en-US" dirty="0"/>
              <a:t>). </a:t>
            </a:r>
            <a:endParaRPr lang="pl-PL" dirty="0" smtClean="0"/>
          </a:p>
          <a:p>
            <a:r>
              <a:rPr lang="en-US" dirty="0" smtClean="0"/>
              <a:t>Po </a:t>
            </a:r>
            <a:r>
              <a:rPr lang="en-US" dirty="0" err="1"/>
              <a:t>dokładnym</a:t>
            </a:r>
            <a:r>
              <a:rPr lang="en-US" dirty="0"/>
              <a:t> </a:t>
            </a:r>
            <a:r>
              <a:rPr lang="en-US" dirty="0" err="1"/>
              <a:t>wymieszaniu</a:t>
            </a:r>
            <a:r>
              <a:rPr lang="en-US" dirty="0"/>
              <a:t> ok.40 % </a:t>
            </a:r>
            <a:r>
              <a:rPr lang="en-US" dirty="0" err="1"/>
              <a:t>gęstego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(I war) </a:t>
            </a:r>
            <a:r>
              <a:rPr lang="en-US" dirty="0" err="1"/>
              <a:t>spuszcza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kotła</a:t>
            </a:r>
            <a:r>
              <a:rPr lang="en-US" dirty="0"/>
              <a:t> </a:t>
            </a:r>
            <a:r>
              <a:rPr lang="en-US" dirty="0" err="1"/>
              <a:t>zaciernego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podgrzewa</a:t>
            </a:r>
            <a:r>
              <a:rPr lang="en-US" dirty="0"/>
              <a:t> do </a:t>
            </a:r>
            <a:r>
              <a:rPr lang="en-US" dirty="0" err="1"/>
              <a:t>temperatury</a:t>
            </a:r>
            <a:r>
              <a:rPr lang="en-US" dirty="0"/>
              <a:t> 72 °C, w </a:t>
            </a:r>
            <a:r>
              <a:rPr lang="en-US" dirty="0" err="1"/>
              <a:t>której</a:t>
            </a:r>
            <a:r>
              <a:rPr lang="en-US" dirty="0"/>
              <a:t> </a:t>
            </a:r>
            <a:r>
              <a:rPr lang="en-US" dirty="0" err="1"/>
              <a:t>następuje</a:t>
            </a:r>
            <a:r>
              <a:rPr lang="en-US" dirty="0"/>
              <a:t> </a:t>
            </a:r>
            <a:r>
              <a:rPr lang="en-US" dirty="0" err="1"/>
              <a:t>całkowite</a:t>
            </a:r>
            <a:r>
              <a:rPr lang="en-US" dirty="0"/>
              <a:t> </a:t>
            </a:r>
            <a:r>
              <a:rPr lang="en-US" dirty="0" err="1"/>
              <a:t>scukrzenie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. Po </a:t>
            </a:r>
            <a:r>
              <a:rPr lang="en-US" dirty="0" err="1"/>
              <a:t>uzyskaniu</a:t>
            </a:r>
            <a:r>
              <a:rPr lang="en-US" dirty="0"/>
              <a:t> </a:t>
            </a:r>
            <a:r>
              <a:rPr lang="en-US" dirty="0" err="1"/>
              <a:t>całkowitego</a:t>
            </a:r>
            <a:r>
              <a:rPr lang="en-US" dirty="0"/>
              <a:t> </a:t>
            </a:r>
            <a:r>
              <a:rPr lang="en-US" dirty="0" err="1"/>
              <a:t>scukrzenia</a:t>
            </a:r>
            <a:r>
              <a:rPr lang="en-US" dirty="0"/>
              <a:t> </a:t>
            </a:r>
            <a:r>
              <a:rPr lang="en-US" dirty="0" err="1"/>
              <a:t>potwierdzonego</a:t>
            </a:r>
            <a:r>
              <a:rPr lang="en-US" dirty="0"/>
              <a:t> </a:t>
            </a:r>
            <a:r>
              <a:rPr lang="en-US" dirty="0" err="1"/>
              <a:t>próbą</a:t>
            </a:r>
            <a:r>
              <a:rPr lang="en-US" dirty="0"/>
              <a:t> </a:t>
            </a:r>
            <a:r>
              <a:rPr lang="en-US" dirty="0" err="1"/>
              <a:t>jodową</a:t>
            </a:r>
            <a:r>
              <a:rPr lang="en-US" dirty="0"/>
              <a:t>, I war </a:t>
            </a:r>
            <a:r>
              <a:rPr lang="en-US" dirty="0" err="1"/>
              <a:t>podgrzewa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stopniowo</a:t>
            </a:r>
            <a:r>
              <a:rPr lang="en-US" dirty="0"/>
              <a:t> do </a:t>
            </a:r>
            <a:r>
              <a:rPr lang="en-US" dirty="0" err="1"/>
              <a:t>temperatury</a:t>
            </a:r>
            <a:r>
              <a:rPr lang="en-US" dirty="0"/>
              <a:t> </a:t>
            </a:r>
            <a:r>
              <a:rPr lang="en-US" dirty="0" err="1"/>
              <a:t>wrzenia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gotuje</a:t>
            </a:r>
            <a:r>
              <a:rPr lang="en-US" dirty="0"/>
              <a:t> 10-20 </a:t>
            </a:r>
            <a:r>
              <a:rPr lang="en-US" dirty="0" err="1"/>
              <a:t>minut</a:t>
            </a:r>
            <a:r>
              <a:rPr lang="en-US" dirty="0"/>
              <a:t>. </a:t>
            </a:r>
            <a:r>
              <a:rPr lang="en-US" dirty="0" err="1"/>
              <a:t>Zagotowaną</a:t>
            </a:r>
            <a:r>
              <a:rPr lang="en-US" dirty="0"/>
              <a:t>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</a:t>
            </a:r>
            <a:r>
              <a:rPr lang="en-US" dirty="0" err="1"/>
              <a:t>zawraca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kadzi</a:t>
            </a:r>
            <a:r>
              <a:rPr lang="en-US" dirty="0"/>
              <a:t> </a:t>
            </a:r>
            <a:r>
              <a:rPr lang="en-US" dirty="0" err="1"/>
              <a:t>zaciernej</a:t>
            </a:r>
            <a:r>
              <a:rPr lang="en-US" dirty="0"/>
              <a:t>,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ustala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całości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w </a:t>
            </a:r>
            <a:r>
              <a:rPr lang="en-US" dirty="0" err="1"/>
              <a:t>granicach</a:t>
            </a:r>
            <a:r>
              <a:rPr lang="en-US" dirty="0"/>
              <a:t> 76-78 °C. Po 10-cio </a:t>
            </a:r>
            <a:r>
              <a:rPr lang="en-US" dirty="0" err="1"/>
              <a:t>minutowym</a:t>
            </a:r>
            <a:r>
              <a:rPr lang="en-US" dirty="0"/>
              <a:t> </a:t>
            </a:r>
            <a:r>
              <a:rPr lang="en-US" dirty="0" err="1"/>
              <a:t>spoczynku</a:t>
            </a:r>
            <a:r>
              <a:rPr lang="en-US" dirty="0"/>
              <a:t>, </a:t>
            </a:r>
            <a:r>
              <a:rPr lang="en-US" dirty="0" err="1"/>
              <a:t>ponownie</a:t>
            </a:r>
            <a:r>
              <a:rPr lang="en-US" dirty="0"/>
              <a:t> </a:t>
            </a:r>
            <a:r>
              <a:rPr lang="en-US" dirty="0" err="1"/>
              <a:t>kontroluje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scukrzenie</a:t>
            </a:r>
            <a:r>
              <a:rPr lang="en-US" dirty="0"/>
              <a:t> </a:t>
            </a:r>
            <a:r>
              <a:rPr lang="en-US" dirty="0" err="1"/>
              <a:t>zacieru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potwierdzeniu</a:t>
            </a:r>
            <a:r>
              <a:rPr lang="en-US" dirty="0"/>
              <a:t> </a:t>
            </a:r>
            <a:r>
              <a:rPr lang="en-US" dirty="0" err="1"/>
              <a:t>uzyskania</a:t>
            </a:r>
            <a:r>
              <a:rPr lang="en-US" dirty="0"/>
              <a:t> </a:t>
            </a:r>
            <a:r>
              <a:rPr lang="en-US" dirty="0" err="1"/>
              <a:t>całkowitego</a:t>
            </a:r>
            <a:r>
              <a:rPr lang="en-US" dirty="0"/>
              <a:t> </a:t>
            </a:r>
            <a:r>
              <a:rPr lang="en-US" dirty="0" err="1"/>
              <a:t>scukrzenia</a:t>
            </a:r>
            <a:r>
              <a:rPr lang="en-US" dirty="0"/>
              <a:t>, </a:t>
            </a:r>
            <a:r>
              <a:rPr lang="en-US" dirty="0" err="1"/>
              <a:t>zacier</a:t>
            </a:r>
            <a:r>
              <a:rPr lang="en-US" dirty="0"/>
              <a:t> </a:t>
            </a:r>
            <a:r>
              <a:rPr lang="en-US" dirty="0" err="1"/>
              <a:t>przepompowuje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kadzi</a:t>
            </a:r>
            <a:r>
              <a:rPr lang="en-US" dirty="0"/>
              <a:t> </a:t>
            </a:r>
            <a:r>
              <a:rPr lang="en-US" dirty="0" err="1"/>
              <a:t>filtracyjnej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8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Odfiltrowanie brzeczki od wysłodzin (młóta) - które są potem użyte jako pasza</a:t>
            </a:r>
          </a:p>
          <a:p>
            <a:r>
              <a:rPr lang="pl-PL" dirty="0" smtClean="0"/>
              <a:t>Brzeczka </a:t>
            </a:r>
            <a:r>
              <a:rPr lang="pl-PL" dirty="0"/>
              <a:t>musi być oddzielona </a:t>
            </a:r>
            <a:r>
              <a:rPr lang="pl-PL" dirty="0" smtClean="0"/>
              <a:t>od części stałych</a:t>
            </a:r>
          </a:p>
          <a:p>
            <a:r>
              <a:rPr lang="pl-PL" dirty="0" smtClean="0"/>
              <a:t>Łuski </a:t>
            </a:r>
            <a:r>
              <a:rPr lang="pl-PL" dirty="0"/>
              <a:t>jęczmienia pełnią rolę filtra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12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produkcji piwa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Najstarsze ślady browarnictwa pochodzą sprzed 6000 </a:t>
            </a:r>
            <a:r>
              <a:rPr lang="pl-PL" sz="2000" dirty="0" smtClean="0"/>
              <a:t>lat</a:t>
            </a:r>
          </a:p>
          <a:p>
            <a:r>
              <a:rPr lang="pl-PL" sz="2000" dirty="0" smtClean="0"/>
              <a:t>Receptura została opracowałą prawdopodobnie przez przypadek przezz Sumerów </a:t>
            </a:r>
            <a:r>
              <a:rPr lang="en-US" sz="2000" dirty="0" err="1" smtClean="0"/>
              <a:t>podczas</a:t>
            </a:r>
            <a:r>
              <a:rPr lang="en-US" sz="2000" dirty="0" smtClean="0"/>
              <a:t> </a:t>
            </a:r>
            <a:r>
              <a:rPr lang="en-US" sz="2000" dirty="0" err="1"/>
              <a:t>produkcji</a:t>
            </a:r>
            <a:r>
              <a:rPr lang="en-US" sz="2000" dirty="0"/>
              <a:t> </a:t>
            </a:r>
            <a:r>
              <a:rPr lang="en-US" sz="2000" dirty="0" err="1"/>
              <a:t>chleba</a:t>
            </a:r>
            <a:endParaRPr lang="pl-PL" sz="2000" dirty="0"/>
          </a:p>
          <a:p>
            <a:r>
              <a:rPr lang="pl-PL" sz="2000" dirty="0" smtClean="0"/>
              <a:t>Król </a:t>
            </a:r>
            <a:r>
              <a:rPr lang="pl-PL" sz="2000" dirty="0"/>
              <a:t>Hammurabi, w kodeksie przyznawał poddanym, w zależności od statusu, od 2 do 5 litrów piwa </a:t>
            </a:r>
            <a:r>
              <a:rPr lang="pl-PL" sz="2000" dirty="0" smtClean="0"/>
              <a:t>dziennie</a:t>
            </a:r>
          </a:p>
          <a:p>
            <a:r>
              <a:rPr lang="pl-PL" sz="2000" dirty="0" smtClean="0"/>
              <a:t>(Średniowiecze</a:t>
            </a:r>
            <a:r>
              <a:rPr lang="pl-PL" sz="2000" dirty="0"/>
              <a:t>) </a:t>
            </a:r>
            <a:r>
              <a:rPr lang="pl-PL" sz="2000" dirty="0" smtClean="0"/>
              <a:t>udoskonalenie </a:t>
            </a:r>
            <a:r>
              <a:rPr lang="pl-PL" sz="2000" dirty="0"/>
              <a:t>produkcji w </a:t>
            </a:r>
            <a:r>
              <a:rPr lang="pl-PL" sz="2000" dirty="0" smtClean="0"/>
              <a:t>klasztorach – przyprawianie piwa chmielem</a:t>
            </a:r>
          </a:p>
          <a:p>
            <a:r>
              <a:rPr lang="pl-PL" sz="2000" dirty="0" smtClean="0"/>
              <a:t>W 1516 </a:t>
            </a:r>
            <a:r>
              <a:rPr lang="pl-PL" sz="2000" dirty="0"/>
              <a:t>roku książę bawarski Wilhelm IV ogłosił pierwsze w historii przepisy dotyczące norm warzenia piwa (woda, jęczmień, chmiel)</a:t>
            </a:r>
          </a:p>
          <a:p>
            <a:r>
              <a:rPr lang="pl-PL" sz="2000" dirty="0"/>
              <a:t>Pasteur </a:t>
            </a:r>
            <a:r>
              <a:rPr lang="pl-PL" sz="2000" dirty="0" smtClean="0"/>
              <a:t>– rozwój </a:t>
            </a:r>
            <a:r>
              <a:rPr lang="pl-PL" sz="2000" dirty="0"/>
              <a:t>nowoczesnych technologii</a:t>
            </a:r>
            <a:endParaRPr lang="pl-PL" sz="2000" dirty="0" smtClean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1021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Gotowanie brzeczki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Cel:</a:t>
            </a:r>
          </a:p>
          <a:p>
            <a:pPr lvl="1"/>
            <a:r>
              <a:rPr lang="pl-PL" dirty="0" smtClean="0"/>
              <a:t>Zniszczenie </a:t>
            </a:r>
            <a:r>
              <a:rPr lang="pl-PL" dirty="0"/>
              <a:t>enzymów,</a:t>
            </a:r>
          </a:p>
          <a:p>
            <a:pPr lvl="1"/>
            <a:r>
              <a:rPr lang="pl-PL" dirty="0" smtClean="0"/>
              <a:t>Wytrącenie </a:t>
            </a:r>
            <a:r>
              <a:rPr lang="pl-PL" dirty="0"/>
              <a:t>związk</a:t>
            </a:r>
            <a:r>
              <a:rPr lang="en-US" dirty="0" err="1"/>
              <a:t>ów</a:t>
            </a:r>
            <a:r>
              <a:rPr lang="en-US" dirty="0"/>
              <a:t> </a:t>
            </a:r>
            <a:r>
              <a:rPr lang="en-US" dirty="0" err="1"/>
              <a:t>azotowych</a:t>
            </a:r>
            <a:r>
              <a:rPr lang="en-US" dirty="0"/>
              <a:t>,</a:t>
            </a:r>
            <a:endParaRPr lang="pl-PL" dirty="0"/>
          </a:p>
          <a:p>
            <a:pPr lvl="1"/>
            <a:r>
              <a:rPr lang="pl-PL" dirty="0" smtClean="0"/>
              <a:t>Utrwalenie </a:t>
            </a:r>
            <a:r>
              <a:rPr lang="pl-PL" dirty="0"/>
              <a:t>i zagęszczenie</a:t>
            </a:r>
          </a:p>
          <a:p>
            <a:pPr lvl="1"/>
            <a:r>
              <a:rPr lang="pl-PL" dirty="0" smtClean="0"/>
              <a:t>Rozpuszczenie składnik</a:t>
            </a:r>
            <a:r>
              <a:rPr lang="en-US" dirty="0" err="1"/>
              <a:t>ów</a:t>
            </a:r>
            <a:r>
              <a:rPr lang="en-US" dirty="0"/>
              <a:t> </a:t>
            </a:r>
            <a:r>
              <a:rPr lang="en-US" dirty="0" err="1"/>
              <a:t>chmielu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28" y="1349064"/>
            <a:ext cx="5040894" cy="5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4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Fermentacja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Przed zafermentowaniem brzeczki zbiera się z jej powierzchni tzw. osady zimne czyli substancje, które wytworzyły się dopiero po schłodzeniu brzeczki</a:t>
                </a:r>
              </a:p>
              <a:p>
                <a:r>
                  <a:rPr lang="pl-PL" dirty="0"/>
                  <a:t>W zależności od rodzaju użytych drożdży wyróżnia się:</a:t>
                </a:r>
              </a:p>
              <a:p>
                <a:pPr lvl="1"/>
                <a:r>
                  <a:rPr lang="pl-PL" dirty="0"/>
                  <a:t>fermentację </a:t>
                </a:r>
                <a:r>
                  <a:rPr lang="pl-PL" dirty="0" smtClean="0"/>
                  <a:t>dolną – piwa typu lager – długa fermentacja – płytki, czysty smak (ale za to mniejszy kac)</a:t>
                </a:r>
                <a:endParaRPr lang="pl-PL" dirty="0"/>
              </a:p>
              <a:p>
                <a:pPr lvl="1"/>
                <a:r>
                  <a:rPr lang="pl-PL" dirty="0"/>
                  <a:t>fermentację </a:t>
                </a:r>
                <a:r>
                  <a:rPr lang="pl-PL" dirty="0" smtClean="0"/>
                  <a:t>górną –</a:t>
                </a:r>
                <a:r>
                  <a:rPr lang="pl-PL" dirty="0"/>
                  <a:t> </a:t>
                </a:r>
                <a:r>
                  <a:rPr lang="pl-PL" dirty="0" smtClean="0"/>
                  <a:t>(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16−24°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/>
                  <a:t>-  piwa pszeniczne typu ale i stout</a:t>
                </a:r>
                <a:endParaRPr lang="pl-PL" dirty="0"/>
              </a:p>
              <a:p>
                <a:pPr lvl="1"/>
                <a:r>
                  <a:rPr lang="pl-PL" dirty="0"/>
                  <a:t>fermentację </a:t>
                </a:r>
                <a:r>
                  <a:rPr lang="pl-PL" dirty="0" smtClean="0"/>
                  <a:t>spontaniczną – bez bezpośredniego dodawania drożdży (lambic)</a:t>
                </a:r>
                <a:endParaRPr lang="pl-PL" dirty="0"/>
              </a:p>
              <a:p>
                <a:r>
                  <a:rPr lang="pl-PL" sz="2000" dirty="0"/>
                  <a:t>Drożdże zużywają węglowodany w ściśle określonej kolejności</a:t>
                </a:r>
              </a:p>
              <a:p>
                <a:endParaRPr lang="pl-PL" sz="2000" dirty="0"/>
              </a:p>
              <a:p>
                <a:pPr lvl="1"/>
                <a:endParaRPr lang="pl-P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 r="-4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66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Fermentacja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12" y="1252124"/>
            <a:ext cx="7355422" cy="56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9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its made?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678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teraz czas na małą degustację...</a:t>
            </a:r>
            <a:endParaRPr lang="pl-PL" dirty="0"/>
          </a:p>
        </p:txBody>
      </p:sp>
      <p:pic>
        <p:nvPicPr>
          <p:cNvPr id="12292" name="Picture 4" descr="http://vector.me/files/images/1/6/160793/beer_mug_clip_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4" y="2619375"/>
            <a:ext cx="40290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8" name="Picture 4" descr="http://upload.wikimedia.org/wikipedia/commons/thumb/7/7c/Brewing_z_tekstem.png/282px-Brewing_z_tek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38" y="298882"/>
            <a:ext cx="4071361" cy="576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Definicje - słód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smtClean="0"/>
              <a:t>Słód </a:t>
            </a:r>
            <a:r>
              <a:rPr lang="pl-PL" sz="2000" b="1" dirty="0"/>
              <a:t>browarny</a:t>
            </a:r>
            <a:r>
              <a:rPr lang="pl-PL" sz="2000" dirty="0"/>
              <a:t> </a:t>
            </a:r>
            <a:r>
              <a:rPr lang="pl-PL" sz="2000" dirty="0" smtClean="0"/>
              <a:t>- ziarno </a:t>
            </a:r>
            <a:r>
              <a:rPr lang="pl-PL" sz="2000" dirty="0"/>
              <a:t>jęczmienia poddane kiełkowaniu do określonego stadium, a następnie wysuszone. </a:t>
            </a:r>
            <a:endParaRPr lang="pl-PL" sz="2000" dirty="0" smtClean="0"/>
          </a:p>
          <a:p>
            <a:r>
              <a:rPr lang="pl-PL" sz="2000" dirty="0" smtClean="0"/>
              <a:t>Zawiera </a:t>
            </a:r>
            <a:r>
              <a:rPr lang="pl-PL" sz="2000" dirty="0"/>
              <a:t>skrobię, związki białkowe, </a:t>
            </a:r>
            <a:r>
              <a:rPr lang="pl-PL" sz="2000" dirty="0" smtClean="0"/>
              <a:t>tłuszczowe, cukry i enzymy</a:t>
            </a:r>
            <a:endParaRPr lang="pl-PL" sz="2000" dirty="0"/>
          </a:p>
        </p:txBody>
      </p:sp>
      <p:pic>
        <p:nvPicPr>
          <p:cNvPr id="5122" name="Picture 2" descr="Plik:Malz-rot-und-norm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12647" b="8692"/>
          <a:stretch/>
        </p:blipFill>
        <p:spPr bwMode="auto">
          <a:xfrm>
            <a:off x="4025899" y="3352800"/>
            <a:ext cx="4457701" cy="32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5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Definicje - zacier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Zacier do celów piwowarskich powstaje w wyniku zacierania słodu oraz </a:t>
            </a:r>
            <a:r>
              <a:rPr lang="pl-PL" dirty="0" smtClean="0"/>
              <a:t>wody</a:t>
            </a:r>
          </a:p>
          <a:p>
            <a:r>
              <a:rPr lang="pl-PL" dirty="0" smtClean="0"/>
              <a:t>Stanowi </a:t>
            </a:r>
            <a:r>
              <a:rPr lang="pl-PL" dirty="0"/>
              <a:t>główny składnik brzeczki </a:t>
            </a:r>
            <a:r>
              <a:rPr lang="pl-PL" dirty="0" smtClean="0"/>
              <a:t>piwnej. </a:t>
            </a:r>
          </a:p>
          <a:p>
            <a:r>
              <a:rPr lang="pl-PL" dirty="0" smtClean="0"/>
              <a:t>Zacieranie </a:t>
            </a:r>
            <a:r>
              <a:rPr lang="pl-PL" dirty="0"/>
              <a:t>słodu przeprowadza się w kadzi zaciernej, w której zmielony (ześrutowany) słód mieszany jest z wodą i </a:t>
            </a:r>
            <a:r>
              <a:rPr lang="pl-PL" dirty="0" smtClean="0"/>
              <a:t>podgrzewany, </a:t>
            </a:r>
            <a:r>
              <a:rPr lang="pl-PL" dirty="0"/>
              <a:t>by doprowadzić do rozkładu skrobi na cukry proste oraz hydrolizy białka </a:t>
            </a:r>
            <a:r>
              <a:rPr lang="pl-PL" dirty="0" smtClean="0"/>
              <a:t>aminokwasów. </a:t>
            </a:r>
          </a:p>
          <a:p>
            <a:r>
              <a:rPr lang="pl-PL" dirty="0" smtClean="0"/>
              <a:t>Celem </a:t>
            </a:r>
            <a:r>
              <a:rPr lang="pl-PL" dirty="0"/>
              <a:t>zacierania jest osiągnięcie maksymalnej ilości ekstraktu ze słodu.</a:t>
            </a:r>
          </a:p>
        </p:txBody>
      </p:sp>
    </p:spTree>
    <p:extLst>
      <p:ext uri="{BB962C8B-B14F-4D97-AF65-F5344CB8AC3E}">
        <p14:creationId xmlns:p14="http://schemas.microsoft.com/office/powerpoint/2010/main" val="109293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</a:t>
            </a:r>
            <a:r>
              <a:rPr lang="pl-PL" dirty="0" smtClean="0"/>
              <a:t>acier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2" descr="http://1.bp.blogspot.com/-3iHr0Dt-QDE/UD6v-GtnSMI/AAAAAAAABvo/qTVOVjfKnDM/s1600/Jak+sie+robi+piwo+(0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1416330"/>
            <a:ext cx="6462713" cy="484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0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Definicje - </a:t>
            </a:r>
            <a:r>
              <a:rPr lang="pl-PL" dirty="0" smtClean="0"/>
              <a:t>brzeczka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Brzeczka </a:t>
            </a:r>
            <a:r>
              <a:rPr lang="pl-PL" dirty="0"/>
              <a:t>piwna przygotowywana jest ze słodu, chmielu, wody oraz ewentualnie innych </a:t>
            </a:r>
            <a:r>
              <a:rPr lang="pl-PL" dirty="0" smtClean="0"/>
              <a:t>surowców niesłodowanych, takich jak cukier, glukoza, miód, syropy owocowe. </a:t>
            </a:r>
          </a:p>
          <a:p>
            <a:r>
              <a:rPr lang="pl-PL" dirty="0" smtClean="0"/>
              <a:t>Brzeczka </a:t>
            </a:r>
            <a:r>
              <a:rPr lang="pl-PL" dirty="0"/>
              <a:t>jest cieczą klarowną, która jest efektem filtracji zacieru. </a:t>
            </a:r>
            <a:endParaRPr lang="pl-PL" dirty="0" smtClean="0"/>
          </a:p>
          <a:p>
            <a:r>
              <a:rPr lang="pl-PL" dirty="0" smtClean="0"/>
              <a:t>W </a:t>
            </a:r>
            <a:r>
              <a:rPr lang="pl-PL" dirty="0"/>
              <a:t>warzelni brzeczka gotowana jest z dodatkiem chmielu, następnie schładzana, filtrowana i zadawana drożdżami w celu przeprowadzenia fermentacji. </a:t>
            </a:r>
          </a:p>
        </p:txBody>
      </p:sp>
      <p:pic>
        <p:nvPicPr>
          <p:cNvPr id="6146" name="Picture 2" descr="http://2.bp.blogspot.com/-RCr53rrqouE/TrLizOs5r7I/AAAAAAAAGpo/cCxYyqqF7eE/s400/IMG_29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4" t="9712" r="32417" b="4073"/>
          <a:stretch/>
        </p:blipFill>
        <p:spPr bwMode="auto">
          <a:xfrm>
            <a:off x="317500" y="1905000"/>
            <a:ext cx="2271712" cy="383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Definicje – śruta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900"/>
            <a:ext cx="8915400" cy="3777622"/>
          </a:xfrm>
        </p:spPr>
        <p:txBody>
          <a:bodyPr/>
          <a:lstStyle/>
          <a:p>
            <a:r>
              <a:rPr lang="pl-PL" b="1" dirty="0" smtClean="0"/>
              <a:t>Śruta</a:t>
            </a:r>
            <a:r>
              <a:rPr lang="pl-PL" dirty="0" smtClean="0"/>
              <a:t> </a:t>
            </a:r>
            <a:r>
              <a:rPr lang="pl-PL" dirty="0"/>
              <a:t>– rozdrobniony sł</a:t>
            </a:r>
            <a:r>
              <a:rPr lang="en-US" dirty="0" err="1"/>
              <a:t>ód</a:t>
            </a:r>
            <a:endParaRPr lang="pl-PL" dirty="0"/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59" y="2547671"/>
            <a:ext cx="5335941" cy="4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53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1021</Words>
  <Application>Microsoft Office PowerPoint</Application>
  <PresentationFormat>Widescreen</PresentationFormat>
  <Paragraphs>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Century Gothic</vt:lpstr>
      <vt:lpstr>Wingdings 3</vt:lpstr>
      <vt:lpstr>Wisp</vt:lpstr>
      <vt:lpstr>Automatyzacja wybranych procesów produkcji żywności</vt:lpstr>
      <vt:lpstr>Piwo jakie jest, każdy (student PWR) wie</vt:lpstr>
      <vt:lpstr>Historia produkcji piwa</vt:lpstr>
      <vt:lpstr>PowerPoint Presentation</vt:lpstr>
      <vt:lpstr>Definicje - słód</vt:lpstr>
      <vt:lpstr>Definicje - zacier</vt:lpstr>
      <vt:lpstr>Zacier</vt:lpstr>
      <vt:lpstr>Definicje - brzeczka</vt:lpstr>
      <vt:lpstr>Definicje – śruta</vt:lpstr>
      <vt:lpstr>Definicje – młóto</vt:lpstr>
      <vt:lpstr>Składniki potrzebne do produkcji  - jęczmień</vt:lpstr>
      <vt:lpstr>Składniki potrzebne do produkcji  - drożdże</vt:lpstr>
      <vt:lpstr>Składniki potrzebne do produkcji  - woda</vt:lpstr>
      <vt:lpstr>Składniki potrzebne do produkcji  - chmiel</vt:lpstr>
      <vt:lpstr>Proces produkcji</vt:lpstr>
      <vt:lpstr>PowerPoint Presentation</vt:lpstr>
      <vt:lpstr>Słodowanie (kiełkowanie)</vt:lpstr>
      <vt:lpstr>Słodowanie</vt:lpstr>
      <vt:lpstr>Słodowanie</vt:lpstr>
      <vt:lpstr>Słodowanie</vt:lpstr>
      <vt:lpstr>Suszenie</vt:lpstr>
      <vt:lpstr>Suszenie</vt:lpstr>
      <vt:lpstr>Suszenie</vt:lpstr>
      <vt:lpstr>Rozdrabnianie słodu</vt:lpstr>
      <vt:lpstr>Zacieranie – rozkład skrobii</vt:lpstr>
      <vt:lpstr>Zacieranie</vt:lpstr>
      <vt:lpstr>Zacieranie</vt:lpstr>
      <vt:lpstr>Zacieranie</vt:lpstr>
      <vt:lpstr>Filtracja</vt:lpstr>
      <vt:lpstr>Gotowanie brzeczki</vt:lpstr>
      <vt:lpstr>Fermentacja </vt:lpstr>
      <vt:lpstr>Fermentacja</vt:lpstr>
      <vt:lpstr>How its made?</vt:lpstr>
      <vt:lpstr>Dziękuję za uwagę!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Spawek</dc:creator>
  <cp:lastModifiedBy>Spawek</cp:lastModifiedBy>
  <cp:revision>27</cp:revision>
  <dcterms:created xsi:type="dcterms:W3CDTF">2013-10-26T11:54:52Z</dcterms:created>
  <dcterms:modified xsi:type="dcterms:W3CDTF">2013-10-26T15:49:52Z</dcterms:modified>
</cp:coreProperties>
</file>